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13"/>
  </p:notesMasterIdLst>
  <p:sldIdLst>
    <p:sldId id="256" r:id="rId2"/>
    <p:sldId id="259" r:id="rId3"/>
    <p:sldId id="260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8E5103-03BA-43D5-9953-5E20C95D9530}">
          <p14:sldIdLst>
            <p14:sldId id="256"/>
            <p14:sldId id="259"/>
            <p14:sldId id="260"/>
            <p14:sldId id="273"/>
            <p14:sldId id="274"/>
            <p14:sldId id="275"/>
            <p14:sldId id="276"/>
            <p14:sldId id="277"/>
            <p14:sldId id="278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F3D61-7143-47C1-BE10-DA54113DC58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38E7B7-BAAC-48AD-885F-F79FC0C9E972}">
      <dgm:prSet/>
      <dgm:spPr/>
      <dgm:t>
        <a:bodyPr/>
        <a:lstStyle/>
        <a:p>
          <a:r>
            <a:rPr lang="en-IN" baseline="0"/>
            <a:t>The output of this code is :</a:t>
          </a:r>
          <a:endParaRPr lang="en-IN"/>
        </a:p>
      </dgm:t>
    </dgm:pt>
    <dgm:pt modelId="{5B35C620-0960-4D8C-8C6E-3F8BC9D4F023}" type="parTrans" cxnId="{88F52BAD-08E9-4421-AECA-3D4949BB6C16}">
      <dgm:prSet/>
      <dgm:spPr/>
      <dgm:t>
        <a:bodyPr/>
        <a:lstStyle/>
        <a:p>
          <a:endParaRPr lang="en-IN"/>
        </a:p>
      </dgm:t>
    </dgm:pt>
    <dgm:pt modelId="{B16F40EB-B49A-44B7-896C-4F68D6BBB22D}" type="sibTrans" cxnId="{88F52BAD-08E9-4421-AECA-3D4949BB6C16}">
      <dgm:prSet/>
      <dgm:spPr/>
      <dgm:t>
        <a:bodyPr/>
        <a:lstStyle/>
        <a:p>
          <a:endParaRPr lang="en-IN"/>
        </a:p>
      </dgm:t>
    </dgm:pt>
    <dgm:pt modelId="{74A68AAA-53D3-415A-8E03-4F6A58E4809B}">
      <dgm:prSet/>
      <dgm:spPr/>
      <dgm:t>
        <a:bodyPr/>
        <a:lstStyle/>
        <a:p>
          <a:r>
            <a:rPr lang="en-IN" baseline="0"/>
            <a:t>500</a:t>
          </a:r>
          <a:endParaRPr lang="en-IN"/>
        </a:p>
      </dgm:t>
    </dgm:pt>
    <dgm:pt modelId="{0984D040-437E-4833-9835-390A3163BF60}" type="parTrans" cxnId="{F753C671-642B-4524-A774-7C30F1A8FD06}">
      <dgm:prSet/>
      <dgm:spPr/>
      <dgm:t>
        <a:bodyPr/>
        <a:lstStyle/>
        <a:p>
          <a:endParaRPr lang="en-IN"/>
        </a:p>
      </dgm:t>
    </dgm:pt>
    <dgm:pt modelId="{3D1102F5-3772-437A-801F-DC85724F3624}" type="sibTrans" cxnId="{F753C671-642B-4524-A774-7C30F1A8FD06}">
      <dgm:prSet/>
      <dgm:spPr/>
      <dgm:t>
        <a:bodyPr/>
        <a:lstStyle/>
        <a:p>
          <a:endParaRPr lang="en-IN"/>
        </a:p>
      </dgm:t>
    </dgm:pt>
    <dgm:pt modelId="{528C86D5-5485-4FFC-AE29-BAD1FBA44CCE}">
      <dgm:prSet/>
      <dgm:spPr/>
      <dgm:t>
        <a:bodyPr/>
        <a:lstStyle/>
        <a:p>
          <a:r>
            <a:rPr lang="en-IN" baseline="0"/>
            <a:t>Which is the number of </a:t>
          </a:r>
          <a:r>
            <a:rPr lang="en-US" b="0" i="0" baseline="0"/>
            <a:t>Numbers between 1 and 1000, including both, are divisible by 3 or 4</a:t>
          </a:r>
          <a:endParaRPr lang="en-IN"/>
        </a:p>
      </dgm:t>
    </dgm:pt>
    <dgm:pt modelId="{F6240F4D-8A2C-4ADC-8A3F-905947A08208}" type="parTrans" cxnId="{F73E388C-0B28-41AF-B941-9B2B5BA652F9}">
      <dgm:prSet/>
      <dgm:spPr/>
      <dgm:t>
        <a:bodyPr/>
        <a:lstStyle/>
        <a:p>
          <a:endParaRPr lang="en-IN"/>
        </a:p>
      </dgm:t>
    </dgm:pt>
    <dgm:pt modelId="{24B13081-D153-47E0-954F-BDA31F4D2E01}" type="sibTrans" cxnId="{F73E388C-0B28-41AF-B941-9B2B5BA652F9}">
      <dgm:prSet/>
      <dgm:spPr/>
      <dgm:t>
        <a:bodyPr/>
        <a:lstStyle/>
        <a:p>
          <a:endParaRPr lang="en-IN"/>
        </a:p>
      </dgm:t>
    </dgm:pt>
    <dgm:pt modelId="{1F345851-D0ED-4D2D-9E4B-753A3202ABD0}" type="pres">
      <dgm:prSet presAssocID="{46DF3D61-7143-47C1-BE10-DA54113DC586}" presName="linear" presStyleCnt="0">
        <dgm:presLayoutVars>
          <dgm:animLvl val="lvl"/>
          <dgm:resizeHandles val="exact"/>
        </dgm:presLayoutVars>
      </dgm:prSet>
      <dgm:spPr/>
    </dgm:pt>
    <dgm:pt modelId="{8A280C88-8468-4D67-9008-AE84D10A0E1A}" type="pres">
      <dgm:prSet presAssocID="{0038E7B7-BAAC-48AD-885F-F79FC0C9E972}" presName="parentText" presStyleLbl="node1" presStyleIdx="0" presStyleCnt="3" custScaleY="62368">
        <dgm:presLayoutVars>
          <dgm:chMax val="0"/>
          <dgm:bulletEnabled val="1"/>
        </dgm:presLayoutVars>
      </dgm:prSet>
      <dgm:spPr/>
    </dgm:pt>
    <dgm:pt modelId="{085B25EA-CBEA-4169-B54F-2F6A47741055}" type="pres">
      <dgm:prSet presAssocID="{B16F40EB-B49A-44B7-896C-4F68D6BBB22D}" presName="spacer" presStyleCnt="0"/>
      <dgm:spPr/>
    </dgm:pt>
    <dgm:pt modelId="{053EBDFC-FF19-4D96-8994-470EAB0E6F13}" type="pres">
      <dgm:prSet presAssocID="{74A68AAA-53D3-415A-8E03-4F6A58E480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B0DE76-C808-4F63-B9DE-0FB3CA98C94C}" type="pres">
      <dgm:prSet presAssocID="{3D1102F5-3772-437A-801F-DC85724F3624}" presName="spacer" presStyleCnt="0"/>
      <dgm:spPr/>
    </dgm:pt>
    <dgm:pt modelId="{CF244F6C-A33F-4835-9613-88BFC4C457A1}" type="pres">
      <dgm:prSet presAssocID="{528C86D5-5485-4FFC-AE29-BAD1FBA44C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53C671-642B-4524-A774-7C30F1A8FD06}" srcId="{46DF3D61-7143-47C1-BE10-DA54113DC586}" destId="{74A68AAA-53D3-415A-8E03-4F6A58E4809B}" srcOrd="1" destOrd="0" parTransId="{0984D040-437E-4833-9835-390A3163BF60}" sibTransId="{3D1102F5-3772-437A-801F-DC85724F3624}"/>
    <dgm:cxn modelId="{B83E045A-4EB3-4E18-BA07-5A14E869FFB5}" type="presOf" srcId="{0038E7B7-BAAC-48AD-885F-F79FC0C9E972}" destId="{8A280C88-8468-4D67-9008-AE84D10A0E1A}" srcOrd="0" destOrd="0" presId="urn:microsoft.com/office/officeart/2005/8/layout/vList2"/>
    <dgm:cxn modelId="{F73E388C-0B28-41AF-B941-9B2B5BA652F9}" srcId="{46DF3D61-7143-47C1-BE10-DA54113DC586}" destId="{528C86D5-5485-4FFC-AE29-BAD1FBA44CCE}" srcOrd="2" destOrd="0" parTransId="{F6240F4D-8A2C-4ADC-8A3F-905947A08208}" sibTransId="{24B13081-D153-47E0-954F-BDA31F4D2E01}"/>
    <dgm:cxn modelId="{87DB608E-2072-45FF-A42C-F34190B8554F}" type="presOf" srcId="{528C86D5-5485-4FFC-AE29-BAD1FBA44CCE}" destId="{CF244F6C-A33F-4835-9613-88BFC4C457A1}" srcOrd="0" destOrd="0" presId="urn:microsoft.com/office/officeart/2005/8/layout/vList2"/>
    <dgm:cxn modelId="{ED60278F-143D-47ED-B311-49220C2FFC92}" type="presOf" srcId="{74A68AAA-53D3-415A-8E03-4F6A58E4809B}" destId="{053EBDFC-FF19-4D96-8994-470EAB0E6F13}" srcOrd="0" destOrd="0" presId="urn:microsoft.com/office/officeart/2005/8/layout/vList2"/>
    <dgm:cxn modelId="{1F33AB91-19B8-4503-9513-F875730789CD}" type="presOf" srcId="{46DF3D61-7143-47C1-BE10-DA54113DC586}" destId="{1F345851-D0ED-4D2D-9E4B-753A3202ABD0}" srcOrd="0" destOrd="0" presId="urn:microsoft.com/office/officeart/2005/8/layout/vList2"/>
    <dgm:cxn modelId="{88F52BAD-08E9-4421-AECA-3D4949BB6C16}" srcId="{46DF3D61-7143-47C1-BE10-DA54113DC586}" destId="{0038E7B7-BAAC-48AD-885F-F79FC0C9E972}" srcOrd="0" destOrd="0" parTransId="{5B35C620-0960-4D8C-8C6E-3F8BC9D4F023}" sibTransId="{B16F40EB-B49A-44B7-896C-4F68D6BBB22D}"/>
    <dgm:cxn modelId="{294C3303-6C96-4DA6-B752-14A5C1231C26}" type="presParOf" srcId="{1F345851-D0ED-4D2D-9E4B-753A3202ABD0}" destId="{8A280C88-8468-4D67-9008-AE84D10A0E1A}" srcOrd="0" destOrd="0" presId="urn:microsoft.com/office/officeart/2005/8/layout/vList2"/>
    <dgm:cxn modelId="{727FD668-30BC-4F3F-8FC4-730C84251E94}" type="presParOf" srcId="{1F345851-D0ED-4D2D-9E4B-753A3202ABD0}" destId="{085B25EA-CBEA-4169-B54F-2F6A47741055}" srcOrd="1" destOrd="0" presId="urn:microsoft.com/office/officeart/2005/8/layout/vList2"/>
    <dgm:cxn modelId="{B9F19739-EA6C-4D9C-BF25-C15AC6F44DC7}" type="presParOf" srcId="{1F345851-D0ED-4D2D-9E4B-753A3202ABD0}" destId="{053EBDFC-FF19-4D96-8994-470EAB0E6F13}" srcOrd="2" destOrd="0" presId="urn:microsoft.com/office/officeart/2005/8/layout/vList2"/>
    <dgm:cxn modelId="{1475A06C-B5F5-4CFB-AFB9-0DC21EE7C5F8}" type="presParOf" srcId="{1F345851-D0ED-4D2D-9E4B-753A3202ABD0}" destId="{A0B0DE76-C808-4F63-B9DE-0FB3CA98C94C}" srcOrd="3" destOrd="0" presId="urn:microsoft.com/office/officeart/2005/8/layout/vList2"/>
    <dgm:cxn modelId="{F38C6378-A494-49A0-AB58-F2DE7011BB43}" type="presParOf" srcId="{1F345851-D0ED-4D2D-9E4B-753A3202ABD0}" destId="{CF244F6C-A33F-4835-9613-88BFC4C457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84B7C-E432-421A-9E79-BD87D74D582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D76C187-AB14-43F0-AC72-36B014648F18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0EFBFC-1A48-4A5D-866E-C74BD98A47BA}" type="parTrans" cxnId="{824CEADF-0F83-4D80-8F1F-77D75EF98C32}">
      <dgm:prSet/>
      <dgm:spPr/>
      <dgm:t>
        <a:bodyPr/>
        <a:lstStyle/>
        <a:p>
          <a:endParaRPr lang="en-IN"/>
        </a:p>
      </dgm:t>
    </dgm:pt>
    <dgm:pt modelId="{2A9A1CDD-837E-42EA-BCD3-9B2094D76C74}" type="sibTrans" cxnId="{824CEADF-0F83-4D80-8F1F-77D75EF98C32}">
      <dgm:prSet/>
      <dgm:spPr/>
      <dgm:t>
        <a:bodyPr/>
        <a:lstStyle/>
        <a:p>
          <a:endParaRPr lang="en-IN"/>
        </a:p>
      </dgm:t>
    </dgm:pt>
    <dgm:pt modelId="{B72DB1B4-85FC-4973-91F0-6E4767EBFAAC}" type="pres">
      <dgm:prSet presAssocID="{01C84B7C-E432-421A-9E79-BD87D74D582A}" presName="linear" presStyleCnt="0">
        <dgm:presLayoutVars>
          <dgm:animLvl val="lvl"/>
          <dgm:resizeHandles val="exact"/>
        </dgm:presLayoutVars>
      </dgm:prSet>
      <dgm:spPr/>
    </dgm:pt>
    <dgm:pt modelId="{9DB68468-607D-49D5-8EDF-B0A466F59F65}" type="pres">
      <dgm:prSet presAssocID="{0D76C187-AB14-43F0-AC72-36B014648F18}" presName="parentText" presStyleLbl="node1" presStyleIdx="0" presStyleCnt="1" custLinFactNeighborX="5301" custLinFactNeighborY="-6055">
        <dgm:presLayoutVars>
          <dgm:chMax val="0"/>
          <dgm:bulletEnabled val="1"/>
        </dgm:presLayoutVars>
      </dgm:prSet>
      <dgm:spPr/>
    </dgm:pt>
  </dgm:ptLst>
  <dgm:cxnLst>
    <dgm:cxn modelId="{108A8906-AE15-4D66-8A9D-90C64DBD3E0D}" type="presOf" srcId="{0D76C187-AB14-43F0-AC72-36B014648F18}" destId="{9DB68468-607D-49D5-8EDF-B0A466F59F65}" srcOrd="0" destOrd="0" presId="urn:microsoft.com/office/officeart/2005/8/layout/vList2"/>
    <dgm:cxn modelId="{D93CBE7E-5490-4E0B-AA4B-BB7001A1B859}" type="presOf" srcId="{01C84B7C-E432-421A-9E79-BD87D74D582A}" destId="{B72DB1B4-85FC-4973-91F0-6E4767EBFAAC}" srcOrd="0" destOrd="0" presId="urn:microsoft.com/office/officeart/2005/8/layout/vList2"/>
    <dgm:cxn modelId="{824CEADF-0F83-4D80-8F1F-77D75EF98C32}" srcId="{01C84B7C-E432-421A-9E79-BD87D74D582A}" destId="{0D76C187-AB14-43F0-AC72-36B014648F18}" srcOrd="0" destOrd="0" parTransId="{880EFBFC-1A48-4A5D-866E-C74BD98A47BA}" sibTransId="{2A9A1CDD-837E-42EA-BCD3-9B2094D76C74}"/>
    <dgm:cxn modelId="{A8D17D9A-0B59-4420-B518-3479B89B11C1}" type="presParOf" srcId="{B72DB1B4-85FC-4973-91F0-6E4767EBFAAC}" destId="{9DB68468-607D-49D5-8EDF-B0A466F59F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80C88-8468-4D67-9008-AE84D10A0E1A}">
      <dsp:nvSpPr>
        <dsp:cNvPr id="0" name=""/>
        <dsp:cNvSpPr/>
      </dsp:nvSpPr>
      <dsp:spPr>
        <a:xfrm>
          <a:off x="0" y="36754"/>
          <a:ext cx="10364452" cy="907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baseline="0"/>
            <a:t>The output of this code is :</a:t>
          </a:r>
          <a:endParaRPr lang="en-IN" sz="4000" kern="1200"/>
        </a:p>
      </dsp:txBody>
      <dsp:txXfrm>
        <a:off x="44282" y="81036"/>
        <a:ext cx="10275888" cy="818551"/>
      </dsp:txXfrm>
    </dsp:sp>
    <dsp:sp modelId="{053EBDFC-FF19-4D96-8994-470EAB0E6F13}">
      <dsp:nvSpPr>
        <dsp:cNvPr id="0" name=""/>
        <dsp:cNvSpPr/>
      </dsp:nvSpPr>
      <dsp:spPr>
        <a:xfrm>
          <a:off x="0" y="1059069"/>
          <a:ext cx="10364452" cy="1454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baseline="0"/>
            <a:t>500</a:t>
          </a:r>
          <a:endParaRPr lang="en-IN" sz="4000" kern="1200"/>
        </a:p>
      </dsp:txBody>
      <dsp:txXfrm>
        <a:off x="71001" y="1130070"/>
        <a:ext cx="10222450" cy="1312454"/>
      </dsp:txXfrm>
    </dsp:sp>
    <dsp:sp modelId="{CF244F6C-A33F-4835-9613-88BFC4C457A1}">
      <dsp:nvSpPr>
        <dsp:cNvPr id="0" name=""/>
        <dsp:cNvSpPr/>
      </dsp:nvSpPr>
      <dsp:spPr>
        <a:xfrm>
          <a:off x="0" y="2628725"/>
          <a:ext cx="10364452" cy="14544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baseline="0"/>
            <a:t>Which is the number of </a:t>
          </a:r>
          <a:r>
            <a:rPr lang="en-US" sz="4000" b="0" i="0" kern="1200" baseline="0"/>
            <a:t>Numbers between 1 and 1000, including both, are divisible by 3 or 4</a:t>
          </a:r>
          <a:endParaRPr lang="en-IN" sz="4000" kern="1200"/>
        </a:p>
      </dsp:txBody>
      <dsp:txXfrm>
        <a:off x="71001" y="2699726"/>
        <a:ext cx="10222450" cy="1312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8468-607D-49D5-8EDF-B0A466F59F65}">
      <dsp:nvSpPr>
        <dsp:cNvPr id="0" name=""/>
        <dsp:cNvSpPr/>
      </dsp:nvSpPr>
      <dsp:spPr>
        <a:xfrm>
          <a:off x="0" y="0"/>
          <a:ext cx="8915399" cy="146844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83" y="71683"/>
        <a:ext cx="8772033" cy="132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6886F-049E-4D8A-83CB-8817E102DCD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D8DB3-7F63-42FA-87E6-7388543F1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5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D960-82E5-4F2A-9C53-030E531D33F0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3DA3-FD4A-4A0F-919A-B8D8DBE55430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BE06-200C-4068-85B5-A0A49A2AD406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D622-218A-4AFC-9B2D-375A67D52DC1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82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97C-B3DA-4774-995C-EA214CFF4B18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8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DCC3-A511-43B3-AAC5-98F4CAFC28FF}" type="datetime1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4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4632-4F02-4AD1-9F27-648139B7F9AC}" type="datetime1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65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7CF-46DF-45D3-90F5-59AA0A752A1A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6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070-CEA6-4791-A057-C27D5B229650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8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524E-5688-4B7B-BBD3-EFDFE1796A3D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8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586A-2A1D-4FD6-ACBA-EAE751CC8401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40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C3BF-FA37-470E-8B43-6469997C7F48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8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668B-BAC4-405E-9223-CECC967AE72C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7D7-B715-46CE-84C0-45803AF1F79C}" type="datetime1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E876-4585-4ABD-8A8D-EF5B925DF509}" type="datetime1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3D78-43B3-4C7D-B15E-63717C9F70FC}" type="datetime1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0694-A543-49EE-9F51-6407993300CA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6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3F2-628B-408F-AD6B-F30FAFA455A1}" type="datetime1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ASSIGNMENT-1 MADHURIMA RAWAT(DATASCIENCE CSVTU)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9D8047-7B67-45EF-9DF1-36D2D3EED0D5}" type="datetime1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5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5BBE-CE3A-8ECB-0944-87FC4669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dirty="0"/>
              <a:t>APPLICATION OF PRINCIPLE OF INCLUSION AND EXCLUSION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2184389" y="4793729"/>
                <a:ext cx="9307224" cy="22038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PRESENTED BY</a:t>
                </a:r>
                <a:br>
                  <a:rPr lang="en-US" sz="2800" dirty="0"/>
                </a:br>
                <a:r>
                  <a:rPr lang="en-US" sz="2800" dirty="0">
                    <a:solidFill>
                      <a:schemeClr val="tx1"/>
                    </a:solidFill>
                  </a:rPr>
                  <a:t> Madhurima Rawat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ROLL NO-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IN" sz="2800" dirty="0">
                    <a:solidFill>
                      <a:schemeClr val="tx1"/>
                    </a:solidFill>
                  </a:rPr>
                  <a:t>DATASCIENCE(CSE)</a:t>
                </a:r>
                <a:br>
                  <a:rPr lang="en-IN" sz="2800" dirty="0">
                    <a:solidFill>
                      <a:schemeClr val="tx1"/>
                    </a:solidFill>
                  </a:rPr>
                </a:br>
                <a:endParaRPr lang="en-IN" sz="2800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2184389" y="4793729"/>
                <a:ext cx="9307224" cy="2203807"/>
              </a:xfrm>
              <a:blipFill>
                <a:blip r:embed="rId2"/>
                <a:stretch>
                  <a:fillRect t="-2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406AC9-0764-33F6-F110-4421399DCC50}"/>
              </a:ext>
            </a:extLst>
          </p:cNvPr>
          <p:cNvSpPr txBox="1"/>
          <p:nvPr/>
        </p:nvSpPr>
        <p:spPr>
          <a:xfrm>
            <a:off x="7116531" y="4793729"/>
            <a:ext cx="58768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Chhattisgarh Swami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Vivekananda Technical 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University</a:t>
            </a:r>
            <a:endParaRPr lang="en-IN" sz="3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D42D8-910E-A144-2E98-C6024FDE3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0" y="180999"/>
            <a:ext cx="2319107" cy="2208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6225C-7AB1-5784-543F-95CA749F013E}"/>
              </a:ext>
            </a:extLst>
          </p:cNvPr>
          <p:cNvSpPr txBox="1"/>
          <p:nvPr/>
        </p:nvSpPr>
        <p:spPr>
          <a:xfrm>
            <a:off x="5048840" y="2589088"/>
            <a:ext cx="291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ASSIGNMENT-1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566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9D4B-071B-FA0E-251E-8E24098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/>
          <a:lstStyle/>
          <a:p>
            <a:r>
              <a:rPr lang="en-IN" dirty="0"/>
              <a:t>Coding implementation in </a:t>
            </a:r>
            <a:r>
              <a:rPr lang="en-IN" dirty="0" err="1"/>
              <a:t>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5092-8DB1-B5BA-2D7A-4D6D0711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35" y="1229230"/>
            <a:ext cx="5890965" cy="5180358"/>
          </a:xfrm>
        </p:spPr>
        <p:txBody>
          <a:bodyPr>
            <a:noAutofit/>
          </a:bodyPr>
          <a:lstStyle/>
          <a:p>
            <a:r>
              <a:rPr lang="en-US" b="1" cap="none" dirty="0"/>
              <a:t>#include &lt;bits/</a:t>
            </a:r>
            <a:r>
              <a:rPr lang="en-US" b="1" cap="none" dirty="0" err="1"/>
              <a:t>stdc</a:t>
            </a:r>
            <a:r>
              <a:rPr lang="en-US" b="1" cap="none" dirty="0"/>
              <a:t>++.h&gt;</a:t>
            </a:r>
          </a:p>
          <a:p>
            <a:r>
              <a:rPr lang="en-US" b="1" cap="none" dirty="0"/>
              <a:t>using namespace std;</a:t>
            </a:r>
          </a:p>
          <a:p>
            <a:r>
              <a:rPr lang="en-US" b="1" cap="none" dirty="0"/>
              <a:t>int count(int a[], int m, int n){</a:t>
            </a:r>
          </a:p>
          <a:p>
            <a:r>
              <a:rPr lang="en-US" b="1" cap="none" dirty="0"/>
              <a:t>	int odd = 0, even = 0;</a:t>
            </a:r>
          </a:p>
          <a:p>
            <a:r>
              <a:rPr lang="en-US" b="1" cap="none" dirty="0"/>
              <a:t>	int counter, </a:t>
            </a:r>
            <a:r>
              <a:rPr lang="en-US" b="1" cap="none" dirty="0" err="1"/>
              <a:t>i</a:t>
            </a:r>
            <a:r>
              <a:rPr lang="en-US" b="1" cap="none" dirty="0"/>
              <a:t>, j, p = 1;</a:t>
            </a:r>
          </a:p>
          <a:p>
            <a:r>
              <a:rPr lang="en-US" b="1" cap="none" dirty="0"/>
              <a:t>	int </a:t>
            </a:r>
            <a:r>
              <a:rPr lang="en-US" b="1" cap="none" dirty="0" err="1"/>
              <a:t>pow_set_size</a:t>
            </a:r>
            <a:r>
              <a:rPr lang="en-US" b="1" cap="none" dirty="0"/>
              <a:t> = (1 &lt;&lt; n);</a:t>
            </a:r>
          </a:p>
          <a:p>
            <a:pPr marL="0" indent="0">
              <a:buNone/>
            </a:pPr>
            <a:r>
              <a:rPr lang="en-US" b="1" cap="none" dirty="0"/>
              <a:t>for (counter = 1; counter &lt;</a:t>
            </a:r>
            <a:r>
              <a:rPr lang="en-US" b="1" cap="none" dirty="0" err="1"/>
              <a:t>pow_set_size;counter</a:t>
            </a:r>
            <a:r>
              <a:rPr lang="en-US" b="1" cap="none" dirty="0"/>
              <a:t>++){</a:t>
            </a:r>
          </a:p>
          <a:p>
            <a:r>
              <a:rPr lang="en-US" b="1" cap="none" dirty="0"/>
              <a:t>		p = 1;</a:t>
            </a:r>
          </a:p>
          <a:p>
            <a:r>
              <a:rPr lang="en-US" b="1" cap="none" dirty="0"/>
              <a:t>		for (j = 0; j &lt; n; </a:t>
            </a:r>
            <a:r>
              <a:rPr lang="en-US" b="1" cap="none" dirty="0" err="1"/>
              <a:t>j++</a:t>
            </a:r>
            <a:r>
              <a:rPr lang="en-US" b="1" cap="none" dirty="0"/>
              <a:t>) {		 if(counter &amp; (1 &lt;&lt; j)) {</a:t>
            </a:r>
          </a:p>
          <a:p>
            <a:r>
              <a:rPr lang="en-US" b="1" cap="none" dirty="0"/>
              <a:t>		p *= a[j]; } 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033AC-86F2-FFCF-5D6F-9BD4D302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5253" y="6248400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2CAB-1F7F-9F47-E47F-28C79895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23948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10</a:t>
            </a:fld>
            <a:endParaRPr lang="en-IN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DA1A5-5CD7-DE37-96D8-7640EFAB94FA}"/>
              </a:ext>
            </a:extLst>
          </p:cNvPr>
          <p:cNvSpPr txBox="1"/>
          <p:nvPr/>
        </p:nvSpPr>
        <p:spPr>
          <a:xfrm>
            <a:off x="6606282" y="1446472"/>
            <a:ext cx="48802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if(__</a:t>
            </a:r>
            <a:r>
              <a:rPr lang="en-US" sz="2000" b="1" dirty="0" err="1"/>
              <a:t>builtin_popcount</a:t>
            </a:r>
            <a:r>
              <a:rPr lang="en-US" sz="2000" b="1" dirty="0"/>
              <a:t>(counter) &amp; 1)</a:t>
            </a:r>
          </a:p>
          <a:p>
            <a:r>
              <a:rPr lang="en-US" sz="2000" b="1" dirty="0"/>
              <a:t>		odd += (m / p);</a:t>
            </a:r>
          </a:p>
          <a:p>
            <a:r>
              <a:rPr lang="en-US" sz="2000" b="1" dirty="0"/>
              <a:t>		else</a:t>
            </a:r>
          </a:p>
          <a:p>
            <a:r>
              <a:rPr lang="en-US" sz="2000" b="1" dirty="0"/>
              <a:t>		even += (m/ p);}</a:t>
            </a:r>
          </a:p>
          <a:p>
            <a:r>
              <a:rPr lang="en-US" sz="2000" b="1" dirty="0"/>
              <a:t>	return odd - even; }</a:t>
            </a:r>
          </a:p>
          <a:p>
            <a:r>
              <a:rPr lang="en-US" sz="2000" b="1" dirty="0"/>
              <a:t>int main() {</a:t>
            </a:r>
          </a:p>
          <a:p>
            <a:r>
              <a:rPr lang="en-US" sz="2000" b="1" dirty="0"/>
              <a:t>	int a[] = { 2, 3, 5, 7 };</a:t>
            </a:r>
          </a:p>
          <a:p>
            <a:r>
              <a:rPr lang="en-US" sz="2000" b="1" dirty="0"/>
              <a:t>	int m = 100;</a:t>
            </a:r>
          </a:p>
          <a:p>
            <a:r>
              <a:rPr lang="en-US" sz="2000" b="1" dirty="0"/>
              <a:t>	int n = </a:t>
            </a:r>
            <a:r>
              <a:rPr lang="en-US" sz="2000" b="1" dirty="0" err="1"/>
              <a:t>sizeof</a:t>
            </a:r>
            <a:r>
              <a:rPr lang="en-US" sz="2000" b="1" dirty="0"/>
              <a:t>(a) / </a:t>
            </a:r>
            <a:r>
              <a:rPr lang="en-US" sz="2000" b="1" dirty="0" err="1"/>
              <a:t>sizeof</a:t>
            </a:r>
            <a:r>
              <a:rPr lang="en-US" sz="2000" b="1" dirty="0"/>
              <a:t>(a[0]);</a:t>
            </a:r>
          </a:p>
          <a:p>
            <a:r>
              <a:rPr lang="en-US" sz="2000" b="1" dirty="0" err="1"/>
              <a:t>cout</a:t>
            </a:r>
            <a:r>
              <a:rPr lang="en-US" sz="2000" b="1" dirty="0"/>
              <a:t> &lt;&lt; count(a, m, n);</a:t>
            </a:r>
          </a:p>
          <a:p>
            <a:r>
              <a:rPr lang="en-US" sz="2000" b="1" dirty="0"/>
              <a:t>	return 0;  }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E9352-CBF6-3367-BBEF-A324DFEB9797}"/>
              </a:ext>
            </a:extLst>
          </p:cNvPr>
          <p:cNvSpPr txBox="1"/>
          <p:nvPr/>
        </p:nvSpPr>
        <p:spPr>
          <a:xfrm>
            <a:off x="6965253" y="5275387"/>
            <a:ext cx="350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Output is : 78</a:t>
            </a:r>
          </a:p>
        </p:txBody>
      </p:sp>
    </p:spTree>
    <p:extLst>
      <p:ext uri="{BB962C8B-B14F-4D97-AF65-F5344CB8AC3E}">
        <p14:creationId xmlns:p14="http://schemas.microsoft.com/office/powerpoint/2010/main" val="196429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5EBB5D-BA62-FEA1-3D91-FBC64340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888052"/>
              </p:ext>
            </p:extLst>
          </p:nvPr>
        </p:nvGraphicFramePr>
        <p:xfrm>
          <a:off x="2589211" y="2140464"/>
          <a:ext cx="8915399" cy="14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0C0A14-566C-4B11-885D-8F23A2C2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4116530"/>
            <a:ext cx="8915399" cy="860400"/>
          </a:xfrm>
        </p:spPr>
        <p:txBody>
          <a:bodyPr/>
          <a:lstStyle/>
          <a:p>
            <a:r>
              <a:rPr lang="en-US" sz="2800" b="1" dirty="0"/>
              <a:t>ANY QUESTIONS</a:t>
            </a:r>
            <a:endParaRPr lang="en-IN" sz="2800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5A49-EE22-0B56-CFD2-F261E002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090" y="6351566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ASSIGNMENT-1 MADHURIMA RAWAT(DATASCIENCE CSVTU)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6C77-69D7-7404-5798-665BCC2B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53125" y="6318136"/>
            <a:ext cx="764215" cy="365125"/>
          </a:xfrm>
        </p:spPr>
        <p:txBody>
          <a:bodyPr/>
          <a:lstStyle/>
          <a:p>
            <a:r>
              <a:rPr lang="en-IN" sz="14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032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201-FD49-460B-0055-ACB4A153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78529"/>
            <a:ext cx="10364451" cy="1596177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Principle of Inclusion and Exclusion</a:t>
            </a:r>
            <a:b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4EEA-4D98-2FDD-632C-DE1160E0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22858" y="6343670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F914-FA04-412E-B955-30C7A2F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63252" y="6343669"/>
            <a:ext cx="859606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2</a:t>
            </a:fld>
            <a:endParaRPr lang="en-IN" sz="1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EF560-263C-857B-BD61-0EEB21AC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77" y="1682073"/>
            <a:ext cx="11047183" cy="45437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Principle of inclusion and exclusion is an approach which derives</a:t>
            </a:r>
          </a:p>
          <a:p>
            <a:pPr marL="0" indent="0" algn="just">
              <a:buNone/>
            </a:pPr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the method of finding the</a:t>
            </a:r>
          </a:p>
          <a:p>
            <a:pPr marL="0" indent="0" algn="just">
              <a:buNone/>
            </a:pPr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number of elements in the union of two</a:t>
            </a:r>
          </a:p>
          <a:p>
            <a:pPr marL="0" indent="0" algn="just">
              <a:buNone/>
            </a:pPr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finite sets. </a:t>
            </a:r>
          </a:p>
          <a:p>
            <a:pPr algn="just"/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This is used for solving combinations</a:t>
            </a:r>
          </a:p>
          <a:p>
            <a:pPr marL="0" indent="0" algn="just">
              <a:buNone/>
            </a:pPr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and probability problems when it is </a:t>
            </a:r>
          </a:p>
          <a:p>
            <a:pPr marL="0" indent="0" algn="just">
              <a:buNone/>
            </a:pPr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necessary to find a counting method,</a:t>
            </a:r>
          </a:p>
          <a:p>
            <a:pPr marL="0" indent="0" algn="just">
              <a:buNone/>
            </a:pPr>
            <a:r>
              <a:rPr lang="en-US" sz="2800" cap="none" dirty="0">
                <a:solidFill>
                  <a:srgbClr val="333333"/>
                </a:solidFill>
                <a:latin typeface="Roboto" panose="02000000000000000000" pitchFamily="2" charset="0"/>
              </a:rPr>
              <a:t>which makes sure that an object is not counted twice.</a:t>
            </a:r>
            <a:endParaRPr lang="en-IN" sz="2800" cap="none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B150BD7-F120-AF25-DC8B-F8CFD55A6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4195" r="8165" b="13558"/>
          <a:stretch/>
        </p:blipFill>
        <p:spPr bwMode="auto">
          <a:xfrm>
            <a:off x="7214295" y="2243385"/>
            <a:ext cx="4243228" cy="31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441-ACF8-CF9B-EF71-57C9B92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7191"/>
            <a:ext cx="10364451" cy="1596177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Counting derangements</a:t>
            </a:r>
            <a:b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FF23-A23B-7BF2-D454-FE2EC5F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5566" y="6509801"/>
            <a:ext cx="7619999" cy="365125"/>
          </a:xfrm>
        </p:spPr>
        <p:txBody>
          <a:bodyPr/>
          <a:lstStyle/>
          <a:p>
            <a:r>
              <a:rPr lang="en-IN" sz="1400" b="1">
                <a:solidFill>
                  <a:schemeClr val="tx1"/>
                </a:solidFill>
              </a:rPr>
              <a:t>ASSIGNMENT-1 MADHURIMA RAWAT(DATASCIENCE CSVTU)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ECB36-AEF2-4477-0BBF-053973D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7089" y="6492875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3</a:t>
            </a:fld>
            <a:endParaRPr lang="en-IN" sz="14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3CF7A-6141-F406-C453-180B1024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37" y="1541123"/>
            <a:ext cx="10962526" cy="4787757"/>
          </a:xfrm>
        </p:spPr>
        <p:txBody>
          <a:bodyPr>
            <a:normAutofit lnSpcReduction="10000"/>
          </a:bodyPr>
          <a:lstStyle/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number of rearrangements, if n things are arranged in a row, such that none of them will occupy their original positions are called derangements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well-known application of the inclusion–exclusion principle is to the combinatorial problem of counting all </a:t>
            </a:r>
            <a:r>
              <a:rPr lang="en-US" sz="2800" cap="none" dirty="0">
                <a:solidFill>
                  <a:srgbClr val="0645AD"/>
                </a:solidFill>
                <a:latin typeface="Arial" panose="020B0604020202020204" pitchFamily="34" charset="0"/>
              </a:rPr>
              <a:t>derangements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finite set. A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derangement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set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cap="none" dirty="0">
                <a:solidFill>
                  <a:srgbClr val="0645AD"/>
                </a:solidFill>
                <a:latin typeface="Arial" panose="020B0604020202020204" pitchFamily="34" charset="0"/>
              </a:rPr>
              <a:t>bijection</a:t>
            </a:r>
            <a:r>
              <a:rPr lang="en-US" sz="2800" u="none" strike="noStrike" cap="none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into itself that has no fixed points. Via the inclusion–exclusion principle one can show that if the cardinality of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then the number of derangements is [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! /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] where [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] denotes the </a:t>
            </a:r>
            <a:r>
              <a:rPr lang="en-US" sz="2800" cap="none" dirty="0">
                <a:solidFill>
                  <a:srgbClr val="0645AD"/>
                </a:solidFill>
                <a:latin typeface="Arial" panose="020B0604020202020204" pitchFamily="34" charset="0"/>
              </a:rPr>
              <a:t>nearest integer</a:t>
            </a:r>
            <a:r>
              <a:rPr lang="en-US" sz="2800" u="none" strike="noStrike" cap="none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US" sz="2800" b="0" i="1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x.</a:t>
            </a:r>
            <a:endParaRPr lang="en-IN" sz="2800" cap="none" dirty="0"/>
          </a:p>
        </p:txBody>
      </p:sp>
    </p:spTree>
    <p:extLst>
      <p:ext uri="{BB962C8B-B14F-4D97-AF65-F5344CB8AC3E}">
        <p14:creationId xmlns:p14="http://schemas.microsoft.com/office/powerpoint/2010/main" val="428973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F25C-10C6-304E-C47C-A6F1FCD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5256"/>
            <a:ext cx="10364451" cy="1596177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coloring</a:t>
            </a:r>
            <a:b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23A0-C179-0FD9-AA61-BDC1FA9F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582220"/>
            <a:ext cx="11739937" cy="4561725"/>
          </a:xfrm>
        </p:spPr>
        <p:txBody>
          <a:bodyPr>
            <a:normAutofit/>
          </a:bodyPr>
          <a:lstStyle/>
          <a:p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inclusion exclusion principle forms the basis of algorithms for a number of np-hard graph partitioning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problems, such as graph coloring.</a:t>
            </a:r>
          </a:p>
          <a:p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well known application of the principle is 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construction of the </a:t>
            </a:r>
            <a:r>
              <a:rPr lang="en-US" sz="2800" cap="none" dirty="0">
                <a:solidFill>
                  <a:srgbClr val="0645AD"/>
                </a:solidFill>
                <a:latin typeface="Arial" panose="020B0604020202020204" pitchFamily="34" charset="0"/>
              </a:rPr>
              <a:t>chromatic polynomial</a:t>
            </a: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a graph.</a:t>
            </a:r>
            <a:endParaRPr lang="en-IN" sz="28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418A-369C-1AE7-D070-4B5C0357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223" y="6239482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477B7-B322-9988-C213-BB14542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9008" y="623948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4</a:t>
            </a:fld>
            <a:endParaRPr lang="en-IN" sz="1400" b="1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3A29311-E007-53AB-6F63-89E37C129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3695" r="24649" b="3695"/>
          <a:stretch/>
        </p:blipFill>
        <p:spPr bwMode="auto">
          <a:xfrm>
            <a:off x="7828908" y="2400144"/>
            <a:ext cx="4111694" cy="34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B6A0-A40F-04AB-296E-FBC0D59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69" y="45160"/>
            <a:ext cx="10364451" cy="1596177"/>
          </a:xfrm>
        </p:spPr>
        <p:txBody>
          <a:bodyPr/>
          <a:lstStyle/>
          <a:p>
            <a:r>
              <a:rPr lang="en-IN" dirty="0"/>
              <a:t>In  discrete 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38B5-5648-6BC8-08B1-334BBBCE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0" y="1526798"/>
            <a:ext cx="11255801" cy="4555503"/>
          </a:xfrm>
        </p:spPr>
        <p:txBody>
          <a:bodyPr>
            <a:normAutofit/>
          </a:bodyPr>
          <a:lstStyle/>
          <a:p>
            <a:r>
              <a:rPr lang="en-US" sz="3000" b="0" i="0" cap="none" dirty="0">
                <a:effectLst/>
                <a:latin typeface="urw-din"/>
              </a:rPr>
              <a:t>In the field of combinatorics, it is a counting method used to compute the cardinality of the union set. According to basic </a:t>
            </a:r>
            <a:r>
              <a:rPr lang="en-US" sz="3000" b="1" i="0" cap="none" dirty="0">
                <a:effectLst/>
                <a:latin typeface="urw-din"/>
              </a:rPr>
              <a:t>inclusion-exclusion principle</a:t>
            </a:r>
            <a:r>
              <a:rPr lang="en-US" sz="3000" b="0" i="0" cap="none" dirty="0">
                <a:effectLst/>
                <a:latin typeface="urw-din"/>
              </a:rPr>
              <a:t>:</a:t>
            </a:r>
          </a:p>
          <a:p>
            <a:pPr algn="l" fontAlgn="base"/>
            <a:r>
              <a:rPr lang="en-US" sz="3000" b="1" i="0" cap="none" dirty="0">
                <a:effectLst/>
                <a:latin typeface="urw-din"/>
              </a:rPr>
              <a:t>Properties : </a:t>
            </a:r>
            <a:endParaRPr lang="en-US" sz="3000" b="0" i="0" cap="none" dirty="0"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3000" b="0" i="0" cap="none" dirty="0">
                <a:effectLst/>
                <a:latin typeface="urw-din"/>
              </a:rPr>
              <a:t>Computes the total number of elements that satisfy</a:t>
            </a:r>
          </a:p>
          <a:p>
            <a:pPr marL="0" indent="0" algn="l" fontAlgn="base">
              <a:buNone/>
            </a:pPr>
            <a:r>
              <a:rPr lang="en-US" sz="3000" b="0" i="0" cap="none" dirty="0">
                <a:effectLst/>
                <a:latin typeface="urw-din"/>
              </a:rPr>
              <a:t> at least one of several properties.</a:t>
            </a:r>
          </a:p>
          <a:p>
            <a:pPr algn="l" fontAlgn="base">
              <a:buFont typeface="+mj-lt"/>
              <a:buAutoNum type="arabicPeriod"/>
            </a:pPr>
            <a:r>
              <a:rPr lang="en-US" sz="3000" b="0" i="0" cap="none" dirty="0">
                <a:effectLst/>
                <a:latin typeface="urw-din"/>
              </a:rPr>
              <a:t>It prevents the problem of double counting.</a:t>
            </a:r>
          </a:p>
          <a:p>
            <a:endParaRPr lang="en-US" b="0" i="0" cap="none" dirty="0">
              <a:effectLst/>
              <a:latin typeface="urw-din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B354-ECDF-5AEC-C95A-354B2541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5123" y="6291893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3214-BCA8-F5F0-EDCC-21714F97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374" y="629189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5</a:t>
            </a:fld>
            <a:endParaRPr lang="en-IN" sz="1400" b="1" dirty="0"/>
          </a:p>
        </p:txBody>
      </p:sp>
      <p:sp>
        <p:nvSpPr>
          <p:cNvPr id="7" name="AutoShape 2" descr="A_1  ">
            <a:extLst>
              <a:ext uri="{FF2B5EF4-FFF2-40B4-BE49-F238E27FC236}">
                <a16:creationId xmlns:a16="http://schemas.microsoft.com/office/drawing/2014/main" id="{3A9D998F-9EDB-2BC4-B165-E314ABD17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6650" y="-288925"/>
            <a:ext cx="2762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3" descr="A_2  ">
            <a:extLst>
              <a:ext uri="{FF2B5EF4-FFF2-40B4-BE49-F238E27FC236}">
                <a16:creationId xmlns:a16="http://schemas.microsoft.com/office/drawing/2014/main" id="{56A3C852-7155-4C75-4FC8-85E77872F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8000" y="-288925"/>
            <a:ext cx="285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(A_1-A_2), (A_2-A_1)  ">
            <a:extLst>
              <a:ext uri="{FF2B5EF4-FFF2-40B4-BE49-F238E27FC236}">
                <a16:creationId xmlns:a16="http://schemas.microsoft.com/office/drawing/2014/main" id="{F740825B-CEE0-70AF-5521-836FE2521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2813" y="-288925"/>
            <a:ext cx="22669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(A_1\bigcap A_2)  ">
            <a:extLst>
              <a:ext uri="{FF2B5EF4-FFF2-40B4-BE49-F238E27FC236}">
                <a16:creationId xmlns:a16="http://schemas.microsoft.com/office/drawing/2014/main" id="{3502E7AD-B1C7-E2F5-98BC-D153F6F4CA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1238" y="-288925"/>
            <a:ext cx="1038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982490E-3529-DA6D-6D84-32878D82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398" y="2827090"/>
            <a:ext cx="2504112" cy="250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084D-65B1-B6D3-F2A3-D01FBC24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42" y="382212"/>
            <a:ext cx="10364451" cy="1596177"/>
          </a:xfrm>
        </p:spPr>
        <p:txBody>
          <a:bodyPr/>
          <a:lstStyle/>
          <a:p>
            <a:r>
              <a:rPr lang="en-IN" b="1" i="0" dirty="0">
                <a:effectLst/>
                <a:latin typeface="sofia-pro"/>
              </a:rPr>
              <a:t>programming applications</a:t>
            </a:r>
            <a:br>
              <a:rPr lang="en-IN" b="1" i="0" dirty="0">
                <a:solidFill>
                  <a:srgbClr val="FFFFFF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C736-156E-4854-0FD5-F9E2AD33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3" y="1613043"/>
            <a:ext cx="10579584" cy="4417887"/>
          </a:xfrm>
        </p:spPr>
        <p:txBody>
          <a:bodyPr>
            <a:normAutofit/>
          </a:bodyPr>
          <a:lstStyle/>
          <a:p>
            <a:r>
              <a:rPr lang="en-US" sz="2800" b="0" i="0" cap="none" dirty="0">
                <a:effectLst/>
                <a:latin typeface="urw-din"/>
              </a:rPr>
              <a:t>Numbers between 1 and 1000, including both, are divisible by 3 or 4</a:t>
            </a:r>
          </a:p>
          <a:p>
            <a:r>
              <a:rPr lang="en-US" sz="2800" b="0" i="0" cap="none" dirty="0">
                <a:effectLst/>
                <a:latin typeface="urw-din"/>
              </a:rPr>
              <a:t> We add the number of numbers that </a:t>
            </a:r>
          </a:p>
          <a:p>
            <a:pPr marL="0" indent="0">
              <a:buNone/>
            </a:pPr>
            <a:r>
              <a:rPr lang="en-US" sz="2800" b="0" i="0" cap="none" dirty="0">
                <a:effectLst/>
                <a:latin typeface="urw-din"/>
              </a:rPr>
              <a:t>Are Divisible by 3 and 4 and subtract </a:t>
            </a:r>
          </a:p>
          <a:p>
            <a:pPr marL="0" indent="0">
              <a:buNone/>
            </a:pPr>
            <a:r>
              <a:rPr lang="en-US" sz="2800" b="0" i="0" cap="none" dirty="0">
                <a:effectLst/>
                <a:latin typeface="urw-din"/>
              </a:rPr>
              <a:t>the numbers which are divisible by 12.</a:t>
            </a:r>
          </a:p>
          <a:p>
            <a:r>
              <a:rPr lang="en-US" sz="2800" b="0" i="0" cap="none" dirty="0">
                <a:effectLst/>
                <a:latin typeface="urw-din"/>
              </a:rPr>
              <a:t>Therefore, number of numbers divisible</a:t>
            </a:r>
          </a:p>
          <a:p>
            <a:pPr marL="0" indent="0">
              <a:buNone/>
            </a:pPr>
            <a:r>
              <a:rPr lang="en-US" sz="2800" b="0" i="0" cap="none" dirty="0">
                <a:effectLst/>
                <a:latin typeface="urw-din"/>
              </a:rPr>
              <a:t> By 3 or 4 =</a:t>
            </a:r>
            <a:r>
              <a:rPr lang="en-IN" sz="2800" b="0" i="0" cap="none" dirty="0">
                <a:effectLst/>
                <a:latin typeface="urw-din"/>
              </a:rPr>
              <a:t>333 + 250 – 83 = 500</a:t>
            </a:r>
            <a:endParaRPr lang="en-IN" sz="32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66B7D-BCD6-2C3E-6A96-DEDAE29F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4848" y="6335338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EC4C4-18C6-EB35-0055-6CD8ED0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6268" y="6335338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6</a:t>
            </a:fld>
            <a:endParaRPr lang="en-IN" sz="1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40BB69-69EA-2F7D-B016-131ABAE2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75" y="2328565"/>
            <a:ext cx="4842499" cy="311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6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8FB4-A8AE-BE4A-4CBB-C36725B4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/>
              <a:t>Coding implementation in </a:t>
            </a:r>
            <a:r>
              <a:rPr lang="en-IN" dirty="0" err="1"/>
              <a:t>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8DB2-4B79-23F2-227F-4A954771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81" y="1407560"/>
            <a:ext cx="10754245" cy="5205965"/>
          </a:xfrm>
        </p:spPr>
        <p:txBody>
          <a:bodyPr>
            <a:normAutofit fontScale="55000" lnSpcReduction="20000"/>
          </a:bodyPr>
          <a:lstStyle/>
          <a:p>
            <a:r>
              <a:rPr lang="en-US" sz="4800" b="1" cap="none" dirty="0"/>
              <a:t>// </a:t>
            </a:r>
            <a:r>
              <a:rPr lang="en-US" sz="4800" b="1" cap="none" dirty="0" err="1"/>
              <a:t>cpp</a:t>
            </a:r>
            <a:r>
              <a:rPr lang="en-US" sz="4800" b="1" cap="none" dirty="0"/>
              <a:t> program to count the</a:t>
            </a:r>
          </a:p>
          <a:p>
            <a:r>
              <a:rPr lang="en-US" sz="4800" b="1" cap="none" dirty="0"/>
              <a:t>// number of numbers between</a:t>
            </a:r>
          </a:p>
          <a:p>
            <a:r>
              <a:rPr lang="en-US" sz="4800" b="1" cap="none" dirty="0"/>
              <a:t>// 1 and 1000, including both,</a:t>
            </a:r>
          </a:p>
          <a:p>
            <a:r>
              <a:rPr lang="en-US" sz="4800" b="1" cap="none" dirty="0"/>
              <a:t>// that are divisible by 3 or 4</a:t>
            </a:r>
          </a:p>
          <a:p>
            <a:r>
              <a:rPr lang="en-US" sz="4800" b="1" cap="none" dirty="0"/>
              <a:t>#include &lt;bits/</a:t>
            </a:r>
            <a:r>
              <a:rPr lang="en-US" sz="4800" b="1" cap="none" dirty="0" err="1"/>
              <a:t>stdc</a:t>
            </a:r>
            <a:r>
              <a:rPr lang="en-US" sz="4800" b="1" cap="none" dirty="0"/>
              <a:t>++.h&gt;</a:t>
            </a:r>
          </a:p>
          <a:p>
            <a:r>
              <a:rPr lang="en-US" sz="4800" b="1" cap="none" dirty="0"/>
              <a:t>using namespace std;</a:t>
            </a:r>
          </a:p>
          <a:p>
            <a:r>
              <a:rPr lang="en-US" sz="4800" b="1" cap="none" dirty="0"/>
              <a:t>// function to count the divisors</a:t>
            </a:r>
          </a:p>
          <a:p>
            <a:r>
              <a:rPr lang="en-US" sz="4800" b="1" cap="none" dirty="0"/>
              <a:t>int </a:t>
            </a:r>
            <a:r>
              <a:rPr lang="en-US" sz="4800" b="1" cap="none" dirty="0" err="1"/>
              <a:t>countdivisors</a:t>
            </a:r>
            <a:r>
              <a:rPr lang="en-US" sz="4800" b="1" cap="none" dirty="0"/>
              <a:t>(int n, int a, int b){</a:t>
            </a:r>
          </a:p>
          <a:p>
            <a:r>
              <a:rPr lang="en-US" sz="4800" b="1" cap="none" dirty="0"/>
              <a:t>	// counts of numbers</a:t>
            </a:r>
          </a:p>
          <a:p>
            <a:r>
              <a:rPr lang="en-US" sz="4800" b="1" cap="none" dirty="0"/>
              <a:t>	// divisible by a and b</a:t>
            </a:r>
            <a:r>
              <a:rPr lang="en-US" cap="none" dirty="0"/>
              <a:t>	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7CE38-85D8-C7CA-B42D-9BB2C4F9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7567" y="6248400"/>
            <a:ext cx="6672887" cy="365125"/>
          </a:xfrm>
        </p:spPr>
        <p:txBody>
          <a:bodyPr/>
          <a:lstStyle/>
          <a:p>
            <a:r>
              <a:rPr lang="en-IN" sz="1400" b="1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42A11-39A1-D87D-8E8E-EB103B80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09139" y="623948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7</a:t>
            </a:fld>
            <a:endParaRPr lang="en-IN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2F0B-FE6F-28DA-C592-F9FD12D6EB77}"/>
              </a:ext>
            </a:extLst>
          </p:cNvPr>
          <p:cNvSpPr txBox="1"/>
          <p:nvPr/>
        </p:nvSpPr>
        <p:spPr>
          <a:xfrm>
            <a:off x="6209139" y="1418406"/>
            <a:ext cx="53595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 count1 = N / a;</a:t>
            </a:r>
          </a:p>
          <a:p>
            <a:r>
              <a:rPr lang="en-US" sz="2400" b="1" dirty="0"/>
              <a:t>	int count2 = N / b;</a:t>
            </a:r>
          </a:p>
          <a:p>
            <a:r>
              <a:rPr lang="en-US" sz="2400" b="1" dirty="0"/>
              <a:t>	// inclusion-exclusion</a:t>
            </a:r>
          </a:p>
          <a:p>
            <a:r>
              <a:rPr lang="en-US" sz="2400" b="1" dirty="0"/>
              <a:t>	// principle applied</a:t>
            </a:r>
          </a:p>
          <a:p>
            <a:r>
              <a:rPr lang="en-US" sz="2400" b="1" dirty="0"/>
              <a:t>	int count3 = (N / (a * b));</a:t>
            </a:r>
          </a:p>
          <a:p>
            <a:endParaRPr lang="en-US" sz="2400" b="1" dirty="0"/>
          </a:p>
          <a:p>
            <a:r>
              <a:rPr lang="en-US" sz="2400" b="1" dirty="0"/>
              <a:t>	return count1 + count2 - count3;}</a:t>
            </a:r>
          </a:p>
          <a:p>
            <a:r>
              <a:rPr lang="en-US" sz="2400" b="1" dirty="0"/>
              <a:t>// Driver Code</a:t>
            </a:r>
          </a:p>
          <a:p>
            <a:r>
              <a:rPr lang="en-US" sz="2400" b="1" dirty="0"/>
              <a:t>int main(){</a:t>
            </a:r>
          </a:p>
          <a:p>
            <a:r>
              <a:rPr lang="en-US" sz="2400" b="1" dirty="0"/>
              <a:t>	int N = 1000, a = 3, b = 4;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countDivisors</a:t>
            </a:r>
            <a:r>
              <a:rPr lang="en-US" sz="2400" b="1" dirty="0"/>
              <a:t>(N, a, b);</a:t>
            </a:r>
          </a:p>
          <a:p>
            <a:r>
              <a:rPr lang="en-US" sz="2400" b="1" dirty="0"/>
              <a:t>	return 0;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D154-C17C-3FE8-8BF1-86F688C2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2400"/>
            <a:ext cx="10364451" cy="1596177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51C8-18A5-2A73-D5BA-D2538B7B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7864" y="6340475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7705A-CBC6-2042-5137-B0FDB98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638" y="629392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8</a:t>
            </a:fld>
            <a:endParaRPr lang="en-IN" sz="1400" b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08A7C5-59F2-A4CA-8A92-19189908E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81574"/>
              </p:ext>
            </p:extLst>
          </p:nvPr>
        </p:nvGraphicFramePr>
        <p:xfrm>
          <a:off x="913774" y="1931543"/>
          <a:ext cx="10364452" cy="4119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5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119-73DE-154C-0F0B-6F28A022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4521"/>
            <a:ext cx="10364451" cy="1596177"/>
          </a:xfrm>
        </p:spPr>
        <p:txBody>
          <a:bodyPr/>
          <a:lstStyle/>
          <a:p>
            <a:r>
              <a:rPr lang="en-IN" dirty="0"/>
              <a:t>One more programming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148-2502-9FED-D9A0-1E0A58AD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84" y="1640699"/>
            <a:ext cx="11281025" cy="415050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urw-din"/>
              </a:rPr>
              <a:t> </a:t>
            </a:r>
            <a:r>
              <a:rPr lang="en-US" sz="2400" b="0" i="0" cap="none" dirty="0">
                <a:effectLst/>
                <a:latin typeface="urw-din"/>
              </a:rPr>
              <a:t>Given N prime numbers and a number M, find out how many numbers from 1 to M are divisible by any of the N given prime numbers. </a:t>
            </a:r>
          </a:p>
          <a:p>
            <a:r>
              <a:rPr lang="en-US" sz="2400" b="0" i="0" cap="none" dirty="0">
                <a:effectLst/>
                <a:latin typeface="urw-din"/>
              </a:rPr>
              <a:t>The approach for this problem will be to generate all the possible combinations of numbers using n prime numbers using </a:t>
            </a:r>
            <a:r>
              <a:rPr lang="en-US" sz="2400" u="sng" cap="none" dirty="0">
                <a:latin typeface="urw-din"/>
              </a:rPr>
              <a:t>power set</a:t>
            </a:r>
            <a:r>
              <a:rPr lang="en-US" sz="2400" b="0" i="0" cap="none" dirty="0">
                <a:effectLst/>
                <a:latin typeface="urw-din"/>
              </a:rPr>
              <a:t> in 2</a:t>
            </a:r>
            <a:r>
              <a:rPr lang="en-US" sz="2400" b="0" i="0" cap="none" baseline="30000" dirty="0">
                <a:effectLst/>
                <a:latin typeface="urw-din"/>
              </a:rPr>
              <a:t>n</a:t>
            </a:r>
            <a:r>
              <a:rPr lang="en-US" sz="2400" b="0" i="0" cap="none" dirty="0">
                <a:effectLst/>
                <a:latin typeface="urw-din"/>
              </a:rPr>
              <a:t>. For each of the given prime numbers p</a:t>
            </a:r>
            <a:r>
              <a:rPr lang="en-US" sz="2400" b="0" i="0" cap="none" baseline="-25000" dirty="0">
                <a:effectLst/>
                <a:latin typeface="urw-din"/>
              </a:rPr>
              <a:t>i</a:t>
            </a:r>
            <a:r>
              <a:rPr lang="en-US" sz="2400" b="0" i="0" cap="none" dirty="0">
                <a:effectLst/>
                <a:latin typeface="urw-din"/>
              </a:rPr>
              <a:t> among N, </a:t>
            </a:r>
            <a:r>
              <a:rPr lang="en-US" sz="2400" b="1" i="0" cap="none" dirty="0">
                <a:effectLst/>
                <a:latin typeface="urw-din"/>
              </a:rPr>
              <a:t>it has M/p</a:t>
            </a:r>
            <a:r>
              <a:rPr lang="en-US" sz="2400" b="1" i="0" cap="none" baseline="-25000" dirty="0">
                <a:effectLst/>
                <a:latin typeface="urw-din"/>
              </a:rPr>
              <a:t>i</a:t>
            </a:r>
            <a:r>
              <a:rPr lang="en-US" sz="2400" b="1" i="0" cap="none" dirty="0">
                <a:effectLst/>
                <a:latin typeface="urw-din"/>
              </a:rPr>
              <a:t> multiples</a:t>
            </a:r>
            <a:r>
              <a:rPr lang="en-US" sz="2400" b="0" i="0" cap="none" dirty="0">
                <a:effectLst/>
                <a:latin typeface="urw-din"/>
              </a:rPr>
              <a:t>. Suppose M=10, and we are given with 3 prime numbers(2, 3, 5), then the total count of multiples when we do 10/2 + 10/3 + 10/5 is 11. Since we are counting 6 and 10 twice, the count of multiples in range 1-M comes 11. Using </a:t>
            </a:r>
            <a:r>
              <a:rPr lang="en-US" sz="2400" b="1" i="0" cap="none" dirty="0">
                <a:effectLst/>
                <a:latin typeface="urw-din"/>
              </a:rPr>
              <a:t>inclusion-exclusion principle</a:t>
            </a:r>
            <a:r>
              <a:rPr lang="en-US" sz="2400" b="0" i="0" cap="none" dirty="0">
                <a:effectLst/>
                <a:latin typeface="urw-din"/>
              </a:rPr>
              <a:t>, we can get the correct number of multiples. </a:t>
            </a:r>
            <a:endParaRPr lang="en-IN" sz="24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8FA99-93AD-EF42-C73C-F6E06EBF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4026" y="6280935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3249-9AB6-0BB4-9B1D-7FC3E023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5445" y="6280934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9</a:t>
            </a:fld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879946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199</TotalTime>
  <Words>1007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Roboto</vt:lpstr>
      <vt:lpstr>sofia-pro</vt:lpstr>
      <vt:lpstr>Times New Roman</vt:lpstr>
      <vt:lpstr>Tw Cen MT</vt:lpstr>
      <vt:lpstr>urw-din</vt:lpstr>
      <vt:lpstr>Droplet</vt:lpstr>
      <vt:lpstr>APPLICATION OF PRINCIPLE OF INCLUSION AND EXCLUSION</vt:lpstr>
      <vt:lpstr>Principle of Inclusion and Exclusion </vt:lpstr>
      <vt:lpstr>Counting derangements </vt:lpstr>
      <vt:lpstr>Graph coloring </vt:lpstr>
      <vt:lpstr>In  discrete mathematics</vt:lpstr>
      <vt:lpstr>programming applications </vt:lpstr>
      <vt:lpstr>Coding implementation in c++</vt:lpstr>
      <vt:lpstr>output</vt:lpstr>
      <vt:lpstr>One more programming application</vt:lpstr>
      <vt:lpstr>Coding implementation in c++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BAYES THEOREM</dc:title>
  <dc:creator>Madhurima Rawat</dc:creator>
  <cp:lastModifiedBy>Madhurima Rawat</cp:lastModifiedBy>
  <cp:revision>42</cp:revision>
  <dcterms:created xsi:type="dcterms:W3CDTF">2022-11-09T17:15:38Z</dcterms:created>
  <dcterms:modified xsi:type="dcterms:W3CDTF">2022-11-18T14:40:53Z</dcterms:modified>
</cp:coreProperties>
</file>