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91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6F974-12A0-4133-B8D5-2425DA405DBA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6A98395-D367-4F08-9839-CC945E8AB13B}">
      <dgm:prSet/>
      <dgm:spPr/>
      <dgm:t>
        <a:bodyPr/>
        <a:lstStyle/>
        <a:p>
          <a:r>
            <a:rPr lang="en-US" b="1" i="0" baseline="0" dirty="0"/>
            <a:t>Application of binomial distribution to medicine: </a:t>
          </a:r>
          <a:endParaRPr lang="en-IN" dirty="0"/>
        </a:p>
      </dgm:t>
    </dgm:pt>
    <dgm:pt modelId="{E00711F1-B957-4297-AF9B-75F53063FDD2}" type="parTrans" cxnId="{E5535011-B04A-4D58-BF20-CBEEE6FB5A66}">
      <dgm:prSet/>
      <dgm:spPr/>
      <dgm:t>
        <a:bodyPr/>
        <a:lstStyle/>
        <a:p>
          <a:endParaRPr lang="en-IN"/>
        </a:p>
      </dgm:t>
    </dgm:pt>
    <dgm:pt modelId="{38606979-21C5-4A1F-BD05-197F8F813F75}" type="sibTrans" cxnId="{E5535011-B04A-4D58-BF20-CBEEE6FB5A66}">
      <dgm:prSet/>
      <dgm:spPr/>
      <dgm:t>
        <a:bodyPr/>
        <a:lstStyle/>
        <a:p>
          <a:endParaRPr lang="en-IN"/>
        </a:p>
      </dgm:t>
    </dgm:pt>
    <dgm:pt modelId="{7021CB6A-2C75-4D2C-90D6-14AC900B14C4}">
      <dgm:prSet/>
      <dgm:spPr/>
      <dgm:t>
        <a:bodyPr/>
        <a:lstStyle/>
        <a:p>
          <a:r>
            <a:rPr lang="en-US" b="1" i="0" baseline="0"/>
            <a:t>Comparison of one sample proportion to an expected proportion (for small samples). </a:t>
          </a:r>
          <a:endParaRPr lang="en-IN"/>
        </a:p>
      </dgm:t>
    </dgm:pt>
    <dgm:pt modelId="{98BF85E9-441C-4EE3-84E4-F5EAA077F00C}" type="parTrans" cxnId="{D9D96F79-9AD9-4096-BC6D-6D1F00D30197}">
      <dgm:prSet/>
      <dgm:spPr/>
      <dgm:t>
        <a:bodyPr/>
        <a:lstStyle/>
        <a:p>
          <a:endParaRPr lang="en-IN"/>
        </a:p>
      </dgm:t>
    </dgm:pt>
    <dgm:pt modelId="{2E3DC0A3-8835-45C7-B644-BADB9E648DD8}" type="sibTrans" cxnId="{D9D96F79-9AD9-4096-BC6D-6D1F00D30197}">
      <dgm:prSet/>
      <dgm:spPr/>
      <dgm:t>
        <a:bodyPr/>
        <a:lstStyle/>
        <a:p>
          <a:endParaRPr lang="en-IN"/>
        </a:p>
      </dgm:t>
    </dgm:pt>
    <dgm:pt modelId="{7360867C-6C5D-4384-8127-353884F36899}">
      <dgm:prSet/>
      <dgm:spPr/>
      <dgm:t>
        <a:bodyPr/>
        <a:lstStyle/>
        <a:p>
          <a:r>
            <a:rPr lang="en-US" b="1" i="0" baseline="0"/>
            <a:t>Evaluation of a new treatment.</a:t>
          </a:r>
          <a:endParaRPr lang="en-IN"/>
        </a:p>
      </dgm:t>
    </dgm:pt>
    <dgm:pt modelId="{E5AACC5C-7B23-4C74-9458-CF1E3392EE47}" type="parTrans" cxnId="{CAB49548-6D87-4BA6-A359-E6A9FF313651}">
      <dgm:prSet/>
      <dgm:spPr/>
      <dgm:t>
        <a:bodyPr/>
        <a:lstStyle/>
        <a:p>
          <a:endParaRPr lang="en-IN"/>
        </a:p>
      </dgm:t>
    </dgm:pt>
    <dgm:pt modelId="{BFAE7F81-2F7E-4556-A871-7D4D2A8E9FA6}" type="sibTrans" cxnId="{CAB49548-6D87-4BA6-A359-E6A9FF313651}">
      <dgm:prSet/>
      <dgm:spPr/>
      <dgm:t>
        <a:bodyPr/>
        <a:lstStyle/>
        <a:p>
          <a:endParaRPr lang="en-IN"/>
        </a:p>
      </dgm:t>
    </dgm:pt>
    <dgm:pt modelId="{337C0459-F491-4F2E-BC23-8B5B05732BAE}">
      <dgm:prSet/>
      <dgm:spPr/>
      <dgm:t>
        <a:bodyPr/>
        <a:lstStyle/>
        <a:p>
          <a:r>
            <a:rPr lang="en-US" b="1" i="0" baseline="0"/>
            <a:t>Evaluation of a risk factor</a:t>
          </a:r>
          <a:endParaRPr lang="en-IN"/>
        </a:p>
      </dgm:t>
    </dgm:pt>
    <dgm:pt modelId="{3FB2A89B-990A-4D57-85E4-E9BDB9F3E522}" type="parTrans" cxnId="{B22BAFA1-102C-4558-8AFB-F25BF88F8BBC}">
      <dgm:prSet/>
      <dgm:spPr/>
      <dgm:t>
        <a:bodyPr/>
        <a:lstStyle/>
        <a:p>
          <a:endParaRPr lang="en-IN"/>
        </a:p>
      </dgm:t>
    </dgm:pt>
    <dgm:pt modelId="{F7AD302F-1F36-41AF-A0D2-368407A7425F}" type="sibTrans" cxnId="{B22BAFA1-102C-4558-8AFB-F25BF88F8BBC}">
      <dgm:prSet/>
      <dgm:spPr/>
      <dgm:t>
        <a:bodyPr/>
        <a:lstStyle/>
        <a:p>
          <a:endParaRPr lang="en-IN"/>
        </a:p>
      </dgm:t>
    </dgm:pt>
    <dgm:pt modelId="{168FDF73-495B-420B-BACF-2D2407488604}" type="pres">
      <dgm:prSet presAssocID="{15F6F974-12A0-4133-B8D5-2425DA405DBA}" presName="linear" presStyleCnt="0">
        <dgm:presLayoutVars>
          <dgm:animLvl val="lvl"/>
          <dgm:resizeHandles val="exact"/>
        </dgm:presLayoutVars>
      </dgm:prSet>
      <dgm:spPr/>
    </dgm:pt>
    <dgm:pt modelId="{AA560571-1ED3-4E67-8657-C420B766A960}" type="pres">
      <dgm:prSet presAssocID="{E6A98395-D367-4F08-9839-CC945E8AB13B}" presName="parentText" presStyleLbl="node1" presStyleIdx="0" presStyleCnt="4" custScaleY="88013" custLinFactNeighborX="0" custLinFactNeighborY="-68604">
        <dgm:presLayoutVars>
          <dgm:chMax val="0"/>
          <dgm:bulletEnabled val="1"/>
        </dgm:presLayoutVars>
      </dgm:prSet>
      <dgm:spPr/>
    </dgm:pt>
    <dgm:pt modelId="{170498EA-0F7F-4DFF-B466-ABB18520FF3B}" type="pres">
      <dgm:prSet presAssocID="{38606979-21C5-4A1F-BD05-197F8F813F75}" presName="spacer" presStyleCnt="0"/>
      <dgm:spPr/>
    </dgm:pt>
    <dgm:pt modelId="{49896CED-D9EC-400D-886C-9FBCD7313E5C}" type="pres">
      <dgm:prSet presAssocID="{7021CB6A-2C75-4D2C-90D6-14AC900B14C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9A9E9F-82B0-4867-B942-0D1ADC3CA98D}" type="pres">
      <dgm:prSet presAssocID="{2E3DC0A3-8835-45C7-B644-BADB9E648DD8}" presName="spacer" presStyleCnt="0"/>
      <dgm:spPr/>
    </dgm:pt>
    <dgm:pt modelId="{1ABEC4C9-2BEC-4D29-8CB6-3F11558B6816}" type="pres">
      <dgm:prSet presAssocID="{7360867C-6C5D-4384-8127-353884F368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011E68-0A63-4871-B0B6-C767CADF6CF0}" type="pres">
      <dgm:prSet presAssocID="{BFAE7F81-2F7E-4556-A871-7D4D2A8E9FA6}" presName="spacer" presStyleCnt="0"/>
      <dgm:spPr/>
    </dgm:pt>
    <dgm:pt modelId="{BBA9EAB3-F06A-496D-9845-A23C7C4BBB8D}" type="pres">
      <dgm:prSet presAssocID="{337C0459-F491-4F2E-BC23-8B5B05732BA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5535011-B04A-4D58-BF20-CBEEE6FB5A66}" srcId="{15F6F974-12A0-4133-B8D5-2425DA405DBA}" destId="{E6A98395-D367-4F08-9839-CC945E8AB13B}" srcOrd="0" destOrd="0" parTransId="{E00711F1-B957-4297-AF9B-75F53063FDD2}" sibTransId="{38606979-21C5-4A1F-BD05-197F8F813F75}"/>
    <dgm:cxn modelId="{EDE03822-644F-4D9C-AADD-DA5761471E17}" type="presOf" srcId="{E6A98395-D367-4F08-9839-CC945E8AB13B}" destId="{AA560571-1ED3-4E67-8657-C420B766A960}" srcOrd="0" destOrd="0" presId="urn:microsoft.com/office/officeart/2005/8/layout/vList2"/>
    <dgm:cxn modelId="{549DA932-0FCF-4E5E-B201-11C4A660FF99}" type="presOf" srcId="{7360867C-6C5D-4384-8127-353884F36899}" destId="{1ABEC4C9-2BEC-4D29-8CB6-3F11558B6816}" srcOrd="0" destOrd="0" presId="urn:microsoft.com/office/officeart/2005/8/layout/vList2"/>
    <dgm:cxn modelId="{CAB49548-6D87-4BA6-A359-E6A9FF313651}" srcId="{15F6F974-12A0-4133-B8D5-2425DA405DBA}" destId="{7360867C-6C5D-4384-8127-353884F36899}" srcOrd="2" destOrd="0" parTransId="{E5AACC5C-7B23-4C74-9458-CF1E3392EE47}" sibTransId="{BFAE7F81-2F7E-4556-A871-7D4D2A8E9FA6}"/>
    <dgm:cxn modelId="{D9D96F79-9AD9-4096-BC6D-6D1F00D30197}" srcId="{15F6F974-12A0-4133-B8D5-2425DA405DBA}" destId="{7021CB6A-2C75-4D2C-90D6-14AC900B14C4}" srcOrd="1" destOrd="0" parTransId="{98BF85E9-441C-4EE3-84E4-F5EAA077F00C}" sibTransId="{2E3DC0A3-8835-45C7-B644-BADB9E648DD8}"/>
    <dgm:cxn modelId="{B22BAFA1-102C-4558-8AFB-F25BF88F8BBC}" srcId="{15F6F974-12A0-4133-B8D5-2425DA405DBA}" destId="{337C0459-F491-4F2E-BC23-8B5B05732BAE}" srcOrd="3" destOrd="0" parTransId="{3FB2A89B-990A-4D57-85E4-E9BDB9F3E522}" sibTransId="{F7AD302F-1F36-41AF-A0D2-368407A7425F}"/>
    <dgm:cxn modelId="{783EEAAE-0B82-44A6-AAA9-361C51FAAC8A}" type="presOf" srcId="{15F6F974-12A0-4133-B8D5-2425DA405DBA}" destId="{168FDF73-495B-420B-BACF-2D2407488604}" srcOrd="0" destOrd="0" presId="urn:microsoft.com/office/officeart/2005/8/layout/vList2"/>
    <dgm:cxn modelId="{19A8E8C4-5CA1-4E6A-88E5-50F199402ED5}" type="presOf" srcId="{7021CB6A-2C75-4D2C-90D6-14AC900B14C4}" destId="{49896CED-D9EC-400D-886C-9FBCD7313E5C}" srcOrd="0" destOrd="0" presId="urn:microsoft.com/office/officeart/2005/8/layout/vList2"/>
    <dgm:cxn modelId="{DA766CEC-C802-4EA4-BD77-5EACCC40F4A4}" type="presOf" srcId="{337C0459-F491-4F2E-BC23-8B5B05732BAE}" destId="{BBA9EAB3-F06A-496D-9845-A23C7C4BBB8D}" srcOrd="0" destOrd="0" presId="urn:microsoft.com/office/officeart/2005/8/layout/vList2"/>
    <dgm:cxn modelId="{DB27B0B0-53F1-44E6-953B-09A637636382}" type="presParOf" srcId="{168FDF73-495B-420B-BACF-2D2407488604}" destId="{AA560571-1ED3-4E67-8657-C420B766A960}" srcOrd="0" destOrd="0" presId="urn:microsoft.com/office/officeart/2005/8/layout/vList2"/>
    <dgm:cxn modelId="{CD2587BC-1E45-4FF3-9879-EDD0BB802546}" type="presParOf" srcId="{168FDF73-495B-420B-BACF-2D2407488604}" destId="{170498EA-0F7F-4DFF-B466-ABB18520FF3B}" srcOrd="1" destOrd="0" presId="urn:microsoft.com/office/officeart/2005/8/layout/vList2"/>
    <dgm:cxn modelId="{0FA31A51-A4A6-4D44-96AC-244405F51F8A}" type="presParOf" srcId="{168FDF73-495B-420B-BACF-2D2407488604}" destId="{49896CED-D9EC-400D-886C-9FBCD7313E5C}" srcOrd="2" destOrd="0" presId="urn:microsoft.com/office/officeart/2005/8/layout/vList2"/>
    <dgm:cxn modelId="{2E31D1AE-5793-47C9-A6D4-51C498AC6160}" type="presParOf" srcId="{168FDF73-495B-420B-BACF-2D2407488604}" destId="{089A9E9F-82B0-4867-B942-0D1ADC3CA98D}" srcOrd="3" destOrd="0" presId="urn:microsoft.com/office/officeart/2005/8/layout/vList2"/>
    <dgm:cxn modelId="{105493D3-733C-406E-B439-6B831CEBF341}" type="presParOf" srcId="{168FDF73-495B-420B-BACF-2D2407488604}" destId="{1ABEC4C9-2BEC-4D29-8CB6-3F11558B6816}" srcOrd="4" destOrd="0" presId="urn:microsoft.com/office/officeart/2005/8/layout/vList2"/>
    <dgm:cxn modelId="{77D362A2-7D7F-4E41-8DA8-5963AD2CC04E}" type="presParOf" srcId="{168FDF73-495B-420B-BACF-2D2407488604}" destId="{15011E68-0A63-4871-B0B6-C767CADF6CF0}" srcOrd="5" destOrd="0" presId="urn:microsoft.com/office/officeart/2005/8/layout/vList2"/>
    <dgm:cxn modelId="{B0328C36-3EDA-4F80-9570-4CDCA16A7E88}" type="presParOf" srcId="{168FDF73-495B-420B-BACF-2D2407488604}" destId="{BBA9EAB3-F06A-496D-9845-A23C7C4BBB8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60571-1ED3-4E67-8657-C420B766A960}">
      <dsp:nvSpPr>
        <dsp:cNvPr id="0" name=""/>
        <dsp:cNvSpPr/>
      </dsp:nvSpPr>
      <dsp:spPr>
        <a:xfrm>
          <a:off x="0" y="0"/>
          <a:ext cx="10364452" cy="928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 dirty="0"/>
            <a:t>Application of binomial distribution to medicine: </a:t>
          </a:r>
          <a:endParaRPr lang="en-IN" sz="2900" kern="1200" dirty="0"/>
        </a:p>
      </dsp:txBody>
      <dsp:txXfrm>
        <a:off x="45305" y="45305"/>
        <a:ext cx="10273842" cy="837470"/>
      </dsp:txXfrm>
    </dsp:sp>
    <dsp:sp modelId="{49896CED-D9EC-400D-886C-9FBCD7313E5C}">
      <dsp:nvSpPr>
        <dsp:cNvPr id="0" name=""/>
        <dsp:cNvSpPr/>
      </dsp:nvSpPr>
      <dsp:spPr>
        <a:xfrm>
          <a:off x="0" y="1019785"/>
          <a:ext cx="10364452" cy="1054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/>
            <a:t>Comparison of one sample proportion to an expected proportion (for small samples). </a:t>
          </a:r>
          <a:endParaRPr lang="en-IN" sz="2900" kern="1200"/>
        </a:p>
      </dsp:txBody>
      <dsp:txXfrm>
        <a:off x="51475" y="1071260"/>
        <a:ext cx="10261502" cy="951530"/>
      </dsp:txXfrm>
    </dsp:sp>
    <dsp:sp modelId="{1ABEC4C9-2BEC-4D29-8CB6-3F11558B6816}">
      <dsp:nvSpPr>
        <dsp:cNvPr id="0" name=""/>
        <dsp:cNvSpPr/>
      </dsp:nvSpPr>
      <dsp:spPr>
        <a:xfrm>
          <a:off x="0" y="2157786"/>
          <a:ext cx="10364452" cy="1054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/>
            <a:t>Evaluation of a new treatment.</a:t>
          </a:r>
          <a:endParaRPr lang="en-IN" sz="2900" kern="1200"/>
        </a:p>
      </dsp:txBody>
      <dsp:txXfrm>
        <a:off x="51475" y="2209261"/>
        <a:ext cx="10261502" cy="951530"/>
      </dsp:txXfrm>
    </dsp:sp>
    <dsp:sp modelId="{BBA9EAB3-F06A-496D-9845-A23C7C4BBB8D}">
      <dsp:nvSpPr>
        <dsp:cNvPr id="0" name=""/>
        <dsp:cNvSpPr/>
      </dsp:nvSpPr>
      <dsp:spPr>
        <a:xfrm>
          <a:off x="0" y="3295787"/>
          <a:ext cx="10364452" cy="1054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/>
            <a:t>Evaluation of a risk factor</a:t>
          </a:r>
          <a:endParaRPr lang="en-IN" sz="2900" kern="1200"/>
        </a:p>
      </dsp:txBody>
      <dsp:txXfrm>
        <a:off x="51475" y="3347262"/>
        <a:ext cx="10261502" cy="951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9727D-D635-4CC9-A316-00BBEF1750B1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02EB5-3178-4541-9281-D9BEAC05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44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02EB5-3178-4541-9281-D9BEAC05B4A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01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02EB5-3178-4541-9281-D9BEAC05B4A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4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BD1-4174-4538-AB39-1B71861D8ACD}" type="datetime1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3EBD-0DAA-461B-B99E-52595551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93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05DA-E7AE-430A-80DF-47A5694E57BB}" type="datetime1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3EBD-0DAA-461B-B99E-52595551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7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2539-6689-4D20-B251-D420FC719484}" type="datetime1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3EBD-0DAA-461B-B99E-52595551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48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01FD-54AA-40AF-9AF3-C1266EF79311}" type="datetime1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3EBD-0DAA-461B-B99E-52595551300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93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14B9-AF62-40B4-A6AD-8EEE1134F216}" type="datetime1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3EBD-0DAA-461B-B99E-52595551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12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C09D-96A3-4417-9B35-80E2E1EE5390}" type="datetime1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3EBD-0DAA-461B-B99E-52595551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D6AE-F05F-4A5E-9886-7D93E3326C4E}" type="datetime1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3EBD-0DAA-461B-B99E-52595551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097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E55-AF2D-48C0-B89C-37DC8FC0CA85}" type="datetime1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3EBD-0DAA-461B-B99E-52595551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25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0B2E-147C-4532-AA31-FD47F2349135}" type="datetime1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3EBD-0DAA-461B-B99E-52595551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936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51A0-0C2A-4B99-BADC-F9D09520C5F0}" type="datetime1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3EBD-0DAA-461B-B99E-52595551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03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5E75-1772-4B21-A4E9-484DEF9E0D83}" type="datetime1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3EBD-0DAA-461B-B99E-52595551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17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5344-9EFD-4CE7-89C4-F06F1FC37ADE}" type="datetime1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3EBD-0DAA-461B-B99E-52595551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72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0E2C-2393-41F4-8F7B-4A06588A8857}" type="datetime1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3EBD-0DAA-461B-B99E-52595551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6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E114-F368-4E36-AB75-EFA785C544E5}" type="datetime1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3EBD-0DAA-461B-B99E-52595551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09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051A-64C4-421D-9365-3B5B322D13CF}" type="datetime1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3EBD-0DAA-461B-B99E-52595551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4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9D8C-E4B4-4AAB-ABDC-362259BDE741}" type="datetime1">
              <a:rPr lang="en-IN" smtClean="0"/>
              <a:t>13-11-2022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3EBD-0DAA-461B-B99E-52595551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77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43C8-CA55-4964-B497-45DCD63346E9}" type="datetime1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3EBD-0DAA-461B-B99E-52595551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79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91B3-4F8F-47A5-B9FE-BDBF88360238}" type="datetime1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3EBD-0DAA-461B-B99E-52595551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52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6C3E306-F661-4E21-A678-EA4220F7E4B7}" type="datetime1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333EBD-0DAA-461B-B99E-52595551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4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AD7F-64BD-4A80-4022-F1658DE79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499" y="1742452"/>
            <a:ext cx="9144000" cy="2387600"/>
          </a:xfrm>
        </p:spPr>
        <p:txBody>
          <a:bodyPr/>
          <a:lstStyle/>
          <a:p>
            <a:r>
              <a:rPr lang="en-IN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DBD104F-C128-5038-2196-E917987B35E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1818526" y="4570377"/>
                <a:ext cx="8428234" cy="1655762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11200" dirty="0">
                    <a:solidFill>
                      <a:schemeClr val="tx1"/>
                    </a:solidFill>
                  </a:rPr>
                  <a:t>PRESENTED BY</a:t>
                </a:r>
                <a:br>
                  <a:rPr lang="en-US" sz="11200" dirty="0"/>
                </a:br>
                <a:r>
                  <a:rPr lang="en-US" sz="11200" dirty="0">
                    <a:solidFill>
                      <a:schemeClr val="tx1"/>
                    </a:solidFill>
                  </a:rPr>
                  <a:t> </a:t>
                </a:r>
                <a:r>
                  <a:rPr lang="en-US" sz="11200" b="1" cap="none" dirty="0">
                    <a:solidFill>
                      <a:schemeClr val="tx1"/>
                    </a:solidFill>
                  </a:rPr>
                  <a:t>Madhurima Rawat</a:t>
                </a:r>
                <a:br>
                  <a:rPr lang="en-US" sz="11200" b="1" dirty="0">
                    <a:solidFill>
                      <a:schemeClr val="tx1"/>
                    </a:solidFill>
                  </a:rPr>
                </a:br>
                <a:r>
                  <a:rPr lang="en-US" sz="11200" dirty="0">
                    <a:solidFill>
                      <a:schemeClr val="tx1"/>
                    </a:solidFill>
                  </a:rPr>
                  <a:t>ROLL NO-</a:t>
                </a:r>
                <a14:m>
                  <m:oMath xmlns:m="http://schemas.openxmlformats.org/officeDocument/2006/math">
                    <m:r>
                      <a:rPr lang="en-US" sz="1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300012821042</m:t>
                    </m:r>
                  </m:oMath>
                </a14:m>
                <a:br>
                  <a:rPr lang="en-US" sz="11200" dirty="0">
                    <a:solidFill>
                      <a:schemeClr val="tx1"/>
                    </a:solidFill>
                  </a:rPr>
                </a:br>
                <a:r>
                  <a:rPr lang="en-IN" sz="11200" dirty="0">
                    <a:solidFill>
                      <a:schemeClr val="tx1"/>
                    </a:solidFill>
                  </a:rPr>
                  <a:t>DATASCIENCE(CSE)</a:t>
                </a:r>
                <a:br>
                  <a:rPr lang="en-IN" sz="11200" dirty="0">
                    <a:solidFill>
                      <a:schemeClr val="tx1"/>
                    </a:solidFill>
                  </a:rPr>
                </a:br>
                <a:endParaRPr lang="en-IN" sz="11200" dirty="0">
                  <a:solidFill>
                    <a:schemeClr val="tx1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DBD104F-C128-5038-2196-E917987B3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818526" y="4570377"/>
                <a:ext cx="8428234" cy="1655762"/>
              </a:xfrm>
              <a:blipFill>
                <a:blip r:embed="rId2"/>
                <a:stretch>
                  <a:fillRect t="-4059" b="-191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20D3D83-1184-277F-E19F-FA8C1B695111}"/>
              </a:ext>
            </a:extLst>
          </p:cNvPr>
          <p:cNvSpPr txBox="1"/>
          <p:nvPr/>
        </p:nvSpPr>
        <p:spPr>
          <a:xfrm>
            <a:off x="7346022" y="4570377"/>
            <a:ext cx="45514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Chhattisgarh Swami </a:t>
            </a:r>
          </a:p>
          <a:p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Vivekananda Technical  </a:t>
            </a:r>
          </a:p>
          <a:p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University</a:t>
            </a:r>
            <a:endParaRPr lang="en-IN" sz="3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3761679F-96BA-5A61-5306-8C435F755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17" y="69513"/>
            <a:ext cx="4068566" cy="290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63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AC70-4E54-B1E0-3F2A-1D7813D6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r>
              <a:rPr lang="en-IN" dirty="0"/>
              <a:t>More application in medical science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557188-121D-FCFF-5F6A-BF2667678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090072"/>
              </p:ext>
            </p:extLst>
          </p:nvPr>
        </p:nvGraphicFramePr>
        <p:xfrm>
          <a:off x="1016516" y="1596177"/>
          <a:ext cx="10364452" cy="4358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584CF-1ED2-8B1D-A251-4D5290C8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4718" y="6292210"/>
            <a:ext cx="6672887" cy="365125"/>
          </a:xfrm>
        </p:spPr>
        <p:txBody>
          <a:bodyPr/>
          <a:lstStyle/>
          <a:p>
            <a:r>
              <a:rPr lang="en-IN" sz="1400" b="1" dirty="0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E456B-5B33-59D4-3925-B02CF480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1139" y="6293885"/>
            <a:ext cx="764215" cy="365125"/>
          </a:xfrm>
        </p:spPr>
        <p:txBody>
          <a:bodyPr/>
          <a:lstStyle/>
          <a:p>
            <a:fld id="{2B333EBD-0DAA-461B-B99E-525955513008}" type="slidenum">
              <a:rPr lang="en-IN" sz="1400" b="1" smtClean="0"/>
              <a:t>10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5284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C2F583-045F-28B9-A17F-C6D83F85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49353"/>
            <a:ext cx="10351752" cy="2736819"/>
          </a:xfrm>
        </p:spPr>
        <p:txBody>
          <a:bodyPr/>
          <a:lstStyle/>
          <a:p>
            <a:r>
              <a:rPr lang="en-US" sz="4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 TO MY          PRESENTATION</a:t>
            </a:r>
            <a:br>
              <a:rPr lang="en-IN" dirty="0"/>
            </a:b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12F69A-52ED-910E-7095-E63466644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4040237"/>
            <a:ext cx="10351752" cy="1368183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ANY QUESTIONS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6F41C-CE38-211B-CA05-2FC0E81D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30333" y="5571233"/>
            <a:ext cx="6672887" cy="365125"/>
          </a:xfrm>
        </p:spPr>
        <p:txBody>
          <a:bodyPr/>
          <a:lstStyle/>
          <a:p>
            <a:r>
              <a:rPr lang="en-IN" sz="1400" b="1" dirty="0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CC32A-86F0-E5E3-3A75-B9441934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753" y="5571232"/>
            <a:ext cx="764215" cy="365125"/>
          </a:xfrm>
        </p:spPr>
        <p:txBody>
          <a:bodyPr/>
          <a:lstStyle/>
          <a:p>
            <a:fld id="{2B333EBD-0DAA-461B-B99E-525955513008}" type="slidenum">
              <a:rPr lang="en-IN" sz="1400" b="1" smtClean="0"/>
              <a:t>11</a:t>
            </a:fld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68281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0106-B30E-CC7F-CADE-142D795E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37" y="-141771"/>
            <a:ext cx="10364451" cy="1596177"/>
          </a:xfrm>
        </p:spPr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8026-7903-F008-785E-A71C4427E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84" y="1181529"/>
            <a:ext cx="11171820" cy="5676472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 probability theory and statistics, the </a:t>
            </a:r>
            <a:r>
              <a:rPr lang="en-US" sz="2800" b="1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binomial distribution</a:t>
            </a:r>
            <a:r>
              <a:rPr lang="en-US" sz="28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is the discrete probability distribution that gives only two possible results in an experiment, either </a:t>
            </a:r>
            <a:r>
              <a:rPr lang="en-US" sz="2800" b="1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success or failure</a:t>
            </a:r>
            <a:r>
              <a:rPr lang="en-US" sz="28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algn="just"/>
            <a:r>
              <a:rPr lang="en-US" sz="28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For example, if we toss a coin,</a:t>
            </a:r>
          </a:p>
          <a:p>
            <a:pPr marL="0" indent="0" algn="just">
              <a:buNone/>
            </a:pPr>
            <a:r>
              <a:rPr lang="en-US" sz="28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there could be only two possible</a:t>
            </a:r>
          </a:p>
          <a:p>
            <a:pPr marL="0" indent="0" algn="just">
              <a:buNone/>
            </a:pPr>
            <a:r>
              <a:rPr lang="en-US" sz="28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outcomes: heads or tails, and </a:t>
            </a:r>
          </a:p>
          <a:p>
            <a:pPr marL="0" indent="0" algn="just">
              <a:buNone/>
            </a:pPr>
            <a:r>
              <a:rPr lang="en-US" sz="28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if any test is taken, then there </a:t>
            </a:r>
          </a:p>
          <a:p>
            <a:pPr marL="0" indent="0" algn="just">
              <a:buNone/>
            </a:pPr>
            <a:r>
              <a:rPr lang="en-US" sz="28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could be only two results: pass or fail. This distribution is also called a binomial probability distribution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0AB26-68A9-5913-EE9E-3ABB5B98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43348" y="6239482"/>
            <a:ext cx="6672887" cy="365125"/>
          </a:xfrm>
        </p:spPr>
        <p:txBody>
          <a:bodyPr/>
          <a:lstStyle/>
          <a:p>
            <a:r>
              <a:rPr lang="en-IN" sz="1400" b="1" dirty="0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659EE-6E8A-5102-381B-C9873BC7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118" y="6240178"/>
            <a:ext cx="764215" cy="365125"/>
          </a:xfrm>
        </p:spPr>
        <p:txBody>
          <a:bodyPr/>
          <a:lstStyle/>
          <a:p>
            <a:fld id="{2B333EBD-0DAA-461B-B99E-525955513008}" type="slidenum">
              <a:rPr lang="en-IN" sz="1400" b="1" smtClean="0"/>
              <a:t>2</a:t>
            </a:fld>
            <a:endParaRPr lang="en-IN" sz="1400" b="1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717FBEE-4FA7-72E2-4608-B0F342B24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94" y="2850139"/>
            <a:ext cx="5884055" cy="250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65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A303-AB18-1178-0EF9-FE439F4C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r>
              <a:rPr lang="en-IN" dirty="0"/>
              <a:t>Applications of 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93CF-D66A-32AC-160C-9B0DD785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883B1-6721-0000-42DB-943094E2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77567" y="6298413"/>
            <a:ext cx="6672887" cy="365125"/>
          </a:xfrm>
        </p:spPr>
        <p:txBody>
          <a:bodyPr/>
          <a:lstStyle/>
          <a:p>
            <a:r>
              <a:rPr lang="en-IN" sz="1400" b="1" dirty="0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41112-59AB-50CA-59C5-D5886B39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15891"/>
            <a:ext cx="764215" cy="365125"/>
          </a:xfrm>
        </p:spPr>
        <p:txBody>
          <a:bodyPr/>
          <a:lstStyle/>
          <a:p>
            <a:fld id="{2B333EBD-0DAA-461B-B99E-525955513008}" type="slidenum">
              <a:rPr lang="en-IN" sz="1400" b="1" smtClean="0"/>
              <a:t>3</a:t>
            </a:fld>
            <a:endParaRPr lang="en-IN" sz="1400" b="1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0B2D2315-9552-7643-2F0D-B468C361E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" b="8058"/>
          <a:stretch/>
        </p:blipFill>
        <p:spPr bwMode="auto">
          <a:xfrm>
            <a:off x="743164" y="1321420"/>
            <a:ext cx="10705672" cy="498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17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DA4D-8253-6611-8938-ECA6E223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856" y="87686"/>
            <a:ext cx="10364451" cy="1596177"/>
          </a:xfrm>
        </p:spPr>
        <p:txBody>
          <a:bodyPr/>
          <a:lstStyle/>
          <a:p>
            <a:r>
              <a:rPr lang="en-IN" b="1" i="0" dirty="0">
                <a:effectLst/>
                <a:latin typeface="Untitled Sans"/>
              </a:rPr>
              <a:t>Binomial Distribution in Statistics</a:t>
            </a:r>
            <a:br>
              <a:rPr lang="en-IN" b="1" i="0" dirty="0">
                <a:effectLst/>
                <a:latin typeface="Untitled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DA64-0A2B-55A4-C6B7-40F2537F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99" y="1171254"/>
            <a:ext cx="11250201" cy="5233934"/>
          </a:xfrm>
        </p:spPr>
        <p:txBody>
          <a:bodyPr>
            <a:normAutofit lnSpcReduction="10000"/>
          </a:bodyPr>
          <a:lstStyle/>
          <a:p>
            <a:r>
              <a:rPr lang="en-US" sz="2400" b="0" i="0" cap="none" dirty="0">
                <a:solidFill>
                  <a:srgbClr val="333333"/>
                </a:solidFill>
                <a:effectLst/>
                <a:latin typeface="Untitled Sans"/>
              </a:rPr>
              <a:t>The binomial distribution forms the base for the famous binomial test of statistical importance. The binomial distribution represents the probability for 'x' successes of an experiment in 'n' trials, given a success probability 'p' for each trial at the experiment. </a:t>
            </a:r>
          </a:p>
          <a:p>
            <a:r>
              <a:rPr lang="en-US" sz="2400" b="0" i="0" cap="none" dirty="0">
                <a:solidFill>
                  <a:srgbClr val="333333"/>
                </a:solidFill>
                <a:effectLst/>
                <a:latin typeface="Untitled Sans"/>
              </a:rPr>
              <a:t>Two parameters n and p are used here in the binomial </a:t>
            </a:r>
          </a:p>
          <a:p>
            <a:pPr marL="0" indent="0">
              <a:buNone/>
            </a:pPr>
            <a:r>
              <a:rPr lang="en-US" sz="2400" b="0" i="0" cap="none" dirty="0">
                <a:solidFill>
                  <a:srgbClr val="333333"/>
                </a:solidFill>
                <a:effectLst/>
                <a:latin typeface="Untitled Sans"/>
              </a:rPr>
              <a:t>distribution. The variable ‘n’ represents the number of </a:t>
            </a:r>
          </a:p>
          <a:p>
            <a:pPr marL="0" indent="0">
              <a:buNone/>
            </a:pPr>
            <a:r>
              <a:rPr lang="en-US" sz="2400" b="0" i="0" cap="none" dirty="0">
                <a:solidFill>
                  <a:srgbClr val="333333"/>
                </a:solidFill>
                <a:effectLst/>
                <a:latin typeface="Untitled Sans"/>
              </a:rPr>
              <a:t>trials and the variable ‘p’ states the probability of any </a:t>
            </a:r>
          </a:p>
          <a:p>
            <a:pPr marL="0" indent="0">
              <a:buNone/>
            </a:pPr>
            <a:r>
              <a:rPr lang="en-US" sz="2400" b="0" i="0" cap="none" dirty="0">
                <a:solidFill>
                  <a:srgbClr val="333333"/>
                </a:solidFill>
                <a:effectLst/>
                <a:latin typeface="Untitled Sans"/>
              </a:rPr>
              <a:t>one(each) outcome. A test that has a single outcome </a:t>
            </a:r>
          </a:p>
          <a:p>
            <a:pPr marL="0" indent="0">
              <a:buNone/>
            </a:pPr>
            <a:r>
              <a:rPr lang="en-US" sz="2400" b="0" i="0" cap="none" dirty="0">
                <a:solidFill>
                  <a:srgbClr val="333333"/>
                </a:solidFill>
                <a:effectLst/>
                <a:latin typeface="Untitled Sans"/>
              </a:rPr>
              <a:t>such as success/failure is also called a </a:t>
            </a:r>
            <a:r>
              <a:rPr lang="en-US" sz="2400" b="1" i="0" cap="none" dirty="0" err="1">
                <a:solidFill>
                  <a:schemeClr val="accent1"/>
                </a:solidFill>
                <a:effectLst/>
                <a:latin typeface="Untitled Sans"/>
              </a:rPr>
              <a:t>bernoulli</a:t>
            </a:r>
            <a:r>
              <a:rPr lang="en-US" sz="2400" b="1" i="0" cap="none" dirty="0">
                <a:solidFill>
                  <a:schemeClr val="accent1"/>
                </a:solidFill>
                <a:effectLst/>
                <a:latin typeface="Untitled Sans"/>
              </a:rPr>
              <a:t> trial </a:t>
            </a:r>
            <a:r>
              <a:rPr lang="en-US" sz="2400" b="0" i="0" cap="none" dirty="0">
                <a:solidFill>
                  <a:srgbClr val="333333"/>
                </a:solidFill>
                <a:effectLst/>
                <a:latin typeface="Untitled Sans"/>
              </a:rPr>
              <a:t>or</a:t>
            </a:r>
          </a:p>
          <a:p>
            <a:pPr marL="0" indent="0">
              <a:buNone/>
            </a:pPr>
            <a:r>
              <a:rPr lang="en-US" sz="2400" b="1" i="0" cap="none" dirty="0" err="1">
                <a:solidFill>
                  <a:schemeClr val="accent1">
                    <a:lumMod val="75000"/>
                  </a:schemeClr>
                </a:solidFill>
                <a:effectLst/>
                <a:latin typeface="Untitled Sans"/>
              </a:rPr>
              <a:t>bernoulli</a:t>
            </a:r>
            <a:r>
              <a:rPr lang="en-US" sz="2400" b="1" i="0" cap="none" dirty="0">
                <a:solidFill>
                  <a:schemeClr val="accent1">
                    <a:lumMod val="75000"/>
                  </a:schemeClr>
                </a:solidFill>
                <a:effectLst/>
                <a:latin typeface="Untitled Sans"/>
              </a:rPr>
              <a:t> experiment</a:t>
            </a:r>
            <a:r>
              <a:rPr lang="en-US" sz="2400" b="0" i="0" cap="none" dirty="0">
                <a:solidFill>
                  <a:srgbClr val="333333"/>
                </a:solidFill>
                <a:effectLst/>
                <a:latin typeface="Untitled Sans"/>
              </a:rPr>
              <a:t>, and a series of outcomes is called </a:t>
            </a:r>
          </a:p>
          <a:p>
            <a:pPr marL="0" indent="0">
              <a:buNone/>
            </a:pPr>
            <a:r>
              <a:rPr lang="en-US" sz="2400" b="0" i="0" cap="none" dirty="0">
                <a:solidFill>
                  <a:srgbClr val="333333"/>
                </a:solidFill>
                <a:effectLst/>
                <a:latin typeface="Untitled Sans"/>
              </a:rPr>
              <a:t>a </a:t>
            </a:r>
            <a:r>
              <a:rPr lang="en-US" sz="2400" b="1" i="0" cap="none" dirty="0" err="1">
                <a:effectLst/>
                <a:latin typeface="Untitled Sans"/>
              </a:rPr>
              <a:t>bernoulli</a:t>
            </a:r>
            <a:r>
              <a:rPr lang="en-US" sz="2400" b="1" i="0" cap="none" dirty="0">
                <a:effectLst/>
                <a:latin typeface="Untitled Sans"/>
              </a:rPr>
              <a:t> process</a:t>
            </a:r>
            <a:r>
              <a:rPr lang="en-US" sz="2400" b="0" i="0" cap="none" dirty="0">
                <a:solidFill>
                  <a:srgbClr val="333333"/>
                </a:solidFill>
                <a:effectLst/>
                <a:latin typeface="Untitled Sans"/>
              </a:rPr>
              <a:t>.</a:t>
            </a:r>
            <a:endParaRPr lang="en-IN" sz="2400" cap="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36966-DDD7-3D49-E630-58B56C29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7481" y="6405189"/>
            <a:ext cx="6672887" cy="365125"/>
          </a:xfrm>
        </p:spPr>
        <p:txBody>
          <a:bodyPr/>
          <a:lstStyle/>
          <a:p>
            <a:r>
              <a:rPr lang="en-IN" sz="1400" b="1" dirty="0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5BD95-2F3D-4848-6D1B-B689FB37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7575" y="6405188"/>
            <a:ext cx="764215" cy="365125"/>
          </a:xfrm>
        </p:spPr>
        <p:txBody>
          <a:bodyPr/>
          <a:lstStyle/>
          <a:p>
            <a:fld id="{2B333EBD-0DAA-461B-B99E-525955513008}" type="slidenum">
              <a:rPr lang="en-IN" sz="1400" b="1" smtClean="0"/>
              <a:t>4</a:t>
            </a:fld>
            <a:endParaRPr lang="en-IN" sz="1400" b="1" dirty="0"/>
          </a:p>
        </p:txBody>
      </p:sp>
      <p:pic>
        <p:nvPicPr>
          <p:cNvPr id="3074" name="Picture 2" descr="Image result for Bernoulli trial images">
            <a:extLst>
              <a:ext uri="{FF2B5EF4-FFF2-40B4-BE49-F238E27FC236}">
                <a16:creationId xmlns:a16="http://schemas.microsoft.com/office/drawing/2014/main" id="{996BC6DF-4EE6-D676-A4A2-78A4C4D63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71" y="2568110"/>
            <a:ext cx="4253500" cy="354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4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E21C-2F0F-AC59-D029-6944C44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37" y="-179572"/>
            <a:ext cx="10364451" cy="1596177"/>
          </a:xfrm>
        </p:spPr>
        <p:txBody>
          <a:bodyPr/>
          <a:lstStyle/>
          <a:p>
            <a:r>
              <a:rPr lang="en-IN" dirty="0"/>
              <a:t>IN real life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9B843-88A1-E2F1-08E4-7BA70127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9674" y="6343043"/>
            <a:ext cx="6672887" cy="365125"/>
          </a:xfrm>
        </p:spPr>
        <p:txBody>
          <a:bodyPr/>
          <a:lstStyle/>
          <a:p>
            <a:r>
              <a:rPr lang="en-IN" sz="1400" b="1" dirty="0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2C443-548D-82E5-7EA4-8EB226E3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847" y="6325862"/>
            <a:ext cx="764215" cy="365125"/>
          </a:xfrm>
        </p:spPr>
        <p:txBody>
          <a:bodyPr/>
          <a:lstStyle/>
          <a:p>
            <a:fld id="{2B333EBD-0DAA-461B-B99E-525955513008}" type="slidenum">
              <a:rPr lang="en-IN" sz="1400" b="1" smtClean="0"/>
              <a:t>5</a:t>
            </a:fld>
            <a:endParaRPr lang="en-IN" sz="14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2E52C-65C0-B7CA-E1E4-BEB5337A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37" y="1068512"/>
            <a:ext cx="11383766" cy="5240169"/>
          </a:xfrm>
        </p:spPr>
        <p:txBody>
          <a:bodyPr>
            <a:normAutofit/>
          </a:bodyPr>
          <a:lstStyle/>
          <a:p>
            <a:pPr algn="l" fontAlgn="base"/>
            <a:r>
              <a:rPr lang="en-US" sz="2400" b="0" i="0" cap="none" dirty="0">
                <a:solidFill>
                  <a:srgbClr val="333333"/>
                </a:solidFill>
                <a:effectLst/>
                <a:latin typeface="Untitled Sans"/>
              </a:rPr>
              <a:t>We already know that binomial distribution gives the probability of a different set of outcomes. In real life, the concept of the binomial distribution is used for: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cap="none" dirty="0">
                <a:solidFill>
                  <a:srgbClr val="333333"/>
                </a:solidFill>
                <a:effectLst/>
                <a:latin typeface="inherit"/>
              </a:rPr>
              <a:t>Finding the quantity of raw and used materials while making a product.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cap="none" dirty="0">
                <a:solidFill>
                  <a:srgbClr val="333333"/>
                </a:solidFill>
                <a:effectLst/>
                <a:latin typeface="inherit"/>
              </a:rPr>
              <a:t>Taking a survey of positive and negative reviews from the public for any specific product or place.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cap="none" dirty="0">
                <a:solidFill>
                  <a:srgbClr val="333333"/>
                </a:solidFill>
                <a:effectLst/>
                <a:latin typeface="inherit"/>
              </a:rPr>
              <a:t>By using the yes/ no survey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cap="none" dirty="0">
                <a:solidFill>
                  <a:srgbClr val="333333"/>
                </a:solidFill>
                <a:effectLst/>
                <a:latin typeface="inherit"/>
              </a:rPr>
              <a:t>To find the number of male and female students in a university.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cap="none" dirty="0">
                <a:solidFill>
                  <a:srgbClr val="333333"/>
                </a:solidFill>
                <a:effectLst/>
                <a:latin typeface="inherit"/>
              </a:rPr>
              <a:t>The number of votes collected by a candidate in an election is counted based on 0 or 1 probability.</a:t>
            </a:r>
          </a:p>
          <a:p>
            <a:endParaRPr lang="en-IN" dirty="0"/>
          </a:p>
        </p:txBody>
      </p:sp>
      <p:pic>
        <p:nvPicPr>
          <p:cNvPr id="4100" name="Picture 4" descr="Image result for Survey. Size: 135 x 104. Source: 2016.igem.org">
            <a:extLst>
              <a:ext uri="{FF2B5EF4-FFF2-40B4-BE49-F238E27FC236}">
                <a16:creationId xmlns:a16="http://schemas.microsoft.com/office/drawing/2014/main" id="{ECCE402E-440C-8224-A00E-CC769BA7A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81" y="3240855"/>
            <a:ext cx="2105881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00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3689-55C0-1D5D-66F3-9F98284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07" y="-160736"/>
            <a:ext cx="10364451" cy="1596177"/>
          </a:xfrm>
        </p:spPr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In business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42401-B79C-8AA8-4FC3-08E74094A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08" y="1267388"/>
            <a:ext cx="11147461" cy="5246428"/>
          </a:xfrm>
        </p:spPr>
        <p:txBody>
          <a:bodyPr>
            <a:normAutofit/>
          </a:bodyPr>
          <a:lstStyle/>
          <a:p>
            <a:r>
              <a:rPr lang="en-US" sz="2800" b="0" i="0" cap="non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We can model many complex business problems by using probability distributions. These distributions provide answers to questions such as: “what is the likelihood that oil prices will rise during the coming year?”,</a:t>
            </a:r>
          </a:p>
          <a:p>
            <a:pPr marL="0" indent="0">
              <a:buNone/>
            </a:pPr>
            <a:r>
              <a:rPr lang="en-US" sz="2800" b="0" i="0" cap="non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“What is the probability of a stock market</a:t>
            </a:r>
          </a:p>
          <a:p>
            <a:pPr marL="0" indent="0">
              <a:buNone/>
            </a:pPr>
            <a:r>
              <a:rPr lang="en-US" sz="2800" b="0" i="0" cap="non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crash next month?”, Or “how likely is it that</a:t>
            </a:r>
          </a:p>
          <a:p>
            <a:pPr marL="0" indent="0">
              <a:buNone/>
            </a:pPr>
            <a:r>
              <a:rPr lang="en-US" sz="2800" b="0" i="0" cap="non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 corporation’s earnings will fall below </a:t>
            </a:r>
          </a:p>
          <a:p>
            <a:pPr marL="0" indent="0">
              <a:buNone/>
            </a:pPr>
            <a:r>
              <a:rPr lang="en-US" sz="2800" b="0" i="0" cap="non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expectations this year?”</a:t>
            </a:r>
            <a:endParaRPr lang="en-IN" sz="2800" cap="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27269-D633-8124-B4B0-6C2FB1F2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77567" y="6330239"/>
            <a:ext cx="6672887" cy="365125"/>
          </a:xfrm>
        </p:spPr>
        <p:txBody>
          <a:bodyPr/>
          <a:lstStyle/>
          <a:p>
            <a:r>
              <a:rPr lang="en-IN" sz="1400" b="1" dirty="0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2857E-747C-14B8-B47B-B23E5CCE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0" y="6330239"/>
            <a:ext cx="764215" cy="365125"/>
          </a:xfrm>
        </p:spPr>
        <p:txBody>
          <a:bodyPr/>
          <a:lstStyle/>
          <a:p>
            <a:r>
              <a:rPr lang="en-US" sz="1400" b="1" dirty="0"/>
              <a:t>6</a:t>
            </a:r>
            <a:endParaRPr lang="en-IN" sz="1400" b="1" dirty="0"/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29452ED5-F4CE-FE1E-E1D4-8215769E4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56" y="2898305"/>
            <a:ext cx="4332270" cy="325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51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EF3D-044D-A875-0A4F-514D01F7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306157"/>
            <a:ext cx="10364451" cy="1596177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2116-8F57-306B-556D-A015FF2F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63" y="1007737"/>
            <a:ext cx="11500207" cy="5521780"/>
          </a:xfrm>
        </p:spPr>
        <p:txBody>
          <a:bodyPr>
            <a:normAutofit/>
          </a:bodyPr>
          <a:lstStyle/>
          <a:p>
            <a:r>
              <a:rPr lang="en-IN" sz="2400" b="1" i="0" cap="none" dirty="0">
                <a:solidFill>
                  <a:srgbClr val="292929"/>
                </a:solidFill>
                <a:effectLst/>
                <a:latin typeface="sohne"/>
              </a:rPr>
              <a:t>A ski rental shop</a:t>
            </a:r>
          </a:p>
          <a:p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In this case we can use a </a:t>
            </a:r>
            <a:r>
              <a:rPr lang="en-US" sz="2400" b="1" i="0" cap="none" dirty="0">
                <a:solidFill>
                  <a:srgbClr val="292929"/>
                </a:solidFill>
                <a:effectLst/>
                <a:latin typeface="source-serif-pro"/>
              </a:rPr>
              <a:t>binomial distribution</a:t>
            </a: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In order to use a binomial distribution, we need to know how many events we’re measuring and the probability of individual success or failure . </a:t>
            </a:r>
          </a:p>
          <a:p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In our rental shop case, we know that we can </a:t>
            </a:r>
          </a:p>
          <a:p>
            <a:pPr marL="0" indent="0">
              <a:buNone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expect 150 rentals on the busiest day, which</a:t>
            </a:r>
          </a:p>
          <a:p>
            <a:pPr marL="0" indent="0">
              <a:buNone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 forms the number of independent events or trials.</a:t>
            </a:r>
          </a:p>
          <a:p>
            <a:pPr marL="0" indent="0">
              <a:buNone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 We also know that, historically, 60% of our </a:t>
            </a:r>
          </a:p>
          <a:p>
            <a:pPr marL="0" indent="0">
              <a:buNone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customers rent skis and 40% rent snowboards, which provides our probability. </a:t>
            </a:r>
            <a:endParaRPr lang="en-IN" sz="2400" cap="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04E64-B3D9-63F0-99E6-42B5C28C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17316" y="5874358"/>
            <a:ext cx="6672887" cy="365125"/>
          </a:xfrm>
        </p:spPr>
        <p:txBody>
          <a:bodyPr/>
          <a:lstStyle/>
          <a:p>
            <a:r>
              <a:rPr lang="en-IN" sz="1400" b="1" dirty="0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7B798-9803-87A9-DEDF-E6006588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3EBD-0DAA-461B-B99E-525955513008}" type="slidenum">
              <a:rPr lang="en-IN" sz="1400" b="1" smtClean="0"/>
              <a:t>7</a:t>
            </a:fld>
            <a:endParaRPr lang="en-IN" sz="1400" b="1" dirty="0"/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CAF0EA0C-0EE4-A4D8-53FA-C756E0CFF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09" y="2646390"/>
            <a:ext cx="4914168" cy="257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73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6393-EFC7-AE7E-CB10-C969E65B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203190"/>
            <a:ext cx="10364451" cy="1596177"/>
          </a:xfrm>
        </p:spPr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CB0B-81B2-6809-398E-715D62E6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75" y="1202077"/>
            <a:ext cx="11322122" cy="5260368"/>
          </a:xfrm>
        </p:spPr>
        <p:txBody>
          <a:bodyPr>
            <a:normAutofit/>
          </a:bodyPr>
          <a:lstStyle/>
          <a:p>
            <a:pPr algn="l"/>
            <a:r>
              <a:rPr lang="en-US" sz="2800" b="0" i="0" cap="none" dirty="0">
                <a:solidFill>
                  <a:srgbClr val="292929"/>
                </a:solidFill>
                <a:effectLst/>
                <a:latin typeface="source-serif-pro"/>
              </a:rPr>
              <a:t>If we decide that we only need to have 65 snowboards in stock, what is the probability of running out of snowboard rentals on any specific day? </a:t>
            </a:r>
          </a:p>
          <a:p>
            <a:pPr algn="l"/>
            <a:r>
              <a:rPr lang="en-US" sz="2800" b="0" i="0" cap="none" dirty="0">
                <a:solidFill>
                  <a:srgbClr val="292929"/>
                </a:solidFill>
                <a:effectLst/>
                <a:latin typeface="source-serif-pro"/>
              </a:rPr>
              <a:t>In this case, we want to know the probability that 66 or more customers out of 150 will want to rent a snowboard.</a:t>
            </a:r>
          </a:p>
          <a:p>
            <a:pPr algn="l"/>
            <a:r>
              <a:rPr lang="en-US" sz="2800" b="0" i="0" cap="none" dirty="0">
                <a:solidFill>
                  <a:srgbClr val="292929"/>
                </a:solidFill>
                <a:effectLst/>
                <a:latin typeface="source-serif-pro"/>
              </a:rPr>
              <a:t>P(failure&gt;65, trials=150, probability=0.40) = 13.9%.</a:t>
            </a:r>
          </a:p>
          <a:p>
            <a:pPr algn="l"/>
            <a:r>
              <a:rPr lang="en-US" sz="2800" b="0" i="0" cap="none" dirty="0">
                <a:solidFill>
                  <a:srgbClr val="292929"/>
                </a:solidFill>
                <a:effectLst/>
                <a:latin typeface="source-serif-pro"/>
              </a:rPr>
              <a:t>This number is statistically significant, and indicates that we should increase our stock. For example, simply increasing our stock to 70 results in a much lower chance of failure:</a:t>
            </a:r>
          </a:p>
          <a:p>
            <a:pPr algn="l"/>
            <a:r>
              <a:rPr lang="en-US" sz="2800" b="0" i="0" cap="none" dirty="0">
                <a:solidFill>
                  <a:srgbClr val="292929"/>
                </a:solidFill>
                <a:effectLst/>
                <a:latin typeface="source-serif-pro"/>
              </a:rPr>
              <a:t>P(failure&gt;70, trials=150, probability=0.40) = 2.8%.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09B3E-4BB2-B482-F3EF-E227291E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9674" y="6375420"/>
            <a:ext cx="6672887" cy="365125"/>
          </a:xfrm>
        </p:spPr>
        <p:txBody>
          <a:bodyPr/>
          <a:lstStyle/>
          <a:p>
            <a:r>
              <a:rPr lang="en-IN" sz="1400" b="1" dirty="0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4BD30-7B81-9EE2-6F56-232319E7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849" y="6279882"/>
            <a:ext cx="764215" cy="365125"/>
          </a:xfrm>
        </p:spPr>
        <p:txBody>
          <a:bodyPr/>
          <a:lstStyle/>
          <a:p>
            <a:fld id="{2B333EBD-0DAA-461B-B99E-525955513008}" type="slidenum">
              <a:rPr lang="en-IN" sz="1400" b="1" smtClean="0"/>
              <a:t>8</a:t>
            </a:fld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10448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495B-FCFB-6EE2-D069-67810659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188489"/>
            <a:ext cx="10364451" cy="1596177"/>
          </a:xfrm>
        </p:spPr>
        <p:txBody>
          <a:bodyPr/>
          <a:lstStyle/>
          <a:p>
            <a:r>
              <a:rPr lang="en-IN" dirty="0"/>
              <a:t>In medical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CB51-5E6D-165C-DB82-1118A01AF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57" y="1109608"/>
            <a:ext cx="11701678" cy="5517223"/>
          </a:xfrm>
        </p:spPr>
        <p:txBody>
          <a:bodyPr>
            <a:normAutofit/>
          </a:bodyPr>
          <a:lstStyle/>
          <a:p>
            <a:r>
              <a:rPr lang="en-US" sz="2400" b="1" i="0" cap="none" dirty="0">
                <a:solidFill>
                  <a:srgbClr val="292929"/>
                </a:solidFill>
                <a:effectLst/>
                <a:latin typeface="source-serif-pro"/>
              </a:rPr>
              <a:t>A person infected with covid-19</a:t>
            </a: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: probability of finding 0 or more number of people infected with covid-19 while examining 30 people; here, the random variable X is the number of “successes” that is the number of people found to be infected with the coronavirus. </a:t>
            </a:r>
          </a:p>
          <a:p>
            <a:r>
              <a:rPr lang="en-US" sz="2400" b="1" cap="none" dirty="0">
                <a:solidFill>
                  <a:schemeClr val="accent1">
                    <a:lumMod val="75000"/>
                  </a:schemeClr>
                </a:solidFill>
                <a:latin typeface="source-serif-pro"/>
              </a:rPr>
              <a:t>Solution:-</a:t>
            </a:r>
          </a:p>
          <a:p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The probability of finding a person infected with</a:t>
            </a:r>
          </a:p>
          <a:p>
            <a:pPr marL="0" indent="0">
              <a:buNone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 coronavirus says, p.</a:t>
            </a:r>
          </a:p>
          <a:p>
            <a:pPr marL="0" indent="0">
              <a:buNone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The binomial distribution could be represented as </a:t>
            </a:r>
          </a:p>
          <a:p>
            <a:pPr marL="0" indent="0">
              <a:buNone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b(30,p).</a:t>
            </a:r>
            <a:endParaRPr lang="en-IN" sz="2400" cap="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BDEC4-4F48-9BF6-25B3-D26DE9ED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27590" y="5883275"/>
            <a:ext cx="6672887" cy="365125"/>
          </a:xfrm>
        </p:spPr>
        <p:txBody>
          <a:bodyPr/>
          <a:lstStyle/>
          <a:p>
            <a:r>
              <a:rPr lang="en-IN" sz="1400" b="1" dirty="0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22E43-4587-9EA7-F8CC-0DB6328D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3EBD-0DAA-461B-B99E-525955513008}" type="slidenum">
              <a:rPr lang="en-IN" sz="1400" b="1" smtClean="0"/>
              <a:t>9</a:t>
            </a:fld>
            <a:endParaRPr lang="en-IN" sz="1400" b="1" dirty="0"/>
          </a:p>
        </p:txBody>
      </p:sp>
      <p:pic>
        <p:nvPicPr>
          <p:cNvPr id="7170" name="Picture 2" descr="Image result for covid logo">
            <a:extLst>
              <a:ext uri="{FF2B5EF4-FFF2-40B4-BE49-F238E27FC236}">
                <a16:creationId xmlns:a16="http://schemas.microsoft.com/office/drawing/2014/main" id="{396406B6-1DAE-8AE6-3946-0BD62B879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918" y="2750434"/>
            <a:ext cx="42386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004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79</TotalTime>
  <Words>824</Words>
  <Application>Microsoft Office PowerPoint</Application>
  <PresentationFormat>Widescreen</PresentationFormat>
  <Paragraphs>85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Cambria Math</vt:lpstr>
      <vt:lpstr>Georgia</vt:lpstr>
      <vt:lpstr>inherit</vt:lpstr>
      <vt:lpstr>Roboto</vt:lpstr>
      <vt:lpstr>sohne</vt:lpstr>
      <vt:lpstr>source-serif-pro</vt:lpstr>
      <vt:lpstr>Times New Roman</vt:lpstr>
      <vt:lpstr>Tw Cen MT</vt:lpstr>
      <vt:lpstr>Untitled Sans</vt:lpstr>
      <vt:lpstr>Droplet</vt:lpstr>
      <vt:lpstr>BINOMIAL DISTRIBUTION</vt:lpstr>
      <vt:lpstr>Definition</vt:lpstr>
      <vt:lpstr>Applications of BINOMIAL DISTRIBUTION</vt:lpstr>
      <vt:lpstr>Binomial Distribution in Statistics </vt:lpstr>
      <vt:lpstr>IN real life</vt:lpstr>
      <vt:lpstr>In business</vt:lpstr>
      <vt:lpstr>Example</vt:lpstr>
      <vt:lpstr>result</vt:lpstr>
      <vt:lpstr>In medical science</vt:lpstr>
      <vt:lpstr>More application in medical science</vt:lpstr>
      <vt:lpstr>THANK YOU FOR LISTENING TO MY          PRESENTATION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DISTRIBUTION</dc:title>
  <dc:creator>Madhurima Rawat</dc:creator>
  <cp:lastModifiedBy>Madhurima Rawat</cp:lastModifiedBy>
  <cp:revision>22</cp:revision>
  <dcterms:created xsi:type="dcterms:W3CDTF">2022-11-09T17:36:33Z</dcterms:created>
  <dcterms:modified xsi:type="dcterms:W3CDTF">2022-11-13T07:20:19Z</dcterms:modified>
</cp:coreProperties>
</file>