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76" r:id="rId3"/>
    <p:sldId id="259" r:id="rId4"/>
    <p:sldId id="277" r:id="rId5"/>
    <p:sldId id="278" r:id="rId6"/>
    <p:sldId id="279" r:id="rId7"/>
    <p:sldId id="280" r:id="rId8"/>
    <p:sldId id="281" r:id="rId9"/>
    <p:sldId id="260" r:id="rId10"/>
    <p:sldId id="261" r:id="rId11"/>
    <p:sldId id="263"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9" r:id="rId29"/>
    <p:sldId id="300" r:id="rId30"/>
    <p:sldId id="301" r:id="rId31"/>
    <p:sldId id="302" r:id="rId32"/>
    <p:sldId id="303" r:id="rId33"/>
    <p:sldId id="304" r:id="rId34"/>
    <p:sldId id="305" r:id="rId35"/>
    <p:sldId id="306" r:id="rId36"/>
    <p:sldId id="307" r:id="rId37"/>
    <p:sldId id="308" r:id="rId38"/>
    <p:sldId id="275" r:id="rId39"/>
  </p:sldIdLst>
  <p:sldSz cx="9144000" cy="5143500" type="screen16x9"/>
  <p:notesSz cx="6858000" cy="9144000"/>
  <p:embeddedFontLs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97679D-4ABE-4F86-A4E5-661436144A21}">
  <a:tblStyle styleId="{9497679D-4ABE-4F86-A4E5-661436144A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25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ffc9a62f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ffc9a62f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ffc9a62f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ffc9a62f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ffc9a62f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ffc9a62f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ffc9a62f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ffc9a62f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cffc9a62fa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cffc9a62f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emf"/><Relationship Id="rId5" Type="http://schemas.openxmlformats.org/officeDocument/2006/relationships/package" Target="../embeddings/Microsoft_Word_Document1.docx"/><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Object Oriented Programming</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Dr. Nachiket Tapas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Textbooks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E. </a:t>
            </a:r>
            <a:r>
              <a:rPr lang="en-GB" dirty="0" err="1"/>
              <a:t>Balaguruswami</a:t>
            </a:r>
            <a:r>
              <a:rPr lang="en-GB" dirty="0"/>
              <a:t>,” Object Oriented Programming in C++”,TMH.</a:t>
            </a:r>
          </a:p>
          <a:p>
            <a:pPr marL="0" lvl="0" indent="0" algn="l" rtl="0">
              <a:spcBef>
                <a:spcPts val="0"/>
              </a:spcBef>
              <a:spcAft>
                <a:spcPts val="0"/>
              </a:spcAft>
              <a:buNone/>
            </a:pPr>
            <a:r>
              <a:rPr lang="en-GB" dirty="0"/>
              <a:t>Robert </a:t>
            </a:r>
            <a:r>
              <a:rPr lang="en-GB" dirty="0" err="1"/>
              <a:t>Lafore</a:t>
            </a:r>
            <a:r>
              <a:rPr lang="en-GB" dirty="0"/>
              <a:t>, “Object Oriented Programming in C++”,Pearson.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Reference Books</a:t>
            </a:r>
          </a:p>
          <a:p>
            <a:pPr marL="0" lvl="0" indent="0" algn="l" rtl="0">
              <a:spcBef>
                <a:spcPts val="0"/>
              </a:spcBef>
              <a:spcAft>
                <a:spcPts val="0"/>
              </a:spcAft>
              <a:buNone/>
            </a:pPr>
            <a:r>
              <a:rPr lang="en-GB" dirty="0"/>
              <a:t>M.T. </a:t>
            </a:r>
            <a:r>
              <a:rPr lang="en-GB" dirty="0" err="1"/>
              <a:t>Somashekare</a:t>
            </a:r>
            <a:r>
              <a:rPr lang="en-GB" dirty="0"/>
              <a:t>, D.S. Guru, “Object-Oriented Programming with C++”,PHI.</a:t>
            </a:r>
          </a:p>
          <a:p>
            <a:pPr marL="0" lvl="0" indent="0" algn="l" rtl="0">
              <a:spcBef>
                <a:spcPts val="0"/>
              </a:spcBef>
              <a:spcAft>
                <a:spcPts val="0"/>
              </a:spcAft>
              <a:buNone/>
            </a:pPr>
            <a:r>
              <a:rPr lang="en-GB" dirty="0"/>
              <a:t>Herbert Shildt, “The Complete Reference C++”, Tata McGraw Hill publication.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Let’s Begin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9BB311-63D1-A287-8CCD-44939E64486E}"/>
              </a:ext>
            </a:extLst>
          </p:cNvPr>
          <p:cNvSpPr>
            <a:spLocks noGrp="1"/>
          </p:cNvSpPr>
          <p:nvPr>
            <p:ph type="title"/>
          </p:nvPr>
        </p:nvSpPr>
        <p:spPr/>
        <p:txBody>
          <a:bodyPr>
            <a:normAutofit fontScale="90000"/>
          </a:bodyPr>
          <a:lstStyle/>
          <a:p>
            <a:r>
              <a:rPr lang="en-GB" dirty="0"/>
              <a:t>Introduction</a:t>
            </a:r>
          </a:p>
        </p:txBody>
      </p:sp>
      <p:sp>
        <p:nvSpPr>
          <p:cNvPr id="4" name="Text Placeholder 3">
            <a:extLst>
              <a:ext uri="{FF2B5EF4-FFF2-40B4-BE49-F238E27FC236}">
                <a16:creationId xmlns:a16="http://schemas.microsoft.com/office/drawing/2014/main" id="{59E745EC-D18B-5815-011E-BD995DC3D83C}"/>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Object-Oriented Programming or OOPs refers to languages that use objects in programming. </a:t>
            </a:r>
          </a:p>
          <a:p>
            <a:r>
              <a:rPr lang="en-GB" b="0" i="0" dirty="0">
                <a:solidFill>
                  <a:schemeClr val="tx1"/>
                </a:solidFill>
                <a:effectLst/>
                <a:latin typeface="Times New Roman" panose="02020603050405020304" pitchFamily="18" charset="0"/>
                <a:cs typeface="Times New Roman" panose="02020603050405020304" pitchFamily="18" charset="0"/>
              </a:rPr>
              <a:t>Object-oriented programming aims to implement real-world entities like inheritance, hiding, polymorphism, etc in programming. </a:t>
            </a:r>
          </a:p>
          <a:p>
            <a:r>
              <a:rPr lang="en-GB" b="0" i="0" dirty="0">
                <a:solidFill>
                  <a:schemeClr val="tx1"/>
                </a:solidFill>
                <a:effectLst/>
                <a:latin typeface="Times New Roman" panose="02020603050405020304" pitchFamily="18" charset="0"/>
                <a:cs typeface="Times New Roman" panose="02020603050405020304" pitchFamily="18" charset="0"/>
              </a:rPr>
              <a:t>The main aim of OOP is to bind together the data and the functions that operate on them so that no other part of the code can access this data except that function.</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62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1E3E-6092-39C0-583A-ABD1E38920DA}"/>
              </a:ext>
            </a:extLst>
          </p:cNvPr>
          <p:cNvSpPr>
            <a:spLocks noGrp="1"/>
          </p:cNvSpPr>
          <p:nvPr>
            <p:ph type="title"/>
          </p:nvPr>
        </p:nvSpPr>
        <p:spPr/>
        <p:txBody>
          <a:bodyPr>
            <a:normAutofit fontScale="90000"/>
          </a:bodyPr>
          <a:lstStyle/>
          <a:p>
            <a:r>
              <a:rPr lang="en-GB" dirty="0"/>
              <a:t>OOP Concepts</a:t>
            </a:r>
          </a:p>
        </p:txBody>
      </p:sp>
      <p:sp>
        <p:nvSpPr>
          <p:cNvPr id="3" name="Text Placeholder 2">
            <a:extLst>
              <a:ext uri="{FF2B5EF4-FFF2-40B4-BE49-F238E27FC236}">
                <a16:creationId xmlns:a16="http://schemas.microsoft.com/office/drawing/2014/main" id="{448D9DFA-9CA9-0401-6348-9836B004FDDF}"/>
              </a:ext>
            </a:extLst>
          </p:cNvPr>
          <p:cNvSpPr>
            <a:spLocks noGrp="1"/>
          </p:cNvSpPr>
          <p:nvPr>
            <p:ph type="body" idx="1"/>
          </p:nvPr>
        </p:nvSpPr>
        <p:spPr/>
        <p:txBody>
          <a:bodyPr/>
          <a:lstStyle/>
          <a:p>
            <a:pPr algn="just" fontAlgn="base">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Class</a:t>
            </a:r>
          </a:p>
          <a:p>
            <a:pPr algn="just" fontAlgn="base">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Objects</a:t>
            </a:r>
          </a:p>
          <a:p>
            <a:pPr algn="just" fontAlgn="base">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Data Abstraction </a:t>
            </a:r>
          </a:p>
          <a:p>
            <a:pPr algn="just" fontAlgn="base">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Encapsulation</a:t>
            </a:r>
          </a:p>
          <a:p>
            <a:pPr algn="just" fontAlgn="base">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Inheritance</a:t>
            </a:r>
          </a:p>
          <a:p>
            <a:pPr algn="just" fontAlgn="base">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Polymorphism</a:t>
            </a:r>
          </a:p>
          <a:p>
            <a:pPr algn="just" fontAlgn="base">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Dynamic Binding</a:t>
            </a:r>
          </a:p>
          <a:p>
            <a:pPr algn="just" fontAlgn="base">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Message Passing</a:t>
            </a:r>
          </a:p>
          <a:p>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004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5892-142C-FA57-0BD4-24370B8D07C2}"/>
              </a:ext>
            </a:extLst>
          </p:cNvPr>
          <p:cNvSpPr>
            <a:spLocks noGrp="1"/>
          </p:cNvSpPr>
          <p:nvPr>
            <p:ph type="title"/>
          </p:nvPr>
        </p:nvSpPr>
        <p:spPr/>
        <p:txBody>
          <a:bodyPr>
            <a:normAutofit fontScale="90000"/>
          </a:bodyPr>
          <a:lstStyle/>
          <a:p>
            <a:r>
              <a:rPr lang="en-GB" dirty="0"/>
              <a:t>Class</a:t>
            </a:r>
          </a:p>
        </p:txBody>
      </p:sp>
      <p:sp>
        <p:nvSpPr>
          <p:cNvPr id="3" name="Text Placeholder 2">
            <a:extLst>
              <a:ext uri="{FF2B5EF4-FFF2-40B4-BE49-F238E27FC236}">
                <a16:creationId xmlns:a16="http://schemas.microsoft.com/office/drawing/2014/main" id="{4C5A37E8-A785-4DB6-0573-5258058D1F29}"/>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A class is a user-defined data type. </a:t>
            </a:r>
          </a:p>
          <a:p>
            <a:r>
              <a:rPr lang="en-GB" b="0" i="0" dirty="0">
                <a:solidFill>
                  <a:schemeClr val="tx1"/>
                </a:solidFill>
                <a:effectLst/>
                <a:latin typeface="Times New Roman" panose="02020603050405020304" pitchFamily="18" charset="0"/>
                <a:cs typeface="Times New Roman" panose="02020603050405020304" pitchFamily="18" charset="0"/>
              </a:rPr>
              <a:t>It consists of data members and member functions, which can be accessed and used by creating an instance of that class. </a:t>
            </a:r>
          </a:p>
          <a:p>
            <a:r>
              <a:rPr lang="en-GB" b="0" i="0" dirty="0">
                <a:solidFill>
                  <a:schemeClr val="tx1"/>
                </a:solidFill>
                <a:effectLst/>
                <a:latin typeface="Times New Roman" panose="02020603050405020304" pitchFamily="18" charset="0"/>
                <a:cs typeface="Times New Roman" panose="02020603050405020304" pitchFamily="18" charset="0"/>
              </a:rPr>
              <a:t>It represents the set of properties or methods that are common to all objects of one type. A class is like a blueprint for an object.  </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64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6552-E0B1-FFC3-9D53-E9D759023D78}"/>
              </a:ext>
            </a:extLst>
          </p:cNvPr>
          <p:cNvSpPr>
            <a:spLocks noGrp="1"/>
          </p:cNvSpPr>
          <p:nvPr>
            <p:ph type="title"/>
          </p:nvPr>
        </p:nvSpPr>
        <p:spPr/>
        <p:txBody>
          <a:bodyPr>
            <a:normAutofit fontScale="90000"/>
          </a:bodyPr>
          <a:lstStyle/>
          <a:p>
            <a:r>
              <a:rPr lang="en-GB" dirty="0"/>
              <a:t>Object</a:t>
            </a:r>
          </a:p>
        </p:txBody>
      </p:sp>
      <p:sp>
        <p:nvSpPr>
          <p:cNvPr id="3" name="Text Placeholder 2">
            <a:extLst>
              <a:ext uri="{FF2B5EF4-FFF2-40B4-BE49-F238E27FC236}">
                <a16:creationId xmlns:a16="http://schemas.microsoft.com/office/drawing/2014/main" id="{377E8928-B5A4-7D00-B368-2A77F19E1158}"/>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It is a basic unit of Object-Oriented Programming and represents the real-life entities. </a:t>
            </a:r>
          </a:p>
          <a:p>
            <a:r>
              <a:rPr lang="en-GB" b="0" i="0" dirty="0">
                <a:solidFill>
                  <a:schemeClr val="tx1"/>
                </a:solidFill>
                <a:effectLst/>
                <a:latin typeface="Times New Roman" panose="02020603050405020304" pitchFamily="18" charset="0"/>
                <a:cs typeface="Times New Roman" panose="02020603050405020304" pitchFamily="18" charset="0"/>
              </a:rPr>
              <a:t>An Object is an instance of a Class. </a:t>
            </a:r>
          </a:p>
          <a:p>
            <a:r>
              <a:rPr lang="en-GB" b="0" i="0" dirty="0">
                <a:solidFill>
                  <a:schemeClr val="tx1"/>
                </a:solidFill>
                <a:effectLst/>
                <a:latin typeface="Times New Roman" panose="02020603050405020304" pitchFamily="18" charset="0"/>
                <a:cs typeface="Times New Roman" panose="02020603050405020304" pitchFamily="18" charset="0"/>
              </a:rPr>
              <a:t>When a class is defined, no memory is allocated but when it is instantiated (i.e. an object is created) memory is allocated. </a:t>
            </a:r>
          </a:p>
          <a:p>
            <a:r>
              <a:rPr lang="en-GB" b="0" i="0" dirty="0">
                <a:solidFill>
                  <a:schemeClr val="tx1"/>
                </a:solidFill>
                <a:effectLst/>
                <a:latin typeface="Times New Roman" panose="02020603050405020304" pitchFamily="18" charset="0"/>
                <a:cs typeface="Times New Roman" panose="02020603050405020304" pitchFamily="18" charset="0"/>
              </a:rPr>
              <a:t>An object has an identity, state, and </a:t>
            </a:r>
            <a:r>
              <a:rPr lang="en-GB" b="0" i="0" dirty="0" err="1">
                <a:solidFill>
                  <a:schemeClr val="tx1"/>
                </a:solidFill>
                <a:effectLst/>
                <a:latin typeface="Times New Roman" panose="02020603050405020304" pitchFamily="18" charset="0"/>
                <a:cs typeface="Times New Roman" panose="02020603050405020304" pitchFamily="18" charset="0"/>
              </a:rPr>
              <a:t>behavior</a:t>
            </a:r>
            <a:r>
              <a:rPr lang="en-GB" b="0" i="0" dirty="0">
                <a:solidFill>
                  <a:schemeClr val="tx1"/>
                </a:solidFill>
                <a:effectLst/>
                <a:latin typeface="Times New Roman" panose="02020603050405020304" pitchFamily="18" charset="0"/>
                <a:cs typeface="Times New Roman" panose="02020603050405020304" pitchFamily="18" charset="0"/>
              </a:rPr>
              <a:t>. Each object contains data and code to manipulate the data.</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943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36BF-43F1-74A5-952E-C7E5BF4D3488}"/>
              </a:ext>
            </a:extLst>
          </p:cNvPr>
          <p:cNvSpPr>
            <a:spLocks noGrp="1"/>
          </p:cNvSpPr>
          <p:nvPr>
            <p:ph type="title"/>
          </p:nvPr>
        </p:nvSpPr>
        <p:spPr/>
        <p:txBody>
          <a:bodyPr>
            <a:normAutofit fontScale="90000"/>
          </a:bodyPr>
          <a:lstStyle/>
          <a:p>
            <a:r>
              <a:rPr lang="en-GB" dirty="0"/>
              <a:t>Data Abstraction</a:t>
            </a:r>
          </a:p>
        </p:txBody>
      </p:sp>
      <p:sp>
        <p:nvSpPr>
          <p:cNvPr id="3" name="Text Placeholder 2">
            <a:extLst>
              <a:ext uri="{FF2B5EF4-FFF2-40B4-BE49-F238E27FC236}">
                <a16:creationId xmlns:a16="http://schemas.microsoft.com/office/drawing/2014/main" id="{2D0F50DE-D4EE-51FC-7807-3AF958045E24}"/>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Data abstraction refers to providing only essential information about the data to the outside world, hiding the background details or implementation. </a:t>
            </a:r>
          </a:p>
          <a:p>
            <a:r>
              <a:rPr lang="en-GB" b="0" i="0" dirty="0">
                <a:solidFill>
                  <a:schemeClr val="tx1"/>
                </a:solidFill>
                <a:effectLst/>
                <a:latin typeface="Times New Roman" panose="02020603050405020304" pitchFamily="18" charset="0"/>
                <a:cs typeface="Times New Roman" panose="02020603050405020304" pitchFamily="18" charset="0"/>
              </a:rPr>
              <a:t>Consider a real-life example of a man driving a car. The man only knows that pressing the accelerators will increase the speed of the car or applying brakes will stop the car, but he does not know about how on pressing the accelerator the speed is increasing, he does not know about the inner mechanism of the car or the implementation of the accelerator, brakes, etc in the car.</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171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51CE-8B56-7233-BF05-CC17EBEC5C82}"/>
              </a:ext>
            </a:extLst>
          </p:cNvPr>
          <p:cNvSpPr>
            <a:spLocks noGrp="1"/>
          </p:cNvSpPr>
          <p:nvPr>
            <p:ph type="title"/>
          </p:nvPr>
        </p:nvSpPr>
        <p:spPr/>
        <p:txBody>
          <a:bodyPr>
            <a:normAutofit fontScale="90000"/>
          </a:bodyPr>
          <a:lstStyle/>
          <a:p>
            <a:r>
              <a:rPr lang="en-GB" dirty="0"/>
              <a:t>Encapsulation</a:t>
            </a:r>
          </a:p>
        </p:txBody>
      </p:sp>
      <p:sp>
        <p:nvSpPr>
          <p:cNvPr id="3" name="Text Placeholder 2">
            <a:extLst>
              <a:ext uri="{FF2B5EF4-FFF2-40B4-BE49-F238E27FC236}">
                <a16:creationId xmlns:a16="http://schemas.microsoft.com/office/drawing/2014/main" id="{D12EE1C9-DCCE-FE8C-3FD3-B227CB5D802B}"/>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Encapsulation is defined as the wrapping up of data under a single unit. </a:t>
            </a:r>
          </a:p>
          <a:p>
            <a:r>
              <a:rPr lang="en-GB" b="0" i="0" dirty="0">
                <a:solidFill>
                  <a:schemeClr val="tx1"/>
                </a:solidFill>
                <a:effectLst/>
                <a:latin typeface="Times New Roman" panose="02020603050405020304" pitchFamily="18" charset="0"/>
                <a:cs typeface="Times New Roman" panose="02020603050405020304" pitchFamily="18" charset="0"/>
              </a:rPr>
              <a:t>It is the mechanism that binds together code and the data it manipulates. </a:t>
            </a:r>
          </a:p>
          <a:p>
            <a:r>
              <a:rPr lang="en-GB" b="0" i="0" dirty="0">
                <a:solidFill>
                  <a:schemeClr val="tx1"/>
                </a:solidFill>
                <a:effectLst/>
                <a:latin typeface="Times New Roman" panose="02020603050405020304" pitchFamily="18" charset="0"/>
                <a:cs typeface="Times New Roman" panose="02020603050405020304" pitchFamily="18" charset="0"/>
              </a:rPr>
              <a:t>In Encapsulation, the variables or data of a class are hidden from any other class and can be accessed only through any member function of their class in which they are declared.</a:t>
            </a:r>
            <a:endParaRPr lang="en-GB"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E7A2C1A-B2AD-C017-4289-F1B333B43B63}"/>
              </a:ext>
            </a:extLst>
          </p:cNvPr>
          <p:cNvPicPr>
            <a:picLocks noChangeAspect="1"/>
          </p:cNvPicPr>
          <p:nvPr/>
        </p:nvPicPr>
        <p:blipFill>
          <a:blip r:embed="rId2"/>
          <a:stretch>
            <a:fillRect/>
          </a:stretch>
        </p:blipFill>
        <p:spPr>
          <a:xfrm>
            <a:off x="2622307" y="2722140"/>
            <a:ext cx="3314570" cy="2068292"/>
          </a:xfrm>
          <a:prstGeom prst="rect">
            <a:avLst/>
          </a:prstGeom>
        </p:spPr>
      </p:pic>
    </p:spTree>
    <p:extLst>
      <p:ext uri="{BB962C8B-B14F-4D97-AF65-F5344CB8AC3E}">
        <p14:creationId xmlns:p14="http://schemas.microsoft.com/office/powerpoint/2010/main" val="90127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6CD0-1CB4-FB79-05B9-44060D9B9A86}"/>
              </a:ext>
            </a:extLst>
          </p:cNvPr>
          <p:cNvSpPr>
            <a:spLocks noGrp="1"/>
          </p:cNvSpPr>
          <p:nvPr>
            <p:ph type="title"/>
          </p:nvPr>
        </p:nvSpPr>
        <p:spPr/>
        <p:txBody>
          <a:bodyPr>
            <a:normAutofit fontScale="90000"/>
          </a:bodyPr>
          <a:lstStyle/>
          <a:p>
            <a:r>
              <a:rPr lang="en-GB" dirty="0"/>
              <a:t>Example</a:t>
            </a:r>
          </a:p>
        </p:txBody>
      </p:sp>
      <p:sp>
        <p:nvSpPr>
          <p:cNvPr id="3" name="Text Placeholder 2">
            <a:extLst>
              <a:ext uri="{FF2B5EF4-FFF2-40B4-BE49-F238E27FC236}">
                <a16:creationId xmlns:a16="http://schemas.microsoft.com/office/drawing/2014/main" id="{C0E9DF8C-E8D2-0214-5709-E99BD133E5D9}"/>
              </a:ext>
            </a:extLst>
          </p:cNvPr>
          <p:cNvSpPr>
            <a:spLocks noGrp="1"/>
          </p:cNvSpPr>
          <p:nvPr>
            <p:ph type="body" idx="1"/>
          </p:nvPr>
        </p:nvSpPr>
        <p:spPr/>
        <p:txBody>
          <a:bodyPr>
            <a:normAutofit lnSpcReduction="10000"/>
          </a:bodyPr>
          <a:lstStyle/>
          <a:p>
            <a:r>
              <a:rPr lang="en-GB" b="0" i="0" dirty="0">
                <a:solidFill>
                  <a:schemeClr val="tx1"/>
                </a:solidFill>
                <a:effectLst/>
                <a:latin typeface="Times New Roman" panose="02020603050405020304" pitchFamily="18" charset="0"/>
                <a:cs typeface="Times New Roman" panose="02020603050405020304" pitchFamily="18" charset="0"/>
              </a:rPr>
              <a:t>Consider a real-life example of encapsulation, in a company, there are different sections like the accounts section, finance section, sales section, etc. The finance section handles all the financial transactions and keeps records of all the data related to finance. Similarly, the sales section handles all the sales-related activities and keeps records of all the sales. Now there may arise a situation when for some reason an official from the finance section needs all the data about sales in a particular month. In this case, he is not allowed to directly access the data of the sales section. He will first have to contact some other officer in the sales section and then request him to give the particular data. This is what encapsulation is. Here the data of the sales section and the employees that can manipulate them are wrapped under a single name “sales section”.</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648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061B-F39A-0D44-9FB4-017195C18D40}"/>
              </a:ext>
            </a:extLst>
          </p:cNvPr>
          <p:cNvSpPr>
            <a:spLocks noGrp="1"/>
          </p:cNvSpPr>
          <p:nvPr>
            <p:ph type="title"/>
          </p:nvPr>
        </p:nvSpPr>
        <p:spPr/>
        <p:txBody>
          <a:bodyPr>
            <a:normAutofit fontScale="90000"/>
          </a:bodyPr>
          <a:lstStyle/>
          <a:p>
            <a:r>
              <a:rPr lang="en-GB" dirty="0"/>
              <a:t>Inheritance</a:t>
            </a:r>
          </a:p>
        </p:txBody>
      </p:sp>
      <p:sp>
        <p:nvSpPr>
          <p:cNvPr id="3" name="Text Placeholder 2">
            <a:extLst>
              <a:ext uri="{FF2B5EF4-FFF2-40B4-BE49-F238E27FC236}">
                <a16:creationId xmlns:a16="http://schemas.microsoft.com/office/drawing/2014/main" id="{43959063-9163-40F2-9786-B30B4F30399F}"/>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The capability of a class to derive properties and characteristics from another class is called Inheritance. </a:t>
            </a:r>
          </a:p>
          <a:p>
            <a:r>
              <a:rPr lang="en-GB" b="0" i="0" dirty="0">
                <a:solidFill>
                  <a:schemeClr val="tx1"/>
                </a:solidFill>
                <a:effectLst/>
                <a:latin typeface="Times New Roman" panose="02020603050405020304" pitchFamily="18" charset="0"/>
                <a:cs typeface="Times New Roman" panose="02020603050405020304" pitchFamily="18" charset="0"/>
              </a:rPr>
              <a:t>So when we create a class, we do not need to write all the properties and functions again and again, as these can be inherited from another class that possesses it. </a:t>
            </a:r>
          </a:p>
          <a:p>
            <a:r>
              <a:rPr lang="en-GB" b="0" i="0" dirty="0">
                <a:solidFill>
                  <a:schemeClr val="tx1"/>
                </a:solidFill>
                <a:effectLst/>
                <a:latin typeface="Times New Roman" panose="02020603050405020304" pitchFamily="18" charset="0"/>
                <a:cs typeface="Times New Roman" panose="02020603050405020304" pitchFamily="18" charset="0"/>
              </a:rPr>
              <a:t>Inheritance allows the user to reuse the code whenever possible and reduce its redundancy.</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92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85DE-F653-1EB7-7EC7-6A3ACE864BE6}"/>
              </a:ext>
            </a:extLst>
          </p:cNvPr>
          <p:cNvSpPr>
            <a:spLocks noGrp="1"/>
          </p:cNvSpPr>
          <p:nvPr>
            <p:ph type="title"/>
          </p:nvPr>
        </p:nvSpPr>
        <p:spPr/>
        <p:txBody>
          <a:bodyPr>
            <a:normAutofit fontScale="90000"/>
          </a:bodyPr>
          <a:lstStyle/>
          <a:p>
            <a:r>
              <a:rPr lang="en-GB" dirty="0"/>
              <a:t>Scheme</a:t>
            </a:r>
          </a:p>
        </p:txBody>
      </p:sp>
      <p:graphicFrame>
        <p:nvGraphicFramePr>
          <p:cNvPr id="4" name="Table 4">
            <a:extLst>
              <a:ext uri="{FF2B5EF4-FFF2-40B4-BE49-F238E27FC236}">
                <a16:creationId xmlns:a16="http://schemas.microsoft.com/office/drawing/2014/main" id="{7D75CBF9-FC55-ADC2-E971-8807683DAD9F}"/>
              </a:ext>
            </a:extLst>
          </p:cNvPr>
          <p:cNvGraphicFramePr>
            <a:graphicFrameLocks noGrp="1"/>
          </p:cNvGraphicFramePr>
          <p:nvPr>
            <p:extLst>
              <p:ext uri="{D42A27DB-BD31-4B8C-83A1-F6EECF244321}">
                <p14:modId xmlns:p14="http://schemas.microsoft.com/office/powerpoint/2010/main" val="1572093316"/>
              </p:ext>
            </p:extLst>
          </p:nvPr>
        </p:nvGraphicFramePr>
        <p:xfrm>
          <a:off x="1524000" y="1390650"/>
          <a:ext cx="6096000" cy="2352799"/>
        </p:xfrm>
        <a:graphic>
          <a:graphicData uri="http://schemas.openxmlformats.org/drawingml/2006/table">
            <a:tbl>
              <a:tblPr firstRow="1" bandRow="1">
                <a:tableStyleId>{9497679D-4ABE-4F86-A4E5-661436144A21}</a:tableStyleId>
              </a:tblPr>
              <a:tblGrid>
                <a:gridCol w="1286435">
                  <a:extLst>
                    <a:ext uri="{9D8B030D-6E8A-4147-A177-3AD203B41FA5}">
                      <a16:colId xmlns:a16="http://schemas.microsoft.com/office/drawing/2014/main" val="2682395510"/>
                    </a:ext>
                  </a:extLst>
                </a:gridCol>
                <a:gridCol w="987842">
                  <a:extLst>
                    <a:ext uri="{9D8B030D-6E8A-4147-A177-3AD203B41FA5}">
                      <a16:colId xmlns:a16="http://schemas.microsoft.com/office/drawing/2014/main" val="3068921485"/>
                    </a:ext>
                  </a:extLst>
                </a:gridCol>
                <a:gridCol w="1383323">
                  <a:extLst>
                    <a:ext uri="{9D8B030D-6E8A-4147-A177-3AD203B41FA5}">
                      <a16:colId xmlns:a16="http://schemas.microsoft.com/office/drawing/2014/main" val="3557570894"/>
                    </a:ext>
                  </a:extLst>
                </a:gridCol>
                <a:gridCol w="1078523">
                  <a:extLst>
                    <a:ext uri="{9D8B030D-6E8A-4147-A177-3AD203B41FA5}">
                      <a16:colId xmlns:a16="http://schemas.microsoft.com/office/drawing/2014/main" val="625574424"/>
                    </a:ext>
                  </a:extLst>
                </a:gridCol>
                <a:gridCol w="1359877">
                  <a:extLst>
                    <a:ext uri="{9D8B030D-6E8A-4147-A177-3AD203B41FA5}">
                      <a16:colId xmlns:a16="http://schemas.microsoft.com/office/drawing/2014/main" val="2749485276"/>
                    </a:ext>
                  </a:extLst>
                </a:gridCol>
              </a:tblGrid>
              <a:tr h="493501">
                <a:tc>
                  <a:txBody>
                    <a:bodyPr/>
                    <a:lstStyle/>
                    <a:p>
                      <a:pPr algn="ctr"/>
                      <a:r>
                        <a:rPr lang="en-GB" dirty="0"/>
                        <a:t>Course Subject</a:t>
                      </a:r>
                    </a:p>
                  </a:txBody>
                  <a:tcPr>
                    <a:solidFill>
                      <a:schemeClr val="accent1">
                        <a:lumMod val="40000"/>
                        <a:lumOff val="60000"/>
                      </a:schemeClr>
                    </a:solidFill>
                  </a:tcPr>
                </a:tc>
                <a:tc>
                  <a:txBody>
                    <a:bodyPr/>
                    <a:lstStyle/>
                    <a:p>
                      <a:pPr algn="ctr"/>
                      <a:r>
                        <a:rPr lang="en-GB" dirty="0"/>
                        <a:t>Course Code</a:t>
                      </a:r>
                    </a:p>
                  </a:txBody>
                  <a:tcPr>
                    <a:solidFill>
                      <a:schemeClr val="accent1">
                        <a:lumMod val="40000"/>
                        <a:lumOff val="60000"/>
                      </a:schemeClr>
                    </a:solidFill>
                  </a:tcPr>
                </a:tc>
                <a:tc>
                  <a:txBody>
                    <a:bodyPr/>
                    <a:lstStyle/>
                    <a:p>
                      <a:pPr algn="ctr"/>
                      <a:r>
                        <a:rPr lang="en-GB" dirty="0"/>
                        <a:t>End Semester Exam</a:t>
                      </a:r>
                    </a:p>
                  </a:txBody>
                  <a:tcPr>
                    <a:solidFill>
                      <a:schemeClr val="accent1">
                        <a:lumMod val="40000"/>
                        <a:lumOff val="60000"/>
                      </a:schemeClr>
                    </a:solidFill>
                  </a:tcPr>
                </a:tc>
                <a:tc>
                  <a:txBody>
                    <a:bodyPr/>
                    <a:lstStyle/>
                    <a:p>
                      <a:pPr algn="ctr"/>
                      <a:r>
                        <a:rPr lang="en-GB" dirty="0"/>
                        <a:t>Class Test</a:t>
                      </a:r>
                    </a:p>
                  </a:txBody>
                  <a:tcPr>
                    <a:solidFill>
                      <a:schemeClr val="accent1">
                        <a:lumMod val="40000"/>
                        <a:lumOff val="60000"/>
                      </a:schemeClr>
                    </a:solidFill>
                  </a:tcPr>
                </a:tc>
                <a:tc>
                  <a:txBody>
                    <a:bodyPr/>
                    <a:lstStyle/>
                    <a:p>
                      <a:pPr algn="ctr"/>
                      <a:r>
                        <a:rPr lang="en-GB" dirty="0"/>
                        <a:t>Teacher Assessment</a:t>
                      </a:r>
                    </a:p>
                  </a:txBody>
                  <a:tcPr>
                    <a:solidFill>
                      <a:schemeClr val="accent1">
                        <a:lumMod val="40000"/>
                        <a:lumOff val="60000"/>
                      </a:schemeClr>
                    </a:solidFill>
                  </a:tcPr>
                </a:tc>
                <a:extLst>
                  <a:ext uri="{0D108BD9-81ED-4DB2-BD59-A6C34878D82A}">
                    <a16:rowId xmlns:a16="http://schemas.microsoft.com/office/drawing/2014/main" val="1128487152"/>
                  </a:ext>
                </a:extLst>
              </a:tr>
              <a:tr h="696707">
                <a:tc>
                  <a:txBody>
                    <a:bodyPr/>
                    <a:lstStyle/>
                    <a:p>
                      <a:pPr algn="ctr"/>
                      <a:r>
                        <a:rPr lang="en-GB" dirty="0"/>
                        <a:t>Object Oriented Programming</a:t>
                      </a:r>
                    </a:p>
                  </a:txBody>
                  <a:tcPr/>
                </a:tc>
                <a:tc>
                  <a:txBody>
                    <a:bodyPr/>
                    <a:lstStyle/>
                    <a:p>
                      <a:pPr algn="ctr"/>
                      <a:r>
                        <a:rPr lang="en-GB" dirty="0"/>
                        <a:t>A000272 (022)</a:t>
                      </a:r>
                    </a:p>
                  </a:txBody>
                  <a:tcPr/>
                </a:tc>
                <a:tc>
                  <a:txBody>
                    <a:bodyPr/>
                    <a:lstStyle/>
                    <a:p>
                      <a:pPr algn="ctr"/>
                      <a:r>
                        <a:rPr lang="en-GB" dirty="0"/>
                        <a:t>100</a:t>
                      </a:r>
                    </a:p>
                  </a:txBody>
                  <a:tcPr/>
                </a:tc>
                <a:tc>
                  <a:txBody>
                    <a:bodyPr/>
                    <a:lstStyle/>
                    <a:p>
                      <a:pPr algn="ctr"/>
                      <a:r>
                        <a:rPr lang="en-GB" dirty="0"/>
                        <a:t>20</a:t>
                      </a:r>
                    </a:p>
                  </a:txBody>
                  <a:tcPr/>
                </a:tc>
                <a:tc>
                  <a:txBody>
                    <a:bodyPr/>
                    <a:lstStyle/>
                    <a:p>
                      <a:pPr algn="ctr"/>
                      <a:r>
                        <a:rPr lang="en-GB" dirty="0"/>
                        <a:t>20</a:t>
                      </a:r>
                    </a:p>
                  </a:txBody>
                  <a:tcPr/>
                </a:tc>
                <a:extLst>
                  <a:ext uri="{0D108BD9-81ED-4DB2-BD59-A6C34878D82A}">
                    <a16:rowId xmlns:a16="http://schemas.microsoft.com/office/drawing/2014/main" val="2252584121"/>
                  </a:ext>
                </a:extLst>
              </a:tr>
              <a:tr h="1103119">
                <a:tc>
                  <a:txBody>
                    <a:bodyPr/>
                    <a:lstStyle/>
                    <a:p>
                      <a:pPr algn="ctr"/>
                      <a:r>
                        <a:rPr lang="en-GB" dirty="0"/>
                        <a:t>Object Oriented Programming</a:t>
                      </a:r>
                    </a:p>
                    <a:p>
                      <a:pPr algn="ctr"/>
                      <a:r>
                        <a:rPr lang="en-GB" dirty="0"/>
                        <a:t>Lab</a:t>
                      </a:r>
                    </a:p>
                  </a:txBody>
                  <a:tcPr/>
                </a:tc>
                <a:tc>
                  <a:txBody>
                    <a:bodyPr/>
                    <a:lstStyle/>
                    <a:p>
                      <a:pPr algn="ctr"/>
                      <a:r>
                        <a:rPr lang="en-GB" dirty="0"/>
                        <a:t>A000291 (022)</a:t>
                      </a:r>
                    </a:p>
                  </a:txBody>
                  <a:tcPr/>
                </a:tc>
                <a:tc>
                  <a:txBody>
                    <a:bodyPr/>
                    <a:lstStyle/>
                    <a:p>
                      <a:pPr algn="ctr"/>
                      <a:r>
                        <a:rPr lang="en-GB" dirty="0"/>
                        <a:t>40</a:t>
                      </a:r>
                    </a:p>
                  </a:txBody>
                  <a:tcPr/>
                </a:tc>
                <a:tc>
                  <a:txBody>
                    <a:bodyPr/>
                    <a:lstStyle/>
                    <a:p>
                      <a:pPr algn="ctr"/>
                      <a:r>
                        <a:rPr lang="en-GB" dirty="0"/>
                        <a:t>-</a:t>
                      </a:r>
                    </a:p>
                  </a:txBody>
                  <a:tcPr/>
                </a:tc>
                <a:tc>
                  <a:txBody>
                    <a:bodyPr/>
                    <a:lstStyle/>
                    <a:p>
                      <a:pPr algn="ctr"/>
                      <a:r>
                        <a:rPr lang="en-GB" dirty="0"/>
                        <a:t>20</a:t>
                      </a:r>
                    </a:p>
                  </a:txBody>
                  <a:tcPr/>
                </a:tc>
                <a:extLst>
                  <a:ext uri="{0D108BD9-81ED-4DB2-BD59-A6C34878D82A}">
                    <a16:rowId xmlns:a16="http://schemas.microsoft.com/office/drawing/2014/main" val="3565425955"/>
                  </a:ext>
                </a:extLst>
              </a:tr>
            </a:tbl>
          </a:graphicData>
        </a:graphic>
      </p:graphicFrame>
    </p:spTree>
    <p:extLst>
      <p:ext uri="{BB962C8B-B14F-4D97-AF65-F5344CB8AC3E}">
        <p14:creationId xmlns:p14="http://schemas.microsoft.com/office/powerpoint/2010/main" val="1545373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BBB2-A82F-911B-5206-D821E7A9D1C9}"/>
              </a:ext>
            </a:extLst>
          </p:cNvPr>
          <p:cNvSpPr>
            <a:spLocks noGrp="1"/>
          </p:cNvSpPr>
          <p:nvPr>
            <p:ph type="title"/>
          </p:nvPr>
        </p:nvSpPr>
        <p:spPr/>
        <p:txBody>
          <a:bodyPr>
            <a:normAutofit fontScale="90000"/>
          </a:bodyPr>
          <a:lstStyle/>
          <a:p>
            <a:r>
              <a:rPr lang="en-GB" dirty="0"/>
              <a:t>Types</a:t>
            </a:r>
          </a:p>
        </p:txBody>
      </p:sp>
      <p:pic>
        <p:nvPicPr>
          <p:cNvPr id="5" name="Picture 4">
            <a:extLst>
              <a:ext uri="{FF2B5EF4-FFF2-40B4-BE49-F238E27FC236}">
                <a16:creationId xmlns:a16="http://schemas.microsoft.com/office/drawing/2014/main" id="{4E957A3F-B1A6-8179-9342-94A377B82017}"/>
              </a:ext>
            </a:extLst>
          </p:cNvPr>
          <p:cNvPicPr>
            <a:picLocks noChangeAspect="1"/>
          </p:cNvPicPr>
          <p:nvPr/>
        </p:nvPicPr>
        <p:blipFill>
          <a:blip r:embed="rId2"/>
          <a:stretch>
            <a:fillRect/>
          </a:stretch>
        </p:blipFill>
        <p:spPr>
          <a:xfrm>
            <a:off x="1574312" y="731375"/>
            <a:ext cx="5995375" cy="4171782"/>
          </a:xfrm>
          <a:prstGeom prst="rect">
            <a:avLst/>
          </a:prstGeom>
        </p:spPr>
      </p:pic>
    </p:spTree>
    <p:extLst>
      <p:ext uri="{BB962C8B-B14F-4D97-AF65-F5344CB8AC3E}">
        <p14:creationId xmlns:p14="http://schemas.microsoft.com/office/powerpoint/2010/main" val="204652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1933-B0F3-1ABF-1222-79CE712752A4}"/>
              </a:ext>
            </a:extLst>
          </p:cNvPr>
          <p:cNvSpPr>
            <a:spLocks noGrp="1"/>
          </p:cNvSpPr>
          <p:nvPr>
            <p:ph type="title"/>
          </p:nvPr>
        </p:nvSpPr>
        <p:spPr/>
        <p:txBody>
          <a:bodyPr>
            <a:normAutofit fontScale="90000"/>
          </a:bodyPr>
          <a:lstStyle/>
          <a:p>
            <a:r>
              <a:rPr lang="en-GB" dirty="0"/>
              <a:t>Polymorphism</a:t>
            </a:r>
          </a:p>
        </p:txBody>
      </p:sp>
      <p:sp>
        <p:nvSpPr>
          <p:cNvPr id="3" name="Text Placeholder 2">
            <a:extLst>
              <a:ext uri="{FF2B5EF4-FFF2-40B4-BE49-F238E27FC236}">
                <a16:creationId xmlns:a16="http://schemas.microsoft.com/office/drawing/2014/main" id="{D044C712-FE11-6AE8-4353-1AECD96BAE0B}"/>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The word polymorphism means having many forms. </a:t>
            </a:r>
          </a:p>
          <a:p>
            <a:r>
              <a:rPr lang="en-GB" b="0" i="0" dirty="0">
                <a:solidFill>
                  <a:schemeClr val="tx1"/>
                </a:solidFill>
                <a:effectLst/>
                <a:latin typeface="Times New Roman" panose="02020603050405020304" pitchFamily="18" charset="0"/>
                <a:cs typeface="Times New Roman" panose="02020603050405020304" pitchFamily="18" charset="0"/>
              </a:rPr>
              <a:t>In simple words, we can define polymorphism as the ability of a message to be displayed in more than one form. </a:t>
            </a:r>
          </a:p>
          <a:p>
            <a:r>
              <a:rPr lang="en-GB" b="0" i="0" dirty="0">
                <a:solidFill>
                  <a:schemeClr val="tx1"/>
                </a:solidFill>
                <a:effectLst/>
                <a:latin typeface="Times New Roman" panose="02020603050405020304" pitchFamily="18" charset="0"/>
                <a:cs typeface="Times New Roman" panose="02020603050405020304" pitchFamily="18" charset="0"/>
              </a:rPr>
              <a:t>For example, A person at the same time can have different characteristics. Like a man at the same time is a father, a husband, an employee. So the same person posses different </a:t>
            </a:r>
            <a:r>
              <a:rPr lang="en-GB" b="0" i="0" dirty="0" err="1">
                <a:solidFill>
                  <a:schemeClr val="tx1"/>
                </a:solidFill>
                <a:effectLst/>
                <a:latin typeface="Times New Roman" panose="02020603050405020304" pitchFamily="18" charset="0"/>
                <a:cs typeface="Times New Roman" panose="02020603050405020304" pitchFamily="18" charset="0"/>
              </a:rPr>
              <a:t>behavior</a:t>
            </a:r>
            <a:r>
              <a:rPr lang="en-GB" b="0" i="0" dirty="0">
                <a:solidFill>
                  <a:schemeClr val="tx1"/>
                </a:solidFill>
                <a:effectLst/>
                <a:latin typeface="Times New Roman" panose="02020603050405020304" pitchFamily="18" charset="0"/>
                <a:cs typeface="Times New Roman" panose="02020603050405020304" pitchFamily="18" charset="0"/>
              </a:rPr>
              <a:t> in different situations. This is called polymorphism.</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111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76C-D0E9-5DE2-2971-BB3A0586C714}"/>
              </a:ext>
            </a:extLst>
          </p:cNvPr>
          <p:cNvSpPr>
            <a:spLocks noGrp="1"/>
          </p:cNvSpPr>
          <p:nvPr>
            <p:ph type="title"/>
          </p:nvPr>
        </p:nvSpPr>
        <p:spPr/>
        <p:txBody>
          <a:bodyPr>
            <a:normAutofit fontScale="90000"/>
          </a:bodyPr>
          <a:lstStyle/>
          <a:p>
            <a:r>
              <a:rPr lang="en-GB" dirty="0"/>
              <a:t>Types</a:t>
            </a:r>
          </a:p>
        </p:txBody>
      </p:sp>
      <p:pic>
        <p:nvPicPr>
          <p:cNvPr id="5" name="Picture 4">
            <a:extLst>
              <a:ext uri="{FF2B5EF4-FFF2-40B4-BE49-F238E27FC236}">
                <a16:creationId xmlns:a16="http://schemas.microsoft.com/office/drawing/2014/main" id="{C6521A34-5AE0-4B6D-E2D3-DD895BECFC42}"/>
              </a:ext>
            </a:extLst>
          </p:cNvPr>
          <p:cNvPicPr>
            <a:picLocks noChangeAspect="1"/>
          </p:cNvPicPr>
          <p:nvPr/>
        </p:nvPicPr>
        <p:blipFill>
          <a:blip r:embed="rId2"/>
          <a:stretch>
            <a:fillRect/>
          </a:stretch>
        </p:blipFill>
        <p:spPr>
          <a:xfrm>
            <a:off x="1366148" y="1017725"/>
            <a:ext cx="6411704" cy="3712376"/>
          </a:xfrm>
          <a:prstGeom prst="rect">
            <a:avLst/>
          </a:prstGeom>
        </p:spPr>
      </p:pic>
    </p:spTree>
    <p:extLst>
      <p:ext uri="{BB962C8B-B14F-4D97-AF65-F5344CB8AC3E}">
        <p14:creationId xmlns:p14="http://schemas.microsoft.com/office/powerpoint/2010/main" val="4234375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F5A4-B6B5-8B23-BF0D-C48EED095BD9}"/>
              </a:ext>
            </a:extLst>
          </p:cNvPr>
          <p:cNvSpPr>
            <a:spLocks noGrp="1"/>
          </p:cNvSpPr>
          <p:nvPr>
            <p:ph type="title"/>
          </p:nvPr>
        </p:nvSpPr>
        <p:spPr/>
        <p:txBody>
          <a:bodyPr>
            <a:normAutofit fontScale="90000"/>
          </a:bodyPr>
          <a:lstStyle/>
          <a:p>
            <a:r>
              <a:rPr lang="en-GB" dirty="0"/>
              <a:t>Dynamic Binding</a:t>
            </a:r>
          </a:p>
        </p:txBody>
      </p:sp>
      <p:sp>
        <p:nvSpPr>
          <p:cNvPr id="3" name="Text Placeholder 2">
            <a:extLst>
              <a:ext uri="{FF2B5EF4-FFF2-40B4-BE49-F238E27FC236}">
                <a16:creationId xmlns:a16="http://schemas.microsoft.com/office/drawing/2014/main" id="{F76D2142-4528-0EEB-C834-53796D979502}"/>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In dynamic binding, the code to be executed in response to the function call is decided at runtime. </a:t>
            </a:r>
          </a:p>
          <a:p>
            <a:r>
              <a:rPr lang="en-GB" b="0" i="0" dirty="0">
                <a:solidFill>
                  <a:schemeClr val="tx1"/>
                </a:solidFill>
                <a:effectLst/>
                <a:latin typeface="Times New Roman" panose="02020603050405020304" pitchFamily="18" charset="0"/>
                <a:cs typeface="Times New Roman" panose="02020603050405020304" pitchFamily="18" charset="0"/>
              </a:rPr>
              <a:t>Dynamic binding means that the code associated with a given procedure call is not known until the time of the call at run time. </a:t>
            </a:r>
          </a:p>
          <a:p>
            <a:r>
              <a:rPr lang="en-GB" b="0" i="0" dirty="0">
                <a:solidFill>
                  <a:schemeClr val="tx1"/>
                </a:solidFill>
                <a:effectLst/>
                <a:latin typeface="Times New Roman" panose="02020603050405020304" pitchFamily="18" charset="0"/>
                <a:cs typeface="Times New Roman" panose="02020603050405020304" pitchFamily="18" charset="0"/>
              </a:rPr>
              <a:t>Dynamic Method Binding : One of the main advantages of inheritance is that some derived class D has all the members of its base class B. Once D is not hiding any of the public members of B, then an object of D can represent B in any context where a B could be used. This feature is known as subtype polymorphism.</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001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BBAE-7384-EBD9-D717-836E67A1541F}"/>
              </a:ext>
            </a:extLst>
          </p:cNvPr>
          <p:cNvSpPr>
            <a:spLocks noGrp="1"/>
          </p:cNvSpPr>
          <p:nvPr>
            <p:ph type="title"/>
          </p:nvPr>
        </p:nvSpPr>
        <p:spPr/>
        <p:txBody>
          <a:bodyPr>
            <a:normAutofit fontScale="90000"/>
          </a:bodyPr>
          <a:lstStyle/>
          <a:p>
            <a:r>
              <a:rPr lang="en-GB" dirty="0"/>
              <a:t>Message Passing</a:t>
            </a:r>
          </a:p>
        </p:txBody>
      </p:sp>
      <p:sp>
        <p:nvSpPr>
          <p:cNvPr id="3" name="Text Placeholder 2">
            <a:extLst>
              <a:ext uri="{FF2B5EF4-FFF2-40B4-BE49-F238E27FC236}">
                <a16:creationId xmlns:a16="http://schemas.microsoft.com/office/drawing/2014/main" id="{AAE8137D-7803-CE58-9174-1285B85261FC}"/>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It is a form of communication used in object-oriented programming as well as parallel programming. </a:t>
            </a:r>
          </a:p>
          <a:p>
            <a:r>
              <a:rPr lang="en-GB" b="0" i="0" dirty="0">
                <a:solidFill>
                  <a:schemeClr val="tx1"/>
                </a:solidFill>
                <a:effectLst/>
                <a:latin typeface="Times New Roman" panose="02020603050405020304" pitchFamily="18" charset="0"/>
                <a:cs typeface="Times New Roman" panose="02020603050405020304" pitchFamily="18" charset="0"/>
              </a:rPr>
              <a:t>Objects communicate with one another by sending and receiving information to each other. </a:t>
            </a:r>
          </a:p>
          <a:p>
            <a:r>
              <a:rPr lang="en-GB" b="0" i="0" dirty="0">
                <a:solidFill>
                  <a:schemeClr val="tx1"/>
                </a:solidFill>
                <a:effectLst/>
                <a:latin typeface="Times New Roman" panose="02020603050405020304" pitchFamily="18" charset="0"/>
                <a:cs typeface="Times New Roman" panose="02020603050405020304" pitchFamily="18" charset="0"/>
              </a:rPr>
              <a:t>A message for an object is a request for execution of a procedure and therefore will invoke a function in the receiving object that generates the desired results. </a:t>
            </a:r>
          </a:p>
          <a:p>
            <a:r>
              <a:rPr lang="en-GB" b="0" i="0" dirty="0">
                <a:solidFill>
                  <a:schemeClr val="tx1"/>
                </a:solidFill>
                <a:effectLst/>
                <a:latin typeface="Times New Roman" panose="02020603050405020304" pitchFamily="18" charset="0"/>
                <a:cs typeface="Times New Roman" panose="02020603050405020304" pitchFamily="18" charset="0"/>
              </a:rPr>
              <a:t>Message passing involves specifying the name of the object, the name of the function, and the information to be sent.</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085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4F7B-14D6-7C97-3FDC-E66C83453120}"/>
              </a:ext>
            </a:extLst>
          </p:cNvPr>
          <p:cNvSpPr>
            <a:spLocks noGrp="1"/>
          </p:cNvSpPr>
          <p:nvPr>
            <p:ph type="title"/>
          </p:nvPr>
        </p:nvSpPr>
        <p:spPr/>
        <p:txBody>
          <a:bodyPr>
            <a:normAutofit fontScale="90000"/>
          </a:bodyPr>
          <a:lstStyle/>
          <a:p>
            <a:r>
              <a:rPr lang="en-GB" dirty="0"/>
              <a:t>Application: Where is it used?</a:t>
            </a:r>
          </a:p>
        </p:txBody>
      </p:sp>
      <p:sp>
        <p:nvSpPr>
          <p:cNvPr id="3" name="Text Placeholder 2">
            <a:extLst>
              <a:ext uri="{FF2B5EF4-FFF2-40B4-BE49-F238E27FC236}">
                <a16:creationId xmlns:a16="http://schemas.microsoft.com/office/drawing/2014/main" id="{20A4DCE3-7607-12E4-5B52-34B0F06E63E5}"/>
              </a:ext>
            </a:extLst>
          </p:cNvPr>
          <p:cNvSpPr>
            <a:spLocks noGrp="1"/>
          </p:cNvSpPr>
          <p:nvPr>
            <p:ph type="body" idx="1"/>
          </p:nvPr>
        </p:nvSpPr>
        <p:spPr/>
        <p:txBody>
          <a:bodyPr>
            <a:normAutofit lnSpcReduction="10000"/>
          </a:bodyPr>
          <a:lstStyle/>
          <a:p>
            <a:r>
              <a:rPr lang="en-GB" b="0" i="0" dirty="0">
                <a:solidFill>
                  <a:srgbClr val="51565E"/>
                </a:solidFill>
                <a:effectLst/>
                <a:latin typeface="Times New Roman" panose="02020603050405020304" pitchFamily="18" charset="0"/>
                <a:cs typeface="Times New Roman" panose="02020603050405020304" pitchFamily="18" charset="0"/>
              </a:rPr>
              <a:t>Mac OS X has large amounts written in C++. Most of the software from Microsoft like Windows, Microsoft Office, IDE Visual Studio, and Internet Explorer are also written in C++.</a:t>
            </a:r>
          </a:p>
          <a:p>
            <a:r>
              <a:rPr lang="en-GB" b="0" i="0" dirty="0">
                <a:solidFill>
                  <a:srgbClr val="51565E"/>
                </a:solidFill>
                <a:effectLst/>
                <a:latin typeface="Roboto" panose="02000000000000000000" pitchFamily="2" charset="0"/>
              </a:rPr>
              <a:t> </a:t>
            </a:r>
            <a:r>
              <a:rPr lang="en-GB" dirty="0">
                <a:solidFill>
                  <a:srgbClr val="51565E"/>
                </a:solidFill>
                <a:latin typeface="Times New Roman" panose="02020603050405020304" pitchFamily="18" charset="0"/>
                <a:cs typeface="Times New Roman" panose="02020603050405020304" pitchFamily="18" charset="0"/>
              </a:rPr>
              <a:t>Most of the applications from Adobe such as Photoshop, Illustrator, etc. are developed using C++.</a:t>
            </a:r>
          </a:p>
          <a:p>
            <a:r>
              <a:rPr lang="en-GB" b="0" i="0" dirty="0">
                <a:solidFill>
                  <a:srgbClr val="51565E"/>
                </a:solidFill>
                <a:effectLst/>
                <a:latin typeface="Roboto" panose="02000000000000000000" pitchFamily="2" charset="0"/>
              </a:rPr>
              <a:t> </a:t>
            </a:r>
            <a:r>
              <a:rPr lang="en-GB" dirty="0">
                <a:solidFill>
                  <a:srgbClr val="51565E"/>
                </a:solidFill>
                <a:latin typeface="Times New Roman" panose="02020603050405020304" pitchFamily="18" charset="0"/>
                <a:cs typeface="Times New Roman" panose="02020603050405020304" pitchFamily="18" charset="0"/>
              </a:rPr>
              <a:t>Mozilla Firefox is completely developed from C++. Google applications like Chrome and Google File System are partly written in C++.</a:t>
            </a:r>
          </a:p>
          <a:p>
            <a:r>
              <a:rPr lang="en-GB" dirty="0">
                <a:solidFill>
                  <a:srgbClr val="51565E"/>
                </a:solidFill>
                <a:latin typeface="Times New Roman" panose="02020603050405020304" pitchFamily="18" charset="0"/>
                <a:cs typeface="Times New Roman" panose="02020603050405020304" pitchFamily="18" charset="0"/>
              </a:rPr>
              <a:t>Infosys Finacle is a popular banking application developed using C++.</a:t>
            </a:r>
          </a:p>
          <a:p>
            <a:r>
              <a:rPr lang="en-GB" dirty="0">
                <a:solidFill>
                  <a:srgbClr val="51565E"/>
                </a:solidFill>
                <a:latin typeface="Times New Roman" panose="02020603050405020304" pitchFamily="18" charset="0"/>
                <a:cs typeface="Times New Roman" panose="02020603050405020304" pitchFamily="18" charset="0"/>
              </a:rPr>
              <a:t>The world’s most popular open-source database, MySQL, is written in C++.</a:t>
            </a:r>
          </a:p>
          <a:p>
            <a:r>
              <a:rPr lang="en-GB" dirty="0" err="1">
                <a:solidFill>
                  <a:srgbClr val="51565E"/>
                </a:solidFill>
                <a:latin typeface="Times New Roman" panose="02020603050405020304" pitchFamily="18" charset="0"/>
                <a:cs typeface="Times New Roman" panose="02020603050405020304" pitchFamily="18" charset="0"/>
              </a:rPr>
              <a:t>Tensorflow</a:t>
            </a:r>
            <a:r>
              <a:rPr lang="en-GB" dirty="0">
                <a:solidFill>
                  <a:srgbClr val="51565E"/>
                </a:solidFill>
                <a:latin typeface="Times New Roman" panose="02020603050405020304" pitchFamily="18" charset="0"/>
                <a:cs typeface="Times New Roman" panose="02020603050405020304" pitchFamily="18" charset="0"/>
              </a:rPr>
              <a:t>, one of the most popularly used Machine Learning libraries uses C++ as its backend programming language.</a:t>
            </a:r>
          </a:p>
        </p:txBody>
      </p:sp>
    </p:spTree>
    <p:extLst>
      <p:ext uri="{BB962C8B-B14F-4D97-AF65-F5344CB8AC3E}">
        <p14:creationId xmlns:p14="http://schemas.microsoft.com/office/powerpoint/2010/main" val="2725587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1A45-4509-558F-36C8-F00290E3FC61}"/>
              </a:ext>
            </a:extLst>
          </p:cNvPr>
          <p:cNvSpPr>
            <a:spLocks noGrp="1"/>
          </p:cNvSpPr>
          <p:nvPr>
            <p:ph type="title"/>
          </p:nvPr>
        </p:nvSpPr>
        <p:spPr/>
        <p:txBody>
          <a:bodyPr>
            <a:normAutofit fontScale="90000"/>
          </a:bodyPr>
          <a:lstStyle/>
          <a:p>
            <a:r>
              <a:rPr lang="en-GB" dirty="0"/>
              <a:t>Comparison</a:t>
            </a:r>
          </a:p>
        </p:txBody>
      </p:sp>
      <p:graphicFrame>
        <p:nvGraphicFramePr>
          <p:cNvPr id="5" name="Table 5">
            <a:extLst>
              <a:ext uri="{FF2B5EF4-FFF2-40B4-BE49-F238E27FC236}">
                <a16:creationId xmlns:a16="http://schemas.microsoft.com/office/drawing/2014/main" id="{7E7119CC-545C-5A0A-6583-AFFD34ADE6DD}"/>
              </a:ext>
            </a:extLst>
          </p:cNvPr>
          <p:cNvGraphicFramePr>
            <a:graphicFrameLocks noGrp="1"/>
          </p:cNvGraphicFramePr>
          <p:nvPr>
            <p:extLst>
              <p:ext uri="{D42A27DB-BD31-4B8C-83A1-F6EECF244321}">
                <p14:modId xmlns:p14="http://schemas.microsoft.com/office/powerpoint/2010/main" val="4082722027"/>
              </p:ext>
            </p:extLst>
          </p:nvPr>
        </p:nvGraphicFramePr>
        <p:xfrm>
          <a:off x="239805" y="1158315"/>
          <a:ext cx="8655423" cy="3850640"/>
        </p:xfrm>
        <a:graphic>
          <a:graphicData uri="http://schemas.openxmlformats.org/drawingml/2006/table">
            <a:tbl>
              <a:tblPr firstRow="1" bandRow="1">
                <a:tableStyleId>{9497679D-4ABE-4F86-A4E5-661436144A21}</a:tableStyleId>
              </a:tblPr>
              <a:tblGrid>
                <a:gridCol w="4345642">
                  <a:extLst>
                    <a:ext uri="{9D8B030D-6E8A-4147-A177-3AD203B41FA5}">
                      <a16:colId xmlns:a16="http://schemas.microsoft.com/office/drawing/2014/main" val="1880522524"/>
                    </a:ext>
                  </a:extLst>
                </a:gridCol>
                <a:gridCol w="4309781">
                  <a:extLst>
                    <a:ext uri="{9D8B030D-6E8A-4147-A177-3AD203B41FA5}">
                      <a16:colId xmlns:a16="http://schemas.microsoft.com/office/drawing/2014/main" val="2185022968"/>
                    </a:ext>
                  </a:extLst>
                </a:gridCol>
              </a:tblGrid>
              <a:tr h="370840">
                <a:tc>
                  <a:txBody>
                    <a:bodyPr/>
                    <a:lstStyle/>
                    <a:p>
                      <a:pPr algn="ctr"/>
                      <a:r>
                        <a:rPr lang="en-GB" b="1" dirty="0"/>
                        <a:t>Procedural Language</a:t>
                      </a:r>
                    </a:p>
                  </a:txBody>
                  <a:tcPr>
                    <a:solidFill>
                      <a:schemeClr val="accent1">
                        <a:lumMod val="40000"/>
                        <a:lumOff val="60000"/>
                      </a:schemeClr>
                    </a:solidFill>
                  </a:tcPr>
                </a:tc>
                <a:tc>
                  <a:txBody>
                    <a:bodyPr/>
                    <a:lstStyle/>
                    <a:p>
                      <a:pPr algn="ctr"/>
                      <a:r>
                        <a:rPr lang="en-GB" b="1" dirty="0"/>
                        <a:t>Object Oriented Language</a:t>
                      </a:r>
                    </a:p>
                  </a:txBody>
                  <a:tcPr>
                    <a:solidFill>
                      <a:schemeClr val="accent1">
                        <a:lumMod val="40000"/>
                        <a:lumOff val="60000"/>
                      </a:schemeClr>
                    </a:solidFill>
                  </a:tcPr>
                </a:tc>
                <a:extLst>
                  <a:ext uri="{0D108BD9-81ED-4DB2-BD59-A6C34878D82A}">
                    <a16:rowId xmlns:a16="http://schemas.microsoft.com/office/drawing/2014/main" val="3183527687"/>
                  </a:ext>
                </a:extLst>
              </a:tr>
              <a:tr h="370840">
                <a:tc>
                  <a:txBody>
                    <a:bodyPr/>
                    <a:lstStyle/>
                    <a:p>
                      <a:pPr algn="ctr"/>
                      <a:r>
                        <a:rPr lang="en-GB" dirty="0"/>
                        <a:t>In procedural programming, the program is divided into small parts called functions.</a:t>
                      </a:r>
                    </a:p>
                  </a:txBody>
                  <a:tcPr/>
                </a:tc>
                <a:tc>
                  <a:txBody>
                    <a:bodyPr/>
                    <a:lstStyle/>
                    <a:p>
                      <a:pPr algn="ctr"/>
                      <a:r>
                        <a:rPr lang="en-GB" dirty="0"/>
                        <a:t>In object-oriented programming, the program is divided into small parts called objects.</a:t>
                      </a:r>
                    </a:p>
                  </a:txBody>
                  <a:tcPr/>
                </a:tc>
                <a:extLst>
                  <a:ext uri="{0D108BD9-81ED-4DB2-BD59-A6C34878D82A}">
                    <a16:rowId xmlns:a16="http://schemas.microsoft.com/office/drawing/2014/main" val="3686345752"/>
                  </a:ext>
                </a:extLst>
              </a:tr>
              <a:tr h="370840">
                <a:tc>
                  <a:txBody>
                    <a:bodyPr/>
                    <a:lstStyle/>
                    <a:p>
                      <a:pPr algn="ctr"/>
                      <a:r>
                        <a:rPr lang="en-GB" dirty="0"/>
                        <a:t>Procedural programming follows a top-down approach.</a:t>
                      </a:r>
                    </a:p>
                  </a:txBody>
                  <a:tcPr/>
                </a:tc>
                <a:tc>
                  <a:txBody>
                    <a:bodyPr/>
                    <a:lstStyle/>
                    <a:p>
                      <a:pPr algn="ctr"/>
                      <a:r>
                        <a:rPr lang="en-GB" dirty="0"/>
                        <a:t>Object-oriented programming follows a bottom-up approach.</a:t>
                      </a:r>
                    </a:p>
                  </a:txBody>
                  <a:tcPr/>
                </a:tc>
                <a:extLst>
                  <a:ext uri="{0D108BD9-81ED-4DB2-BD59-A6C34878D82A}">
                    <a16:rowId xmlns:a16="http://schemas.microsoft.com/office/drawing/2014/main" val="4214947980"/>
                  </a:ext>
                </a:extLst>
              </a:tr>
              <a:tr h="370840">
                <a:tc>
                  <a:txBody>
                    <a:bodyPr/>
                    <a:lstStyle/>
                    <a:p>
                      <a:pPr algn="ctr"/>
                      <a:r>
                        <a:rPr lang="en-GB" dirty="0"/>
                        <a:t>There is no access specifier in procedural programming.</a:t>
                      </a:r>
                    </a:p>
                  </a:txBody>
                  <a:tcPr/>
                </a:tc>
                <a:tc>
                  <a:txBody>
                    <a:bodyPr/>
                    <a:lstStyle/>
                    <a:p>
                      <a:pPr algn="ctr"/>
                      <a:r>
                        <a:rPr lang="en-GB" dirty="0"/>
                        <a:t>Object-oriented programming has access specifiers like private, public, protected, etc.</a:t>
                      </a:r>
                    </a:p>
                  </a:txBody>
                  <a:tcPr/>
                </a:tc>
                <a:extLst>
                  <a:ext uri="{0D108BD9-81ED-4DB2-BD59-A6C34878D82A}">
                    <a16:rowId xmlns:a16="http://schemas.microsoft.com/office/drawing/2014/main" val="2929079889"/>
                  </a:ext>
                </a:extLst>
              </a:tr>
              <a:tr h="370840">
                <a:tc>
                  <a:txBody>
                    <a:bodyPr/>
                    <a:lstStyle/>
                    <a:p>
                      <a:pPr algn="ctr"/>
                      <a:r>
                        <a:rPr lang="en-GB" dirty="0"/>
                        <a:t>Adding new data and functions is not easy.</a:t>
                      </a:r>
                    </a:p>
                  </a:txBody>
                  <a:tcPr/>
                </a:tc>
                <a:tc>
                  <a:txBody>
                    <a:bodyPr/>
                    <a:lstStyle/>
                    <a:p>
                      <a:pPr algn="ctr"/>
                      <a:r>
                        <a:rPr lang="en-GB" dirty="0"/>
                        <a:t>Adding new data and function is easy.</a:t>
                      </a:r>
                    </a:p>
                  </a:txBody>
                  <a:tcPr/>
                </a:tc>
                <a:extLst>
                  <a:ext uri="{0D108BD9-81ED-4DB2-BD59-A6C34878D82A}">
                    <a16:rowId xmlns:a16="http://schemas.microsoft.com/office/drawing/2014/main" val="628253526"/>
                  </a:ext>
                </a:extLst>
              </a:tr>
              <a:tr h="370840">
                <a:tc>
                  <a:txBody>
                    <a:bodyPr/>
                    <a:lstStyle/>
                    <a:p>
                      <a:pPr algn="ctr"/>
                      <a:r>
                        <a:rPr lang="en-GB" dirty="0"/>
                        <a:t>Procedural programming does not have any proper way of hiding data so it is less secure.</a:t>
                      </a:r>
                    </a:p>
                  </a:txBody>
                  <a:tcPr/>
                </a:tc>
                <a:tc>
                  <a:txBody>
                    <a:bodyPr/>
                    <a:lstStyle/>
                    <a:p>
                      <a:pPr algn="ctr"/>
                      <a:r>
                        <a:rPr lang="en-GB" dirty="0"/>
                        <a:t>Object-oriented programming provides data hiding so it is more secure.</a:t>
                      </a:r>
                    </a:p>
                  </a:txBody>
                  <a:tcPr/>
                </a:tc>
                <a:extLst>
                  <a:ext uri="{0D108BD9-81ED-4DB2-BD59-A6C34878D82A}">
                    <a16:rowId xmlns:a16="http://schemas.microsoft.com/office/drawing/2014/main" val="1033190848"/>
                  </a:ext>
                </a:extLst>
              </a:tr>
              <a:tr h="370840">
                <a:tc>
                  <a:txBody>
                    <a:bodyPr/>
                    <a:lstStyle/>
                    <a:p>
                      <a:pPr algn="ctr"/>
                      <a:r>
                        <a:rPr lang="en-GB" dirty="0"/>
                        <a:t>In procedural programming, overloading is not possible.</a:t>
                      </a:r>
                    </a:p>
                  </a:txBody>
                  <a:tcPr/>
                </a:tc>
                <a:tc>
                  <a:txBody>
                    <a:bodyPr/>
                    <a:lstStyle/>
                    <a:p>
                      <a:pPr algn="ctr"/>
                      <a:r>
                        <a:rPr lang="en-GB" dirty="0"/>
                        <a:t>Overloading is possible in object-oriented programming.</a:t>
                      </a:r>
                    </a:p>
                  </a:txBody>
                  <a:tcPr/>
                </a:tc>
                <a:extLst>
                  <a:ext uri="{0D108BD9-81ED-4DB2-BD59-A6C34878D82A}">
                    <a16:rowId xmlns:a16="http://schemas.microsoft.com/office/drawing/2014/main" val="345522528"/>
                  </a:ext>
                </a:extLst>
              </a:tr>
              <a:tr h="370840">
                <a:tc>
                  <a:txBody>
                    <a:bodyPr/>
                    <a:lstStyle/>
                    <a:p>
                      <a:pPr algn="ctr"/>
                      <a:r>
                        <a:rPr lang="en-GB" dirty="0"/>
                        <a:t>In procedural programming, there is no concept of data hiding and inheritance.</a:t>
                      </a:r>
                    </a:p>
                  </a:txBody>
                  <a:tcPr/>
                </a:tc>
                <a:tc>
                  <a:txBody>
                    <a:bodyPr/>
                    <a:lstStyle/>
                    <a:p>
                      <a:pPr algn="ctr"/>
                      <a:r>
                        <a:rPr lang="en-GB" dirty="0"/>
                        <a:t>In object-oriented programming, the concept of data hiding and inheritance is used.</a:t>
                      </a:r>
                    </a:p>
                  </a:txBody>
                  <a:tcPr/>
                </a:tc>
                <a:extLst>
                  <a:ext uri="{0D108BD9-81ED-4DB2-BD59-A6C34878D82A}">
                    <a16:rowId xmlns:a16="http://schemas.microsoft.com/office/drawing/2014/main" val="3371708491"/>
                  </a:ext>
                </a:extLst>
              </a:tr>
            </a:tbl>
          </a:graphicData>
        </a:graphic>
      </p:graphicFrame>
    </p:spTree>
    <p:extLst>
      <p:ext uri="{BB962C8B-B14F-4D97-AF65-F5344CB8AC3E}">
        <p14:creationId xmlns:p14="http://schemas.microsoft.com/office/powerpoint/2010/main" val="2755499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1A45-4509-558F-36C8-F00290E3FC61}"/>
              </a:ext>
            </a:extLst>
          </p:cNvPr>
          <p:cNvSpPr>
            <a:spLocks noGrp="1"/>
          </p:cNvSpPr>
          <p:nvPr>
            <p:ph type="title"/>
          </p:nvPr>
        </p:nvSpPr>
        <p:spPr/>
        <p:txBody>
          <a:bodyPr>
            <a:normAutofit fontScale="90000"/>
          </a:bodyPr>
          <a:lstStyle/>
          <a:p>
            <a:r>
              <a:rPr lang="en-GB" dirty="0"/>
              <a:t>Contd.</a:t>
            </a:r>
          </a:p>
        </p:txBody>
      </p:sp>
      <p:graphicFrame>
        <p:nvGraphicFramePr>
          <p:cNvPr id="5" name="Table 5">
            <a:extLst>
              <a:ext uri="{FF2B5EF4-FFF2-40B4-BE49-F238E27FC236}">
                <a16:creationId xmlns:a16="http://schemas.microsoft.com/office/drawing/2014/main" id="{7E7119CC-545C-5A0A-6583-AFFD34ADE6DD}"/>
              </a:ext>
            </a:extLst>
          </p:cNvPr>
          <p:cNvGraphicFramePr>
            <a:graphicFrameLocks noGrp="1"/>
          </p:cNvGraphicFramePr>
          <p:nvPr>
            <p:extLst>
              <p:ext uri="{D42A27DB-BD31-4B8C-83A1-F6EECF244321}">
                <p14:modId xmlns:p14="http://schemas.microsoft.com/office/powerpoint/2010/main" val="3998958245"/>
              </p:ext>
            </p:extLst>
          </p:nvPr>
        </p:nvGraphicFramePr>
        <p:xfrm>
          <a:off x="239805" y="1158315"/>
          <a:ext cx="8655423" cy="2814320"/>
        </p:xfrm>
        <a:graphic>
          <a:graphicData uri="http://schemas.openxmlformats.org/drawingml/2006/table">
            <a:tbl>
              <a:tblPr firstRow="1" bandRow="1">
                <a:tableStyleId>{9497679D-4ABE-4F86-A4E5-661436144A21}</a:tableStyleId>
              </a:tblPr>
              <a:tblGrid>
                <a:gridCol w="4345642">
                  <a:extLst>
                    <a:ext uri="{9D8B030D-6E8A-4147-A177-3AD203B41FA5}">
                      <a16:colId xmlns:a16="http://schemas.microsoft.com/office/drawing/2014/main" val="1880522524"/>
                    </a:ext>
                  </a:extLst>
                </a:gridCol>
                <a:gridCol w="4309781">
                  <a:extLst>
                    <a:ext uri="{9D8B030D-6E8A-4147-A177-3AD203B41FA5}">
                      <a16:colId xmlns:a16="http://schemas.microsoft.com/office/drawing/2014/main" val="2185022968"/>
                    </a:ext>
                  </a:extLst>
                </a:gridCol>
              </a:tblGrid>
              <a:tr h="370840">
                <a:tc>
                  <a:txBody>
                    <a:bodyPr/>
                    <a:lstStyle/>
                    <a:p>
                      <a:pPr algn="ctr"/>
                      <a:r>
                        <a:rPr lang="en-GB" b="1" dirty="0"/>
                        <a:t>Procedural Language</a:t>
                      </a:r>
                    </a:p>
                  </a:txBody>
                  <a:tcPr>
                    <a:solidFill>
                      <a:schemeClr val="accent1">
                        <a:lumMod val="40000"/>
                        <a:lumOff val="60000"/>
                      </a:schemeClr>
                    </a:solidFill>
                  </a:tcPr>
                </a:tc>
                <a:tc>
                  <a:txBody>
                    <a:bodyPr/>
                    <a:lstStyle/>
                    <a:p>
                      <a:pPr algn="ctr"/>
                      <a:r>
                        <a:rPr lang="en-GB" b="1" dirty="0"/>
                        <a:t>Object Oriented Language</a:t>
                      </a:r>
                    </a:p>
                  </a:txBody>
                  <a:tcPr>
                    <a:solidFill>
                      <a:schemeClr val="accent1">
                        <a:lumMod val="40000"/>
                        <a:lumOff val="60000"/>
                      </a:schemeClr>
                    </a:solidFill>
                  </a:tcPr>
                </a:tc>
                <a:extLst>
                  <a:ext uri="{0D108BD9-81ED-4DB2-BD59-A6C34878D82A}">
                    <a16:rowId xmlns:a16="http://schemas.microsoft.com/office/drawing/2014/main" val="3183527687"/>
                  </a:ext>
                </a:extLst>
              </a:tr>
              <a:tr h="370840">
                <a:tc>
                  <a:txBody>
                    <a:bodyPr/>
                    <a:lstStyle/>
                    <a:p>
                      <a:pPr algn="ctr"/>
                      <a:r>
                        <a:rPr lang="en-GB" dirty="0"/>
                        <a:t>In procedural programming, the function is more important than the data.</a:t>
                      </a:r>
                    </a:p>
                  </a:txBody>
                  <a:tcPr/>
                </a:tc>
                <a:tc>
                  <a:txBody>
                    <a:bodyPr/>
                    <a:lstStyle/>
                    <a:p>
                      <a:pPr algn="ctr"/>
                      <a:r>
                        <a:rPr lang="en-GB" dirty="0"/>
                        <a:t>In object-oriented programming, data is more important than function.</a:t>
                      </a:r>
                    </a:p>
                  </a:txBody>
                  <a:tcPr/>
                </a:tc>
                <a:extLst>
                  <a:ext uri="{0D108BD9-81ED-4DB2-BD59-A6C34878D82A}">
                    <a16:rowId xmlns:a16="http://schemas.microsoft.com/office/drawing/2014/main" val="3686345752"/>
                  </a:ext>
                </a:extLst>
              </a:tr>
              <a:tr h="370840">
                <a:tc>
                  <a:txBody>
                    <a:bodyPr/>
                    <a:lstStyle/>
                    <a:p>
                      <a:pPr algn="ctr"/>
                      <a:r>
                        <a:rPr lang="en-GB" dirty="0"/>
                        <a:t>Procedural programming is based on the unreal world.</a:t>
                      </a:r>
                    </a:p>
                  </a:txBody>
                  <a:tcPr/>
                </a:tc>
                <a:tc>
                  <a:txBody>
                    <a:bodyPr/>
                    <a:lstStyle/>
                    <a:p>
                      <a:pPr algn="ctr"/>
                      <a:r>
                        <a:rPr lang="en-GB" dirty="0"/>
                        <a:t>Object-oriented programming is based on the real world.</a:t>
                      </a:r>
                    </a:p>
                  </a:txBody>
                  <a:tcPr/>
                </a:tc>
                <a:extLst>
                  <a:ext uri="{0D108BD9-81ED-4DB2-BD59-A6C34878D82A}">
                    <a16:rowId xmlns:a16="http://schemas.microsoft.com/office/drawing/2014/main" val="4214947980"/>
                  </a:ext>
                </a:extLst>
              </a:tr>
              <a:tr h="370840">
                <a:tc>
                  <a:txBody>
                    <a:bodyPr/>
                    <a:lstStyle/>
                    <a:p>
                      <a:pPr algn="ctr"/>
                      <a:r>
                        <a:rPr lang="en-GB" dirty="0"/>
                        <a:t>Procedural programming is used for designing medium-sized programs.</a:t>
                      </a:r>
                    </a:p>
                  </a:txBody>
                  <a:tcPr/>
                </a:tc>
                <a:tc>
                  <a:txBody>
                    <a:bodyPr/>
                    <a:lstStyle/>
                    <a:p>
                      <a:pPr algn="ctr"/>
                      <a:r>
                        <a:rPr lang="en-GB" dirty="0"/>
                        <a:t>Object-oriented programming is used for designing large and complex programs.</a:t>
                      </a:r>
                    </a:p>
                  </a:txBody>
                  <a:tcPr/>
                </a:tc>
                <a:extLst>
                  <a:ext uri="{0D108BD9-81ED-4DB2-BD59-A6C34878D82A}">
                    <a16:rowId xmlns:a16="http://schemas.microsoft.com/office/drawing/2014/main" val="2929079889"/>
                  </a:ext>
                </a:extLst>
              </a:tr>
              <a:tr h="370840">
                <a:tc>
                  <a:txBody>
                    <a:bodyPr/>
                    <a:lstStyle/>
                    <a:p>
                      <a:pPr algn="ctr"/>
                      <a:r>
                        <a:rPr lang="en-GB" dirty="0"/>
                        <a:t>Procedural programming uses the concept of procedure abstraction.</a:t>
                      </a:r>
                    </a:p>
                  </a:txBody>
                  <a:tcPr/>
                </a:tc>
                <a:tc>
                  <a:txBody>
                    <a:bodyPr/>
                    <a:lstStyle/>
                    <a:p>
                      <a:pPr algn="ctr"/>
                      <a:r>
                        <a:rPr lang="en-GB" dirty="0"/>
                        <a:t>Object-oriented programming uses the concept of data abstraction.</a:t>
                      </a:r>
                    </a:p>
                  </a:txBody>
                  <a:tcPr/>
                </a:tc>
                <a:extLst>
                  <a:ext uri="{0D108BD9-81ED-4DB2-BD59-A6C34878D82A}">
                    <a16:rowId xmlns:a16="http://schemas.microsoft.com/office/drawing/2014/main" val="628253526"/>
                  </a:ext>
                </a:extLst>
              </a:tr>
              <a:tr h="370840">
                <a:tc>
                  <a:txBody>
                    <a:bodyPr/>
                    <a:lstStyle/>
                    <a:p>
                      <a:pPr algn="ctr"/>
                      <a:r>
                        <a:rPr lang="en-GB" dirty="0"/>
                        <a:t>Examples: C, FORTRAN, Pascal, Basic, etc.</a:t>
                      </a:r>
                    </a:p>
                  </a:txBody>
                  <a:tcPr/>
                </a:tc>
                <a:tc>
                  <a:txBody>
                    <a:bodyPr/>
                    <a:lstStyle/>
                    <a:p>
                      <a:pPr algn="ctr"/>
                      <a:r>
                        <a:rPr lang="fr-FR" dirty="0" err="1"/>
                        <a:t>Examples</a:t>
                      </a:r>
                      <a:r>
                        <a:rPr lang="fr-FR" dirty="0"/>
                        <a:t>: C++, Java, Python, C#, etc.</a:t>
                      </a:r>
                      <a:endParaRPr lang="en-GB" dirty="0"/>
                    </a:p>
                  </a:txBody>
                  <a:tcPr/>
                </a:tc>
                <a:extLst>
                  <a:ext uri="{0D108BD9-81ED-4DB2-BD59-A6C34878D82A}">
                    <a16:rowId xmlns:a16="http://schemas.microsoft.com/office/drawing/2014/main" val="1033190848"/>
                  </a:ext>
                </a:extLst>
              </a:tr>
            </a:tbl>
          </a:graphicData>
        </a:graphic>
      </p:graphicFrame>
    </p:spTree>
    <p:extLst>
      <p:ext uri="{BB962C8B-B14F-4D97-AF65-F5344CB8AC3E}">
        <p14:creationId xmlns:p14="http://schemas.microsoft.com/office/powerpoint/2010/main" val="2429662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1A45-4509-558F-36C8-F00290E3FC61}"/>
              </a:ext>
            </a:extLst>
          </p:cNvPr>
          <p:cNvSpPr>
            <a:spLocks noGrp="1"/>
          </p:cNvSpPr>
          <p:nvPr>
            <p:ph type="title"/>
          </p:nvPr>
        </p:nvSpPr>
        <p:spPr/>
        <p:txBody>
          <a:bodyPr>
            <a:normAutofit fontScale="90000"/>
          </a:bodyPr>
          <a:lstStyle/>
          <a:p>
            <a:r>
              <a:rPr lang="en-GB" dirty="0"/>
              <a:t>Comparison</a:t>
            </a:r>
          </a:p>
        </p:txBody>
      </p:sp>
      <p:graphicFrame>
        <p:nvGraphicFramePr>
          <p:cNvPr id="5" name="Table 5">
            <a:extLst>
              <a:ext uri="{FF2B5EF4-FFF2-40B4-BE49-F238E27FC236}">
                <a16:creationId xmlns:a16="http://schemas.microsoft.com/office/drawing/2014/main" id="{7E7119CC-545C-5A0A-6583-AFFD34ADE6DD}"/>
              </a:ext>
            </a:extLst>
          </p:cNvPr>
          <p:cNvGraphicFramePr>
            <a:graphicFrameLocks noGrp="1"/>
          </p:cNvGraphicFramePr>
          <p:nvPr>
            <p:extLst>
              <p:ext uri="{D42A27DB-BD31-4B8C-83A1-F6EECF244321}">
                <p14:modId xmlns:p14="http://schemas.microsoft.com/office/powerpoint/2010/main" val="2170692724"/>
              </p:ext>
            </p:extLst>
          </p:nvPr>
        </p:nvGraphicFramePr>
        <p:xfrm>
          <a:off x="239805" y="1158315"/>
          <a:ext cx="8655423" cy="3688080"/>
        </p:xfrm>
        <a:graphic>
          <a:graphicData uri="http://schemas.openxmlformats.org/drawingml/2006/table">
            <a:tbl>
              <a:tblPr firstRow="1" bandRow="1">
                <a:tableStyleId>{9497679D-4ABE-4F86-A4E5-661436144A21}</a:tableStyleId>
              </a:tblPr>
              <a:tblGrid>
                <a:gridCol w="4345642">
                  <a:extLst>
                    <a:ext uri="{9D8B030D-6E8A-4147-A177-3AD203B41FA5}">
                      <a16:colId xmlns:a16="http://schemas.microsoft.com/office/drawing/2014/main" val="1880522524"/>
                    </a:ext>
                  </a:extLst>
                </a:gridCol>
                <a:gridCol w="4309781">
                  <a:extLst>
                    <a:ext uri="{9D8B030D-6E8A-4147-A177-3AD203B41FA5}">
                      <a16:colId xmlns:a16="http://schemas.microsoft.com/office/drawing/2014/main" val="2185022968"/>
                    </a:ext>
                  </a:extLst>
                </a:gridCol>
              </a:tblGrid>
              <a:tr h="370840">
                <a:tc>
                  <a:txBody>
                    <a:bodyPr/>
                    <a:lstStyle/>
                    <a:p>
                      <a:pPr algn="ctr"/>
                      <a:r>
                        <a:rPr lang="en-GB" b="1" dirty="0"/>
                        <a:t>C</a:t>
                      </a:r>
                    </a:p>
                  </a:txBody>
                  <a:tcPr>
                    <a:solidFill>
                      <a:schemeClr val="accent1">
                        <a:lumMod val="40000"/>
                        <a:lumOff val="60000"/>
                      </a:schemeClr>
                    </a:solidFill>
                  </a:tcPr>
                </a:tc>
                <a:tc>
                  <a:txBody>
                    <a:bodyPr/>
                    <a:lstStyle/>
                    <a:p>
                      <a:pPr algn="ctr"/>
                      <a:r>
                        <a:rPr lang="en-GB" b="1" dirty="0"/>
                        <a:t>C++</a:t>
                      </a:r>
                    </a:p>
                  </a:txBody>
                  <a:tcPr>
                    <a:solidFill>
                      <a:schemeClr val="accent1">
                        <a:lumMod val="40000"/>
                        <a:lumOff val="60000"/>
                      </a:schemeClr>
                    </a:solidFill>
                  </a:tcPr>
                </a:tc>
                <a:extLst>
                  <a:ext uri="{0D108BD9-81ED-4DB2-BD59-A6C34878D82A}">
                    <a16:rowId xmlns:a16="http://schemas.microsoft.com/office/drawing/2014/main" val="3183527687"/>
                  </a:ext>
                </a:extLst>
              </a:tr>
              <a:tr h="370840">
                <a:tc>
                  <a:txBody>
                    <a:bodyPr/>
                    <a:lstStyle/>
                    <a:p>
                      <a:pPr algn="ctr"/>
                      <a:r>
                        <a:rPr lang="en-GB" sz="1400" b="0" i="0" u="none" strike="noStrike" cap="none" dirty="0">
                          <a:solidFill>
                            <a:srgbClr val="000000"/>
                          </a:solidFill>
                          <a:effectLst/>
                          <a:latin typeface="Arial"/>
                          <a:ea typeface="Arial"/>
                          <a:cs typeface="Arial"/>
                          <a:sym typeface="Arial"/>
                        </a:rPr>
                        <a:t>C was developed in 1972 by Dennis Ritchie at Bell Laboratories.</a:t>
                      </a:r>
                      <a:endParaRPr lang="en-GB" dirty="0"/>
                    </a:p>
                  </a:txBody>
                  <a:tcPr/>
                </a:tc>
                <a:tc>
                  <a:txBody>
                    <a:bodyPr/>
                    <a:lstStyle/>
                    <a:p>
                      <a:pPr algn="ctr"/>
                      <a:r>
                        <a:rPr lang="en-GB" sz="1400" b="0" i="0" u="none" strike="noStrike" cap="none" dirty="0">
                          <a:solidFill>
                            <a:srgbClr val="000000"/>
                          </a:solidFill>
                          <a:effectLst/>
                          <a:latin typeface="Arial"/>
                          <a:ea typeface="Arial"/>
                          <a:cs typeface="Arial"/>
                          <a:sym typeface="Arial"/>
                        </a:rPr>
                        <a:t>C++ was developed by Bjarne </a:t>
                      </a:r>
                      <a:r>
                        <a:rPr lang="en-GB" sz="1400" b="0" i="0" u="none" strike="noStrike" cap="none" dirty="0" err="1">
                          <a:solidFill>
                            <a:srgbClr val="000000"/>
                          </a:solidFill>
                          <a:effectLst/>
                          <a:latin typeface="Arial"/>
                          <a:ea typeface="Arial"/>
                          <a:cs typeface="Arial"/>
                          <a:sym typeface="Arial"/>
                        </a:rPr>
                        <a:t>Stroustrup</a:t>
                      </a:r>
                      <a:r>
                        <a:rPr lang="en-GB" sz="1400" b="0" i="0" u="none" strike="noStrike" cap="none" dirty="0">
                          <a:solidFill>
                            <a:srgbClr val="000000"/>
                          </a:solidFill>
                          <a:effectLst/>
                          <a:latin typeface="Arial"/>
                          <a:ea typeface="Arial"/>
                          <a:cs typeface="Arial"/>
                          <a:sym typeface="Arial"/>
                        </a:rPr>
                        <a:t> of Bell Laboratories in the early 1980s.</a:t>
                      </a:r>
                      <a:endParaRPr lang="en-GB" dirty="0"/>
                    </a:p>
                  </a:txBody>
                  <a:tcPr/>
                </a:tc>
                <a:extLst>
                  <a:ext uri="{0D108BD9-81ED-4DB2-BD59-A6C34878D82A}">
                    <a16:rowId xmlns:a16="http://schemas.microsoft.com/office/drawing/2014/main" val="3686345752"/>
                  </a:ext>
                </a:extLst>
              </a:tr>
              <a:tr h="370840">
                <a:tc>
                  <a:txBody>
                    <a:bodyPr/>
                    <a:lstStyle/>
                    <a:p>
                      <a:pPr algn="ctr" fontAlgn="t"/>
                      <a:r>
                        <a:rPr lang="en-GB" dirty="0">
                          <a:effectLst/>
                        </a:rPr>
                        <a:t>It is a function-driven language.</a:t>
                      </a:r>
                    </a:p>
                  </a:txBody>
                  <a:tcPr/>
                </a:tc>
                <a:tc>
                  <a:txBody>
                    <a:bodyPr/>
                    <a:lstStyle/>
                    <a:p>
                      <a:pPr algn="ctr" fontAlgn="t"/>
                      <a:r>
                        <a:rPr lang="en-GB" dirty="0">
                          <a:effectLst/>
                        </a:rPr>
                        <a:t> It is an object-driven language.</a:t>
                      </a:r>
                    </a:p>
                  </a:txBody>
                  <a:tcPr/>
                </a:tc>
                <a:extLst>
                  <a:ext uri="{0D108BD9-81ED-4DB2-BD59-A6C34878D82A}">
                    <a16:rowId xmlns:a16="http://schemas.microsoft.com/office/drawing/2014/main" val="4214947980"/>
                  </a:ext>
                </a:extLst>
              </a:tr>
              <a:tr h="370840">
                <a:tc>
                  <a:txBody>
                    <a:bodyPr/>
                    <a:lstStyle/>
                    <a:p>
                      <a:pPr algn="ctr" fontAlgn="t"/>
                      <a:r>
                        <a:rPr lang="en-GB" dirty="0">
                          <a:effectLst/>
                        </a:rPr>
                        <a:t>C is a Procedural Oriented language. It does not support object-oriented programming (OOP) features such as polymorphism, encapsulation, and inheritance programming.</a:t>
                      </a:r>
                    </a:p>
                  </a:txBody>
                  <a:tcPr/>
                </a:tc>
                <a:tc>
                  <a:txBody>
                    <a:bodyPr/>
                    <a:lstStyle/>
                    <a:p>
                      <a:pPr algn="ctr" fontAlgn="t"/>
                      <a:r>
                        <a:rPr lang="en-GB" dirty="0">
                          <a:effectLst/>
                        </a:rPr>
                        <a:t>C++ is both a procedural and an object-oriented programming language. It supports OOP features such as polymorphism, encapsulation, and inheritance.</a:t>
                      </a:r>
                    </a:p>
                  </a:txBody>
                  <a:tcPr/>
                </a:tc>
                <a:extLst>
                  <a:ext uri="{0D108BD9-81ED-4DB2-BD59-A6C34878D82A}">
                    <a16:rowId xmlns:a16="http://schemas.microsoft.com/office/drawing/2014/main" val="2929079889"/>
                  </a:ext>
                </a:extLst>
              </a:tr>
              <a:tr h="370840">
                <a:tc>
                  <a:txBody>
                    <a:bodyPr/>
                    <a:lstStyle/>
                    <a:p>
                      <a:pPr algn="ctr" fontAlgn="t"/>
                      <a:r>
                        <a:rPr lang="en-GB" dirty="0">
                          <a:effectLst/>
                        </a:rPr>
                        <a:t>C is a subset of C++.</a:t>
                      </a:r>
                    </a:p>
                  </a:txBody>
                  <a:tcPr/>
                </a:tc>
                <a:tc>
                  <a:txBody>
                    <a:bodyPr/>
                    <a:lstStyle/>
                    <a:p>
                      <a:pPr algn="ctr" fontAlgn="t"/>
                      <a:r>
                        <a:rPr lang="en-GB" dirty="0">
                          <a:effectLst/>
                        </a:rPr>
                        <a:t>C++ is a superset of C.</a:t>
                      </a:r>
                    </a:p>
                  </a:txBody>
                  <a:tcPr/>
                </a:tc>
                <a:extLst>
                  <a:ext uri="{0D108BD9-81ED-4DB2-BD59-A6C34878D82A}">
                    <a16:rowId xmlns:a16="http://schemas.microsoft.com/office/drawing/2014/main" val="628253526"/>
                  </a:ext>
                </a:extLst>
              </a:tr>
              <a:tr h="370840">
                <a:tc>
                  <a:txBody>
                    <a:bodyPr/>
                    <a:lstStyle/>
                    <a:p>
                      <a:pPr algn="ctr" fontAlgn="t"/>
                      <a:r>
                        <a:rPr lang="en-GB" dirty="0">
                          <a:effectLst/>
                        </a:rPr>
                        <a:t>C has 32 keywords.</a:t>
                      </a:r>
                    </a:p>
                  </a:txBody>
                  <a:tcPr/>
                </a:tc>
                <a:tc>
                  <a:txBody>
                    <a:bodyPr/>
                    <a:lstStyle/>
                    <a:p>
                      <a:pPr algn="ctr" fontAlgn="t"/>
                      <a:r>
                        <a:rPr lang="en-GB" dirty="0">
                          <a:effectLst/>
                        </a:rPr>
                        <a:t>C++ has 63 keywords.</a:t>
                      </a:r>
                    </a:p>
                  </a:txBody>
                  <a:tcPr/>
                </a:tc>
                <a:extLst>
                  <a:ext uri="{0D108BD9-81ED-4DB2-BD59-A6C34878D82A}">
                    <a16:rowId xmlns:a16="http://schemas.microsoft.com/office/drawing/2014/main" val="1033190848"/>
                  </a:ext>
                </a:extLst>
              </a:tr>
              <a:tr h="370840">
                <a:tc>
                  <a:txBody>
                    <a:bodyPr/>
                    <a:lstStyle/>
                    <a:p>
                      <a:pPr algn="ctr" fontAlgn="t"/>
                      <a:r>
                        <a:rPr lang="en-GB" dirty="0">
                          <a:effectLst/>
                        </a:rPr>
                        <a:t> Supports built-in data types</a:t>
                      </a:r>
                    </a:p>
                  </a:txBody>
                  <a:tcPr/>
                </a:tc>
                <a:tc>
                  <a:txBody>
                    <a:bodyPr/>
                    <a:lstStyle/>
                    <a:p>
                      <a:pPr algn="ctr" fontAlgn="t"/>
                      <a:r>
                        <a:rPr lang="en-GB" dirty="0">
                          <a:effectLst/>
                        </a:rPr>
                        <a:t> Supports both built-in and user-defined data types</a:t>
                      </a:r>
                    </a:p>
                  </a:txBody>
                  <a:tcPr/>
                </a:tc>
                <a:extLst>
                  <a:ext uri="{0D108BD9-81ED-4DB2-BD59-A6C34878D82A}">
                    <a16:rowId xmlns:a16="http://schemas.microsoft.com/office/drawing/2014/main" val="345522528"/>
                  </a:ext>
                </a:extLst>
              </a:tr>
              <a:tr h="370840">
                <a:tc>
                  <a:txBody>
                    <a:bodyPr/>
                    <a:lstStyle/>
                    <a:p>
                      <a:pPr algn="ctr" fontAlgn="t"/>
                      <a:r>
                        <a:rPr lang="en-GB" dirty="0">
                          <a:effectLst/>
                        </a:rPr>
                        <a:t>The file extension of a program in C language is .c.</a:t>
                      </a:r>
                    </a:p>
                  </a:txBody>
                  <a:tcPr/>
                </a:tc>
                <a:tc>
                  <a:txBody>
                    <a:bodyPr/>
                    <a:lstStyle/>
                    <a:p>
                      <a:pPr algn="ctr" fontAlgn="t"/>
                      <a:r>
                        <a:rPr lang="en-GB" dirty="0">
                          <a:effectLst/>
                        </a:rPr>
                        <a:t>The file extension of a C++ program is .</a:t>
                      </a:r>
                      <a:r>
                        <a:rPr lang="en-GB" dirty="0" err="1">
                          <a:effectLst/>
                        </a:rPr>
                        <a:t>cpp</a:t>
                      </a:r>
                      <a:r>
                        <a:rPr lang="en-GB" dirty="0">
                          <a:effectLst/>
                        </a:rPr>
                        <a:t>.</a:t>
                      </a:r>
                    </a:p>
                  </a:txBody>
                  <a:tcPr/>
                </a:tc>
                <a:extLst>
                  <a:ext uri="{0D108BD9-81ED-4DB2-BD59-A6C34878D82A}">
                    <a16:rowId xmlns:a16="http://schemas.microsoft.com/office/drawing/2014/main" val="3371708491"/>
                  </a:ext>
                </a:extLst>
              </a:tr>
            </a:tbl>
          </a:graphicData>
        </a:graphic>
      </p:graphicFrame>
    </p:spTree>
    <p:extLst>
      <p:ext uri="{BB962C8B-B14F-4D97-AF65-F5344CB8AC3E}">
        <p14:creationId xmlns:p14="http://schemas.microsoft.com/office/powerpoint/2010/main" val="3754490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1A45-4509-558F-36C8-F00290E3FC61}"/>
              </a:ext>
            </a:extLst>
          </p:cNvPr>
          <p:cNvSpPr>
            <a:spLocks noGrp="1"/>
          </p:cNvSpPr>
          <p:nvPr>
            <p:ph type="title"/>
          </p:nvPr>
        </p:nvSpPr>
        <p:spPr/>
        <p:txBody>
          <a:bodyPr>
            <a:normAutofit fontScale="90000"/>
          </a:bodyPr>
          <a:lstStyle/>
          <a:p>
            <a:r>
              <a:rPr lang="en-GB" dirty="0"/>
              <a:t>Contd.</a:t>
            </a:r>
          </a:p>
        </p:txBody>
      </p:sp>
      <p:graphicFrame>
        <p:nvGraphicFramePr>
          <p:cNvPr id="5" name="Table 5">
            <a:extLst>
              <a:ext uri="{FF2B5EF4-FFF2-40B4-BE49-F238E27FC236}">
                <a16:creationId xmlns:a16="http://schemas.microsoft.com/office/drawing/2014/main" id="{7E7119CC-545C-5A0A-6583-AFFD34ADE6DD}"/>
              </a:ext>
            </a:extLst>
          </p:cNvPr>
          <p:cNvGraphicFramePr>
            <a:graphicFrameLocks noGrp="1"/>
          </p:cNvGraphicFramePr>
          <p:nvPr>
            <p:extLst>
              <p:ext uri="{D42A27DB-BD31-4B8C-83A1-F6EECF244321}">
                <p14:modId xmlns:p14="http://schemas.microsoft.com/office/powerpoint/2010/main" val="867717101"/>
              </p:ext>
            </p:extLst>
          </p:nvPr>
        </p:nvGraphicFramePr>
        <p:xfrm>
          <a:off x="239805" y="1158315"/>
          <a:ext cx="8655423" cy="3261360"/>
        </p:xfrm>
        <a:graphic>
          <a:graphicData uri="http://schemas.openxmlformats.org/drawingml/2006/table">
            <a:tbl>
              <a:tblPr firstRow="1" bandRow="1">
                <a:tableStyleId>{9497679D-4ABE-4F86-A4E5-661436144A21}</a:tableStyleId>
              </a:tblPr>
              <a:tblGrid>
                <a:gridCol w="4345642">
                  <a:extLst>
                    <a:ext uri="{9D8B030D-6E8A-4147-A177-3AD203B41FA5}">
                      <a16:colId xmlns:a16="http://schemas.microsoft.com/office/drawing/2014/main" val="1880522524"/>
                    </a:ext>
                  </a:extLst>
                </a:gridCol>
                <a:gridCol w="4309781">
                  <a:extLst>
                    <a:ext uri="{9D8B030D-6E8A-4147-A177-3AD203B41FA5}">
                      <a16:colId xmlns:a16="http://schemas.microsoft.com/office/drawing/2014/main" val="2185022968"/>
                    </a:ext>
                  </a:extLst>
                </a:gridCol>
              </a:tblGrid>
              <a:tr h="370840">
                <a:tc>
                  <a:txBody>
                    <a:bodyPr/>
                    <a:lstStyle/>
                    <a:p>
                      <a:pPr algn="ctr"/>
                      <a:r>
                        <a:rPr lang="en-GB" b="1" dirty="0"/>
                        <a:t>C</a:t>
                      </a:r>
                    </a:p>
                  </a:txBody>
                  <a:tcPr>
                    <a:solidFill>
                      <a:schemeClr val="accent1">
                        <a:lumMod val="40000"/>
                        <a:lumOff val="60000"/>
                      </a:schemeClr>
                    </a:solidFill>
                  </a:tcPr>
                </a:tc>
                <a:tc>
                  <a:txBody>
                    <a:bodyPr/>
                    <a:lstStyle/>
                    <a:p>
                      <a:pPr algn="ctr"/>
                      <a:r>
                        <a:rPr lang="en-GB" b="1" dirty="0"/>
                        <a:t>C++</a:t>
                      </a:r>
                    </a:p>
                  </a:txBody>
                  <a:tcPr>
                    <a:solidFill>
                      <a:schemeClr val="accent1">
                        <a:lumMod val="40000"/>
                        <a:lumOff val="60000"/>
                      </a:schemeClr>
                    </a:solidFill>
                  </a:tcPr>
                </a:tc>
                <a:extLst>
                  <a:ext uri="{0D108BD9-81ED-4DB2-BD59-A6C34878D82A}">
                    <a16:rowId xmlns:a16="http://schemas.microsoft.com/office/drawing/2014/main" val="3183527687"/>
                  </a:ext>
                </a:extLst>
              </a:tr>
              <a:tr h="370840">
                <a:tc>
                  <a:txBody>
                    <a:bodyPr/>
                    <a:lstStyle/>
                    <a:p>
                      <a:pPr algn="ctr" fontAlgn="t"/>
                      <a:r>
                        <a:rPr lang="en-GB" dirty="0">
                          <a:effectLst/>
                        </a:rPr>
                        <a:t> Does not have access modifiers.</a:t>
                      </a:r>
                    </a:p>
                  </a:txBody>
                  <a:tcPr/>
                </a:tc>
                <a:tc>
                  <a:txBody>
                    <a:bodyPr/>
                    <a:lstStyle/>
                    <a:p>
                      <a:pPr algn="ctr" fontAlgn="t"/>
                      <a:r>
                        <a:rPr lang="en-GB">
                          <a:effectLst/>
                        </a:rPr>
                        <a:t> Has access modifiers.</a:t>
                      </a:r>
                    </a:p>
                  </a:txBody>
                  <a:tcPr/>
                </a:tc>
                <a:extLst>
                  <a:ext uri="{0D108BD9-81ED-4DB2-BD59-A6C34878D82A}">
                    <a16:rowId xmlns:a16="http://schemas.microsoft.com/office/drawing/2014/main" val="3686345752"/>
                  </a:ext>
                </a:extLst>
              </a:tr>
              <a:tr h="370840">
                <a:tc>
                  <a:txBody>
                    <a:bodyPr/>
                    <a:lstStyle/>
                    <a:p>
                      <a:pPr algn="ctr" fontAlgn="t"/>
                      <a:r>
                        <a:rPr lang="en-GB" dirty="0">
                          <a:effectLst/>
                        </a:rPr>
                        <a:t>C uses &lt;</a:t>
                      </a:r>
                      <a:r>
                        <a:rPr lang="en-GB" dirty="0" err="1">
                          <a:effectLst/>
                        </a:rPr>
                        <a:t>stdio.h</a:t>
                      </a:r>
                      <a:r>
                        <a:rPr lang="en-GB" dirty="0">
                          <a:effectLst/>
                        </a:rPr>
                        <a:t>&gt; header file.</a:t>
                      </a:r>
                    </a:p>
                  </a:txBody>
                  <a:tcPr/>
                </a:tc>
                <a:tc>
                  <a:txBody>
                    <a:bodyPr/>
                    <a:lstStyle/>
                    <a:p>
                      <a:pPr algn="ctr" fontAlgn="t"/>
                      <a:r>
                        <a:rPr lang="en-GB">
                          <a:effectLst/>
                        </a:rPr>
                        <a:t> C++ uses &lt;iostream.h&gt; header file.</a:t>
                      </a:r>
                    </a:p>
                  </a:txBody>
                  <a:tcPr/>
                </a:tc>
                <a:extLst>
                  <a:ext uri="{0D108BD9-81ED-4DB2-BD59-A6C34878D82A}">
                    <a16:rowId xmlns:a16="http://schemas.microsoft.com/office/drawing/2014/main" val="4214947980"/>
                  </a:ext>
                </a:extLst>
              </a:tr>
              <a:tr h="370840">
                <a:tc>
                  <a:txBody>
                    <a:bodyPr/>
                    <a:lstStyle/>
                    <a:p>
                      <a:pPr algn="ctr" fontAlgn="t"/>
                      <a:r>
                        <a:rPr lang="en-GB" dirty="0">
                          <a:effectLst/>
                        </a:rPr>
                        <a:t>Data and functions are separated.</a:t>
                      </a:r>
                    </a:p>
                  </a:txBody>
                  <a:tcPr/>
                </a:tc>
                <a:tc>
                  <a:txBody>
                    <a:bodyPr/>
                    <a:lstStyle/>
                    <a:p>
                      <a:pPr algn="ctr" fontAlgn="t"/>
                      <a:r>
                        <a:rPr lang="en-GB" dirty="0">
                          <a:effectLst/>
                        </a:rPr>
                        <a:t>Data and functions are encapsulated together.</a:t>
                      </a:r>
                    </a:p>
                  </a:txBody>
                  <a:tcPr/>
                </a:tc>
                <a:extLst>
                  <a:ext uri="{0D108BD9-81ED-4DB2-BD59-A6C34878D82A}">
                    <a16:rowId xmlns:a16="http://schemas.microsoft.com/office/drawing/2014/main" val="2929079889"/>
                  </a:ext>
                </a:extLst>
              </a:tr>
              <a:tr h="370840">
                <a:tc>
                  <a:txBody>
                    <a:bodyPr/>
                    <a:lstStyle/>
                    <a:p>
                      <a:pPr algn="ctr" fontAlgn="t"/>
                      <a:r>
                        <a:rPr lang="en-GB" dirty="0">
                          <a:effectLst/>
                        </a:rPr>
                        <a:t>No support for information hiding.</a:t>
                      </a:r>
                    </a:p>
                  </a:txBody>
                  <a:tcPr/>
                </a:tc>
                <a:tc>
                  <a:txBody>
                    <a:bodyPr/>
                    <a:lstStyle/>
                    <a:p>
                      <a:pPr algn="ctr" fontAlgn="t"/>
                      <a:r>
                        <a:rPr lang="en-GB">
                          <a:effectLst/>
                        </a:rPr>
                        <a:t>Data is hidden by Encapsulation. This ensures data structures and operators are used as intended.</a:t>
                      </a:r>
                    </a:p>
                  </a:txBody>
                  <a:tcPr/>
                </a:tc>
                <a:extLst>
                  <a:ext uri="{0D108BD9-81ED-4DB2-BD59-A6C34878D82A}">
                    <a16:rowId xmlns:a16="http://schemas.microsoft.com/office/drawing/2014/main" val="628253526"/>
                  </a:ext>
                </a:extLst>
              </a:tr>
              <a:tr h="370840">
                <a:tc>
                  <a:txBody>
                    <a:bodyPr/>
                    <a:lstStyle/>
                    <a:p>
                      <a:pPr algn="ctr" fontAlgn="t"/>
                      <a:r>
                        <a:rPr lang="en-GB">
                          <a:effectLst/>
                        </a:rPr>
                        <a:t>C focuses on method or process rather than data.</a:t>
                      </a:r>
                    </a:p>
                  </a:txBody>
                  <a:tcPr/>
                </a:tc>
                <a:tc>
                  <a:txBody>
                    <a:bodyPr/>
                    <a:lstStyle/>
                    <a:p>
                      <a:pPr algn="ctr" fontAlgn="t"/>
                      <a:r>
                        <a:rPr lang="en-GB" dirty="0">
                          <a:effectLst/>
                        </a:rPr>
                        <a:t>C++ focuses on data rather than method or procedure.</a:t>
                      </a:r>
                    </a:p>
                  </a:txBody>
                  <a:tcPr/>
                </a:tc>
                <a:extLst>
                  <a:ext uri="{0D108BD9-81ED-4DB2-BD59-A6C34878D82A}">
                    <a16:rowId xmlns:a16="http://schemas.microsoft.com/office/drawing/2014/main" val="1033190848"/>
                  </a:ext>
                </a:extLst>
              </a:tr>
              <a:tr h="370840">
                <a:tc>
                  <a:txBody>
                    <a:bodyPr/>
                    <a:lstStyle/>
                    <a:p>
                      <a:pPr algn="ctr" fontAlgn="t"/>
                      <a:r>
                        <a:rPr lang="en-GB">
                          <a:effectLst/>
                        </a:rPr>
                        <a:t>No direct support for exception handling.</a:t>
                      </a:r>
                    </a:p>
                  </a:txBody>
                  <a:tcPr/>
                </a:tc>
                <a:tc>
                  <a:txBody>
                    <a:bodyPr/>
                    <a:lstStyle/>
                    <a:p>
                      <a:pPr algn="ctr" fontAlgn="t"/>
                      <a:r>
                        <a:rPr lang="en-GB" dirty="0">
                          <a:effectLst/>
                        </a:rPr>
                        <a:t>Supports exception handling.</a:t>
                      </a:r>
                    </a:p>
                  </a:txBody>
                  <a:tcPr/>
                </a:tc>
                <a:extLst>
                  <a:ext uri="{0D108BD9-81ED-4DB2-BD59-A6C34878D82A}">
                    <a16:rowId xmlns:a16="http://schemas.microsoft.com/office/drawing/2014/main" val="345522528"/>
                  </a:ext>
                </a:extLst>
              </a:tr>
              <a:tr h="370840">
                <a:tc>
                  <a:txBody>
                    <a:bodyPr/>
                    <a:lstStyle/>
                    <a:p>
                      <a:pPr algn="ctr" fontAlgn="t"/>
                      <a:r>
                        <a:rPr lang="en-GB">
                          <a:effectLst/>
                        </a:rPr>
                        <a:t>C uses scanf() and printf() functions for input/output.</a:t>
                      </a:r>
                    </a:p>
                  </a:txBody>
                  <a:tcPr/>
                </a:tc>
                <a:tc>
                  <a:txBody>
                    <a:bodyPr/>
                    <a:lstStyle/>
                    <a:p>
                      <a:pPr algn="ctr" fontAlgn="t"/>
                      <a:r>
                        <a:rPr lang="en-GB" dirty="0">
                          <a:effectLst/>
                        </a:rPr>
                        <a:t>It uses </a:t>
                      </a:r>
                      <a:r>
                        <a:rPr lang="en-GB" dirty="0" err="1">
                          <a:effectLst/>
                        </a:rPr>
                        <a:t>cin</a:t>
                      </a:r>
                      <a:r>
                        <a:rPr lang="en-GB" dirty="0">
                          <a:effectLst/>
                        </a:rPr>
                        <a:t> and </a:t>
                      </a:r>
                      <a:r>
                        <a:rPr lang="en-GB" dirty="0" err="1">
                          <a:effectLst/>
                        </a:rPr>
                        <a:t>cout</a:t>
                      </a:r>
                      <a:r>
                        <a:rPr lang="en-GB" dirty="0">
                          <a:effectLst/>
                        </a:rPr>
                        <a:t> for input/output.</a:t>
                      </a:r>
                    </a:p>
                  </a:txBody>
                  <a:tcPr/>
                </a:tc>
                <a:extLst>
                  <a:ext uri="{0D108BD9-81ED-4DB2-BD59-A6C34878D82A}">
                    <a16:rowId xmlns:a16="http://schemas.microsoft.com/office/drawing/2014/main" val="3371708491"/>
                  </a:ext>
                </a:extLst>
              </a:tr>
            </a:tbl>
          </a:graphicData>
        </a:graphic>
      </p:graphicFrame>
    </p:spTree>
    <p:extLst>
      <p:ext uri="{BB962C8B-B14F-4D97-AF65-F5344CB8AC3E}">
        <p14:creationId xmlns:p14="http://schemas.microsoft.com/office/powerpoint/2010/main" val="314644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There can be surprise quizzes during the lectures.</a:t>
            </a:r>
            <a:endParaRPr dirty="0"/>
          </a:p>
          <a:p>
            <a:pPr marL="0" lvl="0" indent="0" algn="l" rtl="0">
              <a:spcBef>
                <a:spcPts val="1200"/>
              </a:spcBef>
              <a:spcAft>
                <a:spcPts val="0"/>
              </a:spcAft>
              <a:buNone/>
            </a:pPr>
            <a:r>
              <a:rPr lang="en" dirty="0"/>
              <a:t>There will be an End Semester Exam (ESE) for 100 Marks.</a:t>
            </a:r>
            <a:endParaRPr dirty="0"/>
          </a:p>
          <a:p>
            <a:pPr marL="0" lvl="0" indent="0" algn="l" rtl="0">
              <a:spcBef>
                <a:spcPts val="1200"/>
              </a:spcBef>
              <a:spcAft>
                <a:spcPts val="0"/>
              </a:spcAft>
              <a:buNone/>
            </a:pPr>
            <a:r>
              <a:rPr lang="en" dirty="0"/>
              <a:t>There will be two class tests before the ESE each for 20 marks.</a:t>
            </a:r>
            <a:endParaRPr dirty="0"/>
          </a:p>
          <a:p>
            <a:pPr marL="0" lvl="0" indent="0" algn="l" rtl="0">
              <a:spcBef>
                <a:spcPts val="1200"/>
              </a:spcBef>
              <a:spcAft>
                <a:spcPts val="12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1A45-4509-558F-36C8-F00290E3FC61}"/>
              </a:ext>
            </a:extLst>
          </p:cNvPr>
          <p:cNvSpPr>
            <a:spLocks noGrp="1"/>
          </p:cNvSpPr>
          <p:nvPr>
            <p:ph type="title"/>
          </p:nvPr>
        </p:nvSpPr>
        <p:spPr/>
        <p:txBody>
          <a:bodyPr>
            <a:normAutofit fontScale="90000"/>
          </a:bodyPr>
          <a:lstStyle/>
          <a:p>
            <a:r>
              <a:rPr lang="en-GB" dirty="0"/>
              <a:t>Contd.</a:t>
            </a:r>
          </a:p>
        </p:txBody>
      </p:sp>
      <p:graphicFrame>
        <p:nvGraphicFramePr>
          <p:cNvPr id="5" name="Table 5">
            <a:extLst>
              <a:ext uri="{FF2B5EF4-FFF2-40B4-BE49-F238E27FC236}">
                <a16:creationId xmlns:a16="http://schemas.microsoft.com/office/drawing/2014/main" id="{7E7119CC-545C-5A0A-6583-AFFD34ADE6DD}"/>
              </a:ext>
            </a:extLst>
          </p:cNvPr>
          <p:cNvGraphicFramePr>
            <a:graphicFrameLocks noGrp="1"/>
          </p:cNvGraphicFramePr>
          <p:nvPr>
            <p:extLst>
              <p:ext uri="{D42A27DB-BD31-4B8C-83A1-F6EECF244321}">
                <p14:modId xmlns:p14="http://schemas.microsoft.com/office/powerpoint/2010/main" val="2172411802"/>
              </p:ext>
            </p:extLst>
          </p:nvPr>
        </p:nvGraphicFramePr>
        <p:xfrm>
          <a:off x="239805" y="1158315"/>
          <a:ext cx="8655423" cy="2148840"/>
        </p:xfrm>
        <a:graphic>
          <a:graphicData uri="http://schemas.openxmlformats.org/drawingml/2006/table">
            <a:tbl>
              <a:tblPr firstRow="1" bandRow="1">
                <a:tableStyleId>{9497679D-4ABE-4F86-A4E5-661436144A21}</a:tableStyleId>
              </a:tblPr>
              <a:tblGrid>
                <a:gridCol w="4345642">
                  <a:extLst>
                    <a:ext uri="{9D8B030D-6E8A-4147-A177-3AD203B41FA5}">
                      <a16:colId xmlns:a16="http://schemas.microsoft.com/office/drawing/2014/main" val="1880522524"/>
                    </a:ext>
                  </a:extLst>
                </a:gridCol>
                <a:gridCol w="4309781">
                  <a:extLst>
                    <a:ext uri="{9D8B030D-6E8A-4147-A177-3AD203B41FA5}">
                      <a16:colId xmlns:a16="http://schemas.microsoft.com/office/drawing/2014/main" val="2185022968"/>
                    </a:ext>
                  </a:extLst>
                </a:gridCol>
              </a:tblGrid>
              <a:tr h="370840">
                <a:tc>
                  <a:txBody>
                    <a:bodyPr/>
                    <a:lstStyle/>
                    <a:p>
                      <a:pPr algn="ctr"/>
                      <a:r>
                        <a:rPr lang="en-GB" b="1" dirty="0"/>
                        <a:t>C</a:t>
                      </a:r>
                    </a:p>
                  </a:txBody>
                  <a:tcPr>
                    <a:solidFill>
                      <a:schemeClr val="accent1">
                        <a:lumMod val="40000"/>
                        <a:lumOff val="60000"/>
                      </a:schemeClr>
                    </a:solidFill>
                  </a:tcPr>
                </a:tc>
                <a:tc>
                  <a:txBody>
                    <a:bodyPr/>
                    <a:lstStyle/>
                    <a:p>
                      <a:pPr algn="ctr"/>
                      <a:r>
                        <a:rPr lang="en-GB" b="1" dirty="0"/>
                        <a:t>C++</a:t>
                      </a:r>
                    </a:p>
                  </a:txBody>
                  <a:tcPr>
                    <a:solidFill>
                      <a:schemeClr val="accent1">
                        <a:lumMod val="40000"/>
                        <a:lumOff val="60000"/>
                      </a:schemeClr>
                    </a:solidFill>
                  </a:tcPr>
                </a:tc>
                <a:extLst>
                  <a:ext uri="{0D108BD9-81ED-4DB2-BD59-A6C34878D82A}">
                    <a16:rowId xmlns:a16="http://schemas.microsoft.com/office/drawing/2014/main" val="3183527687"/>
                  </a:ext>
                </a:extLst>
              </a:tr>
              <a:tr h="370840">
                <a:tc>
                  <a:txBody>
                    <a:bodyPr/>
                    <a:lstStyle/>
                    <a:p>
                      <a:pPr algn="ctr" fontAlgn="t"/>
                      <a:r>
                        <a:rPr lang="en-GB">
                          <a:effectLst/>
                        </a:rPr>
                        <a:t>Does not support function and operator overloading.</a:t>
                      </a:r>
                    </a:p>
                  </a:txBody>
                  <a:tcPr/>
                </a:tc>
                <a:tc>
                  <a:txBody>
                    <a:bodyPr/>
                    <a:lstStyle/>
                    <a:p>
                      <a:pPr algn="ctr" fontAlgn="t"/>
                      <a:r>
                        <a:rPr lang="en-GB">
                          <a:effectLst/>
                        </a:rPr>
                        <a:t>Supports function and operator overloading.</a:t>
                      </a:r>
                    </a:p>
                  </a:txBody>
                  <a:tcPr/>
                </a:tc>
                <a:extLst>
                  <a:ext uri="{0D108BD9-81ED-4DB2-BD59-A6C34878D82A}">
                    <a16:rowId xmlns:a16="http://schemas.microsoft.com/office/drawing/2014/main" val="3686345752"/>
                  </a:ext>
                </a:extLst>
              </a:tr>
              <a:tr h="370840">
                <a:tc>
                  <a:txBody>
                    <a:bodyPr/>
                    <a:lstStyle/>
                    <a:p>
                      <a:pPr algn="ctr" fontAlgn="t"/>
                      <a:r>
                        <a:rPr lang="en-GB">
                          <a:effectLst/>
                        </a:rPr>
                        <a:t>The main() function can be called through other functions used in the code.</a:t>
                      </a:r>
                    </a:p>
                  </a:txBody>
                  <a:tcPr/>
                </a:tc>
                <a:tc>
                  <a:txBody>
                    <a:bodyPr/>
                    <a:lstStyle/>
                    <a:p>
                      <a:pPr algn="ctr" fontAlgn="t"/>
                      <a:r>
                        <a:rPr lang="en-GB">
                          <a:effectLst/>
                        </a:rPr>
                        <a:t>Does not allow the main() function to be called through other functions.</a:t>
                      </a:r>
                    </a:p>
                  </a:txBody>
                  <a:tcPr/>
                </a:tc>
                <a:extLst>
                  <a:ext uri="{0D108BD9-81ED-4DB2-BD59-A6C34878D82A}">
                    <a16:rowId xmlns:a16="http://schemas.microsoft.com/office/drawing/2014/main" val="4214947980"/>
                  </a:ext>
                </a:extLst>
              </a:tr>
              <a:tr h="370840">
                <a:tc>
                  <a:txBody>
                    <a:bodyPr/>
                    <a:lstStyle/>
                    <a:p>
                      <a:pPr algn="ctr" fontAlgn="t"/>
                      <a:r>
                        <a:rPr lang="en-GB">
                          <a:effectLst/>
                        </a:rPr>
                        <a:t>Uses calloc() and malloc() functions for memory allocation.</a:t>
                      </a:r>
                    </a:p>
                  </a:txBody>
                  <a:tcPr/>
                </a:tc>
                <a:tc>
                  <a:txBody>
                    <a:bodyPr/>
                    <a:lstStyle/>
                    <a:p>
                      <a:pPr algn="ctr" fontAlgn="t"/>
                      <a:r>
                        <a:rPr lang="en-GB">
                          <a:effectLst/>
                        </a:rPr>
                        <a:t>Uses the new operator and free() for memory allocation.</a:t>
                      </a:r>
                    </a:p>
                  </a:txBody>
                  <a:tcPr/>
                </a:tc>
                <a:extLst>
                  <a:ext uri="{0D108BD9-81ED-4DB2-BD59-A6C34878D82A}">
                    <a16:rowId xmlns:a16="http://schemas.microsoft.com/office/drawing/2014/main" val="2929079889"/>
                  </a:ext>
                </a:extLst>
              </a:tr>
              <a:tr h="370840">
                <a:tc>
                  <a:txBody>
                    <a:bodyPr/>
                    <a:lstStyle/>
                    <a:p>
                      <a:pPr algn="ctr" fontAlgn="t"/>
                      <a:r>
                        <a:rPr lang="en-GB">
                          <a:effectLst/>
                        </a:rPr>
                        <a:t>Does not support any reference variables.</a:t>
                      </a:r>
                    </a:p>
                  </a:txBody>
                  <a:tcPr/>
                </a:tc>
                <a:tc>
                  <a:txBody>
                    <a:bodyPr/>
                    <a:lstStyle/>
                    <a:p>
                      <a:pPr algn="ctr" fontAlgn="t"/>
                      <a:r>
                        <a:rPr lang="en-GB" dirty="0">
                          <a:effectLst/>
                        </a:rPr>
                        <a:t>Supports reference variables.</a:t>
                      </a:r>
                    </a:p>
                  </a:txBody>
                  <a:tcPr/>
                </a:tc>
                <a:extLst>
                  <a:ext uri="{0D108BD9-81ED-4DB2-BD59-A6C34878D82A}">
                    <a16:rowId xmlns:a16="http://schemas.microsoft.com/office/drawing/2014/main" val="628253526"/>
                  </a:ext>
                </a:extLst>
              </a:tr>
            </a:tbl>
          </a:graphicData>
        </a:graphic>
      </p:graphicFrame>
    </p:spTree>
    <p:extLst>
      <p:ext uri="{BB962C8B-B14F-4D97-AF65-F5344CB8AC3E}">
        <p14:creationId xmlns:p14="http://schemas.microsoft.com/office/powerpoint/2010/main" val="1624689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C855-72BD-7054-AD0A-5DA28E9DCFF2}"/>
              </a:ext>
            </a:extLst>
          </p:cNvPr>
          <p:cNvSpPr>
            <a:spLocks noGrp="1"/>
          </p:cNvSpPr>
          <p:nvPr>
            <p:ph type="title"/>
          </p:nvPr>
        </p:nvSpPr>
        <p:spPr/>
        <p:txBody>
          <a:bodyPr>
            <a:normAutofit fontScale="90000"/>
          </a:bodyPr>
          <a:lstStyle/>
          <a:p>
            <a:r>
              <a:rPr lang="en-GB" dirty="0"/>
              <a:t>I/O operations in C++</a:t>
            </a:r>
          </a:p>
        </p:txBody>
      </p:sp>
      <p:sp>
        <p:nvSpPr>
          <p:cNvPr id="3" name="Text Placeholder 2">
            <a:extLst>
              <a:ext uri="{FF2B5EF4-FFF2-40B4-BE49-F238E27FC236}">
                <a16:creationId xmlns:a16="http://schemas.microsoft.com/office/drawing/2014/main" id="{79D3EC3F-5EAB-8BBA-9852-95346962F8E3}"/>
              </a:ext>
            </a:extLst>
          </p:cNvPr>
          <p:cNvSpPr>
            <a:spLocks noGrp="1"/>
          </p:cNvSpPr>
          <p:nvPr>
            <p:ph type="body" idx="1"/>
          </p:nvPr>
        </p:nvSpPr>
        <p:spPr/>
        <p:txBody>
          <a:bodyPr/>
          <a:lstStyle/>
          <a:p>
            <a:r>
              <a:rPr lang="en-GB" b="0" i="0" dirty="0">
                <a:solidFill>
                  <a:srgbClr val="000000"/>
                </a:solidFill>
                <a:effectLst/>
                <a:latin typeface="arial" panose="020B0604020202020204" pitchFamily="34" charset="0"/>
              </a:rPr>
              <a:t>In C++, input and output (I/O) operators are used to take input and display output. </a:t>
            </a:r>
          </a:p>
          <a:p>
            <a:r>
              <a:rPr lang="en-GB" b="0" i="0" dirty="0">
                <a:solidFill>
                  <a:srgbClr val="000000"/>
                </a:solidFill>
                <a:effectLst/>
                <a:latin typeface="arial" panose="020B0604020202020204" pitchFamily="34" charset="0"/>
              </a:rPr>
              <a:t>The operator used for taking the input is known as the </a:t>
            </a:r>
            <a:r>
              <a:rPr lang="en-GB" b="1" i="0" dirty="0">
                <a:solidFill>
                  <a:srgbClr val="000000"/>
                </a:solidFill>
                <a:effectLst/>
                <a:latin typeface="arial" panose="020B0604020202020204" pitchFamily="34" charset="0"/>
              </a:rPr>
              <a:t>extraction </a:t>
            </a:r>
            <a:r>
              <a:rPr lang="en-GB" b="0" i="0" dirty="0">
                <a:solidFill>
                  <a:srgbClr val="000000"/>
                </a:solidFill>
                <a:effectLst/>
                <a:latin typeface="arial" panose="020B0604020202020204" pitchFamily="34" charset="0"/>
              </a:rPr>
              <a:t>or get </a:t>
            </a:r>
            <a:r>
              <a:rPr lang="en-GB" b="1" i="0" dirty="0">
                <a:solidFill>
                  <a:srgbClr val="000000"/>
                </a:solidFill>
                <a:effectLst/>
                <a:latin typeface="arial" panose="020B0604020202020204" pitchFamily="34" charset="0"/>
              </a:rPr>
              <a:t>from operator</a:t>
            </a:r>
            <a:r>
              <a:rPr lang="en-GB" b="0" i="0" dirty="0">
                <a:solidFill>
                  <a:srgbClr val="000000"/>
                </a:solidFill>
                <a:effectLst/>
                <a:latin typeface="arial" panose="020B0604020202020204" pitchFamily="34" charset="0"/>
              </a:rPr>
              <a:t> (&gt;&gt;), while the operator used for displaying the output is known as the </a:t>
            </a:r>
            <a:r>
              <a:rPr lang="en-GB" b="1" i="0" dirty="0">
                <a:solidFill>
                  <a:srgbClr val="000000"/>
                </a:solidFill>
                <a:effectLst/>
                <a:latin typeface="arial" panose="020B0604020202020204" pitchFamily="34" charset="0"/>
              </a:rPr>
              <a:t>insertion </a:t>
            </a:r>
            <a:r>
              <a:rPr lang="en-GB" b="0" i="0" dirty="0">
                <a:solidFill>
                  <a:srgbClr val="000000"/>
                </a:solidFill>
                <a:effectLst/>
                <a:latin typeface="arial" panose="020B0604020202020204" pitchFamily="34" charset="0"/>
              </a:rPr>
              <a:t>or </a:t>
            </a:r>
            <a:r>
              <a:rPr lang="en-GB" b="1" i="0" dirty="0">
                <a:solidFill>
                  <a:srgbClr val="000000"/>
                </a:solidFill>
                <a:effectLst/>
                <a:latin typeface="arial" panose="020B0604020202020204" pitchFamily="34" charset="0"/>
              </a:rPr>
              <a:t>put to operator </a:t>
            </a:r>
            <a:r>
              <a:rPr lang="en-GB" b="0" i="0" dirty="0">
                <a:solidFill>
                  <a:srgbClr val="000000"/>
                </a:solidFill>
                <a:effectLst/>
                <a:latin typeface="arial" panose="020B0604020202020204" pitchFamily="34" charset="0"/>
              </a:rPr>
              <a:t>(&lt;&lt;).</a:t>
            </a:r>
            <a:endParaRPr lang="en-GB" dirty="0"/>
          </a:p>
        </p:txBody>
      </p:sp>
    </p:spTree>
    <p:extLst>
      <p:ext uri="{BB962C8B-B14F-4D97-AF65-F5344CB8AC3E}">
        <p14:creationId xmlns:p14="http://schemas.microsoft.com/office/powerpoint/2010/main" val="4156623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56DB-C09E-8CD9-452D-E170CAD42337}"/>
              </a:ext>
            </a:extLst>
          </p:cNvPr>
          <p:cNvSpPr>
            <a:spLocks noGrp="1"/>
          </p:cNvSpPr>
          <p:nvPr>
            <p:ph type="title"/>
          </p:nvPr>
        </p:nvSpPr>
        <p:spPr/>
        <p:txBody>
          <a:bodyPr>
            <a:normAutofit fontScale="90000"/>
          </a:bodyPr>
          <a:lstStyle/>
          <a:p>
            <a:r>
              <a:rPr lang="en-GB" dirty="0"/>
              <a:t>Input Operator &gt;&gt;</a:t>
            </a:r>
          </a:p>
        </p:txBody>
      </p:sp>
      <p:sp>
        <p:nvSpPr>
          <p:cNvPr id="3" name="Text Placeholder 2">
            <a:extLst>
              <a:ext uri="{FF2B5EF4-FFF2-40B4-BE49-F238E27FC236}">
                <a16:creationId xmlns:a16="http://schemas.microsoft.com/office/drawing/2014/main" id="{C9A1BE85-7534-22A0-6127-C5A74BB962B9}"/>
              </a:ext>
            </a:extLst>
          </p:cNvPr>
          <p:cNvSpPr>
            <a:spLocks noGrp="1"/>
          </p:cNvSpPr>
          <p:nvPr>
            <p:ph type="body" idx="1"/>
          </p:nvPr>
        </p:nvSpPr>
        <p:spPr/>
        <p:txBody>
          <a:bodyPr/>
          <a:lstStyle/>
          <a:p>
            <a:pPr marL="114300" indent="0">
              <a:buNone/>
            </a:pPr>
            <a:r>
              <a:rPr lang="en-GB" dirty="0"/>
              <a:t>#include &lt;iostream&gt;</a:t>
            </a:r>
          </a:p>
          <a:p>
            <a:pPr marL="114300" indent="0">
              <a:buNone/>
            </a:pPr>
            <a:r>
              <a:rPr lang="en-GB" dirty="0"/>
              <a:t>using namespace std;</a:t>
            </a:r>
          </a:p>
          <a:p>
            <a:pPr marL="114300" indent="0">
              <a:buNone/>
            </a:pPr>
            <a:r>
              <a:rPr lang="en-GB" dirty="0"/>
              <a:t>int main () {</a:t>
            </a:r>
          </a:p>
          <a:p>
            <a:pPr marL="114300" indent="0">
              <a:buNone/>
            </a:pPr>
            <a:r>
              <a:rPr lang="en-GB" dirty="0"/>
              <a:t>  int a;  </a:t>
            </a:r>
          </a:p>
          <a:p>
            <a:pPr marL="114300" indent="0">
              <a:buNone/>
            </a:pPr>
            <a:r>
              <a:rPr lang="en-GB" dirty="0"/>
              <a:t>  </a:t>
            </a:r>
            <a:r>
              <a:rPr lang="en-GB" dirty="0" err="1"/>
              <a:t>cin</a:t>
            </a:r>
            <a:r>
              <a:rPr lang="en-GB" dirty="0"/>
              <a:t>&gt;&gt;a;</a:t>
            </a:r>
          </a:p>
          <a:p>
            <a:pPr marL="114300" indent="0">
              <a:buNone/>
            </a:pPr>
            <a:r>
              <a:rPr lang="en-GB" dirty="0"/>
              <a:t>  a = a+1;</a:t>
            </a:r>
          </a:p>
          <a:p>
            <a:pPr marL="114300" indent="0">
              <a:buNone/>
            </a:pPr>
            <a:r>
              <a:rPr lang="en-GB" dirty="0"/>
              <a:t>  return 0;</a:t>
            </a:r>
          </a:p>
          <a:p>
            <a:pPr marL="114300" indent="0">
              <a:buNone/>
            </a:pPr>
            <a:r>
              <a:rPr lang="en-GB" dirty="0"/>
              <a:t>}</a:t>
            </a:r>
          </a:p>
        </p:txBody>
      </p:sp>
    </p:spTree>
    <p:extLst>
      <p:ext uri="{BB962C8B-B14F-4D97-AF65-F5344CB8AC3E}">
        <p14:creationId xmlns:p14="http://schemas.microsoft.com/office/powerpoint/2010/main" val="3331812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4769-52E3-1DFD-1FA0-DF79BB0E9E55}"/>
              </a:ext>
            </a:extLst>
          </p:cNvPr>
          <p:cNvSpPr>
            <a:spLocks noGrp="1"/>
          </p:cNvSpPr>
          <p:nvPr>
            <p:ph type="title"/>
          </p:nvPr>
        </p:nvSpPr>
        <p:spPr/>
        <p:txBody>
          <a:bodyPr>
            <a:normAutofit fontScale="90000"/>
          </a:bodyPr>
          <a:lstStyle/>
          <a:p>
            <a:r>
              <a:rPr lang="en-GB" dirty="0"/>
              <a:t>Output Operator &lt;&lt;</a:t>
            </a:r>
          </a:p>
        </p:txBody>
      </p:sp>
      <p:sp>
        <p:nvSpPr>
          <p:cNvPr id="3" name="Text Placeholder 2">
            <a:extLst>
              <a:ext uri="{FF2B5EF4-FFF2-40B4-BE49-F238E27FC236}">
                <a16:creationId xmlns:a16="http://schemas.microsoft.com/office/drawing/2014/main" id="{A1A512B7-70B8-E020-0814-90D7934115D0}"/>
              </a:ext>
            </a:extLst>
          </p:cNvPr>
          <p:cNvSpPr>
            <a:spLocks noGrp="1"/>
          </p:cNvSpPr>
          <p:nvPr>
            <p:ph type="body" idx="1"/>
          </p:nvPr>
        </p:nvSpPr>
        <p:spPr/>
        <p:txBody>
          <a:bodyPr/>
          <a:lstStyle/>
          <a:p>
            <a:pPr marL="114300" indent="0">
              <a:buNone/>
            </a:pPr>
            <a:r>
              <a:rPr lang="en-GB" dirty="0"/>
              <a:t>#include &lt;iostream&gt;</a:t>
            </a:r>
          </a:p>
          <a:p>
            <a:pPr marL="114300" indent="0">
              <a:buNone/>
            </a:pPr>
            <a:r>
              <a:rPr lang="en-GB" dirty="0"/>
              <a:t>using namespace std;</a:t>
            </a:r>
          </a:p>
          <a:p>
            <a:pPr marL="114300" indent="0">
              <a:buNone/>
            </a:pPr>
            <a:r>
              <a:rPr lang="en-GB" dirty="0"/>
              <a:t>int main () {</a:t>
            </a:r>
          </a:p>
          <a:p>
            <a:pPr marL="114300" indent="0">
              <a:buNone/>
            </a:pPr>
            <a:r>
              <a:rPr lang="en-GB" dirty="0"/>
              <a:t>  int a;</a:t>
            </a:r>
          </a:p>
          <a:p>
            <a:pPr marL="114300" indent="0">
              <a:buNone/>
            </a:pPr>
            <a:r>
              <a:rPr lang="en-GB" dirty="0"/>
              <a:t>  </a:t>
            </a:r>
            <a:r>
              <a:rPr lang="en-GB" dirty="0" err="1"/>
              <a:t>cin</a:t>
            </a:r>
            <a:r>
              <a:rPr lang="en-GB" dirty="0"/>
              <a:t>&gt;&gt;a;</a:t>
            </a:r>
          </a:p>
          <a:p>
            <a:pPr marL="114300" indent="0">
              <a:buNone/>
            </a:pPr>
            <a:r>
              <a:rPr lang="en-GB" dirty="0"/>
              <a:t>  a=a+1;</a:t>
            </a:r>
          </a:p>
          <a:p>
            <a:pPr marL="114300" indent="0">
              <a:buNone/>
            </a:pPr>
            <a:r>
              <a:rPr lang="en-GB" dirty="0"/>
              <a:t>  </a:t>
            </a:r>
            <a:r>
              <a:rPr lang="en-GB" dirty="0" err="1"/>
              <a:t>cout</a:t>
            </a:r>
            <a:r>
              <a:rPr lang="en-GB" dirty="0"/>
              <a:t>&lt;&lt;a;</a:t>
            </a:r>
          </a:p>
          <a:p>
            <a:pPr marL="114300" indent="0">
              <a:buNone/>
            </a:pPr>
            <a:r>
              <a:rPr lang="en-GB" dirty="0"/>
              <a:t>  return 0;</a:t>
            </a:r>
          </a:p>
          <a:p>
            <a:pPr marL="114300" indent="0">
              <a:buNone/>
            </a:pPr>
            <a:r>
              <a:rPr lang="en-GB" dirty="0"/>
              <a:t>}</a:t>
            </a:r>
          </a:p>
        </p:txBody>
      </p:sp>
    </p:spTree>
    <p:extLst>
      <p:ext uri="{BB962C8B-B14F-4D97-AF65-F5344CB8AC3E}">
        <p14:creationId xmlns:p14="http://schemas.microsoft.com/office/powerpoint/2010/main" val="3986250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1376-2417-0BF6-840B-04F4D8EE4163}"/>
              </a:ext>
            </a:extLst>
          </p:cNvPr>
          <p:cNvSpPr>
            <a:spLocks noGrp="1"/>
          </p:cNvSpPr>
          <p:nvPr>
            <p:ph type="title"/>
          </p:nvPr>
        </p:nvSpPr>
        <p:spPr/>
        <p:txBody>
          <a:bodyPr>
            <a:normAutofit fontScale="90000"/>
          </a:bodyPr>
          <a:lstStyle/>
          <a:p>
            <a:r>
              <a:rPr lang="en-GB" dirty="0"/>
              <a:t>Cascading Input and Output Operators</a:t>
            </a:r>
          </a:p>
        </p:txBody>
      </p:sp>
      <p:sp>
        <p:nvSpPr>
          <p:cNvPr id="3" name="Text Placeholder 2">
            <a:extLst>
              <a:ext uri="{FF2B5EF4-FFF2-40B4-BE49-F238E27FC236}">
                <a16:creationId xmlns:a16="http://schemas.microsoft.com/office/drawing/2014/main" id="{E87491E4-F0C0-6EAA-C771-CB0C5D77E7C3}"/>
              </a:ext>
            </a:extLst>
          </p:cNvPr>
          <p:cNvSpPr>
            <a:spLocks noGrp="1"/>
          </p:cNvSpPr>
          <p:nvPr>
            <p:ph type="body" idx="1"/>
          </p:nvPr>
        </p:nvSpPr>
        <p:spPr/>
        <p:txBody>
          <a:bodyPr>
            <a:normAutofit fontScale="92500" lnSpcReduction="20000"/>
          </a:bodyPr>
          <a:lstStyle/>
          <a:p>
            <a:pPr marL="114300" indent="0">
              <a:buNone/>
            </a:pPr>
            <a:r>
              <a:rPr lang="en-GB" dirty="0"/>
              <a:t>#include &lt;iostream&gt;</a:t>
            </a:r>
          </a:p>
          <a:p>
            <a:pPr marL="114300" indent="0">
              <a:buNone/>
            </a:pPr>
            <a:r>
              <a:rPr lang="en-GB" dirty="0"/>
              <a:t>int main () {</a:t>
            </a:r>
          </a:p>
          <a:p>
            <a:pPr marL="114300" indent="0">
              <a:buNone/>
            </a:pPr>
            <a:r>
              <a:rPr lang="en-GB" dirty="0"/>
              <a:t>  int a, b;</a:t>
            </a:r>
          </a:p>
          <a:p>
            <a:pPr marL="114300" indent="0">
              <a:buNone/>
            </a:pPr>
            <a:r>
              <a:rPr lang="en-GB" dirty="0"/>
              <a:t>  </a:t>
            </a:r>
            <a:r>
              <a:rPr lang="en-GB" dirty="0" err="1"/>
              <a:t>cin</a:t>
            </a:r>
            <a:r>
              <a:rPr lang="en-GB" dirty="0"/>
              <a:t>&gt;&gt;a&gt;&gt;b;</a:t>
            </a:r>
          </a:p>
          <a:p>
            <a:pPr marL="114300" indent="0">
              <a:buNone/>
            </a:pPr>
            <a:r>
              <a:rPr lang="en-GB" dirty="0"/>
              <a:t>  </a:t>
            </a:r>
            <a:r>
              <a:rPr lang="en-GB" dirty="0" err="1"/>
              <a:t>cout</a:t>
            </a:r>
            <a:r>
              <a:rPr lang="en-GB" dirty="0"/>
              <a:t>&lt;&lt;"The value of b is : "&lt;&lt;b;</a:t>
            </a:r>
          </a:p>
          <a:p>
            <a:pPr marL="114300" indent="0">
              <a:buNone/>
            </a:pPr>
            <a:r>
              <a:rPr lang="en-GB" dirty="0"/>
              <a:t>  </a:t>
            </a:r>
            <a:r>
              <a:rPr lang="en-GB" dirty="0" err="1"/>
              <a:t>cout</a:t>
            </a:r>
            <a:r>
              <a:rPr lang="en-GB" dirty="0"/>
              <a:t>&lt;&lt;"The value of a is "&lt;&lt;a;</a:t>
            </a:r>
          </a:p>
          <a:p>
            <a:pPr marL="114300" indent="0">
              <a:buNone/>
            </a:pPr>
            <a:r>
              <a:rPr lang="en-GB" dirty="0"/>
              <a:t>  return 0;</a:t>
            </a:r>
          </a:p>
          <a:p>
            <a:pPr marL="114300" indent="0">
              <a:buNone/>
            </a:pPr>
            <a:r>
              <a:rPr lang="en-GB" dirty="0"/>
              <a:t>}</a:t>
            </a:r>
          </a:p>
          <a:p>
            <a:pPr marL="114300" indent="0">
              <a:buNone/>
            </a:pPr>
            <a:endParaRPr lang="en-GB" dirty="0"/>
          </a:p>
          <a:p>
            <a:pPr marL="114300" indent="0">
              <a:buNone/>
            </a:pPr>
            <a:r>
              <a:rPr lang="en-GB" dirty="0"/>
              <a:t>The cascaded input operators wait for the user to input two values and the cascaded output operator first displays the message The value of a is: and then displays the value stored in a. Similar is the case for the next statement.</a:t>
            </a:r>
          </a:p>
        </p:txBody>
      </p:sp>
    </p:spTree>
    <p:extLst>
      <p:ext uri="{BB962C8B-B14F-4D97-AF65-F5344CB8AC3E}">
        <p14:creationId xmlns:p14="http://schemas.microsoft.com/office/powerpoint/2010/main" val="1692028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B457-5538-52AA-A54F-0C2B995E9D08}"/>
              </a:ext>
            </a:extLst>
          </p:cNvPr>
          <p:cNvSpPr>
            <a:spLocks noGrp="1"/>
          </p:cNvSpPr>
          <p:nvPr>
            <p:ph type="title"/>
          </p:nvPr>
        </p:nvSpPr>
        <p:spPr/>
        <p:txBody>
          <a:bodyPr>
            <a:normAutofit fontScale="90000"/>
          </a:bodyPr>
          <a:lstStyle/>
          <a:p>
            <a:r>
              <a:rPr lang="en-GB" dirty="0"/>
              <a:t>Data Types</a:t>
            </a:r>
          </a:p>
        </p:txBody>
      </p:sp>
      <p:pic>
        <p:nvPicPr>
          <p:cNvPr id="5" name="Picture 4">
            <a:extLst>
              <a:ext uri="{FF2B5EF4-FFF2-40B4-BE49-F238E27FC236}">
                <a16:creationId xmlns:a16="http://schemas.microsoft.com/office/drawing/2014/main" id="{BD78C28F-4BC7-C325-311F-93A95B6636E8}"/>
              </a:ext>
            </a:extLst>
          </p:cNvPr>
          <p:cNvPicPr>
            <a:picLocks noChangeAspect="1"/>
          </p:cNvPicPr>
          <p:nvPr/>
        </p:nvPicPr>
        <p:blipFill>
          <a:blip r:embed="rId2"/>
          <a:stretch>
            <a:fillRect/>
          </a:stretch>
        </p:blipFill>
        <p:spPr>
          <a:xfrm>
            <a:off x="1171013" y="1017725"/>
            <a:ext cx="6801973" cy="4013165"/>
          </a:xfrm>
          <a:prstGeom prst="rect">
            <a:avLst/>
          </a:prstGeom>
        </p:spPr>
      </p:pic>
    </p:spTree>
    <p:extLst>
      <p:ext uri="{BB962C8B-B14F-4D97-AF65-F5344CB8AC3E}">
        <p14:creationId xmlns:p14="http://schemas.microsoft.com/office/powerpoint/2010/main" val="1564651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08D3-1E48-796A-27DF-4CA07AE2437E}"/>
              </a:ext>
            </a:extLst>
          </p:cNvPr>
          <p:cNvSpPr>
            <a:spLocks noGrp="1"/>
          </p:cNvSpPr>
          <p:nvPr>
            <p:ph type="title"/>
          </p:nvPr>
        </p:nvSpPr>
        <p:spPr/>
        <p:txBody>
          <a:bodyPr>
            <a:normAutofit fontScale="90000"/>
          </a:bodyPr>
          <a:lstStyle/>
          <a:p>
            <a:r>
              <a:rPr lang="en-GB" dirty="0"/>
              <a:t>Identifiers</a:t>
            </a:r>
          </a:p>
        </p:txBody>
      </p:sp>
      <p:sp>
        <p:nvSpPr>
          <p:cNvPr id="3" name="Text Placeholder 2">
            <a:extLst>
              <a:ext uri="{FF2B5EF4-FFF2-40B4-BE49-F238E27FC236}">
                <a16:creationId xmlns:a16="http://schemas.microsoft.com/office/drawing/2014/main" id="{DC408CA8-8D93-CEBC-DD23-9704991B8C7F}"/>
              </a:ext>
            </a:extLst>
          </p:cNvPr>
          <p:cNvSpPr>
            <a:spLocks noGrp="1"/>
          </p:cNvSpPr>
          <p:nvPr>
            <p:ph type="body" idx="1"/>
          </p:nvPr>
        </p:nvSpPr>
        <p:spPr/>
        <p:txBody>
          <a:bodyPr/>
          <a:lstStyle/>
          <a:p>
            <a:r>
              <a:rPr lang="en-GB" dirty="0"/>
              <a:t>All C++ variables must be identified with unique names.</a:t>
            </a:r>
          </a:p>
          <a:p>
            <a:endParaRPr lang="en-GB" dirty="0"/>
          </a:p>
          <a:p>
            <a:r>
              <a:rPr lang="en-GB" dirty="0"/>
              <a:t>These unique names are called identifiers.</a:t>
            </a:r>
          </a:p>
          <a:p>
            <a:endParaRPr lang="en-GB" dirty="0"/>
          </a:p>
          <a:p>
            <a:r>
              <a:rPr lang="en-GB" dirty="0"/>
              <a:t>Identifiers can be short names (like x and y) or more descriptive names (age, sum, </a:t>
            </a:r>
            <a:r>
              <a:rPr lang="en-GB" dirty="0" err="1"/>
              <a:t>totalVolume</a:t>
            </a:r>
            <a:r>
              <a:rPr lang="en-GB" dirty="0"/>
              <a:t>).</a:t>
            </a:r>
          </a:p>
        </p:txBody>
      </p:sp>
    </p:spTree>
    <p:extLst>
      <p:ext uri="{BB962C8B-B14F-4D97-AF65-F5344CB8AC3E}">
        <p14:creationId xmlns:p14="http://schemas.microsoft.com/office/powerpoint/2010/main" val="1942165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22A8-158D-5850-9E1D-CEF1AE5781E7}"/>
              </a:ext>
            </a:extLst>
          </p:cNvPr>
          <p:cNvSpPr>
            <a:spLocks noGrp="1"/>
          </p:cNvSpPr>
          <p:nvPr>
            <p:ph type="title"/>
          </p:nvPr>
        </p:nvSpPr>
        <p:spPr/>
        <p:txBody>
          <a:bodyPr>
            <a:normAutofit fontScale="90000"/>
          </a:bodyPr>
          <a:lstStyle/>
          <a:p>
            <a:r>
              <a:rPr lang="en-GB" dirty="0"/>
              <a:t>General Rule</a:t>
            </a:r>
          </a:p>
        </p:txBody>
      </p:sp>
      <p:sp>
        <p:nvSpPr>
          <p:cNvPr id="3" name="Text Placeholder 2">
            <a:extLst>
              <a:ext uri="{FF2B5EF4-FFF2-40B4-BE49-F238E27FC236}">
                <a16:creationId xmlns:a16="http://schemas.microsoft.com/office/drawing/2014/main" id="{8DE1D0D7-DC2F-D881-6C49-EF663BA2B7D8}"/>
              </a:ext>
            </a:extLst>
          </p:cNvPr>
          <p:cNvSpPr>
            <a:spLocks noGrp="1"/>
          </p:cNvSpPr>
          <p:nvPr>
            <p:ph type="body" idx="1"/>
          </p:nvPr>
        </p:nvSpPr>
        <p:spPr/>
        <p:txBody>
          <a:bodyPr/>
          <a:lstStyle/>
          <a:p>
            <a:r>
              <a:rPr lang="en-GB" dirty="0"/>
              <a:t>The general rules for naming variables are:</a:t>
            </a:r>
          </a:p>
          <a:p>
            <a:pPr lvl="1"/>
            <a:r>
              <a:rPr lang="en-GB" dirty="0"/>
              <a:t>Names can contain letters, digits and underscores</a:t>
            </a:r>
          </a:p>
          <a:p>
            <a:pPr lvl="1"/>
            <a:r>
              <a:rPr lang="en-GB" dirty="0"/>
              <a:t>Names must begin with a letter or an underscore (_)</a:t>
            </a:r>
          </a:p>
          <a:p>
            <a:pPr lvl="1"/>
            <a:r>
              <a:rPr lang="en-GB" dirty="0"/>
              <a:t>Names are case sensitive (</a:t>
            </a:r>
            <a:r>
              <a:rPr lang="en-GB" dirty="0" err="1"/>
              <a:t>myVar</a:t>
            </a:r>
            <a:r>
              <a:rPr lang="en-GB" dirty="0"/>
              <a:t> and </a:t>
            </a:r>
            <a:r>
              <a:rPr lang="en-GB" dirty="0" err="1"/>
              <a:t>myvar</a:t>
            </a:r>
            <a:r>
              <a:rPr lang="en-GB" dirty="0"/>
              <a:t> are different variables)</a:t>
            </a:r>
          </a:p>
          <a:p>
            <a:pPr lvl="1"/>
            <a:r>
              <a:rPr lang="en-GB" dirty="0"/>
              <a:t>Names cannot contain whitespaces or special characters like !, #, %, etc.</a:t>
            </a:r>
          </a:p>
          <a:p>
            <a:pPr lvl="1"/>
            <a:r>
              <a:rPr lang="en-GB" dirty="0"/>
              <a:t>Reserved words (like C++ keywords, such as int) cannot be used as names</a:t>
            </a:r>
          </a:p>
          <a:p>
            <a:endParaRPr lang="en-GB" dirty="0"/>
          </a:p>
        </p:txBody>
      </p:sp>
    </p:spTree>
    <p:extLst>
      <p:ext uri="{BB962C8B-B14F-4D97-AF65-F5344CB8AC3E}">
        <p14:creationId xmlns:p14="http://schemas.microsoft.com/office/powerpoint/2010/main" val="1193626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2934-1D1F-17AA-5237-8F1023971A4F}"/>
              </a:ext>
            </a:extLst>
          </p:cNvPr>
          <p:cNvSpPr>
            <a:spLocks noGrp="1"/>
          </p:cNvSpPr>
          <p:nvPr>
            <p:ph type="title"/>
          </p:nvPr>
        </p:nvSpPr>
        <p:spPr/>
        <p:txBody>
          <a:bodyPr>
            <a:normAutofit fontScale="90000"/>
          </a:bodyPr>
          <a:lstStyle/>
          <a:p>
            <a:r>
              <a:rPr lang="en-GB" dirty="0"/>
              <a:t>Syllabus</a:t>
            </a:r>
          </a:p>
        </p:txBody>
      </p:sp>
      <p:sp>
        <p:nvSpPr>
          <p:cNvPr id="3" name="Text Placeholder 2">
            <a:extLst>
              <a:ext uri="{FF2B5EF4-FFF2-40B4-BE49-F238E27FC236}">
                <a16:creationId xmlns:a16="http://schemas.microsoft.com/office/drawing/2014/main" id="{28F91E15-2A62-6DB1-1FBE-D1AAA14CE977}"/>
              </a:ext>
            </a:extLst>
          </p:cNvPr>
          <p:cNvSpPr>
            <a:spLocks noGrp="1"/>
          </p:cNvSpPr>
          <p:nvPr>
            <p:ph type="body" idx="1"/>
          </p:nvPr>
        </p:nvSpPr>
        <p:spPr/>
        <p:txBody>
          <a:bodyPr/>
          <a:lstStyle/>
          <a:p>
            <a:r>
              <a:rPr lang="en-GB" dirty="0"/>
              <a:t>INTRODUCTION</a:t>
            </a:r>
          </a:p>
          <a:p>
            <a:pPr marL="114300" indent="0">
              <a:buNone/>
            </a:pPr>
            <a:endParaRPr lang="en-GB" dirty="0"/>
          </a:p>
          <a:p>
            <a:pPr marL="114300" indent="0">
              <a:buNone/>
            </a:pPr>
            <a:r>
              <a:rPr lang="en-GB" dirty="0"/>
              <a:t>Object oriented programming, Introduction, Application, characteristics, difference between object oriented and procedure programming, Comparison of C and C++, </a:t>
            </a:r>
            <a:r>
              <a:rPr lang="en-GB" dirty="0" err="1"/>
              <a:t>Cout</a:t>
            </a:r>
            <a:r>
              <a:rPr lang="en-GB" dirty="0"/>
              <a:t>, </a:t>
            </a:r>
            <a:r>
              <a:rPr lang="en-GB" dirty="0" err="1"/>
              <a:t>Cin</a:t>
            </a:r>
            <a:r>
              <a:rPr lang="en-GB" dirty="0"/>
              <a:t>, Data Type, identifiers.</a:t>
            </a:r>
          </a:p>
        </p:txBody>
      </p:sp>
    </p:spTree>
    <p:extLst>
      <p:ext uri="{BB962C8B-B14F-4D97-AF65-F5344CB8AC3E}">
        <p14:creationId xmlns:p14="http://schemas.microsoft.com/office/powerpoint/2010/main" val="222874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52B4-6571-28F1-7AD8-4DA2549EAEAE}"/>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837134A7-9F50-7DC5-FED6-743D9C599958}"/>
              </a:ext>
            </a:extLst>
          </p:cNvPr>
          <p:cNvSpPr>
            <a:spLocks noGrp="1"/>
          </p:cNvSpPr>
          <p:nvPr>
            <p:ph type="body" idx="1"/>
          </p:nvPr>
        </p:nvSpPr>
        <p:spPr/>
        <p:txBody>
          <a:bodyPr>
            <a:normAutofit/>
          </a:bodyPr>
          <a:lstStyle/>
          <a:p>
            <a:r>
              <a:rPr lang="en-GB" dirty="0"/>
              <a:t>OBJECT AND CLASSES</a:t>
            </a:r>
          </a:p>
          <a:p>
            <a:pPr marL="114300" indent="0">
              <a:buNone/>
            </a:pPr>
            <a:endParaRPr lang="en-GB" dirty="0"/>
          </a:p>
          <a:p>
            <a:pPr marL="114300" indent="0">
              <a:buNone/>
            </a:pPr>
            <a:r>
              <a:rPr lang="en-GB" dirty="0"/>
              <a:t>Implementation of class and object in C++, access modifiers, object as data type, constructor, destructor, Object as function arguments, default copy constructor, parameterized constructor, returning object from function, Structures and classes, Classes objects and memory, static class data, Arrays of object, Arrays as class Member Data, the standard C++ String class, Run time and Compile time polymorphism.</a:t>
            </a:r>
          </a:p>
        </p:txBody>
      </p:sp>
    </p:spTree>
    <p:extLst>
      <p:ext uri="{BB962C8B-B14F-4D97-AF65-F5344CB8AC3E}">
        <p14:creationId xmlns:p14="http://schemas.microsoft.com/office/powerpoint/2010/main" val="338008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510B-F8F7-B766-D6BD-0615E0EDB251}"/>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1EF4EFE0-EB4D-B5AD-1803-ECF4FEC69528}"/>
              </a:ext>
            </a:extLst>
          </p:cNvPr>
          <p:cNvSpPr>
            <a:spLocks noGrp="1"/>
          </p:cNvSpPr>
          <p:nvPr>
            <p:ph type="body" idx="1"/>
          </p:nvPr>
        </p:nvSpPr>
        <p:spPr/>
        <p:txBody>
          <a:bodyPr>
            <a:normAutofit/>
          </a:bodyPr>
          <a:lstStyle/>
          <a:p>
            <a:r>
              <a:rPr lang="de-DE" dirty="0"/>
              <a:t>OPERATOR OVERLOADING AND INHERITANCE</a:t>
            </a:r>
          </a:p>
          <a:p>
            <a:pPr marL="114300" indent="0">
              <a:buNone/>
            </a:pPr>
            <a:endParaRPr lang="en-GB" dirty="0"/>
          </a:p>
          <a:p>
            <a:pPr marL="114300" indent="0">
              <a:buNone/>
            </a:pPr>
            <a:r>
              <a:rPr lang="en-GB" dirty="0"/>
              <a:t>Overloading unary operators, overloading binary operators, data conversion, pitfalls of operators overloading, Concept of inheritance, Derived class and base class, access modifiers, types of inheritance, Derived class constructors, member function, public and private inheritance.</a:t>
            </a:r>
          </a:p>
        </p:txBody>
      </p:sp>
    </p:spTree>
    <p:extLst>
      <p:ext uri="{BB962C8B-B14F-4D97-AF65-F5344CB8AC3E}">
        <p14:creationId xmlns:p14="http://schemas.microsoft.com/office/powerpoint/2010/main" val="1004985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B9DB-DAA7-9497-A273-672A1A687B05}"/>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9BF080B9-8C4C-A6FE-E4CA-420D73A4F5AB}"/>
              </a:ext>
            </a:extLst>
          </p:cNvPr>
          <p:cNvSpPr>
            <a:spLocks noGrp="1"/>
          </p:cNvSpPr>
          <p:nvPr>
            <p:ph type="body" idx="1"/>
          </p:nvPr>
        </p:nvSpPr>
        <p:spPr/>
        <p:txBody>
          <a:bodyPr/>
          <a:lstStyle/>
          <a:p>
            <a:r>
              <a:rPr lang="en-GB" dirty="0"/>
              <a:t>POINTERS AND VIRTUAL FUNCTION</a:t>
            </a:r>
          </a:p>
          <a:p>
            <a:pPr marL="114300" indent="0">
              <a:buNone/>
            </a:pPr>
            <a:endParaRPr lang="en-GB" dirty="0"/>
          </a:p>
          <a:p>
            <a:pPr marL="114300" indent="0">
              <a:buNone/>
            </a:pPr>
            <a:r>
              <a:rPr lang="en-GB" dirty="0"/>
              <a:t>Addresses and pointers, the address-of operator &amp; pointer and arrays, Pointer and Function pointer, Memory management: New and Delete, pointers to objects, debugging pointers, Virtual Function, friend function, Static function, friend class, Assignment and copy initialization, this pointer, dynamic type information.</a:t>
            </a:r>
          </a:p>
        </p:txBody>
      </p:sp>
    </p:spTree>
    <p:extLst>
      <p:ext uri="{BB962C8B-B14F-4D97-AF65-F5344CB8AC3E}">
        <p14:creationId xmlns:p14="http://schemas.microsoft.com/office/powerpoint/2010/main" val="234470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1C38-93DE-948F-ED6A-E92115000E70}"/>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9391BD31-58A4-B90D-A8F9-964D95F4F5B2}"/>
              </a:ext>
            </a:extLst>
          </p:cNvPr>
          <p:cNvSpPr>
            <a:spLocks noGrp="1"/>
          </p:cNvSpPr>
          <p:nvPr>
            <p:ph type="body" idx="1"/>
          </p:nvPr>
        </p:nvSpPr>
        <p:spPr/>
        <p:txBody>
          <a:bodyPr/>
          <a:lstStyle/>
          <a:p>
            <a:r>
              <a:rPr lang="en-GB" dirty="0"/>
              <a:t>STREAMS AND FILES</a:t>
            </a:r>
          </a:p>
          <a:p>
            <a:pPr marL="114300" indent="0">
              <a:buNone/>
            </a:pPr>
            <a:endParaRPr lang="en-GB" dirty="0"/>
          </a:p>
          <a:p>
            <a:pPr marL="114300" indent="0">
              <a:buNone/>
            </a:pPr>
            <a:r>
              <a:rPr lang="en-GB" dirty="0"/>
              <a:t>Streams classes, Stream Errors, Disk File I/O with streams, file pointers, error handling in file I/O with member function, overloading the extraction and insertion operators, memory as a stream object, command line arguments, printer output, Function templates, Class templates Exceptions, Containers, exception handling.</a:t>
            </a:r>
          </a:p>
        </p:txBody>
      </p:sp>
    </p:spTree>
    <p:extLst>
      <p:ext uri="{BB962C8B-B14F-4D97-AF65-F5344CB8AC3E}">
        <p14:creationId xmlns:p14="http://schemas.microsoft.com/office/powerpoint/2010/main" val="168707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t>In each lab you will be given few problems to solve</a:t>
            </a:r>
          </a:p>
          <a:p>
            <a:pPr marL="285750" indent="-285750">
              <a:spcBef>
                <a:spcPts val="1200"/>
              </a:spcBef>
            </a:pPr>
            <a:r>
              <a:rPr lang="en" dirty="0"/>
              <a:t>You need to prepare the practical file with solution to problems. </a:t>
            </a:r>
          </a:p>
          <a:p>
            <a:pPr marL="285750" indent="-285750">
              <a:spcBef>
                <a:spcPts val="1200"/>
              </a:spcBef>
            </a:pPr>
            <a:r>
              <a:rPr lang="en" dirty="0"/>
              <a:t>You must work on your own.</a:t>
            </a:r>
          </a:p>
          <a:p>
            <a:pPr marL="285750" indent="-285750">
              <a:spcBef>
                <a:spcPts val="1200"/>
              </a:spcBef>
            </a:pPr>
            <a:r>
              <a:rPr lang="en" dirty="0"/>
              <a:t>Discussion is allowed, but </a:t>
            </a:r>
            <a:r>
              <a:rPr lang="en" dirty="0">
                <a:solidFill>
                  <a:srgbClr val="FF0000"/>
                </a:solidFill>
              </a:rPr>
              <a:t>sharing of code in any form is NOT permitted</a:t>
            </a:r>
            <a:r>
              <a:rPr lang="en" dirty="0"/>
              <a:t>.</a:t>
            </a:r>
            <a:endParaRPr dirty="0"/>
          </a:p>
        </p:txBody>
      </p:sp>
      <p:graphicFrame>
        <p:nvGraphicFramePr>
          <p:cNvPr id="3" name="Object 2">
            <a:extLst>
              <a:ext uri="{FF2B5EF4-FFF2-40B4-BE49-F238E27FC236}">
                <a16:creationId xmlns:a16="http://schemas.microsoft.com/office/drawing/2014/main" id="{7CA26A36-C666-C369-BF8E-3CABC66A1DE7}"/>
              </a:ext>
            </a:extLst>
          </p:cNvPr>
          <p:cNvGraphicFramePr>
            <a:graphicFrameLocks noChangeAspect="1"/>
          </p:cNvGraphicFramePr>
          <p:nvPr>
            <p:extLst>
              <p:ext uri="{D42A27DB-BD31-4B8C-83A1-F6EECF244321}">
                <p14:modId xmlns:p14="http://schemas.microsoft.com/office/powerpoint/2010/main" val="557437373"/>
              </p:ext>
            </p:extLst>
          </p:nvPr>
        </p:nvGraphicFramePr>
        <p:xfrm>
          <a:off x="1896036" y="3866870"/>
          <a:ext cx="914400" cy="771525"/>
        </p:xfrm>
        <a:graphic>
          <a:graphicData uri="http://schemas.openxmlformats.org/presentationml/2006/ole">
            <mc:AlternateContent xmlns:mc="http://schemas.openxmlformats.org/markup-compatibility/2006">
              <mc:Choice xmlns:v="urn:schemas-microsoft-com:vml" Requires="v">
                <p:oleObj name="Document" showAsIcon="1" r:id="rId3" imgW="914400" imgH="771525" progId="Word.Document.12">
                  <p:embed/>
                </p:oleObj>
              </mc:Choice>
              <mc:Fallback>
                <p:oleObj name="Document" showAsIcon="1" r:id="rId3" imgW="914400" imgH="771525" progId="Word.Document.12">
                  <p:embed/>
                  <p:pic>
                    <p:nvPicPr>
                      <p:cNvPr id="0" name=""/>
                      <p:cNvPicPr/>
                      <p:nvPr/>
                    </p:nvPicPr>
                    <p:blipFill>
                      <a:blip r:embed="rId4"/>
                      <a:stretch>
                        <a:fillRect/>
                      </a:stretch>
                    </p:blipFill>
                    <p:spPr>
                      <a:xfrm>
                        <a:off x="1896036" y="3866870"/>
                        <a:ext cx="914400" cy="771525"/>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01126E06-58CA-144F-4A48-1C751FC042AF}"/>
              </a:ext>
            </a:extLst>
          </p:cNvPr>
          <p:cNvGraphicFramePr>
            <a:graphicFrameLocks noChangeAspect="1"/>
          </p:cNvGraphicFramePr>
          <p:nvPr>
            <p:extLst>
              <p:ext uri="{D42A27DB-BD31-4B8C-83A1-F6EECF244321}">
                <p14:modId xmlns:p14="http://schemas.microsoft.com/office/powerpoint/2010/main" val="413981837"/>
              </p:ext>
            </p:extLst>
          </p:nvPr>
        </p:nvGraphicFramePr>
        <p:xfrm>
          <a:off x="4114800" y="3866870"/>
          <a:ext cx="914400" cy="771525"/>
        </p:xfrm>
        <a:graphic>
          <a:graphicData uri="http://schemas.openxmlformats.org/presentationml/2006/ole">
            <mc:AlternateContent xmlns:mc="http://schemas.openxmlformats.org/markup-compatibility/2006">
              <mc:Choice xmlns:v="urn:schemas-microsoft-com:vml" Requires="v">
                <p:oleObj name="Document" showAsIcon="1" r:id="rId5" imgW="914400" imgH="771525" progId="Word.Document.12">
                  <p:embed/>
                </p:oleObj>
              </mc:Choice>
              <mc:Fallback>
                <p:oleObj name="Document" showAsIcon="1" r:id="rId5" imgW="914400" imgH="771525" progId="Word.Document.12">
                  <p:embed/>
                  <p:pic>
                    <p:nvPicPr>
                      <p:cNvPr id="0" name=""/>
                      <p:cNvPicPr/>
                      <p:nvPr/>
                    </p:nvPicPr>
                    <p:blipFill>
                      <a:blip r:embed="rId6"/>
                      <a:stretch>
                        <a:fillRect/>
                      </a:stretch>
                    </p:blipFill>
                    <p:spPr>
                      <a:xfrm>
                        <a:off x="4114800" y="3866870"/>
                        <a:ext cx="914400" cy="77152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2657</TotalTime>
  <Words>2494</Words>
  <Application>Microsoft Office PowerPoint</Application>
  <PresentationFormat>On-screen Show (16:9)</PresentationFormat>
  <Paragraphs>236</Paragraphs>
  <Slides>38</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Arial</vt:lpstr>
      <vt:lpstr>Roboto</vt:lpstr>
      <vt:lpstr>Times New Roman</vt:lpstr>
      <vt:lpstr>Simple Light</vt:lpstr>
      <vt:lpstr>Document</vt:lpstr>
      <vt:lpstr>Object Oriented Programming</vt:lpstr>
      <vt:lpstr>Scheme</vt:lpstr>
      <vt:lpstr>Exams</vt:lpstr>
      <vt:lpstr>Syllabus</vt:lpstr>
      <vt:lpstr>Contd.</vt:lpstr>
      <vt:lpstr>Contd.</vt:lpstr>
      <vt:lpstr>Contd.</vt:lpstr>
      <vt:lpstr>Contd.</vt:lpstr>
      <vt:lpstr>Labs</vt:lpstr>
      <vt:lpstr>Textbooks</vt:lpstr>
      <vt:lpstr>Let’s Begin</vt:lpstr>
      <vt:lpstr>Introduction</vt:lpstr>
      <vt:lpstr>OOP Concepts</vt:lpstr>
      <vt:lpstr>Class</vt:lpstr>
      <vt:lpstr>Object</vt:lpstr>
      <vt:lpstr>Data Abstraction</vt:lpstr>
      <vt:lpstr>Encapsulation</vt:lpstr>
      <vt:lpstr>Example</vt:lpstr>
      <vt:lpstr>Inheritance</vt:lpstr>
      <vt:lpstr>Types</vt:lpstr>
      <vt:lpstr>Polymorphism</vt:lpstr>
      <vt:lpstr>Types</vt:lpstr>
      <vt:lpstr>Dynamic Binding</vt:lpstr>
      <vt:lpstr>Message Passing</vt:lpstr>
      <vt:lpstr>Application: Where is it used?</vt:lpstr>
      <vt:lpstr>Comparison</vt:lpstr>
      <vt:lpstr>Contd.</vt:lpstr>
      <vt:lpstr>Comparison</vt:lpstr>
      <vt:lpstr>Contd.</vt:lpstr>
      <vt:lpstr>Contd.</vt:lpstr>
      <vt:lpstr>I/O operations in C++</vt:lpstr>
      <vt:lpstr>Input Operator &gt;&gt;</vt:lpstr>
      <vt:lpstr>Output Operator &lt;&lt;</vt:lpstr>
      <vt:lpstr>Cascading Input and Output Operators</vt:lpstr>
      <vt:lpstr>Data Types</vt:lpstr>
      <vt:lpstr>Identifiers</vt:lpstr>
      <vt:lpstr>General Rule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using C</dc:title>
  <cp:lastModifiedBy>Nachiket</cp:lastModifiedBy>
  <cp:revision>121</cp:revision>
  <dcterms:modified xsi:type="dcterms:W3CDTF">2022-06-17T05:00:19Z</dcterms:modified>
</cp:coreProperties>
</file>