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15"/>
  </p:notesMasterIdLst>
  <p:sldIdLst>
    <p:sldId id="256" r:id="rId2"/>
    <p:sldId id="258" r:id="rId3"/>
    <p:sldId id="259" r:id="rId4"/>
    <p:sldId id="260" r:id="rId5"/>
    <p:sldId id="262" r:id="rId6"/>
    <p:sldId id="273" r:id="rId7"/>
    <p:sldId id="276" r:id="rId8"/>
    <p:sldId id="277" r:id="rId9"/>
    <p:sldId id="278" r:id="rId10"/>
    <p:sldId id="263" r:id="rId11"/>
    <p:sldId id="264" r:id="rId12"/>
    <p:sldId id="265"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8E5103-03BA-43D5-9953-5E20C95D9530}">
          <p14:sldIdLst>
            <p14:sldId id="256"/>
            <p14:sldId id="258"/>
            <p14:sldId id="259"/>
            <p14:sldId id="260"/>
            <p14:sldId id="262"/>
            <p14:sldId id="273"/>
            <p14:sldId id="276"/>
            <p14:sldId id="277"/>
            <p14:sldId id="278"/>
            <p14:sldId id="263"/>
            <p14:sldId id="264"/>
            <p14:sldId id="265"/>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C84B7C-E432-421A-9E79-BD87D74D582A}"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IN"/>
        </a:p>
      </dgm:t>
    </dgm:pt>
    <dgm:pt modelId="{0D76C187-AB14-43F0-AC72-36B014648F18}">
      <dgm:prSet custT="1"/>
      <dgm:spPr/>
      <dgm:t>
        <a:bodyPr/>
        <a:lstStyle/>
        <a:p>
          <a:r>
            <a:rPr lang="en-US" sz="3200" b="1" i="0" dirty="0">
              <a:latin typeface="Times New Roman" panose="02020603050405020304" pitchFamily="18" charset="0"/>
              <a:cs typeface="Times New Roman" panose="02020603050405020304" pitchFamily="18" charset="0"/>
            </a:rPr>
            <a:t>THANK YOU FOR LISTENING TO MY          PRESENTATION</a:t>
          </a:r>
          <a:br>
            <a:rPr lang="en-IN" sz="2800" b="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dgm:t>
    </dgm:pt>
    <dgm:pt modelId="{880EFBFC-1A48-4A5D-866E-C74BD98A47BA}" type="parTrans" cxnId="{824CEADF-0F83-4D80-8F1F-77D75EF98C32}">
      <dgm:prSet/>
      <dgm:spPr/>
      <dgm:t>
        <a:bodyPr/>
        <a:lstStyle/>
        <a:p>
          <a:endParaRPr lang="en-IN"/>
        </a:p>
      </dgm:t>
    </dgm:pt>
    <dgm:pt modelId="{2A9A1CDD-837E-42EA-BCD3-9B2094D76C74}" type="sibTrans" cxnId="{824CEADF-0F83-4D80-8F1F-77D75EF98C32}">
      <dgm:prSet/>
      <dgm:spPr/>
      <dgm:t>
        <a:bodyPr/>
        <a:lstStyle/>
        <a:p>
          <a:endParaRPr lang="en-IN"/>
        </a:p>
      </dgm:t>
    </dgm:pt>
    <dgm:pt modelId="{B72DB1B4-85FC-4973-91F0-6E4767EBFAAC}" type="pres">
      <dgm:prSet presAssocID="{01C84B7C-E432-421A-9E79-BD87D74D582A}" presName="linear" presStyleCnt="0">
        <dgm:presLayoutVars>
          <dgm:animLvl val="lvl"/>
          <dgm:resizeHandles val="exact"/>
        </dgm:presLayoutVars>
      </dgm:prSet>
      <dgm:spPr/>
    </dgm:pt>
    <dgm:pt modelId="{9DB68468-607D-49D5-8EDF-B0A466F59F65}" type="pres">
      <dgm:prSet presAssocID="{0D76C187-AB14-43F0-AC72-36B014648F18}" presName="parentText" presStyleLbl="node1" presStyleIdx="0" presStyleCnt="1" custLinFactNeighborX="230" custLinFactNeighborY="45742">
        <dgm:presLayoutVars>
          <dgm:chMax val="0"/>
          <dgm:bulletEnabled val="1"/>
        </dgm:presLayoutVars>
      </dgm:prSet>
      <dgm:spPr/>
    </dgm:pt>
  </dgm:ptLst>
  <dgm:cxnLst>
    <dgm:cxn modelId="{108A8906-AE15-4D66-8A9D-90C64DBD3E0D}" type="presOf" srcId="{0D76C187-AB14-43F0-AC72-36B014648F18}" destId="{9DB68468-607D-49D5-8EDF-B0A466F59F65}" srcOrd="0" destOrd="0" presId="urn:microsoft.com/office/officeart/2005/8/layout/vList2"/>
    <dgm:cxn modelId="{D93CBE7E-5490-4E0B-AA4B-BB7001A1B859}" type="presOf" srcId="{01C84B7C-E432-421A-9E79-BD87D74D582A}" destId="{B72DB1B4-85FC-4973-91F0-6E4767EBFAAC}" srcOrd="0" destOrd="0" presId="urn:microsoft.com/office/officeart/2005/8/layout/vList2"/>
    <dgm:cxn modelId="{824CEADF-0F83-4D80-8F1F-77D75EF98C32}" srcId="{01C84B7C-E432-421A-9E79-BD87D74D582A}" destId="{0D76C187-AB14-43F0-AC72-36B014648F18}" srcOrd="0" destOrd="0" parTransId="{880EFBFC-1A48-4A5D-866E-C74BD98A47BA}" sibTransId="{2A9A1CDD-837E-42EA-BCD3-9B2094D76C74}"/>
    <dgm:cxn modelId="{A8D17D9A-0B59-4420-B518-3479B89B11C1}" type="presParOf" srcId="{B72DB1B4-85FC-4973-91F0-6E4767EBFAAC}" destId="{9DB68468-607D-49D5-8EDF-B0A466F59F6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68468-607D-49D5-8EDF-B0A466F59F65}">
      <dsp:nvSpPr>
        <dsp:cNvPr id="0" name=""/>
        <dsp:cNvSpPr/>
      </dsp:nvSpPr>
      <dsp:spPr>
        <a:xfrm>
          <a:off x="0" y="450578"/>
          <a:ext cx="8915399" cy="1635075"/>
        </a:xfrm>
        <a:prstGeom prst="roundRect">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dirty="0">
              <a:latin typeface="Times New Roman" panose="02020603050405020304" pitchFamily="18" charset="0"/>
              <a:cs typeface="Times New Roman" panose="02020603050405020304" pitchFamily="18" charset="0"/>
            </a:rPr>
            <a:t>THANK YOU FOR LISTENING TO MY          PRESENTATION</a:t>
          </a:r>
          <a:br>
            <a:rPr lang="en-IN" sz="2800" b="0" kern="1200" dirty="0">
              <a:latin typeface="Times New Roman" panose="02020603050405020304" pitchFamily="18" charset="0"/>
              <a:cs typeface="Times New Roman" panose="02020603050405020304" pitchFamily="18" charset="0"/>
            </a:rPr>
          </a:br>
          <a:endParaRPr lang="en-IN" sz="2800" kern="1200" dirty="0">
            <a:latin typeface="Times New Roman" panose="02020603050405020304" pitchFamily="18" charset="0"/>
            <a:cs typeface="Times New Roman" panose="02020603050405020304" pitchFamily="18" charset="0"/>
          </a:endParaRPr>
        </a:p>
      </dsp:txBody>
      <dsp:txXfrm>
        <a:off x="79818" y="530396"/>
        <a:ext cx="8755763" cy="1475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6886F-049E-4D8A-83CB-8817E102DCDD}" type="datetimeFigureOut">
              <a:rPr lang="en-IN" smtClean="0"/>
              <a:t>18-11-2022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D8DB3-7F63-42FA-87E6-7388543F12F3}" type="slidenum">
              <a:rPr lang="en-IN" smtClean="0"/>
              <a:t>‹#›</a:t>
            </a:fld>
            <a:endParaRPr lang="en-IN"/>
          </a:p>
        </p:txBody>
      </p:sp>
    </p:spTree>
    <p:extLst>
      <p:ext uri="{BB962C8B-B14F-4D97-AF65-F5344CB8AC3E}">
        <p14:creationId xmlns:p14="http://schemas.microsoft.com/office/powerpoint/2010/main" val="299595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EA4867-19C4-42AB-9D6E-E425128A3E98}" type="datetime1">
              <a:rPr lang="en-IN" smtClean="0"/>
              <a:t>18-11-2022</a:t>
            </a:fld>
            <a:endParaRPr lang="en-IN"/>
          </a:p>
        </p:txBody>
      </p:sp>
      <p:sp>
        <p:nvSpPr>
          <p:cNvPr id="5" name="Footer Placeholder 4"/>
          <p:cNvSpPr>
            <a:spLocks noGrp="1"/>
          </p:cNvSpPr>
          <p:nvPr>
            <p:ph type="ftr" sz="quarter" idx="11"/>
          </p:nvPr>
        </p:nvSpPr>
        <p:spPr/>
        <p:txBody>
          <a:bodyPr/>
          <a:lstStyle/>
          <a:p>
            <a:r>
              <a:rPr lang="en-IN"/>
              <a:t>ASSIGNMENT-2 MADHURIMA RAWAT(DATASCIENCE CSVTU)</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344119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90830-92F5-4EBB-870E-3B5586F8B530}" type="datetime1">
              <a:rPr lang="en-IN" smtClean="0"/>
              <a:t>18-11-2022</a:t>
            </a:fld>
            <a:endParaRPr lang="en-IN"/>
          </a:p>
        </p:txBody>
      </p:sp>
      <p:sp>
        <p:nvSpPr>
          <p:cNvPr id="5" name="Footer Placeholder 4"/>
          <p:cNvSpPr>
            <a:spLocks noGrp="1"/>
          </p:cNvSpPr>
          <p:nvPr>
            <p:ph type="ftr" sz="quarter" idx="11"/>
          </p:nvPr>
        </p:nvSpPr>
        <p:spPr/>
        <p:txBody>
          <a:bodyPr/>
          <a:lstStyle/>
          <a:p>
            <a:r>
              <a:rPr lang="en-IN"/>
              <a:t>ASSIGNMENT-2 MADHURIMA RAWAT(DATASCIENCE CSVTU)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63148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FE15EE-55E3-45D9-AA43-2B613FFE778C}" type="datetime1">
              <a:rPr lang="en-IN" smtClean="0"/>
              <a:t>18-11-2022</a:t>
            </a:fld>
            <a:endParaRPr lang="en-IN"/>
          </a:p>
        </p:txBody>
      </p:sp>
      <p:sp>
        <p:nvSpPr>
          <p:cNvPr id="5" name="Footer Placeholder 4"/>
          <p:cNvSpPr>
            <a:spLocks noGrp="1"/>
          </p:cNvSpPr>
          <p:nvPr>
            <p:ph type="ftr" sz="quarter" idx="11"/>
          </p:nvPr>
        </p:nvSpPr>
        <p:spPr/>
        <p:txBody>
          <a:bodyPr/>
          <a:lstStyle/>
          <a:p>
            <a:r>
              <a:rPr lang="en-IN"/>
              <a:t>ASSIGNMENT-2 MADHURIMA RAWAT(DATASCIENCE CSVTU)</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C44F9E-59C3-457A-99E5-93939BDFE56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69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A8010C-2105-447E-A7C6-1BCC6107BCF8}" type="datetime1">
              <a:rPr lang="en-IN" smtClean="0"/>
              <a:t>18-11-2022</a:t>
            </a:fld>
            <a:endParaRPr lang="en-IN"/>
          </a:p>
        </p:txBody>
      </p:sp>
      <p:sp>
        <p:nvSpPr>
          <p:cNvPr id="6" name="Footer Placeholder 5"/>
          <p:cNvSpPr>
            <a:spLocks noGrp="1"/>
          </p:cNvSpPr>
          <p:nvPr>
            <p:ph type="ftr" sz="quarter" idx="11"/>
          </p:nvPr>
        </p:nvSpPr>
        <p:spPr/>
        <p:txBody>
          <a:bodyPr/>
          <a:lstStyle/>
          <a:p>
            <a:r>
              <a:rPr lang="en-IN"/>
              <a:t>ASSIGNMENT-2 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2136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6BF0C2-9CF7-416E-BD1E-22EFDA129E9C}" type="datetime1">
              <a:rPr lang="en-IN" smtClean="0"/>
              <a:t>18-11-2022</a:t>
            </a:fld>
            <a:endParaRPr lang="en-IN"/>
          </a:p>
        </p:txBody>
      </p:sp>
      <p:sp>
        <p:nvSpPr>
          <p:cNvPr id="6" name="Footer Placeholder 5"/>
          <p:cNvSpPr>
            <a:spLocks noGrp="1"/>
          </p:cNvSpPr>
          <p:nvPr>
            <p:ph type="ftr" sz="quarter" idx="11"/>
          </p:nvPr>
        </p:nvSpPr>
        <p:spPr/>
        <p:txBody>
          <a:bodyPr/>
          <a:lstStyle/>
          <a:p>
            <a:r>
              <a:rPr lang="en-IN"/>
              <a:t>ASSIGNMENT-2 MADHURIMA RAWAT(DATASCIENCE CSVTU)</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C44F9E-59C3-457A-99E5-93939BDFE56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6922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F19843-1F25-4B4E-9A8E-C6B617EC3693}" type="datetime1">
              <a:rPr lang="en-IN" smtClean="0"/>
              <a:t>18-11-2022</a:t>
            </a:fld>
            <a:endParaRPr lang="en-IN"/>
          </a:p>
        </p:txBody>
      </p:sp>
      <p:sp>
        <p:nvSpPr>
          <p:cNvPr id="6" name="Footer Placeholder 5"/>
          <p:cNvSpPr>
            <a:spLocks noGrp="1"/>
          </p:cNvSpPr>
          <p:nvPr>
            <p:ph type="ftr" sz="quarter" idx="11"/>
          </p:nvPr>
        </p:nvSpPr>
        <p:spPr/>
        <p:txBody>
          <a:bodyPr/>
          <a:lstStyle/>
          <a:p>
            <a:r>
              <a:rPr lang="en-IN"/>
              <a:t>ASSIGNMENT-2 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2150529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5D2D1-AEC6-4D8E-B7BC-8543052E977C}" type="datetime1">
              <a:rPr lang="en-IN" smtClean="0"/>
              <a:t>18-11-2022</a:t>
            </a:fld>
            <a:endParaRPr lang="en-IN"/>
          </a:p>
        </p:txBody>
      </p:sp>
      <p:sp>
        <p:nvSpPr>
          <p:cNvPr id="5" name="Footer Placeholder 4"/>
          <p:cNvSpPr>
            <a:spLocks noGrp="1"/>
          </p:cNvSpPr>
          <p:nvPr>
            <p:ph type="ftr" sz="quarter" idx="11"/>
          </p:nvPr>
        </p:nvSpPr>
        <p:spPr/>
        <p:txBody>
          <a:bodyPr/>
          <a:lstStyle/>
          <a:p>
            <a:r>
              <a:rPr lang="en-IN"/>
              <a:t>ASSIGNMENT-2 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457852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CE742-36E3-440B-AEA3-DDF17CDAC91E}" type="datetime1">
              <a:rPr lang="en-IN" smtClean="0"/>
              <a:t>18-11-2022</a:t>
            </a:fld>
            <a:endParaRPr lang="en-IN"/>
          </a:p>
        </p:txBody>
      </p:sp>
      <p:sp>
        <p:nvSpPr>
          <p:cNvPr id="5" name="Footer Placeholder 4"/>
          <p:cNvSpPr>
            <a:spLocks noGrp="1"/>
          </p:cNvSpPr>
          <p:nvPr>
            <p:ph type="ftr" sz="quarter" idx="11"/>
          </p:nvPr>
        </p:nvSpPr>
        <p:spPr/>
        <p:txBody>
          <a:bodyPr/>
          <a:lstStyle/>
          <a:p>
            <a:r>
              <a:rPr lang="en-IN"/>
              <a:t>ASSIGNMENT-2 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409604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9F9D2-10D8-4BC3-9E44-6E298F24C02B}" type="datetime1">
              <a:rPr lang="en-IN" smtClean="0"/>
              <a:t>18-11-2022</a:t>
            </a:fld>
            <a:endParaRPr lang="en-IN"/>
          </a:p>
        </p:txBody>
      </p:sp>
      <p:sp>
        <p:nvSpPr>
          <p:cNvPr id="5" name="Footer Placeholder 4"/>
          <p:cNvSpPr>
            <a:spLocks noGrp="1"/>
          </p:cNvSpPr>
          <p:nvPr>
            <p:ph type="ftr" sz="quarter" idx="11"/>
          </p:nvPr>
        </p:nvSpPr>
        <p:spPr/>
        <p:txBody>
          <a:bodyPr/>
          <a:lstStyle/>
          <a:p>
            <a:r>
              <a:rPr lang="en-IN"/>
              <a:t>ASSIGNMENT-2 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426253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642C8-35F4-441E-91E0-E561FB9278A4}" type="datetime1">
              <a:rPr lang="en-IN" smtClean="0"/>
              <a:t>18-11-2022</a:t>
            </a:fld>
            <a:endParaRPr lang="en-IN"/>
          </a:p>
        </p:txBody>
      </p:sp>
      <p:sp>
        <p:nvSpPr>
          <p:cNvPr id="5" name="Footer Placeholder 4"/>
          <p:cNvSpPr>
            <a:spLocks noGrp="1"/>
          </p:cNvSpPr>
          <p:nvPr>
            <p:ph type="ftr" sz="quarter" idx="11"/>
          </p:nvPr>
        </p:nvSpPr>
        <p:spPr/>
        <p:txBody>
          <a:bodyPr/>
          <a:lstStyle/>
          <a:p>
            <a:r>
              <a:rPr lang="en-IN"/>
              <a:t>ASSIGNMENT-2 MADHURIMA RAWAT(DATASCIENCE CSVTU)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157501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B15AF-50E6-4A6D-9BB3-04113D3D5389}" type="datetime1">
              <a:rPr lang="en-IN" smtClean="0"/>
              <a:t>18-11-2022</a:t>
            </a:fld>
            <a:endParaRPr lang="en-IN"/>
          </a:p>
        </p:txBody>
      </p:sp>
      <p:sp>
        <p:nvSpPr>
          <p:cNvPr id="6" name="Footer Placeholder 5"/>
          <p:cNvSpPr>
            <a:spLocks noGrp="1"/>
          </p:cNvSpPr>
          <p:nvPr>
            <p:ph type="ftr" sz="quarter" idx="11"/>
          </p:nvPr>
        </p:nvSpPr>
        <p:spPr/>
        <p:txBody>
          <a:bodyPr/>
          <a:lstStyle/>
          <a:p>
            <a:r>
              <a:rPr lang="en-IN"/>
              <a:t>ASSIGNMENT-2 MADHURIMA RAWAT(DATASCIENCE CSVTU)</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115081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D8D810-87E4-44DD-8619-FC06863B173D}" type="datetime1">
              <a:rPr lang="en-IN" smtClean="0"/>
              <a:t>18-11-2022</a:t>
            </a:fld>
            <a:endParaRPr lang="en-IN"/>
          </a:p>
        </p:txBody>
      </p:sp>
      <p:sp>
        <p:nvSpPr>
          <p:cNvPr id="8" name="Footer Placeholder 7"/>
          <p:cNvSpPr>
            <a:spLocks noGrp="1"/>
          </p:cNvSpPr>
          <p:nvPr>
            <p:ph type="ftr" sz="quarter" idx="11"/>
          </p:nvPr>
        </p:nvSpPr>
        <p:spPr/>
        <p:txBody>
          <a:bodyPr/>
          <a:lstStyle/>
          <a:p>
            <a:r>
              <a:rPr lang="en-IN"/>
              <a:t>ASSIGNMENT-2 MADHURIMA RAWAT(DATASCIENCE CSVTU)</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272885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C4A961-8FA6-44F3-99E1-B33F0F128C56}" type="datetime1">
              <a:rPr lang="en-IN" smtClean="0"/>
              <a:t>18-11-2022</a:t>
            </a:fld>
            <a:endParaRPr lang="en-IN"/>
          </a:p>
        </p:txBody>
      </p:sp>
      <p:sp>
        <p:nvSpPr>
          <p:cNvPr id="4" name="Footer Placeholder 3"/>
          <p:cNvSpPr>
            <a:spLocks noGrp="1"/>
          </p:cNvSpPr>
          <p:nvPr>
            <p:ph type="ftr" sz="quarter" idx="11"/>
          </p:nvPr>
        </p:nvSpPr>
        <p:spPr/>
        <p:txBody>
          <a:bodyPr/>
          <a:lstStyle/>
          <a:p>
            <a:r>
              <a:rPr lang="en-IN"/>
              <a:t>ASSIGNMENT-2 MADHURIMA RAWAT(DATASCIENCE CSVTU)</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127066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86721-B298-49B6-82F3-871E9E73DCAE}" type="datetime1">
              <a:rPr lang="en-IN" smtClean="0"/>
              <a:t>18-11-2022</a:t>
            </a:fld>
            <a:endParaRPr lang="en-IN"/>
          </a:p>
        </p:txBody>
      </p:sp>
      <p:sp>
        <p:nvSpPr>
          <p:cNvPr id="3" name="Footer Placeholder 2"/>
          <p:cNvSpPr>
            <a:spLocks noGrp="1"/>
          </p:cNvSpPr>
          <p:nvPr>
            <p:ph type="ftr" sz="quarter" idx="11"/>
          </p:nvPr>
        </p:nvSpPr>
        <p:spPr/>
        <p:txBody>
          <a:bodyPr/>
          <a:lstStyle/>
          <a:p>
            <a:r>
              <a:rPr lang="en-IN"/>
              <a:t>ASSIGNMENT-2 MADHURIMA RAWAT(DATASCIENCE CSVTU)</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196206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CDC25-C47F-4AF4-B65B-FD5AAB5BE5EA}" type="datetime1">
              <a:rPr lang="en-IN" smtClean="0"/>
              <a:t>18-11-2022</a:t>
            </a:fld>
            <a:endParaRPr lang="en-IN"/>
          </a:p>
        </p:txBody>
      </p:sp>
      <p:sp>
        <p:nvSpPr>
          <p:cNvPr id="6" name="Footer Placeholder 5"/>
          <p:cNvSpPr>
            <a:spLocks noGrp="1"/>
          </p:cNvSpPr>
          <p:nvPr>
            <p:ph type="ftr" sz="quarter" idx="11"/>
          </p:nvPr>
        </p:nvSpPr>
        <p:spPr/>
        <p:txBody>
          <a:bodyPr/>
          <a:lstStyle/>
          <a:p>
            <a:r>
              <a:rPr lang="en-IN"/>
              <a:t>ASSIGNMENT-2 MADHURIMA RAWAT(DATASCIENCE CSVTU)</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47822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17E82C-0ACB-4B12-A14F-0C5527623C6D}" type="datetime1">
              <a:rPr lang="en-IN" smtClean="0"/>
              <a:t>18-11-2022</a:t>
            </a:fld>
            <a:endParaRPr lang="en-IN"/>
          </a:p>
        </p:txBody>
      </p:sp>
      <p:sp>
        <p:nvSpPr>
          <p:cNvPr id="6" name="Footer Placeholder 5"/>
          <p:cNvSpPr>
            <a:spLocks noGrp="1"/>
          </p:cNvSpPr>
          <p:nvPr>
            <p:ph type="ftr" sz="quarter" idx="11"/>
          </p:nvPr>
        </p:nvSpPr>
        <p:spPr/>
        <p:txBody>
          <a:bodyPr/>
          <a:lstStyle/>
          <a:p>
            <a:r>
              <a:rPr lang="en-IN"/>
              <a:t>ASSIGNMENT-2 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42799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9FC741E-2AD9-47E0-AA3A-454E8AA3B528}" type="datetime1">
              <a:rPr lang="en-IN" smtClean="0"/>
              <a:t>18-11-2022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ASSIGNMENT-2 MADHURIMA RAWAT(DATASCIENCE CSVTU)</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9C44F9E-59C3-457A-99E5-93939BDFE56A}" type="slidenum">
              <a:rPr lang="en-IN" smtClean="0"/>
              <a:t>‹#›</a:t>
            </a:fld>
            <a:endParaRPr lang="en-IN"/>
          </a:p>
        </p:txBody>
      </p:sp>
    </p:spTree>
    <p:extLst>
      <p:ext uri="{BB962C8B-B14F-4D97-AF65-F5344CB8AC3E}">
        <p14:creationId xmlns:p14="http://schemas.microsoft.com/office/powerpoint/2010/main" val="210102550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rilliant.org/wiki/combin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rilliant.org/wiki/differential-equations-formulate-a-statement/#basic-terminology" TargetMode="External"/><Relationship Id="rId2" Type="http://schemas.openxmlformats.org/officeDocument/2006/relationships/hyperlink" Target="https://brilliant.org/wiki/differential-equations-formulate-a-state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5BBE-CE3A-8ECB-0944-87FC4669453E}"/>
              </a:ext>
            </a:extLst>
          </p:cNvPr>
          <p:cNvSpPr>
            <a:spLocks noGrp="1"/>
          </p:cNvSpPr>
          <p:nvPr>
            <p:ph type="ctrTitle"/>
          </p:nvPr>
        </p:nvSpPr>
        <p:spPr>
          <a:xfrm>
            <a:off x="2544531" y="2235200"/>
            <a:ext cx="9144000" cy="2387600"/>
          </a:xfrm>
        </p:spPr>
        <p:txBody>
          <a:bodyPr>
            <a:normAutofit/>
          </a:bodyPr>
          <a:lstStyle/>
          <a:p>
            <a:r>
              <a:rPr lang="en-IN" sz="4800" dirty="0"/>
              <a:t>     APPLICATION OF RECURRENCE RELATION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1C82BFCC-8564-2B4B-CA4A-AC35F0137FA7}"/>
                  </a:ext>
                </a:extLst>
              </p:cNvPr>
              <p:cNvSpPr>
                <a:spLocks noGrp="1"/>
              </p:cNvSpPr>
              <p:nvPr>
                <p:ph type="subTitle" idx="1"/>
              </p:nvPr>
            </p:nvSpPr>
            <p:spPr>
              <a:xfrm>
                <a:off x="1723760" y="4793729"/>
                <a:ext cx="9307224" cy="2203807"/>
              </a:xfrm>
            </p:spPr>
            <p:txBody>
              <a:bodyPr>
                <a:normAutofit lnSpcReduction="10000"/>
              </a:bodyPr>
              <a:lstStyle/>
              <a:p>
                <a:r>
                  <a:rPr lang="en-US" sz="2800" dirty="0"/>
                  <a:t>PRESENTED BY</a:t>
                </a:r>
                <a:br>
                  <a:rPr lang="en-US" sz="2800" dirty="0"/>
                </a:br>
                <a:r>
                  <a:rPr lang="en-US" sz="2800" dirty="0">
                    <a:solidFill>
                      <a:schemeClr val="tx1"/>
                    </a:solidFill>
                  </a:rPr>
                  <a:t> Madhurima Rawat</a:t>
                </a:r>
                <a:br>
                  <a:rPr lang="en-US" sz="2800" dirty="0">
                    <a:solidFill>
                      <a:schemeClr val="tx1"/>
                    </a:solidFill>
                  </a:rPr>
                </a:br>
                <a:r>
                  <a:rPr lang="en-US" sz="2800" dirty="0">
                    <a:solidFill>
                      <a:schemeClr val="tx1"/>
                    </a:solidFill>
                  </a:rPr>
                  <a:t>ROLL NO-</a:t>
                </a:r>
                <a14:m>
                  <m:oMath xmlns:m="http://schemas.openxmlformats.org/officeDocument/2006/math">
                    <m:r>
                      <a:rPr lang="en-US" sz="2800" i="1" dirty="0" smtClean="0">
                        <a:solidFill>
                          <a:schemeClr val="tx1"/>
                        </a:solidFill>
                        <a:latin typeface="Cambria Math" panose="02040503050406030204" pitchFamily="18" charset="0"/>
                      </a:rPr>
                      <m:t>300012821042</m:t>
                    </m:r>
                  </m:oMath>
                </a14:m>
                <a:br>
                  <a:rPr lang="en-US" sz="2800" dirty="0">
                    <a:solidFill>
                      <a:schemeClr val="tx1"/>
                    </a:solidFill>
                  </a:rPr>
                </a:br>
                <a:r>
                  <a:rPr lang="en-IN" sz="2800" dirty="0">
                    <a:solidFill>
                      <a:schemeClr val="tx1"/>
                    </a:solidFill>
                  </a:rPr>
                  <a:t>DATASCIENCE(CSE)</a:t>
                </a:r>
                <a:br>
                  <a:rPr lang="en-IN" sz="2800" dirty="0">
                    <a:solidFill>
                      <a:schemeClr val="tx1"/>
                    </a:solidFill>
                  </a:rPr>
                </a:br>
                <a:endParaRPr lang="en-IN" sz="2800" dirty="0">
                  <a:solidFill>
                    <a:schemeClr val="tx1"/>
                  </a:solidFill>
                </a:endParaRPr>
              </a:p>
              <a:p>
                <a:endParaRPr lang="en-IN" dirty="0"/>
              </a:p>
            </p:txBody>
          </p:sp>
        </mc:Choice>
        <mc:Fallback xmlns="">
          <p:sp>
            <p:nvSpPr>
              <p:cNvPr id="3" name="Subtitle 2">
                <a:extLst>
                  <a:ext uri="{FF2B5EF4-FFF2-40B4-BE49-F238E27FC236}">
                    <a16:creationId xmlns:a16="http://schemas.microsoft.com/office/drawing/2014/main" id="{1C82BFCC-8564-2B4B-CA4A-AC35F0137FA7}"/>
                  </a:ext>
                </a:extLst>
              </p:cNvPr>
              <p:cNvSpPr>
                <a:spLocks noGrp="1" noRot="1" noChangeAspect="1" noMove="1" noResize="1" noEditPoints="1" noAdjustHandles="1" noChangeArrowheads="1" noChangeShapeType="1" noTextEdit="1"/>
              </p:cNvSpPr>
              <p:nvPr>
                <p:ph type="subTitle" idx="1"/>
              </p:nvPr>
            </p:nvSpPr>
            <p:spPr>
              <a:xfrm>
                <a:off x="1723760" y="4793729"/>
                <a:ext cx="9307224" cy="2203807"/>
              </a:xfrm>
              <a:blipFill>
                <a:blip r:embed="rId2"/>
                <a:stretch>
                  <a:fillRect l="-1375" t="-4696"/>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7B406AC9-0764-33F6-F110-4421399DCC50}"/>
              </a:ext>
            </a:extLst>
          </p:cNvPr>
          <p:cNvSpPr txBox="1"/>
          <p:nvPr/>
        </p:nvSpPr>
        <p:spPr>
          <a:xfrm>
            <a:off x="7116531" y="4793729"/>
            <a:ext cx="5876818" cy="1846659"/>
          </a:xfrm>
          <a:prstGeom prst="rect">
            <a:avLst/>
          </a:prstGeom>
          <a:noFill/>
        </p:spPr>
        <p:txBody>
          <a:bodyPr wrap="square" rtlCol="0">
            <a:spAutoFit/>
          </a:bodyPr>
          <a:lstStyle/>
          <a:p>
            <a:r>
              <a:rPr lang="en-US" sz="3200" b="1" dirty="0">
                <a:solidFill>
                  <a:schemeClr val="tx1">
                    <a:lumMod val="95000"/>
                  </a:schemeClr>
                </a:solidFill>
              </a:rPr>
              <a:t>Chhattisgarh Swami </a:t>
            </a:r>
          </a:p>
          <a:p>
            <a:r>
              <a:rPr lang="en-US" sz="3200" b="1" dirty="0">
                <a:solidFill>
                  <a:schemeClr val="tx1">
                    <a:lumMod val="95000"/>
                  </a:schemeClr>
                </a:solidFill>
              </a:rPr>
              <a:t>Vivekananda Technical  </a:t>
            </a:r>
          </a:p>
          <a:p>
            <a:r>
              <a:rPr lang="en-US" sz="3200" b="1" dirty="0">
                <a:solidFill>
                  <a:schemeClr val="tx1">
                    <a:lumMod val="95000"/>
                  </a:schemeClr>
                </a:solidFill>
              </a:rPr>
              <a:t>University</a:t>
            </a:r>
            <a:endParaRPr lang="en-IN" sz="3200" b="1" dirty="0">
              <a:solidFill>
                <a:schemeClr val="tx1">
                  <a:lumMod val="95000"/>
                </a:schemeClr>
              </a:solidFill>
            </a:endParaRPr>
          </a:p>
          <a:p>
            <a:endParaRPr lang="en-IN" dirty="0"/>
          </a:p>
        </p:txBody>
      </p:sp>
      <p:pic>
        <p:nvPicPr>
          <p:cNvPr id="5" name="Picture 4">
            <a:extLst>
              <a:ext uri="{FF2B5EF4-FFF2-40B4-BE49-F238E27FC236}">
                <a16:creationId xmlns:a16="http://schemas.microsoft.com/office/drawing/2014/main" id="{C35D42D8-910E-A144-2E98-C6024FDE3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840" y="149995"/>
            <a:ext cx="2283449" cy="2174240"/>
          </a:xfrm>
          <a:prstGeom prst="rect">
            <a:avLst/>
          </a:prstGeom>
        </p:spPr>
      </p:pic>
      <p:sp>
        <p:nvSpPr>
          <p:cNvPr id="6" name="TextBox 5">
            <a:extLst>
              <a:ext uri="{FF2B5EF4-FFF2-40B4-BE49-F238E27FC236}">
                <a16:creationId xmlns:a16="http://schemas.microsoft.com/office/drawing/2014/main" id="{BAC24AFF-899E-98CC-FED8-54EBC3C5EA96}"/>
              </a:ext>
            </a:extLst>
          </p:cNvPr>
          <p:cNvSpPr txBox="1"/>
          <p:nvPr/>
        </p:nvSpPr>
        <p:spPr>
          <a:xfrm>
            <a:off x="5048840" y="2495164"/>
            <a:ext cx="2835667" cy="738664"/>
          </a:xfrm>
          <a:prstGeom prst="rect">
            <a:avLst/>
          </a:prstGeom>
          <a:noFill/>
        </p:spPr>
        <p:txBody>
          <a:bodyPr wrap="square" rtlCol="0">
            <a:spAutoFit/>
          </a:bodyPr>
          <a:lstStyle/>
          <a:p>
            <a:r>
              <a:rPr lang="en-IN" sz="2400" b="1" dirty="0">
                <a:solidFill>
                  <a:schemeClr val="tx1"/>
                </a:solidFill>
              </a:rPr>
              <a:t>ASSIGNMENT-2</a:t>
            </a:r>
            <a:endParaRPr lang="en-IN" sz="2400" dirty="0"/>
          </a:p>
          <a:p>
            <a:endParaRPr lang="en-IN" dirty="0"/>
          </a:p>
        </p:txBody>
      </p:sp>
    </p:spTree>
    <p:extLst>
      <p:ext uri="{BB962C8B-B14F-4D97-AF65-F5344CB8AC3E}">
        <p14:creationId xmlns:p14="http://schemas.microsoft.com/office/powerpoint/2010/main" val="279566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FE3-2400-8F57-FB07-61216FDCA894}"/>
              </a:ext>
            </a:extLst>
          </p:cNvPr>
          <p:cNvSpPr>
            <a:spLocks noGrp="1"/>
          </p:cNvSpPr>
          <p:nvPr>
            <p:ph type="title"/>
          </p:nvPr>
        </p:nvSpPr>
        <p:spPr>
          <a:xfrm>
            <a:off x="2322113" y="425731"/>
            <a:ext cx="8911687" cy="827003"/>
          </a:xfrm>
        </p:spPr>
        <p:txBody>
          <a:bodyPr/>
          <a:lstStyle/>
          <a:p>
            <a:r>
              <a:rPr lang="en-IN" dirty="0"/>
              <a:t>CODE IN C FOR IMPLEMENTATION</a:t>
            </a:r>
          </a:p>
        </p:txBody>
      </p:sp>
      <p:sp>
        <p:nvSpPr>
          <p:cNvPr id="4" name="Footer Placeholder 3">
            <a:extLst>
              <a:ext uri="{FF2B5EF4-FFF2-40B4-BE49-F238E27FC236}">
                <a16:creationId xmlns:a16="http://schemas.microsoft.com/office/drawing/2014/main" id="{A85EA194-2E85-A3BC-88A1-451B7F3A8A2F}"/>
              </a:ext>
            </a:extLst>
          </p:cNvPr>
          <p:cNvSpPr>
            <a:spLocks noGrp="1"/>
          </p:cNvSpPr>
          <p:nvPr>
            <p:ph type="ftr" sz="quarter" idx="11"/>
          </p:nvPr>
        </p:nvSpPr>
        <p:spPr>
          <a:xfrm>
            <a:off x="8382000" y="6503508"/>
            <a:ext cx="7619999" cy="365125"/>
          </a:xfrm>
        </p:spPr>
        <p:txBody>
          <a:bodyPr/>
          <a:lstStyle/>
          <a:p>
            <a:r>
              <a:rPr lang="en-IN" sz="1200" b="1" dirty="0">
                <a:solidFill>
                  <a:schemeClr val="tx1"/>
                </a:solidFill>
              </a:rPr>
              <a:t>MADHURIMA RAWAT(DATASCIENCE CSVTU</a:t>
            </a:r>
            <a:r>
              <a:rPr lang="en-IN" sz="1050" b="1" dirty="0"/>
              <a:t>)</a:t>
            </a:r>
          </a:p>
        </p:txBody>
      </p:sp>
      <p:sp>
        <p:nvSpPr>
          <p:cNvPr id="5" name="Slide Number Placeholder 4">
            <a:extLst>
              <a:ext uri="{FF2B5EF4-FFF2-40B4-BE49-F238E27FC236}">
                <a16:creationId xmlns:a16="http://schemas.microsoft.com/office/drawing/2014/main" id="{E91AE89E-72D3-8986-69C9-F5565F2B0467}"/>
              </a:ext>
            </a:extLst>
          </p:cNvPr>
          <p:cNvSpPr>
            <a:spLocks noGrp="1"/>
          </p:cNvSpPr>
          <p:nvPr>
            <p:ph type="sldNum" sz="quarter" idx="12"/>
          </p:nvPr>
        </p:nvSpPr>
        <p:spPr/>
        <p:txBody>
          <a:bodyPr/>
          <a:lstStyle/>
          <a:p>
            <a:fld id="{38805E45-3A90-40F2-8637-76DCD015AE6F}" type="slidenum">
              <a:rPr lang="en-IN" smtClean="0"/>
              <a:t>10</a:t>
            </a:fld>
            <a:endParaRPr lang="en-IN"/>
          </a:p>
        </p:txBody>
      </p:sp>
      <p:sp>
        <p:nvSpPr>
          <p:cNvPr id="6" name="Rectangle 2">
            <a:extLst>
              <a:ext uri="{FF2B5EF4-FFF2-40B4-BE49-F238E27FC236}">
                <a16:creationId xmlns:a16="http://schemas.microsoft.com/office/drawing/2014/main" id="{06E9F8DA-6597-44FB-9D52-94D48BB6E0D2}"/>
              </a:ext>
            </a:extLst>
          </p:cNvPr>
          <p:cNvSpPr>
            <a:spLocks noGrp="1" noChangeArrowheads="1"/>
          </p:cNvSpPr>
          <p:nvPr>
            <p:ph idx="1"/>
          </p:nvPr>
        </p:nvSpPr>
        <p:spPr bwMode="auto">
          <a:xfrm>
            <a:off x="1569853" y="1337573"/>
            <a:ext cx="5049078"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Consolas" panose="020B0609020204030204" pitchFamily="49" charset="0"/>
              </a:rPr>
              <a:t>#</a:t>
            </a:r>
            <a:r>
              <a:rPr kumimoji="0" lang="en-US" altLang="en-US" sz="1600" b="0" i="0" u="none" strike="noStrike" cap="none" normalizeH="0" baseline="0" dirty="0">
                <a:ln>
                  <a:noFill/>
                </a:ln>
                <a:solidFill>
                  <a:srgbClr val="808080"/>
                </a:solidFill>
                <a:effectLst/>
                <a:latin typeface="Consolas" panose="020B0609020204030204" pitchFamily="49" charset="0"/>
              </a:rPr>
              <a:t>include &lt;</a:t>
            </a:r>
            <a:r>
              <a:rPr kumimoji="0" lang="en-US" altLang="en-US" sz="1600" b="0" i="0" u="none" strike="noStrike" cap="none" normalizeH="0" baseline="0" dirty="0" err="1">
                <a:ln>
                  <a:noFill/>
                </a:ln>
                <a:solidFill>
                  <a:srgbClr val="808080"/>
                </a:solidFill>
                <a:effectLst/>
                <a:latin typeface="Consolas" panose="020B0609020204030204" pitchFamily="49" charset="0"/>
              </a:rPr>
              <a:t>stdio.h</a:t>
            </a:r>
            <a:r>
              <a:rPr kumimoji="0" lang="en-US" altLang="en-US" sz="1600" b="0" i="0" u="none" strike="noStrike" cap="none" normalizeH="0" baseline="0" dirty="0">
                <a:ln>
                  <a:noFill/>
                </a:ln>
                <a:solidFill>
                  <a:srgbClr val="808080"/>
                </a:solidFill>
                <a:effectLst/>
                <a:latin typeface="Consolas" panose="020B0609020204030204" pitchFamily="49" charset="0"/>
              </a:rPr>
              <a:t>&gt;</a:t>
            </a:r>
            <a:endParaRPr kumimoji="0" lang="en-US" altLang="en-US" sz="1050" b="0" i="0" u="none" strike="noStrike" cap="none" normalizeH="0" baseline="0" dirty="0">
              <a:ln>
                <a:noFill/>
              </a:ln>
              <a:solidFill>
                <a:schemeClr val="tx1"/>
              </a:solidFill>
              <a:effectLst/>
            </a:endParaRPr>
          </a:p>
          <a:p>
            <a:pPr marL="0" lvl="0" indent="0" defTabSz="914400">
              <a:buClrTx/>
              <a:buNone/>
            </a:pPr>
            <a:r>
              <a:rPr kumimoji="0" lang="en-US" altLang="en-US" sz="1600" b="0" i="0" u="none" strike="noStrike" cap="none" normalizeH="0" baseline="0" dirty="0">
                <a:ln>
                  <a:noFill/>
                </a:ln>
                <a:solidFill>
                  <a:srgbClr val="808080"/>
                </a:solidFill>
                <a:effectLst/>
                <a:latin typeface="Consolas" panose="020B0609020204030204" pitchFamily="49" charset="0"/>
              </a:rPr>
              <a:t>#include&lt;stdbool.h&gt;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Maze size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Consolas" panose="020B0609020204030204" pitchFamily="49" charset="0"/>
              </a:rPr>
              <a:t>#define N 4</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808080"/>
                </a:solidFill>
                <a:effectLst/>
                <a:latin typeface="Consolas" panose="020B0609020204030204" pitchFamily="49" charset="0"/>
              </a:rPr>
              <a:t>bool</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solveMazeUtil</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maze[N][N],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x,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y,</a:t>
            </a:r>
            <a:r>
              <a:rPr kumimoji="0" lang="en-US" altLang="en-US" sz="1600" b="1" i="0" u="none" strike="noStrike" cap="none" normalizeH="0" baseline="0" dirty="0" err="1">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sol[N][N]);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void</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printSolution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sol[N][N]){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for</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 0;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&lt; N;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for</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j = 0; j &lt; N; </a:t>
            </a:r>
            <a:r>
              <a:rPr kumimoji="0" lang="en-US" altLang="en-US" sz="1600" b="0" i="0" u="none" strike="noStrike" cap="none" normalizeH="0" baseline="0" dirty="0" err="1">
                <a:ln>
                  <a:noFill/>
                </a:ln>
                <a:solidFill>
                  <a:srgbClr val="000000"/>
                </a:solidFill>
                <a:effectLst/>
                <a:latin typeface="Consolas" panose="020B0609020204030204" pitchFamily="49" charset="0"/>
              </a:rPr>
              <a:t>j++</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err="1">
                <a:ln>
                  <a:noFill/>
                </a:ln>
                <a:solidFill>
                  <a:srgbClr val="FF1493"/>
                </a:solidFill>
                <a:effectLst/>
                <a:latin typeface="Consolas" panose="020B0609020204030204" pitchFamily="49" charset="0"/>
              </a:rPr>
              <a:t>printf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 %d "</a:t>
            </a:r>
            <a:r>
              <a:rPr kumimoji="0" lang="en-US" altLang="en-US" sz="1600" b="0" i="0" u="none" strike="noStrike" cap="none" normalizeH="0" baseline="0" dirty="0">
                <a:ln>
                  <a:noFill/>
                </a:ln>
                <a:solidFill>
                  <a:srgbClr val="000000"/>
                </a:solidFill>
                <a:effectLst/>
                <a:latin typeface="Consolas" panose="020B0609020204030204" pitchFamily="49" charset="0"/>
              </a:rPr>
              <a:t>, sol[</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][j]);</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err="1">
                <a:ln>
                  <a:noFill/>
                </a:ln>
                <a:solidFill>
                  <a:srgbClr val="FF1493"/>
                </a:solidFill>
                <a:effectLst/>
                <a:latin typeface="Consolas" panose="020B0609020204030204" pitchFamily="49" charset="0"/>
              </a:rPr>
              <a:t>printf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lang="en-US" altLang="en-US" sz="1050" dirty="0"/>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A utility function to check if x, y is valid index for</a:t>
            </a:r>
            <a:r>
              <a:rPr lang="en-US" altLang="en-US" sz="1050" dirty="0"/>
              <a:t>   </a:t>
            </a:r>
            <a:r>
              <a:rPr kumimoji="0" lang="en-US" altLang="en-US" sz="1600" b="0" i="0" u="none" strike="noStrike" cap="none" normalizeH="0" baseline="0" dirty="0">
                <a:ln>
                  <a:noFill/>
                </a:ln>
                <a:solidFill>
                  <a:srgbClr val="008200"/>
                </a:solidFill>
                <a:effectLst/>
                <a:latin typeface="Consolas" panose="020B0609020204030204" pitchFamily="49" charset="0"/>
              </a:rPr>
              <a:t>N*N maze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808080"/>
                </a:solidFill>
                <a:effectLst/>
                <a:latin typeface="Consolas" panose="020B0609020204030204" pitchFamily="49" charset="0"/>
              </a:rPr>
              <a:t>bool</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isSafe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maze[N][N],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x,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if (x, y outside maze) return false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(x &gt;= 0 &amp;&amp; x &lt; N &amp;&amp; y &gt;= 0 &amp;&amp; y &lt; N &amp;&amp; maze[x][y] == 1)</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true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false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3C9DCC53-7073-E231-3ECB-B66A5756C12F}"/>
              </a:ext>
            </a:extLst>
          </p:cNvPr>
          <p:cNvSpPr>
            <a:spLocks noChangeArrowheads="1"/>
          </p:cNvSpPr>
          <p:nvPr/>
        </p:nvSpPr>
        <p:spPr bwMode="auto">
          <a:xfrm>
            <a:off x="7247414" y="1273386"/>
            <a:ext cx="4548807"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8080"/>
                </a:solidFill>
                <a:effectLst/>
                <a:latin typeface="Consolas" panose="020B0609020204030204" pitchFamily="49" charset="0"/>
              </a:rPr>
              <a:t>bool</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solveMaze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maze[N][N]){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sol[N][N] = { { 0, 0, 0, 0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0, 0, 0, 0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0, 0, 0, 0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0, 0, 0, 0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solveMazeUtil</a:t>
            </a:r>
            <a:r>
              <a:rPr kumimoji="0" lang="en-US" altLang="en-US" sz="1400" b="0" i="0" u="none" strike="noStrike" cap="none" normalizeH="0" baseline="0" dirty="0">
                <a:ln>
                  <a:noFill/>
                </a:ln>
                <a:solidFill>
                  <a:srgbClr val="000000"/>
                </a:solidFill>
                <a:effectLst/>
                <a:latin typeface="Consolas" panose="020B0609020204030204" pitchFamily="49" charset="0"/>
              </a:rPr>
              <a:t>(maze, 0, 0, sol) == </a:t>
            </a:r>
            <a:r>
              <a:rPr kumimoji="0" lang="en-US" altLang="en-US" sz="1400" b="1" i="0" u="none" strike="noStrike" cap="none" normalizeH="0" baseline="0" dirty="0">
                <a:ln>
                  <a:noFill/>
                </a:ln>
                <a:solidFill>
                  <a:srgbClr val="006699"/>
                </a:solidFill>
                <a:effectLst/>
                <a:latin typeface="Consolas" panose="020B0609020204030204" pitchFamily="49" charset="0"/>
              </a:rPr>
              <a:t>false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err="1">
                <a:ln>
                  <a:noFill/>
                </a:ln>
                <a:solidFill>
                  <a:srgbClr val="FF1493"/>
                </a:solidFill>
                <a:effectLst/>
                <a:latin typeface="Consolas" panose="020B0609020204030204" pitchFamily="49" charset="0"/>
              </a:rPr>
              <a:t>printf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"Solution doesn't exist"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false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printSolution</a:t>
            </a:r>
            <a:r>
              <a:rPr kumimoji="0" lang="en-US" altLang="en-US" sz="1400" b="0" i="0" u="none" strike="noStrike" cap="none" normalizeH="0" baseline="0" dirty="0">
                <a:ln>
                  <a:noFill/>
                </a:ln>
                <a:solidFill>
                  <a:srgbClr val="000000"/>
                </a:solidFill>
                <a:effectLst/>
                <a:latin typeface="Consolas" panose="020B0609020204030204" pitchFamily="49" charset="0"/>
              </a:rPr>
              <a:t>(sol);</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9662BBAA-2E96-19A9-5999-9A9E5D231EDA}"/>
              </a:ext>
            </a:extLst>
          </p:cNvPr>
          <p:cNvSpPr>
            <a:spLocks noChangeArrowheads="1"/>
          </p:cNvSpPr>
          <p:nvPr/>
        </p:nvSpPr>
        <p:spPr bwMode="auto">
          <a:xfrm>
            <a:off x="6503157" y="3812943"/>
            <a:ext cx="5565626"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8080"/>
                </a:solidFill>
                <a:effectLst/>
                <a:latin typeface="Consolas" panose="020B0609020204030204" pitchFamily="49" charset="0"/>
              </a:rPr>
              <a:t>     bool</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solveMazeUtil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maze[N][N],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8080"/>
                </a:solidFill>
                <a:effectLst/>
                <a:latin typeface="Consolas" panose="020B0609020204030204" pitchFamily="49" charset="0"/>
              </a:rPr>
              <a:t>     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sol[N][N]){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if (x, y is goal) return true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 == N - 1 &amp;&amp; y == N - 1 &amp;&amp; maze[x][y] == 1)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sol[x][y] = 1;</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lang="en-US" altLang="en-US" sz="1000" dirty="0"/>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Check if maze[x][y] is valid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isSafe</a:t>
            </a:r>
            <a:r>
              <a:rPr kumimoji="0" lang="en-US" altLang="en-US" sz="1400" b="0" i="0" u="none" strike="noStrike" cap="none" normalizeH="0" baseline="0" dirty="0">
                <a:ln>
                  <a:noFill/>
                </a:ln>
                <a:solidFill>
                  <a:srgbClr val="000000"/>
                </a:solidFill>
                <a:effectLst/>
                <a:latin typeface="Consolas" panose="020B0609020204030204" pitchFamily="49" charset="0"/>
              </a:rPr>
              <a:t>(maze, x, y) == </a:t>
            </a:r>
            <a:r>
              <a:rPr kumimoji="0" lang="en-US" altLang="en-US" sz="1400" b="1" i="0" u="none" strike="noStrike" cap="none" normalizeH="0" baseline="0" dirty="0">
                <a:ln>
                  <a:noFill/>
                </a:ln>
                <a:solidFill>
                  <a:srgbClr val="006699"/>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Check if the current block is already part of</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solution path.</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(sol[x][y] == 1)</a:t>
            </a:r>
            <a:r>
              <a:rPr lang="en-US" altLang="en-US" sz="1000" dirty="0"/>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false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696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4952-77CE-99C9-B250-9D15AAFB672E}"/>
              </a:ext>
            </a:extLst>
          </p:cNvPr>
          <p:cNvSpPr>
            <a:spLocks noGrp="1"/>
          </p:cNvSpPr>
          <p:nvPr>
            <p:ph type="title"/>
          </p:nvPr>
        </p:nvSpPr>
        <p:spPr>
          <a:xfrm>
            <a:off x="2036334" y="589086"/>
            <a:ext cx="8911687" cy="846881"/>
          </a:xfrm>
        </p:spPr>
        <p:txBody>
          <a:bodyPr/>
          <a:lstStyle/>
          <a:p>
            <a:r>
              <a:rPr lang="en-IN" dirty="0"/>
              <a:t>CONTINUATION</a:t>
            </a:r>
          </a:p>
        </p:txBody>
      </p:sp>
      <p:sp>
        <p:nvSpPr>
          <p:cNvPr id="4" name="Footer Placeholder 3">
            <a:extLst>
              <a:ext uri="{FF2B5EF4-FFF2-40B4-BE49-F238E27FC236}">
                <a16:creationId xmlns:a16="http://schemas.microsoft.com/office/drawing/2014/main" id="{419799D0-1265-BBD4-889C-D15C324DE7D0}"/>
              </a:ext>
            </a:extLst>
          </p:cNvPr>
          <p:cNvSpPr>
            <a:spLocks noGrp="1"/>
          </p:cNvSpPr>
          <p:nvPr>
            <p:ph type="ftr" sz="quarter" idx="11"/>
          </p:nvPr>
        </p:nvSpPr>
        <p:spPr>
          <a:xfrm>
            <a:off x="7787377" y="6278327"/>
            <a:ext cx="7619999" cy="365125"/>
          </a:xfrm>
        </p:spPr>
        <p:txBody>
          <a:bodyPr/>
          <a:lstStyle/>
          <a:p>
            <a:r>
              <a:rPr lang="en-IN" sz="1400" b="1" dirty="0">
                <a:solidFill>
                  <a:schemeClr val="tx1">
                    <a:lumMod val="85000"/>
                    <a:lumOff val="15000"/>
                  </a:schemeClr>
                </a:solidFill>
              </a:rPr>
              <a:t>MADHURIMA RAWAT(DATASCIENCE CSVTU)</a:t>
            </a:r>
          </a:p>
        </p:txBody>
      </p:sp>
      <p:sp>
        <p:nvSpPr>
          <p:cNvPr id="5" name="Slide Number Placeholder 4">
            <a:extLst>
              <a:ext uri="{FF2B5EF4-FFF2-40B4-BE49-F238E27FC236}">
                <a16:creationId xmlns:a16="http://schemas.microsoft.com/office/drawing/2014/main" id="{715105C7-9F43-09D8-EF10-43D0723D258E}"/>
              </a:ext>
            </a:extLst>
          </p:cNvPr>
          <p:cNvSpPr>
            <a:spLocks noGrp="1"/>
          </p:cNvSpPr>
          <p:nvPr>
            <p:ph type="sldNum" sz="quarter" idx="12"/>
          </p:nvPr>
        </p:nvSpPr>
        <p:spPr/>
        <p:txBody>
          <a:bodyPr/>
          <a:lstStyle/>
          <a:p>
            <a:fld id="{38805E45-3A90-40F2-8637-76DCD015AE6F}" type="slidenum">
              <a:rPr lang="en-IN" smtClean="0"/>
              <a:t>11</a:t>
            </a:fld>
            <a:endParaRPr lang="en-IN"/>
          </a:p>
        </p:txBody>
      </p:sp>
      <p:sp>
        <p:nvSpPr>
          <p:cNvPr id="6" name="Rectangle 2">
            <a:extLst>
              <a:ext uri="{FF2B5EF4-FFF2-40B4-BE49-F238E27FC236}">
                <a16:creationId xmlns:a16="http://schemas.microsoft.com/office/drawing/2014/main" id="{BD0AB1EF-F942-6A29-8A54-CE1B52569D1D}"/>
              </a:ext>
            </a:extLst>
          </p:cNvPr>
          <p:cNvSpPr>
            <a:spLocks noGrp="1" noChangeArrowheads="1"/>
          </p:cNvSpPr>
          <p:nvPr>
            <p:ph idx="1"/>
          </p:nvPr>
        </p:nvSpPr>
        <p:spPr bwMode="auto">
          <a:xfrm>
            <a:off x="1187132" y="1719027"/>
            <a:ext cx="4908868"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mark x, y as part of solution path</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sol[x][y] = 1;</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Move forward in x direction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if</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solveMazeUtil</a:t>
            </a:r>
            <a:r>
              <a:rPr kumimoji="0" lang="en-US" altLang="en-US" sz="2000" b="0" i="0" u="none" strike="noStrike" cap="none" normalizeH="0" baseline="0" dirty="0">
                <a:ln>
                  <a:noFill/>
                </a:ln>
                <a:solidFill>
                  <a:srgbClr val="000000"/>
                </a:solidFill>
                <a:effectLst/>
                <a:latin typeface="Consolas" panose="020B0609020204030204" pitchFamily="49" charset="0"/>
              </a:rPr>
              <a:t>(maze, x + 1, y, sol) == </a:t>
            </a:r>
            <a:r>
              <a:rPr kumimoji="0" lang="en-US" altLang="en-US" sz="2000" b="1" i="0" u="none" strike="noStrike" cap="none" normalizeH="0" baseline="0" dirty="0">
                <a:ln>
                  <a:noFill/>
                </a:ln>
                <a:solidFill>
                  <a:srgbClr val="006699"/>
                </a:solidFill>
                <a:effectLst/>
                <a:latin typeface="Consolas" panose="020B0609020204030204" pitchFamily="49" charset="0"/>
              </a:rPr>
              <a:t>true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true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If moving in x direction doesn't give solution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then Move down in y direction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if</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solveMazeUtil</a:t>
            </a:r>
            <a:r>
              <a:rPr kumimoji="0" lang="en-US" altLang="en-US" sz="2000" b="0" i="0" u="none" strike="noStrike" cap="none" normalizeH="0" baseline="0" dirty="0">
                <a:ln>
                  <a:noFill/>
                </a:ln>
                <a:solidFill>
                  <a:srgbClr val="000000"/>
                </a:solidFill>
                <a:effectLst/>
                <a:latin typeface="Consolas" panose="020B0609020204030204" pitchFamily="49" charset="0"/>
              </a:rPr>
              <a:t>(maze,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y + 1, sol) == </a:t>
            </a:r>
            <a:r>
              <a:rPr kumimoji="0" lang="en-US" altLang="en-US" sz="2000" b="1" i="0" u="none" strike="noStrike" cap="none" normalizeH="0" baseline="0" dirty="0">
                <a:ln>
                  <a:noFill/>
                </a:ln>
                <a:solidFill>
                  <a:srgbClr val="006699"/>
                </a:solidFill>
                <a:effectLst/>
                <a:latin typeface="Consolas" panose="020B0609020204030204" pitchFamily="49" charset="0"/>
              </a:rPr>
              <a:t>true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true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89C6316-92D7-9A78-65AF-D90FEF72E88F}"/>
              </a:ext>
            </a:extLst>
          </p:cNvPr>
          <p:cNvSpPr>
            <a:spLocks noChangeArrowheads="1"/>
          </p:cNvSpPr>
          <p:nvPr/>
        </p:nvSpPr>
        <p:spPr bwMode="auto">
          <a:xfrm>
            <a:off x="6096000" y="1592858"/>
            <a:ext cx="600348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 BACKTRACK: unmark x, y as part of solution path</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sol[x][y] = 0;</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return</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return</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8200"/>
                </a:solidFill>
                <a:effectLst/>
                <a:latin typeface="Consolas" panose="020B0609020204030204" pitchFamily="49" charset="0"/>
              </a:rPr>
              <a:t>// driver program to test above function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808080"/>
                </a:solidFill>
                <a:effectLst/>
                <a:latin typeface="Consolas" panose="020B0609020204030204" pitchFamily="49" charset="0"/>
              </a:rPr>
              <a:t>        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main(){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808080"/>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maze[N][N] = { { 1, 0, 0, 0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1, 1, 0, 1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0, 1, 0, 0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1, 1, 1, 1 }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solveMaze</a:t>
            </a:r>
            <a:r>
              <a:rPr kumimoji="0" lang="en-US" altLang="en-US" b="0" i="0" u="none" strike="noStrike" cap="none" normalizeH="0" baseline="0" dirty="0">
                <a:ln>
                  <a:noFill/>
                </a:ln>
                <a:solidFill>
                  <a:srgbClr val="000000"/>
                </a:solidFill>
                <a:effectLst/>
                <a:latin typeface="Consolas" panose="020B0609020204030204" pitchFamily="49" charset="0"/>
              </a:rPr>
              <a:t>(maze);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return</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0;}</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21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B797-F11B-5040-8BAF-1440F55421C9}"/>
              </a:ext>
            </a:extLst>
          </p:cNvPr>
          <p:cNvSpPr>
            <a:spLocks noGrp="1"/>
          </p:cNvSpPr>
          <p:nvPr>
            <p:ph type="title"/>
          </p:nvPr>
        </p:nvSpPr>
        <p:spPr>
          <a:xfrm>
            <a:off x="1972987" y="618185"/>
            <a:ext cx="9531625" cy="872685"/>
          </a:xfrm>
        </p:spPr>
        <p:txBody>
          <a:bodyPr/>
          <a:lstStyle/>
          <a:p>
            <a:r>
              <a:rPr lang="en-US" b="1" i="0" dirty="0">
                <a:solidFill>
                  <a:srgbClr val="273239"/>
                </a:solidFill>
                <a:effectLst/>
                <a:latin typeface="urw-din"/>
              </a:rPr>
              <a:t>OUTPUT:</a:t>
            </a:r>
            <a:r>
              <a:rPr lang="en-US"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ABBF2280-0DF8-7C32-3320-5CFCF52DC984}"/>
              </a:ext>
            </a:extLst>
          </p:cNvPr>
          <p:cNvSpPr>
            <a:spLocks noGrp="1"/>
          </p:cNvSpPr>
          <p:nvPr>
            <p:ph idx="1"/>
          </p:nvPr>
        </p:nvSpPr>
        <p:spPr>
          <a:xfrm>
            <a:off x="2420248" y="1749287"/>
            <a:ext cx="9365382" cy="6219336"/>
          </a:xfrm>
        </p:spPr>
        <p:txBody>
          <a:bodyPr/>
          <a:lstStyle/>
          <a:p>
            <a:pPr marL="0" indent="0">
              <a:buNone/>
            </a:pPr>
            <a:r>
              <a:rPr lang="en-US" sz="2800" b="0" i="0" dirty="0">
                <a:solidFill>
                  <a:srgbClr val="273239"/>
                </a:solidFill>
                <a:effectLst/>
                <a:latin typeface="urw-din"/>
              </a:rPr>
              <a:t>The 1 values show the path for rat</a:t>
            </a:r>
          </a:p>
          <a:p>
            <a:pPr marL="0" indent="0">
              <a:buNone/>
            </a:pPr>
            <a:endParaRPr lang="en-US" dirty="0">
              <a:solidFill>
                <a:srgbClr val="273239"/>
              </a:solidFill>
              <a:latin typeface="urw-din"/>
            </a:endParaRPr>
          </a:p>
          <a:p>
            <a:endParaRPr lang="en-US" dirty="0">
              <a:solidFill>
                <a:srgbClr val="273239"/>
              </a:solidFill>
              <a:latin typeface="urw-din"/>
            </a:endParaRPr>
          </a:p>
          <a:p>
            <a:pPr algn="l" fontAlgn="base"/>
            <a:endParaRPr lang="en-US" sz="2400" b="1" i="0" dirty="0">
              <a:solidFill>
                <a:srgbClr val="273239"/>
              </a:solidFill>
              <a:effectLst/>
              <a:latin typeface="urw-din"/>
            </a:endParaRPr>
          </a:p>
          <a:p>
            <a:pPr marL="0" indent="0" algn="l" fontAlgn="base">
              <a:buNone/>
            </a:pPr>
            <a:r>
              <a:rPr lang="en-US" sz="2400" b="1" i="0" dirty="0">
                <a:solidFill>
                  <a:srgbClr val="273239"/>
                </a:solidFill>
                <a:effectLst/>
                <a:latin typeface="urw-din"/>
              </a:rPr>
              <a:t>Complexity Analysis:</a:t>
            </a:r>
            <a:r>
              <a:rPr lang="en-US" sz="2400" b="0" i="0" dirty="0">
                <a:solidFill>
                  <a:srgbClr val="273239"/>
                </a:solidFill>
                <a:effectLst/>
                <a:latin typeface="urw-din"/>
              </a:rPr>
              <a:t> </a:t>
            </a:r>
          </a:p>
          <a:p>
            <a:pPr algn="l" fontAlgn="base">
              <a:buFont typeface="Arial" panose="020B0604020202020204" pitchFamily="34" charset="0"/>
              <a:buChar char="•"/>
            </a:pPr>
            <a:r>
              <a:rPr lang="en-US" sz="2400" b="1" i="0" dirty="0">
                <a:solidFill>
                  <a:srgbClr val="273239"/>
                </a:solidFill>
                <a:effectLst/>
                <a:latin typeface="urw-din"/>
              </a:rPr>
              <a:t>Time Complexity:</a:t>
            </a:r>
            <a:r>
              <a:rPr lang="en-US" sz="2400" b="0" i="0" dirty="0">
                <a:solidFill>
                  <a:srgbClr val="273239"/>
                </a:solidFill>
                <a:effectLst/>
                <a:latin typeface="urw-din"/>
              </a:rPr>
              <a:t> O(2^(n^2)). </a:t>
            </a:r>
            <a:br>
              <a:rPr lang="en-US" sz="2400" b="0" i="0" dirty="0">
                <a:solidFill>
                  <a:srgbClr val="273239"/>
                </a:solidFill>
                <a:effectLst/>
                <a:latin typeface="urw-din"/>
              </a:rPr>
            </a:br>
            <a:r>
              <a:rPr lang="en-US" sz="2400" b="0" i="0" dirty="0">
                <a:solidFill>
                  <a:srgbClr val="273239"/>
                </a:solidFill>
                <a:effectLst/>
                <a:latin typeface="urw-din"/>
              </a:rPr>
              <a:t>The recursion can run upper-bound 2^(n^2) times.</a:t>
            </a:r>
          </a:p>
          <a:p>
            <a:pPr algn="l" fontAlgn="base">
              <a:buFont typeface="Arial" panose="020B0604020202020204" pitchFamily="34" charset="0"/>
              <a:buChar char="•"/>
            </a:pPr>
            <a:r>
              <a:rPr lang="en-US" sz="2400" b="1" i="0" dirty="0">
                <a:solidFill>
                  <a:srgbClr val="273239"/>
                </a:solidFill>
                <a:effectLst/>
                <a:latin typeface="urw-din"/>
              </a:rPr>
              <a:t>Space Complexity:</a:t>
            </a:r>
            <a:r>
              <a:rPr lang="en-US" sz="2400" b="0" i="0" dirty="0">
                <a:solidFill>
                  <a:srgbClr val="273239"/>
                </a:solidFill>
                <a:effectLst/>
                <a:latin typeface="urw-din"/>
              </a:rPr>
              <a:t> O(n^2). </a:t>
            </a:r>
            <a:br>
              <a:rPr lang="en-US" sz="2400" b="0" i="0" dirty="0">
                <a:solidFill>
                  <a:srgbClr val="273239"/>
                </a:solidFill>
                <a:effectLst/>
                <a:latin typeface="urw-din"/>
              </a:rPr>
            </a:br>
            <a:r>
              <a:rPr lang="en-US" sz="2400" b="0" i="0" dirty="0">
                <a:solidFill>
                  <a:srgbClr val="273239"/>
                </a:solidFill>
                <a:effectLst/>
                <a:latin typeface="urw-din"/>
              </a:rPr>
              <a:t>Output matrix is required so an extra space of size n*n is needed.</a:t>
            </a:r>
          </a:p>
          <a:p>
            <a:endParaRPr lang="en-IN" dirty="0"/>
          </a:p>
        </p:txBody>
      </p:sp>
      <p:sp>
        <p:nvSpPr>
          <p:cNvPr id="4" name="Footer Placeholder 3">
            <a:extLst>
              <a:ext uri="{FF2B5EF4-FFF2-40B4-BE49-F238E27FC236}">
                <a16:creationId xmlns:a16="http://schemas.microsoft.com/office/drawing/2014/main" id="{743C8CB7-02B3-AC53-C32D-F7ECB64524DA}"/>
              </a:ext>
            </a:extLst>
          </p:cNvPr>
          <p:cNvSpPr>
            <a:spLocks noGrp="1"/>
          </p:cNvSpPr>
          <p:nvPr>
            <p:ph type="ftr" sz="quarter" idx="11"/>
          </p:nvPr>
        </p:nvSpPr>
        <p:spPr>
          <a:xfrm>
            <a:off x="7777229" y="6135808"/>
            <a:ext cx="7619999" cy="365125"/>
          </a:xfrm>
        </p:spPr>
        <p:txBody>
          <a:bodyPr/>
          <a:lstStyle/>
          <a:p>
            <a:r>
              <a:rPr lang="en-IN" sz="1400" b="1" dirty="0">
                <a:solidFill>
                  <a:schemeClr val="accent1">
                    <a:lumMod val="75000"/>
                  </a:schemeClr>
                </a:solidFill>
              </a:rPr>
              <a:t>MADHURIMA RAWAT(DATASCIENCE CSVTU)</a:t>
            </a:r>
          </a:p>
        </p:txBody>
      </p:sp>
      <p:sp>
        <p:nvSpPr>
          <p:cNvPr id="5" name="Slide Number Placeholder 4">
            <a:extLst>
              <a:ext uri="{FF2B5EF4-FFF2-40B4-BE49-F238E27FC236}">
                <a16:creationId xmlns:a16="http://schemas.microsoft.com/office/drawing/2014/main" id="{EDC9E911-1BC6-7609-C012-D367AFFD75BA}"/>
              </a:ext>
            </a:extLst>
          </p:cNvPr>
          <p:cNvSpPr>
            <a:spLocks noGrp="1"/>
          </p:cNvSpPr>
          <p:nvPr>
            <p:ph type="sldNum" sz="quarter" idx="12"/>
          </p:nvPr>
        </p:nvSpPr>
        <p:spPr/>
        <p:txBody>
          <a:bodyPr/>
          <a:lstStyle/>
          <a:p>
            <a:fld id="{38805E45-3A90-40F2-8637-76DCD015AE6F}" type="slidenum">
              <a:rPr lang="en-IN" smtClean="0"/>
              <a:t>12</a:t>
            </a:fld>
            <a:endParaRPr lang="en-IN"/>
          </a:p>
        </p:txBody>
      </p:sp>
      <p:sp>
        <p:nvSpPr>
          <p:cNvPr id="6" name="Rectangle 1">
            <a:extLst>
              <a:ext uri="{FF2B5EF4-FFF2-40B4-BE49-F238E27FC236}">
                <a16:creationId xmlns:a16="http://schemas.microsoft.com/office/drawing/2014/main" id="{A882C042-C451-1FBD-FC53-668A4BABF130}"/>
              </a:ext>
            </a:extLst>
          </p:cNvPr>
          <p:cNvSpPr>
            <a:spLocks noChangeArrowheads="1"/>
          </p:cNvSpPr>
          <p:nvPr/>
        </p:nvSpPr>
        <p:spPr bwMode="auto">
          <a:xfrm>
            <a:off x="5246408" y="2271911"/>
            <a:ext cx="1699183" cy="154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273239"/>
                </a:solidFill>
                <a:effectLst/>
                <a:latin typeface="Consolas" panose="020B0609020204030204" pitchFamily="49" charset="0"/>
              </a:rPr>
              <a:t>1 0 0 0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1 1 0 0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73239"/>
                </a:solidFill>
                <a:latin typeface="Consolas" panose="020B0609020204030204" pitchFamily="49" charset="0"/>
              </a:rPr>
              <a:t>  </a:t>
            </a:r>
            <a:r>
              <a:rPr kumimoji="0" lang="en-US" altLang="en-US" sz="2400" b="0" i="0" u="none" strike="noStrike" cap="none" normalizeH="0" baseline="0" dirty="0">
                <a:ln>
                  <a:noFill/>
                </a:ln>
                <a:solidFill>
                  <a:srgbClr val="273239"/>
                </a:solidFill>
                <a:effectLst/>
                <a:latin typeface="Consolas" panose="020B0609020204030204" pitchFamily="49" charset="0"/>
              </a:rPr>
              <a:t>1 0 0 0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73239"/>
                </a:solidFill>
                <a:latin typeface="Consolas" panose="020B0609020204030204" pitchFamily="49" charset="0"/>
              </a:rPr>
              <a:t>  0</a:t>
            </a:r>
            <a:r>
              <a:rPr kumimoji="0" lang="en-US" altLang="en-US" sz="2400" b="0" i="0" u="none" strike="noStrike" cap="none" normalizeH="0" baseline="0" dirty="0">
                <a:ln>
                  <a:noFill/>
                </a:ln>
                <a:solidFill>
                  <a:srgbClr val="273239"/>
                </a:solidFill>
                <a:effectLst/>
                <a:latin typeface="Consolas" panose="020B0609020204030204" pitchFamily="49" charset="0"/>
              </a:rPr>
              <a:t> 1 1 1</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6426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275EBB5D-BA62-FEA1-3D91-FBC64340FA51}"/>
              </a:ext>
            </a:extLst>
          </p:cNvPr>
          <p:cNvGraphicFramePr/>
          <p:nvPr>
            <p:extLst>
              <p:ext uri="{D42A27DB-BD31-4B8C-83A1-F6EECF244321}">
                <p14:modId xmlns:p14="http://schemas.microsoft.com/office/powerpoint/2010/main" val="3078575886"/>
              </p:ext>
            </p:extLst>
          </p:nvPr>
        </p:nvGraphicFramePr>
        <p:xfrm>
          <a:off x="2589211" y="1818526"/>
          <a:ext cx="8915399" cy="20856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 Placeholder 13">
            <a:extLst>
              <a:ext uri="{FF2B5EF4-FFF2-40B4-BE49-F238E27FC236}">
                <a16:creationId xmlns:a16="http://schemas.microsoft.com/office/drawing/2014/main" id="{C90C0A14-566C-4B11-885D-8F23A2C29E29}"/>
              </a:ext>
            </a:extLst>
          </p:cNvPr>
          <p:cNvSpPr>
            <a:spLocks noGrp="1"/>
          </p:cNvSpPr>
          <p:nvPr>
            <p:ph type="body" idx="1"/>
          </p:nvPr>
        </p:nvSpPr>
        <p:spPr>
          <a:xfrm>
            <a:off x="4685139" y="4605205"/>
            <a:ext cx="8915399" cy="860400"/>
          </a:xfrm>
        </p:spPr>
        <p:txBody>
          <a:bodyPr/>
          <a:lstStyle/>
          <a:p>
            <a:r>
              <a:rPr lang="en-US" sz="2400" b="1" dirty="0"/>
              <a:t>ANY QUESTIONS</a:t>
            </a:r>
            <a:endParaRPr lang="en-IN" sz="2400" b="1" dirty="0"/>
          </a:p>
          <a:p>
            <a:endParaRPr lang="en-IN" dirty="0"/>
          </a:p>
        </p:txBody>
      </p:sp>
      <p:sp>
        <p:nvSpPr>
          <p:cNvPr id="4" name="Footer Placeholder 3">
            <a:extLst>
              <a:ext uri="{FF2B5EF4-FFF2-40B4-BE49-F238E27FC236}">
                <a16:creationId xmlns:a16="http://schemas.microsoft.com/office/drawing/2014/main" id="{8C315A49-EE22-0B56-CFD2-F261E002A000}"/>
              </a:ext>
            </a:extLst>
          </p:cNvPr>
          <p:cNvSpPr>
            <a:spLocks noGrp="1"/>
          </p:cNvSpPr>
          <p:nvPr>
            <p:ph type="ftr" sz="quarter" idx="11"/>
          </p:nvPr>
        </p:nvSpPr>
        <p:spPr>
          <a:xfrm>
            <a:off x="6114104" y="6166631"/>
            <a:ext cx="7619999" cy="365125"/>
          </a:xfrm>
        </p:spPr>
        <p:txBody>
          <a:bodyPr/>
          <a:lstStyle/>
          <a:p>
            <a:r>
              <a:rPr lang="en-IN" sz="1400" b="1">
                <a:solidFill>
                  <a:schemeClr val="accent1">
                    <a:lumMod val="75000"/>
                  </a:schemeClr>
                </a:solidFill>
              </a:rPr>
              <a:t>ASSIGNMENT-2 MADHURIMA RAWAT(DATASCIENCE CSVTU)</a:t>
            </a:r>
            <a:endParaRPr lang="en-IN" dirty="0">
              <a:solidFill>
                <a:schemeClr val="accent1">
                  <a:lumMod val="75000"/>
                </a:schemeClr>
              </a:solidFill>
            </a:endParaRPr>
          </a:p>
        </p:txBody>
      </p:sp>
      <p:sp>
        <p:nvSpPr>
          <p:cNvPr id="5" name="Slide Number Placeholder 4">
            <a:extLst>
              <a:ext uri="{FF2B5EF4-FFF2-40B4-BE49-F238E27FC236}">
                <a16:creationId xmlns:a16="http://schemas.microsoft.com/office/drawing/2014/main" id="{24E96C77-69D7-7404-5798-665BCC2BBD47}"/>
              </a:ext>
            </a:extLst>
          </p:cNvPr>
          <p:cNvSpPr>
            <a:spLocks noGrp="1"/>
          </p:cNvSpPr>
          <p:nvPr>
            <p:ph type="sldNum" sz="quarter" idx="12"/>
          </p:nvPr>
        </p:nvSpPr>
        <p:spPr/>
        <p:txBody>
          <a:bodyPr/>
          <a:lstStyle/>
          <a:p>
            <a:fld id="{D9C44F9E-59C3-457A-99E5-93939BDFE56A}" type="slidenum">
              <a:rPr lang="en-IN" smtClean="0"/>
              <a:t>13</a:t>
            </a:fld>
            <a:endParaRPr lang="en-IN"/>
          </a:p>
        </p:txBody>
      </p:sp>
    </p:spTree>
    <p:extLst>
      <p:ext uri="{BB962C8B-B14F-4D97-AF65-F5344CB8AC3E}">
        <p14:creationId xmlns:p14="http://schemas.microsoft.com/office/powerpoint/2010/main" val="340326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9003-6028-47F1-E659-1EC58D421436}"/>
              </a:ext>
            </a:extLst>
          </p:cNvPr>
          <p:cNvSpPr>
            <a:spLocks noGrp="1"/>
          </p:cNvSpPr>
          <p:nvPr>
            <p:ph type="title"/>
          </p:nvPr>
        </p:nvSpPr>
        <p:spPr>
          <a:xfrm>
            <a:off x="2592925" y="481129"/>
            <a:ext cx="8911687" cy="1280890"/>
          </a:xfrm>
        </p:spPr>
        <p:txBody>
          <a:bodyPr/>
          <a:lstStyle/>
          <a:p>
            <a:r>
              <a:rPr lang="en-IN" sz="3600" dirty="0"/>
              <a:t>RECURRENCE RELATION</a:t>
            </a:r>
            <a:endParaRPr lang="en-IN" dirty="0"/>
          </a:p>
        </p:txBody>
      </p:sp>
      <p:sp>
        <p:nvSpPr>
          <p:cNvPr id="4" name="Footer Placeholder 3">
            <a:extLst>
              <a:ext uri="{FF2B5EF4-FFF2-40B4-BE49-F238E27FC236}">
                <a16:creationId xmlns:a16="http://schemas.microsoft.com/office/drawing/2014/main" id="{10ED5DA7-B81E-D252-5D76-8F6F5E5CF466}"/>
              </a:ext>
            </a:extLst>
          </p:cNvPr>
          <p:cNvSpPr>
            <a:spLocks noGrp="1"/>
          </p:cNvSpPr>
          <p:nvPr>
            <p:ph type="ftr" sz="quarter" idx="11"/>
          </p:nvPr>
        </p:nvSpPr>
        <p:spPr>
          <a:xfrm>
            <a:off x="6459757" y="6376871"/>
            <a:ext cx="7619999" cy="365125"/>
          </a:xfrm>
        </p:spPr>
        <p:txBody>
          <a:bodyPr/>
          <a:lstStyle/>
          <a:p>
            <a:r>
              <a:rPr lang="en-IN" sz="1400" b="1" dirty="0">
                <a:solidFill>
                  <a:schemeClr val="tx1"/>
                </a:solidFill>
              </a:rPr>
              <a:t>ASSIGNMENT-2 MADHURIMA RAWAT(DATASCIENCE CSVTU)</a:t>
            </a:r>
          </a:p>
        </p:txBody>
      </p:sp>
      <p:sp>
        <p:nvSpPr>
          <p:cNvPr id="5" name="Slide Number Placeholder 4">
            <a:extLst>
              <a:ext uri="{FF2B5EF4-FFF2-40B4-BE49-F238E27FC236}">
                <a16:creationId xmlns:a16="http://schemas.microsoft.com/office/drawing/2014/main" id="{A800C70E-A19E-0062-7A8C-0FAAC7AB4EFB}"/>
              </a:ext>
            </a:extLst>
          </p:cNvPr>
          <p:cNvSpPr>
            <a:spLocks noGrp="1"/>
          </p:cNvSpPr>
          <p:nvPr>
            <p:ph type="sldNum" sz="quarter" idx="12"/>
          </p:nvPr>
        </p:nvSpPr>
        <p:spPr/>
        <p:txBody>
          <a:bodyPr/>
          <a:lstStyle/>
          <a:p>
            <a:fld id="{D9C44F9E-59C3-457A-99E5-93939BDFE56A}" type="slidenum">
              <a:rPr lang="en-IN" smtClean="0"/>
              <a:t>2</a:t>
            </a:fld>
            <a:endParaRPr lang="en-IN"/>
          </a:p>
        </p:txBody>
      </p:sp>
      <p:sp>
        <p:nvSpPr>
          <p:cNvPr id="8" name="Content Placeholder 7">
            <a:extLst>
              <a:ext uri="{FF2B5EF4-FFF2-40B4-BE49-F238E27FC236}">
                <a16:creationId xmlns:a16="http://schemas.microsoft.com/office/drawing/2014/main" id="{BC31AA1D-861A-455A-AAD3-CAE80ED62F07}"/>
              </a:ext>
            </a:extLst>
          </p:cNvPr>
          <p:cNvSpPr>
            <a:spLocks noGrp="1"/>
          </p:cNvSpPr>
          <p:nvPr>
            <p:ph idx="1"/>
          </p:nvPr>
        </p:nvSpPr>
        <p:spPr>
          <a:xfrm>
            <a:off x="1736333" y="1448656"/>
            <a:ext cx="9768279" cy="4462566"/>
          </a:xfrm>
        </p:spPr>
        <p:txBody>
          <a:bodyPr>
            <a:normAutofit/>
          </a:bodyPr>
          <a:lstStyle/>
          <a:p>
            <a:r>
              <a:rPr lang="en-US" sz="2000" b="0" i="0" dirty="0">
                <a:solidFill>
                  <a:srgbClr val="333333"/>
                </a:solidFill>
                <a:effectLst/>
                <a:latin typeface="Roboto" panose="02000000000000000000" pitchFamily="2" charset="0"/>
              </a:rPr>
              <a:t>A </a:t>
            </a:r>
            <a:r>
              <a:rPr lang="en-US" sz="2000" b="1" i="0" dirty="0">
                <a:solidFill>
                  <a:srgbClr val="333333"/>
                </a:solidFill>
                <a:effectLst/>
                <a:latin typeface="Roboto" panose="02000000000000000000" pitchFamily="2" charset="0"/>
              </a:rPr>
              <a:t>recurrence relation</a:t>
            </a:r>
            <a:r>
              <a:rPr lang="en-US" sz="2000" b="0" i="0" dirty="0">
                <a:solidFill>
                  <a:srgbClr val="333333"/>
                </a:solidFill>
                <a:effectLst/>
                <a:latin typeface="Roboto" panose="02000000000000000000" pitchFamily="2" charset="0"/>
              </a:rPr>
              <a:t> is an equation which represents a sequence based on some rule. It helps in finding the subsequent term (next term) dependent upon the preceding term (previous term). </a:t>
            </a:r>
          </a:p>
          <a:p>
            <a:r>
              <a:rPr lang="en-US" sz="2000" b="0" i="0" dirty="0">
                <a:solidFill>
                  <a:srgbClr val="333333"/>
                </a:solidFill>
                <a:effectLst/>
                <a:latin typeface="Roboto" panose="02000000000000000000" pitchFamily="2" charset="0"/>
              </a:rPr>
              <a:t>If we know the previous term in a given series, then we can easily determine the next term. Since a standard pattern is developed now, we can find the set of new terms. This is also applicable for </a:t>
            </a:r>
            <a:r>
              <a:rPr lang="en-US" sz="2000" dirty="0">
                <a:solidFill>
                  <a:srgbClr val="73AD21"/>
                </a:solidFill>
                <a:latin typeface="Roboto" panose="02000000000000000000" pitchFamily="2" charset="0"/>
              </a:rPr>
              <a:t>arithmetic and geometric sequence</a:t>
            </a:r>
            <a:r>
              <a:rPr lang="en-US" sz="2000" b="0" i="0" dirty="0">
                <a:solidFill>
                  <a:srgbClr val="333333"/>
                </a:solidFill>
                <a:effectLst/>
                <a:latin typeface="Roboto" panose="02000000000000000000" pitchFamily="2" charset="0"/>
              </a:rPr>
              <a:t>.</a:t>
            </a:r>
            <a:endParaRPr lang="en-IN" sz="2000" dirty="0"/>
          </a:p>
        </p:txBody>
      </p:sp>
      <p:pic>
        <p:nvPicPr>
          <p:cNvPr id="1026" name="Picture 2" descr="Image result for recurrence relation">
            <a:extLst>
              <a:ext uri="{FF2B5EF4-FFF2-40B4-BE49-F238E27FC236}">
                <a16:creationId xmlns:a16="http://schemas.microsoft.com/office/drawing/2014/main" id="{CE9106EB-A153-2360-ED6C-3093BD143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874" y="3639585"/>
            <a:ext cx="3514725"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ecurrence relation">
            <a:extLst>
              <a:ext uri="{FF2B5EF4-FFF2-40B4-BE49-F238E27FC236}">
                <a16:creationId xmlns:a16="http://schemas.microsoft.com/office/drawing/2014/main" id="{97E34564-826D-A6FE-7BBA-E186910808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439"/>
          <a:stretch/>
        </p:blipFill>
        <p:spPr bwMode="auto">
          <a:xfrm>
            <a:off x="2036477" y="3724792"/>
            <a:ext cx="3776630" cy="2543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93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E201-FD49-460B-0055-ACB4A153EDA6}"/>
              </a:ext>
            </a:extLst>
          </p:cNvPr>
          <p:cNvSpPr>
            <a:spLocks noGrp="1"/>
          </p:cNvSpPr>
          <p:nvPr>
            <p:ph type="title"/>
          </p:nvPr>
        </p:nvSpPr>
        <p:spPr>
          <a:xfrm>
            <a:off x="2652652" y="329899"/>
            <a:ext cx="8911687" cy="1280890"/>
          </a:xfrm>
        </p:spPr>
        <p:txBody>
          <a:bodyPr/>
          <a:lstStyle/>
          <a:p>
            <a:br>
              <a:rPr lang="en-IN" b="0" i="0" dirty="0">
                <a:solidFill>
                  <a:srgbClr val="222222"/>
                </a:solidFill>
                <a:effectLst/>
                <a:latin typeface="Lato" panose="020F0502020204030203" pitchFamily="34" charset="0"/>
              </a:rPr>
            </a:br>
            <a:r>
              <a:rPr lang="en-IN" dirty="0"/>
              <a:t>IN  DISCRETE MATHEMATICS</a:t>
            </a:r>
          </a:p>
        </p:txBody>
      </p:sp>
      <p:sp>
        <p:nvSpPr>
          <p:cNvPr id="4" name="Footer Placeholder 3">
            <a:extLst>
              <a:ext uri="{FF2B5EF4-FFF2-40B4-BE49-F238E27FC236}">
                <a16:creationId xmlns:a16="http://schemas.microsoft.com/office/drawing/2014/main" id="{57F74EEA-4D98-2FDD-632C-DE1160E0888A}"/>
              </a:ext>
            </a:extLst>
          </p:cNvPr>
          <p:cNvSpPr>
            <a:spLocks noGrp="1"/>
          </p:cNvSpPr>
          <p:nvPr>
            <p:ph type="ftr" sz="quarter" idx="11"/>
          </p:nvPr>
        </p:nvSpPr>
        <p:spPr>
          <a:xfrm>
            <a:off x="6359829" y="6338917"/>
            <a:ext cx="7619999" cy="365125"/>
          </a:xfrm>
        </p:spPr>
        <p:txBody>
          <a:bodyPr/>
          <a:lstStyle/>
          <a:p>
            <a:r>
              <a:rPr lang="en-IN" sz="1400" b="1" dirty="0">
                <a:solidFill>
                  <a:schemeClr val="tx1"/>
                </a:solidFill>
              </a:rPr>
              <a:t>ASSIGNMENT-2 MADHURIMA RAWAT(DATASCIENCE CSVTU)</a:t>
            </a:r>
          </a:p>
        </p:txBody>
      </p:sp>
      <p:sp>
        <p:nvSpPr>
          <p:cNvPr id="5" name="Slide Number Placeholder 4">
            <a:extLst>
              <a:ext uri="{FF2B5EF4-FFF2-40B4-BE49-F238E27FC236}">
                <a16:creationId xmlns:a16="http://schemas.microsoft.com/office/drawing/2014/main" id="{1CC5F914-FA04-412E-B955-30C7A2F378FE}"/>
              </a:ext>
            </a:extLst>
          </p:cNvPr>
          <p:cNvSpPr>
            <a:spLocks noGrp="1"/>
          </p:cNvSpPr>
          <p:nvPr>
            <p:ph type="sldNum" sz="quarter" idx="12"/>
          </p:nvPr>
        </p:nvSpPr>
        <p:spPr/>
        <p:txBody>
          <a:bodyPr/>
          <a:lstStyle/>
          <a:p>
            <a:fld id="{D9C44F9E-59C3-457A-99E5-93939BDFE56A}" type="slidenum">
              <a:rPr lang="en-IN" smtClean="0"/>
              <a:t>3</a:t>
            </a:fld>
            <a:endParaRPr lang="en-IN"/>
          </a:p>
        </p:txBody>
      </p:sp>
      <p:sp>
        <p:nvSpPr>
          <p:cNvPr id="7" name="Content Placeholder 6">
            <a:extLst>
              <a:ext uri="{FF2B5EF4-FFF2-40B4-BE49-F238E27FC236}">
                <a16:creationId xmlns:a16="http://schemas.microsoft.com/office/drawing/2014/main" id="{8305F88F-C9C0-43C2-BC8D-71E35567494E}"/>
              </a:ext>
            </a:extLst>
          </p:cNvPr>
          <p:cNvSpPr>
            <a:spLocks noGrp="1"/>
          </p:cNvSpPr>
          <p:nvPr>
            <p:ph idx="1"/>
          </p:nvPr>
        </p:nvSpPr>
        <p:spPr>
          <a:xfrm>
            <a:off x="2208945" y="2116476"/>
            <a:ext cx="9799102" cy="4117413"/>
          </a:xfrm>
        </p:spPr>
        <p:txBody>
          <a:bodyPr/>
          <a:lstStyle/>
          <a:p>
            <a:r>
              <a:rPr lang="en-US" sz="2400" b="0" i="0" dirty="0">
                <a:solidFill>
                  <a:srgbClr val="161616"/>
                </a:solidFill>
                <a:effectLst/>
                <a:latin typeface="Soleil"/>
              </a:rPr>
              <a:t>Recurrence relations have applications in many areas of mathematics:</a:t>
            </a:r>
          </a:p>
          <a:p>
            <a:r>
              <a:rPr lang="en-US" sz="2400" b="0" i="0" dirty="0">
                <a:solidFill>
                  <a:srgbClr val="161616"/>
                </a:solidFill>
                <a:effectLst/>
                <a:latin typeface="Soleil"/>
              </a:rPr>
              <a:t>Number Theory - </a:t>
            </a:r>
            <a:r>
              <a:rPr lang="en-US" sz="2400" dirty="0">
                <a:solidFill>
                  <a:srgbClr val="0277BD"/>
                </a:solidFill>
                <a:latin typeface="Soleil"/>
              </a:rPr>
              <a:t>The Fibonacci Sequence</a:t>
            </a:r>
          </a:p>
          <a:p>
            <a:r>
              <a:rPr lang="en-US" sz="2400" b="0" i="0" dirty="0">
                <a:solidFill>
                  <a:srgbClr val="161616"/>
                </a:solidFill>
                <a:effectLst/>
                <a:latin typeface="Soleil"/>
              </a:rPr>
              <a:t>The </a:t>
            </a:r>
            <a:r>
              <a:rPr lang="en-US" sz="2400" b="1" i="0" dirty="0">
                <a:solidFill>
                  <a:srgbClr val="161616"/>
                </a:solidFill>
                <a:effectLst/>
                <a:latin typeface="Soleil"/>
              </a:rPr>
              <a:t>Fibonacci sequence</a:t>
            </a:r>
            <a:r>
              <a:rPr lang="en-US" sz="2400" b="0" i="0" dirty="0">
                <a:solidFill>
                  <a:srgbClr val="161616"/>
                </a:solidFill>
                <a:effectLst/>
                <a:latin typeface="Soleil"/>
              </a:rPr>
              <a:t> is an integer sequence </a:t>
            </a:r>
          </a:p>
          <a:p>
            <a:pPr marL="0" indent="0">
              <a:buNone/>
            </a:pPr>
            <a:r>
              <a:rPr lang="en-US" sz="2400" b="0" i="0" dirty="0">
                <a:solidFill>
                  <a:srgbClr val="161616"/>
                </a:solidFill>
                <a:effectLst/>
                <a:latin typeface="Soleil"/>
              </a:rPr>
              <a:t>defined by a simple linear </a:t>
            </a:r>
            <a:r>
              <a:rPr lang="en-US" sz="2400" dirty="0">
                <a:solidFill>
                  <a:srgbClr val="0277BD"/>
                </a:solidFill>
                <a:latin typeface="Soleil"/>
              </a:rPr>
              <a:t>recurrence relation</a:t>
            </a:r>
            <a:r>
              <a:rPr lang="en-US" sz="2400" b="0" i="0" dirty="0">
                <a:solidFill>
                  <a:srgbClr val="161616"/>
                </a:solidFill>
                <a:effectLst/>
                <a:latin typeface="Soleil"/>
              </a:rPr>
              <a:t>. </a:t>
            </a:r>
          </a:p>
          <a:p>
            <a:pPr marL="0" indent="0">
              <a:buNone/>
            </a:pPr>
            <a:r>
              <a:rPr lang="en-US" sz="2400" b="0" i="0" dirty="0">
                <a:solidFill>
                  <a:srgbClr val="161616"/>
                </a:solidFill>
                <a:effectLst/>
                <a:latin typeface="Soleil"/>
              </a:rPr>
              <a:t>The sequence appears in many settings in </a:t>
            </a:r>
          </a:p>
          <a:p>
            <a:pPr marL="0" indent="0">
              <a:buNone/>
            </a:pPr>
            <a:r>
              <a:rPr lang="en-US" sz="2400" b="0" i="0" dirty="0">
                <a:solidFill>
                  <a:srgbClr val="161616"/>
                </a:solidFill>
                <a:effectLst/>
                <a:latin typeface="Soleil"/>
              </a:rPr>
              <a:t>mathematics and in other sciences. In particular, the </a:t>
            </a:r>
          </a:p>
          <a:p>
            <a:pPr marL="0" indent="0">
              <a:buNone/>
            </a:pPr>
            <a:r>
              <a:rPr lang="en-US" sz="2400" b="0" i="0" dirty="0">
                <a:solidFill>
                  <a:srgbClr val="161616"/>
                </a:solidFill>
                <a:effectLst/>
                <a:latin typeface="Soleil"/>
              </a:rPr>
              <a:t>shape of many naturally occurring biological organisms is governed by the Fibonacci sequence and its close relative, the </a:t>
            </a:r>
            <a:r>
              <a:rPr lang="en-US" sz="2400" dirty="0">
                <a:solidFill>
                  <a:srgbClr val="0277BD"/>
                </a:solidFill>
                <a:latin typeface="Soleil"/>
              </a:rPr>
              <a:t>golden ratio</a:t>
            </a:r>
            <a:r>
              <a:rPr lang="en-US" sz="2400" b="0" i="0" dirty="0">
                <a:solidFill>
                  <a:srgbClr val="161616"/>
                </a:solidFill>
                <a:effectLst/>
                <a:latin typeface="Soleil"/>
              </a:rPr>
              <a:t>.</a:t>
            </a:r>
          </a:p>
          <a:p>
            <a:endParaRPr lang="en-IN" dirty="0"/>
          </a:p>
        </p:txBody>
      </p:sp>
      <p:pic>
        <p:nvPicPr>
          <p:cNvPr id="1026" name="Picture 2" descr="The Fibonacci numbers appear as numbers of spirals in leaves and seedheads as well.">
            <a:extLst>
              <a:ext uri="{FF2B5EF4-FFF2-40B4-BE49-F238E27FC236}">
                <a16:creationId xmlns:a16="http://schemas.microsoft.com/office/drawing/2014/main" id="{E646A331-CE7B-2D9D-DCFD-3567A3359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493" y="2748082"/>
            <a:ext cx="2530670" cy="221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9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E441-ACF8-CF9B-EF71-57C9B92DAD88}"/>
              </a:ext>
            </a:extLst>
          </p:cNvPr>
          <p:cNvSpPr>
            <a:spLocks noGrp="1"/>
          </p:cNvSpPr>
          <p:nvPr>
            <p:ph type="title"/>
          </p:nvPr>
        </p:nvSpPr>
        <p:spPr/>
        <p:txBody>
          <a:bodyPr>
            <a:normAutofit fontScale="90000"/>
          </a:bodyPr>
          <a:lstStyle/>
          <a:p>
            <a:r>
              <a:rPr lang="en-US" b="0" i="0" dirty="0">
                <a:solidFill>
                  <a:srgbClr val="161616"/>
                </a:solidFill>
                <a:effectLst/>
                <a:latin typeface="Soleil"/>
              </a:rPr>
              <a:t>COMBINATORICS - </a:t>
            </a:r>
            <a:r>
              <a:rPr lang="en-US" dirty="0">
                <a:solidFill>
                  <a:srgbClr val="0277BD"/>
                </a:solidFill>
                <a:latin typeface="Soleil"/>
              </a:rPr>
              <a:t>DISTRIBUTION OF OBJECTS INTO BINS</a:t>
            </a:r>
            <a:br>
              <a:rPr lang="en-US" b="0" i="0" dirty="0">
                <a:solidFill>
                  <a:srgbClr val="161616"/>
                </a:solidFill>
                <a:effectLst/>
                <a:latin typeface="Soleil"/>
              </a:rPr>
            </a:br>
            <a:endParaRPr lang="en-IN" dirty="0"/>
          </a:p>
        </p:txBody>
      </p:sp>
      <p:sp>
        <p:nvSpPr>
          <p:cNvPr id="4" name="Footer Placeholder 3">
            <a:extLst>
              <a:ext uri="{FF2B5EF4-FFF2-40B4-BE49-F238E27FC236}">
                <a16:creationId xmlns:a16="http://schemas.microsoft.com/office/drawing/2014/main" id="{DA0EFF23-A23B-7BF2-D454-FE2EC5FCC349}"/>
              </a:ext>
            </a:extLst>
          </p:cNvPr>
          <p:cNvSpPr>
            <a:spLocks noGrp="1"/>
          </p:cNvSpPr>
          <p:nvPr>
            <p:ph type="ftr" sz="quarter" idx="11"/>
          </p:nvPr>
        </p:nvSpPr>
        <p:spPr>
          <a:xfrm>
            <a:off x="6400069" y="6338762"/>
            <a:ext cx="7619999" cy="365125"/>
          </a:xfrm>
        </p:spPr>
        <p:txBody>
          <a:bodyPr/>
          <a:lstStyle/>
          <a:p>
            <a:r>
              <a:rPr lang="en-IN" sz="1400" b="1">
                <a:solidFill>
                  <a:schemeClr val="tx1"/>
                </a:solidFill>
              </a:rPr>
              <a:t>ASSIGNMENT-2 MADHURIMA RAWAT(DATASCIENCE CSVTU)</a:t>
            </a:r>
            <a:endParaRPr lang="en-IN" dirty="0"/>
          </a:p>
        </p:txBody>
      </p:sp>
      <p:sp>
        <p:nvSpPr>
          <p:cNvPr id="5" name="Slide Number Placeholder 4">
            <a:extLst>
              <a:ext uri="{FF2B5EF4-FFF2-40B4-BE49-F238E27FC236}">
                <a16:creationId xmlns:a16="http://schemas.microsoft.com/office/drawing/2014/main" id="{469ECB36-AEF2-4477-0BBF-053973DDE098}"/>
              </a:ext>
            </a:extLst>
          </p:cNvPr>
          <p:cNvSpPr>
            <a:spLocks noGrp="1"/>
          </p:cNvSpPr>
          <p:nvPr>
            <p:ph type="sldNum" sz="quarter" idx="12"/>
          </p:nvPr>
        </p:nvSpPr>
        <p:spPr/>
        <p:txBody>
          <a:bodyPr/>
          <a:lstStyle/>
          <a:p>
            <a:fld id="{D9C44F9E-59C3-457A-99E5-93939BDFE56A}" type="slidenum">
              <a:rPr lang="en-IN" smtClean="0"/>
              <a:t>4</a:t>
            </a:fld>
            <a:endParaRPr lang="en-IN"/>
          </a:p>
        </p:txBody>
      </p:sp>
      <p:sp>
        <p:nvSpPr>
          <p:cNvPr id="7" name="Content Placeholder 6">
            <a:extLst>
              <a:ext uri="{FF2B5EF4-FFF2-40B4-BE49-F238E27FC236}">
                <a16:creationId xmlns:a16="http://schemas.microsoft.com/office/drawing/2014/main" id="{6464951D-F4B9-117A-EEC2-39CE78A517D3}"/>
              </a:ext>
            </a:extLst>
          </p:cNvPr>
          <p:cNvSpPr>
            <a:spLocks noGrp="1"/>
          </p:cNvSpPr>
          <p:nvPr>
            <p:ph idx="1"/>
          </p:nvPr>
        </p:nvSpPr>
        <p:spPr>
          <a:xfrm>
            <a:off x="1921267" y="2009872"/>
            <a:ext cx="9924836" cy="4328890"/>
          </a:xfrm>
        </p:spPr>
        <p:txBody>
          <a:bodyPr>
            <a:normAutofit fontScale="92500" lnSpcReduction="20000"/>
          </a:bodyPr>
          <a:lstStyle/>
          <a:p>
            <a:r>
              <a:rPr lang="en-US" sz="2800" b="1" i="0" dirty="0">
                <a:solidFill>
                  <a:srgbClr val="161616"/>
                </a:solidFill>
                <a:effectLst/>
                <a:latin typeface="Soleil"/>
              </a:rPr>
              <a:t>Distinct objects into identical bins</a:t>
            </a:r>
            <a:r>
              <a:rPr lang="en-US" sz="2800" b="0" i="0" dirty="0">
                <a:solidFill>
                  <a:srgbClr val="161616"/>
                </a:solidFill>
                <a:effectLst/>
                <a:latin typeface="Soleil"/>
              </a:rPr>
              <a:t> is a problem in </a:t>
            </a:r>
            <a:r>
              <a:rPr lang="en-US" sz="2800" b="0" i="0" u="none" strike="noStrike" dirty="0">
                <a:solidFill>
                  <a:srgbClr val="0277BD"/>
                </a:solidFill>
                <a:effectLst/>
                <a:latin typeface="Soleil"/>
                <a:hlinkClick r:id="rId2" tooltip="combinatorics"/>
              </a:rPr>
              <a:t>combinatorics</a:t>
            </a:r>
            <a:r>
              <a:rPr lang="en-US" sz="2800" b="0" i="0" dirty="0">
                <a:solidFill>
                  <a:srgbClr val="161616"/>
                </a:solidFill>
                <a:effectLst/>
                <a:latin typeface="Soleil"/>
              </a:rPr>
              <a:t> in which the goal is to count how many distribution of objects into bins are possible such that it does not matter which bin each object goes</a:t>
            </a:r>
          </a:p>
          <a:p>
            <a:pPr marL="0" indent="0">
              <a:buNone/>
            </a:pPr>
            <a:r>
              <a:rPr lang="en-US" sz="2800" b="0" i="0" dirty="0">
                <a:solidFill>
                  <a:srgbClr val="161616"/>
                </a:solidFill>
                <a:effectLst/>
                <a:latin typeface="Soleil"/>
              </a:rPr>
              <a:t>into, but it does matter which objects </a:t>
            </a:r>
          </a:p>
          <a:p>
            <a:pPr marL="0" indent="0">
              <a:buNone/>
            </a:pPr>
            <a:r>
              <a:rPr lang="en-US" sz="2800" b="0" i="0" dirty="0">
                <a:solidFill>
                  <a:srgbClr val="161616"/>
                </a:solidFill>
                <a:effectLst/>
                <a:latin typeface="Soleil"/>
              </a:rPr>
              <a:t>are grouped together.</a:t>
            </a:r>
          </a:p>
          <a:p>
            <a:r>
              <a:rPr lang="en-US" sz="2800" b="0" i="0" dirty="0">
                <a:solidFill>
                  <a:srgbClr val="161616"/>
                </a:solidFill>
                <a:effectLst/>
                <a:latin typeface="Soleil"/>
              </a:rPr>
              <a:t>Suppose there are 4 distinct roses which</a:t>
            </a:r>
          </a:p>
          <a:p>
            <a:pPr marL="0" indent="0">
              <a:buNone/>
            </a:pPr>
            <a:r>
              <a:rPr lang="en-US" sz="2800" b="0" i="0" dirty="0">
                <a:solidFill>
                  <a:srgbClr val="161616"/>
                </a:solidFill>
                <a:effectLst/>
                <a:latin typeface="Soleil"/>
              </a:rPr>
              <a:t> will be placed into 2 identical vases. </a:t>
            </a:r>
          </a:p>
          <a:p>
            <a:pPr marL="0" indent="0">
              <a:buNone/>
            </a:pPr>
            <a:r>
              <a:rPr lang="en-US" sz="2800" b="0" i="0" dirty="0">
                <a:solidFill>
                  <a:srgbClr val="161616"/>
                </a:solidFill>
                <a:effectLst/>
                <a:latin typeface="Soleil"/>
              </a:rPr>
              <a:t>How many ways can the roses be arranged?</a:t>
            </a:r>
          </a:p>
          <a:p>
            <a:r>
              <a:rPr lang="en-US" sz="2800" dirty="0">
                <a:solidFill>
                  <a:srgbClr val="161616"/>
                </a:solidFill>
                <a:latin typeface="Soleil"/>
              </a:rPr>
              <a:t>Solution is done using recurrence relation:</a:t>
            </a:r>
          </a:p>
          <a:p>
            <a:r>
              <a:rPr lang="pl-PL" sz="2800" b="0" i="0" dirty="0">
                <a:solidFill>
                  <a:srgbClr val="161616"/>
                </a:solidFill>
                <a:effectLst/>
                <a:latin typeface="KaTeX_Main"/>
              </a:rPr>
              <a:t>2</a:t>
            </a:r>
            <a:r>
              <a:rPr lang="pl-PL" sz="2800" b="0" i="1" dirty="0">
                <a:solidFill>
                  <a:srgbClr val="161616"/>
                </a:solidFill>
                <a:effectLst/>
                <a:latin typeface="KaTeX_Math"/>
              </a:rPr>
              <a:t>n</a:t>
            </a:r>
            <a:r>
              <a:rPr lang="pl-PL" sz="2800" b="0" i="0" dirty="0">
                <a:solidFill>
                  <a:srgbClr val="161616"/>
                </a:solidFill>
                <a:effectLst/>
                <a:latin typeface="KaTeX_Main"/>
              </a:rPr>
              <a:t>−2</a:t>
            </a:r>
            <a:r>
              <a:rPr lang="en-IN" sz="2800" b="0" i="0" dirty="0">
                <a:solidFill>
                  <a:srgbClr val="161616"/>
                </a:solidFill>
                <a:effectLst/>
                <a:latin typeface="KaTeX_Main"/>
              </a:rPr>
              <a:t>/2</a:t>
            </a:r>
            <a:r>
              <a:rPr lang="pl-PL" sz="2800" b="0" i="0" dirty="0">
                <a:solidFill>
                  <a:srgbClr val="161616"/>
                </a:solidFill>
                <a:effectLst/>
                <a:latin typeface="KaTeX_Main"/>
              </a:rPr>
              <a:t>​=2</a:t>
            </a:r>
            <a:r>
              <a:rPr lang="pl-PL" sz="2800" b="0" i="1" dirty="0">
                <a:solidFill>
                  <a:srgbClr val="161616"/>
                </a:solidFill>
                <a:effectLst/>
                <a:latin typeface="KaTeX_Math"/>
              </a:rPr>
              <a:t>n</a:t>
            </a:r>
            <a:r>
              <a:rPr lang="pl-PL" sz="2800" b="0" i="0" dirty="0">
                <a:solidFill>
                  <a:srgbClr val="161616"/>
                </a:solidFill>
                <a:effectLst/>
                <a:latin typeface="KaTeX_Main"/>
              </a:rPr>
              <a:t>−1−1</a:t>
            </a:r>
            <a:endParaRPr lang="en-IN" sz="2800" dirty="0"/>
          </a:p>
        </p:txBody>
      </p:sp>
      <p:pic>
        <p:nvPicPr>
          <p:cNvPr id="2050" name="Picture 2">
            <a:extLst>
              <a:ext uri="{FF2B5EF4-FFF2-40B4-BE49-F238E27FC236}">
                <a16:creationId xmlns:a16="http://schemas.microsoft.com/office/drawing/2014/main" id="{BD6BDFEF-0EA3-40D9-349B-C1E9BA2EE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1368" y="3143076"/>
            <a:ext cx="385762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73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E47D-A768-17A7-C441-A63BA4C616A8}"/>
              </a:ext>
            </a:extLst>
          </p:cNvPr>
          <p:cNvSpPr>
            <a:spLocks noGrp="1"/>
          </p:cNvSpPr>
          <p:nvPr>
            <p:ph type="title"/>
          </p:nvPr>
        </p:nvSpPr>
        <p:spPr/>
        <p:txBody>
          <a:bodyPr>
            <a:normAutofit fontScale="90000"/>
          </a:bodyPr>
          <a:lstStyle/>
          <a:p>
            <a:r>
              <a:rPr lang="en-IN" b="0" i="0" dirty="0">
                <a:solidFill>
                  <a:srgbClr val="161616"/>
                </a:solidFill>
                <a:effectLst/>
                <a:latin typeface="Soleil"/>
              </a:rPr>
              <a:t>CALCULUS - </a:t>
            </a:r>
            <a:r>
              <a:rPr lang="en-IN" dirty="0">
                <a:solidFill>
                  <a:srgbClr val="0277BD"/>
                </a:solidFill>
                <a:latin typeface="Soleil"/>
              </a:rPr>
              <a:t>EULER'S METHOD</a:t>
            </a:r>
            <a:br>
              <a:rPr lang="en-IN" b="0" i="0" dirty="0">
                <a:solidFill>
                  <a:srgbClr val="161616"/>
                </a:solidFill>
                <a:effectLst/>
                <a:latin typeface="Soleil"/>
              </a:rPr>
            </a:br>
            <a:br>
              <a:rPr lang="en-IN" b="0" i="0" dirty="0">
                <a:solidFill>
                  <a:srgbClr val="222222"/>
                </a:solidFill>
                <a:effectLst/>
                <a:latin typeface="Lato" panose="020F0502020204030203" pitchFamily="34" charset="0"/>
              </a:rPr>
            </a:br>
            <a:endParaRPr lang="en-IN" dirty="0"/>
          </a:p>
        </p:txBody>
      </p:sp>
      <p:sp>
        <p:nvSpPr>
          <p:cNvPr id="4" name="Footer Placeholder 3">
            <a:extLst>
              <a:ext uri="{FF2B5EF4-FFF2-40B4-BE49-F238E27FC236}">
                <a16:creationId xmlns:a16="http://schemas.microsoft.com/office/drawing/2014/main" id="{B99CC8A6-66CA-7C7B-8762-1F7A0571630B}"/>
              </a:ext>
            </a:extLst>
          </p:cNvPr>
          <p:cNvSpPr>
            <a:spLocks noGrp="1"/>
          </p:cNvSpPr>
          <p:nvPr>
            <p:ph type="ftr" sz="quarter" idx="11"/>
          </p:nvPr>
        </p:nvSpPr>
        <p:spPr>
          <a:xfrm>
            <a:off x="6420616" y="6392897"/>
            <a:ext cx="7619999" cy="365125"/>
          </a:xfrm>
        </p:spPr>
        <p:txBody>
          <a:bodyPr/>
          <a:lstStyle/>
          <a:p>
            <a:r>
              <a:rPr lang="en-IN" sz="1400" b="1" dirty="0">
                <a:solidFill>
                  <a:schemeClr val="accent1">
                    <a:lumMod val="75000"/>
                  </a:schemeClr>
                </a:solidFill>
              </a:rPr>
              <a:t>ASSIGNMENT-2 MADHURIMA RAWAT(DATASCIENCE CSVTU)</a:t>
            </a:r>
          </a:p>
        </p:txBody>
      </p:sp>
      <p:sp>
        <p:nvSpPr>
          <p:cNvPr id="5" name="Slide Number Placeholder 4">
            <a:extLst>
              <a:ext uri="{FF2B5EF4-FFF2-40B4-BE49-F238E27FC236}">
                <a16:creationId xmlns:a16="http://schemas.microsoft.com/office/drawing/2014/main" id="{584A0672-E56C-E799-0162-E0E280E440A8}"/>
              </a:ext>
            </a:extLst>
          </p:cNvPr>
          <p:cNvSpPr>
            <a:spLocks noGrp="1"/>
          </p:cNvSpPr>
          <p:nvPr>
            <p:ph type="sldNum" sz="quarter" idx="12"/>
          </p:nvPr>
        </p:nvSpPr>
        <p:spPr/>
        <p:txBody>
          <a:bodyPr/>
          <a:lstStyle/>
          <a:p>
            <a:fld id="{D9C44F9E-59C3-457A-99E5-93939BDFE56A}" type="slidenum">
              <a:rPr lang="en-IN" smtClean="0"/>
              <a:t>5</a:t>
            </a:fld>
            <a:endParaRPr lang="en-IN"/>
          </a:p>
        </p:txBody>
      </p:sp>
      <p:sp>
        <p:nvSpPr>
          <p:cNvPr id="8" name="Content Placeholder 7">
            <a:extLst>
              <a:ext uri="{FF2B5EF4-FFF2-40B4-BE49-F238E27FC236}">
                <a16:creationId xmlns:a16="http://schemas.microsoft.com/office/drawing/2014/main" id="{22B47BE0-6D88-34BA-4786-F13B277FE0C3}"/>
              </a:ext>
            </a:extLst>
          </p:cNvPr>
          <p:cNvSpPr>
            <a:spLocks noGrp="1"/>
          </p:cNvSpPr>
          <p:nvPr>
            <p:ph idx="1"/>
          </p:nvPr>
        </p:nvSpPr>
        <p:spPr>
          <a:xfrm>
            <a:off x="2095928" y="1664413"/>
            <a:ext cx="9503596" cy="4569477"/>
          </a:xfrm>
        </p:spPr>
        <p:txBody>
          <a:bodyPr>
            <a:normAutofit fontScale="92500" lnSpcReduction="10000"/>
          </a:bodyPr>
          <a:lstStyle/>
          <a:p>
            <a:r>
              <a:rPr lang="en-US" sz="2800" b="1" i="0" dirty="0">
                <a:solidFill>
                  <a:srgbClr val="161616"/>
                </a:solidFill>
                <a:effectLst/>
                <a:latin typeface="Soleil"/>
              </a:rPr>
              <a:t>Euler's method</a:t>
            </a:r>
            <a:r>
              <a:rPr lang="en-US" sz="2800" b="0" i="0" dirty="0">
                <a:solidFill>
                  <a:srgbClr val="161616"/>
                </a:solidFill>
                <a:effectLst/>
                <a:latin typeface="Soleil"/>
              </a:rPr>
              <a:t> is used for approximating solutions to certain </a:t>
            </a:r>
            <a:r>
              <a:rPr lang="en-US" sz="2800" b="0" i="0" u="none" strike="noStrike" dirty="0">
                <a:solidFill>
                  <a:srgbClr val="0277BD"/>
                </a:solidFill>
                <a:effectLst/>
                <a:latin typeface="Soleil"/>
                <a:hlinkClick r:id="rId2" tooltip="differential equations"/>
              </a:rPr>
              <a:t>differential equations</a:t>
            </a:r>
            <a:r>
              <a:rPr lang="en-US" sz="2800" b="0" i="0" dirty="0">
                <a:solidFill>
                  <a:srgbClr val="161616"/>
                </a:solidFill>
                <a:effectLst/>
                <a:latin typeface="Soleil"/>
              </a:rPr>
              <a:t> and works by approximating a </a:t>
            </a:r>
            <a:r>
              <a:rPr lang="en-US" sz="2800" b="0" i="0" u="none" strike="noStrike" dirty="0">
                <a:solidFill>
                  <a:srgbClr val="0277BD"/>
                </a:solidFill>
                <a:effectLst/>
                <a:latin typeface="Soleil"/>
                <a:hlinkClick r:id="rId3" tooltip="solution curve"/>
              </a:rPr>
              <a:t>solution curve</a:t>
            </a:r>
            <a:r>
              <a:rPr lang="en-US" sz="2800" b="0" i="0" dirty="0">
                <a:solidFill>
                  <a:srgbClr val="161616"/>
                </a:solidFill>
                <a:effectLst/>
                <a:latin typeface="Soleil"/>
              </a:rPr>
              <a:t> with line segments. In the image to the right, the blue circle is being approximated by the red line segments.</a:t>
            </a:r>
          </a:p>
          <a:p>
            <a:r>
              <a:rPr lang="en-US" sz="2800" b="0" i="0" dirty="0">
                <a:solidFill>
                  <a:srgbClr val="161616"/>
                </a:solidFill>
                <a:effectLst/>
                <a:latin typeface="Soleil"/>
              </a:rPr>
              <a:t>Euler's method is useful because differential equations appear frequently in physics, chemistry, and economics, but usually cannot be solved explicitly, requiring their solutions to be approximated. For example, Euler's method can be used to approximate the path of an object falling through a viscous fluid, the rate of a reaction over time, the flow of traffic on a busy road, to name a few.</a:t>
            </a:r>
            <a:endParaRPr lang="en-IN" sz="2800" dirty="0"/>
          </a:p>
        </p:txBody>
      </p:sp>
    </p:spTree>
    <p:extLst>
      <p:ext uri="{BB962C8B-B14F-4D97-AF65-F5344CB8AC3E}">
        <p14:creationId xmlns:p14="http://schemas.microsoft.com/office/powerpoint/2010/main" val="32373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6752-CECE-0F96-C7C2-83FD712F0F0F}"/>
              </a:ext>
            </a:extLst>
          </p:cNvPr>
          <p:cNvSpPr>
            <a:spLocks noGrp="1"/>
          </p:cNvSpPr>
          <p:nvPr>
            <p:ph type="title"/>
          </p:nvPr>
        </p:nvSpPr>
        <p:spPr/>
        <p:txBody>
          <a:bodyPr/>
          <a:lstStyle/>
          <a:p>
            <a:r>
              <a:rPr lang="en-IN" dirty="0"/>
              <a:t>IN PROGRAMMING</a:t>
            </a:r>
          </a:p>
        </p:txBody>
      </p:sp>
      <p:sp>
        <p:nvSpPr>
          <p:cNvPr id="3" name="Content Placeholder 2">
            <a:extLst>
              <a:ext uri="{FF2B5EF4-FFF2-40B4-BE49-F238E27FC236}">
                <a16:creationId xmlns:a16="http://schemas.microsoft.com/office/drawing/2014/main" id="{169BA1CB-15DF-0969-0912-C0FF8F3602EB}"/>
              </a:ext>
            </a:extLst>
          </p:cNvPr>
          <p:cNvSpPr>
            <a:spLocks noGrp="1"/>
          </p:cNvSpPr>
          <p:nvPr>
            <p:ph idx="1"/>
          </p:nvPr>
        </p:nvSpPr>
        <p:spPr>
          <a:xfrm>
            <a:off x="2301411" y="1582220"/>
            <a:ext cx="9203201" cy="4448710"/>
          </a:xfrm>
        </p:spPr>
        <p:txBody>
          <a:bodyPr>
            <a:normAutofit fontScale="25000" lnSpcReduction="20000"/>
          </a:bodyPr>
          <a:lstStyle/>
          <a:p>
            <a:r>
              <a:rPr lang="en-US" sz="9600" b="1" i="0" dirty="0">
                <a:solidFill>
                  <a:srgbClr val="000000"/>
                </a:solidFill>
                <a:effectLst/>
                <a:latin typeface="Nunito" panose="020B0604020202020204" pitchFamily="2" charset="0"/>
              </a:rPr>
              <a:t>Backtracking</a:t>
            </a:r>
            <a:r>
              <a:rPr lang="en-US" sz="9600" b="0" i="0" dirty="0">
                <a:solidFill>
                  <a:srgbClr val="000000"/>
                </a:solidFill>
                <a:effectLst/>
                <a:latin typeface="Nunito" panose="020B0604020202020204" pitchFamily="2" charset="0"/>
              </a:rPr>
              <a:t> is a technique based on algorithm to solve problem. It uses recursive calling to find the solution by building a solution step by step increasing values with time. It removes the solutions that doesn't give rise to the solution of the problem based on the constraints given to solve the problem.</a:t>
            </a:r>
          </a:p>
          <a:p>
            <a:pPr algn="just"/>
            <a:r>
              <a:rPr lang="en-US" sz="9600" b="0" i="0" dirty="0">
                <a:solidFill>
                  <a:srgbClr val="000000"/>
                </a:solidFill>
                <a:effectLst/>
                <a:latin typeface="Nunito" panose="020B0604020202020204" pitchFamily="2" charset="0"/>
              </a:rPr>
              <a:t>Backtracking algorithm is applied to some specific types of problems,</a:t>
            </a:r>
          </a:p>
          <a:p>
            <a:pPr algn="just">
              <a:buFont typeface="Arial" panose="020B0604020202020204" pitchFamily="34" charset="0"/>
              <a:buChar char="•"/>
            </a:pPr>
            <a:r>
              <a:rPr lang="en-US" sz="9600" b="0" i="0" dirty="0">
                <a:solidFill>
                  <a:srgbClr val="000000"/>
                </a:solidFill>
                <a:effectLst/>
                <a:latin typeface="Nunito" panose="020B0604020202020204" pitchFamily="2" charset="0"/>
              </a:rPr>
              <a:t>Decision problem used to find a feasible solution of the problem.</a:t>
            </a:r>
          </a:p>
          <a:p>
            <a:pPr algn="just">
              <a:buFont typeface="Arial" panose="020B0604020202020204" pitchFamily="34" charset="0"/>
              <a:buChar char="•"/>
            </a:pPr>
            <a:r>
              <a:rPr lang="en-US" sz="9600" b="0" i="0" dirty="0" err="1">
                <a:solidFill>
                  <a:srgbClr val="000000"/>
                </a:solidFill>
                <a:effectLst/>
                <a:latin typeface="Nunito" panose="020B0604020202020204" pitchFamily="2" charset="0"/>
              </a:rPr>
              <a:t>Optimisation</a:t>
            </a:r>
            <a:r>
              <a:rPr lang="en-US" sz="9600" b="0" i="0" dirty="0">
                <a:solidFill>
                  <a:srgbClr val="000000"/>
                </a:solidFill>
                <a:effectLst/>
                <a:latin typeface="Nunito" panose="020B0604020202020204" pitchFamily="2" charset="0"/>
              </a:rPr>
              <a:t> problem used to find the best solution that can be applied.</a:t>
            </a:r>
          </a:p>
          <a:p>
            <a:pPr algn="just">
              <a:buFont typeface="Arial" panose="020B0604020202020204" pitchFamily="34" charset="0"/>
              <a:buChar char="•"/>
            </a:pPr>
            <a:r>
              <a:rPr lang="en-US" sz="9600" b="0" i="0" dirty="0">
                <a:solidFill>
                  <a:srgbClr val="000000"/>
                </a:solidFill>
                <a:effectLst/>
                <a:latin typeface="Nunito" panose="020B0604020202020204" pitchFamily="2" charset="0"/>
              </a:rPr>
              <a:t>Enumeration problem used to find the set of all feasible solutions of the problem.</a:t>
            </a:r>
          </a:p>
          <a:p>
            <a:endParaRPr lang="en-IN" dirty="0"/>
          </a:p>
        </p:txBody>
      </p:sp>
      <p:sp>
        <p:nvSpPr>
          <p:cNvPr id="4" name="Footer Placeholder 3">
            <a:extLst>
              <a:ext uri="{FF2B5EF4-FFF2-40B4-BE49-F238E27FC236}">
                <a16:creationId xmlns:a16="http://schemas.microsoft.com/office/drawing/2014/main" id="{4C2D6A77-99B2-49EE-C8A1-070AD0F27F36}"/>
              </a:ext>
            </a:extLst>
          </p:cNvPr>
          <p:cNvSpPr>
            <a:spLocks noGrp="1"/>
          </p:cNvSpPr>
          <p:nvPr>
            <p:ph type="ftr" sz="quarter" idx="11"/>
          </p:nvPr>
        </p:nvSpPr>
        <p:spPr>
          <a:xfrm>
            <a:off x="6096000" y="6139822"/>
            <a:ext cx="7619999" cy="365125"/>
          </a:xfrm>
        </p:spPr>
        <p:txBody>
          <a:bodyPr/>
          <a:lstStyle/>
          <a:p>
            <a:r>
              <a:rPr lang="en-IN" sz="1400" b="1" dirty="0">
                <a:solidFill>
                  <a:schemeClr val="tx1"/>
                </a:solidFill>
              </a:rPr>
              <a:t>ASSIGNMENT-2 MADHURIMA RAWAT(DATASCIENCE CSVTU)</a:t>
            </a:r>
          </a:p>
        </p:txBody>
      </p:sp>
      <p:sp>
        <p:nvSpPr>
          <p:cNvPr id="5" name="Slide Number Placeholder 4">
            <a:extLst>
              <a:ext uri="{FF2B5EF4-FFF2-40B4-BE49-F238E27FC236}">
                <a16:creationId xmlns:a16="http://schemas.microsoft.com/office/drawing/2014/main" id="{95DFE245-AD27-3F96-148B-0DEF8E59061C}"/>
              </a:ext>
            </a:extLst>
          </p:cNvPr>
          <p:cNvSpPr>
            <a:spLocks noGrp="1"/>
          </p:cNvSpPr>
          <p:nvPr>
            <p:ph type="sldNum" sz="quarter" idx="12"/>
          </p:nvPr>
        </p:nvSpPr>
        <p:spPr/>
        <p:txBody>
          <a:bodyPr/>
          <a:lstStyle/>
          <a:p>
            <a:fld id="{D9C44F9E-59C3-457A-99E5-93939BDFE56A}" type="slidenum">
              <a:rPr lang="en-IN" smtClean="0"/>
              <a:t>6</a:t>
            </a:fld>
            <a:endParaRPr lang="en-IN"/>
          </a:p>
        </p:txBody>
      </p:sp>
    </p:spTree>
    <p:extLst>
      <p:ext uri="{BB962C8B-B14F-4D97-AF65-F5344CB8AC3E}">
        <p14:creationId xmlns:p14="http://schemas.microsoft.com/office/powerpoint/2010/main" val="284497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BA17-00DD-48C6-349E-CDE068102DD2}"/>
              </a:ext>
            </a:extLst>
          </p:cNvPr>
          <p:cNvSpPr>
            <a:spLocks noGrp="1"/>
          </p:cNvSpPr>
          <p:nvPr>
            <p:ph type="title"/>
          </p:nvPr>
        </p:nvSpPr>
        <p:spPr/>
        <p:txBody>
          <a:bodyPr/>
          <a:lstStyle/>
          <a:p>
            <a:r>
              <a:rPr lang="en-IN" dirty="0"/>
              <a:t>EXAMPLE OF BACKTRACKING</a:t>
            </a:r>
          </a:p>
        </p:txBody>
      </p:sp>
      <p:sp>
        <p:nvSpPr>
          <p:cNvPr id="3" name="Content Placeholder 2">
            <a:extLst>
              <a:ext uri="{FF2B5EF4-FFF2-40B4-BE49-F238E27FC236}">
                <a16:creationId xmlns:a16="http://schemas.microsoft.com/office/drawing/2014/main" id="{32693F19-1B32-31A8-411E-0E0D99909B2D}"/>
              </a:ext>
            </a:extLst>
          </p:cNvPr>
          <p:cNvSpPr>
            <a:spLocks noGrp="1"/>
          </p:cNvSpPr>
          <p:nvPr>
            <p:ph idx="1"/>
          </p:nvPr>
        </p:nvSpPr>
        <p:spPr>
          <a:xfrm>
            <a:off x="1083365" y="1457418"/>
            <a:ext cx="10421247" cy="5062652"/>
          </a:xfrm>
        </p:spPr>
        <p:txBody>
          <a:bodyPr>
            <a:normAutofit fontScale="92500" lnSpcReduction="20000"/>
          </a:bodyPr>
          <a:lstStyle/>
          <a:p>
            <a:r>
              <a:rPr lang="en-US" sz="2800" b="0" i="0" dirty="0">
                <a:solidFill>
                  <a:srgbClr val="000000"/>
                </a:solidFill>
                <a:effectLst/>
                <a:latin typeface="Nunito" pitchFamily="2" charset="0"/>
              </a:rPr>
              <a:t>In backtracking problem, the algorithm tries to find a sequence path to the solution which has some small checkpoints from where the problem can backtrack if no feasible solution is found for the problem.</a:t>
            </a:r>
          </a:p>
          <a:p>
            <a:r>
              <a:rPr lang="en-US" sz="2800" b="0" i="0" dirty="0">
                <a:solidFill>
                  <a:srgbClr val="000000"/>
                </a:solidFill>
                <a:effectLst/>
                <a:latin typeface="Nunito" pitchFamily="2" charset="0"/>
              </a:rPr>
              <a:t>Here, when the algorithm </a:t>
            </a:r>
          </a:p>
          <a:p>
            <a:pPr marL="0" indent="0">
              <a:buNone/>
            </a:pPr>
            <a:r>
              <a:rPr lang="en-US" sz="2800" b="0" i="0" dirty="0">
                <a:solidFill>
                  <a:srgbClr val="000000"/>
                </a:solidFill>
                <a:effectLst/>
                <a:latin typeface="Nunito" pitchFamily="2" charset="0"/>
              </a:rPr>
              <a:t>    propagates to an end to check</a:t>
            </a:r>
          </a:p>
          <a:p>
            <a:pPr marL="0" indent="0">
              <a:buNone/>
            </a:pPr>
            <a:r>
              <a:rPr lang="en-US" sz="2800" b="0" i="0" dirty="0">
                <a:solidFill>
                  <a:srgbClr val="000000"/>
                </a:solidFill>
                <a:effectLst/>
                <a:latin typeface="Nunito" pitchFamily="2" charset="0"/>
              </a:rPr>
              <a:t>      if it is a solution or not, </a:t>
            </a:r>
          </a:p>
          <a:p>
            <a:r>
              <a:rPr lang="en-US" sz="2800" b="0" i="0" dirty="0">
                <a:solidFill>
                  <a:srgbClr val="000000"/>
                </a:solidFill>
                <a:effectLst/>
                <a:latin typeface="Nunito" pitchFamily="2" charset="0"/>
              </a:rPr>
              <a:t>if it is then returns the solution</a:t>
            </a:r>
          </a:p>
          <a:p>
            <a:pPr marL="0" indent="0">
              <a:buNone/>
            </a:pPr>
            <a:r>
              <a:rPr lang="en-US" sz="2800" b="0" i="0" dirty="0">
                <a:solidFill>
                  <a:srgbClr val="000000"/>
                </a:solidFill>
                <a:effectLst/>
                <a:latin typeface="Nunito" pitchFamily="2" charset="0"/>
              </a:rPr>
              <a:t>      otherwise </a:t>
            </a:r>
          </a:p>
          <a:p>
            <a:r>
              <a:rPr lang="en-US" sz="2800" b="0" i="0" dirty="0">
                <a:solidFill>
                  <a:srgbClr val="000000"/>
                </a:solidFill>
                <a:effectLst/>
                <a:latin typeface="Nunito" pitchFamily="2" charset="0"/>
              </a:rPr>
              <a:t>backtracks to the point one step</a:t>
            </a:r>
          </a:p>
          <a:p>
            <a:pPr marL="0" indent="0">
              <a:buNone/>
            </a:pPr>
            <a:r>
              <a:rPr lang="en-US" sz="2800" b="0" i="0" dirty="0">
                <a:solidFill>
                  <a:srgbClr val="000000"/>
                </a:solidFill>
                <a:effectLst/>
                <a:latin typeface="Nunito" pitchFamily="2" charset="0"/>
              </a:rPr>
              <a:t> behind it to find track to  the next</a:t>
            </a:r>
          </a:p>
          <a:p>
            <a:pPr marL="0" indent="0">
              <a:buNone/>
            </a:pPr>
            <a:r>
              <a:rPr lang="en-US" sz="2800" b="0" i="0" dirty="0">
                <a:solidFill>
                  <a:srgbClr val="000000"/>
                </a:solidFill>
                <a:effectLst/>
                <a:latin typeface="Nunito" pitchFamily="2" charset="0"/>
              </a:rPr>
              <a:t> point to find solution.</a:t>
            </a:r>
            <a:endParaRPr lang="en-IN" sz="2800" dirty="0"/>
          </a:p>
        </p:txBody>
      </p:sp>
      <p:sp>
        <p:nvSpPr>
          <p:cNvPr id="4" name="Footer Placeholder 3">
            <a:extLst>
              <a:ext uri="{FF2B5EF4-FFF2-40B4-BE49-F238E27FC236}">
                <a16:creationId xmlns:a16="http://schemas.microsoft.com/office/drawing/2014/main" id="{14AF890B-4AB2-6917-C95C-A3123CE6A587}"/>
              </a:ext>
            </a:extLst>
          </p:cNvPr>
          <p:cNvSpPr>
            <a:spLocks noGrp="1"/>
          </p:cNvSpPr>
          <p:nvPr>
            <p:ph type="ftr" sz="quarter" idx="11"/>
          </p:nvPr>
        </p:nvSpPr>
        <p:spPr>
          <a:xfrm>
            <a:off x="7509082" y="6296434"/>
            <a:ext cx="7619999" cy="365125"/>
          </a:xfrm>
        </p:spPr>
        <p:txBody>
          <a:bodyPr/>
          <a:lstStyle/>
          <a:p>
            <a:r>
              <a:rPr lang="en-IN" sz="1400" b="1" dirty="0">
                <a:solidFill>
                  <a:schemeClr val="tx1"/>
                </a:solidFill>
              </a:rPr>
              <a:t>MADHURIMA RAWAT(DATASCIENCE CSVTU)</a:t>
            </a:r>
          </a:p>
        </p:txBody>
      </p:sp>
      <p:sp>
        <p:nvSpPr>
          <p:cNvPr id="5" name="Slide Number Placeholder 4">
            <a:extLst>
              <a:ext uri="{FF2B5EF4-FFF2-40B4-BE49-F238E27FC236}">
                <a16:creationId xmlns:a16="http://schemas.microsoft.com/office/drawing/2014/main" id="{C64E3A5A-D9E0-571F-5CA2-B137EE734A9C}"/>
              </a:ext>
            </a:extLst>
          </p:cNvPr>
          <p:cNvSpPr>
            <a:spLocks noGrp="1"/>
          </p:cNvSpPr>
          <p:nvPr>
            <p:ph type="sldNum" sz="quarter" idx="12"/>
          </p:nvPr>
        </p:nvSpPr>
        <p:spPr/>
        <p:txBody>
          <a:bodyPr/>
          <a:lstStyle/>
          <a:p>
            <a:fld id="{38805E45-3A90-40F2-8637-76DCD015AE6F}" type="slidenum">
              <a:rPr lang="en-IN" smtClean="0"/>
              <a:t>7</a:t>
            </a:fld>
            <a:endParaRPr lang="en-IN"/>
          </a:p>
        </p:txBody>
      </p:sp>
      <p:pic>
        <p:nvPicPr>
          <p:cNvPr id="9" name="Picture 8">
            <a:extLst>
              <a:ext uri="{FF2B5EF4-FFF2-40B4-BE49-F238E27FC236}">
                <a16:creationId xmlns:a16="http://schemas.microsoft.com/office/drawing/2014/main" id="{A96A01A5-8548-C7BA-24C0-C20A0205A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88" y="2885693"/>
            <a:ext cx="5645427" cy="3106230"/>
          </a:xfrm>
          <a:prstGeom prst="rect">
            <a:avLst/>
          </a:prstGeom>
        </p:spPr>
      </p:pic>
    </p:spTree>
    <p:extLst>
      <p:ext uri="{BB962C8B-B14F-4D97-AF65-F5344CB8AC3E}">
        <p14:creationId xmlns:p14="http://schemas.microsoft.com/office/powerpoint/2010/main" val="360987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E204-45CB-8F69-F192-E3D8AF602DFE}"/>
              </a:ext>
            </a:extLst>
          </p:cNvPr>
          <p:cNvSpPr>
            <a:spLocks noGrp="1"/>
          </p:cNvSpPr>
          <p:nvPr>
            <p:ph type="title"/>
          </p:nvPr>
        </p:nvSpPr>
        <p:spPr>
          <a:xfrm>
            <a:off x="2201586" y="531994"/>
            <a:ext cx="9690652" cy="876699"/>
          </a:xfrm>
        </p:spPr>
        <p:txBody>
          <a:bodyPr>
            <a:normAutofit fontScale="90000"/>
          </a:bodyPr>
          <a:lstStyle/>
          <a:p>
            <a:r>
              <a:rPr lang="en-US" b="1" i="0" dirty="0">
                <a:solidFill>
                  <a:srgbClr val="273239"/>
                </a:solidFill>
                <a:effectLst/>
                <a:latin typeface="sofia-pro"/>
              </a:rPr>
              <a:t>RAT IN A MAZE BACKTRACKING APPLICATION PROBLEM</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F4704D00-F64C-D1B2-7C62-169E47166598}"/>
              </a:ext>
            </a:extLst>
          </p:cNvPr>
          <p:cNvSpPr>
            <a:spLocks noGrp="1"/>
          </p:cNvSpPr>
          <p:nvPr>
            <p:ph idx="1"/>
          </p:nvPr>
        </p:nvSpPr>
        <p:spPr>
          <a:xfrm>
            <a:off x="1513710" y="1588756"/>
            <a:ext cx="11875032" cy="4851133"/>
          </a:xfrm>
        </p:spPr>
        <p:txBody>
          <a:bodyPr>
            <a:normAutofit/>
          </a:bodyPr>
          <a:lstStyle/>
          <a:p>
            <a:r>
              <a:rPr lang="en-IN" sz="2400" dirty="0"/>
              <a:t>Constraints:</a:t>
            </a:r>
          </a:p>
          <a:p>
            <a:r>
              <a:rPr lang="en-US" sz="2400" b="0" i="0" dirty="0">
                <a:solidFill>
                  <a:srgbClr val="273239"/>
                </a:solidFill>
                <a:effectLst/>
                <a:latin typeface="urw-din"/>
              </a:rPr>
              <a:t>A Maze is given as N*N binary matrix of blocks</a:t>
            </a:r>
          </a:p>
          <a:p>
            <a:pPr marL="0" indent="0">
              <a:buNone/>
            </a:pPr>
            <a:r>
              <a:rPr lang="en-US" sz="2400" b="0" i="0" dirty="0">
                <a:solidFill>
                  <a:srgbClr val="273239"/>
                </a:solidFill>
                <a:effectLst/>
                <a:latin typeface="urw-din"/>
              </a:rPr>
              <a:t> where source block is the upper left most block </a:t>
            </a:r>
          </a:p>
          <a:p>
            <a:pPr marL="0" indent="0">
              <a:buNone/>
            </a:pPr>
            <a:r>
              <a:rPr lang="en-US" sz="2400" b="0" i="0" dirty="0">
                <a:solidFill>
                  <a:srgbClr val="273239"/>
                </a:solidFill>
                <a:effectLst/>
                <a:latin typeface="urw-din"/>
              </a:rPr>
              <a:t>i.e., maze[0][0] and destination block is lower </a:t>
            </a:r>
          </a:p>
          <a:p>
            <a:pPr marL="0" indent="0">
              <a:buNone/>
            </a:pPr>
            <a:r>
              <a:rPr lang="en-US" sz="2400" b="0" i="0" dirty="0">
                <a:solidFill>
                  <a:srgbClr val="273239"/>
                </a:solidFill>
                <a:effectLst/>
                <a:latin typeface="urw-din"/>
              </a:rPr>
              <a:t>rightmost block i.e., maze[N-1][N-1]. </a:t>
            </a:r>
          </a:p>
          <a:p>
            <a:pPr marL="0" indent="0">
              <a:buNone/>
            </a:pPr>
            <a:r>
              <a:rPr lang="en-US" sz="2400" b="0" i="0" dirty="0">
                <a:solidFill>
                  <a:srgbClr val="273239"/>
                </a:solidFill>
                <a:effectLst/>
                <a:latin typeface="urw-din"/>
              </a:rPr>
              <a:t>A rat starts from source and has to reach the </a:t>
            </a:r>
          </a:p>
          <a:p>
            <a:pPr marL="0" indent="0">
              <a:buNone/>
            </a:pPr>
            <a:r>
              <a:rPr lang="en-US" sz="2400" b="0" i="0" dirty="0">
                <a:solidFill>
                  <a:srgbClr val="273239"/>
                </a:solidFill>
                <a:effectLst/>
                <a:latin typeface="urw-din"/>
              </a:rPr>
              <a:t>destination. The rat can move only in two directions: forward and down. </a:t>
            </a:r>
            <a:endParaRPr lang="en-IN" sz="2400" b="0" i="0" dirty="0">
              <a:solidFill>
                <a:srgbClr val="273239"/>
              </a:solidFill>
              <a:effectLst/>
              <a:latin typeface="urw-din"/>
            </a:endParaRPr>
          </a:p>
          <a:p>
            <a:r>
              <a:rPr lang="en-US" sz="2400" b="0" i="0" dirty="0">
                <a:solidFill>
                  <a:srgbClr val="273239"/>
                </a:solidFill>
                <a:effectLst/>
                <a:latin typeface="urw-din"/>
              </a:rPr>
              <a:t>In the maze matrix, 0 means the block is a dead end and 1 means the block can be</a:t>
            </a:r>
          </a:p>
          <a:p>
            <a:pPr marL="0" indent="0">
              <a:buNone/>
            </a:pPr>
            <a:r>
              <a:rPr lang="en-US" sz="2400" b="0" i="0" dirty="0">
                <a:solidFill>
                  <a:srgbClr val="273239"/>
                </a:solidFill>
                <a:effectLst/>
                <a:latin typeface="urw-din"/>
              </a:rPr>
              <a:t> used in the path from source to destination. </a:t>
            </a:r>
          </a:p>
          <a:p>
            <a:pPr marL="0" indent="0">
              <a:buNone/>
            </a:pPr>
            <a:r>
              <a:rPr kumimoji="0" lang="en-US" altLang="en-US" sz="2000" b="0" i="0" u="none" strike="noStrike" cap="none" normalizeH="0" baseline="0" dirty="0">
                <a:ln>
                  <a:noFill/>
                </a:ln>
                <a:solidFill>
                  <a:srgbClr val="273239"/>
                </a:solidFill>
                <a:effectLst/>
                <a:latin typeface="Consolas" panose="020B0609020204030204" pitchFamily="49" charset="0"/>
              </a:rPr>
              <a:t>  Gray blocks are dead ends (value = 0).</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buNone/>
            </a:pPr>
            <a:endParaRPr lang="en-IN" sz="1600" dirty="0"/>
          </a:p>
        </p:txBody>
      </p:sp>
      <p:sp>
        <p:nvSpPr>
          <p:cNvPr id="4" name="Footer Placeholder 3">
            <a:extLst>
              <a:ext uri="{FF2B5EF4-FFF2-40B4-BE49-F238E27FC236}">
                <a16:creationId xmlns:a16="http://schemas.microsoft.com/office/drawing/2014/main" id="{AF6AD78B-90F0-F091-04B6-BFF186FA00FE}"/>
              </a:ext>
            </a:extLst>
          </p:cNvPr>
          <p:cNvSpPr>
            <a:spLocks noGrp="1"/>
          </p:cNvSpPr>
          <p:nvPr>
            <p:ph type="ftr" sz="quarter" idx="11"/>
          </p:nvPr>
        </p:nvSpPr>
        <p:spPr>
          <a:xfrm>
            <a:off x="7902358" y="6027226"/>
            <a:ext cx="7619999" cy="365125"/>
          </a:xfrm>
        </p:spPr>
        <p:txBody>
          <a:bodyPr/>
          <a:lstStyle/>
          <a:p>
            <a:r>
              <a:rPr lang="en-IN" sz="1400" dirty="0">
                <a:solidFill>
                  <a:schemeClr val="accent1">
                    <a:lumMod val="75000"/>
                  </a:schemeClr>
                </a:solidFill>
              </a:rPr>
              <a:t>MADHURIMA RAWAT(DATASCIENCE CSVTU)</a:t>
            </a:r>
          </a:p>
        </p:txBody>
      </p:sp>
      <p:sp>
        <p:nvSpPr>
          <p:cNvPr id="5" name="Slide Number Placeholder 4">
            <a:extLst>
              <a:ext uri="{FF2B5EF4-FFF2-40B4-BE49-F238E27FC236}">
                <a16:creationId xmlns:a16="http://schemas.microsoft.com/office/drawing/2014/main" id="{845E04D9-B0A1-93D2-202D-37983D57C41A}"/>
              </a:ext>
            </a:extLst>
          </p:cNvPr>
          <p:cNvSpPr>
            <a:spLocks noGrp="1"/>
          </p:cNvSpPr>
          <p:nvPr>
            <p:ph type="sldNum" sz="quarter" idx="12"/>
          </p:nvPr>
        </p:nvSpPr>
        <p:spPr/>
        <p:txBody>
          <a:bodyPr/>
          <a:lstStyle/>
          <a:p>
            <a:fld id="{38805E45-3A90-40F2-8637-76DCD015AE6F}" type="slidenum">
              <a:rPr lang="en-IN" smtClean="0"/>
              <a:t>8</a:t>
            </a:fld>
            <a:endParaRPr lang="en-IN"/>
          </a:p>
        </p:txBody>
      </p:sp>
      <p:pic>
        <p:nvPicPr>
          <p:cNvPr id="2061" name="Picture 13">
            <a:extLst>
              <a:ext uri="{FF2B5EF4-FFF2-40B4-BE49-F238E27FC236}">
                <a16:creationId xmlns:a16="http://schemas.microsoft.com/office/drawing/2014/main" id="{00708826-21C6-9564-2D11-D570ECBB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289" y="1588756"/>
            <a:ext cx="345757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28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238C-E760-24EF-2314-F5DC914C0916}"/>
              </a:ext>
            </a:extLst>
          </p:cNvPr>
          <p:cNvSpPr>
            <a:spLocks noGrp="1"/>
          </p:cNvSpPr>
          <p:nvPr>
            <p:ph type="title"/>
          </p:nvPr>
        </p:nvSpPr>
        <p:spPr>
          <a:xfrm>
            <a:off x="2592925" y="624110"/>
            <a:ext cx="8911687" cy="876699"/>
          </a:xfrm>
        </p:spPr>
        <p:txBody>
          <a:bodyPr/>
          <a:lstStyle/>
          <a:p>
            <a:r>
              <a:rPr lang="en-IN" dirty="0"/>
              <a:t>SOLUTION ANALYSIS</a:t>
            </a:r>
          </a:p>
        </p:txBody>
      </p:sp>
      <p:sp>
        <p:nvSpPr>
          <p:cNvPr id="3" name="Content Placeholder 2">
            <a:extLst>
              <a:ext uri="{FF2B5EF4-FFF2-40B4-BE49-F238E27FC236}">
                <a16:creationId xmlns:a16="http://schemas.microsoft.com/office/drawing/2014/main" id="{4CCD76E2-C1A6-2C89-5AE2-3596E3953EA0}"/>
              </a:ext>
            </a:extLst>
          </p:cNvPr>
          <p:cNvSpPr>
            <a:spLocks noGrp="1"/>
          </p:cNvSpPr>
          <p:nvPr>
            <p:ph idx="1"/>
          </p:nvPr>
        </p:nvSpPr>
        <p:spPr>
          <a:xfrm>
            <a:off x="2281187" y="1500809"/>
            <a:ext cx="9606013" cy="4733081"/>
          </a:xfrm>
        </p:spPr>
        <p:txBody>
          <a:bodyPr>
            <a:normAutofit fontScale="25000" lnSpcReduction="20000"/>
          </a:bodyPr>
          <a:lstStyle/>
          <a:p>
            <a:r>
              <a:rPr lang="en-US" sz="9600" b="1" i="0" dirty="0">
                <a:solidFill>
                  <a:srgbClr val="273239"/>
                </a:solidFill>
                <a:effectLst/>
                <a:latin typeface="urw-din"/>
              </a:rPr>
              <a:t>Approach: </a:t>
            </a:r>
            <a:r>
              <a:rPr lang="en-US" sz="9600" b="0" i="0" dirty="0">
                <a:solidFill>
                  <a:srgbClr val="273239"/>
                </a:solidFill>
                <a:effectLst/>
                <a:latin typeface="urw-din"/>
              </a:rPr>
              <a:t>Form a recursive function, which will follow a path and check if the path reaches the destination or not. If the path does not reach the destination then backtrack and try other paths. </a:t>
            </a:r>
          </a:p>
          <a:p>
            <a:pPr algn="l" fontAlgn="base"/>
            <a:r>
              <a:rPr lang="en-US" sz="9600" b="1" i="0" dirty="0">
                <a:solidFill>
                  <a:srgbClr val="273239"/>
                </a:solidFill>
                <a:effectLst/>
                <a:latin typeface="urw-din"/>
              </a:rPr>
              <a:t>Algorithm: </a:t>
            </a:r>
            <a:r>
              <a:rPr lang="en-US" sz="9600" b="0" i="0" dirty="0">
                <a:solidFill>
                  <a:srgbClr val="273239"/>
                </a:solidFill>
                <a:effectLst/>
                <a:latin typeface="urw-din"/>
              </a:rPr>
              <a:t> </a:t>
            </a:r>
          </a:p>
          <a:p>
            <a:pPr algn="l" fontAlgn="base">
              <a:buFont typeface="+mj-lt"/>
              <a:buAutoNum type="arabicPeriod"/>
            </a:pPr>
            <a:r>
              <a:rPr lang="en-US" sz="9600" b="0" i="0" dirty="0">
                <a:solidFill>
                  <a:srgbClr val="273239"/>
                </a:solidFill>
                <a:effectLst/>
                <a:latin typeface="urw-din"/>
              </a:rPr>
              <a:t>Create a solution matrix, initially filled with 0’s.</a:t>
            </a:r>
          </a:p>
          <a:p>
            <a:pPr algn="l" fontAlgn="base">
              <a:buFont typeface="+mj-lt"/>
              <a:buAutoNum type="arabicPeriod"/>
            </a:pPr>
            <a:r>
              <a:rPr lang="en-US" sz="9600" b="0" i="0" dirty="0">
                <a:solidFill>
                  <a:srgbClr val="273239"/>
                </a:solidFill>
                <a:effectLst/>
                <a:latin typeface="urw-din"/>
              </a:rPr>
              <a:t>Create a recursive function, which takes initial matrix, output matrix and position of rat (</a:t>
            </a:r>
            <a:r>
              <a:rPr lang="en-US" sz="9600" b="0" i="0" dirty="0" err="1">
                <a:solidFill>
                  <a:srgbClr val="273239"/>
                </a:solidFill>
                <a:effectLst/>
                <a:latin typeface="urw-din"/>
              </a:rPr>
              <a:t>i</a:t>
            </a:r>
            <a:r>
              <a:rPr lang="en-US" sz="9600" b="0" i="0" dirty="0">
                <a:solidFill>
                  <a:srgbClr val="273239"/>
                </a:solidFill>
                <a:effectLst/>
                <a:latin typeface="urw-din"/>
              </a:rPr>
              <a:t>, j).</a:t>
            </a:r>
          </a:p>
          <a:p>
            <a:pPr algn="l" fontAlgn="base">
              <a:buFont typeface="+mj-lt"/>
              <a:buAutoNum type="arabicPeriod"/>
            </a:pPr>
            <a:r>
              <a:rPr lang="en-US" sz="9600" b="0" i="0" dirty="0">
                <a:solidFill>
                  <a:srgbClr val="273239"/>
                </a:solidFill>
                <a:effectLst/>
                <a:latin typeface="urw-din"/>
              </a:rPr>
              <a:t>if the position is out of the matrix or the position is not valid then return.</a:t>
            </a:r>
          </a:p>
          <a:p>
            <a:pPr algn="l" fontAlgn="base">
              <a:buFont typeface="+mj-lt"/>
              <a:buAutoNum type="arabicPeriod"/>
            </a:pPr>
            <a:r>
              <a:rPr lang="en-US" sz="9600" b="0" i="0" dirty="0">
                <a:solidFill>
                  <a:srgbClr val="273239"/>
                </a:solidFill>
                <a:effectLst/>
                <a:latin typeface="urw-din"/>
              </a:rPr>
              <a:t>Mark the position output[</a:t>
            </a:r>
            <a:r>
              <a:rPr lang="en-US" sz="9600" b="0" i="0" dirty="0" err="1">
                <a:solidFill>
                  <a:srgbClr val="273239"/>
                </a:solidFill>
                <a:effectLst/>
                <a:latin typeface="urw-din"/>
              </a:rPr>
              <a:t>i</a:t>
            </a:r>
            <a:r>
              <a:rPr lang="en-US" sz="9600" b="0" i="0" dirty="0">
                <a:solidFill>
                  <a:srgbClr val="273239"/>
                </a:solidFill>
                <a:effectLst/>
                <a:latin typeface="urw-din"/>
              </a:rPr>
              <a:t>][j] as 1 and check if the current position is destination or not. If destination is reached print the output matrix and return.</a:t>
            </a:r>
          </a:p>
          <a:p>
            <a:pPr algn="l" fontAlgn="base">
              <a:buFont typeface="+mj-lt"/>
              <a:buAutoNum type="arabicPeriod"/>
            </a:pPr>
            <a:r>
              <a:rPr lang="en-US" sz="9600" b="0" i="0" dirty="0">
                <a:solidFill>
                  <a:srgbClr val="273239"/>
                </a:solidFill>
                <a:effectLst/>
                <a:latin typeface="urw-din"/>
              </a:rPr>
              <a:t>Recursively call for position (i+1, j) and (</a:t>
            </a:r>
            <a:r>
              <a:rPr lang="en-US" sz="9600" b="0" i="0" dirty="0" err="1">
                <a:solidFill>
                  <a:srgbClr val="273239"/>
                </a:solidFill>
                <a:effectLst/>
                <a:latin typeface="urw-din"/>
              </a:rPr>
              <a:t>i</a:t>
            </a:r>
            <a:r>
              <a:rPr lang="en-US" sz="9600" b="0" i="0" dirty="0">
                <a:solidFill>
                  <a:srgbClr val="273239"/>
                </a:solidFill>
                <a:effectLst/>
                <a:latin typeface="urw-din"/>
              </a:rPr>
              <a:t>, j+1).</a:t>
            </a:r>
          </a:p>
          <a:p>
            <a:pPr algn="l" fontAlgn="base">
              <a:buFont typeface="+mj-lt"/>
              <a:buAutoNum type="arabicPeriod"/>
            </a:pPr>
            <a:r>
              <a:rPr lang="en-US" sz="9600" b="0" i="0" dirty="0">
                <a:solidFill>
                  <a:srgbClr val="273239"/>
                </a:solidFill>
                <a:effectLst/>
                <a:latin typeface="urw-din"/>
              </a:rPr>
              <a:t>Unmark position (</a:t>
            </a:r>
            <a:r>
              <a:rPr lang="en-US" sz="9600" b="0" i="0" dirty="0" err="1">
                <a:solidFill>
                  <a:srgbClr val="273239"/>
                </a:solidFill>
                <a:effectLst/>
                <a:latin typeface="urw-din"/>
              </a:rPr>
              <a:t>i</a:t>
            </a:r>
            <a:r>
              <a:rPr lang="en-US" sz="9600" b="0" i="0" dirty="0">
                <a:solidFill>
                  <a:srgbClr val="273239"/>
                </a:solidFill>
                <a:effectLst/>
                <a:latin typeface="urw-din"/>
              </a:rPr>
              <a:t>, j), </a:t>
            </a:r>
            <a:r>
              <a:rPr lang="en-US" sz="9600" b="0" i="0" dirty="0" err="1">
                <a:solidFill>
                  <a:srgbClr val="273239"/>
                </a:solidFill>
                <a:effectLst/>
                <a:latin typeface="urw-din"/>
              </a:rPr>
              <a:t>i.e</a:t>
            </a:r>
            <a:r>
              <a:rPr lang="en-US" sz="9600" b="0" i="0" dirty="0">
                <a:solidFill>
                  <a:srgbClr val="273239"/>
                </a:solidFill>
                <a:effectLst/>
                <a:latin typeface="urw-din"/>
              </a:rPr>
              <a:t> output[</a:t>
            </a:r>
            <a:r>
              <a:rPr lang="en-US" sz="9600" b="0" i="0" dirty="0" err="1">
                <a:solidFill>
                  <a:srgbClr val="273239"/>
                </a:solidFill>
                <a:effectLst/>
                <a:latin typeface="urw-din"/>
              </a:rPr>
              <a:t>i</a:t>
            </a:r>
            <a:r>
              <a:rPr lang="en-US" sz="9600" b="0" i="0" dirty="0">
                <a:solidFill>
                  <a:srgbClr val="273239"/>
                </a:solidFill>
                <a:effectLst/>
                <a:latin typeface="urw-din"/>
              </a:rPr>
              <a:t>][j] = 0.</a:t>
            </a:r>
          </a:p>
          <a:p>
            <a:endParaRPr lang="en-US" b="0" i="0" dirty="0">
              <a:solidFill>
                <a:srgbClr val="273239"/>
              </a:solidFill>
              <a:effectLst/>
              <a:latin typeface="urw-din"/>
            </a:endParaRPr>
          </a:p>
          <a:p>
            <a:endParaRPr lang="en-US" b="0" i="0" dirty="0">
              <a:solidFill>
                <a:srgbClr val="273239"/>
              </a:solidFill>
              <a:effectLst/>
              <a:latin typeface="urw-din"/>
            </a:endParaRPr>
          </a:p>
          <a:p>
            <a:endParaRPr lang="en-IN" dirty="0"/>
          </a:p>
        </p:txBody>
      </p:sp>
      <p:sp>
        <p:nvSpPr>
          <p:cNvPr id="4" name="Footer Placeholder 3">
            <a:extLst>
              <a:ext uri="{FF2B5EF4-FFF2-40B4-BE49-F238E27FC236}">
                <a16:creationId xmlns:a16="http://schemas.microsoft.com/office/drawing/2014/main" id="{C9581684-40DC-AF95-05E9-7DED3B57FFFA}"/>
              </a:ext>
            </a:extLst>
          </p:cNvPr>
          <p:cNvSpPr>
            <a:spLocks noGrp="1"/>
          </p:cNvSpPr>
          <p:nvPr>
            <p:ph type="ftr" sz="quarter" idx="11"/>
          </p:nvPr>
        </p:nvSpPr>
        <p:spPr>
          <a:xfrm>
            <a:off x="7935479" y="6233890"/>
            <a:ext cx="7619999" cy="365125"/>
          </a:xfrm>
        </p:spPr>
        <p:txBody>
          <a:bodyPr/>
          <a:lstStyle/>
          <a:p>
            <a:r>
              <a:rPr lang="en-IN" sz="1400" b="1" dirty="0">
                <a:solidFill>
                  <a:schemeClr val="accent1"/>
                </a:solidFill>
              </a:rPr>
              <a:t>MADHURIMA RAWAT(DATASCIENCE CSVTU)</a:t>
            </a:r>
          </a:p>
        </p:txBody>
      </p:sp>
      <p:sp>
        <p:nvSpPr>
          <p:cNvPr id="5" name="Slide Number Placeholder 4">
            <a:extLst>
              <a:ext uri="{FF2B5EF4-FFF2-40B4-BE49-F238E27FC236}">
                <a16:creationId xmlns:a16="http://schemas.microsoft.com/office/drawing/2014/main" id="{6A86D34D-F0AF-AEC4-6F45-BCE3F391EA85}"/>
              </a:ext>
            </a:extLst>
          </p:cNvPr>
          <p:cNvSpPr>
            <a:spLocks noGrp="1"/>
          </p:cNvSpPr>
          <p:nvPr>
            <p:ph type="sldNum" sz="quarter" idx="12"/>
          </p:nvPr>
        </p:nvSpPr>
        <p:spPr/>
        <p:txBody>
          <a:bodyPr/>
          <a:lstStyle/>
          <a:p>
            <a:fld id="{38805E45-3A90-40F2-8637-76DCD015AE6F}" type="slidenum">
              <a:rPr lang="en-IN" smtClean="0"/>
              <a:t>9</a:t>
            </a:fld>
            <a:endParaRPr lang="en-IN"/>
          </a:p>
        </p:txBody>
      </p:sp>
      <p:sp>
        <p:nvSpPr>
          <p:cNvPr id="11" name="Rectangle 5">
            <a:extLst>
              <a:ext uri="{FF2B5EF4-FFF2-40B4-BE49-F238E27FC236}">
                <a16:creationId xmlns:a16="http://schemas.microsoft.com/office/drawing/2014/main" id="{E6E9CD7F-C0C9-50B8-F7F2-7EC4CB272D53}"/>
              </a:ext>
            </a:extLst>
          </p:cNvPr>
          <p:cNvSpPr>
            <a:spLocks noChangeArrowheads="1"/>
          </p:cNvSpPr>
          <p:nvPr/>
        </p:nvSpPr>
        <p:spPr bwMode="auto">
          <a:xfrm>
            <a:off x="5284788" y="4349750"/>
            <a:ext cx="25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939780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143</TotalTime>
  <Words>1691</Words>
  <Application>Microsoft Office PowerPoint</Application>
  <PresentationFormat>Widescreen</PresentationFormat>
  <Paragraphs>167</Paragraphs>
  <Slides>13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Arial</vt:lpstr>
      <vt:lpstr>Calibri</vt:lpstr>
      <vt:lpstr>Cambria Math</vt:lpstr>
      <vt:lpstr>Century Gothic</vt:lpstr>
      <vt:lpstr>Consolas</vt:lpstr>
      <vt:lpstr>KaTeX_Main</vt:lpstr>
      <vt:lpstr>KaTeX_Math</vt:lpstr>
      <vt:lpstr>Lato</vt:lpstr>
      <vt:lpstr>Nunito</vt:lpstr>
      <vt:lpstr>Roboto</vt:lpstr>
      <vt:lpstr>sofia-pro</vt:lpstr>
      <vt:lpstr>Soleil</vt:lpstr>
      <vt:lpstr>Times New Roman</vt:lpstr>
      <vt:lpstr>urw-din</vt:lpstr>
      <vt:lpstr>Wingdings 3</vt:lpstr>
      <vt:lpstr>Wisp</vt:lpstr>
      <vt:lpstr>     APPLICATION OF RECURRENCE RELATION</vt:lpstr>
      <vt:lpstr>RECURRENCE RELATION</vt:lpstr>
      <vt:lpstr> IN  DISCRETE MATHEMATICS</vt:lpstr>
      <vt:lpstr>COMBINATORICS - DISTRIBUTION OF OBJECTS INTO BINS </vt:lpstr>
      <vt:lpstr>CALCULUS - EULER'S METHOD  </vt:lpstr>
      <vt:lpstr>IN PROGRAMMING</vt:lpstr>
      <vt:lpstr>EXAMPLE OF BACKTRACKING</vt:lpstr>
      <vt:lpstr>RAT IN A MAZE BACKTRACKING APPLICATION PROBLEM </vt:lpstr>
      <vt:lpstr>SOLUTION ANALYSIS</vt:lpstr>
      <vt:lpstr>CODE IN C FOR IMPLEMENTATION</vt:lpstr>
      <vt:lpstr>CONTINUATION</vt:lpstr>
      <vt:lpstr>OUTPUT: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BAYES THEOREM</dc:title>
  <dc:creator>Madhurima Rawat</dc:creator>
  <cp:lastModifiedBy>Madhurima Rawat</cp:lastModifiedBy>
  <cp:revision>27</cp:revision>
  <dcterms:created xsi:type="dcterms:W3CDTF">2022-11-09T17:15:38Z</dcterms:created>
  <dcterms:modified xsi:type="dcterms:W3CDTF">2022-11-18T15:24:16Z</dcterms:modified>
</cp:coreProperties>
</file>