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6" r:id="rId1"/>
  </p:sldMasterIdLst>
  <p:notesMasterIdLst>
    <p:notesMasterId r:id="rId12"/>
  </p:notesMasterIdLst>
  <p:sldIdLst>
    <p:sldId id="256" r:id="rId2"/>
    <p:sldId id="259" r:id="rId3"/>
    <p:sldId id="260" r:id="rId4"/>
    <p:sldId id="273" r:id="rId5"/>
    <p:sldId id="274" r:id="rId6"/>
    <p:sldId id="275" r:id="rId7"/>
    <p:sldId id="276" r:id="rId8"/>
    <p:sldId id="277" r:id="rId9"/>
    <p:sldId id="278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8E5103-03BA-43D5-9953-5E20C95D9530}">
          <p14:sldIdLst>
            <p14:sldId id="256"/>
            <p14:sldId id="259"/>
            <p14:sldId id="260"/>
            <p14:sldId id="273"/>
            <p14:sldId id="274"/>
            <p14:sldId id="275"/>
            <p14:sldId id="276"/>
            <p14:sldId id="277"/>
            <p14:sldId id="278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1" d="100"/>
          <a:sy n="61" d="100"/>
        </p:scale>
        <p:origin x="6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7ABCD2-B91A-4D08-9C7B-6238A947A7E0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1A92ECC-2FAA-41E4-89D0-A1F4D4EB92AE}">
      <dgm:prSet/>
      <dgm:spPr/>
      <dgm:t>
        <a:bodyPr/>
        <a:lstStyle/>
        <a:p>
          <a:r>
            <a:rPr lang="en-US" b="0" i="0" baseline="0"/>
            <a:t>[('a', 'c'), ('b', 'c'), ('b', 'e'), ('c', 'd'), ('c', 'e'), ('c', 'a'), ('c', 'b'), ('e', 'b'), ('e', 'c'), ('d', 'c’)] </a:t>
          </a:r>
          <a:endParaRPr lang="en-IN"/>
        </a:p>
      </dgm:t>
    </dgm:pt>
    <dgm:pt modelId="{5733DF53-9560-4B6C-990C-4ABD2631C7E2}" type="parTrans" cxnId="{C21A9AE6-0E3F-45BE-8D24-EB8C4DDC4E21}">
      <dgm:prSet/>
      <dgm:spPr/>
      <dgm:t>
        <a:bodyPr/>
        <a:lstStyle/>
        <a:p>
          <a:endParaRPr lang="en-IN"/>
        </a:p>
      </dgm:t>
    </dgm:pt>
    <dgm:pt modelId="{722A5AE1-74F0-4916-9F59-50222D214B37}" type="sibTrans" cxnId="{C21A9AE6-0E3F-45BE-8D24-EB8C4DDC4E21}">
      <dgm:prSet/>
      <dgm:spPr/>
      <dgm:t>
        <a:bodyPr/>
        <a:lstStyle/>
        <a:p>
          <a:endParaRPr lang="en-IN"/>
        </a:p>
      </dgm:t>
    </dgm:pt>
    <dgm:pt modelId="{639BDD2D-F8DC-430F-852C-371146A93D61}">
      <dgm:prSet/>
      <dgm:spPr/>
      <dgm:t>
        <a:bodyPr/>
        <a:lstStyle/>
        <a:p>
          <a:r>
            <a:rPr lang="en-US" b="0" i="0" baseline="0"/>
            <a:t>As we have taken example of undirected graph, so we have print same edge twice say as (‘a’,’c’) and (‘c’,’a’). We can overcome this with use of directed graph. </a:t>
          </a:r>
          <a:endParaRPr lang="en-IN"/>
        </a:p>
      </dgm:t>
    </dgm:pt>
    <dgm:pt modelId="{655FC974-9C7F-4C40-9D8E-4342ECD7940D}" type="parTrans" cxnId="{6C0BA20F-8F78-4012-B51C-F9845F533B55}">
      <dgm:prSet/>
      <dgm:spPr/>
      <dgm:t>
        <a:bodyPr/>
        <a:lstStyle/>
        <a:p>
          <a:endParaRPr lang="en-IN"/>
        </a:p>
      </dgm:t>
    </dgm:pt>
    <dgm:pt modelId="{41F865B4-A193-411C-89AB-DACAF6583932}" type="sibTrans" cxnId="{6C0BA20F-8F78-4012-B51C-F9845F533B55}">
      <dgm:prSet/>
      <dgm:spPr/>
      <dgm:t>
        <a:bodyPr/>
        <a:lstStyle/>
        <a:p>
          <a:endParaRPr lang="en-IN"/>
        </a:p>
      </dgm:t>
    </dgm:pt>
    <dgm:pt modelId="{D1634869-E93B-4868-83E3-8914EDCE2FC2}" type="pres">
      <dgm:prSet presAssocID="{257ABCD2-B91A-4D08-9C7B-6238A947A7E0}" presName="linear" presStyleCnt="0">
        <dgm:presLayoutVars>
          <dgm:animLvl val="lvl"/>
          <dgm:resizeHandles val="exact"/>
        </dgm:presLayoutVars>
      </dgm:prSet>
      <dgm:spPr/>
    </dgm:pt>
    <dgm:pt modelId="{EB5D32AF-8F48-47B3-922F-8C90BA464AAB}" type="pres">
      <dgm:prSet presAssocID="{81A92ECC-2FAA-41E4-89D0-A1F4D4EB92A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B53D878-2F75-4E99-9E58-E614C1E35A95}" type="pres">
      <dgm:prSet presAssocID="{722A5AE1-74F0-4916-9F59-50222D214B37}" presName="spacer" presStyleCnt="0"/>
      <dgm:spPr/>
    </dgm:pt>
    <dgm:pt modelId="{ED2BB0F5-0C6B-4B45-B127-0018887C813D}" type="pres">
      <dgm:prSet presAssocID="{639BDD2D-F8DC-430F-852C-371146A93D6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C0BA20F-8F78-4012-B51C-F9845F533B55}" srcId="{257ABCD2-B91A-4D08-9C7B-6238A947A7E0}" destId="{639BDD2D-F8DC-430F-852C-371146A93D61}" srcOrd="1" destOrd="0" parTransId="{655FC974-9C7F-4C40-9D8E-4342ECD7940D}" sibTransId="{41F865B4-A193-411C-89AB-DACAF6583932}"/>
    <dgm:cxn modelId="{7A635961-1F80-4FDE-B175-0DDD1CB9DECC}" type="presOf" srcId="{81A92ECC-2FAA-41E4-89D0-A1F4D4EB92AE}" destId="{EB5D32AF-8F48-47B3-922F-8C90BA464AAB}" srcOrd="0" destOrd="0" presId="urn:microsoft.com/office/officeart/2005/8/layout/vList2"/>
    <dgm:cxn modelId="{4FD7AA48-CAE4-418F-B13C-9699D176657D}" type="presOf" srcId="{257ABCD2-B91A-4D08-9C7B-6238A947A7E0}" destId="{D1634869-E93B-4868-83E3-8914EDCE2FC2}" srcOrd="0" destOrd="0" presId="urn:microsoft.com/office/officeart/2005/8/layout/vList2"/>
    <dgm:cxn modelId="{228B6E6C-F7F4-4B9B-BD78-8BDF5CB246BF}" type="presOf" srcId="{639BDD2D-F8DC-430F-852C-371146A93D61}" destId="{ED2BB0F5-0C6B-4B45-B127-0018887C813D}" srcOrd="0" destOrd="0" presId="urn:microsoft.com/office/officeart/2005/8/layout/vList2"/>
    <dgm:cxn modelId="{C21A9AE6-0E3F-45BE-8D24-EB8C4DDC4E21}" srcId="{257ABCD2-B91A-4D08-9C7B-6238A947A7E0}" destId="{81A92ECC-2FAA-41E4-89D0-A1F4D4EB92AE}" srcOrd="0" destOrd="0" parTransId="{5733DF53-9560-4B6C-990C-4ABD2631C7E2}" sibTransId="{722A5AE1-74F0-4916-9F59-50222D214B37}"/>
    <dgm:cxn modelId="{E7707EA7-9D9B-4C24-B5AB-247372106420}" type="presParOf" srcId="{D1634869-E93B-4868-83E3-8914EDCE2FC2}" destId="{EB5D32AF-8F48-47B3-922F-8C90BA464AAB}" srcOrd="0" destOrd="0" presId="urn:microsoft.com/office/officeart/2005/8/layout/vList2"/>
    <dgm:cxn modelId="{6FA952EE-9D5D-45FB-B808-A88F9C64902C}" type="presParOf" srcId="{D1634869-E93B-4868-83E3-8914EDCE2FC2}" destId="{0B53D878-2F75-4E99-9E58-E614C1E35A95}" srcOrd="1" destOrd="0" presId="urn:microsoft.com/office/officeart/2005/8/layout/vList2"/>
    <dgm:cxn modelId="{C26D0AA4-6FDB-4101-A70F-F4E7D541AF49}" type="presParOf" srcId="{D1634869-E93B-4868-83E3-8914EDCE2FC2}" destId="{ED2BB0F5-0C6B-4B45-B127-0018887C813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C84B7C-E432-421A-9E79-BD87D74D582A}" type="doc">
      <dgm:prSet loTypeId="urn:microsoft.com/office/officeart/2005/8/layout/vList2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0D76C187-AB14-43F0-AC72-36B014648F18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32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THANK YOU FOR LISTENING TO MY          PRESENTATION</a:t>
          </a:r>
          <a:br>
            <a:rPr lang="en-IN" sz="2800" b="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endParaRPr lang="en-IN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0EFBFC-1A48-4A5D-866E-C74BD98A47BA}" type="parTrans" cxnId="{824CEADF-0F83-4D80-8F1F-77D75EF98C32}">
      <dgm:prSet/>
      <dgm:spPr/>
      <dgm:t>
        <a:bodyPr/>
        <a:lstStyle/>
        <a:p>
          <a:endParaRPr lang="en-IN"/>
        </a:p>
      </dgm:t>
    </dgm:pt>
    <dgm:pt modelId="{2A9A1CDD-837E-42EA-BCD3-9B2094D76C74}" type="sibTrans" cxnId="{824CEADF-0F83-4D80-8F1F-77D75EF98C32}">
      <dgm:prSet/>
      <dgm:spPr/>
      <dgm:t>
        <a:bodyPr/>
        <a:lstStyle/>
        <a:p>
          <a:endParaRPr lang="en-IN"/>
        </a:p>
      </dgm:t>
    </dgm:pt>
    <dgm:pt modelId="{B72DB1B4-85FC-4973-91F0-6E4767EBFAAC}" type="pres">
      <dgm:prSet presAssocID="{01C84B7C-E432-421A-9E79-BD87D74D582A}" presName="linear" presStyleCnt="0">
        <dgm:presLayoutVars>
          <dgm:animLvl val="lvl"/>
          <dgm:resizeHandles val="exact"/>
        </dgm:presLayoutVars>
      </dgm:prSet>
      <dgm:spPr/>
    </dgm:pt>
    <dgm:pt modelId="{9DB68468-607D-49D5-8EDF-B0A466F59F65}" type="pres">
      <dgm:prSet presAssocID="{0D76C187-AB14-43F0-AC72-36B014648F18}" presName="parentText" presStyleLbl="node1" presStyleIdx="0" presStyleCnt="1" custLinFactNeighborX="5301" custLinFactNeighborY="-6055">
        <dgm:presLayoutVars>
          <dgm:chMax val="0"/>
          <dgm:bulletEnabled val="1"/>
        </dgm:presLayoutVars>
      </dgm:prSet>
      <dgm:spPr/>
    </dgm:pt>
  </dgm:ptLst>
  <dgm:cxnLst>
    <dgm:cxn modelId="{108A8906-AE15-4D66-8A9D-90C64DBD3E0D}" type="presOf" srcId="{0D76C187-AB14-43F0-AC72-36B014648F18}" destId="{9DB68468-607D-49D5-8EDF-B0A466F59F65}" srcOrd="0" destOrd="0" presId="urn:microsoft.com/office/officeart/2005/8/layout/vList2"/>
    <dgm:cxn modelId="{D93CBE7E-5490-4E0B-AA4B-BB7001A1B859}" type="presOf" srcId="{01C84B7C-E432-421A-9E79-BD87D74D582A}" destId="{B72DB1B4-85FC-4973-91F0-6E4767EBFAAC}" srcOrd="0" destOrd="0" presId="urn:microsoft.com/office/officeart/2005/8/layout/vList2"/>
    <dgm:cxn modelId="{824CEADF-0F83-4D80-8F1F-77D75EF98C32}" srcId="{01C84B7C-E432-421A-9E79-BD87D74D582A}" destId="{0D76C187-AB14-43F0-AC72-36B014648F18}" srcOrd="0" destOrd="0" parTransId="{880EFBFC-1A48-4A5D-866E-C74BD98A47BA}" sibTransId="{2A9A1CDD-837E-42EA-BCD3-9B2094D76C74}"/>
    <dgm:cxn modelId="{A8D17D9A-0B59-4420-B518-3479B89B11C1}" type="presParOf" srcId="{B72DB1B4-85FC-4973-91F0-6E4767EBFAAC}" destId="{9DB68468-607D-49D5-8EDF-B0A466F59F6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D32AF-8F48-47B3-922F-8C90BA464AAB}">
      <dsp:nvSpPr>
        <dsp:cNvPr id="0" name=""/>
        <dsp:cNvSpPr/>
      </dsp:nvSpPr>
      <dsp:spPr>
        <a:xfrm>
          <a:off x="0" y="772"/>
          <a:ext cx="11172497" cy="16457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baseline="0"/>
            <a:t>[('a', 'c'), ('b', 'c'), ('b', 'e'), ('c', 'd'), ('c', 'e'), ('c', 'a'), ('c', 'b'), ('e', 'b'), ('e', 'c'), ('d', 'c’)] </a:t>
          </a:r>
          <a:endParaRPr lang="en-IN" sz="3300" kern="1200"/>
        </a:p>
      </dsp:txBody>
      <dsp:txXfrm>
        <a:off x="80339" y="81111"/>
        <a:ext cx="11011819" cy="1485073"/>
      </dsp:txXfrm>
    </dsp:sp>
    <dsp:sp modelId="{ED2BB0F5-0C6B-4B45-B127-0018887C813D}">
      <dsp:nvSpPr>
        <dsp:cNvPr id="0" name=""/>
        <dsp:cNvSpPr/>
      </dsp:nvSpPr>
      <dsp:spPr>
        <a:xfrm>
          <a:off x="0" y="1741563"/>
          <a:ext cx="11172497" cy="16457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baseline="0"/>
            <a:t>As we have taken example of undirected graph, so we have print same edge twice say as (‘a’,’c’) and (‘c’,’a’). We can overcome this with use of directed graph. </a:t>
          </a:r>
          <a:endParaRPr lang="en-IN" sz="3300" kern="1200"/>
        </a:p>
      </dsp:txBody>
      <dsp:txXfrm>
        <a:off x="80339" y="1821902"/>
        <a:ext cx="11011819" cy="14850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68468-607D-49D5-8EDF-B0A466F59F65}">
      <dsp:nvSpPr>
        <dsp:cNvPr id="0" name=""/>
        <dsp:cNvSpPr/>
      </dsp:nvSpPr>
      <dsp:spPr>
        <a:xfrm>
          <a:off x="0" y="0"/>
          <a:ext cx="8915399" cy="1468441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THANK YOU FOR LISTENING TO MY          PRESENTATION</a:t>
          </a:r>
          <a:br>
            <a:rPr lang="en-IN" sz="2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endParaRPr lang="en-IN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683" y="71683"/>
        <a:ext cx="8772033" cy="1325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6886F-049E-4D8A-83CB-8817E102DCDD}" type="datetimeFigureOut">
              <a:rPr lang="en-IN" smtClean="0"/>
              <a:t>03-12-2022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D8DB3-7F63-42FA-87E6-7388543F1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958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D960-82E5-4F2A-9C53-030E531D33F0}" type="datetime1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ASSIGNMENT-1 MADHURIMA RAWAT(DATASCIENCE CSVTU)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46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33DA3-FD4A-4A0F-919A-B8D8DBE55430}" type="datetime1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ASSIGNMENT-1 MADHURIMA RAWAT(DATASCIENCE CSVTU)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3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BE06-200C-4068-85B5-A0A49A2AD406}" type="datetime1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ASSIGNMENT-1 MADHURIMA RAWAT(DATASCIENCE CSVTU)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432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1D622-218A-4AFC-9B2D-375A67D52DC1}" type="datetime1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ASSIGNMENT-1 MADHURIMA RAWAT(DATASCIENCE CSVTU)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4251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7C97C-B3DA-4774-995C-EA214CFF4B18}" type="datetime1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ASSIGNMENT-1 MADHURIMA RAWAT(DATASCIENCE CSVTU)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576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DCC3-A511-43B3-AAC5-98F4CAFC28FF}" type="datetime1">
              <a:rPr lang="en-IN" smtClean="0"/>
              <a:t>03-12-2022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ASSIGNMENT-1 MADHURIMA RAWAT(DATASCIENCE CSVTU)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967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4632-4F02-4AD1-9F27-648139B7F9AC}" type="datetime1">
              <a:rPr lang="en-IN" smtClean="0"/>
              <a:t>03-12-2022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ASSIGNMENT-1 MADHURIMA RAWAT(DATASCIENCE CSVTU)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140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47CF-46DF-45D3-90F5-59AA0A752A1A}" type="datetime1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ASSIGNMENT-1 MADHURIMA RAWAT(DATASCIENCE CSVTU)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22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63070-CEA6-4791-A057-C27D5B229650}" type="datetime1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ASSIGNMENT-1 MADHURIMA RAWAT(DATASCIENCE CSVTU)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2103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524E-5688-4B7B-BBD3-EFDFE1796A3D}" type="datetime1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ASSIGNMENT-1 MADHURIMA RAWAT(DATASCIENCE CSVTU)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70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D586A-2A1D-4FD6-ACBA-EAE751CC8401}" type="datetime1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ASSIGNMENT-1 MADHURIMA RAWAT(DATASCIENCE CSVTU)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12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C3BF-FA37-470E-8B43-6469997C7F48}" type="datetime1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ASSIGNMENT-1 MADHURIMA RAWAT(DATASCIENCE CSVTU)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54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668B-BAC4-405E-9223-CECC967AE72C}" type="datetime1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ASSIGNMENT-1 MADHURIMA RAWAT(DATASCIENCE CSVTU)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43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57D7-B715-46CE-84C0-45803AF1F79C}" type="datetime1">
              <a:rPr lang="en-IN" smtClean="0"/>
              <a:t>03-12-2022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ASSIGNMENT-1 MADHURIMA RAWAT(DATASCIENCE CSVTU)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24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E876-4585-4ABD-8A8D-EF5B925DF509}" type="datetime1">
              <a:rPr lang="en-IN" smtClean="0"/>
              <a:t>03-12-2022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ASSIGNMENT-1 MADHURIMA RAWAT(DATASCIENCE CSVTU)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40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3D78-43B3-4C7D-B15E-63717C9F70FC}" type="datetime1">
              <a:rPr lang="en-IN" smtClean="0"/>
              <a:t>03-12-2022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ASSIGNMENT-1 MADHURIMA RAWAT(DATASCIENCE CSVTU)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4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0694-A543-49EE-9F51-6407993300CA}" type="datetime1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ASSIGNMENT-1 MADHURIMA RAWAT(DATASCIENCE CSVTU)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31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E13F2-628B-408F-AD6B-F30FAFA455A1}" type="datetime1">
              <a:rPr lang="en-IN" smtClean="0"/>
              <a:t>03-12-2022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ASSIGNMENT-1 MADHURIMA RAWAT(DATASCIENCE CSVTU)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54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D9D8047-7B67-45EF-9DF1-36D2D3EED0D5}" type="datetime1">
              <a:rPr lang="en-IN" smtClean="0"/>
              <a:t>03-12-2022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IN"/>
              <a:t>ASSIGNMENT-1 MADHURIMA RAWAT(DATASCIENCE CSVTU)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9C44F9E-59C3-457A-99E5-93939BDFE5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92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  <p:sldLayoutId id="2147483844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25BBE-CE3A-8ECB-0944-87FC46694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Application of graph theory in switching and coding theorem</a:t>
            </a:r>
            <a:endParaRPr lang="en-IN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C82BFCC-8564-2B4B-CA4A-AC35F0137FA7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-2184389" y="4793729"/>
                <a:ext cx="9307224" cy="220380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800" dirty="0"/>
                  <a:t>PRESENTED BY</a:t>
                </a:r>
                <a:br>
                  <a:rPr lang="en-US" sz="2800" dirty="0"/>
                </a:br>
                <a:r>
                  <a:rPr lang="en-US" sz="2800" dirty="0">
                    <a:solidFill>
                      <a:schemeClr val="tx1"/>
                    </a:solidFill>
                  </a:rPr>
                  <a:t> Madhurima Rawat</a:t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:r>
                  <a:rPr lang="en-US" sz="2800" dirty="0">
                    <a:solidFill>
                      <a:schemeClr val="tx1"/>
                    </a:solidFill>
                  </a:rPr>
                  <a:t>ROLL NO-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300012821042</m:t>
                    </m:r>
                  </m:oMath>
                </a14:m>
                <a:br>
                  <a:rPr lang="en-US" sz="2800" dirty="0">
                    <a:solidFill>
                      <a:schemeClr val="tx1"/>
                    </a:solidFill>
                  </a:rPr>
                </a:br>
                <a:r>
                  <a:rPr lang="en-IN" sz="2800" dirty="0">
                    <a:solidFill>
                      <a:schemeClr val="tx1"/>
                    </a:solidFill>
                  </a:rPr>
                  <a:t>DATASCIENCE(CSE)</a:t>
                </a:r>
                <a:br>
                  <a:rPr lang="en-IN" sz="2800" dirty="0">
                    <a:solidFill>
                      <a:schemeClr val="tx1"/>
                    </a:solidFill>
                  </a:rPr>
                </a:br>
                <a:endParaRPr lang="en-IN" sz="2800" dirty="0">
                  <a:solidFill>
                    <a:schemeClr val="tx1"/>
                  </a:solidFill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C82BFCC-8564-2B4B-CA4A-AC35F0137F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-2184389" y="4793729"/>
                <a:ext cx="9307224" cy="2203807"/>
              </a:xfrm>
              <a:blipFill>
                <a:blip r:embed="rId2"/>
                <a:stretch>
                  <a:fillRect t="-24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B406AC9-0764-33F6-F110-4421399DCC50}"/>
              </a:ext>
            </a:extLst>
          </p:cNvPr>
          <p:cNvSpPr txBox="1"/>
          <p:nvPr/>
        </p:nvSpPr>
        <p:spPr>
          <a:xfrm>
            <a:off x="7116531" y="4793729"/>
            <a:ext cx="587681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</a:schemeClr>
                </a:solidFill>
              </a:rPr>
              <a:t>Chhattisgarh Swami </a:t>
            </a:r>
          </a:p>
          <a:p>
            <a:r>
              <a:rPr lang="en-US" sz="3200" b="1" dirty="0">
                <a:solidFill>
                  <a:schemeClr val="tx1">
                    <a:lumMod val="95000"/>
                  </a:schemeClr>
                </a:solidFill>
              </a:rPr>
              <a:t>Vivekananda Technical  </a:t>
            </a:r>
          </a:p>
          <a:p>
            <a:r>
              <a:rPr lang="en-US" sz="3200" b="1" dirty="0">
                <a:solidFill>
                  <a:schemeClr val="tx1">
                    <a:lumMod val="95000"/>
                  </a:schemeClr>
                </a:solidFill>
              </a:rPr>
              <a:t>University</a:t>
            </a:r>
            <a:endParaRPr lang="en-IN" sz="3200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D42D8-910E-A144-2E98-C6024FDE3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840" y="180999"/>
            <a:ext cx="2319107" cy="2208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56225C-7AB1-5784-543F-95CA749F013E}"/>
              </a:ext>
            </a:extLst>
          </p:cNvPr>
          <p:cNvSpPr txBox="1"/>
          <p:nvPr/>
        </p:nvSpPr>
        <p:spPr>
          <a:xfrm>
            <a:off x="5048840" y="2589088"/>
            <a:ext cx="2917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tx1"/>
                </a:solidFill>
              </a:rPr>
              <a:t>ASSIGNMENT-3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95666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275EBB5D-BA62-FEA1-3D91-FBC64340FA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2888052"/>
              </p:ext>
            </p:extLst>
          </p:nvPr>
        </p:nvGraphicFramePr>
        <p:xfrm>
          <a:off x="2589211" y="2140464"/>
          <a:ext cx="8915399" cy="146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90C0A14-566C-4B11-885D-8F23A2C29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4116530"/>
            <a:ext cx="8915399" cy="860400"/>
          </a:xfrm>
        </p:spPr>
        <p:txBody>
          <a:bodyPr/>
          <a:lstStyle/>
          <a:p>
            <a:r>
              <a:rPr lang="en-US" sz="2800" b="1" dirty="0"/>
              <a:t>ANY QUESTIONS</a:t>
            </a:r>
            <a:endParaRPr lang="en-IN" sz="2800" b="1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15A49-EE22-0B56-CFD2-F261E002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090" y="6351566"/>
            <a:ext cx="7619999" cy="365125"/>
          </a:xfrm>
        </p:spPr>
        <p:txBody>
          <a:bodyPr/>
          <a:lstStyle/>
          <a:p>
            <a:r>
              <a:rPr lang="en-IN" sz="1400" b="1" dirty="0">
                <a:solidFill>
                  <a:schemeClr val="accent1">
                    <a:lumMod val="75000"/>
                  </a:schemeClr>
                </a:solidFill>
              </a:rPr>
              <a:t>ASSIGNMENT-1 MADHURIMA RAWAT(DATASCIENCE CSVTU)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96C77-69D7-7404-5798-665BCC2B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353125" y="6318136"/>
            <a:ext cx="764215" cy="365125"/>
          </a:xfrm>
        </p:spPr>
        <p:txBody>
          <a:bodyPr/>
          <a:lstStyle/>
          <a:p>
            <a:r>
              <a:rPr lang="en-IN" sz="1400" b="1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0326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E201-FD49-460B-0055-ACB4A153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378529"/>
            <a:ext cx="10364451" cy="1596177"/>
          </a:xfrm>
        </p:spPr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In switching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AEF560-263C-857B-BD61-0EEB21ACB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08" y="1847098"/>
            <a:ext cx="11047183" cy="4543710"/>
          </a:xfrm>
        </p:spPr>
        <p:txBody>
          <a:bodyPr>
            <a:normAutofit/>
          </a:bodyPr>
          <a:lstStyle/>
          <a:p>
            <a:pPr algn="just"/>
            <a:r>
              <a:rPr lang="en-US" sz="3200" cap="none" dirty="0"/>
              <a:t>Switching graphs are graphs containing switches. By using </a:t>
            </a:r>
            <a:r>
              <a:rPr lang="en-US" sz="3200" cap="none" dirty="0" err="1"/>
              <a:t>boolean</a:t>
            </a:r>
            <a:r>
              <a:rPr lang="en-US" sz="3200" cap="none" dirty="0"/>
              <a:t> functions called switch settings,</a:t>
            </a:r>
          </a:p>
          <a:p>
            <a:pPr algn="just"/>
            <a:r>
              <a:rPr lang="en-US" sz="3200" cap="none" dirty="0"/>
              <a:t> These switches can be put in a fixed</a:t>
            </a:r>
          </a:p>
          <a:p>
            <a:pPr marL="0" indent="0" algn="just">
              <a:buNone/>
            </a:pPr>
            <a:r>
              <a:rPr lang="en-US" sz="3200" cap="none" dirty="0"/>
              <a:t> direction to obtain an ordinary graph. </a:t>
            </a:r>
          </a:p>
          <a:p>
            <a:pPr algn="just"/>
            <a:r>
              <a:rPr lang="en-US" sz="3200" cap="none" dirty="0"/>
              <a:t>For many problems, switching </a:t>
            </a:r>
          </a:p>
          <a:p>
            <a:pPr marL="0" indent="0" algn="just">
              <a:buNone/>
            </a:pPr>
            <a:r>
              <a:rPr lang="en-US" sz="3200" cap="none" dirty="0"/>
              <a:t>graphs are a remarkable straightforward and natural model</a:t>
            </a:r>
            <a:endParaRPr lang="en-IN" sz="3200" cap="non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F74EEA-4D98-2FDD-632C-DE1160E0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22858" y="6343670"/>
            <a:ext cx="7619999" cy="365125"/>
          </a:xfrm>
        </p:spPr>
        <p:txBody>
          <a:bodyPr/>
          <a:lstStyle/>
          <a:p>
            <a:r>
              <a:rPr lang="en-IN" sz="1400" b="1" dirty="0">
                <a:solidFill>
                  <a:schemeClr val="tx1"/>
                </a:solidFill>
              </a:rPr>
              <a:t>ASSIGNMENT-1 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5F914-FA04-412E-B955-30C7A2F3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63252" y="6343669"/>
            <a:ext cx="859606" cy="365125"/>
          </a:xfrm>
        </p:spPr>
        <p:txBody>
          <a:bodyPr/>
          <a:lstStyle/>
          <a:p>
            <a:fld id="{D9C44F9E-59C3-457A-99E5-93939BDFE56A}" type="slidenum">
              <a:rPr lang="en-IN" sz="1400" b="1" smtClean="0"/>
              <a:t>2</a:t>
            </a:fld>
            <a:endParaRPr lang="en-IN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002662-270B-F0CE-FB51-5FEED80D7F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02" t="33257" r="31911" b="36092"/>
          <a:stretch/>
        </p:blipFill>
        <p:spPr>
          <a:xfrm>
            <a:off x="7383922" y="2990696"/>
            <a:ext cx="4524299" cy="210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9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E441-ACF8-CF9B-EF71-57C9B92D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67191"/>
            <a:ext cx="10364451" cy="1596177"/>
          </a:xfrm>
        </p:spPr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Application of graph theory</a:t>
            </a:r>
            <a:b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23CF7A-6141-F406-C453-180B10247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737" y="1541123"/>
            <a:ext cx="10962526" cy="4787757"/>
          </a:xfrm>
        </p:spPr>
        <p:txBody>
          <a:bodyPr>
            <a:normAutofit/>
          </a:bodyPr>
          <a:lstStyle/>
          <a:p>
            <a:r>
              <a:rPr lang="en-US" sz="2800" b="0" i="0" cap="non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We started investigating switching graphs because they </a:t>
            </a:r>
          </a:p>
          <a:p>
            <a:r>
              <a:rPr lang="en-US" sz="2800" b="0" i="0" cap="non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Turned out to be a natural framework for studying the problem of solving </a:t>
            </a:r>
            <a:r>
              <a:rPr lang="en-US" sz="2800" b="0" i="0" cap="none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boolean</a:t>
            </a:r>
            <a:r>
              <a:rPr lang="en-US" sz="2800" b="0" i="0" cap="non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equation systems,</a:t>
            </a:r>
          </a:p>
          <a:p>
            <a:r>
              <a:rPr lang="en-US" sz="2800" b="0" i="0" cap="non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Which is equivalent to model checking of the modal μ-calculus and deciding the winner in parity Games.</a:t>
            </a:r>
          </a:p>
          <a:p>
            <a:r>
              <a:rPr lang="en-US" sz="2800" b="0" i="0" cap="non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We give direct, polynomial encodings of </a:t>
            </a:r>
            <a:r>
              <a:rPr lang="en-US" sz="2800" b="0" i="0" cap="none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boolean</a:t>
            </a:r>
            <a:r>
              <a:rPr lang="en-US" sz="2800" b="0" i="0" cap="non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equation systems in switching graphs and </a:t>
            </a:r>
          </a:p>
          <a:p>
            <a:pPr marL="0" indent="0">
              <a:buNone/>
            </a:pPr>
            <a:r>
              <a:rPr lang="en-US" sz="2800" b="0" i="0" cap="non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Vice versa, and prove correctness of the encodings.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EFF23-A23B-7BF2-D454-FE2EC5FC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5566" y="6509801"/>
            <a:ext cx="7619999" cy="365125"/>
          </a:xfrm>
        </p:spPr>
        <p:txBody>
          <a:bodyPr/>
          <a:lstStyle/>
          <a:p>
            <a:r>
              <a:rPr lang="en-IN" sz="1400" b="1">
                <a:solidFill>
                  <a:schemeClr val="tx1"/>
                </a:solidFill>
              </a:rPr>
              <a:t>ASSIGNMENT-1 MADHURIMA RAWAT(DATASCIENCE CSVTU)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9ECB36-AEF2-4477-0BBF-053973DD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07089" y="6492875"/>
            <a:ext cx="764215" cy="365125"/>
          </a:xfrm>
        </p:spPr>
        <p:txBody>
          <a:bodyPr/>
          <a:lstStyle/>
          <a:p>
            <a:fld id="{D9C44F9E-59C3-457A-99E5-93939BDFE56A}" type="slidenum">
              <a:rPr lang="en-IN" sz="1400" b="1" smtClean="0"/>
              <a:t>3</a:t>
            </a:fld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4289733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79392449-13A5-F191-F824-32D27AD66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1445" y="2379629"/>
            <a:ext cx="3427091" cy="2107660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23F25C-10C6-304E-C47C-A6F1FCD2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40831"/>
            <a:ext cx="6564205" cy="1573863"/>
          </a:xfrm>
        </p:spPr>
        <p:txBody>
          <a:bodyPr>
            <a:normAutofit/>
          </a:bodyPr>
          <a:lstStyle/>
          <a:p>
            <a:r>
              <a:rPr lang="en-IN" b="1" i="0">
                <a:effectLst/>
                <a:latin typeface="Arial" panose="020B0604020202020204" pitchFamily="34" charset="0"/>
              </a:rPr>
              <a:t>Proble</a:t>
            </a:r>
            <a:r>
              <a:rPr lang="en-IN" b="1">
                <a:latin typeface="Arial" panose="020B0604020202020204" pitchFamily="34" charset="0"/>
              </a:rPr>
              <a:t>m switching</a:t>
            </a:r>
            <a:br>
              <a:rPr lang="en-IN" b="1" i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A23A0-C179-0FD9-AA61-BDC1FA9F7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766" y="1723697"/>
            <a:ext cx="11193517" cy="4524705"/>
          </a:xfrm>
        </p:spPr>
        <p:txBody>
          <a:bodyPr>
            <a:normAutofit fontScale="92500" lnSpcReduction="10000"/>
          </a:bodyPr>
          <a:lstStyle/>
          <a:p>
            <a:r>
              <a:rPr lang="en-US" sz="2800" cap="none" dirty="0"/>
              <a:t>The loop problem the loop problem is the question whether there is a switch setting f such that G contains an f-loop. </a:t>
            </a:r>
          </a:p>
          <a:p>
            <a:r>
              <a:rPr lang="en-US" sz="2800" cap="none" dirty="0"/>
              <a:t>Theorem :-The loop problem is solvable in </a:t>
            </a:r>
          </a:p>
          <a:p>
            <a:pPr marL="0" indent="0">
              <a:buNone/>
            </a:pPr>
            <a:r>
              <a:rPr lang="en-US" sz="2800" cap="none" dirty="0"/>
              <a:t>quadratic time. </a:t>
            </a:r>
          </a:p>
          <a:p>
            <a:r>
              <a:rPr lang="en-US" sz="2800" cap="none" dirty="0"/>
              <a:t>Proof. This problem is equivalent to the</a:t>
            </a:r>
          </a:p>
          <a:p>
            <a:pPr marL="0" indent="0">
              <a:buNone/>
            </a:pPr>
            <a:r>
              <a:rPr lang="en-US" sz="2800" cap="none" dirty="0"/>
              <a:t> v-v-connection problem for</a:t>
            </a:r>
          </a:p>
          <a:p>
            <a:pPr marL="0" indent="0">
              <a:buNone/>
            </a:pPr>
            <a:r>
              <a:rPr lang="en-US" sz="2800" cap="none" dirty="0"/>
              <a:t> every vertex v. If for some vertex v a switch setting f is found such</a:t>
            </a:r>
          </a:p>
          <a:p>
            <a:pPr marL="0" indent="0">
              <a:buNone/>
            </a:pPr>
            <a:r>
              <a:rPr lang="en-US" sz="2800" cap="none" dirty="0"/>
              <a:t> that v is connected to itself, then the answer is yes. Otherwise, the answer is no.</a:t>
            </a:r>
            <a:endParaRPr lang="en-IN" sz="2800" cap="non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7418A-369C-1AE7-D070-4B5C0357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56135" y="6318677"/>
            <a:ext cx="4418389" cy="365125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IN" sz="1400" b="1" dirty="0"/>
              <a:t>ASSIGNMENT-1 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477B7-B322-9988-C213-BB14542C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265130"/>
            <a:ext cx="76421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9C44F9E-59C3-457A-99E5-93939BDFE56A}" type="slidenum">
              <a:rPr lang="en-IN" b="1" smtClean="0"/>
              <a:pPr>
                <a:spcAft>
                  <a:spcPts val="600"/>
                </a:spcAft>
              </a:pPr>
              <a:t>4</a:t>
            </a:fld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173814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B6A0-A40F-04AB-296E-FBC0D590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969" y="45160"/>
            <a:ext cx="10364451" cy="1596177"/>
          </a:xfrm>
        </p:spPr>
        <p:txBody>
          <a:bodyPr/>
          <a:lstStyle/>
          <a:p>
            <a:r>
              <a:rPr lang="en-US" dirty="0"/>
              <a:t>In coding theorem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F38B5-5648-6BC8-08B1-334BBBCEA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28" y="1651847"/>
            <a:ext cx="11387593" cy="4555503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cap="none" dirty="0">
                <a:solidFill>
                  <a:srgbClr val="292929"/>
                </a:solidFill>
                <a:effectLst/>
                <a:latin typeface="source-serif-pro"/>
              </a:rPr>
              <a:t>Modelling of complex networks, like social networks or in the simulation of a disease like the new coronavirus. Each node can represent one person or a population, and edges can represent probability/easiness of transmission. In this model,</a:t>
            </a:r>
          </a:p>
          <a:p>
            <a:pPr marL="0" indent="0" algn="l">
              <a:buNone/>
            </a:pPr>
            <a:r>
              <a:rPr lang="en-US" sz="2400" b="0" i="0" cap="none" dirty="0">
                <a:solidFill>
                  <a:srgbClr val="292929"/>
                </a:solidFill>
                <a:effectLst/>
                <a:latin typeface="source-serif-pro"/>
              </a:rPr>
              <a:t> we can try to identify or form circular, closed graphs.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cap="none" dirty="0">
                <a:solidFill>
                  <a:srgbClr val="292929"/>
                </a:solidFill>
                <a:effectLst/>
                <a:latin typeface="source-serif-pro"/>
              </a:rPr>
              <a:t>Organization and anything hierarchical. Graphs don’t have to be </a:t>
            </a:r>
          </a:p>
          <a:p>
            <a:pPr marL="0" indent="0" algn="l">
              <a:buNone/>
            </a:pPr>
            <a:r>
              <a:rPr lang="en-US" sz="2400" b="0" i="0" cap="none" dirty="0">
                <a:solidFill>
                  <a:srgbClr val="292929"/>
                </a:solidFill>
                <a:effectLst/>
                <a:latin typeface="source-serif-pro"/>
              </a:rPr>
              <a:t>loopy and cyclical; they can also express a hierarchy. For instance, </a:t>
            </a:r>
          </a:p>
          <a:p>
            <a:pPr marL="0" indent="0" algn="l">
              <a:buNone/>
            </a:pPr>
            <a:r>
              <a:rPr lang="en-US" sz="2400" b="0" i="0" cap="none" dirty="0">
                <a:solidFill>
                  <a:srgbClr val="292929"/>
                </a:solidFill>
                <a:effectLst/>
                <a:latin typeface="source-serif-pro"/>
              </a:rPr>
              <a:t>if you were to create an API for a local library to access books by </a:t>
            </a:r>
          </a:p>
          <a:p>
            <a:pPr marL="0" indent="0" algn="l">
              <a:buNone/>
            </a:pPr>
            <a:r>
              <a:rPr lang="en-US" sz="2400" b="0" i="0" cap="none" dirty="0">
                <a:solidFill>
                  <a:srgbClr val="292929"/>
                </a:solidFill>
                <a:effectLst/>
                <a:latin typeface="source-serif-pro"/>
              </a:rPr>
              <a:t>various content, you’d want to create a graph. If you wanted to </a:t>
            </a:r>
          </a:p>
          <a:p>
            <a:pPr marL="0" indent="0" algn="l">
              <a:buNone/>
            </a:pPr>
            <a:r>
              <a:rPr lang="en-US" sz="2400" b="0" i="0" cap="none" dirty="0">
                <a:solidFill>
                  <a:srgbClr val="292929"/>
                </a:solidFill>
                <a:effectLst/>
                <a:latin typeface="source-serif-pro"/>
              </a:rPr>
              <a:t>create a site map for your website, you’d use a graph. 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1B354-ECDF-5AEC-C95A-354B2541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35123" y="6291893"/>
            <a:ext cx="6672887" cy="365125"/>
          </a:xfrm>
        </p:spPr>
        <p:txBody>
          <a:bodyPr/>
          <a:lstStyle/>
          <a:p>
            <a:r>
              <a:rPr lang="en-IN" sz="1400" b="1" dirty="0"/>
              <a:t>ASSIGNMENT-1 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A3214-BCA8-F5F0-EDCC-21714F97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3374" y="6291893"/>
            <a:ext cx="764215" cy="365125"/>
          </a:xfrm>
        </p:spPr>
        <p:txBody>
          <a:bodyPr/>
          <a:lstStyle/>
          <a:p>
            <a:fld id="{D9C44F9E-59C3-457A-99E5-93939BDFE56A}" type="slidenum">
              <a:rPr lang="en-IN" sz="1400" b="1" smtClean="0"/>
              <a:t>5</a:t>
            </a:fld>
            <a:endParaRPr lang="en-IN" sz="1400" b="1" dirty="0"/>
          </a:p>
        </p:txBody>
      </p:sp>
      <p:sp>
        <p:nvSpPr>
          <p:cNvPr id="7" name="AutoShape 2" descr="A_1  ">
            <a:extLst>
              <a:ext uri="{FF2B5EF4-FFF2-40B4-BE49-F238E27FC236}">
                <a16:creationId xmlns:a16="http://schemas.microsoft.com/office/drawing/2014/main" id="{3A9D998F-9EDB-2BC4-B165-E314ABD17B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6650" y="-288925"/>
            <a:ext cx="27622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3" descr="A_2  ">
            <a:extLst>
              <a:ext uri="{FF2B5EF4-FFF2-40B4-BE49-F238E27FC236}">
                <a16:creationId xmlns:a16="http://schemas.microsoft.com/office/drawing/2014/main" id="{56A3C852-7155-4C75-4FC8-85E77872FE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78000" y="-288925"/>
            <a:ext cx="2857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4" descr="(A_1-A_2), (A_2-A_1)  ">
            <a:extLst>
              <a:ext uri="{FF2B5EF4-FFF2-40B4-BE49-F238E27FC236}">
                <a16:creationId xmlns:a16="http://schemas.microsoft.com/office/drawing/2014/main" id="{F740825B-CEE0-70AF-5521-836FE25215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2813" y="-288925"/>
            <a:ext cx="226695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5" descr="(A_1\bigcap A_2)  ">
            <a:extLst>
              <a:ext uri="{FF2B5EF4-FFF2-40B4-BE49-F238E27FC236}">
                <a16:creationId xmlns:a16="http://schemas.microsoft.com/office/drawing/2014/main" id="{3502E7AD-B1C7-E2F5-98BC-D153F6F4CA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61238" y="-288925"/>
            <a:ext cx="10382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0" name="Picture 2" descr="Image result for graph nodes">
            <a:extLst>
              <a:ext uri="{FF2B5EF4-FFF2-40B4-BE49-F238E27FC236}">
                <a16:creationId xmlns:a16="http://schemas.microsoft.com/office/drawing/2014/main" id="{1D329748-D2E2-FE4F-27D2-5B3A0D114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491" y="2966917"/>
            <a:ext cx="28575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2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084D-65B1-B6D3-F2A3-D01FBC245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242" y="-287542"/>
            <a:ext cx="10364451" cy="1596177"/>
          </a:xfrm>
        </p:spPr>
        <p:txBody>
          <a:bodyPr/>
          <a:lstStyle/>
          <a:p>
            <a:br>
              <a:rPr lang="en-IN" b="1" i="0" dirty="0">
                <a:solidFill>
                  <a:srgbClr val="FFFFFF"/>
                </a:solidFill>
                <a:effectLst/>
                <a:latin typeface="sofia-pro"/>
              </a:rPr>
            </a:br>
            <a:r>
              <a:rPr lang="en-IN" b="1" i="0" dirty="0">
                <a:effectLst/>
                <a:latin typeface="sofia-pro"/>
              </a:rPr>
              <a:t>practical 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1C736-156E-4854-0FD5-F9E2AD339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945" y="1613042"/>
            <a:ext cx="10918748" cy="441788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cap="none" dirty="0">
                <a:solidFill>
                  <a:srgbClr val="292929"/>
                </a:solidFill>
                <a:effectLst/>
                <a:latin typeface="source-serif-pro"/>
              </a:rPr>
              <a:t>Any problem that involves an agent travelling between many locations or states is most likely represented well with a graph. Using graphs can help reduce the complexity of almost any programming problem.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cap="none" dirty="0">
                <a:solidFill>
                  <a:srgbClr val="292929"/>
                </a:solidFill>
                <a:effectLst/>
                <a:latin typeface="source-serif-pro"/>
              </a:rPr>
              <a:t>A service like google maps, which tells you the best route to</a:t>
            </a:r>
          </a:p>
          <a:p>
            <a:pPr marL="0" indent="0" algn="l">
              <a:buNone/>
            </a:pPr>
            <a:r>
              <a:rPr lang="en-US" sz="2400" b="0" i="0" cap="none" dirty="0">
                <a:solidFill>
                  <a:srgbClr val="292929"/>
                </a:solidFill>
                <a:effectLst/>
                <a:latin typeface="source-serif-pro"/>
              </a:rPr>
              <a:t> take, considering not only distance but traffic time, elevation, </a:t>
            </a:r>
          </a:p>
          <a:p>
            <a:pPr marL="0" indent="0" algn="l">
              <a:buNone/>
            </a:pPr>
            <a:r>
              <a:rPr lang="en-US" sz="2400" b="0" i="0" cap="none" dirty="0">
                <a:solidFill>
                  <a:srgbClr val="292929"/>
                </a:solidFill>
                <a:effectLst/>
                <a:latin typeface="source-serif-pro"/>
              </a:rPr>
              <a:t>tolls, etc. It is, essentially, finding the best path in a massive </a:t>
            </a:r>
          </a:p>
          <a:p>
            <a:pPr marL="0" indent="0" algn="l">
              <a:buNone/>
            </a:pPr>
            <a:r>
              <a:rPr lang="en-US" sz="2400" b="0" i="0" cap="none" dirty="0">
                <a:solidFill>
                  <a:srgbClr val="292929"/>
                </a:solidFill>
                <a:effectLst/>
                <a:latin typeface="source-serif-pro"/>
              </a:rPr>
              <a:t>weighted graph (imagine a node every few feet or so, and a </a:t>
            </a:r>
          </a:p>
          <a:p>
            <a:pPr marL="0" indent="0" algn="l">
              <a:buNone/>
            </a:pPr>
            <a:r>
              <a:rPr lang="en-US" sz="2400" b="0" i="0" cap="none" dirty="0">
                <a:solidFill>
                  <a:srgbClr val="292929"/>
                </a:solidFill>
                <a:effectLst/>
                <a:latin typeface="source-serif-pro"/>
              </a:rPr>
              <a:t>graph spanning the earth).</a:t>
            </a:r>
          </a:p>
          <a:p>
            <a:endParaRPr lang="en-US" sz="2800" b="0" i="0" cap="none" dirty="0">
              <a:effectLst/>
              <a:latin typeface="urw-di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466B7D-BCD6-2C3E-6A96-DEDAE29FD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24848" y="6335338"/>
            <a:ext cx="6672887" cy="365125"/>
          </a:xfrm>
        </p:spPr>
        <p:txBody>
          <a:bodyPr/>
          <a:lstStyle/>
          <a:p>
            <a:r>
              <a:rPr lang="en-IN" sz="1400" b="1" dirty="0"/>
              <a:t>ASSIGNMENT-1 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6EC4C4-18C6-EB35-0055-6CD8ED06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6268" y="6335338"/>
            <a:ext cx="764215" cy="365125"/>
          </a:xfrm>
        </p:spPr>
        <p:txBody>
          <a:bodyPr/>
          <a:lstStyle/>
          <a:p>
            <a:fld id="{D9C44F9E-59C3-457A-99E5-93939BDFE56A}" type="slidenum">
              <a:rPr lang="en-IN" sz="1400" b="1" smtClean="0"/>
              <a:t>6</a:t>
            </a:fld>
            <a:endParaRPr lang="en-IN" sz="1400" b="1" dirty="0"/>
          </a:p>
        </p:txBody>
      </p:sp>
      <p:pic>
        <p:nvPicPr>
          <p:cNvPr id="3074" name="Picture 2" descr="Image result for google maps">
            <a:extLst>
              <a:ext uri="{FF2B5EF4-FFF2-40B4-BE49-F238E27FC236}">
                <a16:creationId xmlns:a16="http://schemas.microsoft.com/office/drawing/2014/main" id="{C767B5CD-A880-DC55-ECC8-12A2DB4F1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197" y="2726611"/>
            <a:ext cx="36385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361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48FB4-A8AE-BE4A-4CBB-C36725B4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1596177"/>
          </a:xfrm>
        </p:spPr>
        <p:txBody>
          <a:bodyPr/>
          <a:lstStyle/>
          <a:p>
            <a:r>
              <a:rPr lang="en-IN" dirty="0"/>
              <a:t>Coding implementation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78DB2-4B79-23F2-227F-4A954771C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981" y="1407560"/>
            <a:ext cx="10754245" cy="5205965"/>
          </a:xfrm>
        </p:spPr>
        <p:txBody>
          <a:bodyPr>
            <a:normAutofit fontScale="55000" lnSpcReduction="20000"/>
          </a:bodyPr>
          <a:lstStyle/>
          <a:p>
            <a:r>
              <a:rPr lang="en-IN" sz="2200" b="1" dirty="0"/>
              <a:t># Python program for</a:t>
            </a:r>
          </a:p>
          <a:p>
            <a:r>
              <a:rPr lang="en-IN" sz="2800" b="1" dirty="0"/>
              <a:t># validation of a graph</a:t>
            </a:r>
          </a:p>
          <a:p>
            <a:r>
              <a:rPr lang="en-IN" sz="2800" b="1" dirty="0"/>
              <a:t># import dictionary for graph</a:t>
            </a:r>
          </a:p>
          <a:p>
            <a:r>
              <a:rPr lang="en-IN" sz="2800" b="1" dirty="0"/>
              <a:t>from collections import </a:t>
            </a:r>
            <a:r>
              <a:rPr lang="en-IN" sz="2800" b="1" dirty="0" err="1"/>
              <a:t>defaultdict</a:t>
            </a:r>
            <a:endParaRPr lang="en-IN" sz="2800" b="1" dirty="0"/>
          </a:p>
          <a:p>
            <a:r>
              <a:rPr lang="en-IN" sz="2800" b="1" dirty="0"/>
              <a:t># function for adding edge to graph</a:t>
            </a:r>
          </a:p>
          <a:p>
            <a:r>
              <a:rPr lang="en-IN" sz="2800" b="1" dirty="0"/>
              <a:t>graph = </a:t>
            </a:r>
            <a:r>
              <a:rPr lang="en-IN" sz="2800" b="1" dirty="0" err="1"/>
              <a:t>defaultdict</a:t>
            </a:r>
            <a:r>
              <a:rPr lang="en-IN" sz="2800" b="1" dirty="0"/>
              <a:t>(list)</a:t>
            </a:r>
          </a:p>
          <a:p>
            <a:r>
              <a:rPr lang="en-IN" sz="2800" b="1" dirty="0"/>
              <a:t>def </a:t>
            </a:r>
            <a:r>
              <a:rPr lang="en-IN" sz="2800" b="1" dirty="0" err="1"/>
              <a:t>addEdge</a:t>
            </a:r>
            <a:r>
              <a:rPr lang="en-IN" sz="2800" b="1" dirty="0"/>
              <a:t>(</a:t>
            </a:r>
            <a:r>
              <a:rPr lang="en-IN" sz="2800" b="1" dirty="0" err="1"/>
              <a:t>graph,u,v</a:t>
            </a:r>
            <a:r>
              <a:rPr lang="en-IN" sz="2800" b="1" dirty="0"/>
              <a:t>):</a:t>
            </a:r>
          </a:p>
          <a:p>
            <a:r>
              <a:rPr lang="en-IN" sz="2800" b="1" dirty="0"/>
              <a:t>	graph[u].append(v)</a:t>
            </a:r>
          </a:p>
          <a:p>
            <a:r>
              <a:rPr lang="en-IN" sz="2800" b="1" dirty="0"/>
              <a:t># definition of function</a:t>
            </a:r>
          </a:p>
          <a:p>
            <a:r>
              <a:rPr lang="en-IN" sz="2800" b="1" dirty="0"/>
              <a:t>def </a:t>
            </a:r>
            <a:r>
              <a:rPr lang="en-IN" sz="2800" b="1" dirty="0" err="1"/>
              <a:t>generate_edges</a:t>
            </a:r>
            <a:r>
              <a:rPr lang="en-IN" sz="2800" b="1" dirty="0"/>
              <a:t>(graph):</a:t>
            </a:r>
          </a:p>
          <a:p>
            <a:r>
              <a:rPr lang="en-IN" sz="2800" b="1" dirty="0"/>
              <a:t>	edges = []</a:t>
            </a:r>
          </a:p>
          <a:p>
            <a:endParaRPr lang="en-IN" sz="2800" b="1" dirty="0"/>
          </a:p>
          <a:p>
            <a:r>
              <a:rPr lang="en-IN" sz="2800" b="1" dirty="0"/>
              <a:t>	# for each node in graph</a:t>
            </a:r>
          </a:p>
          <a:p>
            <a:r>
              <a:rPr lang="en-IN" sz="2800" b="1" dirty="0"/>
              <a:t>	for node in graph:</a:t>
            </a:r>
            <a:r>
              <a:rPr lang="en-IN" dirty="0"/>
              <a:t>	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7CE38-85D8-C7CA-B42D-9BB2C4F9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77567" y="6248400"/>
            <a:ext cx="6672887" cy="365125"/>
          </a:xfrm>
        </p:spPr>
        <p:txBody>
          <a:bodyPr/>
          <a:lstStyle/>
          <a:p>
            <a:r>
              <a:rPr lang="en-IN" sz="1400" b="1" dirty="0"/>
              <a:t>ASSIGNMENT-1 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42A11-39A1-D87D-8E8E-EB103B80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09139" y="6239483"/>
            <a:ext cx="764215" cy="365125"/>
          </a:xfrm>
        </p:spPr>
        <p:txBody>
          <a:bodyPr/>
          <a:lstStyle/>
          <a:p>
            <a:fld id="{D9C44F9E-59C3-457A-99E5-93939BDFE56A}" type="slidenum">
              <a:rPr lang="en-IN" sz="1400" b="1" smtClean="0"/>
              <a:t>7</a:t>
            </a:fld>
            <a:endParaRPr lang="en-IN" sz="1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45D0DE-EB9C-9891-3A11-825495C8C945}"/>
              </a:ext>
            </a:extLst>
          </p:cNvPr>
          <p:cNvSpPr txBox="1"/>
          <p:nvPr/>
        </p:nvSpPr>
        <p:spPr>
          <a:xfrm>
            <a:off x="6591246" y="1407560"/>
            <a:ext cx="568210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# for each neighbour node of a single node</a:t>
            </a:r>
          </a:p>
          <a:p>
            <a:r>
              <a:rPr lang="en-IN" sz="1400" b="1" dirty="0"/>
              <a:t>		for neighbour in graph[node]:</a:t>
            </a:r>
          </a:p>
          <a:p>
            <a:r>
              <a:rPr lang="en-IN" sz="1400" b="1" dirty="0"/>
              <a:t>			</a:t>
            </a:r>
          </a:p>
          <a:p>
            <a:r>
              <a:rPr lang="en-IN" sz="1400" b="1" dirty="0"/>
              <a:t>			# if edge exists then append</a:t>
            </a:r>
          </a:p>
          <a:p>
            <a:r>
              <a:rPr lang="en-IN" sz="1400" b="1" dirty="0"/>
              <a:t>			</a:t>
            </a:r>
            <a:r>
              <a:rPr lang="en-IN" sz="1400" b="1" dirty="0" err="1"/>
              <a:t>edges.append</a:t>
            </a:r>
            <a:r>
              <a:rPr lang="en-IN" sz="1400" b="1" dirty="0"/>
              <a:t>((node, neighbour))</a:t>
            </a:r>
          </a:p>
          <a:p>
            <a:r>
              <a:rPr lang="en-IN" sz="1400" b="1" dirty="0"/>
              <a:t>	return edges</a:t>
            </a:r>
          </a:p>
          <a:p>
            <a:endParaRPr lang="en-IN" sz="1400" b="1" dirty="0"/>
          </a:p>
          <a:p>
            <a:r>
              <a:rPr lang="en-IN" sz="1400" b="1" dirty="0"/>
              <a:t># declaration of graph as dictionary</a:t>
            </a:r>
          </a:p>
          <a:p>
            <a:r>
              <a:rPr lang="en-IN" sz="1400" b="1" dirty="0" err="1"/>
              <a:t>addEdge</a:t>
            </a:r>
            <a:r>
              <a:rPr lang="en-IN" sz="1400" b="1" dirty="0"/>
              <a:t>(</a:t>
            </a:r>
            <a:r>
              <a:rPr lang="en-IN" sz="1400" b="1" dirty="0" err="1"/>
              <a:t>graph,'a','c</a:t>
            </a:r>
            <a:r>
              <a:rPr lang="en-IN" sz="1400" b="1" dirty="0"/>
              <a:t>')</a:t>
            </a:r>
          </a:p>
          <a:p>
            <a:r>
              <a:rPr lang="en-IN" sz="1400" b="1" dirty="0" err="1"/>
              <a:t>addEdge</a:t>
            </a:r>
            <a:r>
              <a:rPr lang="en-IN" sz="1400" b="1" dirty="0"/>
              <a:t>(</a:t>
            </a:r>
            <a:r>
              <a:rPr lang="en-IN" sz="1400" b="1" dirty="0" err="1"/>
              <a:t>graph,'b','c</a:t>
            </a:r>
            <a:r>
              <a:rPr lang="en-IN" sz="1400" b="1" dirty="0"/>
              <a:t>')</a:t>
            </a:r>
          </a:p>
          <a:p>
            <a:r>
              <a:rPr lang="en-IN" sz="1400" b="1" dirty="0" err="1"/>
              <a:t>addEdge</a:t>
            </a:r>
            <a:r>
              <a:rPr lang="en-IN" sz="1400" b="1" dirty="0"/>
              <a:t>(</a:t>
            </a:r>
            <a:r>
              <a:rPr lang="en-IN" sz="1400" b="1" dirty="0" err="1"/>
              <a:t>graph,'b','e</a:t>
            </a:r>
            <a:r>
              <a:rPr lang="en-IN" sz="1400" b="1" dirty="0"/>
              <a:t>')</a:t>
            </a:r>
          </a:p>
          <a:p>
            <a:r>
              <a:rPr lang="en-IN" sz="1400" b="1" dirty="0" err="1"/>
              <a:t>addEdge</a:t>
            </a:r>
            <a:r>
              <a:rPr lang="en-IN" sz="1400" b="1" dirty="0"/>
              <a:t>(</a:t>
            </a:r>
            <a:r>
              <a:rPr lang="en-IN" sz="1400" b="1" dirty="0" err="1"/>
              <a:t>graph,'c','d</a:t>
            </a:r>
            <a:r>
              <a:rPr lang="en-IN" sz="1400" b="1" dirty="0"/>
              <a:t>')</a:t>
            </a:r>
          </a:p>
          <a:p>
            <a:r>
              <a:rPr lang="en-IN" sz="1400" b="1" dirty="0" err="1"/>
              <a:t>addEdge</a:t>
            </a:r>
            <a:r>
              <a:rPr lang="en-IN" sz="1400" b="1" dirty="0"/>
              <a:t>(</a:t>
            </a:r>
            <a:r>
              <a:rPr lang="en-IN" sz="1400" b="1" dirty="0" err="1"/>
              <a:t>graph,'c','e</a:t>
            </a:r>
            <a:r>
              <a:rPr lang="en-IN" sz="1400" b="1" dirty="0"/>
              <a:t>')</a:t>
            </a:r>
          </a:p>
          <a:p>
            <a:r>
              <a:rPr lang="en-IN" sz="1400" b="1" dirty="0" err="1"/>
              <a:t>addEdge</a:t>
            </a:r>
            <a:r>
              <a:rPr lang="en-IN" sz="1400" b="1" dirty="0"/>
              <a:t>(</a:t>
            </a:r>
            <a:r>
              <a:rPr lang="en-IN" sz="1400" b="1" dirty="0" err="1"/>
              <a:t>graph,'c','a</a:t>
            </a:r>
            <a:r>
              <a:rPr lang="en-IN" sz="1400" b="1" dirty="0"/>
              <a:t>')</a:t>
            </a:r>
          </a:p>
          <a:p>
            <a:r>
              <a:rPr lang="en-IN" sz="1400" b="1" dirty="0" err="1"/>
              <a:t>addEdge</a:t>
            </a:r>
            <a:r>
              <a:rPr lang="en-IN" sz="1400" b="1" dirty="0"/>
              <a:t>(</a:t>
            </a:r>
            <a:r>
              <a:rPr lang="en-IN" sz="1400" b="1" dirty="0" err="1"/>
              <a:t>graph,'c','b</a:t>
            </a:r>
            <a:r>
              <a:rPr lang="en-IN" sz="1400" b="1" dirty="0"/>
              <a:t>')</a:t>
            </a:r>
          </a:p>
          <a:p>
            <a:r>
              <a:rPr lang="en-IN" sz="1400" b="1" dirty="0" err="1"/>
              <a:t>addEdge</a:t>
            </a:r>
            <a:r>
              <a:rPr lang="en-IN" sz="1400" b="1" dirty="0"/>
              <a:t>(</a:t>
            </a:r>
            <a:r>
              <a:rPr lang="en-IN" sz="1400" b="1" dirty="0" err="1"/>
              <a:t>graph,'e','b</a:t>
            </a:r>
            <a:r>
              <a:rPr lang="en-IN" sz="1400" b="1" dirty="0"/>
              <a:t>')</a:t>
            </a:r>
          </a:p>
          <a:p>
            <a:r>
              <a:rPr lang="en-IN" sz="1400" b="1" dirty="0" err="1"/>
              <a:t>addEdge</a:t>
            </a:r>
            <a:r>
              <a:rPr lang="en-IN" sz="1400" b="1" dirty="0"/>
              <a:t>(</a:t>
            </a:r>
            <a:r>
              <a:rPr lang="en-IN" sz="1400" b="1" dirty="0" err="1"/>
              <a:t>graph,'d','c</a:t>
            </a:r>
            <a:r>
              <a:rPr lang="en-IN" sz="1400" b="1" dirty="0"/>
              <a:t>')</a:t>
            </a:r>
          </a:p>
          <a:p>
            <a:r>
              <a:rPr lang="en-IN" sz="1400" b="1" dirty="0" err="1"/>
              <a:t>addEdge</a:t>
            </a:r>
            <a:r>
              <a:rPr lang="en-IN" sz="1400" b="1" dirty="0"/>
              <a:t>(</a:t>
            </a:r>
            <a:r>
              <a:rPr lang="en-IN" sz="1400" b="1" dirty="0" err="1"/>
              <a:t>graph,'e','c</a:t>
            </a:r>
            <a:r>
              <a:rPr lang="en-IN" sz="1400" b="1" dirty="0"/>
              <a:t>')</a:t>
            </a:r>
          </a:p>
          <a:p>
            <a:endParaRPr lang="en-IN" sz="1400" b="1" dirty="0"/>
          </a:p>
          <a:p>
            <a:r>
              <a:rPr lang="en-IN" sz="1400" b="1" dirty="0"/>
              <a:t># Driver Function call</a:t>
            </a:r>
          </a:p>
          <a:p>
            <a:r>
              <a:rPr lang="en-IN" sz="1400" b="1" dirty="0"/>
              <a:t># to print generated graph</a:t>
            </a:r>
          </a:p>
          <a:p>
            <a:r>
              <a:rPr lang="en-IN" sz="1400" b="1" dirty="0"/>
              <a:t>print(</a:t>
            </a:r>
            <a:r>
              <a:rPr lang="en-IN" sz="1400" b="1" dirty="0" err="1"/>
              <a:t>generate_edges</a:t>
            </a:r>
            <a:r>
              <a:rPr lang="en-IN" sz="1400" b="1" dirty="0"/>
              <a:t>(graph))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51103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ED154-C17C-3FE8-8BF1-86F688C2C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52400"/>
            <a:ext cx="10364451" cy="1596177"/>
          </a:xfrm>
        </p:spPr>
        <p:txBody>
          <a:bodyPr/>
          <a:lstStyle/>
          <a:p>
            <a:r>
              <a:rPr lang="en-IN" dirty="0"/>
              <a:t>output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BF70FDC-06DC-967F-D27C-FB50CA009D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1747070"/>
              </p:ext>
            </p:extLst>
          </p:nvPr>
        </p:nvGraphicFramePr>
        <p:xfrm>
          <a:off x="430924" y="2025576"/>
          <a:ext cx="11172497" cy="338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A51C8-18A5-2A73-D5BA-D2538B7B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7864" y="6340475"/>
            <a:ext cx="6672887" cy="365125"/>
          </a:xfrm>
        </p:spPr>
        <p:txBody>
          <a:bodyPr/>
          <a:lstStyle/>
          <a:p>
            <a:r>
              <a:rPr lang="en-IN" sz="1400" b="1" dirty="0"/>
              <a:t>ASSIGNMENT-1 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7705A-CBC6-2042-5137-B0FDB986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7638" y="6293923"/>
            <a:ext cx="764215" cy="365125"/>
          </a:xfrm>
        </p:spPr>
        <p:txBody>
          <a:bodyPr/>
          <a:lstStyle/>
          <a:p>
            <a:fld id="{D9C44F9E-59C3-457A-99E5-93939BDFE56A}" type="slidenum">
              <a:rPr lang="en-IN" sz="1400" b="1" smtClean="0"/>
              <a:t>8</a:t>
            </a:fld>
            <a:endParaRPr lang="en-IN" sz="1400" b="1"/>
          </a:p>
        </p:txBody>
      </p:sp>
    </p:spTree>
    <p:extLst>
      <p:ext uri="{BB962C8B-B14F-4D97-AF65-F5344CB8AC3E}">
        <p14:creationId xmlns:p14="http://schemas.microsoft.com/office/powerpoint/2010/main" val="2215453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3119-73DE-154C-0F0B-6F28A022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4521"/>
            <a:ext cx="10364451" cy="1596177"/>
          </a:xfrm>
        </p:spPr>
        <p:txBody>
          <a:bodyPr/>
          <a:lstStyle/>
          <a:p>
            <a:r>
              <a:rPr lang="en-IN" dirty="0"/>
              <a:t>Coding implementation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3C148-2502-9FED-D9A0-1E0A58AD2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487" y="1388449"/>
            <a:ext cx="11281025" cy="4150502"/>
          </a:xfrm>
        </p:spPr>
        <p:txBody>
          <a:bodyPr>
            <a:normAutofit fontScale="92500" lnSpcReduction="10000"/>
          </a:bodyPr>
          <a:lstStyle/>
          <a:p>
            <a:r>
              <a:rPr lang="en-US" sz="1400" b="1" i="0" dirty="0">
                <a:effectLst/>
                <a:latin typeface="urw-din"/>
              </a:rPr>
              <a:t># Python program to generate the first</a:t>
            </a:r>
          </a:p>
          <a:p>
            <a:r>
              <a:rPr lang="en-US" sz="1400" b="1" i="0" dirty="0">
                <a:effectLst/>
                <a:latin typeface="urw-din"/>
              </a:rPr>
              <a:t># path of the graph from the nodes provided</a:t>
            </a:r>
          </a:p>
          <a:p>
            <a:r>
              <a:rPr lang="en-US" sz="1400" b="1" i="0" dirty="0">
                <a:effectLst/>
                <a:latin typeface="urw-din"/>
              </a:rPr>
              <a:t>graph = {</a:t>
            </a:r>
          </a:p>
          <a:p>
            <a:r>
              <a:rPr lang="en-US" sz="1400" b="1" i="0" dirty="0">
                <a:effectLst/>
                <a:latin typeface="urw-din"/>
              </a:rPr>
              <a:t>	'a': ['c'],</a:t>
            </a:r>
          </a:p>
          <a:p>
            <a:r>
              <a:rPr lang="en-US" sz="1400" b="1" i="0" dirty="0">
                <a:effectLst/>
                <a:latin typeface="urw-din"/>
              </a:rPr>
              <a:t>	'b': ['d'],</a:t>
            </a:r>
          </a:p>
          <a:p>
            <a:r>
              <a:rPr lang="en-US" sz="1400" b="1" i="0" dirty="0">
                <a:effectLst/>
                <a:latin typeface="urw-din"/>
              </a:rPr>
              <a:t>	'c': ['e'],</a:t>
            </a:r>
          </a:p>
          <a:p>
            <a:r>
              <a:rPr lang="en-US" sz="1400" b="1" i="0" dirty="0">
                <a:effectLst/>
                <a:latin typeface="urw-din"/>
              </a:rPr>
              <a:t>	'd': ['a', 'd'],</a:t>
            </a:r>
          </a:p>
          <a:p>
            <a:r>
              <a:rPr lang="en-US" sz="1400" b="1" i="0" dirty="0">
                <a:effectLst/>
                <a:latin typeface="urw-din"/>
              </a:rPr>
              <a:t>	'e': ['b', 'c']</a:t>
            </a:r>
          </a:p>
          <a:p>
            <a:r>
              <a:rPr lang="en-US" sz="1400" b="1" i="0" dirty="0">
                <a:effectLst/>
                <a:latin typeface="urw-din"/>
              </a:rPr>
              <a:t># function to find path</a:t>
            </a:r>
          </a:p>
          <a:p>
            <a:r>
              <a:rPr lang="en-US" sz="1400" b="1" i="0" dirty="0">
                <a:effectLst/>
                <a:latin typeface="urw-din"/>
              </a:rPr>
              <a:t>def </a:t>
            </a:r>
            <a:r>
              <a:rPr lang="en-US" sz="1400" b="1" i="0" dirty="0" err="1">
                <a:effectLst/>
                <a:latin typeface="urw-din"/>
              </a:rPr>
              <a:t>find_path</a:t>
            </a:r>
            <a:r>
              <a:rPr lang="en-US" sz="1400" b="1" i="0" dirty="0">
                <a:effectLst/>
                <a:latin typeface="urw-din"/>
              </a:rPr>
              <a:t>(graph, start, end, path=[]):</a:t>
            </a:r>
          </a:p>
          <a:p>
            <a:r>
              <a:rPr lang="en-US" sz="1400" b="1" i="0" dirty="0">
                <a:effectLst/>
                <a:latin typeface="urw-din"/>
              </a:rPr>
              <a:t>	path = path + [start]</a:t>
            </a:r>
          </a:p>
          <a:p>
            <a:r>
              <a:rPr lang="en-US" sz="1400" b="1" i="0" dirty="0">
                <a:effectLst/>
                <a:latin typeface="urw-din"/>
              </a:rPr>
              <a:t>	if start == end: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8FA99-93AD-EF42-C73C-F6E06EBF5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94026" y="6280935"/>
            <a:ext cx="6672887" cy="365125"/>
          </a:xfrm>
        </p:spPr>
        <p:txBody>
          <a:bodyPr/>
          <a:lstStyle/>
          <a:p>
            <a:r>
              <a:rPr lang="en-IN" sz="1400" b="1" dirty="0"/>
              <a:t>ASSIGNMENT-1 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23249-9AB6-0BB4-9B1D-7FC3E023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5445" y="6280934"/>
            <a:ext cx="764215" cy="365125"/>
          </a:xfrm>
        </p:spPr>
        <p:txBody>
          <a:bodyPr/>
          <a:lstStyle/>
          <a:p>
            <a:fld id="{D9C44F9E-59C3-457A-99E5-93939BDFE56A}" type="slidenum">
              <a:rPr lang="en-IN" sz="1400" b="1" smtClean="0"/>
              <a:t>9</a:t>
            </a:fld>
            <a:endParaRPr lang="en-IN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B3E2BE-C1A7-8892-6F0D-CB7B9DF4BACE}"/>
              </a:ext>
            </a:extLst>
          </p:cNvPr>
          <p:cNvSpPr txBox="1"/>
          <p:nvPr/>
        </p:nvSpPr>
        <p:spPr>
          <a:xfrm>
            <a:off x="6249520" y="1388449"/>
            <a:ext cx="5181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urw-din"/>
              </a:rPr>
              <a:t>	</a:t>
            </a:r>
            <a:r>
              <a:rPr lang="en-US" sz="2000" b="1" i="0" dirty="0">
                <a:effectLst/>
                <a:latin typeface="urw-din"/>
              </a:rPr>
              <a:t>return path</a:t>
            </a:r>
          </a:p>
          <a:p>
            <a:r>
              <a:rPr lang="en-US" sz="2000" b="1" i="0" dirty="0">
                <a:effectLst/>
                <a:latin typeface="urw-din"/>
              </a:rPr>
              <a:t>	for node in graph[start]:</a:t>
            </a:r>
          </a:p>
          <a:p>
            <a:r>
              <a:rPr lang="en-US" sz="2000" b="1" i="0" dirty="0">
                <a:effectLst/>
                <a:latin typeface="urw-din"/>
              </a:rPr>
              <a:t>		if node not in path:</a:t>
            </a:r>
          </a:p>
          <a:p>
            <a:r>
              <a:rPr lang="en-US" sz="2000" b="1" i="0" dirty="0">
                <a:effectLst/>
                <a:latin typeface="urw-din"/>
              </a:rPr>
              <a:t>			</a:t>
            </a:r>
            <a:r>
              <a:rPr lang="en-US" sz="2000" b="1" i="0" dirty="0" err="1">
                <a:effectLst/>
                <a:latin typeface="urw-din"/>
              </a:rPr>
              <a:t>newpath</a:t>
            </a:r>
            <a:r>
              <a:rPr lang="en-US" sz="2000" b="1" i="0" dirty="0">
                <a:effectLst/>
                <a:latin typeface="urw-din"/>
              </a:rPr>
              <a:t> = </a:t>
            </a:r>
            <a:r>
              <a:rPr lang="en-US" sz="2000" b="1" i="0" dirty="0" err="1">
                <a:effectLst/>
                <a:latin typeface="urw-din"/>
              </a:rPr>
              <a:t>find_path</a:t>
            </a:r>
            <a:r>
              <a:rPr lang="en-US" sz="2000" b="1" i="0" dirty="0">
                <a:effectLst/>
                <a:latin typeface="urw-din"/>
              </a:rPr>
              <a:t>(graph, node, end, path)</a:t>
            </a:r>
          </a:p>
          <a:p>
            <a:r>
              <a:rPr lang="en-US" sz="2000" b="1" i="0" dirty="0">
                <a:effectLst/>
                <a:latin typeface="urw-din"/>
              </a:rPr>
              <a:t>			if </a:t>
            </a:r>
            <a:r>
              <a:rPr lang="en-US" sz="2000" b="1" i="0" dirty="0" err="1">
                <a:effectLst/>
                <a:latin typeface="urw-din"/>
              </a:rPr>
              <a:t>newpath</a:t>
            </a:r>
            <a:r>
              <a:rPr lang="en-US" sz="2000" b="1" i="0" dirty="0">
                <a:effectLst/>
                <a:latin typeface="urw-din"/>
              </a:rPr>
              <a:t>:</a:t>
            </a:r>
          </a:p>
          <a:p>
            <a:r>
              <a:rPr lang="en-US" sz="2000" b="1" i="0" dirty="0">
                <a:effectLst/>
                <a:latin typeface="urw-din"/>
              </a:rPr>
              <a:t>				return </a:t>
            </a:r>
            <a:r>
              <a:rPr lang="en-US" sz="2000" b="1" i="0" dirty="0" err="1">
                <a:effectLst/>
                <a:latin typeface="urw-din"/>
              </a:rPr>
              <a:t>newpath</a:t>
            </a:r>
            <a:endParaRPr lang="en-US" sz="2000" b="1" i="0" dirty="0">
              <a:effectLst/>
              <a:latin typeface="urw-din"/>
            </a:endParaRPr>
          </a:p>
          <a:p>
            <a:r>
              <a:rPr lang="en-US" sz="2000" b="1" i="0" dirty="0">
                <a:effectLst/>
                <a:latin typeface="urw-din"/>
              </a:rPr>
              <a:t># Driver function call to print the path</a:t>
            </a:r>
          </a:p>
          <a:p>
            <a:r>
              <a:rPr lang="en-US" sz="2000" b="1" i="0" dirty="0">
                <a:effectLst/>
                <a:latin typeface="urw-din"/>
              </a:rPr>
              <a:t>print(</a:t>
            </a:r>
            <a:r>
              <a:rPr lang="en-US" sz="2000" b="1" i="0" dirty="0" err="1">
                <a:effectLst/>
                <a:latin typeface="urw-din"/>
              </a:rPr>
              <a:t>find_path</a:t>
            </a:r>
            <a:r>
              <a:rPr lang="en-US" sz="2000" b="1" i="0" dirty="0">
                <a:effectLst/>
                <a:latin typeface="urw-din"/>
              </a:rPr>
              <a:t>(graph, 'd', 'c'))</a:t>
            </a:r>
          </a:p>
          <a:p>
            <a:endParaRPr lang="en-IN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6E32B36-4341-F6BA-0C92-632453178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1571" y="4745260"/>
            <a:ext cx="3446456" cy="1048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OUTPUT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['d', 'a', 'c']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99466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268</TotalTime>
  <Words>1028</Words>
  <Application>Microsoft Office PowerPoint</Application>
  <PresentationFormat>Widescreen</PresentationFormat>
  <Paragraphs>124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Cambria Math</vt:lpstr>
      <vt:lpstr>Consolas</vt:lpstr>
      <vt:lpstr>Roboto</vt:lpstr>
      <vt:lpstr>sofia-pro</vt:lpstr>
      <vt:lpstr>source-serif-pro</vt:lpstr>
      <vt:lpstr>Times New Roman</vt:lpstr>
      <vt:lpstr>Tw Cen MT</vt:lpstr>
      <vt:lpstr>urw-din</vt:lpstr>
      <vt:lpstr>Droplet</vt:lpstr>
      <vt:lpstr>Application of graph theory in switching and coding theorem</vt:lpstr>
      <vt:lpstr>In switching</vt:lpstr>
      <vt:lpstr>Application of graph theory </vt:lpstr>
      <vt:lpstr>Problem switching </vt:lpstr>
      <vt:lpstr>In coding theorem</vt:lpstr>
      <vt:lpstr> practical applications</vt:lpstr>
      <vt:lpstr>Coding implementation in python</vt:lpstr>
      <vt:lpstr>output</vt:lpstr>
      <vt:lpstr>Coding implementation in python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BAYES THEOREM</dc:title>
  <dc:creator>Madhurima Rawat</dc:creator>
  <cp:lastModifiedBy>Madhurima Rawat</cp:lastModifiedBy>
  <cp:revision>51</cp:revision>
  <dcterms:created xsi:type="dcterms:W3CDTF">2022-11-09T17:15:38Z</dcterms:created>
  <dcterms:modified xsi:type="dcterms:W3CDTF">2022-12-03T06:52:30Z</dcterms:modified>
</cp:coreProperties>
</file>