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4" r:id="rId1"/>
  </p:sldMasterIdLst>
  <p:notesMasterIdLst>
    <p:notesMasterId r:id="rId17"/>
  </p:notesMasterIdLst>
  <p:sldIdLst>
    <p:sldId id="256" r:id="rId2"/>
    <p:sldId id="258" r:id="rId3"/>
    <p:sldId id="259" r:id="rId4"/>
    <p:sldId id="260" r:id="rId5"/>
    <p:sldId id="262" r:id="rId6"/>
    <p:sldId id="279" r:id="rId7"/>
    <p:sldId id="331" r:id="rId8"/>
    <p:sldId id="334" r:id="rId9"/>
    <p:sldId id="332" r:id="rId10"/>
    <p:sldId id="273" r:id="rId11"/>
    <p:sldId id="335" r:id="rId12"/>
    <p:sldId id="333" r:id="rId13"/>
    <p:sldId id="257" r:id="rId14"/>
    <p:sldId id="336"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E5103-03BA-43D5-9953-5E20C95D9530}">
          <p14:sldIdLst>
            <p14:sldId id="256"/>
            <p14:sldId id="258"/>
            <p14:sldId id="259"/>
            <p14:sldId id="260"/>
            <p14:sldId id="262"/>
            <p14:sldId id="279"/>
            <p14:sldId id="331"/>
            <p14:sldId id="334"/>
            <p14:sldId id="332"/>
            <p14:sldId id="273"/>
            <p14:sldId id="335"/>
            <p14:sldId id="333"/>
            <p14:sldId id="257"/>
            <p14:sldId id="336"/>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1" d="100"/>
          <a:sy n="61" d="100"/>
        </p:scale>
        <p:origin x="86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415AEA-9D30-48AA-BC0D-DCF892D83F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A0F6D2E-9597-4A1B-A596-7DF55BD2BCC4}">
      <dgm:prSet/>
      <dgm:spPr/>
      <dgm:t>
        <a:bodyPr/>
        <a:lstStyle/>
        <a:p>
          <a:r>
            <a:rPr lang="en-GB" b="0" i="0"/>
            <a:t>First, sort all the edges from low weight to high.</a:t>
          </a:r>
          <a:endParaRPr lang="en-IN"/>
        </a:p>
      </dgm:t>
    </dgm:pt>
    <dgm:pt modelId="{D70157DB-C20E-436D-A218-413C082B6806}" type="parTrans" cxnId="{A82BF99D-B3FA-4FF5-92D5-ABEFF1FBDD53}">
      <dgm:prSet/>
      <dgm:spPr/>
      <dgm:t>
        <a:bodyPr/>
        <a:lstStyle/>
        <a:p>
          <a:endParaRPr lang="en-IN"/>
        </a:p>
      </dgm:t>
    </dgm:pt>
    <dgm:pt modelId="{10CAE2FD-B270-4DFD-8B37-130CCC346EE3}" type="sibTrans" cxnId="{A82BF99D-B3FA-4FF5-92D5-ABEFF1FBDD53}">
      <dgm:prSet/>
      <dgm:spPr/>
      <dgm:t>
        <a:bodyPr/>
        <a:lstStyle/>
        <a:p>
          <a:endParaRPr lang="en-IN"/>
        </a:p>
      </dgm:t>
    </dgm:pt>
    <dgm:pt modelId="{9D73E353-52D3-4EB0-BFF7-A202923FE9AE}">
      <dgm:prSet/>
      <dgm:spPr/>
      <dgm:t>
        <a:bodyPr/>
        <a:lstStyle/>
        <a:p>
          <a:r>
            <a:rPr lang="en-GB" b="0" i="0"/>
            <a:t>Now, take the edge with the lowest weight and add it to the spanning tree. If the edge to be added creates a cycle, then reject the edge.</a:t>
          </a:r>
          <a:endParaRPr lang="en-IN"/>
        </a:p>
      </dgm:t>
    </dgm:pt>
    <dgm:pt modelId="{51259616-2C0E-4842-A060-7FF61C53DC9B}" type="parTrans" cxnId="{7BDC2D81-5923-4850-AE95-FD18C9683BAC}">
      <dgm:prSet/>
      <dgm:spPr/>
      <dgm:t>
        <a:bodyPr/>
        <a:lstStyle/>
        <a:p>
          <a:endParaRPr lang="en-IN"/>
        </a:p>
      </dgm:t>
    </dgm:pt>
    <dgm:pt modelId="{09337B74-19AB-451B-B1DE-0DAEE4F7EDB9}" type="sibTrans" cxnId="{7BDC2D81-5923-4850-AE95-FD18C9683BAC}">
      <dgm:prSet/>
      <dgm:spPr/>
      <dgm:t>
        <a:bodyPr/>
        <a:lstStyle/>
        <a:p>
          <a:endParaRPr lang="en-IN"/>
        </a:p>
      </dgm:t>
    </dgm:pt>
    <dgm:pt modelId="{2EC4C093-B386-4646-8978-3E697DC93E6B}">
      <dgm:prSet/>
      <dgm:spPr/>
      <dgm:t>
        <a:bodyPr/>
        <a:lstStyle/>
        <a:p>
          <a:r>
            <a:rPr lang="en-GB" b="0" i="0"/>
            <a:t>Continue to add the edges until we reach all vertices, and a minimum spanning tree is created.</a:t>
          </a:r>
          <a:endParaRPr lang="en-IN"/>
        </a:p>
      </dgm:t>
    </dgm:pt>
    <dgm:pt modelId="{04486396-2E91-4183-85D9-6B0E34AD66B9}" type="parTrans" cxnId="{08FDA22B-FC07-48C3-8735-80CB4F7021AA}">
      <dgm:prSet/>
      <dgm:spPr/>
      <dgm:t>
        <a:bodyPr/>
        <a:lstStyle/>
        <a:p>
          <a:endParaRPr lang="en-IN"/>
        </a:p>
      </dgm:t>
    </dgm:pt>
    <dgm:pt modelId="{53FBA672-2DC1-498F-B9AB-3650C99F1C9D}" type="sibTrans" cxnId="{08FDA22B-FC07-48C3-8735-80CB4F7021AA}">
      <dgm:prSet/>
      <dgm:spPr/>
      <dgm:t>
        <a:bodyPr/>
        <a:lstStyle/>
        <a:p>
          <a:endParaRPr lang="en-IN"/>
        </a:p>
      </dgm:t>
    </dgm:pt>
    <dgm:pt modelId="{A8DC1D24-22FD-41D6-8372-70D133BDE5BB}" type="pres">
      <dgm:prSet presAssocID="{30415AEA-9D30-48AA-BC0D-DCF892D83F90}" presName="linear" presStyleCnt="0">
        <dgm:presLayoutVars>
          <dgm:animLvl val="lvl"/>
          <dgm:resizeHandles val="exact"/>
        </dgm:presLayoutVars>
      </dgm:prSet>
      <dgm:spPr/>
    </dgm:pt>
    <dgm:pt modelId="{62267F27-5224-4B63-86FC-B49B78CA604E}" type="pres">
      <dgm:prSet presAssocID="{4A0F6D2E-9597-4A1B-A596-7DF55BD2BCC4}" presName="parentText" presStyleLbl="node1" presStyleIdx="0" presStyleCnt="3">
        <dgm:presLayoutVars>
          <dgm:chMax val="0"/>
          <dgm:bulletEnabled val="1"/>
        </dgm:presLayoutVars>
      </dgm:prSet>
      <dgm:spPr/>
    </dgm:pt>
    <dgm:pt modelId="{71C53565-9A90-41D3-ABA8-8A01BD6F454A}" type="pres">
      <dgm:prSet presAssocID="{10CAE2FD-B270-4DFD-8B37-130CCC346EE3}" presName="spacer" presStyleCnt="0"/>
      <dgm:spPr/>
    </dgm:pt>
    <dgm:pt modelId="{46496FC3-E067-4B27-AF8C-7F0ED99E57F4}" type="pres">
      <dgm:prSet presAssocID="{9D73E353-52D3-4EB0-BFF7-A202923FE9AE}" presName="parentText" presStyleLbl="node1" presStyleIdx="1" presStyleCnt="3">
        <dgm:presLayoutVars>
          <dgm:chMax val="0"/>
          <dgm:bulletEnabled val="1"/>
        </dgm:presLayoutVars>
      </dgm:prSet>
      <dgm:spPr/>
    </dgm:pt>
    <dgm:pt modelId="{888AD9AF-0527-496E-8742-843C753C4AEC}" type="pres">
      <dgm:prSet presAssocID="{09337B74-19AB-451B-B1DE-0DAEE4F7EDB9}" presName="spacer" presStyleCnt="0"/>
      <dgm:spPr/>
    </dgm:pt>
    <dgm:pt modelId="{877C13A6-4F62-42AD-8AA7-718E62BC4B6B}" type="pres">
      <dgm:prSet presAssocID="{2EC4C093-B386-4646-8978-3E697DC93E6B}" presName="parentText" presStyleLbl="node1" presStyleIdx="2" presStyleCnt="3">
        <dgm:presLayoutVars>
          <dgm:chMax val="0"/>
          <dgm:bulletEnabled val="1"/>
        </dgm:presLayoutVars>
      </dgm:prSet>
      <dgm:spPr/>
    </dgm:pt>
  </dgm:ptLst>
  <dgm:cxnLst>
    <dgm:cxn modelId="{78DA2029-ED9D-46DB-A2FB-EE9F19991DF4}" type="presOf" srcId="{4A0F6D2E-9597-4A1B-A596-7DF55BD2BCC4}" destId="{62267F27-5224-4B63-86FC-B49B78CA604E}" srcOrd="0" destOrd="0" presId="urn:microsoft.com/office/officeart/2005/8/layout/vList2"/>
    <dgm:cxn modelId="{08FDA22B-FC07-48C3-8735-80CB4F7021AA}" srcId="{30415AEA-9D30-48AA-BC0D-DCF892D83F90}" destId="{2EC4C093-B386-4646-8978-3E697DC93E6B}" srcOrd="2" destOrd="0" parTransId="{04486396-2E91-4183-85D9-6B0E34AD66B9}" sibTransId="{53FBA672-2DC1-498F-B9AB-3650C99F1C9D}"/>
    <dgm:cxn modelId="{20E84136-CDDB-4C3F-964C-492A0A350C67}" type="presOf" srcId="{2EC4C093-B386-4646-8978-3E697DC93E6B}" destId="{877C13A6-4F62-42AD-8AA7-718E62BC4B6B}" srcOrd="0" destOrd="0" presId="urn:microsoft.com/office/officeart/2005/8/layout/vList2"/>
    <dgm:cxn modelId="{7BDC2D81-5923-4850-AE95-FD18C9683BAC}" srcId="{30415AEA-9D30-48AA-BC0D-DCF892D83F90}" destId="{9D73E353-52D3-4EB0-BFF7-A202923FE9AE}" srcOrd="1" destOrd="0" parTransId="{51259616-2C0E-4842-A060-7FF61C53DC9B}" sibTransId="{09337B74-19AB-451B-B1DE-0DAEE4F7EDB9}"/>
    <dgm:cxn modelId="{A82BF99D-B3FA-4FF5-92D5-ABEFF1FBDD53}" srcId="{30415AEA-9D30-48AA-BC0D-DCF892D83F90}" destId="{4A0F6D2E-9597-4A1B-A596-7DF55BD2BCC4}" srcOrd="0" destOrd="0" parTransId="{D70157DB-C20E-436D-A218-413C082B6806}" sibTransId="{10CAE2FD-B270-4DFD-8B37-130CCC346EE3}"/>
    <dgm:cxn modelId="{583D2EE4-D578-43F3-8D06-7351719C6F4B}" type="presOf" srcId="{30415AEA-9D30-48AA-BC0D-DCF892D83F90}" destId="{A8DC1D24-22FD-41D6-8372-70D133BDE5BB}" srcOrd="0" destOrd="0" presId="urn:microsoft.com/office/officeart/2005/8/layout/vList2"/>
    <dgm:cxn modelId="{88A7E1E7-599A-4AB6-83E5-09C1B03B0D76}" type="presOf" srcId="{9D73E353-52D3-4EB0-BFF7-A202923FE9AE}" destId="{46496FC3-E067-4B27-AF8C-7F0ED99E57F4}" srcOrd="0" destOrd="0" presId="urn:microsoft.com/office/officeart/2005/8/layout/vList2"/>
    <dgm:cxn modelId="{9C96CCDD-1421-4AE6-960C-A28B0E9F78A5}" type="presParOf" srcId="{A8DC1D24-22FD-41D6-8372-70D133BDE5BB}" destId="{62267F27-5224-4B63-86FC-B49B78CA604E}" srcOrd="0" destOrd="0" presId="urn:microsoft.com/office/officeart/2005/8/layout/vList2"/>
    <dgm:cxn modelId="{F379A0FD-58E1-43C0-B560-69301F7913B1}" type="presParOf" srcId="{A8DC1D24-22FD-41D6-8372-70D133BDE5BB}" destId="{71C53565-9A90-41D3-ABA8-8A01BD6F454A}" srcOrd="1" destOrd="0" presId="urn:microsoft.com/office/officeart/2005/8/layout/vList2"/>
    <dgm:cxn modelId="{4E729B78-2AA2-46DC-A0C8-F0001DD2B8DB}" type="presParOf" srcId="{A8DC1D24-22FD-41D6-8372-70D133BDE5BB}" destId="{46496FC3-E067-4B27-AF8C-7F0ED99E57F4}" srcOrd="2" destOrd="0" presId="urn:microsoft.com/office/officeart/2005/8/layout/vList2"/>
    <dgm:cxn modelId="{0EE18F09-E9AC-431D-9404-8C4DFB832A9A}" type="presParOf" srcId="{A8DC1D24-22FD-41D6-8372-70D133BDE5BB}" destId="{888AD9AF-0527-496E-8742-843C753C4AEC}" srcOrd="3" destOrd="0" presId="urn:microsoft.com/office/officeart/2005/8/layout/vList2"/>
    <dgm:cxn modelId="{8DF6FA38-3176-46AD-8C1B-86C6BF6EDD6A}" type="presParOf" srcId="{A8DC1D24-22FD-41D6-8372-70D133BDE5BB}" destId="{877C13A6-4F62-42AD-8AA7-718E62BC4B6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651D4-E21A-4291-AF13-C16BA4D56A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1433CEE-9527-4D40-9E97-DC0452A72CB1}">
      <dgm:prSet/>
      <dgm:spPr/>
      <dgm:t>
        <a:bodyPr/>
        <a:lstStyle/>
        <a:p>
          <a:r>
            <a:rPr lang="en-GB" b="0" i="0" dirty="0"/>
            <a:t>First, we have to initialize an MST with the randomly chosen vertex.</a:t>
          </a:r>
          <a:endParaRPr lang="en-IN" dirty="0"/>
        </a:p>
      </dgm:t>
    </dgm:pt>
    <dgm:pt modelId="{50DE12A2-AF1C-4651-994B-AF42A17D46E8}" type="parTrans" cxnId="{C0032787-E55D-463D-A19E-F06608E324EE}">
      <dgm:prSet/>
      <dgm:spPr/>
      <dgm:t>
        <a:bodyPr/>
        <a:lstStyle/>
        <a:p>
          <a:endParaRPr lang="en-IN"/>
        </a:p>
      </dgm:t>
    </dgm:pt>
    <dgm:pt modelId="{1C092E4B-54E8-4CA8-A1F3-E251EA85E491}" type="sibTrans" cxnId="{C0032787-E55D-463D-A19E-F06608E324EE}">
      <dgm:prSet/>
      <dgm:spPr/>
      <dgm:t>
        <a:bodyPr/>
        <a:lstStyle/>
        <a:p>
          <a:endParaRPr lang="en-IN"/>
        </a:p>
      </dgm:t>
    </dgm:pt>
    <dgm:pt modelId="{013ED653-B461-4D63-A66B-253B87EAC0D4}">
      <dgm:prSet/>
      <dgm:spPr/>
      <dgm:t>
        <a:bodyPr/>
        <a:lstStyle/>
        <a:p>
          <a:r>
            <a:rPr lang="en-GB" b="0" i="0"/>
            <a:t>Now, we have to find all the edges that connect the tree in the above step with the new vertices. From the edges found, select the minimum edge and add it to the tree.</a:t>
          </a:r>
          <a:endParaRPr lang="en-IN"/>
        </a:p>
      </dgm:t>
    </dgm:pt>
    <dgm:pt modelId="{71681D03-008E-40D0-B214-B7B611EE81F1}" type="parTrans" cxnId="{EEA05D36-6A89-47E0-8FE8-9CBE5FD757AE}">
      <dgm:prSet/>
      <dgm:spPr/>
      <dgm:t>
        <a:bodyPr/>
        <a:lstStyle/>
        <a:p>
          <a:endParaRPr lang="en-IN"/>
        </a:p>
      </dgm:t>
    </dgm:pt>
    <dgm:pt modelId="{E2790DA3-037C-4BA3-9A29-12AC884EC646}" type="sibTrans" cxnId="{EEA05D36-6A89-47E0-8FE8-9CBE5FD757AE}">
      <dgm:prSet/>
      <dgm:spPr/>
      <dgm:t>
        <a:bodyPr/>
        <a:lstStyle/>
        <a:p>
          <a:endParaRPr lang="en-IN"/>
        </a:p>
      </dgm:t>
    </dgm:pt>
    <dgm:pt modelId="{4384EBD9-6FC5-4DA6-84D3-E6A4C1D55F5F}">
      <dgm:prSet/>
      <dgm:spPr/>
      <dgm:t>
        <a:bodyPr/>
        <a:lstStyle/>
        <a:p>
          <a:r>
            <a:rPr lang="en-GB" b="0" i="0"/>
            <a:t>Repeat step 2 until the minimum spanning tree is formed.</a:t>
          </a:r>
          <a:endParaRPr lang="en-IN"/>
        </a:p>
      </dgm:t>
    </dgm:pt>
    <dgm:pt modelId="{665A6211-DB31-4C31-8F89-F909CC38978D}" type="parTrans" cxnId="{6E08E241-B7EA-44AC-94E0-9B7CC53E0B09}">
      <dgm:prSet/>
      <dgm:spPr/>
      <dgm:t>
        <a:bodyPr/>
        <a:lstStyle/>
        <a:p>
          <a:endParaRPr lang="en-IN"/>
        </a:p>
      </dgm:t>
    </dgm:pt>
    <dgm:pt modelId="{B275FA8E-D101-4AF4-9E6C-408E901650A8}" type="sibTrans" cxnId="{6E08E241-B7EA-44AC-94E0-9B7CC53E0B09}">
      <dgm:prSet/>
      <dgm:spPr/>
      <dgm:t>
        <a:bodyPr/>
        <a:lstStyle/>
        <a:p>
          <a:endParaRPr lang="en-IN"/>
        </a:p>
      </dgm:t>
    </dgm:pt>
    <dgm:pt modelId="{3892AF99-807B-49A4-8980-16E4C7B37788}" type="pres">
      <dgm:prSet presAssocID="{51C651D4-E21A-4291-AF13-C16BA4D56A02}" presName="linear" presStyleCnt="0">
        <dgm:presLayoutVars>
          <dgm:animLvl val="lvl"/>
          <dgm:resizeHandles val="exact"/>
        </dgm:presLayoutVars>
      </dgm:prSet>
      <dgm:spPr/>
    </dgm:pt>
    <dgm:pt modelId="{350E8392-95CC-48C8-83D1-295ECDC6840D}" type="pres">
      <dgm:prSet presAssocID="{C1433CEE-9527-4D40-9E97-DC0452A72CB1}" presName="parentText" presStyleLbl="node1" presStyleIdx="0" presStyleCnt="3">
        <dgm:presLayoutVars>
          <dgm:chMax val="0"/>
          <dgm:bulletEnabled val="1"/>
        </dgm:presLayoutVars>
      </dgm:prSet>
      <dgm:spPr/>
    </dgm:pt>
    <dgm:pt modelId="{9C74EDE4-3160-468D-984B-6A5E8D8D0E5E}" type="pres">
      <dgm:prSet presAssocID="{1C092E4B-54E8-4CA8-A1F3-E251EA85E491}" presName="spacer" presStyleCnt="0"/>
      <dgm:spPr/>
    </dgm:pt>
    <dgm:pt modelId="{A24BD80E-A77F-4BD2-A9B0-73B2A3A8DF92}" type="pres">
      <dgm:prSet presAssocID="{013ED653-B461-4D63-A66B-253B87EAC0D4}" presName="parentText" presStyleLbl="node1" presStyleIdx="1" presStyleCnt="3">
        <dgm:presLayoutVars>
          <dgm:chMax val="0"/>
          <dgm:bulletEnabled val="1"/>
        </dgm:presLayoutVars>
      </dgm:prSet>
      <dgm:spPr/>
    </dgm:pt>
    <dgm:pt modelId="{00E8FB4A-BB50-4BB8-9B1C-03CF2B5625C8}" type="pres">
      <dgm:prSet presAssocID="{E2790DA3-037C-4BA3-9A29-12AC884EC646}" presName="spacer" presStyleCnt="0"/>
      <dgm:spPr/>
    </dgm:pt>
    <dgm:pt modelId="{1C0854DB-B78F-4D63-9260-56131CA175B2}" type="pres">
      <dgm:prSet presAssocID="{4384EBD9-6FC5-4DA6-84D3-E6A4C1D55F5F}" presName="parentText" presStyleLbl="node1" presStyleIdx="2" presStyleCnt="3">
        <dgm:presLayoutVars>
          <dgm:chMax val="0"/>
          <dgm:bulletEnabled val="1"/>
        </dgm:presLayoutVars>
      </dgm:prSet>
      <dgm:spPr/>
    </dgm:pt>
  </dgm:ptLst>
  <dgm:cxnLst>
    <dgm:cxn modelId="{9F54BF07-23E0-48FC-A3D6-024674F52466}" type="presOf" srcId="{4384EBD9-6FC5-4DA6-84D3-E6A4C1D55F5F}" destId="{1C0854DB-B78F-4D63-9260-56131CA175B2}" srcOrd="0" destOrd="0" presId="urn:microsoft.com/office/officeart/2005/8/layout/vList2"/>
    <dgm:cxn modelId="{1441A60A-99DB-478A-9CD6-2A7E8AE93D11}" type="presOf" srcId="{013ED653-B461-4D63-A66B-253B87EAC0D4}" destId="{A24BD80E-A77F-4BD2-A9B0-73B2A3A8DF92}" srcOrd="0" destOrd="0" presId="urn:microsoft.com/office/officeart/2005/8/layout/vList2"/>
    <dgm:cxn modelId="{EEA05D36-6A89-47E0-8FE8-9CBE5FD757AE}" srcId="{51C651D4-E21A-4291-AF13-C16BA4D56A02}" destId="{013ED653-B461-4D63-A66B-253B87EAC0D4}" srcOrd="1" destOrd="0" parTransId="{71681D03-008E-40D0-B214-B7B611EE81F1}" sibTransId="{E2790DA3-037C-4BA3-9A29-12AC884EC646}"/>
    <dgm:cxn modelId="{6E08E241-B7EA-44AC-94E0-9B7CC53E0B09}" srcId="{51C651D4-E21A-4291-AF13-C16BA4D56A02}" destId="{4384EBD9-6FC5-4DA6-84D3-E6A4C1D55F5F}" srcOrd="2" destOrd="0" parTransId="{665A6211-DB31-4C31-8F89-F909CC38978D}" sibTransId="{B275FA8E-D101-4AF4-9E6C-408E901650A8}"/>
    <dgm:cxn modelId="{6E8FD363-8EAE-40ED-AF99-51A724636094}" type="presOf" srcId="{51C651D4-E21A-4291-AF13-C16BA4D56A02}" destId="{3892AF99-807B-49A4-8980-16E4C7B37788}" srcOrd="0" destOrd="0" presId="urn:microsoft.com/office/officeart/2005/8/layout/vList2"/>
    <dgm:cxn modelId="{C0032787-E55D-463D-A19E-F06608E324EE}" srcId="{51C651D4-E21A-4291-AF13-C16BA4D56A02}" destId="{C1433CEE-9527-4D40-9E97-DC0452A72CB1}" srcOrd="0" destOrd="0" parTransId="{50DE12A2-AF1C-4651-994B-AF42A17D46E8}" sibTransId="{1C092E4B-54E8-4CA8-A1F3-E251EA85E491}"/>
    <dgm:cxn modelId="{79816291-0F2F-40D9-B4AC-7AA73742B7EE}" type="presOf" srcId="{C1433CEE-9527-4D40-9E97-DC0452A72CB1}" destId="{350E8392-95CC-48C8-83D1-295ECDC6840D}" srcOrd="0" destOrd="0" presId="urn:microsoft.com/office/officeart/2005/8/layout/vList2"/>
    <dgm:cxn modelId="{32CBD652-504C-4606-A39F-450B41AD435C}" type="presParOf" srcId="{3892AF99-807B-49A4-8980-16E4C7B37788}" destId="{350E8392-95CC-48C8-83D1-295ECDC6840D}" srcOrd="0" destOrd="0" presId="urn:microsoft.com/office/officeart/2005/8/layout/vList2"/>
    <dgm:cxn modelId="{D3D25C56-2230-44E3-ACCA-C0454162F3A6}" type="presParOf" srcId="{3892AF99-807B-49A4-8980-16E4C7B37788}" destId="{9C74EDE4-3160-468D-984B-6A5E8D8D0E5E}" srcOrd="1" destOrd="0" presId="urn:microsoft.com/office/officeart/2005/8/layout/vList2"/>
    <dgm:cxn modelId="{AE3CAA8C-13EC-4317-AFB2-54274F5D1549}" type="presParOf" srcId="{3892AF99-807B-49A4-8980-16E4C7B37788}" destId="{A24BD80E-A77F-4BD2-A9B0-73B2A3A8DF92}" srcOrd="2" destOrd="0" presId="urn:microsoft.com/office/officeart/2005/8/layout/vList2"/>
    <dgm:cxn modelId="{A6330601-D9C8-45CA-99D0-F643B206C206}" type="presParOf" srcId="{3892AF99-807B-49A4-8980-16E4C7B37788}" destId="{00E8FB4A-BB50-4BB8-9B1C-03CF2B5625C8}" srcOrd="3" destOrd="0" presId="urn:microsoft.com/office/officeart/2005/8/layout/vList2"/>
    <dgm:cxn modelId="{C6906A91-6E18-4F59-BBEB-D06EC1F08D77}" type="presParOf" srcId="{3892AF99-807B-49A4-8980-16E4C7B37788}" destId="{1C0854DB-B78F-4D63-9260-56131CA175B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C84B7C-E432-421A-9E79-BD87D74D582A}"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0D76C187-AB14-43F0-AC72-36B014648F18}">
      <dgm:prSet custT="1"/>
      <dgm:spPr/>
      <dgm:t>
        <a:bodyPr/>
        <a:lstStyle/>
        <a:p>
          <a:r>
            <a:rPr lang="en-US" sz="4400" b="1" i="0" dirty="0">
              <a:latin typeface="Times New Roman" panose="02020603050405020304" pitchFamily="18" charset="0"/>
              <a:cs typeface="Times New Roman" panose="02020603050405020304" pitchFamily="18" charset="0"/>
            </a:rPr>
            <a:t>THANK YOU FOR LISTENING TO MY  PRESENTATION</a:t>
          </a:r>
          <a:br>
            <a:rPr lang="en-IN" sz="4000" b="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dgm:t>
    </dgm:pt>
    <dgm:pt modelId="{880EFBFC-1A48-4A5D-866E-C74BD98A47BA}" type="parTrans" cxnId="{824CEADF-0F83-4D80-8F1F-77D75EF98C32}">
      <dgm:prSet/>
      <dgm:spPr/>
      <dgm:t>
        <a:bodyPr/>
        <a:lstStyle/>
        <a:p>
          <a:endParaRPr lang="en-IN"/>
        </a:p>
      </dgm:t>
    </dgm:pt>
    <dgm:pt modelId="{2A9A1CDD-837E-42EA-BCD3-9B2094D76C74}" type="sibTrans" cxnId="{824CEADF-0F83-4D80-8F1F-77D75EF98C32}">
      <dgm:prSet/>
      <dgm:spPr/>
      <dgm:t>
        <a:bodyPr/>
        <a:lstStyle/>
        <a:p>
          <a:endParaRPr lang="en-IN"/>
        </a:p>
      </dgm:t>
    </dgm:pt>
    <dgm:pt modelId="{B72DB1B4-85FC-4973-91F0-6E4767EBFAAC}" type="pres">
      <dgm:prSet presAssocID="{01C84B7C-E432-421A-9E79-BD87D74D582A}" presName="linear" presStyleCnt="0">
        <dgm:presLayoutVars>
          <dgm:animLvl val="lvl"/>
          <dgm:resizeHandles val="exact"/>
        </dgm:presLayoutVars>
      </dgm:prSet>
      <dgm:spPr/>
    </dgm:pt>
    <dgm:pt modelId="{9DB68468-607D-49D5-8EDF-B0A466F59F65}" type="pres">
      <dgm:prSet presAssocID="{0D76C187-AB14-43F0-AC72-36B014648F18}" presName="parentText" presStyleLbl="node1" presStyleIdx="0" presStyleCnt="1" custLinFactNeighborX="230" custLinFactNeighborY="45742">
        <dgm:presLayoutVars>
          <dgm:chMax val="0"/>
          <dgm:bulletEnabled val="1"/>
        </dgm:presLayoutVars>
      </dgm:prSet>
      <dgm:spPr/>
    </dgm:pt>
  </dgm:ptLst>
  <dgm:cxnLst>
    <dgm:cxn modelId="{108A8906-AE15-4D66-8A9D-90C64DBD3E0D}" type="presOf" srcId="{0D76C187-AB14-43F0-AC72-36B014648F18}" destId="{9DB68468-607D-49D5-8EDF-B0A466F59F65}" srcOrd="0" destOrd="0" presId="urn:microsoft.com/office/officeart/2005/8/layout/vList2"/>
    <dgm:cxn modelId="{D93CBE7E-5490-4E0B-AA4B-BB7001A1B859}" type="presOf" srcId="{01C84B7C-E432-421A-9E79-BD87D74D582A}" destId="{B72DB1B4-85FC-4973-91F0-6E4767EBFAAC}" srcOrd="0" destOrd="0" presId="urn:microsoft.com/office/officeart/2005/8/layout/vList2"/>
    <dgm:cxn modelId="{824CEADF-0F83-4D80-8F1F-77D75EF98C32}" srcId="{01C84B7C-E432-421A-9E79-BD87D74D582A}" destId="{0D76C187-AB14-43F0-AC72-36B014648F18}" srcOrd="0" destOrd="0" parTransId="{880EFBFC-1A48-4A5D-866E-C74BD98A47BA}" sibTransId="{2A9A1CDD-837E-42EA-BCD3-9B2094D76C74}"/>
    <dgm:cxn modelId="{A8D17D9A-0B59-4420-B518-3479B89B11C1}" type="presParOf" srcId="{B72DB1B4-85FC-4973-91F0-6E4767EBFAAC}" destId="{9DB68468-607D-49D5-8EDF-B0A466F59F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67F27-5224-4B63-86FC-B49B78CA604E}">
      <dsp:nvSpPr>
        <dsp:cNvPr id="0" name=""/>
        <dsp:cNvSpPr/>
      </dsp:nvSpPr>
      <dsp:spPr>
        <a:xfrm>
          <a:off x="0" y="71528"/>
          <a:ext cx="10753725" cy="1152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a:t>First, sort all the edges from low weight to high.</a:t>
          </a:r>
          <a:endParaRPr lang="en-IN" sz="2900" kern="1200"/>
        </a:p>
      </dsp:txBody>
      <dsp:txXfrm>
        <a:off x="56237" y="127765"/>
        <a:ext cx="10641251" cy="1039555"/>
      </dsp:txXfrm>
    </dsp:sp>
    <dsp:sp modelId="{46496FC3-E067-4B27-AF8C-7F0ED99E57F4}">
      <dsp:nvSpPr>
        <dsp:cNvPr id="0" name=""/>
        <dsp:cNvSpPr/>
      </dsp:nvSpPr>
      <dsp:spPr>
        <a:xfrm>
          <a:off x="0" y="1307077"/>
          <a:ext cx="10753725" cy="1152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a:t>Now, take the edge with the lowest weight and add it to the spanning tree. If the edge to be added creates a cycle, then reject the edge.</a:t>
          </a:r>
          <a:endParaRPr lang="en-IN" sz="2900" kern="1200"/>
        </a:p>
      </dsp:txBody>
      <dsp:txXfrm>
        <a:off x="56237" y="1363314"/>
        <a:ext cx="10641251" cy="1039555"/>
      </dsp:txXfrm>
    </dsp:sp>
    <dsp:sp modelId="{877C13A6-4F62-42AD-8AA7-718E62BC4B6B}">
      <dsp:nvSpPr>
        <dsp:cNvPr id="0" name=""/>
        <dsp:cNvSpPr/>
      </dsp:nvSpPr>
      <dsp:spPr>
        <a:xfrm>
          <a:off x="0" y="2542627"/>
          <a:ext cx="10753725" cy="1152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a:t>Continue to add the edges until we reach all vertices, and a minimum spanning tree is created.</a:t>
          </a:r>
          <a:endParaRPr lang="en-IN" sz="2900" kern="1200"/>
        </a:p>
      </dsp:txBody>
      <dsp:txXfrm>
        <a:off x="56237" y="2598864"/>
        <a:ext cx="10641251" cy="1039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E8392-95CC-48C8-83D1-295ECDC6840D}">
      <dsp:nvSpPr>
        <dsp:cNvPr id="0" name=""/>
        <dsp:cNvSpPr/>
      </dsp:nvSpPr>
      <dsp:spPr>
        <a:xfrm>
          <a:off x="0" y="72405"/>
          <a:ext cx="9203201" cy="13866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dirty="0"/>
            <a:t>First, we have to initialize an MST with the randomly chosen vertex.</a:t>
          </a:r>
          <a:endParaRPr lang="en-IN" sz="2500" kern="1200" dirty="0"/>
        </a:p>
      </dsp:txBody>
      <dsp:txXfrm>
        <a:off x="67690" y="140095"/>
        <a:ext cx="9067821" cy="1251252"/>
      </dsp:txXfrm>
    </dsp:sp>
    <dsp:sp modelId="{A24BD80E-A77F-4BD2-A9B0-73B2A3A8DF92}">
      <dsp:nvSpPr>
        <dsp:cNvPr id="0" name=""/>
        <dsp:cNvSpPr/>
      </dsp:nvSpPr>
      <dsp:spPr>
        <a:xfrm>
          <a:off x="0" y="1531038"/>
          <a:ext cx="9203201" cy="13866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a:t>Now, we have to find all the edges that connect the tree in the above step with the new vertices. From the edges found, select the minimum edge and add it to the tree.</a:t>
          </a:r>
          <a:endParaRPr lang="en-IN" sz="2500" kern="1200"/>
        </a:p>
      </dsp:txBody>
      <dsp:txXfrm>
        <a:off x="67690" y="1598728"/>
        <a:ext cx="9067821" cy="1251252"/>
      </dsp:txXfrm>
    </dsp:sp>
    <dsp:sp modelId="{1C0854DB-B78F-4D63-9260-56131CA175B2}">
      <dsp:nvSpPr>
        <dsp:cNvPr id="0" name=""/>
        <dsp:cNvSpPr/>
      </dsp:nvSpPr>
      <dsp:spPr>
        <a:xfrm>
          <a:off x="0" y="2989671"/>
          <a:ext cx="9203201" cy="13866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a:t>Repeat step 2 until the minimum spanning tree is formed.</a:t>
          </a:r>
          <a:endParaRPr lang="en-IN" sz="2500" kern="1200"/>
        </a:p>
      </dsp:txBody>
      <dsp:txXfrm>
        <a:off x="67690" y="3057361"/>
        <a:ext cx="9067821" cy="1251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68468-607D-49D5-8EDF-B0A466F59F65}">
      <dsp:nvSpPr>
        <dsp:cNvPr id="0" name=""/>
        <dsp:cNvSpPr/>
      </dsp:nvSpPr>
      <dsp:spPr>
        <a:xfrm>
          <a:off x="0" y="132397"/>
          <a:ext cx="10348471" cy="2243475"/>
        </a:xfrm>
        <a:prstGeom prst="roundRect">
          <a:avLst/>
        </a:prstGeom>
        <a:gradFill rotWithShape="0">
          <a:gsLst>
            <a:gs pos="0">
              <a:schemeClr val="accent2">
                <a:hueOff val="0"/>
                <a:satOff val="0"/>
                <a:lumOff val="0"/>
                <a:alphaOff val="0"/>
                <a:tint val="70000"/>
                <a:satMod val="100000"/>
                <a:lumMod val="110000"/>
              </a:schemeClr>
            </a:gs>
            <a:gs pos="50000">
              <a:schemeClr val="accent2">
                <a:hueOff val="0"/>
                <a:satOff val="0"/>
                <a:lumOff val="0"/>
                <a:alphaOff val="0"/>
                <a:tint val="75000"/>
                <a:satMod val="101000"/>
                <a:lumMod val="105000"/>
              </a:schemeClr>
            </a:gs>
            <a:gs pos="100000">
              <a:schemeClr val="accent2">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latin typeface="Times New Roman" panose="02020603050405020304" pitchFamily="18" charset="0"/>
              <a:cs typeface="Times New Roman" panose="02020603050405020304" pitchFamily="18" charset="0"/>
            </a:rPr>
            <a:t>THANK YOU FOR LISTENING TO MY  PRESENTATION</a:t>
          </a:r>
          <a:br>
            <a:rPr lang="en-IN" sz="4000" b="0" kern="1200" dirty="0">
              <a:latin typeface="Times New Roman" panose="02020603050405020304" pitchFamily="18" charset="0"/>
              <a:cs typeface="Times New Roman" panose="02020603050405020304" pitchFamily="18" charset="0"/>
            </a:rPr>
          </a:br>
          <a:endParaRPr lang="en-IN" sz="4000" kern="1200" dirty="0">
            <a:latin typeface="Times New Roman" panose="02020603050405020304" pitchFamily="18" charset="0"/>
            <a:cs typeface="Times New Roman" panose="02020603050405020304" pitchFamily="18" charset="0"/>
          </a:endParaRPr>
        </a:p>
      </dsp:txBody>
      <dsp:txXfrm>
        <a:off x="109517" y="241914"/>
        <a:ext cx="10129437" cy="20244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6886F-049E-4D8A-83CB-8817E102DCDD}" type="datetimeFigureOut">
              <a:rPr lang="en-IN" smtClean="0"/>
              <a:t>02-12-2022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D8DB3-7F63-42FA-87E6-7388543F12F3}" type="slidenum">
              <a:rPr lang="en-IN" smtClean="0"/>
              <a:t>‹#›</a:t>
            </a:fld>
            <a:endParaRPr lang="en-IN"/>
          </a:p>
        </p:txBody>
      </p:sp>
    </p:spTree>
    <p:extLst>
      <p:ext uri="{BB962C8B-B14F-4D97-AF65-F5344CB8AC3E}">
        <p14:creationId xmlns:p14="http://schemas.microsoft.com/office/powerpoint/2010/main" val="299595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0FF4E16-3514-4DF3-89AE-8010A9295001}" type="datetime1">
              <a:rPr lang="en-IN" smtClean="0"/>
              <a:t>02-12-2022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IN"/>
              <a:t>ASSIGNMENT-5 MADHURIMA RAWAT(DATASCIENCE CSVTU)</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9C44F9E-59C3-457A-99E5-93939BDFE56A}" type="slidenum">
              <a:rPr lang="en-IN" smtClean="0"/>
              <a:t>‹#›</a:t>
            </a:fld>
            <a:endParaRPr lang="en-IN"/>
          </a:p>
        </p:txBody>
      </p:sp>
    </p:spTree>
    <p:extLst>
      <p:ext uri="{BB962C8B-B14F-4D97-AF65-F5344CB8AC3E}">
        <p14:creationId xmlns:p14="http://schemas.microsoft.com/office/powerpoint/2010/main" val="166309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EE8BC-2649-41D1-B40D-7029D34D511C}" type="datetime1">
              <a:rPr lang="en-IN" smtClean="0"/>
              <a:t>02-12-2022</a:t>
            </a:fld>
            <a:endParaRPr lang="en-IN"/>
          </a:p>
        </p:txBody>
      </p:sp>
      <p:sp>
        <p:nvSpPr>
          <p:cNvPr id="5" name="Footer Placeholder 4"/>
          <p:cNvSpPr>
            <a:spLocks noGrp="1"/>
          </p:cNvSpPr>
          <p:nvPr>
            <p:ph type="ftr" sz="quarter" idx="11"/>
          </p:nvPr>
        </p:nvSpPr>
        <p:spPr/>
        <p:txBody>
          <a:bodyPr/>
          <a:lstStyle/>
          <a:p>
            <a:r>
              <a:rPr lang="en-IN"/>
              <a:t>ASSIGNMENT-5 MADHURIMA RAWAT(DATASCIENCE CSVTU)</a:t>
            </a:r>
          </a:p>
        </p:txBody>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312869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C5DCC-4366-4A8C-A681-5471EA6E88D0}" type="datetime1">
              <a:rPr lang="en-IN" smtClean="0"/>
              <a:t>02-12-2022</a:t>
            </a:fld>
            <a:endParaRPr lang="en-IN"/>
          </a:p>
        </p:txBody>
      </p:sp>
      <p:sp>
        <p:nvSpPr>
          <p:cNvPr id="5" name="Footer Placeholder 4"/>
          <p:cNvSpPr>
            <a:spLocks noGrp="1"/>
          </p:cNvSpPr>
          <p:nvPr>
            <p:ph type="ftr" sz="quarter" idx="11"/>
          </p:nvPr>
        </p:nvSpPr>
        <p:spPr/>
        <p:txBody>
          <a:bodyPr/>
          <a:lstStyle/>
          <a:p>
            <a:r>
              <a:rPr lang="en-IN"/>
              <a:t>ASSIGNMENT-5 MADHURIMA RAWAT(DATASCIENCE CSVTU)</a:t>
            </a:r>
          </a:p>
        </p:txBody>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317033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399E9-F969-4DE2-A8D0-5FCBA5763407}" type="datetime1">
              <a:rPr lang="en-IN" smtClean="0"/>
              <a:t>02-12-2022</a:t>
            </a:fld>
            <a:endParaRPr lang="en-IN"/>
          </a:p>
        </p:txBody>
      </p:sp>
      <p:sp>
        <p:nvSpPr>
          <p:cNvPr id="5" name="Footer Placeholder 4"/>
          <p:cNvSpPr>
            <a:spLocks noGrp="1"/>
          </p:cNvSpPr>
          <p:nvPr>
            <p:ph type="ftr" sz="quarter" idx="11"/>
          </p:nvPr>
        </p:nvSpPr>
        <p:spPr/>
        <p:txBody>
          <a:bodyPr/>
          <a:lstStyle/>
          <a:p>
            <a:r>
              <a:rPr lang="en-IN"/>
              <a:t>ASSIGNMENT-5 MADHURIMA RAWAT(DATASCIENCE CSVTU)</a:t>
            </a:r>
          </a:p>
        </p:txBody>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78704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76544F-6001-46E9-9E9B-B4020F915429}" type="datetime1">
              <a:rPr lang="en-IN" smtClean="0"/>
              <a:t>02-12-2022</a:t>
            </a:fld>
            <a:endParaRPr lang="en-IN"/>
          </a:p>
        </p:txBody>
      </p:sp>
      <p:sp>
        <p:nvSpPr>
          <p:cNvPr id="5" name="Footer Placeholder 4"/>
          <p:cNvSpPr>
            <a:spLocks noGrp="1"/>
          </p:cNvSpPr>
          <p:nvPr>
            <p:ph type="ftr" sz="quarter" idx="11"/>
          </p:nvPr>
        </p:nvSpPr>
        <p:spPr/>
        <p:txBody>
          <a:bodyPr/>
          <a:lstStyle/>
          <a:p>
            <a:r>
              <a:rPr lang="en-IN"/>
              <a:t>ASSIGNMENT-5 MADHURIMA RAWAT(DATASCIENCE CSVTU)</a:t>
            </a:r>
          </a:p>
        </p:txBody>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323081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B0B871-01D9-4811-BA59-97A512B509DE}" type="datetime1">
              <a:rPr lang="en-IN" smtClean="0"/>
              <a:t>02-12-2022</a:t>
            </a:fld>
            <a:endParaRPr lang="en-IN"/>
          </a:p>
        </p:txBody>
      </p:sp>
      <p:sp>
        <p:nvSpPr>
          <p:cNvPr id="6" name="Footer Placeholder 5"/>
          <p:cNvSpPr>
            <a:spLocks noGrp="1"/>
          </p:cNvSpPr>
          <p:nvPr>
            <p:ph type="ftr" sz="quarter" idx="11"/>
          </p:nvPr>
        </p:nvSpPr>
        <p:spPr/>
        <p:txBody>
          <a:bodyPr/>
          <a:lstStyle/>
          <a:p>
            <a:r>
              <a:rPr lang="en-IN"/>
              <a:t>ASSIGNMENT-5 MADHURIMA RAWAT(DATASCIENCE CSVTU)</a:t>
            </a:r>
          </a:p>
        </p:txBody>
      </p:sp>
      <p:sp>
        <p:nvSpPr>
          <p:cNvPr id="7" name="Slide Number Placeholder 6"/>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31440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CE96E-AB5E-4333-A080-9776B8DA005E}" type="datetime1">
              <a:rPr lang="en-IN" smtClean="0"/>
              <a:t>02-12-2022</a:t>
            </a:fld>
            <a:endParaRPr lang="en-IN"/>
          </a:p>
        </p:txBody>
      </p:sp>
      <p:sp>
        <p:nvSpPr>
          <p:cNvPr id="8" name="Footer Placeholder 7"/>
          <p:cNvSpPr>
            <a:spLocks noGrp="1"/>
          </p:cNvSpPr>
          <p:nvPr>
            <p:ph type="ftr" sz="quarter" idx="11"/>
          </p:nvPr>
        </p:nvSpPr>
        <p:spPr/>
        <p:txBody>
          <a:bodyPr/>
          <a:lstStyle/>
          <a:p>
            <a:r>
              <a:rPr lang="en-IN"/>
              <a:t>ASSIGNMENT-5 MADHURIMA RAWAT(DATASCIENCE CSVTU)</a:t>
            </a:r>
          </a:p>
        </p:txBody>
      </p:sp>
      <p:sp>
        <p:nvSpPr>
          <p:cNvPr id="9" name="Slide Number Placeholder 8"/>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342413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AE7CE-9C24-43D7-A8F0-CD4DBE5E411E}" type="datetime1">
              <a:rPr lang="en-IN" smtClean="0"/>
              <a:t>02-12-2022</a:t>
            </a:fld>
            <a:endParaRPr lang="en-IN"/>
          </a:p>
        </p:txBody>
      </p:sp>
      <p:sp>
        <p:nvSpPr>
          <p:cNvPr id="4" name="Footer Placeholder 3"/>
          <p:cNvSpPr>
            <a:spLocks noGrp="1"/>
          </p:cNvSpPr>
          <p:nvPr>
            <p:ph type="ftr" sz="quarter" idx="11"/>
          </p:nvPr>
        </p:nvSpPr>
        <p:spPr/>
        <p:txBody>
          <a:bodyPr/>
          <a:lstStyle/>
          <a:p>
            <a:r>
              <a:rPr lang="en-IN"/>
              <a:t>ASSIGNMENT-5 MADHURIMA RAWAT(DATASCIENCE CSVTU)</a:t>
            </a:r>
          </a:p>
        </p:txBody>
      </p:sp>
      <p:sp>
        <p:nvSpPr>
          <p:cNvPr id="5" name="Slide Number Placeholder 4"/>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356061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58973-950A-4782-AFE3-E5BA4BDBEF13}" type="datetime1">
              <a:rPr lang="en-IN" smtClean="0"/>
              <a:t>02-12-2022</a:t>
            </a:fld>
            <a:endParaRPr lang="en-IN"/>
          </a:p>
        </p:txBody>
      </p:sp>
      <p:sp>
        <p:nvSpPr>
          <p:cNvPr id="3" name="Footer Placeholder 2"/>
          <p:cNvSpPr>
            <a:spLocks noGrp="1"/>
          </p:cNvSpPr>
          <p:nvPr>
            <p:ph type="ftr" sz="quarter" idx="11"/>
          </p:nvPr>
        </p:nvSpPr>
        <p:spPr/>
        <p:txBody>
          <a:bodyPr/>
          <a:lstStyle/>
          <a:p>
            <a:r>
              <a:rPr lang="en-IN"/>
              <a:t>ASSIGNMENT-5 MADHURIMA RAWAT(DATASCIENCE CSVTU)</a:t>
            </a:r>
          </a:p>
        </p:txBody>
      </p:sp>
      <p:sp>
        <p:nvSpPr>
          <p:cNvPr id="4" name="Slide Number Placeholder 3"/>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55315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9D99780-CEE7-45AF-BE6C-201199787D80}" type="datetime1">
              <a:rPr lang="en-IN" smtClean="0"/>
              <a:t>02-12-2022</a:t>
            </a:fld>
            <a:endParaRPr lang="en-IN"/>
          </a:p>
        </p:txBody>
      </p:sp>
      <p:sp>
        <p:nvSpPr>
          <p:cNvPr id="6" name="Footer Placeholder 5"/>
          <p:cNvSpPr>
            <a:spLocks noGrp="1"/>
          </p:cNvSpPr>
          <p:nvPr>
            <p:ph type="ftr" sz="quarter" idx="11"/>
          </p:nvPr>
        </p:nvSpPr>
        <p:spPr/>
        <p:txBody>
          <a:bodyPr/>
          <a:lstStyle/>
          <a:p>
            <a:r>
              <a:rPr lang="en-IN"/>
              <a:t>ASSIGNMENT-5 MADHURIMA RAWAT(DATASCIENCE CSVTU)</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9C44F9E-59C3-457A-99E5-93939BDFE56A}" type="slidenum">
              <a:rPr lang="en-IN" smtClean="0"/>
              <a:t>‹#›</a:t>
            </a:fld>
            <a:endParaRPr lang="en-IN"/>
          </a:p>
        </p:txBody>
      </p:sp>
    </p:spTree>
    <p:extLst>
      <p:ext uri="{BB962C8B-B14F-4D97-AF65-F5344CB8AC3E}">
        <p14:creationId xmlns:p14="http://schemas.microsoft.com/office/powerpoint/2010/main" val="114852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DAA7275-1CDD-41A5-94E4-B7CB197CA36F}" type="datetime1">
              <a:rPr lang="en-IN" smtClean="0"/>
              <a:t>02-12-2022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IN"/>
              <a:t>ASSIGNMENT-5 MADHURIMA RAWAT(DATASCIENCE CSVTU)</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9C44F9E-59C3-457A-99E5-93939BDFE56A}" type="slidenum">
              <a:rPr lang="en-IN" smtClean="0"/>
              <a:t>‹#›</a:t>
            </a:fld>
            <a:endParaRPr lang="en-IN"/>
          </a:p>
        </p:txBody>
      </p:sp>
    </p:spTree>
    <p:extLst>
      <p:ext uri="{BB962C8B-B14F-4D97-AF65-F5344CB8AC3E}">
        <p14:creationId xmlns:p14="http://schemas.microsoft.com/office/powerpoint/2010/main" val="19979078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BFA8C80-1FD9-4E1C-9D25-256D27B69F99}" type="datetime1">
              <a:rPr lang="en-IN" smtClean="0"/>
              <a:t>02-12-2022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IN"/>
              <a:t>ASSIGNMENT-5 MADHURIMA RAWAT(DATASCIENCE CSVTU)</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9C44F9E-59C3-457A-99E5-93939BDFE56A}" type="slidenum">
              <a:rPr lang="en-IN" smtClean="0"/>
              <a:t>‹#›</a:t>
            </a:fld>
            <a:endParaRPr lang="en-IN"/>
          </a:p>
        </p:txBody>
      </p:sp>
    </p:spTree>
    <p:extLst>
      <p:ext uri="{BB962C8B-B14F-4D97-AF65-F5344CB8AC3E}">
        <p14:creationId xmlns:p14="http://schemas.microsoft.com/office/powerpoint/2010/main" val="292191885"/>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prims-mst-for-adjacency-list-representation-greedy-algo-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5BBE-CE3A-8ECB-0944-87FC4669453E}"/>
              </a:ext>
            </a:extLst>
          </p:cNvPr>
          <p:cNvSpPr>
            <a:spLocks noGrp="1"/>
          </p:cNvSpPr>
          <p:nvPr>
            <p:ph type="ctrTitle"/>
          </p:nvPr>
        </p:nvSpPr>
        <p:spPr>
          <a:xfrm>
            <a:off x="1558342" y="2040028"/>
            <a:ext cx="9816662" cy="2387600"/>
          </a:xfrm>
        </p:spPr>
        <p:txBody>
          <a:bodyPr>
            <a:normAutofit/>
          </a:bodyPr>
          <a:lstStyle/>
          <a:p>
            <a:r>
              <a:rPr lang="en-IN" sz="4800" dirty="0"/>
              <a:t> </a:t>
            </a:r>
            <a:r>
              <a:rPr lang="en-US" sz="3600" dirty="0"/>
              <a:t>APPLICATION OF GRAPH THEORY </a:t>
            </a:r>
            <a:r>
              <a:rPr lang="en-US" sz="4000" dirty="0"/>
              <a:t>IN </a:t>
            </a:r>
            <a:r>
              <a:rPr lang="en-US" sz="3600" dirty="0"/>
              <a:t>KRUSKAL'S AND PRIM’S ALGORITHM FOR MINIMUM SPANNING TREE</a:t>
            </a:r>
            <a:endParaRPr lang="en-IN" sz="4800"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C82BFCC-8564-2B4B-CA4A-AC35F0137FA7}"/>
                  </a:ext>
                </a:extLst>
              </p:cNvPr>
              <p:cNvSpPr>
                <a:spLocks noGrp="1"/>
              </p:cNvSpPr>
              <p:nvPr>
                <p:ph type="subTitle" idx="1"/>
              </p:nvPr>
            </p:nvSpPr>
            <p:spPr>
              <a:xfrm>
                <a:off x="620174" y="4793729"/>
                <a:ext cx="9307224" cy="2203807"/>
              </a:xfrm>
            </p:spPr>
            <p:txBody>
              <a:bodyPr>
                <a:normAutofit/>
              </a:bodyPr>
              <a:lstStyle/>
              <a:p>
                <a:r>
                  <a:rPr lang="en-US" sz="2800" b="1" dirty="0"/>
                  <a:t>PRESENTED BY</a:t>
                </a:r>
                <a:br>
                  <a:rPr lang="en-US" sz="2800" b="1" dirty="0"/>
                </a:br>
                <a:r>
                  <a:rPr lang="en-US" sz="2800" b="1" dirty="0">
                    <a:solidFill>
                      <a:schemeClr val="tx1"/>
                    </a:solidFill>
                  </a:rPr>
                  <a:t> Madhurima Rawat</a:t>
                </a:r>
                <a:br>
                  <a:rPr lang="en-US" sz="2800" b="1" dirty="0">
                    <a:solidFill>
                      <a:schemeClr val="tx1"/>
                    </a:solidFill>
                  </a:rPr>
                </a:br>
                <a:r>
                  <a:rPr lang="en-US" sz="2800" b="1" dirty="0">
                    <a:solidFill>
                      <a:schemeClr val="tx1"/>
                    </a:solidFill>
                  </a:rPr>
                  <a:t>ROLL NO-</a:t>
                </a:r>
                <a14:m>
                  <m:oMath xmlns:m="http://schemas.openxmlformats.org/officeDocument/2006/math">
                    <m:r>
                      <a:rPr lang="en-US" sz="2800" b="1" i="1" dirty="0" smtClean="0">
                        <a:solidFill>
                          <a:schemeClr val="tx1"/>
                        </a:solidFill>
                        <a:latin typeface="Cambria Math" panose="02040503050406030204" pitchFamily="18" charset="0"/>
                      </a:rPr>
                      <m:t>𝟑𝟎𝟎𝟎𝟏𝟐𝟖𝟐𝟏𝟎𝟒𝟐</m:t>
                    </m:r>
                  </m:oMath>
                </a14:m>
                <a:br>
                  <a:rPr lang="en-US" sz="2800" b="1" dirty="0">
                    <a:solidFill>
                      <a:schemeClr val="tx1"/>
                    </a:solidFill>
                  </a:rPr>
                </a:br>
                <a:r>
                  <a:rPr lang="en-IN" sz="2800" b="1" dirty="0">
                    <a:solidFill>
                      <a:schemeClr val="tx1"/>
                    </a:solidFill>
                  </a:rPr>
                  <a:t>DATASCIENCE(CSE)</a:t>
                </a:r>
                <a:br>
                  <a:rPr lang="en-IN" sz="2800" b="1" dirty="0">
                    <a:solidFill>
                      <a:schemeClr val="tx1"/>
                    </a:solidFill>
                  </a:rPr>
                </a:br>
                <a:endParaRPr lang="en-IN" sz="2800" b="1" dirty="0">
                  <a:solidFill>
                    <a:schemeClr val="tx1"/>
                  </a:solidFill>
                </a:endParaRPr>
              </a:p>
              <a:p>
                <a:endParaRPr lang="en-IN" dirty="0"/>
              </a:p>
            </p:txBody>
          </p:sp>
        </mc:Choice>
        <mc:Fallback xmlns="">
          <p:sp>
            <p:nvSpPr>
              <p:cNvPr id="3" name="Subtitle 2">
                <a:extLst>
                  <a:ext uri="{FF2B5EF4-FFF2-40B4-BE49-F238E27FC236}">
                    <a16:creationId xmlns:a16="http://schemas.microsoft.com/office/drawing/2014/main" id="{1C82BFCC-8564-2B4B-CA4A-AC35F0137FA7}"/>
                  </a:ext>
                </a:extLst>
              </p:cNvPr>
              <p:cNvSpPr>
                <a:spLocks noGrp="1" noRot="1" noChangeAspect="1" noMove="1" noResize="1" noEditPoints="1" noAdjustHandles="1" noChangeArrowheads="1" noChangeShapeType="1" noTextEdit="1"/>
              </p:cNvSpPr>
              <p:nvPr>
                <p:ph type="subTitle" idx="1"/>
              </p:nvPr>
            </p:nvSpPr>
            <p:spPr>
              <a:xfrm>
                <a:off x="620174" y="4793729"/>
                <a:ext cx="9307224" cy="2203807"/>
              </a:xfrm>
              <a:blipFill>
                <a:blip r:embed="rId2"/>
                <a:stretch>
                  <a:fillRect l="-1375" t="-5249"/>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7B406AC9-0764-33F6-F110-4421399DCC50}"/>
              </a:ext>
            </a:extLst>
          </p:cNvPr>
          <p:cNvSpPr txBox="1"/>
          <p:nvPr/>
        </p:nvSpPr>
        <p:spPr>
          <a:xfrm>
            <a:off x="7116531" y="4793729"/>
            <a:ext cx="5876818" cy="1846659"/>
          </a:xfrm>
          <a:prstGeom prst="rect">
            <a:avLst/>
          </a:prstGeom>
          <a:noFill/>
        </p:spPr>
        <p:txBody>
          <a:bodyPr wrap="square" rtlCol="0">
            <a:spAutoFit/>
          </a:bodyPr>
          <a:lstStyle/>
          <a:p>
            <a:r>
              <a:rPr lang="en-US" sz="3200" b="1" dirty="0">
                <a:solidFill>
                  <a:schemeClr val="tx1">
                    <a:lumMod val="95000"/>
                  </a:schemeClr>
                </a:solidFill>
              </a:rPr>
              <a:t>Chhattisgarh Swami </a:t>
            </a:r>
          </a:p>
          <a:p>
            <a:r>
              <a:rPr lang="en-US" sz="3200" b="1" dirty="0">
                <a:solidFill>
                  <a:schemeClr val="tx1">
                    <a:lumMod val="95000"/>
                  </a:schemeClr>
                </a:solidFill>
              </a:rPr>
              <a:t>Vivekananda Technical  </a:t>
            </a:r>
          </a:p>
          <a:p>
            <a:r>
              <a:rPr lang="en-US" sz="3200" b="1" dirty="0">
                <a:solidFill>
                  <a:schemeClr val="tx1">
                    <a:lumMod val="95000"/>
                  </a:schemeClr>
                </a:solidFill>
              </a:rPr>
              <a:t>University</a:t>
            </a:r>
            <a:endParaRPr lang="en-IN" sz="3200" b="1" dirty="0">
              <a:solidFill>
                <a:schemeClr val="tx1">
                  <a:lumMod val="95000"/>
                </a:schemeClr>
              </a:solidFill>
            </a:endParaRPr>
          </a:p>
          <a:p>
            <a:endParaRPr lang="en-IN" dirty="0"/>
          </a:p>
        </p:txBody>
      </p:sp>
      <p:pic>
        <p:nvPicPr>
          <p:cNvPr id="5" name="Picture 4">
            <a:extLst>
              <a:ext uri="{FF2B5EF4-FFF2-40B4-BE49-F238E27FC236}">
                <a16:creationId xmlns:a16="http://schemas.microsoft.com/office/drawing/2014/main" id="{C35D42D8-910E-A144-2E98-C6024FDE3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840" y="149995"/>
            <a:ext cx="2283449" cy="2174240"/>
          </a:xfrm>
          <a:prstGeom prst="rect">
            <a:avLst/>
          </a:prstGeom>
        </p:spPr>
      </p:pic>
      <p:sp>
        <p:nvSpPr>
          <p:cNvPr id="6" name="TextBox 5">
            <a:extLst>
              <a:ext uri="{FF2B5EF4-FFF2-40B4-BE49-F238E27FC236}">
                <a16:creationId xmlns:a16="http://schemas.microsoft.com/office/drawing/2014/main" id="{BAC24AFF-899E-98CC-FED8-54EBC3C5EA96}"/>
              </a:ext>
            </a:extLst>
          </p:cNvPr>
          <p:cNvSpPr txBox="1"/>
          <p:nvPr/>
        </p:nvSpPr>
        <p:spPr>
          <a:xfrm>
            <a:off x="5048840" y="2637267"/>
            <a:ext cx="2835667" cy="800219"/>
          </a:xfrm>
          <a:prstGeom prst="rect">
            <a:avLst/>
          </a:prstGeom>
          <a:noFill/>
        </p:spPr>
        <p:txBody>
          <a:bodyPr wrap="square" rtlCol="0">
            <a:spAutoFit/>
          </a:bodyPr>
          <a:lstStyle/>
          <a:p>
            <a:r>
              <a:rPr lang="en-IN" sz="2800" b="1" dirty="0">
                <a:solidFill>
                  <a:schemeClr val="tx1"/>
                </a:solidFill>
              </a:rPr>
              <a:t>ASSIGNMENT-5</a:t>
            </a:r>
          </a:p>
          <a:p>
            <a:endParaRPr lang="en-IN" dirty="0"/>
          </a:p>
        </p:txBody>
      </p:sp>
    </p:spTree>
    <p:extLst>
      <p:ext uri="{BB962C8B-B14F-4D97-AF65-F5344CB8AC3E}">
        <p14:creationId xmlns:p14="http://schemas.microsoft.com/office/powerpoint/2010/main" val="279566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6752-CECE-0F96-C7C2-83FD712F0F0F}"/>
              </a:ext>
            </a:extLst>
          </p:cNvPr>
          <p:cNvSpPr>
            <a:spLocks noGrp="1"/>
          </p:cNvSpPr>
          <p:nvPr>
            <p:ph type="title"/>
          </p:nvPr>
        </p:nvSpPr>
        <p:spPr>
          <a:xfrm>
            <a:off x="709612" y="413759"/>
            <a:ext cx="10772775" cy="1658198"/>
          </a:xfrm>
        </p:spPr>
        <p:txBody>
          <a:bodyPr/>
          <a:lstStyle/>
          <a:p>
            <a:r>
              <a:rPr lang="en-IN" dirty="0"/>
              <a:t>In Programming-</a:t>
            </a:r>
            <a:r>
              <a:rPr lang="en-GB" dirty="0"/>
              <a:t>Prim’s Algorithm</a:t>
            </a:r>
            <a:endParaRPr lang="en-IN" dirty="0"/>
          </a:p>
        </p:txBody>
      </p:sp>
      <p:graphicFrame>
        <p:nvGraphicFramePr>
          <p:cNvPr id="6" name="Content Placeholder 5">
            <a:extLst>
              <a:ext uri="{FF2B5EF4-FFF2-40B4-BE49-F238E27FC236}">
                <a16:creationId xmlns:a16="http://schemas.microsoft.com/office/drawing/2014/main" id="{00219DFA-81E4-48A8-3AFF-CD7EF06B055E}"/>
              </a:ext>
            </a:extLst>
          </p:cNvPr>
          <p:cNvGraphicFramePr>
            <a:graphicFrameLocks noGrp="1"/>
          </p:cNvGraphicFramePr>
          <p:nvPr>
            <p:ph idx="1"/>
            <p:extLst>
              <p:ext uri="{D42A27DB-BD31-4B8C-83A1-F6EECF244321}">
                <p14:modId xmlns:p14="http://schemas.microsoft.com/office/powerpoint/2010/main" val="3842103389"/>
              </p:ext>
            </p:extLst>
          </p:nvPr>
        </p:nvGraphicFramePr>
        <p:xfrm>
          <a:off x="935066" y="1792717"/>
          <a:ext cx="9203201" cy="4448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C2D6A77-99B2-49EE-C8A1-070AD0F27F36}"/>
              </a:ext>
            </a:extLst>
          </p:cNvPr>
          <p:cNvSpPr>
            <a:spLocks noGrp="1"/>
          </p:cNvSpPr>
          <p:nvPr>
            <p:ph type="ftr" sz="quarter" idx="11"/>
          </p:nvPr>
        </p:nvSpPr>
        <p:spPr>
          <a:xfrm>
            <a:off x="5654566" y="6358467"/>
            <a:ext cx="7619999" cy="365125"/>
          </a:xfrm>
        </p:spPr>
        <p:txBody>
          <a:bodyPr/>
          <a:lstStyle/>
          <a:p>
            <a:r>
              <a:rPr lang="en-IN" sz="1400" b="1" dirty="0">
                <a:solidFill>
                  <a:schemeClr val="tx1"/>
                </a:solidFill>
              </a:rPr>
              <a:t>ASSIGNMENT-5 MADHURIMA RAWAT(DATASCIENCE CSVTU)</a:t>
            </a:r>
          </a:p>
        </p:txBody>
      </p:sp>
      <p:sp>
        <p:nvSpPr>
          <p:cNvPr id="5" name="Slide Number Placeholder 4">
            <a:extLst>
              <a:ext uri="{FF2B5EF4-FFF2-40B4-BE49-F238E27FC236}">
                <a16:creationId xmlns:a16="http://schemas.microsoft.com/office/drawing/2014/main" id="{95DFE245-AD27-3F96-148B-0DEF8E59061C}"/>
              </a:ext>
            </a:extLst>
          </p:cNvPr>
          <p:cNvSpPr>
            <a:spLocks noGrp="1"/>
          </p:cNvSpPr>
          <p:nvPr>
            <p:ph type="sldNum" sz="quarter" idx="12"/>
          </p:nvPr>
        </p:nvSpPr>
        <p:spPr/>
        <p:txBody>
          <a:bodyPr/>
          <a:lstStyle/>
          <a:p>
            <a:fld id="{D9C44F9E-59C3-457A-99E5-93939BDFE56A}" type="slidenum">
              <a:rPr lang="en-IN" smtClean="0"/>
              <a:t>10</a:t>
            </a:fld>
            <a:endParaRPr lang="en-IN"/>
          </a:p>
        </p:txBody>
      </p:sp>
    </p:spTree>
    <p:extLst>
      <p:ext uri="{BB962C8B-B14F-4D97-AF65-F5344CB8AC3E}">
        <p14:creationId xmlns:p14="http://schemas.microsoft.com/office/powerpoint/2010/main" val="284497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035A-5940-337A-562A-EE3874AF7D7C}"/>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A0093783-2BA5-1627-A8BE-F1DDB6828D9E}"/>
              </a:ext>
            </a:extLst>
          </p:cNvPr>
          <p:cNvSpPr>
            <a:spLocks noGrp="1"/>
          </p:cNvSpPr>
          <p:nvPr>
            <p:ph idx="1"/>
          </p:nvPr>
        </p:nvSpPr>
        <p:spPr/>
        <p:txBody>
          <a:bodyPr>
            <a:normAutofit fontScale="92500" lnSpcReduction="10000"/>
          </a:bodyPr>
          <a:lstStyle/>
          <a:p>
            <a:pPr algn="just">
              <a:buFont typeface="+mj-lt"/>
              <a:buAutoNum type="arabicPeriod"/>
            </a:pPr>
            <a:r>
              <a:rPr lang="en-GB" sz="3200" b="0" i="0" dirty="0">
                <a:solidFill>
                  <a:srgbClr val="000000"/>
                </a:solidFill>
                <a:effectLst/>
                <a:latin typeface="inter-regular"/>
              </a:rPr>
              <a:t>Step 1: Select a starting vertex  </a:t>
            </a:r>
          </a:p>
          <a:p>
            <a:pPr algn="just">
              <a:buFont typeface="+mj-lt"/>
              <a:buAutoNum type="arabicPeriod"/>
            </a:pPr>
            <a:r>
              <a:rPr lang="en-GB" sz="3200" b="0" i="0" dirty="0">
                <a:solidFill>
                  <a:srgbClr val="000000"/>
                </a:solidFill>
                <a:effectLst/>
                <a:latin typeface="inter-regular"/>
              </a:rPr>
              <a:t>Step 2: Repeat Steps 3 and 4 until there are fringe vertices  </a:t>
            </a:r>
          </a:p>
          <a:p>
            <a:pPr algn="just">
              <a:buFont typeface="+mj-lt"/>
              <a:buAutoNum type="arabicPeriod"/>
            </a:pPr>
            <a:r>
              <a:rPr lang="en-GB" sz="3200" b="0" i="0" dirty="0">
                <a:solidFill>
                  <a:srgbClr val="000000"/>
                </a:solidFill>
                <a:effectLst/>
                <a:latin typeface="inter-regular"/>
              </a:rPr>
              <a:t>Step 3: Select an edge </a:t>
            </a:r>
            <a:r>
              <a:rPr lang="en-GB" sz="3200" b="0" i="0" dirty="0">
                <a:solidFill>
                  <a:srgbClr val="0000FF"/>
                </a:solidFill>
                <a:effectLst/>
                <a:latin typeface="inter-regular"/>
              </a:rPr>
              <a:t>'e'</a:t>
            </a:r>
            <a:r>
              <a:rPr lang="en-GB" sz="3200" b="0" i="0" dirty="0">
                <a:solidFill>
                  <a:srgbClr val="000000"/>
                </a:solidFill>
                <a:effectLst/>
                <a:latin typeface="inter-regular"/>
              </a:rPr>
              <a:t> connecting the tree vertex and fringe vertex that has minimum weight  </a:t>
            </a:r>
          </a:p>
          <a:p>
            <a:pPr algn="just">
              <a:buFont typeface="+mj-lt"/>
              <a:buAutoNum type="arabicPeriod"/>
            </a:pPr>
            <a:r>
              <a:rPr lang="en-GB" sz="3200" b="0" i="0" dirty="0">
                <a:solidFill>
                  <a:srgbClr val="000000"/>
                </a:solidFill>
                <a:effectLst/>
                <a:latin typeface="inter-regular"/>
              </a:rPr>
              <a:t>Step 4: Add the selected edge and the vertex to the minimum spanning tree T  </a:t>
            </a:r>
          </a:p>
          <a:p>
            <a:pPr algn="just">
              <a:buFont typeface="+mj-lt"/>
              <a:buAutoNum type="arabicPeriod"/>
            </a:pPr>
            <a:r>
              <a:rPr lang="en-GB" sz="3200" b="0" i="0" dirty="0">
                <a:solidFill>
                  <a:srgbClr val="000000"/>
                </a:solidFill>
                <a:effectLst/>
                <a:latin typeface="inter-regular"/>
              </a:rPr>
              <a:t>[END OF LOOP]  </a:t>
            </a:r>
          </a:p>
          <a:p>
            <a:pPr algn="just">
              <a:buFont typeface="+mj-lt"/>
              <a:buAutoNum type="arabicPeriod"/>
            </a:pPr>
            <a:r>
              <a:rPr lang="en-GB" sz="3200" b="0" i="0" dirty="0">
                <a:solidFill>
                  <a:srgbClr val="000000"/>
                </a:solidFill>
                <a:effectLst/>
                <a:latin typeface="inter-regular"/>
              </a:rPr>
              <a:t>Step 5: EXIT  </a:t>
            </a:r>
          </a:p>
          <a:p>
            <a:endParaRPr lang="en-GB" dirty="0"/>
          </a:p>
          <a:p>
            <a:endParaRPr lang="en-IN" dirty="0"/>
          </a:p>
        </p:txBody>
      </p:sp>
      <p:sp>
        <p:nvSpPr>
          <p:cNvPr id="4" name="Footer Placeholder 3">
            <a:extLst>
              <a:ext uri="{FF2B5EF4-FFF2-40B4-BE49-F238E27FC236}">
                <a16:creationId xmlns:a16="http://schemas.microsoft.com/office/drawing/2014/main" id="{972092B4-0E0B-90AC-3302-2B512321A2FD}"/>
              </a:ext>
            </a:extLst>
          </p:cNvPr>
          <p:cNvSpPr>
            <a:spLocks noGrp="1"/>
          </p:cNvSpPr>
          <p:nvPr>
            <p:ph type="ftr" sz="quarter" idx="11"/>
          </p:nvPr>
        </p:nvSpPr>
        <p:spPr>
          <a:xfrm>
            <a:off x="5394434" y="6574931"/>
            <a:ext cx="5029200" cy="228600"/>
          </a:xfrm>
        </p:spPr>
        <p:txBody>
          <a:bodyPr/>
          <a:lstStyle/>
          <a:p>
            <a:r>
              <a:rPr lang="en-IN" sz="1400" b="1"/>
              <a:t>ASSIGNMENT-5 MADHURIMA RAWAT(DATASCIENCE CSVTU)</a:t>
            </a:r>
          </a:p>
        </p:txBody>
      </p:sp>
      <p:sp>
        <p:nvSpPr>
          <p:cNvPr id="5" name="Slide Number Placeholder 4">
            <a:extLst>
              <a:ext uri="{FF2B5EF4-FFF2-40B4-BE49-F238E27FC236}">
                <a16:creationId xmlns:a16="http://schemas.microsoft.com/office/drawing/2014/main" id="{F45C7ED1-76E1-F0C0-3ACA-E773334CDCBC}"/>
              </a:ext>
            </a:extLst>
          </p:cNvPr>
          <p:cNvSpPr>
            <a:spLocks noGrp="1"/>
          </p:cNvSpPr>
          <p:nvPr>
            <p:ph type="sldNum" sz="quarter" idx="12"/>
          </p:nvPr>
        </p:nvSpPr>
        <p:spPr/>
        <p:txBody>
          <a:bodyPr/>
          <a:lstStyle/>
          <a:p>
            <a:fld id="{D9C44F9E-59C3-457A-99E5-93939BDFE56A}" type="slidenum">
              <a:rPr lang="en-IN" smtClean="0"/>
              <a:t>11</a:t>
            </a:fld>
            <a:endParaRPr lang="en-IN"/>
          </a:p>
        </p:txBody>
      </p:sp>
    </p:spTree>
    <p:extLst>
      <p:ext uri="{BB962C8B-B14F-4D97-AF65-F5344CB8AC3E}">
        <p14:creationId xmlns:p14="http://schemas.microsoft.com/office/powerpoint/2010/main" val="191365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B087-061A-2B8B-2DA9-789FA4372A54}"/>
              </a:ext>
            </a:extLst>
          </p:cNvPr>
          <p:cNvSpPr>
            <a:spLocks noGrp="1"/>
          </p:cNvSpPr>
          <p:nvPr>
            <p:ph type="title"/>
          </p:nvPr>
        </p:nvSpPr>
        <p:spPr/>
        <p:txBody>
          <a:bodyPr/>
          <a:lstStyle/>
          <a:p>
            <a:r>
              <a:rPr lang="en-GB" dirty="0"/>
              <a:t>Example</a:t>
            </a:r>
            <a:endParaRPr lang="en-IN" dirty="0"/>
          </a:p>
        </p:txBody>
      </p:sp>
      <p:sp>
        <p:nvSpPr>
          <p:cNvPr id="4" name="Footer Placeholder 3">
            <a:extLst>
              <a:ext uri="{FF2B5EF4-FFF2-40B4-BE49-F238E27FC236}">
                <a16:creationId xmlns:a16="http://schemas.microsoft.com/office/drawing/2014/main" id="{5F730370-3240-AD14-FEAE-70F1C6D7B3FE}"/>
              </a:ext>
            </a:extLst>
          </p:cNvPr>
          <p:cNvSpPr>
            <a:spLocks noGrp="1"/>
          </p:cNvSpPr>
          <p:nvPr>
            <p:ph type="ftr" sz="quarter" idx="11"/>
          </p:nvPr>
        </p:nvSpPr>
        <p:spPr>
          <a:xfrm>
            <a:off x="5475891" y="6523678"/>
            <a:ext cx="5029200" cy="228600"/>
          </a:xfrm>
        </p:spPr>
        <p:txBody>
          <a:bodyPr/>
          <a:lstStyle/>
          <a:p>
            <a:r>
              <a:rPr lang="en-IN" sz="1400" b="1"/>
              <a:t>ASSIGNMENT-5 MADHURIMA RAWAT(DATASCIENCE CSVTU)</a:t>
            </a:r>
          </a:p>
        </p:txBody>
      </p:sp>
      <p:sp>
        <p:nvSpPr>
          <p:cNvPr id="5" name="Slide Number Placeholder 4">
            <a:extLst>
              <a:ext uri="{FF2B5EF4-FFF2-40B4-BE49-F238E27FC236}">
                <a16:creationId xmlns:a16="http://schemas.microsoft.com/office/drawing/2014/main" id="{9E0CE80C-BFA9-D254-13EB-98253CD38919}"/>
              </a:ext>
            </a:extLst>
          </p:cNvPr>
          <p:cNvSpPr>
            <a:spLocks noGrp="1"/>
          </p:cNvSpPr>
          <p:nvPr>
            <p:ph type="sldNum" sz="quarter" idx="12"/>
          </p:nvPr>
        </p:nvSpPr>
        <p:spPr/>
        <p:txBody>
          <a:bodyPr/>
          <a:lstStyle/>
          <a:p>
            <a:fld id="{D9C44F9E-59C3-457A-99E5-93939BDFE56A}" type="slidenum">
              <a:rPr lang="en-IN" smtClean="0"/>
              <a:t>12</a:t>
            </a:fld>
            <a:endParaRPr lang="en-IN"/>
          </a:p>
        </p:txBody>
      </p:sp>
      <p:pic>
        <p:nvPicPr>
          <p:cNvPr id="7" name="Picture 2" descr="Prim's Algorithm">
            <a:extLst>
              <a:ext uri="{FF2B5EF4-FFF2-40B4-BE49-F238E27FC236}">
                <a16:creationId xmlns:a16="http://schemas.microsoft.com/office/drawing/2014/main" id="{CBA893E7-834B-EEE0-9B5A-D3E3E48289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845" y="2157731"/>
            <a:ext cx="5113046" cy="38280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6C2096B-DCE5-BF0B-9ED4-101F8CD3AB29}"/>
              </a:ext>
            </a:extLst>
          </p:cNvPr>
          <p:cNvSpPr txBox="1"/>
          <p:nvPr/>
        </p:nvSpPr>
        <p:spPr>
          <a:xfrm>
            <a:off x="6978869" y="914400"/>
            <a:ext cx="3710152" cy="769441"/>
          </a:xfrm>
          <a:prstGeom prst="rect">
            <a:avLst/>
          </a:prstGeom>
          <a:noFill/>
        </p:spPr>
        <p:txBody>
          <a:bodyPr wrap="square" rtlCol="0">
            <a:spAutoFit/>
          </a:bodyPr>
          <a:lstStyle/>
          <a:p>
            <a:r>
              <a:rPr lang="en-US" sz="4400" dirty="0">
                <a:solidFill>
                  <a:srgbClr val="FF0000"/>
                </a:solidFill>
              </a:rPr>
              <a:t>Final Result</a:t>
            </a:r>
            <a:endParaRPr lang="en-IN" sz="4400" dirty="0">
              <a:solidFill>
                <a:srgbClr val="FF0000"/>
              </a:solidFill>
            </a:endParaRPr>
          </a:p>
        </p:txBody>
      </p:sp>
      <p:sp>
        <p:nvSpPr>
          <p:cNvPr id="9" name="TextBox 8">
            <a:extLst>
              <a:ext uri="{FF2B5EF4-FFF2-40B4-BE49-F238E27FC236}">
                <a16:creationId xmlns:a16="http://schemas.microsoft.com/office/drawing/2014/main" id="{58D2413A-D454-D8FE-0C1B-0FE30981456E}"/>
              </a:ext>
            </a:extLst>
          </p:cNvPr>
          <p:cNvSpPr txBox="1"/>
          <p:nvPr/>
        </p:nvSpPr>
        <p:spPr>
          <a:xfrm>
            <a:off x="6316717" y="2157731"/>
            <a:ext cx="5373289" cy="2462213"/>
          </a:xfrm>
          <a:prstGeom prst="rect">
            <a:avLst/>
          </a:prstGeom>
          <a:noFill/>
        </p:spPr>
        <p:txBody>
          <a:bodyPr wrap="square" rtlCol="0">
            <a:spAutoFit/>
          </a:bodyPr>
          <a:lstStyle/>
          <a:p>
            <a:r>
              <a:rPr lang="en-GB" sz="3200" dirty="0"/>
              <a:t>Cost</a:t>
            </a:r>
          </a:p>
          <a:p>
            <a:r>
              <a:rPr lang="en-GB" sz="3200" b="0" i="0" dirty="0">
                <a:solidFill>
                  <a:srgbClr val="333333"/>
                </a:solidFill>
                <a:effectLst/>
                <a:latin typeface="inter-regular"/>
              </a:rPr>
              <a:t>The cost of the MST is </a:t>
            </a:r>
            <a:r>
              <a:rPr lang="en-GB" sz="3600" b="0" i="0" dirty="0">
                <a:solidFill>
                  <a:srgbClr val="333333"/>
                </a:solidFill>
                <a:effectLst/>
                <a:latin typeface="inter-regular"/>
              </a:rPr>
              <a:t>= 4 + 2 + 1 + 3 = 10 units.</a:t>
            </a:r>
            <a:endParaRPr lang="en-GB" sz="4400" dirty="0"/>
          </a:p>
          <a:p>
            <a:endParaRPr lang="en-GB" sz="3200" dirty="0"/>
          </a:p>
          <a:p>
            <a:endParaRPr lang="en-IN" dirty="0"/>
          </a:p>
        </p:txBody>
      </p:sp>
      <p:pic>
        <p:nvPicPr>
          <p:cNvPr id="10" name="Picture 9">
            <a:extLst>
              <a:ext uri="{FF2B5EF4-FFF2-40B4-BE49-F238E27FC236}">
                <a16:creationId xmlns:a16="http://schemas.microsoft.com/office/drawing/2014/main" id="{C42987E6-1248-F497-B466-E7B480DBCDB4}"/>
              </a:ext>
            </a:extLst>
          </p:cNvPr>
          <p:cNvPicPr>
            <a:picLocks noChangeAspect="1"/>
          </p:cNvPicPr>
          <p:nvPr/>
        </p:nvPicPr>
        <p:blipFill>
          <a:blip r:embed="rId3"/>
          <a:stretch>
            <a:fillRect/>
          </a:stretch>
        </p:blipFill>
        <p:spPr>
          <a:xfrm>
            <a:off x="4156992" y="4018197"/>
            <a:ext cx="5643754" cy="2259945"/>
          </a:xfrm>
          <a:prstGeom prst="rect">
            <a:avLst/>
          </a:prstGeom>
        </p:spPr>
      </p:pic>
    </p:spTree>
    <p:extLst>
      <p:ext uri="{BB962C8B-B14F-4D97-AF65-F5344CB8AC3E}">
        <p14:creationId xmlns:p14="http://schemas.microsoft.com/office/powerpoint/2010/main" val="413356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306C-BC7B-B53C-DDFB-94D38F3637B9}"/>
              </a:ext>
            </a:extLst>
          </p:cNvPr>
          <p:cNvSpPr>
            <a:spLocks noGrp="1"/>
          </p:cNvSpPr>
          <p:nvPr>
            <p:ph type="title"/>
          </p:nvPr>
        </p:nvSpPr>
        <p:spPr>
          <a:xfrm>
            <a:off x="467227" y="29261"/>
            <a:ext cx="10515600" cy="1325563"/>
          </a:xfrm>
        </p:spPr>
        <p:txBody>
          <a:bodyPr/>
          <a:lstStyle/>
          <a:p>
            <a:r>
              <a:rPr lang="en-US" dirty="0">
                <a:solidFill>
                  <a:srgbClr val="FF0000"/>
                </a:solidFill>
              </a:rPr>
              <a:t>CODE IN C++ FOR IMPLEMENTATION</a:t>
            </a:r>
            <a:endParaRPr lang="en-IN" dirty="0">
              <a:solidFill>
                <a:srgbClr val="FF0000"/>
              </a:solidFill>
            </a:endParaRPr>
          </a:p>
        </p:txBody>
      </p:sp>
      <p:sp>
        <p:nvSpPr>
          <p:cNvPr id="4" name="Rectangle 2">
            <a:extLst>
              <a:ext uri="{FF2B5EF4-FFF2-40B4-BE49-F238E27FC236}">
                <a16:creationId xmlns:a16="http://schemas.microsoft.com/office/drawing/2014/main" id="{AB266681-BEDA-788B-5217-C505AA7C1B58}"/>
              </a:ext>
            </a:extLst>
          </p:cNvPr>
          <p:cNvSpPr>
            <a:spLocks noGrp="1" noChangeArrowheads="1"/>
          </p:cNvSpPr>
          <p:nvPr>
            <p:ph idx="1"/>
          </p:nvPr>
        </p:nvSpPr>
        <p:spPr bwMode="auto">
          <a:xfrm>
            <a:off x="314549" y="1032599"/>
            <a:ext cx="5934777"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N" sz="1100" b="1" i="0" dirty="0">
                <a:effectLst/>
                <a:latin typeface="Consolas" panose="020B0609020204030204" pitchFamily="49" charset="0"/>
              </a:rPr>
              <a:t>#include &lt;bits/</a:t>
            </a:r>
            <a:r>
              <a:rPr lang="en-IN" sz="1100" b="1" i="0" dirty="0" err="1">
                <a:effectLst/>
                <a:latin typeface="Consolas" panose="020B0609020204030204" pitchFamily="49" charset="0"/>
              </a:rPr>
              <a:t>stdc</a:t>
            </a:r>
            <a:r>
              <a:rPr lang="en-IN" sz="1100" b="1" i="0" dirty="0">
                <a:effectLst/>
                <a:latin typeface="Consolas" panose="020B0609020204030204" pitchFamily="49" charset="0"/>
              </a:rPr>
              <a:t>++.h&gt;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using</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namespace</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std;</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#define V 5</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bool</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isValidEdge</a:t>
            </a:r>
            <a:r>
              <a:rPr kumimoji="0" lang="en-US" altLang="en-US" sz="1600" b="1" i="0" u="none" strike="noStrike" cap="none" normalizeH="0" baseline="0" dirty="0">
                <a:ln>
                  <a:noFill/>
                </a:ln>
                <a:effectLst/>
                <a:latin typeface="Consolas" panose="020B0609020204030204" pitchFamily="49" charset="0"/>
              </a:rPr>
              <a:t>(int</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u, int</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v, vector&lt;bool&gt; </a:t>
            </a:r>
            <a:r>
              <a:rPr kumimoji="0" lang="en-US" altLang="en-US" sz="1600" b="1" i="0" u="none" strike="noStrike" cap="none" normalizeH="0" baseline="0" dirty="0" err="1">
                <a:ln>
                  <a:noFill/>
                </a:ln>
                <a:effectLst/>
                <a:latin typeface="Consolas" panose="020B0609020204030204" pitchFamily="49" charset="0"/>
              </a:rPr>
              <a:t>inMST</a:t>
            </a:r>
            <a:r>
              <a:rPr kumimoji="0" lang="en-US" altLang="en-US" sz="1600" b="1" i="0" u="none" strike="noStrike" cap="none" normalizeH="0" baseline="0" dirty="0">
                <a:ln>
                  <a:noFill/>
                </a:ln>
                <a:effectLst/>
                <a:latin typeface="Consolas" panose="020B0609020204030204" pitchFamily="49" charset="0"/>
              </a:rPr>
              <a:t>)</a:t>
            </a:r>
            <a:r>
              <a:rPr lang="en-US" altLang="en-US" sz="1050" b="1" dirty="0"/>
              <a:t>  </a:t>
            </a:r>
            <a:r>
              <a:rPr kumimoji="0" lang="en-US" altLang="en-US" sz="1600" b="1" i="0" u="none" strike="noStrike" cap="none" normalizeH="0" baseline="0" dirty="0">
                <a:ln>
                  <a:noFill/>
                </a:ln>
                <a:effectLst/>
                <a:latin typeface="Consolas" panose="020B0609020204030204" pitchFamily="49" charset="0"/>
              </a:rPr>
              <a:t>{</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if</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(u == v)</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return</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false;</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inMST</a:t>
            </a:r>
            <a:r>
              <a:rPr kumimoji="0" lang="en-US" altLang="en-US" sz="1600" b="1" i="0" u="none" strike="noStrike" cap="none" normalizeH="0" baseline="0" dirty="0">
                <a:ln>
                  <a:noFill/>
                </a:ln>
                <a:effectLst/>
                <a:latin typeface="Consolas" panose="020B0609020204030204" pitchFamily="49" charset="0"/>
              </a:rPr>
              <a:t>[u] == false</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&amp;&amp; </a:t>
            </a:r>
            <a:r>
              <a:rPr kumimoji="0" lang="en-US" altLang="en-US" sz="1600" b="1" i="0" u="none" strike="noStrike" cap="none" normalizeH="0" baseline="0" dirty="0" err="1">
                <a:ln>
                  <a:noFill/>
                </a:ln>
                <a:effectLst/>
                <a:latin typeface="Consolas" panose="020B0609020204030204" pitchFamily="49" charset="0"/>
              </a:rPr>
              <a:t>inMST</a:t>
            </a:r>
            <a:r>
              <a:rPr kumimoji="0" lang="en-US" altLang="en-US" sz="1600" b="1" i="0" u="none" strike="noStrike" cap="none" normalizeH="0" baseline="0" dirty="0">
                <a:ln>
                  <a:noFill/>
                </a:ln>
                <a:effectLst/>
                <a:latin typeface="Consolas" panose="020B0609020204030204" pitchFamily="49" charset="0"/>
              </a:rPr>
              <a:t>[v] == false)</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return</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false;</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else</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if</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inMST</a:t>
            </a:r>
            <a:r>
              <a:rPr kumimoji="0" lang="en-US" altLang="en-US" sz="1600" b="1" i="0" u="none" strike="noStrike" cap="none" normalizeH="0" baseline="0" dirty="0">
                <a:ln>
                  <a:noFill/>
                </a:ln>
                <a:effectLst/>
                <a:latin typeface="Consolas" panose="020B0609020204030204" pitchFamily="49" charset="0"/>
              </a:rPr>
              <a:t>[u] == true</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&amp;&amp; </a:t>
            </a:r>
            <a:r>
              <a:rPr kumimoji="0" lang="en-US" altLang="en-US" sz="1600" b="1" i="0" u="none" strike="noStrike" cap="none" normalizeH="0" baseline="0" dirty="0" err="1">
                <a:ln>
                  <a:noFill/>
                </a:ln>
                <a:effectLst/>
                <a:latin typeface="Consolas" panose="020B0609020204030204" pitchFamily="49" charset="0"/>
              </a:rPr>
              <a:t>inMST</a:t>
            </a:r>
            <a:r>
              <a:rPr kumimoji="0" lang="en-US" altLang="en-US" sz="1600" b="1" i="0" u="none" strike="noStrike" cap="none" normalizeH="0" baseline="0" dirty="0">
                <a:ln>
                  <a:noFill/>
                </a:ln>
                <a:effectLst/>
                <a:latin typeface="Consolas" panose="020B0609020204030204" pitchFamily="49" charset="0"/>
              </a:rPr>
              <a:t>[v] == true)</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return</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false;</a:t>
            </a:r>
            <a:endParaRPr kumimoji="0" lang="en-US" altLang="en-US" sz="105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   return</a:t>
            </a:r>
            <a:r>
              <a:rPr kumimoji="0" lang="en-US" altLang="en-US" sz="105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a:ln>
                  <a:noFill/>
                </a:ln>
                <a:effectLst/>
                <a:latin typeface="Consolas" panose="020B0609020204030204" pitchFamily="49" charset="0"/>
              </a:rPr>
              <a:t>true;</a:t>
            </a:r>
            <a:r>
              <a:rPr lang="en-US" altLang="en-US" sz="1050" b="1" dirty="0"/>
              <a:t>  </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void</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primMST</a:t>
            </a:r>
            <a:r>
              <a:rPr kumimoji="0" lang="en-US" altLang="en-US" sz="1400" b="1" i="0" u="none" strike="noStrike" cap="none" normalizeH="0" baseline="0" dirty="0">
                <a:ln>
                  <a:noFill/>
                </a:ln>
                <a:effectLst/>
                <a:latin typeface="Consolas" panose="020B0609020204030204" pitchFamily="49" charset="0"/>
              </a:rPr>
              <a:t>(int</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cost[][V])</a:t>
            </a:r>
            <a:r>
              <a:rPr lang="en-US" altLang="en-US" sz="1000" b="1" dirty="0"/>
              <a:t> </a:t>
            </a:r>
            <a:r>
              <a:rPr kumimoji="0" lang="en-US" altLang="en-US" sz="1400" b="1" i="0" u="none" strike="noStrike" cap="none" normalizeH="0" baseline="0" dirty="0">
                <a:ln>
                  <a:noFill/>
                </a:ln>
                <a:effectLst/>
                <a:latin typeface="Consolas" panose="020B0609020204030204" pitchFamily="49" charset="0"/>
              </a:rPr>
              <a:t>{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vector&lt;bool&gt; </a:t>
            </a:r>
            <a:r>
              <a:rPr kumimoji="0" lang="en-US" altLang="en-US" sz="1400" b="1" i="0" u="none" strike="noStrike" cap="none" normalizeH="0" baseline="0" dirty="0" err="1">
                <a:ln>
                  <a:noFill/>
                </a:ln>
                <a:effectLst/>
                <a:latin typeface="Consolas" panose="020B0609020204030204" pitchFamily="49" charset="0"/>
              </a:rPr>
              <a:t>inMST</a:t>
            </a:r>
            <a:r>
              <a:rPr kumimoji="0" lang="en-US" altLang="en-US" sz="1400" b="1" i="0" u="none" strike="noStrike" cap="none" normalizeH="0" baseline="0" dirty="0">
                <a:ln>
                  <a:noFill/>
                </a:ln>
                <a:effectLst/>
                <a:latin typeface="Consolas" panose="020B0609020204030204" pitchFamily="49" charset="0"/>
              </a:rPr>
              <a:t>(V, false);</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inMST</a:t>
            </a:r>
            <a:r>
              <a:rPr kumimoji="0" lang="en-US" altLang="en-US" sz="1400" b="1" i="0" u="none" strike="noStrike" cap="none" normalizeH="0" baseline="0" dirty="0">
                <a:ln>
                  <a:noFill/>
                </a:ln>
                <a:effectLst/>
                <a:latin typeface="Consolas" panose="020B0609020204030204" pitchFamily="49" charset="0"/>
              </a:rPr>
              <a:t>[0] = true;</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int</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edge_count</a:t>
            </a:r>
            <a:r>
              <a:rPr kumimoji="0" lang="en-US" altLang="en-US" sz="1400" b="1" i="0" u="none" strike="noStrike" cap="none" normalizeH="0" baseline="0" dirty="0">
                <a:ln>
                  <a:noFill/>
                </a:ln>
                <a:effectLst/>
                <a:latin typeface="Consolas" panose="020B0609020204030204" pitchFamily="49" charset="0"/>
              </a:rPr>
              <a:t> = 0, </a:t>
            </a:r>
            <a:r>
              <a:rPr kumimoji="0" lang="en-US" altLang="en-US" sz="1400" b="1" i="0" u="none" strike="noStrike" cap="none" normalizeH="0" baseline="0" dirty="0" err="1">
                <a:ln>
                  <a:noFill/>
                </a:ln>
                <a:effectLst/>
                <a:latin typeface="Consolas" panose="020B0609020204030204" pitchFamily="49" charset="0"/>
              </a:rPr>
              <a:t>mincost</a:t>
            </a:r>
            <a:r>
              <a:rPr kumimoji="0" lang="en-US" altLang="en-US" sz="1400" b="1" i="0" u="none" strike="noStrike" cap="none" normalizeH="0" baseline="0" dirty="0">
                <a:ln>
                  <a:noFill/>
                </a:ln>
                <a:effectLst/>
                <a:latin typeface="Consolas" panose="020B0609020204030204" pitchFamily="49" charset="0"/>
              </a:rPr>
              <a:t> = 0;</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while</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edge_count</a:t>
            </a:r>
            <a:r>
              <a:rPr kumimoji="0" lang="en-US" altLang="en-US" sz="1400" b="1" i="0" u="none" strike="noStrike" cap="none" normalizeH="0" baseline="0" dirty="0">
                <a:ln>
                  <a:noFill/>
                </a:ln>
                <a:effectLst/>
                <a:latin typeface="Consolas" panose="020B0609020204030204" pitchFamily="49" charset="0"/>
              </a:rPr>
              <a:t> &lt; V - 1)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int</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min = INT_MAX, a = -1, b = -1;</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for</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(int</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i</a:t>
            </a:r>
            <a:r>
              <a:rPr kumimoji="0" lang="en-US" altLang="en-US" sz="1400" b="1" i="0" u="none" strike="noStrike" cap="none" normalizeH="0" baseline="0" dirty="0">
                <a:ln>
                  <a:noFill/>
                </a:ln>
                <a:effectLst/>
                <a:latin typeface="Consolas" panose="020B0609020204030204" pitchFamily="49" charset="0"/>
              </a:rPr>
              <a:t> = 0; </a:t>
            </a:r>
            <a:r>
              <a:rPr kumimoji="0" lang="en-US" altLang="en-US" sz="1400" b="1" i="0" u="none" strike="noStrike" cap="none" normalizeH="0" baseline="0" dirty="0" err="1">
                <a:ln>
                  <a:noFill/>
                </a:ln>
                <a:effectLst/>
                <a:latin typeface="Consolas" panose="020B0609020204030204" pitchFamily="49" charset="0"/>
              </a:rPr>
              <a:t>i</a:t>
            </a:r>
            <a:r>
              <a:rPr kumimoji="0" lang="en-US" altLang="en-US" sz="1400" b="1" i="0" u="none" strike="noStrike" cap="none" normalizeH="0" baseline="0" dirty="0">
                <a:ln>
                  <a:noFill/>
                </a:ln>
                <a:effectLst/>
                <a:latin typeface="Consolas" panose="020B0609020204030204" pitchFamily="49" charset="0"/>
              </a:rPr>
              <a:t> &lt; V; </a:t>
            </a:r>
            <a:r>
              <a:rPr kumimoji="0" lang="en-US" altLang="en-US" sz="1400" b="1" i="0" u="none" strike="noStrike" cap="none" normalizeH="0" baseline="0" dirty="0" err="1">
                <a:ln>
                  <a:noFill/>
                </a:ln>
                <a:effectLst/>
                <a:latin typeface="Consolas" panose="020B0609020204030204" pitchFamily="49" charset="0"/>
              </a:rPr>
              <a:t>i</a:t>
            </a:r>
            <a:r>
              <a:rPr kumimoji="0" lang="en-US" altLang="en-US" sz="1400" b="1" i="0" u="none" strike="noStrike" cap="none" normalizeH="0" baseline="0" dirty="0">
                <a:ln>
                  <a:noFill/>
                </a:ln>
                <a:effectLst/>
                <a:latin typeface="Consolas" panose="020B0609020204030204" pitchFamily="49" charset="0"/>
              </a:rPr>
              <a:t>++)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for</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(int</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j = 0; j &lt; V; </a:t>
            </a:r>
            <a:r>
              <a:rPr kumimoji="0" lang="en-US" altLang="en-US" sz="1400" b="1" i="0" u="none" strike="noStrike" cap="none" normalizeH="0" baseline="0" dirty="0" err="1">
                <a:ln>
                  <a:noFill/>
                </a:ln>
                <a:effectLst/>
                <a:latin typeface="Consolas" panose="020B0609020204030204" pitchFamily="49" charset="0"/>
              </a:rPr>
              <a:t>j++</a:t>
            </a:r>
            <a:r>
              <a:rPr kumimoji="0" lang="en-US" altLang="en-US" sz="1400" b="1" i="0" u="none" strike="noStrike" cap="none" normalizeH="0" baseline="0" dirty="0">
                <a:ln>
                  <a:noFill/>
                </a:ln>
                <a:effectLst/>
                <a:latin typeface="Consolas" panose="020B0609020204030204" pitchFamily="49" charset="0"/>
              </a:rPr>
              <a:t>) {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(cost[</a:t>
            </a:r>
            <a:r>
              <a:rPr kumimoji="0" lang="en-US" altLang="en-US" sz="1400" b="1" i="0" u="none" strike="noStrike" cap="none" normalizeH="0" baseline="0" dirty="0" err="1">
                <a:ln>
                  <a:noFill/>
                </a:ln>
                <a:effectLst/>
                <a:latin typeface="Consolas" panose="020B0609020204030204" pitchFamily="49" charset="0"/>
              </a:rPr>
              <a:t>i</a:t>
            </a:r>
            <a:r>
              <a:rPr kumimoji="0" lang="en-US" altLang="en-US" sz="1400" b="1" i="0" u="none" strike="noStrike" cap="none" normalizeH="0" baseline="0" dirty="0">
                <a:ln>
                  <a:noFill/>
                </a:ln>
                <a:effectLst/>
                <a:latin typeface="Consolas" panose="020B0609020204030204" pitchFamily="49" charset="0"/>
              </a:rPr>
              <a:t>][j] &lt; min)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isValidEdge</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i</a:t>
            </a:r>
            <a:r>
              <a:rPr kumimoji="0" lang="en-US" altLang="en-US" sz="1400" b="1" i="0" u="none" strike="noStrike" cap="none" normalizeH="0" baseline="0" dirty="0">
                <a:ln>
                  <a:noFill/>
                </a:ln>
                <a:effectLst/>
                <a:latin typeface="Consolas" panose="020B0609020204030204" pitchFamily="49" charset="0"/>
              </a:rPr>
              <a:t>, j, </a:t>
            </a:r>
            <a:r>
              <a:rPr kumimoji="0" lang="en-US" altLang="en-US" sz="1400" b="1" i="0" u="none" strike="noStrike" cap="none" normalizeH="0" baseline="0" dirty="0" err="1">
                <a:ln>
                  <a:noFill/>
                </a:ln>
                <a:effectLst/>
                <a:latin typeface="Consolas" panose="020B0609020204030204" pitchFamily="49" charset="0"/>
              </a:rPr>
              <a:t>inMST</a:t>
            </a:r>
            <a:r>
              <a:rPr kumimoji="0" lang="en-US" altLang="en-US" sz="1400" b="1" i="0" u="none" strike="noStrike" cap="none" normalizeH="0" baseline="0" dirty="0">
                <a:ln>
                  <a:noFill/>
                </a:ln>
                <a:effectLst/>
                <a:latin typeface="Consolas" panose="020B0609020204030204" pitchFamily="49" charset="0"/>
              </a:rPr>
              <a:t>))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min = cost[</a:t>
            </a:r>
            <a:r>
              <a:rPr kumimoji="0" lang="en-US" altLang="en-US" sz="1400" b="1" i="0" u="none" strike="noStrike" cap="none" normalizeH="0" baseline="0" dirty="0" err="1">
                <a:ln>
                  <a:noFill/>
                </a:ln>
                <a:effectLst/>
                <a:latin typeface="Consolas" panose="020B0609020204030204" pitchFamily="49" charset="0"/>
              </a:rPr>
              <a:t>i</a:t>
            </a:r>
            <a:r>
              <a:rPr kumimoji="0" lang="en-US" altLang="en-US" sz="1400" b="1" i="0" u="none" strike="noStrike" cap="none" normalizeH="0" baseline="0" dirty="0">
                <a:ln>
                  <a:noFill/>
                </a:ln>
                <a:effectLst/>
                <a:latin typeface="Consolas" panose="020B0609020204030204" pitchFamily="49" charset="0"/>
              </a:rPr>
              <a:t>][j];</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 = </a:t>
            </a:r>
            <a:r>
              <a:rPr kumimoji="0" lang="en-US" altLang="en-US" sz="1400" b="1" i="0" u="none" strike="noStrike" cap="none" normalizeH="0" baseline="0" dirty="0" err="1">
                <a:ln>
                  <a:noFill/>
                </a:ln>
                <a:effectLst/>
                <a:latin typeface="Consolas" panose="020B0609020204030204" pitchFamily="49" charset="0"/>
              </a:rPr>
              <a:t>i</a:t>
            </a:r>
            <a:r>
              <a:rPr kumimoji="0" lang="en-US" altLang="en-US" sz="1400" b="1" i="0" u="none" strike="noStrike" cap="none" normalizeH="0" baseline="0" dirty="0">
                <a:ln>
                  <a:noFill/>
                </a:ln>
                <a:effectLst/>
                <a:latin typeface="Consolas" panose="020B0609020204030204" pitchFamily="49" charset="0"/>
              </a:rPr>
              <a:t>;</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b = j;</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a:t>
            </a:r>
            <a:r>
              <a:rPr lang="en-US" altLang="en-US" sz="1000" b="1" dirty="0"/>
              <a:t>  </a:t>
            </a:r>
            <a:r>
              <a:rPr kumimoji="0" lang="en-US" altLang="en-US" sz="1400" b="1" i="0" u="none" strike="noStrike" cap="none" normalizeH="0" baseline="0" dirty="0">
                <a:ln>
                  <a:noFill/>
                </a:ln>
                <a:effectLst/>
                <a:latin typeface="Consolas" panose="020B0609020204030204" pitchFamily="49" charset="0"/>
              </a:rPr>
              <a:t>}</a:t>
            </a:r>
            <a:r>
              <a:rPr lang="en-US" altLang="en-US" sz="1000" b="1" dirty="0"/>
              <a:t> </a:t>
            </a:r>
            <a:r>
              <a:rPr kumimoji="0" lang="en-US" altLang="en-US" sz="1400" b="1" i="0" u="none" strike="noStrike" cap="none" normalizeH="0" baseline="0" dirty="0">
                <a:ln>
                  <a:noFill/>
                </a:ln>
                <a:effectLst/>
                <a:latin typeface="Consolas" panose="020B0609020204030204" pitchFamily="49" charset="0"/>
              </a:rPr>
              <a:t>}</a:t>
            </a:r>
            <a:endParaRPr kumimoji="0" lang="en-US" altLang="en-US" sz="1000" b="1" i="0" u="none" strike="noStrike" cap="none" normalizeH="0" baseline="0" dirty="0">
              <a:ln>
                <a:noFill/>
              </a:ln>
              <a:effectLst/>
            </a:endParaRPr>
          </a:p>
        </p:txBody>
      </p:sp>
      <p:sp>
        <p:nvSpPr>
          <p:cNvPr id="6" name="Rectangle 3">
            <a:extLst>
              <a:ext uri="{FF2B5EF4-FFF2-40B4-BE49-F238E27FC236}">
                <a16:creationId xmlns:a16="http://schemas.microsoft.com/office/drawing/2014/main" id="{DD2CC73B-293B-C97E-3465-F57EDF74926B}"/>
              </a:ext>
            </a:extLst>
          </p:cNvPr>
          <p:cNvSpPr>
            <a:spLocks noChangeArrowheads="1"/>
          </p:cNvSpPr>
          <p:nvPr/>
        </p:nvSpPr>
        <p:spPr bwMode="auto">
          <a:xfrm>
            <a:off x="6736800" y="1043323"/>
            <a:ext cx="6339039"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Consolas" panose="020B0609020204030204" pitchFamily="49" charset="0"/>
              </a:rPr>
              <a:t>      </a:t>
            </a:r>
            <a:r>
              <a:rPr kumimoji="0" lang="en-US" altLang="en-US" sz="11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(a != -1 &amp;&amp; b != -1)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printf</a:t>
            </a:r>
            <a:r>
              <a:rPr kumimoji="0" lang="en-US" altLang="en-US" sz="1400" b="1" i="0" u="none" strike="noStrike" cap="none" normalizeH="0" baseline="0" dirty="0">
                <a:ln>
                  <a:noFill/>
                </a:ln>
                <a:effectLst/>
                <a:latin typeface="Consolas" panose="020B0609020204030204" pitchFamily="49" charset="0"/>
              </a:rPr>
              <a:t>("Edge %d:(%d, %d) cost: %d \n",</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edge_count</a:t>
            </a:r>
            <a:r>
              <a:rPr kumimoji="0" lang="en-US" altLang="en-US" sz="1400" b="1" i="0" u="none" strike="noStrike" cap="none" normalizeH="0" baseline="0" dirty="0">
                <a:ln>
                  <a:noFill/>
                </a:ln>
                <a:effectLst/>
                <a:latin typeface="Consolas" panose="020B0609020204030204" pitchFamily="49" charset="0"/>
              </a:rPr>
              <a:t>++, a, b, min);</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mincost</a:t>
            </a:r>
            <a:r>
              <a:rPr kumimoji="0" lang="en-US" altLang="en-US" sz="1400" b="1" i="0" u="none" strike="noStrike" cap="none" normalizeH="0" baseline="0" dirty="0">
                <a:ln>
                  <a:noFill/>
                </a:ln>
                <a:effectLst/>
                <a:latin typeface="Consolas" panose="020B0609020204030204" pitchFamily="49" charset="0"/>
              </a:rPr>
              <a:t> = </a:t>
            </a:r>
            <a:r>
              <a:rPr kumimoji="0" lang="en-US" altLang="en-US" sz="1400" b="1" i="0" u="none" strike="noStrike" cap="none" normalizeH="0" baseline="0" dirty="0" err="1">
                <a:ln>
                  <a:noFill/>
                </a:ln>
                <a:effectLst/>
                <a:latin typeface="Consolas" panose="020B0609020204030204" pitchFamily="49" charset="0"/>
              </a:rPr>
              <a:t>mincost</a:t>
            </a:r>
            <a:r>
              <a:rPr kumimoji="0" lang="en-US" altLang="en-US" sz="1400" b="1" i="0" u="none" strike="noStrike" cap="none" normalizeH="0" baseline="0" dirty="0">
                <a:ln>
                  <a:noFill/>
                </a:ln>
                <a:effectLst/>
                <a:latin typeface="Consolas" panose="020B0609020204030204" pitchFamily="49" charset="0"/>
              </a:rPr>
              <a:t> + min;</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inMST</a:t>
            </a:r>
            <a:r>
              <a:rPr kumimoji="0" lang="en-US" altLang="en-US" sz="1400" b="1" i="0" u="none" strike="noStrike" cap="none" normalizeH="0" baseline="0" dirty="0">
                <a:ln>
                  <a:noFill/>
                </a:ln>
                <a:effectLst/>
                <a:latin typeface="Consolas" panose="020B0609020204030204" pitchFamily="49" charset="0"/>
              </a:rPr>
              <a:t>[b] = </a:t>
            </a:r>
            <a:r>
              <a:rPr kumimoji="0" lang="en-US" altLang="en-US" sz="1400" b="1" i="0" u="none" strike="noStrike" cap="none" normalizeH="0" baseline="0" dirty="0" err="1">
                <a:ln>
                  <a:noFill/>
                </a:ln>
                <a:effectLst/>
                <a:latin typeface="Consolas" panose="020B0609020204030204" pitchFamily="49" charset="0"/>
              </a:rPr>
              <a:t>inMST</a:t>
            </a:r>
            <a:r>
              <a:rPr kumimoji="0" lang="en-US" altLang="en-US" sz="1400" b="1" i="0" u="none" strike="noStrike" cap="none" normalizeH="0" baseline="0" dirty="0">
                <a:ln>
                  <a:noFill/>
                </a:ln>
                <a:effectLst/>
                <a:latin typeface="Consolas" panose="020B0609020204030204" pitchFamily="49" charset="0"/>
              </a:rPr>
              <a:t>[a] = true;</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printf</a:t>
            </a:r>
            <a:r>
              <a:rPr kumimoji="0" lang="en-US" altLang="en-US" sz="1400" b="1" i="0" u="none" strike="noStrike" cap="none" normalizeH="0" baseline="0" dirty="0">
                <a:ln>
                  <a:noFill/>
                </a:ln>
                <a:effectLst/>
                <a:latin typeface="Consolas" panose="020B0609020204030204" pitchFamily="49" charset="0"/>
              </a:rPr>
              <a:t>("\n Minimum cost= %d \n", </a:t>
            </a:r>
            <a:r>
              <a:rPr kumimoji="0" lang="en-US" altLang="en-US" sz="1400" b="1" i="0" u="none" strike="noStrike" cap="none" normalizeH="0" baseline="0" dirty="0" err="1">
                <a:ln>
                  <a:noFill/>
                </a:ln>
                <a:effectLst/>
                <a:latin typeface="Consolas" panose="020B0609020204030204" pitchFamily="49" charset="0"/>
              </a:rPr>
              <a:t>mincost</a:t>
            </a:r>
            <a:r>
              <a:rPr kumimoji="0" lang="en-US" altLang="en-US" sz="1400" b="1" i="0" u="none" strike="noStrike" cap="none" normalizeH="0" baseline="0" dirty="0">
                <a:ln>
                  <a:noFill/>
                </a:ln>
                <a:effectLst/>
                <a:latin typeface="Consolas" panose="020B0609020204030204" pitchFamily="49" charset="0"/>
              </a:rPr>
              <a:t>);</a:t>
            </a:r>
            <a:r>
              <a:rPr lang="en-US" altLang="en-US" sz="1000" b="1" dirty="0"/>
              <a:t>  </a:t>
            </a:r>
            <a:r>
              <a:rPr kumimoji="0" lang="en-US" altLang="en-US" sz="1400" b="1" i="0" u="none" strike="noStrike" cap="none" normalizeH="0" baseline="0" dirty="0">
                <a:ln>
                  <a:noFill/>
                </a:ln>
                <a:effectLst/>
                <a:latin typeface="Consolas" panose="020B0609020204030204" pitchFamily="49" charset="0"/>
              </a:rPr>
              <a:t>}</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int</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main(){</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Let us create the following graph</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2    3</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(0)--(1)--(2)</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 \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6| 8/   \5 |7</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     \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(3)-------(4)</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9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int</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cost[][V] =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INT_MAX, 2, INT_MAX, 6, INT_MAX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2, INT_MAX, 3, 8, 5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INT_MAX, 3, INT_MAX, INT_MAX, 7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6, 8, INT_MAX, INT_MAX, 9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 INT_MAX, 5, 7, 9, INT_MAX },</a:t>
            </a:r>
            <a:endParaRPr kumimoji="0" lang="en-US" altLang="en-US" sz="10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endParaRPr kumimoji="0" lang="en-US" altLang="en-US" sz="2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primMST</a:t>
            </a:r>
            <a:r>
              <a:rPr kumimoji="0" lang="en-US" altLang="en-US" sz="1400" b="1" i="0" u="none" strike="noStrike" cap="none" normalizeH="0" baseline="0" dirty="0">
                <a:ln>
                  <a:noFill/>
                </a:ln>
                <a:effectLst/>
                <a:latin typeface="Consolas" panose="020B0609020204030204" pitchFamily="49" charset="0"/>
              </a:rPr>
              <a:t>(cost);</a:t>
            </a:r>
            <a:endParaRPr kumimoji="0" lang="en-US" altLang="en-US" sz="2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return</a:t>
            </a:r>
            <a:r>
              <a:rPr kumimoji="0" lang="en-US" altLang="en-US" sz="10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0;}</a:t>
            </a:r>
            <a:endParaRPr kumimoji="0" lang="en-US" altLang="en-US" sz="1800" b="1" i="0" u="none" strike="noStrike" cap="none" normalizeH="0" baseline="0" dirty="0">
              <a:ln>
                <a:noFill/>
              </a:ln>
              <a:effectLst/>
              <a:latin typeface="Arial" panose="020B0604020202020204" pitchFamily="34" charset="0"/>
            </a:endParaRPr>
          </a:p>
        </p:txBody>
      </p:sp>
      <p:sp>
        <p:nvSpPr>
          <p:cNvPr id="3" name="Footer Placeholder 2">
            <a:extLst>
              <a:ext uri="{FF2B5EF4-FFF2-40B4-BE49-F238E27FC236}">
                <a16:creationId xmlns:a16="http://schemas.microsoft.com/office/drawing/2014/main" id="{D9CA3851-6608-4194-5370-9115A747A1CE}"/>
              </a:ext>
            </a:extLst>
          </p:cNvPr>
          <p:cNvSpPr>
            <a:spLocks noGrp="1"/>
          </p:cNvSpPr>
          <p:nvPr>
            <p:ph type="ftr" sz="quarter" idx="11"/>
          </p:nvPr>
        </p:nvSpPr>
        <p:spPr>
          <a:xfrm>
            <a:off x="3734726" y="6565999"/>
            <a:ext cx="5029200" cy="228600"/>
          </a:xfrm>
        </p:spPr>
        <p:txBody>
          <a:bodyPr/>
          <a:lstStyle/>
          <a:p>
            <a:r>
              <a:rPr lang="en-IN" sz="1100" b="1" dirty="0"/>
              <a:t>ASSIGNMENT-5 MADHURIMA RAWAT(DATASCIENCE CSVTU)</a:t>
            </a:r>
          </a:p>
        </p:txBody>
      </p:sp>
      <p:sp>
        <p:nvSpPr>
          <p:cNvPr id="5" name="Slide Number Placeholder 4">
            <a:extLst>
              <a:ext uri="{FF2B5EF4-FFF2-40B4-BE49-F238E27FC236}">
                <a16:creationId xmlns:a16="http://schemas.microsoft.com/office/drawing/2014/main" id="{433D7E19-EC83-05B7-8DA1-731A86720FD2}"/>
              </a:ext>
            </a:extLst>
          </p:cNvPr>
          <p:cNvSpPr>
            <a:spLocks noGrp="1"/>
          </p:cNvSpPr>
          <p:nvPr>
            <p:ph type="sldNum" sz="quarter" idx="12"/>
          </p:nvPr>
        </p:nvSpPr>
        <p:spPr/>
        <p:txBody>
          <a:bodyPr/>
          <a:lstStyle/>
          <a:p>
            <a:fld id="{D9C44F9E-59C3-457A-99E5-93939BDFE56A}" type="slidenum">
              <a:rPr lang="en-IN" smtClean="0"/>
              <a:t>13</a:t>
            </a:fld>
            <a:endParaRPr lang="en-IN"/>
          </a:p>
        </p:txBody>
      </p:sp>
    </p:spTree>
    <p:extLst>
      <p:ext uri="{BB962C8B-B14F-4D97-AF65-F5344CB8AC3E}">
        <p14:creationId xmlns:p14="http://schemas.microsoft.com/office/powerpoint/2010/main" val="425474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0A7F-61DE-74FC-F960-4A7293F477ED}"/>
              </a:ext>
            </a:extLst>
          </p:cNvPr>
          <p:cNvSpPr>
            <a:spLocks noGrp="1"/>
          </p:cNvSpPr>
          <p:nvPr>
            <p:ph type="title"/>
          </p:nvPr>
        </p:nvSpPr>
        <p:spPr/>
        <p:txBody>
          <a:bodyPr/>
          <a:lstStyle/>
          <a:p>
            <a:r>
              <a:rPr lang="en-US" dirty="0"/>
              <a:t>OUTPUT</a:t>
            </a:r>
            <a:endParaRPr lang="en-IN" dirty="0"/>
          </a:p>
        </p:txBody>
      </p:sp>
      <p:sp>
        <p:nvSpPr>
          <p:cNvPr id="4" name="Footer Placeholder 3">
            <a:extLst>
              <a:ext uri="{FF2B5EF4-FFF2-40B4-BE49-F238E27FC236}">
                <a16:creationId xmlns:a16="http://schemas.microsoft.com/office/drawing/2014/main" id="{8C85E86B-810D-480A-3212-A8184C20AD09}"/>
              </a:ext>
            </a:extLst>
          </p:cNvPr>
          <p:cNvSpPr>
            <a:spLocks noGrp="1"/>
          </p:cNvSpPr>
          <p:nvPr>
            <p:ph type="ftr" sz="quarter" idx="11"/>
          </p:nvPr>
        </p:nvSpPr>
        <p:spPr>
          <a:xfrm>
            <a:off x="5709744" y="6460631"/>
            <a:ext cx="5029200" cy="228600"/>
          </a:xfrm>
        </p:spPr>
        <p:txBody>
          <a:bodyPr/>
          <a:lstStyle/>
          <a:p>
            <a:r>
              <a:rPr lang="en-IN" sz="1400" b="1" dirty="0"/>
              <a:t>ASSIGNMENT-5 MADHURIMA RAWAT(DATASCIENCE CSVTU)</a:t>
            </a:r>
          </a:p>
        </p:txBody>
      </p:sp>
      <p:sp>
        <p:nvSpPr>
          <p:cNvPr id="5" name="Slide Number Placeholder 4">
            <a:extLst>
              <a:ext uri="{FF2B5EF4-FFF2-40B4-BE49-F238E27FC236}">
                <a16:creationId xmlns:a16="http://schemas.microsoft.com/office/drawing/2014/main" id="{C3561476-4302-6F41-3829-9DC543AC037E}"/>
              </a:ext>
            </a:extLst>
          </p:cNvPr>
          <p:cNvSpPr>
            <a:spLocks noGrp="1"/>
          </p:cNvSpPr>
          <p:nvPr>
            <p:ph type="sldNum" sz="quarter" idx="12"/>
          </p:nvPr>
        </p:nvSpPr>
        <p:spPr/>
        <p:txBody>
          <a:bodyPr/>
          <a:lstStyle/>
          <a:p>
            <a:fld id="{D9C44F9E-59C3-457A-99E5-93939BDFE56A}" type="slidenum">
              <a:rPr lang="en-IN" smtClean="0"/>
              <a:t>14</a:t>
            </a:fld>
            <a:endParaRPr lang="en-IN"/>
          </a:p>
        </p:txBody>
      </p:sp>
      <p:sp>
        <p:nvSpPr>
          <p:cNvPr id="6" name="Rectangle 2">
            <a:extLst>
              <a:ext uri="{FF2B5EF4-FFF2-40B4-BE49-F238E27FC236}">
                <a16:creationId xmlns:a16="http://schemas.microsoft.com/office/drawing/2014/main" id="{C739057F-74E1-FF78-5A78-D54DD1A556E6}"/>
              </a:ext>
            </a:extLst>
          </p:cNvPr>
          <p:cNvSpPr>
            <a:spLocks noGrp="1" noChangeArrowheads="1"/>
          </p:cNvSpPr>
          <p:nvPr>
            <p:ph idx="1"/>
          </p:nvPr>
        </p:nvSpPr>
        <p:spPr bwMode="auto">
          <a:xfrm>
            <a:off x="657224" y="1968823"/>
            <a:ext cx="10753725" cy="510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Edge 0:(0, 1) cost: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Edge 1:(1, 2) cost: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Edge 2:(1, 4) cost: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Edge 3:(0, 3) cost: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Minimum cost= 16 </a:t>
            </a:r>
          </a:p>
          <a:p>
            <a:pPr marL="0" marR="0" lvl="0" indent="0" algn="l" defTabSz="914400" rtl="0" eaLnBrk="0" fontAlgn="base" latinLnBrk="0" hangingPunct="0">
              <a:lnSpc>
                <a:spcPct val="100000"/>
              </a:lnSpc>
              <a:spcBef>
                <a:spcPct val="0"/>
              </a:spcBef>
              <a:spcAft>
                <a:spcPct val="0"/>
              </a:spcAft>
              <a:buClrTx/>
              <a:buSzTx/>
              <a:buFontTx/>
              <a:buNone/>
              <a:tabLst/>
            </a:pPr>
            <a:r>
              <a:rPr lang="en-IN" i="0" dirty="0">
                <a:solidFill>
                  <a:schemeClr val="tx1"/>
                </a:solidFill>
                <a:effectLst/>
                <a:latin typeface="urw-din"/>
              </a:rPr>
              <a:t>Complexity Analysis:</a:t>
            </a:r>
          </a:p>
          <a:p>
            <a:pPr algn="l" fontAlgn="base">
              <a:buFont typeface="Arial" panose="020B0604020202020204" pitchFamily="34" charset="0"/>
              <a:buChar char="•"/>
            </a:pPr>
            <a:r>
              <a:rPr lang="en-US" b="1" i="0" dirty="0">
                <a:solidFill>
                  <a:schemeClr val="tx1"/>
                </a:solidFill>
                <a:effectLst/>
                <a:latin typeface="urw-din"/>
              </a:rPr>
              <a:t>Time Complexity:</a:t>
            </a:r>
            <a:r>
              <a:rPr lang="en-US" b="0" i="0" dirty="0">
                <a:solidFill>
                  <a:schemeClr val="tx1"/>
                </a:solidFill>
                <a:effectLst/>
                <a:latin typeface="urw-din"/>
              </a:rPr>
              <a:t> </a:t>
            </a:r>
            <a:r>
              <a:rPr lang="en-US" b="1" i="0" dirty="0">
                <a:solidFill>
                  <a:schemeClr val="tx1"/>
                </a:solidFill>
                <a:effectLst/>
                <a:latin typeface="urw-din"/>
              </a:rPr>
              <a:t>O(V</a:t>
            </a:r>
            <a:r>
              <a:rPr lang="en-US" b="1" i="0" baseline="30000" dirty="0">
                <a:solidFill>
                  <a:schemeClr val="tx1"/>
                </a:solidFill>
                <a:effectLst/>
                <a:latin typeface="urw-din"/>
              </a:rPr>
              <a:t>3</a:t>
            </a:r>
            <a:r>
              <a:rPr lang="en-US" b="1" i="0" dirty="0">
                <a:solidFill>
                  <a:schemeClr val="tx1"/>
                </a:solidFill>
                <a:effectLst/>
                <a:latin typeface="urw-din"/>
              </a:rPr>
              <a:t>)</a:t>
            </a:r>
            <a:br>
              <a:rPr lang="en-US" b="0" i="0" dirty="0">
                <a:solidFill>
                  <a:schemeClr val="tx1"/>
                </a:solidFill>
                <a:effectLst/>
                <a:latin typeface="urw-din"/>
              </a:rPr>
            </a:br>
            <a:r>
              <a:rPr lang="en-US" b="0" i="0" dirty="0">
                <a:solidFill>
                  <a:schemeClr val="tx1"/>
                </a:solidFill>
                <a:effectLst/>
                <a:latin typeface="urw-din"/>
              </a:rPr>
              <a:t>Note that time complexity of </a:t>
            </a:r>
            <a:r>
              <a:rPr lang="en-US" u="sng" dirty="0">
                <a:solidFill>
                  <a:schemeClr val="tx1"/>
                </a:solidFill>
                <a:latin typeface="urw-din"/>
              </a:rPr>
              <a:t>previous approach that uses adjacency matrix </a:t>
            </a:r>
            <a:r>
              <a:rPr lang="en-US" b="0" i="0" dirty="0">
                <a:solidFill>
                  <a:schemeClr val="tx1"/>
                </a:solidFill>
                <a:effectLst/>
                <a:latin typeface="urw-din"/>
              </a:rPr>
              <a:t>is O(V</a:t>
            </a:r>
            <a:r>
              <a:rPr lang="en-US" b="0" i="0" baseline="30000" dirty="0">
                <a:solidFill>
                  <a:schemeClr val="tx1"/>
                </a:solidFill>
                <a:effectLst/>
                <a:latin typeface="urw-din"/>
              </a:rPr>
              <a:t>2</a:t>
            </a:r>
            <a:r>
              <a:rPr lang="en-US" b="0" i="0" dirty="0">
                <a:solidFill>
                  <a:schemeClr val="tx1"/>
                </a:solidFill>
                <a:effectLst/>
                <a:latin typeface="urw-din"/>
              </a:rPr>
              <a:t>) and time complexity of the </a:t>
            </a:r>
            <a:r>
              <a:rPr lang="en-US" b="0" i="0" u="sng" dirty="0">
                <a:solidFill>
                  <a:schemeClr val="tx1"/>
                </a:solidFill>
                <a:effectLst/>
                <a:latin typeface="urw-din"/>
                <a:hlinkClick r:id="rId2">
                  <a:extLst>
                    <a:ext uri="{A12FA001-AC4F-418D-AE19-62706E023703}">
                      <ahyp:hlinkClr xmlns:ahyp="http://schemas.microsoft.com/office/drawing/2018/hyperlinkcolor" val="tx"/>
                    </a:ext>
                  </a:extLst>
                </a:hlinkClick>
              </a:rPr>
              <a:t>adjacency list representation implementation</a:t>
            </a:r>
            <a:r>
              <a:rPr lang="en-US" u="sng" dirty="0">
                <a:solidFill>
                  <a:schemeClr val="tx1"/>
                </a:solidFill>
                <a:latin typeface="urw-din"/>
              </a:rPr>
              <a:t> </a:t>
            </a:r>
            <a:r>
              <a:rPr lang="en-US" b="0" i="0" dirty="0">
                <a:solidFill>
                  <a:schemeClr val="tx1"/>
                </a:solidFill>
                <a:effectLst/>
                <a:latin typeface="urw-din"/>
              </a:rPr>
              <a:t>is O((E+V)</a:t>
            </a:r>
            <a:r>
              <a:rPr lang="en-US" b="0" i="0" dirty="0" err="1">
                <a:solidFill>
                  <a:schemeClr val="tx1"/>
                </a:solidFill>
                <a:effectLst/>
                <a:latin typeface="urw-din"/>
              </a:rPr>
              <a:t>LogV</a:t>
            </a:r>
            <a:r>
              <a:rPr lang="en-US" b="0" i="0" dirty="0">
                <a:solidFill>
                  <a:schemeClr val="tx1"/>
                </a:solidFill>
                <a:effectLst/>
                <a:latin typeface="urw-din"/>
              </a:rPr>
              <a:t>).</a:t>
            </a:r>
          </a:p>
          <a:p>
            <a:pPr algn="l" fontAlgn="base">
              <a:buFont typeface="Arial" panose="020B0604020202020204" pitchFamily="34" charset="0"/>
              <a:buChar char="•"/>
            </a:pPr>
            <a:r>
              <a:rPr lang="en-US" b="1" i="0" dirty="0">
                <a:solidFill>
                  <a:schemeClr val="tx1"/>
                </a:solidFill>
                <a:effectLst/>
                <a:latin typeface="urw-din"/>
              </a:rPr>
              <a:t>Auxiliary Space: O(E + V) </a:t>
            </a:r>
            <a:endParaRPr lang="en-US" b="0" i="0" dirty="0">
              <a:solidFill>
                <a:schemeClr val="tx1"/>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1122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275EBB5D-BA62-FEA1-3D91-FBC64340FA51}"/>
              </a:ext>
            </a:extLst>
          </p:cNvPr>
          <p:cNvGraphicFramePr/>
          <p:nvPr>
            <p:extLst>
              <p:ext uri="{D42A27DB-BD31-4B8C-83A1-F6EECF244321}">
                <p14:modId xmlns:p14="http://schemas.microsoft.com/office/powerpoint/2010/main" val="923633268"/>
              </p:ext>
            </p:extLst>
          </p:nvPr>
        </p:nvGraphicFramePr>
        <p:xfrm>
          <a:off x="1156139" y="1818526"/>
          <a:ext cx="10348472" cy="2375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 Placeholder 13">
            <a:extLst>
              <a:ext uri="{FF2B5EF4-FFF2-40B4-BE49-F238E27FC236}">
                <a16:creationId xmlns:a16="http://schemas.microsoft.com/office/drawing/2014/main" id="{C90C0A14-566C-4B11-885D-8F23A2C29E29}"/>
              </a:ext>
            </a:extLst>
          </p:cNvPr>
          <p:cNvSpPr>
            <a:spLocks noGrp="1"/>
          </p:cNvSpPr>
          <p:nvPr>
            <p:ph type="body" idx="1"/>
          </p:nvPr>
        </p:nvSpPr>
        <p:spPr>
          <a:xfrm>
            <a:off x="4685139" y="4605205"/>
            <a:ext cx="8915399" cy="860400"/>
          </a:xfrm>
        </p:spPr>
        <p:txBody>
          <a:bodyPr/>
          <a:lstStyle/>
          <a:p>
            <a:r>
              <a:rPr lang="en-US" sz="2400" b="1" dirty="0"/>
              <a:t>ANY QUESTIONS</a:t>
            </a:r>
            <a:endParaRPr lang="en-IN" sz="2400" b="1" dirty="0"/>
          </a:p>
          <a:p>
            <a:endParaRPr lang="en-IN" dirty="0"/>
          </a:p>
        </p:txBody>
      </p:sp>
      <p:sp>
        <p:nvSpPr>
          <p:cNvPr id="4" name="Footer Placeholder 3">
            <a:extLst>
              <a:ext uri="{FF2B5EF4-FFF2-40B4-BE49-F238E27FC236}">
                <a16:creationId xmlns:a16="http://schemas.microsoft.com/office/drawing/2014/main" id="{8C315A49-EE22-0B56-CFD2-F261E002A000}"/>
              </a:ext>
            </a:extLst>
          </p:cNvPr>
          <p:cNvSpPr>
            <a:spLocks noGrp="1"/>
          </p:cNvSpPr>
          <p:nvPr>
            <p:ph type="ftr" sz="quarter" idx="11"/>
          </p:nvPr>
        </p:nvSpPr>
        <p:spPr>
          <a:xfrm>
            <a:off x="4953926" y="6392368"/>
            <a:ext cx="7619999" cy="365125"/>
          </a:xfrm>
        </p:spPr>
        <p:txBody>
          <a:bodyPr/>
          <a:lstStyle/>
          <a:p>
            <a:r>
              <a:rPr lang="en-IN" sz="1400" b="1" dirty="0">
                <a:solidFill>
                  <a:schemeClr val="accent1">
                    <a:lumMod val="75000"/>
                  </a:schemeClr>
                </a:solidFill>
              </a:rPr>
              <a:t>ASSIGNMENT-5 MADHURIMA RAWAT(DATASCIENCE CSVTU)</a:t>
            </a:r>
            <a:endParaRPr lang="en-IN" dirty="0">
              <a:solidFill>
                <a:schemeClr val="accent1">
                  <a:lumMod val="75000"/>
                </a:schemeClr>
              </a:solidFill>
            </a:endParaRPr>
          </a:p>
        </p:txBody>
      </p:sp>
      <p:sp>
        <p:nvSpPr>
          <p:cNvPr id="5" name="Slide Number Placeholder 4">
            <a:extLst>
              <a:ext uri="{FF2B5EF4-FFF2-40B4-BE49-F238E27FC236}">
                <a16:creationId xmlns:a16="http://schemas.microsoft.com/office/drawing/2014/main" id="{24E96C77-69D7-7404-5798-665BCC2BBD47}"/>
              </a:ext>
            </a:extLst>
          </p:cNvPr>
          <p:cNvSpPr>
            <a:spLocks noGrp="1"/>
          </p:cNvSpPr>
          <p:nvPr>
            <p:ph type="sldNum" sz="quarter" idx="12"/>
          </p:nvPr>
        </p:nvSpPr>
        <p:spPr/>
        <p:txBody>
          <a:bodyPr/>
          <a:lstStyle/>
          <a:p>
            <a:fld id="{D9C44F9E-59C3-457A-99E5-93939BDFE56A}" type="slidenum">
              <a:rPr lang="en-IN" smtClean="0"/>
              <a:t>15</a:t>
            </a:fld>
            <a:endParaRPr lang="en-IN"/>
          </a:p>
        </p:txBody>
      </p:sp>
    </p:spTree>
    <p:extLst>
      <p:ext uri="{BB962C8B-B14F-4D97-AF65-F5344CB8AC3E}">
        <p14:creationId xmlns:p14="http://schemas.microsoft.com/office/powerpoint/2010/main" val="340326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9003-6028-47F1-E659-1EC58D421436}"/>
              </a:ext>
            </a:extLst>
          </p:cNvPr>
          <p:cNvSpPr>
            <a:spLocks noGrp="1"/>
          </p:cNvSpPr>
          <p:nvPr>
            <p:ph type="title"/>
          </p:nvPr>
        </p:nvSpPr>
        <p:spPr>
          <a:xfrm>
            <a:off x="3013339" y="200498"/>
            <a:ext cx="8911687" cy="1280890"/>
          </a:xfrm>
        </p:spPr>
        <p:txBody>
          <a:bodyPr/>
          <a:lstStyle/>
          <a:p>
            <a:r>
              <a:rPr lang="en-GB" dirty="0"/>
              <a:t>Definition Of Graph</a:t>
            </a:r>
            <a:endParaRPr lang="en-IN" dirty="0"/>
          </a:p>
        </p:txBody>
      </p:sp>
      <p:sp>
        <p:nvSpPr>
          <p:cNvPr id="8" name="Content Placeholder 7">
            <a:extLst>
              <a:ext uri="{FF2B5EF4-FFF2-40B4-BE49-F238E27FC236}">
                <a16:creationId xmlns:a16="http://schemas.microsoft.com/office/drawing/2014/main" id="{BC31AA1D-861A-455A-AAD3-CAE80ED62F07}"/>
              </a:ext>
            </a:extLst>
          </p:cNvPr>
          <p:cNvSpPr>
            <a:spLocks noGrp="1"/>
          </p:cNvSpPr>
          <p:nvPr>
            <p:ph idx="1"/>
          </p:nvPr>
        </p:nvSpPr>
        <p:spPr>
          <a:xfrm>
            <a:off x="998484" y="1731616"/>
            <a:ext cx="10531364" cy="4113799"/>
          </a:xfrm>
        </p:spPr>
        <p:txBody>
          <a:bodyPr>
            <a:normAutofit/>
          </a:bodyPr>
          <a:lstStyle/>
          <a:p>
            <a:pPr>
              <a:buFont typeface="Wingdings" panose="05000000000000000000" pitchFamily="2" charset="2"/>
              <a:buChar char="q"/>
            </a:pPr>
            <a:r>
              <a:rPr lang="en-GB" sz="3200" b="0" i="0" dirty="0">
                <a:solidFill>
                  <a:srgbClr val="333333"/>
                </a:solidFill>
                <a:effectLst/>
                <a:latin typeface="Open Sans" panose="020B0606030504020204" pitchFamily="34" charset="0"/>
              </a:rPr>
              <a:t>Graph is a non-linear data structure. </a:t>
            </a:r>
          </a:p>
          <a:p>
            <a:pPr>
              <a:buFont typeface="Wingdings" panose="05000000000000000000" pitchFamily="2" charset="2"/>
              <a:buChar char="q"/>
            </a:pPr>
            <a:r>
              <a:rPr lang="en-GB" sz="3200" b="0" i="0" dirty="0">
                <a:solidFill>
                  <a:srgbClr val="333333"/>
                </a:solidFill>
                <a:effectLst/>
                <a:latin typeface="Open Sans" panose="020B0606030504020204" pitchFamily="34" charset="0"/>
              </a:rPr>
              <a:t>It contains a set of points known as nodes (or vertices) and a set of links known as edges (or Arcs). </a:t>
            </a:r>
            <a:endParaRPr lang="en-GB" sz="3200" dirty="0">
              <a:solidFill>
                <a:srgbClr val="333333"/>
              </a:solidFill>
              <a:latin typeface="Open Sans" panose="020B0606030504020204" pitchFamily="34" charset="0"/>
            </a:endParaRPr>
          </a:p>
          <a:p>
            <a:pPr>
              <a:buFont typeface="Wingdings" panose="05000000000000000000" pitchFamily="2" charset="2"/>
              <a:buChar char="q"/>
            </a:pPr>
            <a:r>
              <a:rPr lang="en-GB" sz="3200" b="0" i="0" dirty="0">
                <a:solidFill>
                  <a:srgbClr val="333333"/>
                </a:solidFill>
                <a:effectLst/>
                <a:latin typeface="Open Sans" panose="020B0606030504020204" pitchFamily="34" charset="0"/>
              </a:rPr>
              <a:t>Here edges are used to connect the vertices. </a:t>
            </a:r>
          </a:p>
          <a:p>
            <a:pPr marL="0" indent="0">
              <a:buNone/>
            </a:pPr>
            <a:endParaRPr lang="en-GB" sz="3200" dirty="0">
              <a:solidFill>
                <a:srgbClr val="333333"/>
              </a:solidFill>
              <a:latin typeface="Open Sans" panose="020B0606030504020204" pitchFamily="34" charset="0"/>
            </a:endParaRPr>
          </a:p>
          <a:p>
            <a:r>
              <a:rPr lang="en-GB" sz="3200" dirty="0">
                <a:solidFill>
                  <a:srgbClr val="333333"/>
                </a:solidFill>
                <a:latin typeface="Open Sans" panose="020B0606030504020204" pitchFamily="34" charset="0"/>
              </a:rPr>
              <a:t>Definition: </a:t>
            </a:r>
            <a:r>
              <a:rPr lang="en-GB" sz="3200" b="1" i="0" dirty="0">
                <a:solidFill>
                  <a:srgbClr val="333333"/>
                </a:solidFill>
                <a:effectLst/>
                <a:latin typeface="Open Sans" panose="020B0606030504020204" pitchFamily="34" charset="0"/>
              </a:rPr>
              <a:t>Graph is a collection of nodes and edges in which nodes are connected with edges</a:t>
            </a:r>
            <a:endParaRPr lang="en-GB" sz="3200" dirty="0"/>
          </a:p>
          <a:p>
            <a:endParaRPr lang="en-IN" sz="2000" dirty="0"/>
          </a:p>
        </p:txBody>
      </p:sp>
      <p:sp>
        <p:nvSpPr>
          <p:cNvPr id="4" name="Footer Placeholder 3">
            <a:extLst>
              <a:ext uri="{FF2B5EF4-FFF2-40B4-BE49-F238E27FC236}">
                <a16:creationId xmlns:a16="http://schemas.microsoft.com/office/drawing/2014/main" id="{10ED5DA7-B81E-D252-5D76-8F6F5E5CF466}"/>
              </a:ext>
            </a:extLst>
          </p:cNvPr>
          <p:cNvSpPr>
            <a:spLocks noGrp="1"/>
          </p:cNvSpPr>
          <p:nvPr>
            <p:ph type="ftr" sz="quarter" idx="11"/>
          </p:nvPr>
        </p:nvSpPr>
        <p:spPr>
          <a:xfrm>
            <a:off x="6459757" y="6376871"/>
            <a:ext cx="7619999" cy="365125"/>
          </a:xfrm>
        </p:spPr>
        <p:txBody>
          <a:bodyPr/>
          <a:lstStyle/>
          <a:p>
            <a:r>
              <a:rPr lang="en-IN" sz="1400" b="1">
                <a:solidFill>
                  <a:schemeClr val="tx1"/>
                </a:solidFill>
              </a:rPr>
              <a:t>ASSIGNMENT-5 MADHURIMA RAWAT(DATASCIENCE CSVTU)</a:t>
            </a:r>
            <a:endParaRPr lang="en-IN" sz="1400" b="1" dirty="0">
              <a:solidFill>
                <a:schemeClr val="tx1"/>
              </a:solidFill>
            </a:endParaRPr>
          </a:p>
        </p:txBody>
      </p:sp>
      <p:sp>
        <p:nvSpPr>
          <p:cNvPr id="5" name="Slide Number Placeholder 4">
            <a:extLst>
              <a:ext uri="{FF2B5EF4-FFF2-40B4-BE49-F238E27FC236}">
                <a16:creationId xmlns:a16="http://schemas.microsoft.com/office/drawing/2014/main" id="{A800C70E-A19E-0062-7A8C-0FAAC7AB4EFB}"/>
              </a:ext>
            </a:extLst>
          </p:cNvPr>
          <p:cNvSpPr>
            <a:spLocks noGrp="1"/>
          </p:cNvSpPr>
          <p:nvPr>
            <p:ph type="sldNum" sz="quarter" idx="12"/>
          </p:nvPr>
        </p:nvSpPr>
        <p:spPr/>
        <p:txBody>
          <a:bodyPr/>
          <a:lstStyle/>
          <a:p>
            <a:fld id="{D9C44F9E-59C3-457A-99E5-93939BDFE56A}" type="slidenum">
              <a:rPr lang="en-IN" smtClean="0"/>
              <a:t>2</a:t>
            </a:fld>
            <a:endParaRPr lang="en-IN"/>
          </a:p>
        </p:txBody>
      </p:sp>
    </p:spTree>
    <p:extLst>
      <p:ext uri="{BB962C8B-B14F-4D97-AF65-F5344CB8AC3E}">
        <p14:creationId xmlns:p14="http://schemas.microsoft.com/office/powerpoint/2010/main" val="169293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E201-FD49-460B-0055-ACB4A153EDA6}"/>
              </a:ext>
            </a:extLst>
          </p:cNvPr>
          <p:cNvSpPr>
            <a:spLocks noGrp="1"/>
          </p:cNvSpPr>
          <p:nvPr>
            <p:ph type="title"/>
          </p:nvPr>
        </p:nvSpPr>
        <p:spPr>
          <a:xfrm>
            <a:off x="2652652" y="329899"/>
            <a:ext cx="8911687" cy="1280890"/>
          </a:xfrm>
        </p:spPr>
        <p:txBody>
          <a:bodyPr>
            <a:normAutofit/>
          </a:bodyPr>
          <a:lstStyle/>
          <a:p>
            <a:r>
              <a:rPr lang="en-GB" dirty="0"/>
              <a:t>Minimum Spanning Tree</a:t>
            </a:r>
            <a:endParaRPr lang="en-IN" dirty="0"/>
          </a:p>
        </p:txBody>
      </p:sp>
      <p:sp>
        <p:nvSpPr>
          <p:cNvPr id="7" name="Content Placeholder 6">
            <a:extLst>
              <a:ext uri="{FF2B5EF4-FFF2-40B4-BE49-F238E27FC236}">
                <a16:creationId xmlns:a16="http://schemas.microsoft.com/office/drawing/2014/main" id="{8305F88F-C9C0-43C2-BC8D-71E35567494E}"/>
              </a:ext>
            </a:extLst>
          </p:cNvPr>
          <p:cNvSpPr>
            <a:spLocks noGrp="1"/>
          </p:cNvSpPr>
          <p:nvPr>
            <p:ph idx="1"/>
          </p:nvPr>
        </p:nvSpPr>
        <p:spPr>
          <a:xfrm>
            <a:off x="1030014" y="1778134"/>
            <a:ext cx="10418552" cy="4393438"/>
          </a:xfrm>
        </p:spPr>
        <p:txBody>
          <a:bodyPr>
            <a:normAutofit/>
          </a:bodyPr>
          <a:lstStyle/>
          <a:p>
            <a:pPr>
              <a:buFont typeface="Wingdings" panose="05000000000000000000" pitchFamily="2" charset="2"/>
              <a:buChar char="q"/>
            </a:pPr>
            <a:r>
              <a:rPr lang="en-GB" sz="3600" b="0" i="0" dirty="0">
                <a:solidFill>
                  <a:srgbClr val="333333"/>
                </a:solidFill>
                <a:effectLst/>
                <a:latin typeface="inter-regular"/>
              </a:rPr>
              <a:t>A spanning tree can be defined as the subgraph of an undirected connected graph. </a:t>
            </a:r>
          </a:p>
          <a:p>
            <a:pPr>
              <a:buFont typeface="Wingdings" panose="05000000000000000000" pitchFamily="2" charset="2"/>
              <a:buChar char="q"/>
            </a:pPr>
            <a:r>
              <a:rPr lang="en-GB" sz="3600" b="0" i="0" dirty="0">
                <a:solidFill>
                  <a:srgbClr val="333333"/>
                </a:solidFill>
                <a:effectLst/>
                <a:latin typeface="inter-regular"/>
              </a:rPr>
              <a:t>It includes all the vertices along with the least possible number of edges. If any vertex is missed, it is not a spanning tree. </a:t>
            </a:r>
            <a:endParaRPr lang="en-GB" sz="3600" dirty="0">
              <a:solidFill>
                <a:srgbClr val="333333"/>
              </a:solidFill>
              <a:latin typeface="inter-regular"/>
            </a:endParaRPr>
          </a:p>
          <a:p>
            <a:pPr>
              <a:buFont typeface="Wingdings" panose="05000000000000000000" pitchFamily="2" charset="2"/>
              <a:buChar char="q"/>
            </a:pPr>
            <a:r>
              <a:rPr lang="en-GB" sz="3600" b="0" i="0" dirty="0">
                <a:solidFill>
                  <a:srgbClr val="333333"/>
                </a:solidFill>
                <a:effectLst/>
                <a:latin typeface="inter-regular"/>
              </a:rPr>
              <a:t>A spanning tree is a subset of the graph that does not have cycles, and it also cannot be disconnected.</a:t>
            </a:r>
            <a:endParaRPr lang="en-GB" sz="3600" dirty="0"/>
          </a:p>
          <a:p>
            <a:endParaRPr lang="en-IN" dirty="0"/>
          </a:p>
        </p:txBody>
      </p:sp>
      <p:sp>
        <p:nvSpPr>
          <p:cNvPr id="4" name="Footer Placeholder 3">
            <a:extLst>
              <a:ext uri="{FF2B5EF4-FFF2-40B4-BE49-F238E27FC236}">
                <a16:creationId xmlns:a16="http://schemas.microsoft.com/office/drawing/2014/main" id="{57F74EEA-4D98-2FDD-632C-DE1160E0888A}"/>
              </a:ext>
            </a:extLst>
          </p:cNvPr>
          <p:cNvSpPr>
            <a:spLocks noGrp="1"/>
          </p:cNvSpPr>
          <p:nvPr>
            <p:ph type="ftr" sz="quarter" idx="11"/>
          </p:nvPr>
        </p:nvSpPr>
        <p:spPr>
          <a:xfrm>
            <a:off x="6359829" y="6338917"/>
            <a:ext cx="7619999" cy="365125"/>
          </a:xfrm>
        </p:spPr>
        <p:txBody>
          <a:bodyPr/>
          <a:lstStyle/>
          <a:p>
            <a:r>
              <a:rPr lang="en-IN" sz="1400" b="1">
                <a:solidFill>
                  <a:schemeClr val="tx1"/>
                </a:solidFill>
              </a:rPr>
              <a:t>ASSIGNMENT-5 MADHURIMA RAWAT(DATASCIENCE CSVTU)</a:t>
            </a:r>
            <a:endParaRPr lang="en-IN" sz="1400" b="1" dirty="0">
              <a:solidFill>
                <a:schemeClr val="tx1"/>
              </a:solidFill>
            </a:endParaRPr>
          </a:p>
        </p:txBody>
      </p:sp>
      <p:sp>
        <p:nvSpPr>
          <p:cNvPr id="5" name="Slide Number Placeholder 4">
            <a:extLst>
              <a:ext uri="{FF2B5EF4-FFF2-40B4-BE49-F238E27FC236}">
                <a16:creationId xmlns:a16="http://schemas.microsoft.com/office/drawing/2014/main" id="{1CC5F914-FA04-412E-B955-30C7A2F378FE}"/>
              </a:ext>
            </a:extLst>
          </p:cNvPr>
          <p:cNvSpPr>
            <a:spLocks noGrp="1"/>
          </p:cNvSpPr>
          <p:nvPr>
            <p:ph type="sldNum" sz="quarter" idx="12"/>
          </p:nvPr>
        </p:nvSpPr>
        <p:spPr/>
        <p:txBody>
          <a:bodyPr/>
          <a:lstStyle/>
          <a:p>
            <a:fld id="{D9C44F9E-59C3-457A-99E5-93939BDFE56A}" type="slidenum">
              <a:rPr lang="en-IN" smtClean="0"/>
              <a:t>3</a:t>
            </a:fld>
            <a:endParaRPr lang="en-IN"/>
          </a:p>
        </p:txBody>
      </p:sp>
    </p:spTree>
    <p:extLst>
      <p:ext uri="{BB962C8B-B14F-4D97-AF65-F5344CB8AC3E}">
        <p14:creationId xmlns:p14="http://schemas.microsoft.com/office/powerpoint/2010/main" val="265299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E441-ACF8-CF9B-EF71-57C9B92DAD88}"/>
              </a:ext>
            </a:extLst>
          </p:cNvPr>
          <p:cNvSpPr>
            <a:spLocks noGrp="1"/>
          </p:cNvSpPr>
          <p:nvPr>
            <p:ph type="title"/>
          </p:nvPr>
        </p:nvSpPr>
        <p:spPr/>
        <p:txBody>
          <a:bodyPr>
            <a:normAutofit/>
          </a:bodyPr>
          <a:lstStyle/>
          <a:p>
            <a:br>
              <a:rPr lang="en-US" b="0" i="0" dirty="0">
                <a:solidFill>
                  <a:srgbClr val="161616"/>
                </a:solidFill>
                <a:effectLst/>
                <a:latin typeface="Soleil"/>
              </a:rPr>
            </a:br>
            <a:endParaRPr lang="en-IN" dirty="0"/>
          </a:p>
        </p:txBody>
      </p:sp>
      <p:sp>
        <p:nvSpPr>
          <p:cNvPr id="4" name="Footer Placeholder 3">
            <a:extLst>
              <a:ext uri="{FF2B5EF4-FFF2-40B4-BE49-F238E27FC236}">
                <a16:creationId xmlns:a16="http://schemas.microsoft.com/office/drawing/2014/main" id="{DA0EFF23-A23B-7BF2-D454-FE2EC5FCC349}"/>
              </a:ext>
            </a:extLst>
          </p:cNvPr>
          <p:cNvSpPr>
            <a:spLocks noGrp="1"/>
          </p:cNvSpPr>
          <p:nvPr>
            <p:ph type="ftr" sz="quarter" idx="11"/>
          </p:nvPr>
        </p:nvSpPr>
        <p:spPr>
          <a:xfrm>
            <a:off x="6400069" y="6338762"/>
            <a:ext cx="7619999" cy="365125"/>
          </a:xfrm>
        </p:spPr>
        <p:txBody>
          <a:bodyPr/>
          <a:lstStyle/>
          <a:p>
            <a:r>
              <a:rPr lang="en-IN" sz="1400" b="1">
                <a:solidFill>
                  <a:schemeClr val="tx1"/>
                </a:solidFill>
              </a:rPr>
              <a:t>ASSIGNMENT-5 MADHURIMA RAWAT(DATASCIENCE CSVTU)</a:t>
            </a:r>
            <a:endParaRPr lang="en-IN" dirty="0"/>
          </a:p>
        </p:txBody>
      </p:sp>
      <p:sp>
        <p:nvSpPr>
          <p:cNvPr id="5" name="Slide Number Placeholder 4">
            <a:extLst>
              <a:ext uri="{FF2B5EF4-FFF2-40B4-BE49-F238E27FC236}">
                <a16:creationId xmlns:a16="http://schemas.microsoft.com/office/drawing/2014/main" id="{469ECB36-AEF2-4477-0BBF-053973DDE098}"/>
              </a:ext>
            </a:extLst>
          </p:cNvPr>
          <p:cNvSpPr>
            <a:spLocks noGrp="1"/>
          </p:cNvSpPr>
          <p:nvPr>
            <p:ph type="sldNum" sz="quarter" idx="12"/>
          </p:nvPr>
        </p:nvSpPr>
        <p:spPr/>
        <p:txBody>
          <a:bodyPr/>
          <a:lstStyle/>
          <a:p>
            <a:fld id="{D9C44F9E-59C3-457A-99E5-93939BDFE56A}" type="slidenum">
              <a:rPr lang="en-IN" smtClean="0"/>
              <a:t>4</a:t>
            </a:fld>
            <a:endParaRPr lang="en-IN"/>
          </a:p>
        </p:txBody>
      </p:sp>
      <p:pic>
        <p:nvPicPr>
          <p:cNvPr id="3" name="Picture 2" descr="Spanning tree">
            <a:extLst>
              <a:ext uri="{FF2B5EF4-FFF2-40B4-BE49-F238E27FC236}">
                <a16:creationId xmlns:a16="http://schemas.microsoft.com/office/drawing/2014/main" id="{7D16EA95-4330-9166-8C0B-BBE679D47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795" y="981085"/>
            <a:ext cx="27241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panning tree">
            <a:extLst>
              <a:ext uri="{FF2B5EF4-FFF2-40B4-BE49-F238E27FC236}">
                <a16:creationId xmlns:a16="http://schemas.microsoft.com/office/drawing/2014/main" id="{9618635A-E550-52E8-0E24-F2F9B44F6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74" y="3808796"/>
            <a:ext cx="10066193" cy="2460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A06384-6187-AFF4-9207-766C16B1ADC5}"/>
              </a:ext>
            </a:extLst>
          </p:cNvPr>
          <p:cNvSpPr txBox="1"/>
          <p:nvPr/>
        </p:nvSpPr>
        <p:spPr>
          <a:xfrm>
            <a:off x="3342289" y="265413"/>
            <a:ext cx="7020911" cy="646331"/>
          </a:xfrm>
          <a:prstGeom prst="rect">
            <a:avLst/>
          </a:prstGeom>
          <a:noFill/>
        </p:spPr>
        <p:txBody>
          <a:bodyPr wrap="square" rtlCol="0">
            <a:spAutoFit/>
          </a:bodyPr>
          <a:lstStyle/>
          <a:p>
            <a:r>
              <a:rPr lang="en-GB" sz="3600" dirty="0">
                <a:solidFill>
                  <a:schemeClr val="accent1"/>
                </a:solidFill>
              </a:rPr>
              <a:t>Minimum Spanning Tree</a:t>
            </a:r>
            <a:endParaRPr lang="en-IN" sz="3600" dirty="0">
              <a:solidFill>
                <a:schemeClr val="accent1"/>
              </a:solidFill>
            </a:endParaRPr>
          </a:p>
        </p:txBody>
      </p:sp>
    </p:spTree>
    <p:extLst>
      <p:ext uri="{BB962C8B-B14F-4D97-AF65-F5344CB8AC3E}">
        <p14:creationId xmlns:p14="http://schemas.microsoft.com/office/powerpoint/2010/main" val="428973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E47D-A768-17A7-C441-A63BA4C616A8}"/>
              </a:ext>
            </a:extLst>
          </p:cNvPr>
          <p:cNvSpPr>
            <a:spLocks noGrp="1"/>
          </p:cNvSpPr>
          <p:nvPr>
            <p:ph type="title"/>
          </p:nvPr>
        </p:nvSpPr>
        <p:spPr>
          <a:xfrm>
            <a:off x="3498396" y="135336"/>
            <a:ext cx="10772775" cy="1658198"/>
          </a:xfrm>
        </p:spPr>
        <p:txBody>
          <a:bodyPr>
            <a:normAutofit/>
          </a:bodyPr>
          <a:lstStyle/>
          <a:p>
            <a:r>
              <a:rPr lang="en-GB" dirty="0"/>
              <a:t>Kruskal’s Algorithm</a:t>
            </a:r>
            <a:endParaRPr lang="en-IN" dirty="0"/>
          </a:p>
        </p:txBody>
      </p:sp>
      <p:sp>
        <p:nvSpPr>
          <p:cNvPr id="8" name="Content Placeholder 7">
            <a:extLst>
              <a:ext uri="{FF2B5EF4-FFF2-40B4-BE49-F238E27FC236}">
                <a16:creationId xmlns:a16="http://schemas.microsoft.com/office/drawing/2014/main" id="{22B47BE0-6D88-34BA-4786-F13B277FE0C3}"/>
              </a:ext>
            </a:extLst>
          </p:cNvPr>
          <p:cNvSpPr>
            <a:spLocks noGrp="1"/>
          </p:cNvSpPr>
          <p:nvPr>
            <p:ph idx="1"/>
          </p:nvPr>
        </p:nvSpPr>
        <p:spPr>
          <a:xfrm>
            <a:off x="592476" y="1922655"/>
            <a:ext cx="10837523" cy="4211999"/>
          </a:xfrm>
        </p:spPr>
        <p:txBody>
          <a:bodyPr>
            <a:normAutofit/>
          </a:bodyPr>
          <a:lstStyle/>
          <a:p>
            <a:pPr>
              <a:buFont typeface="Wingdings" panose="05000000000000000000" pitchFamily="2" charset="2"/>
              <a:buChar char="q"/>
            </a:pPr>
            <a:r>
              <a:rPr lang="en-GB" sz="3200" b="1" i="0" dirty="0">
                <a:solidFill>
                  <a:srgbClr val="333333"/>
                </a:solidFill>
                <a:effectLst/>
                <a:latin typeface="inter-bold"/>
              </a:rPr>
              <a:t>Kruskal's Algorithm</a:t>
            </a:r>
            <a:r>
              <a:rPr lang="en-GB" sz="3200" b="0" i="0" dirty="0">
                <a:solidFill>
                  <a:srgbClr val="333333"/>
                </a:solidFill>
                <a:effectLst/>
                <a:latin typeface="inter-regular"/>
              </a:rPr>
              <a:t> is used to find the minimum spanning tree for a connected weighted graph. </a:t>
            </a:r>
          </a:p>
          <a:p>
            <a:pPr>
              <a:buFont typeface="Wingdings" panose="05000000000000000000" pitchFamily="2" charset="2"/>
              <a:buChar char="q"/>
            </a:pPr>
            <a:r>
              <a:rPr lang="en-GB" sz="3600" b="0" i="0" dirty="0">
                <a:solidFill>
                  <a:srgbClr val="333333"/>
                </a:solidFill>
                <a:effectLst/>
                <a:latin typeface="inter-regular"/>
              </a:rPr>
              <a:t>The main target of the algorithm is to find the subset of edges by using which we can traverse every vertex of the graph. </a:t>
            </a:r>
            <a:endParaRPr lang="en-GB" sz="3600" dirty="0">
              <a:solidFill>
                <a:srgbClr val="333333"/>
              </a:solidFill>
              <a:latin typeface="inter-regular"/>
            </a:endParaRPr>
          </a:p>
          <a:p>
            <a:pPr>
              <a:buFont typeface="Wingdings" panose="05000000000000000000" pitchFamily="2" charset="2"/>
              <a:buChar char="q"/>
            </a:pPr>
            <a:r>
              <a:rPr lang="en-GB" sz="3600" b="0" i="0" dirty="0">
                <a:solidFill>
                  <a:srgbClr val="333333"/>
                </a:solidFill>
                <a:effectLst/>
                <a:latin typeface="inter-regular"/>
              </a:rPr>
              <a:t>It follows the greedy approach that finds an optimum solution at every stage instead of focusing on a global optimum.</a:t>
            </a:r>
            <a:endParaRPr lang="en-GB" sz="3600" dirty="0"/>
          </a:p>
          <a:p>
            <a:pPr marL="0" indent="0">
              <a:buNone/>
            </a:pPr>
            <a:endParaRPr lang="en-GB" sz="3200" b="0" i="0" dirty="0">
              <a:solidFill>
                <a:srgbClr val="333333"/>
              </a:solidFill>
              <a:effectLst/>
              <a:latin typeface="inter-regular"/>
            </a:endParaRPr>
          </a:p>
          <a:p>
            <a:endParaRPr lang="en-GB" sz="3200" b="0" i="0" dirty="0">
              <a:solidFill>
                <a:srgbClr val="333333"/>
              </a:solidFill>
              <a:effectLst/>
              <a:latin typeface="inter-regular"/>
            </a:endParaRPr>
          </a:p>
          <a:p>
            <a:endParaRPr lang="en-GB" sz="3200" dirty="0">
              <a:solidFill>
                <a:srgbClr val="333333"/>
              </a:solidFill>
              <a:latin typeface="inter-regular"/>
            </a:endParaRPr>
          </a:p>
          <a:p>
            <a:endParaRPr lang="en-IN" sz="2800" dirty="0"/>
          </a:p>
        </p:txBody>
      </p:sp>
      <p:sp>
        <p:nvSpPr>
          <p:cNvPr id="4" name="Footer Placeholder 3">
            <a:extLst>
              <a:ext uri="{FF2B5EF4-FFF2-40B4-BE49-F238E27FC236}">
                <a16:creationId xmlns:a16="http://schemas.microsoft.com/office/drawing/2014/main" id="{B99CC8A6-66CA-7C7B-8762-1F7A0571630B}"/>
              </a:ext>
            </a:extLst>
          </p:cNvPr>
          <p:cNvSpPr>
            <a:spLocks noGrp="1"/>
          </p:cNvSpPr>
          <p:nvPr>
            <p:ph type="ftr" sz="quarter" idx="11"/>
          </p:nvPr>
        </p:nvSpPr>
        <p:spPr>
          <a:xfrm>
            <a:off x="6420616" y="6392897"/>
            <a:ext cx="7619999" cy="365125"/>
          </a:xfrm>
        </p:spPr>
        <p:txBody>
          <a:bodyPr/>
          <a:lstStyle/>
          <a:p>
            <a:r>
              <a:rPr lang="en-IN" sz="1400" b="1">
                <a:solidFill>
                  <a:schemeClr val="accent1">
                    <a:lumMod val="75000"/>
                  </a:schemeClr>
                </a:solidFill>
              </a:rPr>
              <a:t>ASSIGNMENT-5 MADHURIMA RAWAT(DATASCIENCE CSVTU)</a:t>
            </a:r>
            <a:endParaRPr lang="en-IN" sz="1400" b="1" dirty="0">
              <a:solidFill>
                <a:schemeClr val="accent1">
                  <a:lumMod val="75000"/>
                </a:schemeClr>
              </a:solidFill>
            </a:endParaRPr>
          </a:p>
        </p:txBody>
      </p:sp>
      <p:sp>
        <p:nvSpPr>
          <p:cNvPr id="5" name="Slide Number Placeholder 4">
            <a:extLst>
              <a:ext uri="{FF2B5EF4-FFF2-40B4-BE49-F238E27FC236}">
                <a16:creationId xmlns:a16="http://schemas.microsoft.com/office/drawing/2014/main" id="{584A0672-E56C-E799-0162-E0E280E440A8}"/>
              </a:ext>
            </a:extLst>
          </p:cNvPr>
          <p:cNvSpPr>
            <a:spLocks noGrp="1"/>
          </p:cNvSpPr>
          <p:nvPr>
            <p:ph type="sldNum" sz="quarter" idx="12"/>
          </p:nvPr>
        </p:nvSpPr>
        <p:spPr/>
        <p:txBody>
          <a:bodyPr/>
          <a:lstStyle/>
          <a:p>
            <a:fld id="{D9C44F9E-59C3-457A-99E5-93939BDFE56A}" type="slidenum">
              <a:rPr lang="en-IN" smtClean="0"/>
              <a:t>5</a:t>
            </a:fld>
            <a:endParaRPr lang="en-IN"/>
          </a:p>
        </p:txBody>
      </p:sp>
    </p:spTree>
    <p:extLst>
      <p:ext uri="{BB962C8B-B14F-4D97-AF65-F5344CB8AC3E}">
        <p14:creationId xmlns:p14="http://schemas.microsoft.com/office/powerpoint/2010/main" val="32373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693C-31BA-E2DE-2985-A7766C6C782E}"/>
              </a:ext>
            </a:extLst>
          </p:cNvPr>
          <p:cNvSpPr>
            <a:spLocks noGrp="1"/>
          </p:cNvSpPr>
          <p:nvPr>
            <p:ph type="title"/>
          </p:nvPr>
        </p:nvSpPr>
        <p:spPr>
          <a:xfrm>
            <a:off x="764956" y="188363"/>
            <a:ext cx="10772775" cy="1658198"/>
          </a:xfrm>
        </p:spPr>
        <p:txBody>
          <a:bodyPr/>
          <a:lstStyle/>
          <a:p>
            <a:r>
              <a:rPr lang="en-GB" dirty="0"/>
              <a:t>Steps of Kruskal’s Algorithm</a:t>
            </a:r>
            <a:endParaRPr lang="en-IN" dirty="0"/>
          </a:p>
        </p:txBody>
      </p:sp>
      <p:graphicFrame>
        <p:nvGraphicFramePr>
          <p:cNvPr id="6" name="Content Placeholder 5">
            <a:extLst>
              <a:ext uri="{FF2B5EF4-FFF2-40B4-BE49-F238E27FC236}">
                <a16:creationId xmlns:a16="http://schemas.microsoft.com/office/drawing/2014/main" id="{EFE6B8F6-AAF3-C491-0D2C-EF98F9BF61E6}"/>
              </a:ext>
            </a:extLst>
          </p:cNvPr>
          <p:cNvGraphicFramePr>
            <a:graphicFrameLocks noGrp="1"/>
          </p:cNvGraphicFramePr>
          <p:nvPr>
            <p:ph idx="1"/>
            <p:extLst>
              <p:ext uri="{D42A27DB-BD31-4B8C-83A1-F6EECF244321}">
                <p14:modId xmlns:p14="http://schemas.microsoft.com/office/powerpoint/2010/main" val="266498545"/>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9A89657F-4080-2E09-536C-25264DC98523}"/>
              </a:ext>
            </a:extLst>
          </p:cNvPr>
          <p:cNvSpPr>
            <a:spLocks noGrp="1"/>
          </p:cNvSpPr>
          <p:nvPr>
            <p:ph type="ftr" sz="quarter" idx="11"/>
          </p:nvPr>
        </p:nvSpPr>
        <p:spPr>
          <a:xfrm>
            <a:off x="6508531" y="6460631"/>
            <a:ext cx="5029200" cy="228600"/>
          </a:xfrm>
        </p:spPr>
        <p:txBody>
          <a:bodyPr/>
          <a:lstStyle/>
          <a:p>
            <a:r>
              <a:rPr lang="en-IN" sz="1400" b="1" dirty="0"/>
              <a:t>ASSIGNMENT-5 MADHURIMA RAWAT(DATASCIENCE CSVTU)</a:t>
            </a:r>
          </a:p>
        </p:txBody>
      </p:sp>
      <p:sp>
        <p:nvSpPr>
          <p:cNvPr id="5" name="Slide Number Placeholder 4">
            <a:extLst>
              <a:ext uri="{FF2B5EF4-FFF2-40B4-BE49-F238E27FC236}">
                <a16:creationId xmlns:a16="http://schemas.microsoft.com/office/drawing/2014/main" id="{750D01D5-E758-22A0-2149-DF6007F45A58}"/>
              </a:ext>
            </a:extLst>
          </p:cNvPr>
          <p:cNvSpPr>
            <a:spLocks noGrp="1"/>
          </p:cNvSpPr>
          <p:nvPr>
            <p:ph type="sldNum" sz="quarter" idx="12"/>
          </p:nvPr>
        </p:nvSpPr>
        <p:spPr/>
        <p:txBody>
          <a:bodyPr/>
          <a:lstStyle/>
          <a:p>
            <a:fld id="{D9C44F9E-59C3-457A-99E5-93939BDFE56A}" type="slidenum">
              <a:rPr lang="en-IN" smtClean="0"/>
              <a:t>6</a:t>
            </a:fld>
            <a:endParaRPr lang="en-IN"/>
          </a:p>
        </p:txBody>
      </p:sp>
    </p:spTree>
    <p:extLst>
      <p:ext uri="{BB962C8B-B14F-4D97-AF65-F5344CB8AC3E}">
        <p14:creationId xmlns:p14="http://schemas.microsoft.com/office/powerpoint/2010/main" val="402517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9C2A-FA8E-C97B-53B5-361AB5CD3E39}"/>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E5EB73D1-BB92-7BBF-19DD-17CF6FB16E1E}"/>
              </a:ext>
            </a:extLst>
          </p:cNvPr>
          <p:cNvSpPr>
            <a:spLocks noGrp="1"/>
          </p:cNvSpPr>
          <p:nvPr>
            <p:ph idx="1"/>
          </p:nvPr>
        </p:nvSpPr>
        <p:spPr/>
        <p:txBody>
          <a:bodyPr>
            <a:normAutofit fontScale="92500" lnSpcReduction="20000"/>
          </a:bodyPr>
          <a:lstStyle/>
          <a:p>
            <a:pPr algn="just">
              <a:buFont typeface="+mj-lt"/>
              <a:buAutoNum type="arabicPeriod"/>
            </a:pPr>
            <a:r>
              <a:rPr lang="en-GB" b="0" i="0" dirty="0">
                <a:solidFill>
                  <a:srgbClr val="000000"/>
                </a:solidFill>
                <a:effectLst/>
                <a:latin typeface="inter-regular"/>
              </a:rPr>
              <a:t>Step </a:t>
            </a:r>
            <a:r>
              <a:rPr lang="en-GB" b="0" i="0" dirty="0">
                <a:solidFill>
                  <a:srgbClr val="C00000"/>
                </a:solidFill>
                <a:effectLst/>
                <a:latin typeface="inter-regular"/>
              </a:rPr>
              <a:t>1</a:t>
            </a:r>
            <a:r>
              <a:rPr lang="en-GB" b="0" i="0" dirty="0">
                <a:solidFill>
                  <a:srgbClr val="000000"/>
                </a:solidFill>
                <a:effectLst/>
                <a:latin typeface="inter-regular"/>
              </a:rPr>
              <a:t>: Create a forest F in such a way that every vertex of the graph is a separate tree.  </a:t>
            </a:r>
          </a:p>
          <a:p>
            <a:pPr algn="just">
              <a:buFont typeface="+mj-lt"/>
              <a:buAutoNum type="arabicPeriod"/>
            </a:pPr>
            <a:r>
              <a:rPr lang="en-GB" b="0" i="0" dirty="0">
                <a:solidFill>
                  <a:srgbClr val="000000"/>
                </a:solidFill>
                <a:effectLst/>
                <a:latin typeface="inter-regular"/>
              </a:rPr>
              <a:t>Step </a:t>
            </a:r>
            <a:r>
              <a:rPr lang="en-GB" b="0" i="0" dirty="0">
                <a:solidFill>
                  <a:srgbClr val="C00000"/>
                </a:solidFill>
                <a:effectLst/>
                <a:latin typeface="inter-regular"/>
              </a:rPr>
              <a:t>2</a:t>
            </a:r>
            <a:r>
              <a:rPr lang="en-GB" b="0" i="0" dirty="0">
                <a:solidFill>
                  <a:srgbClr val="000000"/>
                </a:solidFill>
                <a:effectLst/>
                <a:latin typeface="inter-regular"/>
              </a:rPr>
              <a:t>: Create a set E that contains all the edges of the graph.  </a:t>
            </a:r>
          </a:p>
          <a:p>
            <a:pPr algn="just">
              <a:buFont typeface="+mj-lt"/>
              <a:buAutoNum type="arabicPeriod"/>
            </a:pPr>
            <a:r>
              <a:rPr lang="en-GB" b="0" i="0" dirty="0">
                <a:solidFill>
                  <a:srgbClr val="000000"/>
                </a:solidFill>
                <a:effectLst/>
                <a:latin typeface="inter-regular"/>
              </a:rPr>
              <a:t>Step </a:t>
            </a:r>
            <a:r>
              <a:rPr lang="en-GB" b="0" i="0" dirty="0">
                <a:solidFill>
                  <a:srgbClr val="C00000"/>
                </a:solidFill>
                <a:effectLst/>
                <a:latin typeface="inter-regular"/>
              </a:rPr>
              <a:t>3</a:t>
            </a:r>
            <a:r>
              <a:rPr lang="en-GB" b="0" i="0" dirty="0">
                <a:solidFill>
                  <a:srgbClr val="000000"/>
                </a:solidFill>
                <a:effectLst/>
                <a:latin typeface="inter-regular"/>
              </a:rPr>
              <a:t>: Repeat Steps </a:t>
            </a:r>
            <a:r>
              <a:rPr lang="en-GB" b="0" i="0" dirty="0">
                <a:solidFill>
                  <a:srgbClr val="C00000"/>
                </a:solidFill>
                <a:effectLst/>
                <a:latin typeface="inter-regular"/>
              </a:rPr>
              <a:t>4</a:t>
            </a:r>
            <a:r>
              <a:rPr lang="en-GB" b="0" i="0" dirty="0">
                <a:solidFill>
                  <a:srgbClr val="000000"/>
                </a:solidFill>
                <a:effectLst/>
                <a:latin typeface="inter-regular"/>
              </a:rPr>
              <a:t> and </a:t>
            </a:r>
            <a:r>
              <a:rPr lang="en-GB" b="0" i="0" dirty="0">
                <a:solidFill>
                  <a:srgbClr val="C00000"/>
                </a:solidFill>
                <a:effectLst/>
                <a:latin typeface="inter-regular"/>
              </a:rPr>
              <a:t>5</a:t>
            </a:r>
            <a:r>
              <a:rPr lang="en-GB" b="0" i="0" dirty="0">
                <a:solidFill>
                  <a:srgbClr val="000000"/>
                </a:solidFill>
                <a:effectLst/>
                <a:latin typeface="inter-regular"/>
              </a:rPr>
              <a:t> </a:t>
            </a:r>
            <a:r>
              <a:rPr lang="en-GB" b="1" i="0" dirty="0">
                <a:solidFill>
                  <a:srgbClr val="006699"/>
                </a:solidFill>
                <a:effectLst/>
                <a:latin typeface="inter-regular"/>
              </a:rPr>
              <a:t>while</a:t>
            </a:r>
            <a:r>
              <a:rPr lang="en-GB" b="0" i="0" dirty="0">
                <a:solidFill>
                  <a:srgbClr val="000000"/>
                </a:solidFill>
                <a:effectLst/>
                <a:latin typeface="inter-regular"/>
              </a:rPr>
              <a:t> E is NOT EMPTY and F is not spanning  </a:t>
            </a:r>
          </a:p>
          <a:p>
            <a:pPr algn="just">
              <a:buFont typeface="+mj-lt"/>
              <a:buAutoNum type="arabicPeriod"/>
            </a:pPr>
            <a:r>
              <a:rPr lang="en-GB" b="0" i="0" dirty="0">
                <a:solidFill>
                  <a:srgbClr val="000000"/>
                </a:solidFill>
                <a:effectLst/>
                <a:latin typeface="inter-regular"/>
              </a:rPr>
              <a:t>Step </a:t>
            </a:r>
            <a:r>
              <a:rPr lang="en-GB" b="0" i="0" dirty="0">
                <a:solidFill>
                  <a:srgbClr val="C00000"/>
                </a:solidFill>
                <a:effectLst/>
                <a:latin typeface="inter-regular"/>
              </a:rPr>
              <a:t>4</a:t>
            </a:r>
            <a:r>
              <a:rPr lang="en-GB" b="0" i="0" dirty="0">
                <a:solidFill>
                  <a:srgbClr val="000000"/>
                </a:solidFill>
                <a:effectLst/>
                <a:latin typeface="inter-regular"/>
              </a:rPr>
              <a:t>: Remove an edge from E with minimum weight  </a:t>
            </a:r>
          </a:p>
          <a:p>
            <a:pPr algn="just">
              <a:buFont typeface="+mj-lt"/>
              <a:buAutoNum type="arabicPeriod"/>
            </a:pPr>
            <a:r>
              <a:rPr lang="en-GB" b="0" i="0" dirty="0">
                <a:solidFill>
                  <a:srgbClr val="000000"/>
                </a:solidFill>
                <a:effectLst/>
                <a:latin typeface="inter-regular"/>
              </a:rPr>
              <a:t>Step </a:t>
            </a:r>
            <a:r>
              <a:rPr lang="en-GB" b="0" i="0" dirty="0">
                <a:solidFill>
                  <a:srgbClr val="C00000"/>
                </a:solidFill>
                <a:effectLst/>
                <a:latin typeface="inter-regular"/>
              </a:rPr>
              <a:t>5</a:t>
            </a:r>
            <a:r>
              <a:rPr lang="en-GB" b="0" i="0" dirty="0">
                <a:solidFill>
                  <a:srgbClr val="000000"/>
                </a:solidFill>
                <a:effectLst/>
                <a:latin typeface="inter-regular"/>
              </a:rPr>
              <a:t>: IF the edge obtained in Step </a:t>
            </a:r>
            <a:r>
              <a:rPr lang="en-GB" b="0" i="0" dirty="0">
                <a:solidFill>
                  <a:srgbClr val="C00000"/>
                </a:solidFill>
                <a:effectLst/>
                <a:latin typeface="inter-regular"/>
              </a:rPr>
              <a:t>4</a:t>
            </a:r>
            <a:r>
              <a:rPr lang="en-GB" b="0" i="0" dirty="0">
                <a:solidFill>
                  <a:srgbClr val="000000"/>
                </a:solidFill>
                <a:effectLst/>
                <a:latin typeface="inter-regular"/>
              </a:rPr>
              <a:t> connects two different trees, then add it to the forest F   </a:t>
            </a:r>
          </a:p>
          <a:p>
            <a:pPr algn="just">
              <a:buFont typeface="+mj-lt"/>
              <a:buAutoNum type="arabicPeriod"/>
            </a:pPr>
            <a:r>
              <a:rPr lang="en-GB" b="0" i="0" dirty="0">
                <a:solidFill>
                  <a:srgbClr val="000000"/>
                </a:solidFill>
                <a:effectLst/>
                <a:latin typeface="inter-regular"/>
              </a:rPr>
              <a:t>(</a:t>
            </a:r>
            <a:r>
              <a:rPr lang="en-GB" b="1" i="0" dirty="0">
                <a:solidFill>
                  <a:srgbClr val="006699"/>
                </a:solidFill>
                <a:effectLst/>
                <a:latin typeface="inter-regular"/>
              </a:rPr>
              <a:t>for</a:t>
            </a:r>
            <a:r>
              <a:rPr lang="en-GB" b="0" i="0" dirty="0">
                <a:solidFill>
                  <a:srgbClr val="000000"/>
                </a:solidFill>
                <a:effectLst/>
                <a:latin typeface="inter-regular"/>
              </a:rPr>
              <a:t> combining two trees into one tree).  </a:t>
            </a:r>
          </a:p>
          <a:p>
            <a:pPr algn="just">
              <a:buFont typeface="+mj-lt"/>
              <a:buAutoNum type="arabicPeriod"/>
            </a:pPr>
            <a:r>
              <a:rPr lang="en-GB" b="0" i="0" dirty="0">
                <a:solidFill>
                  <a:srgbClr val="000000"/>
                </a:solidFill>
                <a:effectLst/>
                <a:latin typeface="inter-regular"/>
              </a:rPr>
              <a:t>ELSE  </a:t>
            </a:r>
          </a:p>
          <a:p>
            <a:pPr algn="just">
              <a:buFont typeface="+mj-lt"/>
              <a:buAutoNum type="arabicPeriod"/>
            </a:pPr>
            <a:r>
              <a:rPr lang="en-GB" b="0" i="0" dirty="0">
                <a:solidFill>
                  <a:srgbClr val="000000"/>
                </a:solidFill>
                <a:effectLst/>
                <a:latin typeface="inter-regular"/>
              </a:rPr>
              <a:t>Discard the edge  </a:t>
            </a:r>
          </a:p>
          <a:p>
            <a:pPr algn="just">
              <a:buFont typeface="+mj-lt"/>
              <a:buAutoNum type="arabicPeriod"/>
            </a:pPr>
            <a:r>
              <a:rPr lang="en-GB" b="0" i="0" dirty="0">
                <a:solidFill>
                  <a:srgbClr val="000000"/>
                </a:solidFill>
                <a:effectLst/>
                <a:latin typeface="inter-regular"/>
              </a:rPr>
              <a:t>Step </a:t>
            </a:r>
            <a:r>
              <a:rPr lang="en-GB" b="0" i="0" dirty="0">
                <a:solidFill>
                  <a:srgbClr val="C00000"/>
                </a:solidFill>
                <a:effectLst/>
                <a:latin typeface="inter-regular"/>
              </a:rPr>
              <a:t>6</a:t>
            </a:r>
            <a:r>
              <a:rPr lang="en-GB" b="0" i="0" dirty="0">
                <a:solidFill>
                  <a:srgbClr val="000000"/>
                </a:solidFill>
                <a:effectLst/>
                <a:latin typeface="inter-regular"/>
              </a:rPr>
              <a:t>: END  </a:t>
            </a:r>
          </a:p>
          <a:p>
            <a:endParaRPr lang="en-GB" dirty="0"/>
          </a:p>
        </p:txBody>
      </p:sp>
    </p:spTree>
    <p:extLst>
      <p:ext uri="{BB962C8B-B14F-4D97-AF65-F5344CB8AC3E}">
        <p14:creationId xmlns:p14="http://schemas.microsoft.com/office/powerpoint/2010/main" val="275990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6E96-ED67-5AF2-004F-C430529BE81F}"/>
              </a:ext>
            </a:extLst>
          </p:cNvPr>
          <p:cNvSpPr>
            <a:spLocks noGrp="1"/>
          </p:cNvSpPr>
          <p:nvPr>
            <p:ph type="title"/>
          </p:nvPr>
        </p:nvSpPr>
        <p:spPr/>
        <p:txBody>
          <a:bodyPr/>
          <a:lstStyle/>
          <a:p>
            <a:r>
              <a:rPr lang="en-GB" dirty="0"/>
              <a:t>Example</a:t>
            </a:r>
            <a:endParaRPr lang="en-IN" dirty="0"/>
          </a:p>
        </p:txBody>
      </p:sp>
      <p:sp>
        <p:nvSpPr>
          <p:cNvPr id="4" name="Footer Placeholder 3">
            <a:extLst>
              <a:ext uri="{FF2B5EF4-FFF2-40B4-BE49-F238E27FC236}">
                <a16:creationId xmlns:a16="http://schemas.microsoft.com/office/drawing/2014/main" id="{60B03DE9-F5B1-B2A9-9B6C-270FD9EFA96C}"/>
              </a:ext>
            </a:extLst>
          </p:cNvPr>
          <p:cNvSpPr>
            <a:spLocks noGrp="1"/>
          </p:cNvSpPr>
          <p:nvPr>
            <p:ph type="ftr" sz="quarter" idx="11"/>
          </p:nvPr>
        </p:nvSpPr>
        <p:spPr>
          <a:xfrm>
            <a:off x="5919952" y="6574931"/>
            <a:ext cx="5029200" cy="228600"/>
          </a:xfrm>
        </p:spPr>
        <p:txBody>
          <a:bodyPr/>
          <a:lstStyle/>
          <a:p>
            <a:r>
              <a:rPr lang="en-IN" sz="1400" b="1" dirty="0"/>
              <a:t>ASSIGNMENT-5 MADHURIMA RAWAT(DATASCIENCE CSVTU)</a:t>
            </a:r>
          </a:p>
        </p:txBody>
      </p:sp>
      <p:sp>
        <p:nvSpPr>
          <p:cNvPr id="5" name="Slide Number Placeholder 4">
            <a:extLst>
              <a:ext uri="{FF2B5EF4-FFF2-40B4-BE49-F238E27FC236}">
                <a16:creationId xmlns:a16="http://schemas.microsoft.com/office/drawing/2014/main" id="{A2905A6B-E7CA-9EF8-021D-E3393528AA53}"/>
              </a:ext>
            </a:extLst>
          </p:cNvPr>
          <p:cNvSpPr>
            <a:spLocks noGrp="1"/>
          </p:cNvSpPr>
          <p:nvPr>
            <p:ph type="sldNum" sz="quarter" idx="12"/>
          </p:nvPr>
        </p:nvSpPr>
        <p:spPr/>
        <p:txBody>
          <a:bodyPr/>
          <a:lstStyle/>
          <a:p>
            <a:fld id="{D9C44F9E-59C3-457A-99E5-93939BDFE56A}" type="slidenum">
              <a:rPr lang="en-IN" smtClean="0"/>
              <a:t>8</a:t>
            </a:fld>
            <a:endParaRPr lang="en-IN"/>
          </a:p>
        </p:txBody>
      </p:sp>
      <p:pic>
        <p:nvPicPr>
          <p:cNvPr id="6" name="Picture 2" descr="Kruskal's Algorithm">
            <a:extLst>
              <a:ext uri="{FF2B5EF4-FFF2-40B4-BE49-F238E27FC236}">
                <a16:creationId xmlns:a16="http://schemas.microsoft.com/office/drawing/2014/main" id="{FF574280-A6B7-625A-4656-9B90E32B1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19" y="2191890"/>
            <a:ext cx="5581381" cy="36110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8F4579-A09A-03BE-6E3D-0618F00F5DE6}"/>
              </a:ext>
            </a:extLst>
          </p:cNvPr>
          <p:cNvSpPr txBox="1"/>
          <p:nvPr/>
        </p:nvSpPr>
        <p:spPr>
          <a:xfrm>
            <a:off x="7400585" y="856814"/>
            <a:ext cx="3710152" cy="830997"/>
          </a:xfrm>
          <a:prstGeom prst="rect">
            <a:avLst/>
          </a:prstGeom>
          <a:noFill/>
        </p:spPr>
        <p:txBody>
          <a:bodyPr wrap="square" rtlCol="0">
            <a:spAutoFit/>
          </a:bodyPr>
          <a:lstStyle/>
          <a:p>
            <a:r>
              <a:rPr lang="en-US" sz="4800" dirty="0">
                <a:solidFill>
                  <a:srgbClr val="FF0000"/>
                </a:solidFill>
              </a:rPr>
              <a:t>Final Result</a:t>
            </a:r>
            <a:endParaRPr lang="en-IN" sz="4800" dirty="0">
              <a:solidFill>
                <a:srgbClr val="FF0000"/>
              </a:solidFill>
            </a:endParaRPr>
          </a:p>
        </p:txBody>
      </p:sp>
      <p:pic>
        <p:nvPicPr>
          <p:cNvPr id="8" name="Content Placeholder 5">
            <a:extLst>
              <a:ext uri="{FF2B5EF4-FFF2-40B4-BE49-F238E27FC236}">
                <a16:creationId xmlns:a16="http://schemas.microsoft.com/office/drawing/2014/main" id="{939EE653-8E2E-B15A-0337-40833444E0E6}"/>
              </a:ext>
            </a:extLst>
          </p:cNvPr>
          <p:cNvPicPr>
            <a:picLocks noGrp="1" noChangeAspect="1"/>
          </p:cNvPicPr>
          <p:nvPr>
            <p:ph idx="1"/>
          </p:nvPr>
        </p:nvPicPr>
        <p:blipFill>
          <a:blip r:embed="rId3"/>
          <a:stretch>
            <a:fillRect/>
          </a:stretch>
        </p:blipFill>
        <p:spPr>
          <a:xfrm>
            <a:off x="6557152" y="4357938"/>
            <a:ext cx="4553585" cy="2000529"/>
          </a:xfrm>
          <a:prstGeom prst="rect">
            <a:avLst/>
          </a:prstGeom>
        </p:spPr>
      </p:pic>
      <p:sp>
        <p:nvSpPr>
          <p:cNvPr id="9" name="TextBox 8">
            <a:extLst>
              <a:ext uri="{FF2B5EF4-FFF2-40B4-BE49-F238E27FC236}">
                <a16:creationId xmlns:a16="http://schemas.microsoft.com/office/drawing/2014/main" id="{C97CDFEE-B2A8-B8D8-1195-4936D65F7C22}"/>
              </a:ext>
            </a:extLst>
          </p:cNvPr>
          <p:cNvSpPr txBox="1"/>
          <p:nvPr/>
        </p:nvSpPr>
        <p:spPr>
          <a:xfrm>
            <a:off x="6316717" y="2157731"/>
            <a:ext cx="5373289" cy="2339102"/>
          </a:xfrm>
          <a:prstGeom prst="rect">
            <a:avLst/>
          </a:prstGeom>
          <a:noFill/>
        </p:spPr>
        <p:txBody>
          <a:bodyPr wrap="square" rtlCol="0">
            <a:spAutoFit/>
          </a:bodyPr>
          <a:lstStyle/>
          <a:p>
            <a:r>
              <a:rPr lang="en-GB" sz="3200" dirty="0"/>
              <a:t>Cost</a:t>
            </a:r>
          </a:p>
          <a:p>
            <a:r>
              <a:rPr lang="en-GB" sz="3200" b="0" i="0" dirty="0">
                <a:solidFill>
                  <a:srgbClr val="333333"/>
                </a:solidFill>
                <a:effectLst/>
                <a:latin typeface="inter-regular"/>
              </a:rPr>
              <a:t>The cost of the MST is = AB + DE + BC + CD = 1 + 2 + 3 + 4 = 10.</a:t>
            </a:r>
            <a:endParaRPr lang="en-GB" sz="3200" dirty="0"/>
          </a:p>
          <a:p>
            <a:endParaRPr lang="en-IN" dirty="0"/>
          </a:p>
        </p:txBody>
      </p:sp>
    </p:spTree>
    <p:extLst>
      <p:ext uri="{BB962C8B-B14F-4D97-AF65-F5344CB8AC3E}">
        <p14:creationId xmlns:p14="http://schemas.microsoft.com/office/powerpoint/2010/main" val="250035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ABAA-373B-D419-043A-FE142BB21A0A}"/>
              </a:ext>
            </a:extLst>
          </p:cNvPr>
          <p:cNvSpPr>
            <a:spLocks noGrp="1"/>
          </p:cNvSpPr>
          <p:nvPr>
            <p:ph type="title"/>
          </p:nvPr>
        </p:nvSpPr>
        <p:spPr/>
        <p:txBody>
          <a:bodyPr/>
          <a:lstStyle/>
          <a:p>
            <a:r>
              <a:rPr lang="en-GB" dirty="0"/>
              <a:t>Prim’s Algorithm</a:t>
            </a:r>
            <a:endParaRPr lang="en-IN" dirty="0"/>
          </a:p>
        </p:txBody>
      </p:sp>
      <p:sp>
        <p:nvSpPr>
          <p:cNvPr id="3" name="Content Placeholder 2">
            <a:extLst>
              <a:ext uri="{FF2B5EF4-FFF2-40B4-BE49-F238E27FC236}">
                <a16:creationId xmlns:a16="http://schemas.microsoft.com/office/drawing/2014/main" id="{F891E88E-1CD5-1301-B991-B754DB08DE6E}"/>
              </a:ext>
            </a:extLst>
          </p:cNvPr>
          <p:cNvSpPr>
            <a:spLocks noGrp="1"/>
          </p:cNvSpPr>
          <p:nvPr>
            <p:ph idx="1"/>
          </p:nvPr>
        </p:nvSpPr>
        <p:spPr>
          <a:xfrm>
            <a:off x="657224" y="2133979"/>
            <a:ext cx="10753725" cy="3766185"/>
          </a:xfrm>
        </p:spPr>
        <p:txBody>
          <a:bodyPr>
            <a:normAutofit lnSpcReduction="10000"/>
          </a:bodyPr>
          <a:lstStyle/>
          <a:p>
            <a:pPr>
              <a:buFont typeface="Wingdings" panose="05000000000000000000" pitchFamily="2" charset="2"/>
              <a:buChar char="q"/>
            </a:pPr>
            <a:r>
              <a:rPr lang="en-GB" sz="4000" b="1" i="0" dirty="0">
                <a:solidFill>
                  <a:srgbClr val="333333"/>
                </a:solidFill>
                <a:effectLst/>
                <a:latin typeface="inter-bold"/>
              </a:rPr>
              <a:t>Prim's Algorithm</a:t>
            </a:r>
            <a:r>
              <a:rPr lang="en-GB" sz="4000" b="0" i="0" dirty="0">
                <a:solidFill>
                  <a:srgbClr val="333333"/>
                </a:solidFill>
                <a:effectLst/>
                <a:latin typeface="inter-regular"/>
              </a:rPr>
              <a:t> is a greedy algorithm that is used to find the minimum spanning tree from a graph. </a:t>
            </a:r>
          </a:p>
          <a:p>
            <a:endParaRPr lang="en-GB" sz="4000" dirty="0">
              <a:solidFill>
                <a:srgbClr val="333333"/>
              </a:solidFill>
              <a:latin typeface="inter-regular"/>
            </a:endParaRPr>
          </a:p>
          <a:p>
            <a:pPr>
              <a:buFont typeface="Wingdings" panose="05000000000000000000" pitchFamily="2" charset="2"/>
              <a:buChar char="q"/>
            </a:pPr>
            <a:r>
              <a:rPr lang="en-GB" sz="4000" b="0" i="0" dirty="0">
                <a:solidFill>
                  <a:srgbClr val="333333"/>
                </a:solidFill>
                <a:effectLst/>
                <a:latin typeface="inter-regular"/>
              </a:rPr>
              <a:t>Prim's algorithm finds the subset of edges that includes every vertex of the graph such that the sum of the weights of the edges can be minimized.</a:t>
            </a:r>
            <a:endParaRPr lang="en-GB" sz="4000" dirty="0"/>
          </a:p>
          <a:p>
            <a:endParaRPr lang="en-IN" dirty="0"/>
          </a:p>
        </p:txBody>
      </p:sp>
      <p:sp>
        <p:nvSpPr>
          <p:cNvPr id="4" name="Footer Placeholder 3">
            <a:extLst>
              <a:ext uri="{FF2B5EF4-FFF2-40B4-BE49-F238E27FC236}">
                <a16:creationId xmlns:a16="http://schemas.microsoft.com/office/drawing/2014/main" id="{3D9643FD-C5EF-A672-DB89-A78EF59C7BF6}"/>
              </a:ext>
            </a:extLst>
          </p:cNvPr>
          <p:cNvSpPr>
            <a:spLocks noGrp="1"/>
          </p:cNvSpPr>
          <p:nvPr>
            <p:ph type="ftr" sz="quarter" idx="11"/>
          </p:nvPr>
        </p:nvSpPr>
        <p:spPr>
          <a:xfrm>
            <a:off x="6043611" y="6405764"/>
            <a:ext cx="5029200" cy="228600"/>
          </a:xfrm>
        </p:spPr>
        <p:txBody>
          <a:bodyPr/>
          <a:lstStyle/>
          <a:p>
            <a:r>
              <a:rPr lang="en-IN" sz="1400" b="1" dirty="0"/>
              <a:t>ASSIGNMENT-5</a:t>
            </a:r>
            <a:r>
              <a:rPr lang="en-IN" dirty="0"/>
              <a:t> </a:t>
            </a:r>
            <a:r>
              <a:rPr lang="en-IN" sz="1400" b="1" dirty="0"/>
              <a:t>MADHURIMA RAWAT(DATASCIENCE CSVTU)</a:t>
            </a:r>
            <a:endParaRPr lang="en-IN" b="1" dirty="0"/>
          </a:p>
        </p:txBody>
      </p:sp>
      <p:sp>
        <p:nvSpPr>
          <p:cNvPr id="5" name="Slide Number Placeholder 4">
            <a:extLst>
              <a:ext uri="{FF2B5EF4-FFF2-40B4-BE49-F238E27FC236}">
                <a16:creationId xmlns:a16="http://schemas.microsoft.com/office/drawing/2014/main" id="{1293580F-82B2-6D3D-8D11-799AA49330A2}"/>
              </a:ext>
            </a:extLst>
          </p:cNvPr>
          <p:cNvSpPr>
            <a:spLocks noGrp="1"/>
          </p:cNvSpPr>
          <p:nvPr>
            <p:ph type="sldNum" sz="quarter" idx="12"/>
          </p:nvPr>
        </p:nvSpPr>
        <p:spPr/>
        <p:txBody>
          <a:bodyPr/>
          <a:lstStyle/>
          <a:p>
            <a:fld id="{D9C44F9E-59C3-457A-99E5-93939BDFE56A}" type="slidenum">
              <a:rPr lang="en-IN" smtClean="0"/>
              <a:t>9</a:t>
            </a:fld>
            <a:endParaRPr lang="en-IN"/>
          </a:p>
        </p:txBody>
      </p:sp>
    </p:spTree>
    <p:extLst>
      <p:ext uri="{BB962C8B-B14F-4D97-AF65-F5344CB8AC3E}">
        <p14:creationId xmlns:p14="http://schemas.microsoft.com/office/powerpoint/2010/main" val="357782677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214</TotalTime>
  <Words>1330</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Calibri</vt:lpstr>
      <vt:lpstr>Calibri Light</vt:lpstr>
      <vt:lpstr>Cambria Math</vt:lpstr>
      <vt:lpstr>Consolas</vt:lpstr>
      <vt:lpstr>inter-bold</vt:lpstr>
      <vt:lpstr>inter-regular</vt:lpstr>
      <vt:lpstr>Open Sans</vt:lpstr>
      <vt:lpstr>Soleil</vt:lpstr>
      <vt:lpstr>Times New Roman</vt:lpstr>
      <vt:lpstr>urw-din</vt:lpstr>
      <vt:lpstr>Wingdings</vt:lpstr>
      <vt:lpstr>Metropolitan</vt:lpstr>
      <vt:lpstr> APPLICATION OF GRAPH THEORY IN KRUSKAL'S AND PRIM’S ALGORITHM FOR MINIMUM SPANNING TREE</vt:lpstr>
      <vt:lpstr>Definition Of Graph</vt:lpstr>
      <vt:lpstr>Minimum Spanning Tree</vt:lpstr>
      <vt:lpstr> </vt:lpstr>
      <vt:lpstr>Kruskal’s Algorithm</vt:lpstr>
      <vt:lpstr>Steps of Kruskal’s Algorithm</vt:lpstr>
      <vt:lpstr>Algorithm</vt:lpstr>
      <vt:lpstr>Example</vt:lpstr>
      <vt:lpstr>Prim’s Algorithm</vt:lpstr>
      <vt:lpstr>In Programming-Prim’s Algorithm</vt:lpstr>
      <vt:lpstr>Algorithm</vt:lpstr>
      <vt:lpstr>Example</vt:lpstr>
      <vt:lpstr>CODE IN C++ FOR IMPLEMENTATION</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BAYES THEOREM</dc:title>
  <dc:creator>Madhurima Rawat</dc:creator>
  <cp:lastModifiedBy>Madhurima Rawat</cp:lastModifiedBy>
  <cp:revision>42</cp:revision>
  <dcterms:created xsi:type="dcterms:W3CDTF">2022-11-09T17:15:38Z</dcterms:created>
  <dcterms:modified xsi:type="dcterms:W3CDTF">2022-12-02T16:21:17Z</dcterms:modified>
</cp:coreProperties>
</file>