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5" r:id="rId7"/>
    <p:sldId id="266" r:id="rId8"/>
    <p:sldId id="267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8E5103-03BA-43D5-9953-5E20C95D9530}">
          <p14:sldIdLst>
            <p14:sldId id="256"/>
            <p14:sldId id="258"/>
            <p14:sldId id="259"/>
            <p14:sldId id="260"/>
            <p14:sldId id="262"/>
            <p14:sldId id="265"/>
            <p14:sldId id="266"/>
            <p14:sldId id="267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84B7C-E432-421A-9E79-BD87D74D582A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D76C187-AB14-43F0-AC72-36B014648F18}">
      <dgm:prSet custT="1"/>
      <dgm:spPr/>
      <dgm:t>
        <a:bodyPr/>
        <a:lstStyle/>
        <a:p>
          <a:r>
            <a: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 FOR LISTENING TO MY          PRESENTATION</a:t>
          </a:r>
          <a:br>
            <a:rPr lang="en-IN" sz="2800" b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0EFBFC-1A48-4A5D-866E-C74BD98A47BA}" type="parTrans" cxnId="{824CEADF-0F83-4D80-8F1F-77D75EF98C32}">
      <dgm:prSet/>
      <dgm:spPr/>
      <dgm:t>
        <a:bodyPr/>
        <a:lstStyle/>
        <a:p>
          <a:endParaRPr lang="en-IN"/>
        </a:p>
      </dgm:t>
    </dgm:pt>
    <dgm:pt modelId="{2A9A1CDD-837E-42EA-BCD3-9B2094D76C74}" type="sibTrans" cxnId="{824CEADF-0F83-4D80-8F1F-77D75EF98C32}">
      <dgm:prSet/>
      <dgm:spPr/>
      <dgm:t>
        <a:bodyPr/>
        <a:lstStyle/>
        <a:p>
          <a:endParaRPr lang="en-IN"/>
        </a:p>
      </dgm:t>
    </dgm:pt>
    <dgm:pt modelId="{B72DB1B4-85FC-4973-91F0-6E4767EBFAAC}" type="pres">
      <dgm:prSet presAssocID="{01C84B7C-E432-421A-9E79-BD87D74D582A}" presName="linear" presStyleCnt="0">
        <dgm:presLayoutVars>
          <dgm:animLvl val="lvl"/>
          <dgm:resizeHandles val="exact"/>
        </dgm:presLayoutVars>
      </dgm:prSet>
      <dgm:spPr/>
    </dgm:pt>
    <dgm:pt modelId="{9DB68468-607D-49D5-8EDF-B0A466F59F65}" type="pres">
      <dgm:prSet presAssocID="{0D76C187-AB14-43F0-AC72-36B014648F18}" presName="parentText" presStyleLbl="node1" presStyleIdx="0" presStyleCnt="1" custLinFactNeighborX="5301" custLinFactNeighborY="-6055">
        <dgm:presLayoutVars>
          <dgm:chMax val="0"/>
          <dgm:bulletEnabled val="1"/>
        </dgm:presLayoutVars>
      </dgm:prSet>
      <dgm:spPr/>
    </dgm:pt>
  </dgm:ptLst>
  <dgm:cxnLst>
    <dgm:cxn modelId="{108A8906-AE15-4D66-8A9D-90C64DBD3E0D}" type="presOf" srcId="{0D76C187-AB14-43F0-AC72-36B014648F18}" destId="{9DB68468-607D-49D5-8EDF-B0A466F59F65}" srcOrd="0" destOrd="0" presId="urn:microsoft.com/office/officeart/2005/8/layout/vList2"/>
    <dgm:cxn modelId="{D93CBE7E-5490-4E0B-AA4B-BB7001A1B859}" type="presOf" srcId="{01C84B7C-E432-421A-9E79-BD87D74D582A}" destId="{B72DB1B4-85FC-4973-91F0-6E4767EBFAAC}" srcOrd="0" destOrd="0" presId="urn:microsoft.com/office/officeart/2005/8/layout/vList2"/>
    <dgm:cxn modelId="{824CEADF-0F83-4D80-8F1F-77D75EF98C32}" srcId="{01C84B7C-E432-421A-9E79-BD87D74D582A}" destId="{0D76C187-AB14-43F0-AC72-36B014648F18}" srcOrd="0" destOrd="0" parTransId="{880EFBFC-1A48-4A5D-866E-C74BD98A47BA}" sibTransId="{2A9A1CDD-837E-42EA-BCD3-9B2094D76C74}"/>
    <dgm:cxn modelId="{A8D17D9A-0B59-4420-B518-3479B89B11C1}" type="presParOf" srcId="{B72DB1B4-85FC-4973-91F0-6E4767EBFAAC}" destId="{9DB68468-607D-49D5-8EDF-B0A466F59F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8468-607D-49D5-8EDF-B0A466F59F65}">
      <dsp:nvSpPr>
        <dsp:cNvPr id="0" name=""/>
        <dsp:cNvSpPr/>
      </dsp:nvSpPr>
      <dsp:spPr>
        <a:xfrm>
          <a:off x="0" y="0"/>
          <a:ext cx="8915399" cy="14684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 FOR LISTENING TO MY          PRESENTATION</a:t>
          </a:r>
          <a:br>
            <a:rPr lang="en-IN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83" y="71683"/>
        <a:ext cx="8772033" cy="1325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6886F-049E-4D8A-83CB-8817E102DCDD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D8DB3-7F63-42FA-87E6-7388543F1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5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2DE6-6585-4B08-9EF2-9AC6EE0A8D2F}" type="datetime1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9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868B-6935-4C87-B676-967B742165A4}" type="datetime1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9510-9C71-4FEB-AAED-7B0A6ED44070}" type="datetime1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0762-7D5C-4FA3-A5B0-2DE26E1AA629}" type="datetime1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2CEA-C107-454E-A3B8-C036C4C3BD92}" type="datetime1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92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721E-92DC-4652-9CE2-7730428EDFEA}" type="datetime1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29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54BC-F9FE-452F-9744-952D19BA72FE}" type="datetime1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5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F1EA-5B67-481D-80FE-097075108260}" type="datetime1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DA6D-F618-4120-9374-295090D00B2A}" type="datetime1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3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CFA9-AC56-42B6-B68B-6259FD5C2140}" type="datetime1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1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6EA-DFF6-443E-B9ED-7EADE2D1019C}" type="datetime1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1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016-88EA-4764-BA5B-043D4778B2A4}" type="datetime1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5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61A2-274E-41BE-A81D-0F0C5EE4863C}" type="datetime1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66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DE36-FB5F-4596-ABDF-7614D0A20C21}" type="datetime1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6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2E5A-DB33-432A-AE83-376BEEEBCB06}" type="datetime1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2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64F6-AA0A-4CC9-B58A-D4F463450CAD}" type="datetime1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26693-05BC-41B5-A604-522FAF1E639B}" type="datetime1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5BBE-CE3A-8ECB-0944-87FC46694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223" y="1821622"/>
            <a:ext cx="9144000" cy="2387600"/>
          </a:xfrm>
        </p:spPr>
        <p:txBody>
          <a:bodyPr/>
          <a:lstStyle/>
          <a:p>
            <a:r>
              <a:rPr lang="en-IN" dirty="0"/>
              <a:t>APPLICATION OF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2BFCC-8564-2B4B-CA4A-AC35F0137FA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23760" y="4793729"/>
                <a:ext cx="9307224" cy="22038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PRESENTED BY</a:t>
                </a:r>
                <a:br>
                  <a:rPr lang="en-US" sz="2800" dirty="0"/>
                </a:br>
                <a:r>
                  <a:rPr lang="en-US" sz="2800" dirty="0">
                    <a:solidFill>
                      <a:schemeClr val="tx1"/>
                    </a:solidFill>
                  </a:rPr>
                  <a:t> Madhurima Rawat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ROLL NO-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300012821042</m:t>
                    </m:r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IN" sz="2800" dirty="0">
                    <a:solidFill>
                      <a:schemeClr val="tx1"/>
                    </a:solidFill>
                  </a:rPr>
                  <a:t>DATASCIENCE(CSE)</a:t>
                </a:r>
                <a:br>
                  <a:rPr lang="en-IN" sz="2800" dirty="0">
                    <a:solidFill>
                      <a:schemeClr val="tx1"/>
                    </a:solidFill>
                  </a:rPr>
                </a:br>
                <a:endParaRPr lang="en-IN" sz="2800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2BFCC-8564-2B4B-CA4A-AC35F0137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23760" y="4793729"/>
                <a:ext cx="9307224" cy="2203807"/>
              </a:xfrm>
              <a:blipFill>
                <a:blip r:embed="rId2"/>
                <a:stretch>
                  <a:fillRect l="-1375" t="-4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406AC9-0764-33F6-F110-4421399DCC50}"/>
              </a:ext>
            </a:extLst>
          </p:cNvPr>
          <p:cNvSpPr txBox="1"/>
          <p:nvPr/>
        </p:nvSpPr>
        <p:spPr>
          <a:xfrm>
            <a:off x="7116531" y="4793729"/>
            <a:ext cx="58768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Chhattisgarh Swami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Vivekananda Technical 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University</a:t>
            </a:r>
            <a:endParaRPr lang="en-IN" sz="3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D42D8-910E-A144-2E98-C6024FDE3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40" y="149995"/>
            <a:ext cx="2283449" cy="21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5104-8901-D077-101C-C4025236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7F7D-ABE9-17F6-C555-1B29F3064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66809"/>
            <a:ext cx="9347039" cy="529119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  <a:t>P(SI) = the probability of the stock index increasing</a:t>
            </a:r>
            <a:b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</a:br>
            <a: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  <a:t>P(SD) = the probability of the stock index decreasing</a:t>
            </a:r>
            <a:b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</a:br>
            <a: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  <a:t>P(ID) = the probability of interest rates decreasing</a:t>
            </a:r>
            <a:b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</a:br>
            <a: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  <a:t>P(II) = the probability of interest rates increasing</a:t>
            </a:r>
          </a:p>
          <a:p>
            <a:pPr algn="l"/>
            <a: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  <a:t>So the equation will be:  </a:t>
            </a:r>
            <a:r>
              <a:rPr lang="en-IN" sz="11200" i="1" dirty="0">
                <a:effectLst/>
                <a:latin typeface="KaTeX_Math"/>
              </a:rPr>
              <a:t>P</a:t>
            </a:r>
            <a:r>
              <a:rPr lang="en-IN" sz="11200" dirty="0">
                <a:effectLst/>
              </a:rPr>
              <a:t>(</a:t>
            </a:r>
            <a:r>
              <a:rPr lang="en-IN" sz="11200" i="1" dirty="0">
                <a:effectLst/>
                <a:latin typeface="KaTeX_Math"/>
              </a:rPr>
              <a:t>SD</a:t>
            </a:r>
            <a:r>
              <a:rPr lang="en-IN" sz="11200" dirty="0">
                <a:effectLst/>
              </a:rPr>
              <a:t>∣</a:t>
            </a:r>
            <a:r>
              <a:rPr lang="en-IN" sz="11200" i="1" dirty="0">
                <a:effectLst/>
                <a:latin typeface="KaTeX_Math"/>
              </a:rPr>
              <a:t>II</a:t>
            </a:r>
            <a:r>
              <a:rPr lang="en-IN" sz="11200" dirty="0">
                <a:effectLst/>
              </a:rPr>
              <a:t>)=</a:t>
            </a:r>
            <a:r>
              <a:rPr lang="en-IN" sz="11200" b="0" i="1" dirty="0">
                <a:solidFill>
                  <a:srgbClr val="111111"/>
                </a:solidFill>
                <a:effectLst/>
                <a:latin typeface="KaTeX_Math"/>
              </a:rPr>
              <a:t>P</a:t>
            </a:r>
            <a:r>
              <a:rPr lang="en-IN" sz="11200" b="0" i="0" dirty="0">
                <a:solidFill>
                  <a:srgbClr val="111111"/>
                </a:solidFill>
                <a:effectLst/>
                <a:latin typeface="KaTeX_Main"/>
              </a:rPr>
              <a:t>(</a:t>
            </a:r>
            <a:r>
              <a:rPr lang="en-IN" sz="11200" b="0" i="1" dirty="0">
                <a:solidFill>
                  <a:srgbClr val="111111"/>
                </a:solidFill>
                <a:effectLst/>
                <a:latin typeface="KaTeX_Math"/>
              </a:rPr>
              <a:t>SD</a:t>
            </a:r>
            <a:r>
              <a:rPr lang="en-IN" sz="11200" b="0" i="0" dirty="0">
                <a:solidFill>
                  <a:srgbClr val="111111"/>
                </a:solidFill>
                <a:effectLst/>
                <a:latin typeface="KaTeX_Main"/>
              </a:rPr>
              <a:t>)×</a:t>
            </a:r>
            <a:r>
              <a:rPr lang="en-IN" sz="11200" b="0" i="1" dirty="0">
                <a:solidFill>
                  <a:srgbClr val="111111"/>
                </a:solidFill>
                <a:effectLst/>
                <a:latin typeface="KaTeX_Math"/>
              </a:rPr>
              <a:t>P</a:t>
            </a:r>
            <a:r>
              <a:rPr lang="en-IN" sz="11200" b="0" i="0" dirty="0">
                <a:solidFill>
                  <a:srgbClr val="111111"/>
                </a:solidFill>
                <a:effectLst/>
                <a:latin typeface="KaTeX_Main"/>
              </a:rPr>
              <a:t>(</a:t>
            </a:r>
            <a:r>
              <a:rPr lang="en-IN" sz="11200" b="0" i="1" dirty="0">
                <a:solidFill>
                  <a:srgbClr val="111111"/>
                </a:solidFill>
                <a:effectLst/>
                <a:latin typeface="KaTeX_Math"/>
              </a:rPr>
              <a:t>II</a:t>
            </a:r>
            <a:r>
              <a:rPr lang="en-IN" sz="11200" b="0" i="0" dirty="0">
                <a:solidFill>
                  <a:srgbClr val="111111"/>
                </a:solidFill>
                <a:effectLst/>
                <a:latin typeface="KaTeX_Main"/>
              </a:rPr>
              <a:t>∣</a:t>
            </a:r>
            <a:r>
              <a:rPr lang="en-IN" sz="11200" b="0" i="1" dirty="0">
                <a:solidFill>
                  <a:srgbClr val="111111"/>
                </a:solidFill>
                <a:effectLst/>
                <a:latin typeface="KaTeX_Math"/>
              </a:rPr>
              <a:t>SD</a:t>
            </a:r>
            <a:r>
              <a:rPr lang="en-IN" sz="11200" b="0" i="0" dirty="0">
                <a:solidFill>
                  <a:srgbClr val="111111"/>
                </a:solidFill>
                <a:effectLst/>
                <a:latin typeface="KaTeX_Main"/>
              </a:rPr>
              <a:t>)​/p(||)</a:t>
            </a:r>
          </a:p>
          <a:p>
            <a:pPr algn="l"/>
            <a:r>
              <a:rPr lang="en-IN" sz="11200" i="1" dirty="0">
                <a:effectLst/>
                <a:latin typeface="KaTeX_Math"/>
              </a:rPr>
              <a:t>P</a:t>
            </a:r>
            <a:r>
              <a:rPr lang="en-IN" sz="11200" dirty="0">
                <a:effectLst/>
              </a:rPr>
              <a:t>(</a:t>
            </a:r>
            <a:r>
              <a:rPr lang="en-IN" sz="11200" i="1" dirty="0">
                <a:effectLst/>
                <a:latin typeface="KaTeX_Math"/>
              </a:rPr>
              <a:t>SD</a:t>
            </a:r>
            <a:r>
              <a:rPr lang="en-IN" sz="11200" dirty="0">
                <a:effectLst/>
              </a:rPr>
              <a:t>∣</a:t>
            </a:r>
            <a:r>
              <a:rPr lang="en-IN" sz="11200" i="1" dirty="0">
                <a:effectLst/>
                <a:latin typeface="KaTeX_Math"/>
              </a:rPr>
              <a:t>II</a:t>
            </a:r>
            <a:r>
              <a:rPr lang="en-IN" sz="11200" dirty="0">
                <a:effectLst/>
              </a:rPr>
              <a:t>)​</a:t>
            </a:r>
            <a:r>
              <a:rPr lang="en-IN" sz="11200" b="0" i="0" dirty="0">
                <a:solidFill>
                  <a:srgbClr val="111111"/>
                </a:solidFill>
                <a:effectLst/>
                <a:latin typeface="KaTeX_Main"/>
              </a:rPr>
              <a:t>=0.9499≈95%​</a:t>
            </a:r>
          </a:p>
          <a:p>
            <a:pPr algn="l"/>
            <a: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  <a:t>The table shows, the stock index decreased in 1,150 out of 2,000 observations. This is the prior probability based on historical data, which in this example is 57.5% (1,150/2,000).</a:t>
            </a:r>
          </a:p>
          <a:p>
            <a:pPr algn="l"/>
            <a:r>
              <a:rPr lang="en-US" sz="11200" b="0" i="0" dirty="0">
                <a:solidFill>
                  <a:srgbClr val="111111"/>
                </a:solidFill>
                <a:effectLst/>
                <a:latin typeface="SourceSansPro"/>
              </a:rPr>
              <a:t>As seen above, we can use the outcome of historical data to base the beliefs we use to derive newly updated probabilities.</a:t>
            </a:r>
            <a:br>
              <a:rPr lang="en-IN" sz="11200" b="0" i="0" dirty="0">
                <a:solidFill>
                  <a:srgbClr val="111111"/>
                </a:solidFill>
                <a:effectLst/>
                <a:latin typeface="KaTeX_Main"/>
              </a:rPr>
            </a:br>
            <a:br>
              <a:rPr lang="en-IN" sz="11200" b="0" i="0" dirty="0">
                <a:solidFill>
                  <a:srgbClr val="111111"/>
                </a:solidFill>
                <a:effectLst/>
                <a:latin typeface="KaTeX_Main"/>
              </a:rPr>
            </a:br>
            <a:endParaRPr lang="en-US" sz="112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1F73D-2B91-8C5A-26DB-7387232B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2048" y="6233890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6CEC-C788-E8EC-2DBF-0EC2608F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4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882B-2661-CF5B-19B6-6784E1D8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F7D9-7696-EB73-5BBF-FA1AEF2C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0872B-02EF-51E7-E190-693596DA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3910" y="6341684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FA5A8-08E0-00C4-A135-82770311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6584A-A2E6-15E3-82D5-E639FC25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27" y="1611856"/>
            <a:ext cx="9904288" cy="482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4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75EBB5D-BA62-FEA1-3D91-FBC64340F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945000"/>
              </p:ext>
            </p:extLst>
          </p:nvPr>
        </p:nvGraphicFramePr>
        <p:xfrm>
          <a:off x="2589211" y="2140464"/>
          <a:ext cx="8915399" cy="14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0C0A14-566C-4B11-885D-8F23A2C2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8704" y="4012136"/>
            <a:ext cx="8915399" cy="860400"/>
          </a:xfrm>
        </p:spPr>
        <p:txBody>
          <a:bodyPr/>
          <a:lstStyle/>
          <a:p>
            <a:r>
              <a:rPr lang="en-US" sz="2400" b="1" dirty="0"/>
              <a:t>ANY QUESTIONS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15A49-EE22-0B56-CFD2-F261E002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96160" y="6156357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MADHURIMA RAWAT(DATASCIENCE CSVTU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6C77-69D7-7404-5798-665BCC2B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9003-6028-47F1-E659-1EC58D42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81129"/>
            <a:ext cx="8911687" cy="1280890"/>
          </a:xfrm>
        </p:spPr>
        <p:txBody>
          <a:bodyPr/>
          <a:lstStyle/>
          <a:p>
            <a:r>
              <a:rPr lang="en-IN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7183-8CA5-7076-09EB-4F8E4BF4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171" y="1376737"/>
            <a:ext cx="9624441" cy="548126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Bayes’ theorem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describes the probability of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occurrence of an event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related to any condition.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is also considered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for the case of 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C000"/>
                </a:solidFill>
                <a:latin typeface="Roboto" panose="02000000000000000000" pitchFamily="2" charset="0"/>
              </a:rPr>
              <a:t>conditional probability</a:t>
            </a:r>
            <a:r>
              <a:rPr lang="en-US" sz="32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Bayes theorem is also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known as the formula for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the probability of “causes”. </a:t>
            </a:r>
            <a:endParaRPr lang="en-IN" sz="3200" dirty="0"/>
          </a:p>
          <a:p>
            <a:pPr marL="0" indent="0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D5DA7-B81E-D252-5D76-8F6F5E5C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8961" y="6285123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0C70E-A19E-0062-7A8C-0FAAC7A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F8DB8-ECAD-1916-E67E-88805FCC5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6"/>
          <a:stretch/>
        </p:blipFill>
        <p:spPr>
          <a:xfrm>
            <a:off x="6692391" y="2147300"/>
            <a:ext cx="5280917" cy="39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3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201-FD49-460B-0055-ACB4A153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Lato" panose="020F0502020204030203" pitchFamily="34" charset="0"/>
              </a:rPr>
              <a:t>Naive Bayes’ Classifiers</a:t>
            </a:r>
            <a:b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9AEE-37FB-1C1F-CBA3-2DBF5BDC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789" y="1448655"/>
            <a:ext cx="10079072" cy="5052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Naive Bayes’ Classifiers are a set of probabilistic classifiers based on the Bayes’ Theorem.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The underlying assumption of these classifiers is that all the features used for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classification are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independent of each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other.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That’s where the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name ‘naive’ comes in since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rare that we obtain a set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of totally independent features.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74EEA-4D98-2FDD-632C-DE1160E0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3968" y="6318369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F914-FA04-412E-B955-30C7A2F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3</a:t>
            </a:fld>
            <a:endParaRPr lang="en-IN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B60D7223-9972-D083-97E2-B8DCDB98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28" y="2422557"/>
            <a:ext cx="5755133" cy="36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9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441-ACF8-CF9B-EF71-57C9B92D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Lato" panose="020F0502020204030203" pitchFamily="34" charset="0"/>
              </a:rPr>
              <a:t>Example of Naive Bayes’ Classifiers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3575-1119-B0C3-2888-6B5935B0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075" y="1705509"/>
            <a:ext cx="10066230" cy="497269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Here, we need to find the probability P(Y|X) where X is an n-dimensional random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variable whose component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random variables X_1, X_2,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….,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X_n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are independent of 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each other:-</a:t>
            </a:r>
          </a:p>
          <a:p>
            <a:pPr marL="0" indent="0">
              <a:buNone/>
            </a:pPr>
            <a:endParaRPr lang="en-US" sz="28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Finally, 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Y for which 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P(Y|X) is maximum is our predicted class.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EFF23-A23B-7BF2-D454-FE2EC5F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95305" y="6402936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</a:rPr>
              <a:t>MADHURIMA RAWAT(DATASCIENCE CSVTU</a:t>
            </a:r>
            <a:r>
              <a:rPr lang="en-IN" sz="1050" dirty="0"/>
              <a:t>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ECB36-AEF2-4477-0BBF-053973DD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3D3F13-2AE0-F55A-81A5-B4287CDCC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13266"/>
          <a:stretch/>
        </p:blipFill>
        <p:spPr bwMode="auto">
          <a:xfrm>
            <a:off x="6308333" y="2287121"/>
            <a:ext cx="5699713" cy="36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3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E47D-A768-17A7-C441-A63BA4C6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Lato" panose="020F0502020204030203" pitchFamily="34" charset="0"/>
              </a:rPr>
              <a:t>Discriminant Functions and Surfaces</a:t>
            </a:r>
            <a:br>
              <a:rPr lang="en-IN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6CD9-A4ED-0F9E-A7D2-C0CB845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040" y="1541123"/>
            <a:ext cx="9254572" cy="5034337"/>
          </a:xfrm>
        </p:spPr>
        <p:txBody>
          <a:bodyPr/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name is pretty self-explanatory.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discriminant function is used to “discriminate” its argument into its relevant class.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SVM algorithm classifies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the vectors by finding the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differentiating hyperplane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Which best segregates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training examples.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hyperplane can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be linear or non-linear.</a:t>
            </a:r>
            <a:endParaRPr lang="en-IN" sz="2400" dirty="0"/>
          </a:p>
          <a:p>
            <a:endParaRPr lang="en-US" sz="2400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CC8A6-66CA-7C7B-8762-1F7A057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4612" y="6392897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A0672-E56C-E799-0162-E0E280E4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B5C3A6-7C57-49FF-B265-9B6612D9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95" y="2572583"/>
            <a:ext cx="5176480" cy="374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D6F3-8329-61FF-2111-68EC0C2E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Lato" panose="020F0502020204030203" pitchFamily="34" charset="0"/>
              </a:rPr>
              <a:t>Bayesian Parameter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DFE3-0824-6B20-65C0-2255D340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43" y="1632573"/>
            <a:ext cx="9513869" cy="47158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Lato" panose="020F0502020204030203" pitchFamily="34" charset="0"/>
              </a:rPr>
              <a:t>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 ultra-popular IMDb Top 250. This is a list of 250 top-rated movies of all time.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original formula used by IMDb claimed to use a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“true Bayesian estimate”. 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final rating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a weighted average of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with weights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respectively. </a:t>
            </a:r>
          </a:p>
          <a:p>
            <a:pPr marL="0" indent="0">
              <a:buNone/>
            </a:pPr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is a prior estimate.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B40ED-A025-66FB-5E5D-6E6DE6A8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184" y="6303623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838B-AE8C-4E4D-7872-A038E7EF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6</a:t>
            </a:fld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D58D13-E4E8-BC3B-2E92-425F04D0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924" y="2187165"/>
            <a:ext cx="1674259" cy="16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03B6E5C-1E41-5E70-CBD1-6BFDA38A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045" y="4143589"/>
            <a:ext cx="622614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F8A0-6580-5335-8469-2CEB22D7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rdana"/>
              </a:rPr>
              <a:t>Bayes theorem in Artificial intelligence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A0E2-1D7C-B221-AB6B-F8D471E0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187" y="1602769"/>
            <a:ext cx="9904287" cy="499624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E5014"/>
                </a:solidFill>
                <a:effectLst/>
                <a:latin typeface="-apple-system"/>
              </a:rPr>
              <a:t>It is used to calculate the next step of the robot when the already executed step is given.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E5014"/>
                </a:solidFill>
                <a:effectLst/>
                <a:latin typeface="-apple-system"/>
              </a:rPr>
              <a:t>Bayes' theorem is helpful in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E5014"/>
                </a:solidFill>
                <a:effectLst/>
                <a:latin typeface="-apple-system"/>
              </a:rPr>
              <a:t>weather forecasting.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E5014"/>
                </a:solidFill>
                <a:effectLst/>
                <a:latin typeface="-apple-system"/>
              </a:rPr>
              <a:t>It can solve the Monty Hall </a:t>
            </a: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2E5014"/>
                </a:solidFill>
                <a:effectLst/>
                <a:latin typeface="-apple-system"/>
              </a:rPr>
              <a:t>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Bayesian belief network is key computer technology for dealing with probabilistic events and to solve a problem which has uncertainty.</a:t>
            </a:r>
            <a:endParaRPr lang="en-US" sz="3200" b="0" i="0" dirty="0">
              <a:solidFill>
                <a:srgbClr val="2E5014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7827D-3730-9A6B-5A3D-2749B3B5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515" y="6233890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/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2BB2B-9545-D89A-D266-8A7B9CF4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7</a:t>
            </a:fld>
            <a:endParaRPr lang="en-IN"/>
          </a:p>
        </p:txBody>
      </p:sp>
      <p:pic>
        <p:nvPicPr>
          <p:cNvPr id="9218" name="Picture 2" descr="Image result for Bayes' theorem in Artificial intelligence">
            <a:extLst>
              <a:ext uri="{FF2B5EF4-FFF2-40B4-BE49-F238E27FC236}">
                <a16:creationId xmlns:a16="http://schemas.microsoft.com/office/drawing/2014/main" id="{CE86D459-45A7-1597-85A5-520B9BDA8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89" y="2281237"/>
            <a:ext cx="35147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0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BFAC-0CAA-315D-4D85-66497122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Medical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4BF1-5C82-0B76-35C7-4E98ABE4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968" y="1431884"/>
            <a:ext cx="9750176" cy="506516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11111"/>
                </a:solidFill>
                <a:effectLst/>
                <a:latin typeface="SourceSansPro"/>
              </a:rPr>
              <a:t>Bayes' theorem can be used to determine the accuracy of medical test results by taking into consideration how likely any given person is to have a disease and the general accuracy of the test.</a:t>
            </a:r>
          </a:p>
          <a:p>
            <a:r>
              <a:rPr lang="en-US" sz="3200" b="0" i="0" dirty="0">
                <a:solidFill>
                  <a:srgbClr val="111111"/>
                </a:solidFill>
                <a:effectLst/>
                <a:latin typeface="SourceSansPro"/>
              </a:rPr>
              <a:t> Bayes' theorem relies on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SourceSansPro"/>
              </a:rPr>
              <a:t>incorporating </a:t>
            </a:r>
            <a:r>
              <a:rPr lang="en-US" sz="3200" u="sng" dirty="0">
                <a:solidFill>
                  <a:srgbClr val="2C40D0"/>
                </a:solidFill>
                <a:latin typeface="SourceSansPro"/>
              </a:rPr>
              <a:t>prior probability</a:t>
            </a:r>
            <a:r>
              <a:rPr lang="en-US" sz="3200" u="sng" dirty="0">
                <a:solidFill>
                  <a:srgbClr val="111111"/>
                </a:solidFill>
                <a:latin typeface="SourceSansPro"/>
              </a:rPr>
              <a:t>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111111"/>
                </a:solidFill>
                <a:effectLst/>
                <a:latin typeface="SourceSansPro"/>
              </a:rPr>
              <a:t>distributions in order to generate </a:t>
            </a:r>
          </a:p>
          <a:p>
            <a:pPr marL="0" indent="0">
              <a:buNone/>
            </a:pPr>
            <a:r>
              <a:rPr lang="en-US" sz="3200" u="sng" dirty="0">
                <a:solidFill>
                  <a:srgbClr val="2C40D0"/>
                </a:solidFill>
                <a:latin typeface="SourceSansPro"/>
              </a:rPr>
              <a:t>posterior probabilities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SourceSansPro"/>
              </a:rPr>
              <a:t>.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0532F-C0ED-AD58-F680-FAF7407C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3145" y="6314482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E1C9D-07F6-1ABD-3480-2EE973C6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63810-5BDE-0B7B-3CC6-8E556CAA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145" y="2971845"/>
            <a:ext cx="3685276" cy="32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1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1F52-A4BA-D9C0-B44B-7B0827B4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92" y="512462"/>
            <a:ext cx="8911687" cy="1280890"/>
          </a:xfrm>
        </p:spPr>
        <p:txBody>
          <a:bodyPr/>
          <a:lstStyle/>
          <a:p>
            <a:r>
              <a:rPr lang="en-IN" b="0" i="0" dirty="0">
                <a:effectLst/>
                <a:latin typeface="Cabin-semi-bold"/>
              </a:rPr>
              <a:t>Financial Forecasting</a:t>
            </a: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88DC-9675-B05F-351E-91F33C96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492" y="1335428"/>
            <a:ext cx="9275120" cy="4491943"/>
          </a:xfrm>
        </p:spPr>
        <p:txBody>
          <a:bodyPr/>
          <a:lstStyle/>
          <a:p>
            <a:r>
              <a:rPr lang="en-US" sz="2000" u="sng" dirty="0">
                <a:solidFill>
                  <a:srgbClr val="2C40D0"/>
                </a:solidFill>
                <a:latin typeface="SourceSansPro"/>
              </a:rPr>
              <a:t>Bayes' theorem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 uniquely allows us to update our previous beliefs with new information. The example below will help you see how it works in a concept that is related to an </a:t>
            </a:r>
            <a:r>
              <a:rPr lang="en-US" sz="2000" u="sng" dirty="0">
                <a:solidFill>
                  <a:srgbClr val="2C40D0"/>
                </a:solidFill>
                <a:latin typeface="SourceSansPro"/>
              </a:rPr>
              <a:t>equity market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.</a:t>
            </a:r>
          </a:p>
          <a:p>
            <a:r>
              <a:rPr lang="en-IN" sz="2000" b="1" i="0" dirty="0">
                <a:solidFill>
                  <a:srgbClr val="111111"/>
                </a:solidFill>
                <a:effectLst/>
                <a:latin typeface="Cabin-semi-bold"/>
              </a:rPr>
              <a:t>An Example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Let's say we want to know how a change in interest rates would affect the value of a </a:t>
            </a:r>
            <a:r>
              <a:rPr lang="en-US" sz="2000" u="sng" dirty="0">
                <a:solidFill>
                  <a:srgbClr val="2C40D0"/>
                </a:solidFill>
                <a:latin typeface="SourceSansPro"/>
              </a:rPr>
              <a:t>stock market index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.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For our example, we will use the data below to find out how a stock market index will react to a rise in interest rates.</a:t>
            </a:r>
            <a:endParaRPr lang="en-IN" sz="2000" b="1" i="0" dirty="0">
              <a:solidFill>
                <a:srgbClr val="111111"/>
              </a:solidFill>
              <a:effectLst/>
              <a:latin typeface="Cabin-semi-bold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AF62C-5911-5EB3-D722-4B692909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0" y="6373247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20B6A-1E7E-155C-8154-515F5352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9</a:t>
            </a:fld>
            <a:endParaRPr lang="en-IN"/>
          </a:p>
        </p:txBody>
      </p:sp>
      <p:sp>
        <p:nvSpPr>
          <p:cNvPr id="6" name="AutoShape 2" descr="Image">
            <a:extLst>
              <a:ext uri="{FF2B5EF4-FFF2-40B4-BE49-F238E27FC236}">
                <a16:creationId xmlns:a16="http://schemas.microsoft.com/office/drawing/2014/main" id="{D2D90779-C00B-475D-581F-853B22848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3C9ABC-BBF1-9900-DC25-CFBA6B44A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66"/>
          <a:stretch/>
        </p:blipFill>
        <p:spPr>
          <a:xfrm>
            <a:off x="2840307" y="4390681"/>
            <a:ext cx="5541693" cy="21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39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775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-apple-system</vt:lpstr>
      <vt:lpstr>Arial</vt:lpstr>
      <vt:lpstr>Cabin-semi-bold</vt:lpstr>
      <vt:lpstr>Calibri</vt:lpstr>
      <vt:lpstr>Cambria Math</vt:lpstr>
      <vt:lpstr>Century Gothic</vt:lpstr>
      <vt:lpstr>erdana</vt:lpstr>
      <vt:lpstr>inter-regular</vt:lpstr>
      <vt:lpstr>KaTeX_Main</vt:lpstr>
      <vt:lpstr>KaTeX_Math</vt:lpstr>
      <vt:lpstr>Lato</vt:lpstr>
      <vt:lpstr>Roboto</vt:lpstr>
      <vt:lpstr>SourceSansPro</vt:lpstr>
      <vt:lpstr>Times New Roman</vt:lpstr>
      <vt:lpstr>Wingdings</vt:lpstr>
      <vt:lpstr>Wingdings 3</vt:lpstr>
      <vt:lpstr>Wisp</vt:lpstr>
      <vt:lpstr>APPLICATION OF BAYES THEOREM</vt:lpstr>
      <vt:lpstr>BAYES THEOREM</vt:lpstr>
      <vt:lpstr>Naive Bayes’ Classifiers </vt:lpstr>
      <vt:lpstr>Example of Naive Bayes’ Classifiers</vt:lpstr>
      <vt:lpstr>Discriminant Functions and Surfaces </vt:lpstr>
      <vt:lpstr>Bayesian Parameter Estimation</vt:lpstr>
      <vt:lpstr>Bayes theorem in Artificial intelligence </vt:lpstr>
      <vt:lpstr>In Medical Science</vt:lpstr>
      <vt:lpstr>Financial Forecasting </vt:lpstr>
      <vt:lpstr>Example</vt:lpstr>
      <vt:lpstr>Some More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BAYES THEOREM</dc:title>
  <dc:creator>Madhurima Rawat</dc:creator>
  <cp:lastModifiedBy>Madhurima Rawat</cp:lastModifiedBy>
  <cp:revision>16</cp:revision>
  <dcterms:created xsi:type="dcterms:W3CDTF">2022-11-09T17:15:38Z</dcterms:created>
  <dcterms:modified xsi:type="dcterms:W3CDTF">2022-11-12T14:11:44Z</dcterms:modified>
</cp:coreProperties>
</file>