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3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presProps" Target="presProp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5BC7891-6B10-4278-8AEC-9AFD1FEF3BF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1464AFD-FB72-48A8-9F86-20C3E6D77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7891-6B10-4278-8AEC-9AFD1FEF3BF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4AFD-FB72-48A8-9F86-20C3E6D77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7891-6B10-4278-8AEC-9AFD1FEF3BF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4AFD-FB72-48A8-9F86-20C3E6D77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926FC-FAB8-4478-8E26-54689FB51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5BC7891-6B10-4278-8AEC-9AFD1FEF3BF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4AFD-FB72-48A8-9F86-20C3E6D77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5BC7891-6B10-4278-8AEC-9AFD1FEF3BF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1464AFD-FB72-48A8-9F86-20C3E6D7765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5BC7891-6B10-4278-8AEC-9AFD1FEF3BF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1464AFD-FB72-48A8-9F86-20C3E6D77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5BC7891-6B10-4278-8AEC-9AFD1FEF3BF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1464AFD-FB72-48A8-9F86-20C3E6D77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7891-6B10-4278-8AEC-9AFD1FEF3BF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64AFD-FB72-48A8-9F86-20C3E6D77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5BC7891-6B10-4278-8AEC-9AFD1FEF3BF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1464AFD-FB72-48A8-9F86-20C3E6D77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5BC7891-6B10-4278-8AEC-9AFD1FEF3BF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1464AFD-FB72-48A8-9F86-20C3E6D77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5BC7891-6B10-4278-8AEC-9AFD1FEF3BF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1464AFD-FB72-48A8-9F86-20C3E6D77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5BC7891-6B10-4278-8AEC-9AFD1FEF3BF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1464AFD-FB72-48A8-9F86-20C3E6D77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9.wmf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source=web&amp;rct=j&amp;url=https://z-lib.org/&amp;ved=2ahUKEwjdt4zs3oL4AhUxxIsBHTuiBWAQFnoECAUQAQ&amp;usg=AOvVaw317VYZRys6ni4wVkjbg8c0" TargetMode="External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2.vml" /><Relationship Id="rId4" Type="http://schemas.openxmlformats.org/officeDocument/2006/relationships/image" Target="../media/image10.wmf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1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12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12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1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642918"/>
            <a:ext cx="7851648" cy="1828800"/>
          </a:xfrm>
        </p:spPr>
        <p:txBody>
          <a:bodyPr>
            <a:normAutofit/>
          </a:bodyPr>
          <a:lstStyle/>
          <a:p>
            <a:r>
              <a:rPr lang="en-IN" sz="4800" dirty="0"/>
              <a:t>DIGITAL LOGIC AND DESIGN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4572008"/>
            <a:ext cx="7854696" cy="1466848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B.Tech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(Honours) 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CSE(AI/DS)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IN" baseline="30000" dirty="0">
                <a:solidFill>
                  <a:schemeClr val="accent2">
                    <a:lumMod val="50000"/>
                  </a:schemeClr>
                </a:solidFill>
              </a:rPr>
              <a:t>nd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semester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UTD, CSVTU,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Bhilai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14290"/>
            <a:ext cx="7115196" cy="70647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 eaLnBrk="1" hangingPunct="1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AND operator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71538" y="1428736"/>
            <a:ext cx="7400948" cy="391880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It performs logical multiplication and denoted by (.) dot.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	Y	X.Y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0	0	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0	1	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1	0	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1	1	1</a:t>
            </a: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214290"/>
            <a:ext cx="7115196" cy="635037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operator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571604" y="1428736"/>
            <a:ext cx="7400948" cy="3918803"/>
          </a:xfrm>
        </p:spPr>
        <p:txBody>
          <a:bodyPr>
            <a:noAutofit/>
          </a:bodyPr>
          <a:lstStyle/>
          <a:p>
            <a:pPr eaLnBrk="1" hangingPunct="1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It performs logical addition and denoted by (+) plus.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X	Y	X+Y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0	0	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0	1	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1	0	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1	1	1</a:t>
            </a: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85786" y="214290"/>
            <a:ext cx="7115196" cy="70647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 eaLnBrk="1" hangingPunct="1"/>
            <a:r>
              <a:rPr lang="en-US" b="1" dirty="0">
                <a:solidFill>
                  <a:srgbClr val="660033"/>
                </a:solidFill>
              </a:rPr>
              <a:t>NOT operator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443835"/>
            <a:ext cx="8429684" cy="3918803"/>
          </a:xfrm>
        </p:spPr>
        <p:txBody>
          <a:bodyPr>
            <a:noAutofit/>
          </a:bodyPr>
          <a:lstStyle/>
          <a:p>
            <a:pPr algn="just" eaLnBrk="1" hangingPunct="1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It performs logical negation and denoted by (-) bar. It operates on single variable.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X	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(means complement of x)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0	1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1	0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214546" y="3429000"/>
            <a:ext cx="4572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22195"/>
            <a:ext cx="7215238" cy="77791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Truth Table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142976" y="1500174"/>
            <a:ext cx="7215238" cy="3918803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Truth table is a table that contains all possible values of logical variables/statements in a Boolean expression.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No. of possible combination =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3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where n=number of variables used in a Boolean expression.</a:t>
            </a:r>
            <a:endParaRPr lang="en-US" sz="32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222195"/>
            <a:ext cx="7000924" cy="63503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 eaLnBrk="1" hangingPunct="1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Truth Table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71538" y="1214422"/>
            <a:ext cx="7429552" cy="3000396"/>
          </a:xfrm>
        </p:spPr>
        <p:txBody>
          <a:bodyPr>
            <a:noAutofit/>
          </a:bodyPr>
          <a:lstStyle/>
          <a:p>
            <a:pPr eaLnBrk="1" hangingPunct="1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truth table for XY + Z is as follows: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Dec	X	Y	Z	XY	XY+Z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0	0	0	0	0	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1	0	0	1	0	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2	0	1	0	0	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3	0	1	1	0	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4	1	0	0	0	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5	1	0	1	0	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6	1	1	0	1	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7	1	1	1	1	1</a:t>
            </a:r>
          </a:p>
          <a:p>
            <a:pPr eaLnBrk="1" hangingPunct="1">
              <a:buFont typeface="Wingdings" pitchFamily="2" charset="2"/>
              <a:buNone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357166"/>
            <a:ext cx="6900882" cy="777913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en-US" b="1" dirty="0">
                <a:solidFill>
                  <a:schemeClr val="bg1"/>
                </a:solidFill>
              </a:rPr>
              <a:t>Tautology &amp; Fallacy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2214554"/>
            <a:ext cx="8043890" cy="3913991"/>
          </a:xfrm>
        </p:spPr>
        <p:txBody>
          <a:bodyPr>
            <a:noAutofit/>
          </a:bodyPr>
          <a:lstStyle/>
          <a:p>
            <a:pPr algn="just" eaLnBrk="1" hangingPunct="1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output of Boolean expression is always True or 1 is called Tautology.</a:t>
            </a:r>
          </a:p>
          <a:p>
            <a:pPr algn="just" eaLnBrk="1" hangingPunct="1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algn="just" eaLnBrk="1" hangingPunct="1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If the output of Boolean expression is always False or 0 is called Fallacy.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3071810"/>
            <a:ext cx="6900882" cy="777913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en-US" b="1" dirty="0">
                <a:solidFill>
                  <a:schemeClr val="bg1"/>
                </a:solidFill>
              </a:rPr>
              <a:t>Tautology &amp; Fallacy</a:t>
            </a:r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214290"/>
            <a:ext cx="6786610" cy="77791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857364"/>
            <a:ext cx="8115328" cy="4271181"/>
          </a:xfrm>
        </p:spPr>
        <p:txBody>
          <a:bodyPr>
            <a:noAutofit/>
          </a:bodyPr>
          <a:lstStyle/>
          <a:p>
            <a:pPr marL="1028700" indent="-571500" eaLnBrk="1" hangingPunct="1">
              <a:buFont typeface="Wingdings" pitchFamily="2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Evaluate the following Boolean expression using Truth Table.</a:t>
            </a:r>
          </a:p>
          <a:p>
            <a:pPr marL="1028700" indent="-571500" eaLnBrk="1" hangingPunct="1">
              <a:buFont typeface="Wingdings" pitchFamily="2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X’Y’+X’Y		(b) X’YZ’+XY’</a:t>
            </a:r>
          </a:p>
          <a:p>
            <a:pPr marL="1028700" indent="-571500" eaLnBrk="1" hangingPunct="1">
              <a:buFont typeface="Wingdings" pitchFamily="2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XY’(Z+YZ’)+Z’</a:t>
            </a:r>
          </a:p>
          <a:p>
            <a:pPr marL="1028700" indent="-571500" eaLnBrk="1" hangingPunct="1">
              <a:buFont typeface="Wingdings" pitchFamily="2" charset="2"/>
              <a:buNone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28700" indent="-571500" eaLnBrk="1" hangingPunct="1">
              <a:buFont typeface="Wingdings" pitchFamily="2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Verify that P+(PQ)’ is a Tautology.</a:t>
            </a:r>
          </a:p>
          <a:p>
            <a:pPr marL="1028700" indent="-571500" eaLnBrk="1" hangingPunct="1">
              <a:buFont typeface="Wingdings" pitchFamily="2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Verify that (X+Y)’=X’Y’</a:t>
            </a:r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428604"/>
            <a:ext cx="6572296" cy="77791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2357430"/>
            <a:ext cx="7972452" cy="2628107"/>
          </a:xfrm>
        </p:spPr>
        <p:txBody>
          <a:bodyPr>
            <a:normAutofit/>
          </a:bodyPr>
          <a:lstStyle/>
          <a:p>
            <a:pPr algn="just" eaLnBrk="1" hangingPunct="1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Boolean Algebra applied in computers electronic circuits. These circuits perform Boolean operations and these are called logic circuits or logic gates.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3071810"/>
            <a:ext cx="6929486" cy="77791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Gate</a:t>
            </a: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mandl\OneDrive\Desktop\WhatsApp Image 2022-05-31 at 8.14.01 P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72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66" y="222195"/>
            <a:ext cx="6929486" cy="77791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Gate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28662" y="1142985"/>
            <a:ext cx="7858180" cy="5500726"/>
          </a:xfrm>
        </p:spPr>
        <p:txBody>
          <a:bodyPr>
            <a:noAutofit/>
          </a:bodyPr>
          <a:lstStyle/>
          <a:p>
            <a:pPr algn="just" eaLnBrk="1" hangingPunct="1">
              <a:buNone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A gate is an digital circuit which operates on one or more signals and produce single output. </a:t>
            </a:r>
          </a:p>
          <a:p>
            <a:pPr algn="just" eaLnBrk="1" hangingPunct="1">
              <a:buNone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Gates are digital circuits because the input and output signals are denoted by either 1(high voltage) or 0(low voltage).</a:t>
            </a:r>
          </a:p>
          <a:p>
            <a:pPr algn="just" eaLnBrk="1" hangingPunct="1">
              <a:buNone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three basic gates and are: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00232" y="5072074"/>
            <a:ext cx="3357618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	AND gate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572132" y="5072074"/>
            <a:ext cx="3357618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	OR gate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000232" y="6000768"/>
            <a:ext cx="3357618" cy="5715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NOT gate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918" y="3357562"/>
            <a:ext cx="6858049" cy="62387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gate</a:t>
            </a:r>
          </a:p>
        </p:txBody>
      </p:sp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3" y="304801"/>
            <a:ext cx="6858049" cy="62387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gate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7290" y="1285860"/>
            <a:ext cx="7286676" cy="197645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AND gate is an electronic circuit that gives a high output (1) only if all its inputs are high.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gate takes two or more input signals and produce only one output signal.</a:t>
            </a:r>
          </a:p>
          <a:p>
            <a:pPr eaLnBrk="1" hangingPunct="1">
              <a:lnSpc>
                <a:spcPct val="90000"/>
              </a:lnSpc>
            </a:pP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429" name="Group 141"/>
          <p:cNvGraphicFramePr>
            <a:graphicFrameLocks noGrp="1"/>
          </p:cNvGraphicFramePr>
          <p:nvPr>
            <p:ph sz="half" idx="2"/>
          </p:nvPr>
        </p:nvGraphicFramePr>
        <p:xfrm>
          <a:off x="4429124" y="3500438"/>
          <a:ext cx="4214841" cy="307183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47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3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B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425" name="Picture 137" descr="A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214818"/>
            <a:ext cx="3429000" cy="1404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480" y="3214686"/>
            <a:ext cx="6857992" cy="746111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</a:rPr>
              <a:t>OR gate</a:t>
            </a:r>
          </a:p>
        </p:txBody>
      </p:sp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480" y="428604"/>
            <a:ext cx="6857992" cy="746111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</a:rPr>
              <a:t>OR gate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7290" y="1285860"/>
            <a:ext cx="7358114" cy="2438400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OR gate is an electronic circuit that gives a high output (1) if one or more of its inputs are high. </a:t>
            </a:r>
          </a:p>
          <a:p>
            <a:pPr algn="just" eaLnBrk="1" hangingPunct="1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gate also takes two or more input signals and produce only one output signal.</a:t>
            </a:r>
          </a:p>
          <a:p>
            <a:pPr algn="just" eaLnBrk="1" hangingPunct="1"/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 eaLnBrk="1" hangingPunct="1"/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374" name="Group 38"/>
          <p:cNvGraphicFramePr>
            <a:graphicFrameLocks noGrp="1"/>
          </p:cNvGraphicFramePr>
          <p:nvPr>
            <p:ph sz="half" idx="2"/>
          </p:nvPr>
        </p:nvGraphicFramePr>
        <p:xfrm>
          <a:off x="4286248" y="3643314"/>
          <a:ext cx="4357718" cy="30175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9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6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B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Output A+B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371" name="Picture 35" descr="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429132"/>
            <a:ext cx="327660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794" y="3286124"/>
            <a:ext cx="6718318" cy="677847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200" b="1">
                <a:solidFill>
                  <a:srgbClr val="660033"/>
                </a:solidFill>
              </a:rPr>
              <a:t>NOT gate</a:t>
            </a:r>
          </a:p>
        </p:txBody>
      </p:sp>
    </p:spTree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500042"/>
            <a:ext cx="6718318" cy="677847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rgbClr val="660033"/>
                </a:solidFill>
              </a:rPr>
              <a:t>              NOT gate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8662" y="1428736"/>
            <a:ext cx="7358114" cy="3427424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NOT gate is an electronic circuit that gives a high output (1) if its input is low . </a:t>
            </a:r>
          </a:p>
          <a:p>
            <a:pPr algn="just" eaLnBrk="1" hangingPunct="1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gate takes only one input signal and produce only one output signal.</a:t>
            </a:r>
          </a:p>
          <a:p>
            <a:pPr algn="just" eaLnBrk="1" hangingPunct="1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output of NOT gate is complement of its input.</a:t>
            </a:r>
          </a:p>
          <a:p>
            <a:pPr algn="just" eaLnBrk="1" hangingPunct="1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also called inverter.</a:t>
            </a:r>
          </a:p>
          <a:p>
            <a:pPr algn="just" eaLnBrk="1" hangingPunct="1"/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 eaLnBrk="1" hangingPunct="1"/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6422" name="Group 38"/>
          <p:cNvGraphicFramePr>
            <a:graphicFrameLocks noGrp="1"/>
          </p:cNvGraphicFramePr>
          <p:nvPr>
            <p:ph sz="half" idx="2"/>
          </p:nvPr>
        </p:nvGraphicFramePr>
        <p:xfrm>
          <a:off x="5786446" y="4857760"/>
          <a:ext cx="3000396" cy="17373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67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 A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Output A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418" name="Picture 34" descr="NO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5143512"/>
            <a:ext cx="3810000" cy="143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9" name="Line 37"/>
          <p:cNvSpPr>
            <a:spLocks noChangeShapeType="1"/>
          </p:cNvSpPr>
          <p:nvPr/>
        </p:nvSpPr>
        <p:spPr bwMode="auto">
          <a:xfrm>
            <a:off x="3571868" y="4429132"/>
            <a:ext cx="2286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8"/>
          <p:cNvSpPr>
            <a:spLocks noChangeArrowheads="1"/>
          </p:cNvSpPr>
          <p:nvPr/>
        </p:nvSpPr>
        <p:spPr bwMode="auto">
          <a:xfrm>
            <a:off x="1214414" y="3143248"/>
            <a:ext cx="7358114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PRACTICAL APPLICATIONS OF LOGIC GATES</a:t>
            </a:r>
          </a:p>
        </p:txBody>
      </p:sp>
    </p:spTree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https://qph.ec.quoracdn.net/main-qimg-b3d767751c74f3b0fde72699e154bcad-c?convert_to_webp=tr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24" y="1643050"/>
            <a:ext cx="4481506" cy="2990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3857620" y="1000108"/>
            <a:ext cx="2071702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AND Gate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1571604" y="4786322"/>
            <a:ext cx="734853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So while going out of the house you set the "Alarm Switch" and if the burglar enters he will set the "Person switch", and </a:t>
            </a:r>
            <a:r>
              <a:rPr lang="en-I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tada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alarm will ring.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>
            <a:off x="1214414" y="381000"/>
            <a:ext cx="7358114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PRACTICAL APPLICATIONS OF LOGIC GATES</a:t>
            </a:r>
          </a:p>
        </p:txBody>
      </p:sp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ChangeArrowheads="1"/>
          </p:cNvSpPr>
          <p:nvPr/>
        </p:nvSpPr>
        <p:spPr bwMode="auto">
          <a:xfrm>
            <a:off x="4143372" y="1285860"/>
            <a:ext cx="1653338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AND Gate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785786" y="381000"/>
            <a:ext cx="7715304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APPLICATIONS OF LOGIC GATES</a:t>
            </a: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500034" y="2357430"/>
            <a:ext cx="828680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Electronic door will only open if it detects a person and the switch is set to unlocked. </a:t>
            </a:r>
          </a:p>
          <a:p>
            <a:pPr algn="just"/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Wingdings" pitchFamily="2" charset="2"/>
              <a:buChar char="ü"/>
            </a:pPr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Microwave will only start if the start button is pressed and the door close switch is closed.</a:t>
            </a: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229600" cy="785834"/>
          </a:xfrm>
        </p:spPr>
        <p:txBody>
          <a:bodyPr>
            <a:normAutofit/>
          </a:bodyPr>
          <a:lstStyle/>
          <a:p>
            <a:r>
              <a:rPr lang="en-IN" sz="4000" dirty="0"/>
              <a:t>Unit 1-4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2000264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Books 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R.P. Jain, Modern digital electronics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A.P. </a:t>
            </a:r>
            <a:r>
              <a:rPr lang="en-IN" dirty="0" err="1"/>
              <a:t>Godse</a:t>
            </a:r>
            <a:r>
              <a:rPr lang="en-IN" dirty="0"/>
              <a:t>, D.A. </a:t>
            </a:r>
            <a:r>
              <a:rPr lang="en-IN" dirty="0" err="1"/>
              <a:t>Godse</a:t>
            </a:r>
            <a:r>
              <a:rPr lang="en-IN" dirty="0"/>
              <a:t>, Digital Electronics and logic design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0034" y="3143248"/>
            <a:ext cx="8229600" cy="78581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4143380"/>
            <a:ext cx="7858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IN" sz="2600" dirty="0"/>
              <a:t>Morris </a:t>
            </a:r>
            <a:r>
              <a:rPr lang="en-IN" sz="2600" dirty="0" err="1"/>
              <a:t>Mano</a:t>
            </a:r>
            <a:r>
              <a:rPr lang="en-IN" sz="2600" dirty="0"/>
              <a:t>, Digital design with </a:t>
            </a:r>
            <a:r>
              <a:rPr lang="en-IN" sz="2600" dirty="0" err="1"/>
              <a:t>verilog</a:t>
            </a:r>
            <a:r>
              <a:rPr lang="en-IN" sz="2600" dirty="0"/>
              <a:t> HDL</a:t>
            </a:r>
          </a:p>
          <a:p>
            <a:pPr marL="571500" indent="-571500">
              <a:buFont typeface="+mj-lt"/>
              <a:buAutoNum type="romanUcPeriod"/>
            </a:pPr>
            <a:r>
              <a:rPr lang="en-IN" sz="2600" dirty="0" err="1"/>
              <a:t>Samir</a:t>
            </a:r>
            <a:r>
              <a:rPr lang="en-IN" sz="2600" dirty="0"/>
              <a:t> </a:t>
            </a:r>
            <a:r>
              <a:rPr lang="en-IN" sz="2600" dirty="0" err="1"/>
              <a:t>palnitkar</a:t>
            </a:r>
            <a:r>
              <a:rPr lang="en-IN" sz="2600" dirty="0"/>
              <a:t>, </a:t>
            </a:r>
            <a:r>
              <a:rPr lang="en-IN" sz="2600" dirty="0" err="1"/>
              <a:t>Verilog</a:t>
            </a:r>
            <a:r>
              <a:rPr lang="en-IN" sz="2600" dirty="0"/>
              <a:t> HDL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ChangeArrowheads="1"/>
          </p:cNvSpPr>
          <p:nvPr/>
        </p:nvSpPr>
        <p:spPr bwMode="auto">
          <a:xfrm>
            <a:off x="3786182" y="1071546"/>
            <a:ext cx="1416093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OR Gate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23556" name="Picture 2" descr="https://qph.ec.quoracdn.net/main-qimg-f45619cf36867bb8129b814455cfb4d6?convert_to_webp=tr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785927"/>
            <a:ext cx="4286280" cy="2697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557" name="Rectangle 9"/>
          <p:cNvSpPr>
            <a:spLocks noChangeArrowheads="1"/>
          </p:cNvSpPr>
          <p:nvPr/>
        </p:nvSpPr>
        <p:spPr bwMode="auto">
          <a:xfrm>
            <a:off x="1214414" y="4714884"/>
            <a:ext cx="717711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You would of course want your doorbell to ring when someone presses either the front door switch or the back door switch..(nice)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85786" y="381000"/>
            <a:ext cx="7715304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APPLICATIONS OF LOGIC GATES</a:t>
            </a:r>
          </a:p>
        </p:txBody>
      </p:sp>
    </p:spTree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ChangeArrowheads="1"/>
          </p:cNvSpPr>
          <p:nvPr/>
        </p:nvSpPr>
        <p:spPr bwMode="auto">
          <a:xfrm>
            <a:off x="4000496" y="1000108"/>
            <a:ext cx="1621405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Gate</a:t>
            </a: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714488"/>
            <a:ext cx="5553075" cy="346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1" name="Rectangle 9"/>
          <p:cNvSpPr>
            <a:spLocks noChangeArrowheads="1"/>
          </p:cNvSpPr>
          <p:nvPr/>
        </p:nvSpPr>
        <p:spPr bwMode="auto">
          <a:xfrm>
            <a:off x="1428728" y="5334000"/>
            <a:ext cx="718187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the temperature falls below 20c the Not gate will set on the central heating system (cool huh).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85786" y="381000"/>
            <a:ext cx="7715304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APPLICATIONS OF LOGIC GATES</a:t>
            </a:r>
          </a:p>
        </p:txBody>
      </p:sp>
    </p:spTree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2000232" y="3214686"/>
            <a:ext cx="6143668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NAND, NOR XOR, XNOR GATES</a:t>
            </a:r>
          </a:p>
        </p:txBody>
      </p:sp>
    </p:spTree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2071670" y="285728"/>
            <a:ext cx="6143668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 Gate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00232" y="1857364"/>
            <a:ext cx="65008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Known as a “universal” gate because ANY digital circuit can be implemented with NAND gates alone.</a:t>
            </a:r>
          </a:p>
        </p:txBody>
      </p:sp>
    </p:spTree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2071670" y="285728"/>
            <a:ext cx="6143668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 Gate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90770" y="1757354"/>
            <a:ext cx="12330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54133" y="2605079"/>
            <a:ext cx="4106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54133" y="3662354"/>
            <a:ext cx="3978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78333" y="3138479"/>
            <a:ext cx="3802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643570" y="2214554"/>
            <a:ext cx="119135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 Y  Z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0  0  1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0  1  1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1  0  1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1  1  0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5253054" y="2776534"/>
            <a:ext cx="16764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572264" y="2214554"/>
            <a:ext cx="45719" cy="249080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697045" y="2452679"/>
            <a:ext cx="2590800" cy="1828800"/>
            <a:chOff x="816" y="1488"/>
            <a:chExt cx="1632" cy="1152"/>
          </a:xfrm>
        </p:grpSpPr>
        <p:sp>
          <p:nvSpPr>
            <p:cNvPr id="12" name="Arc 13"/>
            <p:cNvSpPr>
              <a:spLocks/>
            </p:cNvSpPr>
            <p:nvPr/>
          </p:nvSpPr>
          <p:spPr bwMode="auto">
            <a:xfrm>
              <a:off x="1392" y="1488"/>
              <a:ext cx="57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c 14"/>
            <p:cNvSpPr>
              <a:spLocks/>
            </p:cNvSpPr>
            <p:nvPr/>
          </p:nvSpPr>
          <p:spPr bwMode="auto">
            <a:xfrm flipV="1">
              <a:off x="1392" y="2064"/>
              <a:ext cx="57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1152" y="148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1152" y="26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152" y="1488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>
              <a:off x="816" y="172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816" y="240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112" y="206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968" y="2016"/>
              <a:ext cx="144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2071670" y="285728"/>
            <a:ext cx="6143668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 Gate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4282" y="1927690"/>
            <a:ext cx="6043594" cy="3776839"/>
            <a:chOff x="384" y="1214"/>
            <a:chExt cx="3888" cy="233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1214"/>
              <a:ext cx="3093" cy="2332"/>
              <a:chOff x="384" y="1075"/>
              <a:chExt cx="3517" cy="2525"/>
            </a:xfrm>
          </p:grpSpPr>
          <p:sp>
            <p:nvSpPr>
              <p:cNvPr id="27" name="AutoShape 5"/>
              <p:cNvSpPr>
                <a:spLocks noChangeArrowheads="1"/>
              </p:cNvSpPr>
              <p:nvPr/>
            </p:nvSpPr>
            <p:spPr bwMode="auto">
              <a:xfrm>
                <a:off x="1132" y="1152"/>
                <a:ext cx="429" cy="365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Line 6"/>
              <p:cNvSpPr>
                <a:spLocks noChangeShapeType="1"/>
              </p:cNvSpPr>
              <p:nvPr/>
            </p:nvSpPr>
            <p:spPr bwMode="auto">
              <a:xfrm>
                <a:off x="783" y="1233"/>
                <a:ext cx="3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1644" y="1333"/>
                <a:ext cx="3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>
                <a:off x="783" y="1437"/>
                <a:ext cx="3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1561" y="1287"/>
                <a:ext cx="84" cy="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419" y="1939"/>
                <a:ext cx="1209" cy="365"/>
                <a:chOff x="375" y="1363"/>
                <a:chExt cx="2227" cy="652"/>
              </a:xfrm>
            </p:grpSpPr>
            <p:sp>
              <p:nvSpPr>
                <p:cNvPr id="72" name="AutoShape 11"/>
                <p:cNvSpPr>
                  <a:spLocks noChangeArrowheads="1"/>
                </p:cNvSpPr>
                <p:nvPr/>
              </p:nvSpPr>
              <p:spPr bwMode="auto">
                <a:xfrm>
                  <a:off x="1018" y="1363"/>
                  <a:ext cx="788" cy="652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3" name="Line 12"/>
                <p:cNvSpPr>
                  <a:spLocks noChangeShapeType="1"/>
                </p:cNvSpPr>
                <p:nvPr/>
              </p:nvSpPr>
              <p:spPr bwMode="auto">
                <a:xfrm>
                  <a:off x="375" y="1507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4" name="Line 13"/>
                <p:cNvSpPr>
                  <a:spLocks noChangeShapeType="1"/>
                </p:cNvSpPr>
                <p:nvPr/>
              </p:nvSpPr>
              <p:spPr bwMode="auto">
                <a:xfrm>
                  <a:off x="1959" y="1686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5" name="Line 14"/>
                <p:cNvSpPr>
                  <a:spLocks noChangeShapeType="1"/>
                </p:cNvSpPr>
                <p:nvPr/>
              </p:nvSpPr>
              <p:spPr bwMode="auto">
                <a:xfrm>
                  <a:off x="375" y="1872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auto">
                <a:xfrm>
                  <a:off x="1807" y="1605"/>
                  <a:ext cx="154" cy="1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1609" y="1939"/>
                <a:ext cx="1209" cy="365"/>
                <a:chOff x="375" y="1363"/>
                <a:chExt cx="2227" cy="652"/>
              </a:xfrm>
            </p:grpSpPr>
            <p:sp>
              <p:nvSpPr>
                <p:cNvPr id="67" name="AutoShape 17"/>
                <p:cNvSpPr>
                  <a:spLocks noChangeArrowheads="1"/>
                </p:cNvSpPr>
                <p:nvPr/>
              </p:nvSpPr>
              <p:spPr bwMode="auto">
                <a:xfrm>
                  <a:off x="1018" y="1363"/>
                  <a:ext cx="788" cy="652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8" name="Line 18"/>
                <p:cNvSpPr>
                  <a:spLocks noChangeShapeType="1"/>
                </p:cNvSpPr>
                <p:nvPr/>
              </p:nvSpPr>
              <p:spPr bwMode="auto">
                <a:xfrm>
                  <a:off x="375" y="1507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9" name="Line 19"/>
                <p:cNvSpPr>
                  <a:spLocks noChangeShapeType="1"/>
                </p:cNvSpPr>
                <p:nvPr/>
              </p:nvSpPr>
              <p:spPr bwMode="auto">
                <a:xfrm>
                  <a:off x="1959" y="1686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0" name="Line 20"/>
                <p:cNvSpPr>
                  <a:spLocks noChangeShapeType="1"/>
                </p:cNvSpPr>
                <p:nvPr/>
              </p:nvSpPr>
              <p:spPr bwMode="auto">
                <a:xfrm>
                  <a:off x="375" y="1872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1" name="Oval 21"/>
                <p:cNvSpPr>
                  <a:spLocks noChangeArrowheads="1"/>
                </p:cNvSpPr>
                <p:nvPr/>
              </p:nvSpPr>
              <p:spPr bwMode="auto">
                <a:xfrm>
                  <a:off x="1807" y="1605"/>
                  <a:ext cx="154" cy="1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" name="Group 22"/>
              <p:cNvGrpSpPr>
                <a:grpSpLocks/>
              </p:cNvGrpSpPr>
              <p:nvPr/>
            </p:nvGrpSpPr>
            <p:grpSpPr bwMode="auto">
              <a:xfrm>
                <a:off x="758" y="2707"/>
                <a:ext cx="1209" cy="365"/>
                <a:chOff x="375" y="1363"/>
                <a:chExt cx="2227" cy="652"/>
              </a:xfrm>
            </p:grpSpPr>
            <p:sp>
              <p:nvSpPr>
                <p:cNvPr id="62" name="AutoShape 23"/>
                <p:cNvSpPr>
                  <a:spLocks noChangeArrowheads="1"/>
                </p:cNvSpPr>
                <p:nvPr/>
              </p:nvSpPr>
              <p:spPr bwMode="auto">
                <a:xfrm>
                  <a:off x="1018" y="1363"/>
                  <a:ext cx="788" cy="652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3" name="Line 24"/>
                <p:cNvSpPr>
                  <a:spLocks noChangeShapeType="1"/>
                </p:cNvSpPr>
                <p:nvPr/>
              </p:nvSpPr>
              <p:spPr bwMode="auto">
                <a:xfrm>
                  <a:off x="375" y="1507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4" name="Line 25"/>
                <p:cNvSpPr>
                  <a:spLocks noChangeShapeType="1"/>
                </p:cNvSpPr>
                <p:nvPr/>
              </p:nvSpPr>
              <p:spPr bwMode="auto">
                <a:xfrm>
                  <a:off x="1959" y="1686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5" name="Line 26"/>
                <p:cNvSpPr>
                  <a:spLocks noChangeShapeType="1"/>
                </p:cNvSpPr>
                <p:nvPr/>
              </p:nvSpPr>
              <p:spPr bwMode="auto">
                <a:xfrm>
                  <a:off x="375" y="1872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6" name="Oval 27"/>
                <p:cNvSpPr>
                  <a:spLocks noChangeArrowheads="1"/>
                </p:cNvSpPr>
                <p:nvPr/>
              </p:nvSpPr>
              <p:spPr bwMode="auto">
                <a:xfrm>
                  <a:off x="1807" y="1605"/>
                  <a:ext cx="154" cy="1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7" name="Group 28"/>
              <p:cNvGrpSpPr>
                <a:grpSpLocks/>
              </p:cNvGrpSpPr>
              <p:nvPr/>
            </p:nvGrpSpPr>
            <p:grpSpPr bwMode="auto">
              <a:xfrm>
                <a:off x="768" y="3235"/>
                <a:ext cx="1209" cy="365"/>
                <a:chOff x="375" y="1363"/>
                <a:chExt cx="2227" cy="652"/>
              </a:xfrm>
            </p:grpSpPr>
            <p:sp>
              <p:nvSpPr>
                <p:cNvPr id="57" name="AutoShape 29"/>
                <p:cNvSpPr>
                  <a:spLocks noChangeArrowheads="1"/>
                </p:cNvSpPr>
                <p:nvPr/>
              </p:nvSpPr>
              <p:spPr bwMode="auto">
                <a:xfrm>
                  <a:off x="1018" y="1363"/>
                  <a:ext cx="788" cy="652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Line 30"/>
                <p:cNvSpPr>
                  <a:spLocks noChangeShapeType="1"/>
                </p:cNvSpPr>
                <p:nvPr/>
              </p:nvSpPr>
              <p:spPr bwMode="auto">
                <a:xfrm>
                  <a:off x="375" y="1507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Line 31"/>
                <p:cNvSpPr>
                  <a:spLocks noChangeShapeType="1"/>
                </p:cNvSpPr>
                <p:nvPr/>
              </p:nvSpPr>
              <p:spPr bwMode="auto">
                <a:xfrm>
                  <a:off x="1959" y="1686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Line 32"/>
                <p:cNvSpPr>
                  <a:spLocks noChangeShapeType="1"/>
                </p:cNvSpPr>
                <p:nvPr/>
              </p:nvSpPr>
              <p:spPr bwMode="auto">
                <a:xfrm>
                  <a:off x="375" y="1872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1" name="Oval 33"/>
                <p:cNvSpPr>
                  <a:spLocks noChangeArrowheads="1"/>
                </p:cNvSpPr>
                <p:nvPr/>
              </p:nvSpPr>
              <p:spPr bwMode="auto">
                <a:xfrm>
                  <a:off x="1807" y="1605"/>
                  <a:ext cx="154" cy="1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34"/>
              <p:cNvGrpSpPr>
                <a:grpSpLocks/>
              </p:cNvGrpSpPr>
              <p:nvPr/>
            </p:nvGrpSpPr>
            <p:grpSpPr bwMode="auto">
              <a:xfrm>
                <a:off x="1958" y="2976"/>
                <a:ext cx="1209" cy="365"/>
                <a:chOff x="375" y="1363"/>
                <a:chExt cx="2227" cy="652"/>
              </a:xfrm>
            </p:grpSpPr>
            <p:sp>
              <p:nvSpPr>
                <p:cNvPr id="52" name="AutoShape 35"/>
                <p:cNvSpPr>
                  <a:spLocks noChangeArrowheads="1"/>
                </p:cNvSpPr>
                <p:nvPr/>
              </p:nvSpPr>
              <p:spPr bwMode="auto">
                <a:xfrm>
                  <a:off x="1018" y="1363"/>
                  <a:ext cx="788" cy="652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3" name="Line 36"/>
                <p:cNvSpPr>
                  <a:spLocks noChangeShapeType="1"/>
                </p:cNvSpPr>
                <p:nvPr/>
              </p:nvSpPr>
              <p:spPr bwMode="auto">
                <a:xfrm>
                  <a:off x="375" y="1507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" name="Line 37"/>
                <p:cNvSpPr>
                  <a:spLocks noChangeShapeType="1"/>
                </p:cNvSpPr>
                <p:nvPr/>
              </p:nvSpPr>
              <p:spPr bwMode="auto">
                <a:xfrm>
                  <a:off x="1959" y="1686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5" name="Line 38"/>
                <p:cNvSpPr>
                  <a:spLocks noChangeShapeType="1"/>
                </p:cNvSpPr>
                <p:nvPr/>
              </p:nvSpPr>
              <p:spPr bwMode="auto">
                <a:xfrm>
                  <a:off x="375" y="1872"/>
                  <a:ext cx="64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6" name="Oval 39"/>
                <p:cNvSpPr>
                  <a:spLocks noChangeArrowheads="1"/>
                </p:cNvSpPr>
                <p:nvPr/>
              </p:nvSpPr>
              <p:spPr bwMode="auto">
                <a:xfrm>
                  <a:off x="1807" y="1605"/>
                  <a:ext cx="154" cy="1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7" name="Line 40"/>
              <p:cNvSpPr>
                <a:spLocks noChangeShapeType="1"/>
              </p:cNvSpPr>
              <p:nvPr/>
            </p:nvSpPr>
            <p:spPr bwMode="auto">
              <a:xfrm>
                <a:off x="773" y="124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Line 41"/>
              <p:cNvSpPr>
                <a:spLocks noChangeShapeType="1"/>
              </p:cNvSpPr>
              <p:nvPr/>
            </p:nvSpPr>
            <p:spPr bwMode="auto">
              <a:xfrm>
                <a:off x="1609" y="201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" name="Line 42"/>
              <p:cNvSpPr>
                <a:spLocks noChangeShapeType="1"/>
              </p:cNvSpPr>
              <p:nvPr/>
            </p:nvSpPr>
            <p:spPr bwMode="auto">
              <a:xfrm>
                <a:off x="758" y="278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Line 43"/>
              <p:cNvSpPr>
                <a:spLocks noChangeShapeType="1"/>
              </p:cNvSpPr>
              <p:nvPr/>
            </p:nvSpPr>
            <p:spPr bwMode="auto">
              <a:xfrm>
                <a:off x="758" y="3312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Line 44"/>
              <p:cNvSpPr>
                <a:spLocks noChangeShapeType="1"/>
              </p:cNvSpPr>
              <p:nvPr/>
            </p:nvSpPr>
            <p:spPr bwMode="auto">
              <a:xfrm>
                <a:off x="409" y="1344"/>
                <a:ext cx="3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Line 45"/>
              <p:cNvSpPr>
                <a:spLocks noChangeShapeType="1"/>
              </p:cNvSpPr>
              <p:nvPr/>
            </p:nvSpPr>
            <p:spPr bwMode="auto">
              <a:xfrm>
                <a:off x="409" y="2880"/>
                <a:ext cx="3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>
                <a:off x="409" y="3408"/>
                <a:ext cx="3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1958" y="288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Line 48"/>
              <p:cNvSpPr>
                <a:spLocks noChangeShapeType="1"/>
              </p:cNvSpPr>
              <p:nvPr/>
            </p:nvSpPr>
            <p:spPr bwMode="auto">
              <a:xfrm>
                <a:off x="1958" y="3264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Text Box 49"/>
              <p:cNvSpPr txBox="1">
                <a:spLocks noChangeArrowheads="1"/>
              </p:cNvSpPr>
              <p:nvPr/>
            </p:nvSpPr>
            <p:spPr bwMode="auto">
              <a:xfrm>
                <a:off x="384" y="1152"/>
                <a:ext cx="288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</a:t>
                </a:r>
              </a:p>
            </p:txBody>
          </p:sp>
          <p:sp>
            <p:nvSpPr>
              <p:cNvPr id="47" name="Text Box 50"/>
              <p:cNvSpPr txBox="1">
                <a:spLocks noChangeArrowheads="1"/>
              </p:cNvSpPr>
              <p:nvPr/>
            </p:nvSpPr>
            <p:spPr bwMode="auto">
              <a:xfrm>
                <a:off x="384" y="2697"/>
                <a:ext cx="288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</a:t>
                </a:r>
              </a:p>
            </p:txBody>
          </p:sp>
          <p:sp>
            <p:nvSpPr>
              <p:cNvPr id="48" name="Text Box 51"/>
              <p:cNvSpPr txBox="1">
                <a:spLocks noChangeArrowheads="1"/>
              </p:cNvSpPr>
              <p:nvPr/>
            </p:nvSpPr>
            <p:spPr bwMode="auto">
              <a:xfrm>
                <a:off x="2271" y="1075"/>
                <a:ext cx="1630" cy="6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 = (X•X)’ </a:t>
                </a:r>
              </a:p>
              <a:p>
                <a:pPr>
                  <a:defRPr/>
                </a:pPr>
                <a:r>
                  <a:rPr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= X’+X’ </a:t>
                </a:r>
              </a:p>
              <a:p>
                <a:pPr>
                  <a:defRPr/>
                </a:pPr>
                <a:r>
                  <a:rPr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= X’</a:t>
                </a:r>
              </a:p>
            </p:txBody>
          </p:sp>
          <p:sp>
            <p:nvSpPr>
              <p:cNvPr id="49" name="Text Box 52"/>
              <p:cNvSpPr txBox="1">
                <a:spLocks noChangeArrowheads="1"/>
              </p:cNvSpPr>
              <p:nvPr/>
            </p:nvSpPr>
            <p:spPr bwMode="auto">
              <a:xfrm>
                <a:off x="384" y="1833"/>
                <a:ext cx="288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</a:t>
                </a:r>
              </a:p>
            </p:txBody>
          </p:sp>
          <p:sp>
            <p:nvSpPr>
              <p:cNvPr id="50" name="Text Box 53"/>
              <p:cNvSpPr txBox="1">
                <a:spLocks noChangeArrowheads="1"/>
              </p:cNvSpPr>
              <p:nvPr/>
            </p:nvSpPr>
            <p:spPr bwMode="auto">
              <a:xfrm>
                <a:off x="384" y="2025"/>
                <a:ext cx="288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Y</a:t>
                </a:r>
              </a:p>
            </p:txBody>
          </p:sp>
          <p:sp>
            <p:nvSpPr>
              <p:cNvPr id="51" name="Text Box 54"/>
              <p:cNvSpPr txBox="1">
                <a:spLocks noChangeArrowheads="1"/>
              </p:cNvSpPr>
              <p:nvPr/>
            </p:nvSpPr>
            <p:spPr bwMode="auto">
              <a:xfrm>
                <a:off x="384" y="3216"/>
                <a:ext cx="288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Y</a:t>
                </a:r>
              </a:p>
            </p:txBody>
          </p:sp>
        </p:grp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2353" y="1986"/>
              <a:ext cx="1636" cy="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 = ((X•Y)’)’ </a:t>
              </a:r>
            </a:p>
            <a:p>
              <a:pPr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= (X’+Y’)’ </a:t>
              </a:r>
            </a:p>
            <a:p>
              <a:pPr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= X’’•Y’’</a:t>
              </a:r>
            </a:p>
            <a:p>
              <a:pPr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= X•Y</a:t>
              </a:r>
            </a:p>
          </p:txBody>
        </p:sp>
        <p:sp>
          <p:nvSpPr>
            <p:cNvPr id="26" name="Text Box 56"/>
            <p:cNvSpPr txBox="1">
              <a:spLocks noChangeArrowheads="1"/>
            </p:cNvSpPr>
            <p:nvPr/>
          </p:nvSpPr>
          <p:spPr bwMode="auto">
            <a:xfrm>
              <a:off x="2640" y="2928"/>
              <a:ext cx="1632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 = (X’•Y’)’ </a:t>
              </a:r>
            </a:p>
            <a:p>
              <a:pPr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= X’’+Y’’</a:t>
              </a:r>
            </a:p>
            <a:p>
              <a:pPr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= X+Y</a:t>
              </a:r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4929190" y="1919304"/>
            <a:ext cx="4024282" cy="3795712"/>
            <a:chOff x="3504" y="1209"/>
            <a:chExt cx="2544" cy="2295"/>
          </a:xfrm>
        </p:grpSpPr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3535" y="1968"/>
              <a:ext cx="1063" cy="338"/>
              <a:chOff x="375" y="1363"/>
              <a:chExt cx="2227" cy="652"/>
            </a:xfrm>
          </p:grpSpPr>
          <p:sp>
            <p:nvSpPr>
              <p:cNvPr id="115" name="AutoShape 59"/>
              <p:cNvSpPr>
                <a:spLocks noChangeArrowheads="1"/>
              </p:cNvSpPr>
              <p:nvPr/>
            </p:nvSpPr>
            <p:spPr bwMode="auto">
              <a:xfrm>
                <a:off x="1018" y="1363"/>
                <a:ext cx="788" cy="652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6" name="Line 60"/>
              <p:cNvSpPr>
                <a:spLocks noChangeShapeType="1"/>
              </p:cNvSpPr>
              <p:nvPr/>
            </p:nvSpPr>
            <p:spPr bwMode="auto">
              <a:xfrm>
                <a:off x="375" y="1507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" name="Line 61"/>
              <p:cNvSpPr>
                <a:spLocks noChangeShapeType="1"/>
              </p:cNvSpPr>
              <p:nvPr/>
            </p:nvSpPr>
            <p:spPr bwMode="auto">
              <a:xfrm>
                <a:off x="1959" y="1686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8" name="Line 62"/>
              <p:cNvSpPr>
                <a:spLocks noChangeShapeType="1"/>
              </p:cNvSpPr>
              <p:nvPr/>
            </p:nvSpPr>
            <p:spPr bwMode="auto">
              <a:xfrm>
                <a:off x="375" y="1872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9" name="Oval 63"/>
              <p:cNvSpPr>
                <a:spLocks noChangeArrowheads="1"/>
              </p:cNvSpPr>
              <p:nvPr/>
            </p:nvSpPr>
            <p:spPr bwMode="auto">
              <a:xfrm>
                <a:off x="1807" y="1605"/>
                <a:ext cx="154" cy="16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" name="Group 64"/>
            <p:cNvGrpSpPr>
              <a:grpSpLocks/>
            </p:cNvGrpSpPr>
            <p:nvPr/>
          </p:nvGrpSpPr>
          <p:grpSpPr bwMode="auto">
            <a:xfrm>
              <a:off x="4560" y="2927"/>
              <a:ext cx="1063" cy="338"/>
              <a:chOff x="375" y="1363"/>
              <a:chExt cx="2227" cy="652"/>
            </a:xfrm>
          </p:grpSpPr>
          <p:sp>
            <p:nvSpPr>
              <p:cNvPr id="110" name="AutoShape 65"/>
              <p:cNvSpPr>
                <a:spLocks noChangeArrowheads="1"/>
              </p:cNvSpPr>
              <p:nvPr/>
            </p:nvSpPr>
            <p:spPr bwMode="auto">
              <a:xfrm>
                <a:off x="1018" y="1363"/>
                <a:ext cx="788" cy="652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Line 66"/>
              <p:cNvSpPr>
                <a:spLocks noChangeShapeType="1"/>
              </p:cNvSpPr>
              <p:nvPr/>
            </p:nvSpPr>
            <p:spPr bwMode="auto">
              <a:xfrm>
                <a:off x="375" y="1507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" name="Line 67"/>
              <p:cNvSpPr>
                <a:spLocks noChangeShapeType="1"/>
              </p:cNvSpPr>
              <p:nvPr/>
            </p:nvSpPr>
            <p:spPr bwMode="auto">
              <a:xfrm>
                <a:off x="1959" y="1686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" name="Line 68"/>
              <p:cNvSpPr>
                <a:spLocks noChangeShapeType="1"/>
              </p:cNvSpPr>
              <p:nvPr/>
            </p:nvSpPr>
            <p:spPr bwMode="auto">
              <a:xfrm>
                <a:off x="375" y="1872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1807" y="1605"/>
                <a:ext cx="154" cy="16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0" name="Line 70"/>
            <p:cNvSpPr>
              <a:spLocks noChangeShapeType="1"/>
            </p:cNvSpPr>
            <p:nvPr/>
          </p:nvSpPr>
          <p:spPr bwMode="auto">
            <a:xfrm>
              <a:off x="4560" y="2838"/>
              <a:ext cx="0" cy="1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" name="Line 71"/>
            <p:cNvSpPr>
              <a:spLocks noChangeShapeType="1"/>
            </p:cNvSpPr>
            <p:nvPr/>
          </p:nvSpPr>
          <p:spPr bwMode="auto">
            <a:xfrm>
              <a:off x="4560" y="3193"/>
              <a:ext cx="0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Text Box 72"/>
            <p:cNvSpPr txBox="1">
              <a:spLocks noChangeArrowheads="1"/>
            </p:cNvSpPr>
            <p:nvPr/>
          </p:nvSpPr>
          <p:spPr bwMode="auto">
            <a:xfrm>
              <a:off x="3504" y="1248"/>
              <a:ext cx="25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  <p:sp>
          <p:nvSpPr>
            <p:cNvPr id="83" name="Text Box 73"/>
            <p:cNvSpPr txBox="1">
              <a:spLocks noChangeArrowheads="1"/>
            </p:cNvSpPr>
            <p:nvPr/>
          </p:nvSpPr>
          <p:spPr bwMode="auto">
            <a:xfrm>
              <a:off x="3504" y="2669"/>
              <a:ext cx="25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  <p:sp>
          <p:nvSpPr>
            <p:cNvPr id="84" name="Text Box 74"/>
            <p:cNvSpPr txBox="1">
              <a:spLocks noChangeArrowheads="1"/>
            </p:cNvSpPr>
            <p:nvPr/>
          </p:nvSpPr>
          <p:spPr bwMode="auto">
            <a:xfrm>
              <a:off x="4320" y="1209"/>
              <a:ext cx="143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 = X’</a:t>
              </a:r>
            </a:p>
          </p:txBody>
        </p:sp>
        <p:sp>
          <p:nvSpPr>
            <p:cNvPr id="85" name="Text Box 75"/>
            <p:cNvSpPr txBox="1">
              <a:spLocks noChangeArrowheads="1"/>
            </p:cNvSpPr>
            <p:nvPr/>
          </p:nvSpPr>
          <p:spPr bwMode="auto">
            <a:xfrm>
              <a:off x="3504" y="1870"/>
              <a:ext cx="25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  <p:sp>
          <p:nvSpPr>
            <p:cNvPr id="86" name="Text Box 76"/>
            <p:cNvSpPr txBox="1">
              <a:spLocks noChangeArrowheads="1"/>
            </p:cNvSpPr>
            <p:nvPr/>
          </p:nvSpPr>
          <p:spPr bwMode="auto">
            <a:xfrm>
              <a:off x="3504" y="2048"/>
              <a:ext cx="25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</a:p>
          </p:txBody>
        </p:sp>
        <p:sp>
          <p:nvSpPr>
            <p:cNvPr id="87" name="Text Box 77"/>
            <p:cNvSpPr txBox="1">
              <a:spLocks noChangeArrowheads="1"/>
            </p:cNvSpPr>
            <p:nvPr/>
          </p:nvSpPr>
          <p:spPr bwMode="auto">
            <a:xfrm>
              <a:off x="3504" y="3149"/>
              <a:ext cx="25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</a:p>
          </p:txBody>
        </p:sp>
        <p:sp>
          <p:nvSpPr>
            <p:cNvPr id="88" name="Text Box 78"/>
            <p:cNvSpPr txBox="1">
              <a:spLocks noChangeArrowheads="1"/>
            </p:cNvSpPr>
            <p:nvPr/>
          </p:nvSpPr>
          <p:spPr bwMode="auto">
            <a:xfrm>
              <a:off x="5040" y="1929"/>
              <a:ext cx="528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 X•Y</a:t>
              </a:r>
            </a:p>
          </p:txBody>
        </p:sp>
        <p:sp>
          <p:nvSpPr>
            <p:cNvPr id="89" name="Text Box 79"/>
            <p:cNvSpPr txBox="1">
              <a:spLocks noChangeArrowheads="1"/>
            </p:cNvSpPr>
            <p:nvPr/>
          </p:nvSpPr>
          <p:spPr bwMode="auto">
            <a:xfrm>
              <a:off x="5328" y="2880"/>
              <a:ext cx="72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 = X+Y</a:t>
              </a:r>
            </a:p>
          </p:txBody>
        </p:sp>
        <p:grpSp>
          <p:nvGrpSpPr>
            <p:cNvPr id="12" name="Group 80"/>
            <p:cNvGrpSpPr>
              <a:grpSpLocks/>
            </p:cNvGrpSpPr>
            <p:nvPr/>
          </p:nvGrpSpPr>
          <p:grpSpPr bwMode="auto">
            <a:xfrm>
              <a:off x="3526" y="1255"/>
              <a:ext cx="1030" cy="336"/>
              <a:chOff x="3526" y="1255"/>
              <a:chExt cx="1030" cy="336"/>
            </a:xfrm>
          </p:grpSpPr>
          <p:sp>
            <p:nvSpPr>
              <p:cNvPr id="106" name="Line 81"/>
              <p:cNvSpPr>
                <a:spLocks noChangeShapeType="1"/>
              </p:cNvSpPr>
              <p:nvPr/>
            </p:nvSpPr>
            <p:spPr bwMode="auto">
              <a:xfrm>
                <a:off x="4249" y="141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7" name="Oval 82"/>
              <p:cNvSpPr>
                <a:spLocks noChangeArrowheads="1"/>
              </p:cNvSpPr>
              <p:nvPr/>
            </p:nvSpPr>
            <p:spPr bwMode="auto">
              <a:xfrm>
                <a:off x="4176" y="1373"/>
                <a:ext cx="7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8" name="Line 83"/>
              <p:cNvSpPr>
                <a:spLocks noChangeShapeType="1"/>
              </p:cNvSpPr>
              <p:nvPr/>
            </p:nvSpPr>
            <p:spPr bwMode="auto">
              <a:xfrm>
                <a:off x="3526" y="142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" name="AutoShape 84"/>
              <p:cNvSpPr>
                <a:spLocks noChangeArrowheads="1"/>
              </p:cNvSpPr>
              <p:nvPr/>
            </p:nvSpPr>
            <p:spPr bwMode="auto">
              <a:xfrm rot="5400000">
                <a:off x="3840" y="1255"/>
                <a:ext cx="336" cy="336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85"/>
            <p:cNvGrpSpPr>
              <a:grpSpLocks/>
            </p:cNvGrpSpPr>
            <p:nvPr/>
          </p:nvGrpSpPr>
          <p:grpSpPr bwMode="auto">
            <a:xfrm>
              <a:off x="4320" y="1968"/>
              <a:ext cx="1030" cy="336"/>
              <a:chOff x="3526" y="1255"/>
              <a:chExt cx="1030" cy="336"/>
            </a:xfrm>
          </p:grpSpPr>
          <p:sp>
            <p:nvSpPr>
              <p:cNvPr id="102" name="Line 86"/>
              <p:cNvSpPr>
                <a:spLocks noChangeShapeType="1"/>
              </p:cNvSpPr>
              <p:nvPr/>
            </p:nvSpPr>
            <p:spPr bwMode="auto">
              <a:xfrm>
                <a:off x="4249" y="141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Oval 87"/>
              <p:cNvSpPr>
                <a:spLocks noChangeArrowheads="1"/>
              </p:cNvSpPr>
              <p:nvPr/>
            </p:nvSpPr>
            <p:spPr bwMode="auto">
              <a:xfrm>
                <a:off x="4176" y="1373"/>
                <a:ext cx="7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" name="Line 88"/>
              <p:cNvSpPr>
                <a:spLocks noChangeShapeType="1"/>
              </p:cNvSpPr>
              <p:nvPr/>
            </p:nvSpPr>
            <p:spPr bwMode="auto">
              <a:xfrm>
                <a:off x="3526" y="142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" name="AutoShape 89"/>
              <p:cNvSpPr>
                <a:spLocks noChangeArrowheads="1"/>
              </p:cNvSpPr>
              <p:nvPr/>
            </p:nvSpPr>
            <p:spPr bwMode="auto">
              <a:xfrm rot="5400000">
                <a:off x="3840" y="1255"/>
                <a:ext cx="336" cy="336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" name="Group 90"/>
            <p:cNvGrpSpPr>
              <a:grpSpLocks/>
            </p:cNvGrpSpPr>
            <p:nvPr/>
          </p:nvGrpSpPr>
          <p:grpSpPr bwMode="auto">
            <a:xfrm>
              <a:off x="3552" y="2688"/>
              <a:ext cx="1030" cy="336"/>
              <a:chOff x="3526" y="1255"/>
              <a:chExt cx="1030" cy="336"/>
            </a:xfrm>
          </p:grpSpPr>
          <p:sp>
            <p:nvSpPr>
              <p:cNvPr id="98" name="Line 91"/>
              <p:cNvSpPr>
                <a:spLocks noChangeShapeType="1"/>
              </p:cNvSpPr>
              <p:nvPr/>
            </p:nvSpPr>
            <p:spPr bwMode="auto">
              <a:xfrm>
                <a:off x="4249" y="141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9" name="Oval 92"/>
              <p:cNvSpPr>
                <a:spLocks noChangeArrowheads="1"/>
              </p:cNvSpPr>
              <p:nvPr/>
            </p:nvSpPr>
            <p:spPr bwMode="auto">
              <a:xfrm>
                <a:off x="4176" y="1373"/>
                <a:ext cx="7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0" name="Line 93"/>
              <p:cNvSpPr>
                <a:spLocks noChangeShapeType="1"/>
              </p:cNvSpPr>
              <p:nvPr/>
            </p:nvSpPr>
            <p:spPr bwMode="auto">
              <a:xfrm>
                <a:off x="3526" y="142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AutoShape 94"/>
              <p:cNvSpPr>
                <a:spLocks noChangeArrowheads="1"/>
              </p:cNvSpPr>
              <p:nvPr/>
            </p:nvSpPr>
            <p:spPr bwMode="auto">
              <a:xfrm rot="5400000">
                <a:off x="3840" y="1255"/>
                <a:ext cx="336" cy="336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95"/>
            <p:cNvGrpSpPr>
              <a:grpSpLocks/>
            </p:cNvGrpSpPr>
            <p:nvPr/>
          </p:nvGrpSpPr>
          <p:grpSpPr bwMode="auto">
            <a:xfrm>
              <a:off x="3552" y="3168"/>
              <a:ext cx="1030" cy="336"/>
              <a:chOff x="3526" y="1255"/>
              <a:chExt cx="1030" cy="336"/>
            </a:xfrm>
          </p:grpSpPr>
          <p:sp>
            <p:nvSpPr>
              <p:cNvPr id="94" name="Line 96"/>
              <p:cNvSpPr>
                <a:spLocks noChangeShapeType="1"/>
              </p:cNvSpPr>
              <p:nvPr/>
            </p:nvSpPr>
            <p:spPr bwMode="auto">
              <a:xfrm>
                <a:off x="4249" y="141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5" name="Oval 97"/>
              <p:cNvSpPr>
                <a:spLocks noChangeArrowheads="1"/>
              </p:cNvSpPr>
              <p:nvPr/>
            </p:nvSpPr>
            <p:spPr bwMode="auto">
              <a:xfrm>
                <a:off x="4176" y="1373"/>
                <a:ext cx="74" cy="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6" name="Line 98"/>
              <p:cNvSpPr>
                <a:spLocks noChangeShapeType="1"/>
              </p:cNvSpPr>
              <p:nvPr/>
            </p:nvSpPr>
            <p:spPr bwMode="auto">
              <a:xfrm>
                <a:off x="3526" y="1425"/>
                <a:ext cx="3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7" name="AutoShape 99"/>
              <p:cNvSpPr>
                <a:spLocks noChangeArrowheads="1"/>
              </p:cNvSpPr>
              <p:nvPr/>
            </p:nvSpPr>
            <p:spPr bwMode="auto">
              <a:xfrm rot="5400000">
                <a:off x="3840" y="1255"/>
                <a:ext cx="336" cy="336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2143108" y="2928934"/>
            <a:ext cx="6143668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 Gate</a:t>
            </a:r>
          </a:p>
        </p:txBody>
      </p:sp>
    </p:spTree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2071670" y="285728"/>
            <a:ext cx="6143668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 Gate</a:t>
            </a:r>
          </a:p>
        </p:txBody>
      </p:sp>
      <p:sp>
        <p:nvSpPr>
          <p:cNvPr id="22" name="Arc 3"/>
          <p:cNvSpPr>
            <a:spLocks/>
          </p:cNvSpPr>
          <p:nvPr/>
        </p:nvSpPr>
        <p:spPr bwMode="auto">
          <a:xfrm>
            <a:off x="3009921" y="2438400"/>
            <a:ext cx="1057275" cy="908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330"/>
              <a:gd name="T1" fmla="*/ 0 h 21600"/>
              <a:gd name="T2" fmla="*/ 20330 w 20330"/>
              <a:gd name="T3" fmla="*/ 14302 h 21600"/>
              <a:gd name="T4" fmla="*/ 0 w 2033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30" h="21600" fill="none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c 4"/>
          <p:cNvSpPr>
            <a:spLocks/>
          </p:cNvSpPr>
          <p:nvPr/>
        </p:nvSpPr>
        <p:spPr bwMode="auto">
          <a:xfrm flipV="1">
            <a:off x="3009921" y="2735263"/>
            <a:ext cx="1057275" cy="908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330"/>
              <a:gd name="T1" fmla="*/ 0 h 21600"/>
              <a:gd name="T2" fmla="*/ 20330 w 20330"/>
              <a:gd name="T3" fmla="*/ 14302 h 21600"/>
              <a:gd name="T4" fmla="*/ 0 w 2033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30" h="21600" fill="none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</a:path>
              <a:path w="20330" h="21600" stroke="0" extrusionOk="0">
                <a:moveTo>
                  <a:pt x="-1" y="0"/>
                </a:moveTo>
                <a:cubicBezTo>
                  <a:pt x="9115" y="0"/>
                  <a:pt x="17249" y="5722"/>
                  <a:pt x="20329" y="14302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rc 5"/>
          <p:cNvSpPr>
            <a:spLocks/>
          </p:cNvSpPr>
          <p:nvPr/>
        </p:nvSpPr>
        <p:spPr bwMode="auto">
          <a:xfrm rot="2334890">
            <a:off x="2466996" y="2484438"/>
            <a:ext cx="914400" cy="941387"/>
          </a:xfrm>
          <a:custGeom>
            <a:avLst/>
            <a:gdLst>
              <a:gd name="G0" fmla="+- 0 0 0"/>
              <a:gd name="G1" fmla="+- 21019 0 0"/>
              <a:gd name="G2" fmla="+- 21600 0 0"/>
              <a:gd name="T0" fmla="*/ 4977 w 21600"/>
              <a:gd name="T1" fmla="*/ 0 h 22194"/>
              <a:gd name="T2" fmla="*/ 21568 w 21600"/>
              <a:gd name="T3" fmla="*/ 22194 h 22194"/>
              <a:gd name="T4" fmla="*/ 0 w 21600"/>
              <a:gd name="T5" fmla="*/ 21019 h 22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194" fill="none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</a:path>
              <a:path w="21600" h="22194" stroke="0" extrusionOk="0">
                <a:moveTo>
                  <a:pt x="4976" y="0"/>
                </a:moveTo>
                <a:cubicBezTo>
                  <a:pt x="14719" y="2307"/>
                  <a:pt x="21600" y="11006"/>
                  <a:pt x="21600" y="21019"/>
                </a:cubicBezTo>
                <a:cubicBezTo>
                  <a:pt x="21600" y="21410"/>
                  <a:pt x="21589" y="21802"/>
                  <a:pt x="21568" y="22194"/>
                </a:cubicBezTo>
                <a:lnTo>
                  <a:pt x="0" y="21019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2781321" y="27352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 flipH="1">
            <a:off x="2781321" y="33448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H="1">
            <a:off x="4219596" y="30400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3213121" y="1895475"/>
            <a:ext cx="9637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2405084" y="2514600"/>
            <a:ext cx="4106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405084" y="3124200"/>
            <a:ext cx="3978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4676796" y="2819400"/>
            <a:ext cx="3770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032521" y="2124075"/>
            <a:ext cx="118173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 Y  Z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0  0  1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0  1  0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1  0  0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1  1  0</a:t>
            </a: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5857884" y="2643182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6786578" y="2214554"/>
            <a:ext cx="71438" cy="26241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4067196" y="2971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2071670" y="3143248"/>
            <a:ext cx="6143668" cy="5847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Exclusive-OR Gate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2071670" y="500042"/>
            <a:ext cx="6143668" cy="5847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Exclusive-OR Gate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453210" y="2609850"/>
            <a:ext cx="1139736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Y  Z</a:t>
            </a:r>
          </a:p>
        </p:txBody>
      </p:sp>
      <p:sp>
        <p:nvSpPr>
          <p:cNvPr id="4" name="Line 125"/>
          <p:cNvSpPr>
            <a:spLocks noChangeShapeType="1"/>
          </p:cNvSpPr>
          <p:nvPr/>
        </p:nvSpPr>
        <p:spPr bwMode="auto">
          <a:xfrm>
            <a:off x="7210448" y="2546350"/>
            <a:ext cx="1587" cy="2332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26"/>
          <p:cNvSpPr>
            <a:spLocks noChangeArrowheads="1"/>
          </p:cNvSpPr>
          <p:nvPr/>
        </p:nvSpPr>
        <p:spPr bwMode="auto">
          <a:xfrm>
            <a:off x="2836885" y="2444750"/>
            <a:ext cx="899413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</a:t>
            </a:r>
          </a:p>
        </p:txBody>
      </p:sp>
      <p:sp>
        <p:nvSpPr>
          <p:cNvPr id="6" name="Rectangle 127"/>
          <p:cNvSpPr>
            <a:spLocks noChangeArrowheads="1"/>
          </p:cNvSpPr>
          <p:nvPr/>
        </p:nvSpPr>
        <p:spPr bwMode="auto">
          <a:xfrm>
            <a:off x="2074885" y="2971800"/>
            <a:ext cx="28212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7" name="Rectangle 128"/>
          <p:cNvSpPr>
            <a:spLocks noChangeArrowheads="1"/>
          </p:cNvSpPr>
          <p:nvPr/>
        </p:nvSpPr>
        <p:spPr bwMode="auto">
          <a:xfrm>
            <a:off x="2074885" y="3429000"/>
            <a:ext cx="26609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8" name="Rectangle 129"/>
          <p:cNvSpPr>
            <a:spLocks noChangeArrowheads="1"/>
          </p:cNvSpPr>
          <p:nvPr/>
        </p:nvSpPr>
        <p:spPr bwMode="auto">
          <a:xfrm>
            <a:off x="4132285" y="3200400"/>
            <a:ext cx="24526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</a:p>
        </p:txBody>
      </p:sp>
      <p:sp>
        <p:nvSpPr>
          <p:cNvPr id="9" name="Rectangle 132"/>
          <p:cNvSpPr>
            <a:spLocks noChangeArrowheads="1"/>
          </p:cNvSpPr>
          <p:nvPr/>
        </p:nvSpPr>
        <p:spPr bwMode="auto">
          <a:xfrm>
            <a:off x="6453210" y="3294063"/>
            <a:ext cx="112530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0 0  0</a:t>
            </a: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6453210" y="3673475"/>
            <a:ext cx="112530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0 1  1</a:t>
            </a:r>
          </a:p>
        </p:txBody>
      </p:sp>
      <p:sp>
        <p:nvSpPr>
          <p:cNvPr id="11" name="Rectangle 134"/>
          <p:cNvSpPr>
            <a:spLocks noChangeArrowheads="1"/>
          </p:cNvSpPr>
          <p:nvPr/>
        </p:nvSpPr>
        <p:spPr bwMode="auto">
          <a:xfrm>
            <a:off x="6453210" y="4054475"/>
            <a:ext cx="112530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1 0  1</a:t>
            </a:r>
          </a:p>
        </p:txBody>
      </p:sp>
      <p:sp>
        <p:nvSpPr>
          <p:cNvPr id="12" name="Rectangle 135"/>
          <p:cNvSpPr>
            <a:spLocks noChangeArrowheads="1"/>
          </p:cNvSpPr>
          <p:nvPr/>
        </p:nvSpPr>
        <p:spPr bwMode="auto">
          <a:xfrm>
            <a:off x="6453210" y="4433888"/>
            <a:ext cx="112530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1 1  0</a:t>
            </a:r>
          </a:p>
        </p:txBody>
      </p:sp>
      <p:sp>
        <p:nvSpPr>
          <p:cNvPr id="13" name="Line 136"/>
          <p:cNvSpPr>
            <a:spLocks noChangeShapeType="1"/>
          </p:cNvSpPr>
          <p:nvPr/>
        </p:nvSpPr>
        <p:spPr bwMode="auto">
          <a:xfrm>
            <a:off x="6307160" y="3097213"/>
            <a:ext cx="1550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Object 138"/>
          <p:cNvGraphicFramePr>
            <a:graphicFrameLocks noGrp="1" noChangeAspect="1"/>
          </p:cNvGraphicFramePr>
          <p:nvPr>
            <p:ph sz="half" idx="2"/>
          </p:nvPr>
        </p:nvGraphicFramePr>
        <p:xfrm>
          <a:off x="2379663" y="2971800"/>
          <a:ext cx="165258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3" imgW="1652626" imgH="839724" progId="">
                  <p:embed/>
                </p:oleObj>
              </mc:Choice>
              <mc:Fallback>
                <p:oleObj name="Visio" r:id="rId3" imgW="1652626" imgH="839724" progId="">
                  <p:embed/>
                  <p:pic>
                    <p:nvPicPr>
                      <p:cNvPr id="15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2971800"/>
                        <a:ext cx="1652587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Online PDF books are available in following link 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2286016"/>
          </a:xfrm>
          <a:noFill/>
          <a:ln>
            <a:solidFill>
              <a:srgbClr val="7030A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dirty="0">
                <a:hlinkClick r:id="rId2"/>
              </a:rPr>
              <a:t>www.google.com/url?sa=t&amp;source=web&amp;rct=j&amp;url=https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://z-lib.org/&amp;ved=2ahUKEwjdt4zs3oL4AhUxxIsBHTuiBWAQFnoECAUQAQ&amp;usg=AOvVaw317VYZRys6ni4wVkjbg8c0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2071670" y="3071810"/>
            <a:ext cx="6143668" cy="5847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Exclusive-NOR Gate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2143108" y="428604"/>
            <a:ext cx="6143668" cy="5847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Exclusive-NOR Gate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349985" y="2352670"/>
            <a:ext cx="1139736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Y  Z</a:t>
            </a:r>
          </a:p>
        </p:txBody>
      </p:sp>
      <p:sp>
        <p:nvSpPr>
          <p:cNvPr id="4" name="Line 120"/>
          <p:cNvSpPr>
            <a:spLocks noChangeShapeType="1"/>
          </p:cNvSpPr>
          <p:nvPr/>
        </p:nvSpPr>
        <p:spPr bwMode="auto">
          <a:xfrm>
            <a:off x="7107223" y="2289170"/>
            <a:ext cx="1587" cy="2332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21"/>
          <p:cNvSpPr>
            <a:spLocks noChangeArrowheads="1"/>
          </p:cNvSpPr>
          <p:nvPr/>
        </p:nvSpPr>
        <p:spPr bwMode="auto">
          <a:xfrm>
            <a:off x="2733660" y="2187570"/>
            <a:ext cx="125515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XNOR</a:t>
            </a:r>
          </a:p>
        </p:txBody>
      </p:sp>
      <p:sp>
        <p:nvSpPr>
          <p:cNvPr id="6" name="Rectangle 122"/>
          <p:cNvSpPr>
            <a:spLocks noChangeArrowheads="1"/>
          </p:cNvSpPr>
          <p:nvPr/>
        </p:nvSpPr>
        <p:spPr bwMode="auto">
          <a:xfrm>
            <a:off x="2124060" y="2714620"/>
            <a:ext cx="28212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7" name="Rectangle 123"/>
          <p:cNvSpPr>
            <a:spLocks noChangeArrowheads="1"/>
          </p:cNvSpPr>
          <p:nvPr/>
        </p:nvSpPr>
        <p:spPr bwMode="auto">
          <a:xfrm>
            <a:off x="2124060" y="3171820"/>
            <a:ext cx="26609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8" name="Rectangle 124"/>
          <p:cNvSpPr>
            <a:spLocks noChangeArrowheads="1"/>
          </p:cNvSpPr>
          <p:nvPr/>
        </p:nvSpPr>
        <p:spPr bwMode="auto">
          <a:xfrm>
            <a:off x="4181460" y="2943220"/>
            <a:ext cx="24526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</a:p>
        </p:txBody>
      </p:sp>
      <p:sp>
        <p:nvSpPr>
          <p:cNvPr id="9" name="Rectangle 126"/>
          <p:cNvSpPr>
            <a:spLocks noChangeArrowheads="1"/>
          </p:cNvSpPr>
          <p:nvPr/>
        </p:nvSpPr>
        <p:spPr bwMode="auto">
          <a:xfrm>
            <a:off x="6349985" y="3036883"/>
            <a:ext cx="112530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0 0  1</a:t>
            </a:r>
          </a:p>
        </p:txBody>
      </p:sp>
      <p:sp>
        <p:nvSpPr>
          <p:cNvPr id="10" name="Rectangle 127"/>
          <p:cNvSpPr>
            <a:spLocks noChangeArrowheads="1"/>
          </p:cNvSpPr>
          <p:nvPr/>
        </p:nvSpPr>
        <p:spPr bwMode="auto">
          <a:xfrm>
            <a:off x="6349985" y="3416295"/>
            <a:ext cx="112530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0 1  0</a:t>
            </a:r>
          </a:p>
        </p:txBody>
      </p:sp>
      <p:sp>
        <p:nvSpPr>
          <p:cNvPr id="11" name="Rectangle 128"/>
          <p:cNvSpPr>
            <a:spLocks noChangeArrowheads="1"/>
          </p:cNvSpPr>
          <p:nvPr/>
        </p:nvSpPr>
        <p:spPr bwMode="auto">
          <a:xfrm>
            <a:off x="6349985" y="3797295"/>
            <a:ext cx="112530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1 0  0</a:t>
            </a:r>
          </a:p>
        </p:txBody>
      </p:sp>
      <p:sp>
        <p:nvSpPr>
          <p:cNvPr id="12" name="Rectangle 129"/>
          <p:cNvSpPr>
            <a:spLocks noChangeArrowheads="1"/>
          </p:cNvSpPr>
          <p:nvPr/>
        </p:nvSpPr>
        <p:spPr bwMode="auto">
          <a:xfrm>
            <a:off x="6349985" y="4176708"/>
            <a:ext cx="112530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1 1  1</a:t>
            </a:r>
          </a:p>
        </p:txBody>
      </p:sp>
      <p:sp>
        <p:nvSpPr>
          <p:cNvPr id="13" name="Line 130"/>
          <p:cNvSpPr>
            <a:spLocks noChangeShapeType="1"/>
          </p:cNvSpPr>
          <p:nvPr/>
        </p:nvSpPr>
        <p:spPr bwMode="auto">
          <a:xfrm>
            <a:off x="6203935" y="3028715"/>
            <a:ext cx="1550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Object 132"/>
          <p:cNvGraphicFramePr>
            <a:graphicFrameLocks noGrp="1" noChangeAspect="1"/>
          </p:cNvGraphicFramePr>
          <p:nvPr>
            <p:ph sz="half" idx="2"/>
          </p:nvPr>
        </p:nvGraphicFramePr>
        <p:xfrm>
          <a:off x="2428875" y="2714625"/>
          <a:ext cx="165258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3" imgW="1652626" imgH="839724" progId="">
                  <p:embed/>
                </p:oleObj>
              </mc:Choice>
              <mc:Fallback>
                <p:oleObj name="Visio" r:id="rId3" imgW="1652626" imgH="839724" progId="">
                  <p:embed/>
                  <p:pic>
                    <p:nvPicPr>
                      <p:cNvPr id="15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2714625"/>
                        <a:ext cx="165258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29" y="357166"/>
            <a:ext cx="6643734" cy="128588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rgbClr val="FFFF00"/>
                </a:solidFill>
              </a:rPr>
              <a:t>Basic Theorem of Boolean Algebra</a:t>
            </a:r>
          </a:p>
        </p:txBody>
      </p:sp>
      <p:sp>
        <p:nvSpPr>
          <p:cNvPr id="36867" name="Line 4"/>
          <p:cNvSpPr>
            <a:spLocks noChangeShapeType="1"/>
          </p:cNvSpPr>
          <p:nvPr/>
        </p:nvSpPr>
        <p:spPr bwMode="auto">
          <a:xfrm>
            <a:off x="7435850" y="48482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868" name="Rectangle 7"/>
          <p:cNvSpPr>
            <a:spLocks noChangeArrowheads="1"/>
          </p:cNvSpPr>
          <p:nvPr/>
        </p:nvSpPr>
        <p:spPr bwMode="auto">
          <a:xfrm>
            <a:off x="1928794" y="1857375"/>
            <a:ext cx="6529406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 : Properties of 0</a:t>
            </a:r>
          </a:p>
          <a:p>
            <a:pPr lvl="1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en-US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+ A = A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en-US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A = 0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T2 : Properties of 1</a:t>
            </a:r>
          </a:p>
          <a:p>
            <a:pPr lvl="1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en-US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+ A = 1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en-US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 = A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28" y="428605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</a:rPr>
              <a:t>Basic Theorem of Boolean Algebra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7435850" y="48482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1428728" y="1412875"/>
            <a:ext cx="702947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T3 : Commutative Law 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+ B = B + A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 = B A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T4 : Associate Law 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 + B) + C = A + (B + C)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 B) C = A (B C)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T5 : Distributive Law 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(B + C) = A B + A C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+ (B C) = (A + B) (A + C)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 A+A’B = A+B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7435850" y="48482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357290" y="2041525"/>
            <a:ext cx="710091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T6 : </a:t>
            </a:r>
            <a:r>
              <a:rPr lang="en-US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Indempotence</a:t>
            </a: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(Identity ) Law 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+ A = A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32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A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2"/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T7 : Absorption (</a:t>
            </a:r>
            <a:r>
              <a:rPr lang="en-US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Redundance</a:t>
            </a: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Law 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</a:t>
            </a:r>
            <a:r>
              <a:rPr 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+ A B = A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</a:t>
            </a:r>
            <a:r>
              <a:rPr 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(A + B) = A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28" y="428605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</a:rPr>
              <a:t>Basic Theorem of Boolean Algebra</a:t>
            </a:r>
          </a:p>
        </p:txBody>
      </p:sp>
    </p:spTree>
  </p:cSld>
  <p:clrMapOvr>
    <a:masterClrMapping/>
  </p:clrMapOvr>
  <p:transition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285852" y="1828800"/>
            <a:ext cx="717234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/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T8 : Complementary Law</a:t>
            </a:r>
          </a:p>
          <a:p>
            <a:pPr marL="800100" lvl="1" indent="-342900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X+X’=1</a:t>
            </a:r>
          </a:p>
          <a:p>
            <a:pPr marL="800100" lvl="1" indent="-342900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X.X’=0</a:t>
            </a:r>
          </a:p>
          <a:p>
            <a:pPr marL="342900" indent="-342900"/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T9 : Involution</a:t>
            </a:r>
          </a:p>
          <a:p>
            <a:pPr marL="800100" lvl="1" indent="-342900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 x’’   = x</a:t>
            </a:r>
          </a:p>
          <a:p>
            <a:pPr marL="342900" indent="-342900"/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T10 : De Morgan's Theorem </a:t>
            </a:r>
          </a:p>
          <a:p>
            <a:pPr marL="800100" lvl="1" indent="-342900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(X+Y)’=X’.Y’ </a:t>
            </a:r>
          </a:p>
          <a:p>
            <a:pPr marL="800100" lvl="1" indent="-342900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 (X.Y)’=X’+Y’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28" y="428605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</a:rPr>
              <a:t>Basic Theorem of Boolean Algebra</a:t>
            </a:r>
          </a:p>
        </p:txBody>
      </p:sp>
    </p:spTree>
  </p:cSld>
  <p:clrMapOvr>
    <a:masterClrMapping/>
  </p:clrMapOvr>
  <p:transition advClick="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3357562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428604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 1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De Morgan Theorem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643182"/>
            <a:ext cx="4776750" cy="200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 14"/>
          <p:cNvGrpSpPr/>
          <p:nvPr/>
        </p:nvGrpSpPr>
        <p:grpSpPr>
          <a:xfrm>
            <a:off x="1857356" y="1428736"/>
            <a:ext cx="4857784" cy="656213"/>
            <a:chOff x="1643042" y="1357298"/>
            <a:chExt cx="4857784" cy="656213"/>
          </a:xfrm>
        </p:grpSpPr>
        <p:sp>
          <p:nvSpPr>
            <p:cNvPr id="4" name="Rectangle 3"/>
            <p:cNvSpPr/>
            <p:nvPr/>
          </p:nvSpPr>
          <p:spPr>
            <a:xfrm>
              <a:off x="1643042" y="1428736"/>
              <a:ext cx="48577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Theorem 1  A . B = A + B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143372" y="1428736"/>
              <a:ext cx="714380" cy="119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72198" y="1357298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286380" y="1428736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428604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 1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5298" name="Picture 2" descr="C:\Users\AdmOfficer\Desktop\dtherom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143116"/>
            <a:ext cx="7295080" cy="4429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 5"/>
          <p:cNvGrpSpPr/>
          <p:nvPr/>
        </p:nvGrpSpPr>
        <p:grpSpPr>
          <a:xfrm>
            <a:off x="1071538" y="1357298"/>
            <a:ext cx="4857784" cy="656213"/>
            <a:chOff x="928662" y="1500174"/>
            <a:chExt cx="4857784" cy="656213"/>
          </a:xfrm>
        </p:grpSpPr>
        <p:sp>
          <p:nvSpPr>
            <p:cNvPr id="7" name="Rectangle 6"/>
            <p:cNvSpPr/>
            <p:nvPr/>
          </p:nvSpPr>
          <p:spPr>
            <a:xfrm>
              <a:off x="928662" y="1571612"/>
              <a:ext cx="48577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Theorem 1  A . B = A + B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28992" y="1500174"/>
              <a:ext cx="714380" cy="119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415874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714876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428604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 1 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6322" name="Picture 2" descr="De Morgan Theorem 1 Verification 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571744"/>
            <a:ext cx="6548780" cy="3643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 6"/>
          <p:cNvGrpSpPr/>
          <p:nvPr/>
        </p:nvGrpSpPr>
        <p:grpSpPr>
          <a:xfrm>
            <a:off x="1285852" y="1428736"/>
            <a:ext cx="4857784" cy="584775"/>
            <a:chOff x="1285852" y="1428736"/>
            <a:chExt cx="4857784" cy="584775"/>
          </a:xfrm>
        </p:grpSpPr>
        <p:sp>
          <p:nvSpPr>
            <p:cNvPr id="8" name="Rectangle 7"/>
            <p:cNvSpPr/>
            <p:nvPr/>
          </p:nvSpPr>
          <p:spPr>
            <a:xfrm>
              <a:off x="1285852" y="1428736"/>
              <a:ext cx="48577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Theorem 1  A . B = A + B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757154" y="1472278"/>
              <a:ext cx="714380" cy="119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715008" y="1428736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000628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85786" y="2643182"/>
            <a:ext cx="7000924" cy="164307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– 01</a:t>
            </a:r>
            <a:br>
              <a:rPr lang="en-US" sz="36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ALGEBRA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71802" y="1142984"/>
            <a:ext cx="2643206" cy="859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Unit 1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00166" y="3165049"/>
            <a:ext cx="7429552" cy="1264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1857364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  2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2143108" y="3551738"/>
            <a:ext cx="4857784" cy="604913"/>
            <a:chOff x="1500166" y="765656"/>
            <a:chExt cx="4857784" cy="604913"/>
          </a:xfrm>
        </p:grpSpPr>
        <p:sp>
          <p:nvSpPr>
            <p:cNvPr id="8" name="Rectangle 7"/>
            <p:cNvSpPr/>
            <p:nvPr/>
          </p:nvSpPr>
          <p:spPr>
            <a:xfrm>
              <a:off x="1500166" y="785794"/>
              <a:ext cx="48577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Theorem 1  A + B = A . B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071934" y="857232"/>
              <a:ext cx="714380" cy="119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40529" y="765656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57818" y="78579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428604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  2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57346" name="Picture 2" descr="De Morgan Theorem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3071810"/>
            <a:ext cx="4356739" cy="200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 6"/>
          <p:cNvGrpSpPr/>
          <p:nvPr/>
        </p:nvGrpSpPr>
        <p:grpSpPr>
          <a:xfrm>
            <a:off x="1928794" y="1571612"/>
            <a:ext cx="4857784" cy="584775"/>
            <a:chOff x="1643042" y="1428736"/>
            <a:chExt cx="4857784" cy="584775"/>
          </a:xfrm>
        </p:grpSpPr>
        <p:sp>
          <p:nvSpPr>
            <p:cNvPr id="13" name="Rectangle 12"/>
            <p:cNvSpPr/>
            <p:nvPr/>
          </p:nvSpPr>
          <p:spPr>
            <a:xfrm>
              <a:off x="1643042" y="1428736"/>
              <a:ext cx="48577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Theorem 2  A + B = A . B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000496" y="1498984"/>
              <a:ext cx="1143008" cy="119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72198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29256" y="1500174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04" y="428604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  2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1928794" y="1571612"/>
            <a:ext cx="4857784" cy="584775"/>
            <a:chOff x="1643042" y="1428736"/>
            <a:chExt cx="4857784" cy="584775"/>
          </a:xfrm>
        </p:grpSpPr>
        <p:sp>
          <p:nvSpPr>
            <p:cNvPr id="13" name="Rectangle 12"/>
            <p:cNvSpPr/>
            <p:nvPr/>
          </p:nvSpPr>
          <p:spPr>
            <a:xfrm>
              <a:off x="1643042" y="1428736"/>
              <a:ext cx="48577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Theorem 2  A + B = A . B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214810" y="1428736"/>
              <a:ext cx="714380" cy="119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72198" y="1428736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29256" y="1428736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58370" name="Picture 2" descr="De Morgan Theorem 2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571744"/>
            <a:ext cx="5072098" cy="3795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Click="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500042"/>
            <a:ext cx="7143744" cy="642942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Morgan's Theorem  2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1928794" y="1571612"/>
            <a:ext cx="4857784" cy="584775"/>
            <a:chOff x="1643042" y="1428736"/>
            <a:chExt cx="4857784" cy="584775"/>
          </a:xfrm>
        </p:grpSpPr>
        <p:sp>
          <p:nvSpPr>
            <p:cNvPr id="13" name="Rectangle 12"/>
            <p:cNvSpPr/>
            <p:nvPr/>
          </p:nvSpPr>
          <p:spPr>
            <a:xfrm>
              <a:off x="1643042" y="1428736"/>
              <a:ext cx="48577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Theorem 2  A + B = A . B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071934" y="1428736"/>
              <a:ext cx="714380" cy="119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72198" y="1428736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29256" y="1428736"/>
              <a:ext cx="357190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60418" name="Picture 2" descr="De Morgan Theorem 2 Verification 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643182"/>
            <a:ext cx="6420373" cy="35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advClick="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3000372"/>
            <a:ext cx="6643734" cy="1143008"/>
          </a:xfrm>
        </p:spPr>
        <p:txBody>
          <a:bodyPr>
            <a:normAutofit/>
          </a:bodyPr>
          <a:lstStyle/>
          <a:p>
            <a:pPr marL="514350" indent="-514350" algn="ctr"/>
            <a:r>
              <a:rPr lang="en-US" sz="4400" b="1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400" b="1" i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14546" y="2928934"/>
            <a:ext cx="5786478" cy="78581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350" indent="-514350" algn="ctr"/>
            <a:r>
              <a:rPr lang="en-I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285728"/>
            <a:ext cx="6829444" cy="706475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en-US" sz="2800" b="1" dirty="0">
                <a:solidFill>
                  <a:srgbClr val="FFFF00"/>
                </a:solidFill>
              </a:rPr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57224" y="2000240"/>
            <a:ext cx="7115196" cy="3918803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buFont typeface="Wingdings" pitchFamily="2" charset="2"/>
              <a:buChar char="ü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by English Mathematician George Boole in between 1815 - 1864.</a:t>
            </a:r>
          </a:p>
          <a:p>
            <a:pPr algn="just" eaLnBrk="1" hangingPunct="1">
              <a:buFont typeface="Wingdings" pitchFamily="2" charset="2"/>
              <a:buChar char="ü"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Char char="ü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described as an algebra of logic or an algebra of two values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True or False.</a:t>
            </a:r>
          </a:p>
          <a:p>
            <a:pPr algn="just" eaLnBrk="1" hangingPunct="1">
              <a:buFont typeface="Wingdings" pitchFamily="2" charset="2"/>
              <a:buChar char="ü"/>
            </a:pP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eaLnBrk="1" hangingPunct="1">
              <a:buFont typeface="Wingdings" pitchFamily="2" charset="2"/>
              <a:buChar char="ü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term logic means a statement having binary decisions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True/Yes or False/No.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2571744"/>
            <a:ext cx="7043758" cy="1206541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en-US" sz="3000" b="1" dirty="0">
                <a:solidFill>
                  <a:schemeClr val="tx1"/>
                </a:solidFill>
              </a:rPr>
              <a:t>APPLICATION OF BOOLEAN ALGEBRA</a:t>
            </a: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214290"/>
            <a:ext cx="7043758" cy="777913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 eaLnBrk="1" hangingPunct="1"/>
            <a:r>
              <a:rPr lang="en-US" sz="3000" b="1" dirty="0">
                <a:solidFill>
                  <a:schemeClr val="tx1"/>
                </a:solidFill>
              </a:rPr>
              <a:t>APPLICATION OF BOOLEAN ALGEBRA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428736"/>
            <a:ext cx="7829576" cy="519987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used to perform the logical operations in digital computer.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digital computer True represent by ‘1’ (high volt) and False represent by ‘0’ (low volt)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operations are performed by logical operators. The fundamental logical operators are: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1.	AND (conjunction)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2.	OR (disjunction)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3.	NOT (negation/complement)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273</TotalTime>
  <Words>900</Words>
  <Application>Microsoft Office PowerPoint</Application>
  <PresentationFormat>On-screen Show (4:3)</PresentationFormat>
  <Paragraphs>278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Verve</vt:lpstr>
      <vt:lpstr>DIGITAL LOGIC AND DESIGN</vt:lpstr>
      <vt:lpstr>PowerPoint Presentation</vt:lpstr>
      <vt:lpstr>Unit 1-4</vt:lpstr>
      <vt:lpstr>Online PDF books are available in following link ↓</vt:lpstr>
      <vt:lpstr>CHAPTER – 01 BOOLEAN ALGEBRA</vt:lpstr>
      <vt:lpstr>INTRODUCTION</vt:lpstr>
      <vt:lpstr>INTRODUCTION</vt:lpstr>
      <vt:lpstr>APPLICATION OF BOOLEAN ALGEBRA</vt:lpstr>
      <vt:lpstr>APPLICATION OF BOOLEAN ALGEBRA</vt:lpstr>
      <vt:lpstr>AND operator</vt:lpstr>
      <vt:lpstr>OR operator</vt:lpstr>
      <vt:lpstr>NOT operator</vt:lpstr>
      <vt:lpstr>Truth Table</vt:lpstr>
      <vt:lpstr>Truth Table</vt:lpstr>
      <vt:lpstr>Tautology &amp; Fallacy</vt:lpstr>
      <vt:lpstr>Tautology &amp; Fallacy</vt:lpstr>
      <vt:lpstr>Exercise</vt:lpstr>
      <vt:lpstr>Implementation</vt:lpstr>
      <vt:lpstr>Logic Gate</vt:lpstr>
      <vt:lpstr>Logic Gate</vt:lpstr>
      <vt:lpstr>AND gate</vt:lpstr>
      <vt:lpstr>AND gate</vt:lpstr>
      <vt:lpstr>OR gate</vt:lpstr>
      <vt:lpstr>OR gate</vt:lpstr>
      <vt:lpstr>NOT gate</vt:lpstr>
      <vt:lpstr>              NOT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Theorem of Boolean Algebra</vt:lpstr>
      <vt:lpstr>Basic Theorem of Boolean Algebra</vt:lpstr>
      <vt:lpstr>Basic Theorem of Boolean Algebra</vt:lpstr>
      <vt:lpstr>Basic Theorem of Boolean Algebra</vt:lpstr>
      <vt:lpstr>De Morgan's Theorem</vt:lpstr>
      <vt:lpstr>De Morgan's Theorem 1</vt:lpstr>
      <vt:lpstr>De Morgan's Theorem 1</vt:lpstr>
      <vt:lpstr>De Morgan's Theorem 1 </vt:lpstr>
      <vt:lpstr>De Morgan's Theorem  2</vt:lpstr>
      <vt:lpstr>De Morgan's Theorem  2</vt:lpstr>
      <vt:lpstr>De Morgan's Theorem  2</vt:lpstr>
      <vt:lpstr>De Morgan's Theorem 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AND DESIGN</dc:title>
  <dc:creator>PAWAN MANDLOI</dc:creator>
  <cp:lastModifiedBy>Unknown User</cp:lastModifiedBy>
  <cp:revision>26</cp:revision>
  <dcterms:created xsi:type="dcterms:W3CDTF">2022-05-31T14:39:05Z</dcterms:created>
  <dcterms:modified xsi:type="dcterms:W3CDTF">2022-06-14T08:03:02Z</dcterms:modified>
</cp:coreProperties>
</file>