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95" r:id="rId17"/>
    <p:sldId id="275" r:id="rId18"/>
    <p:sldId id="278" r:id="rId19"/>
    <p:sldId id="279" r:id="rId20"/>
    <p:sldId id="296" r:id="rId21"/>
    <p:sldId id="280" r:id="rId22"/>
    <p:sldId id="281" r:id="rId23"/>
    <p:sldId id="282" r:id="rId24"/>
    <p:sldId id="297" r:id="rId25"/>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2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CFAFD0AD-FCBA-44DE-B962-79376E4560B6}" type="datetimeFigureOut">
              <a:rPr lang="en-US" smtClean="0"/>
              <a:pPr/>
              <a:t>7/6/2022</a:t>
            </a:fld>
            <a:endParaRPr lang="en-US"/>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7B29EA12-D6DE-4FB0-8FBC-954DAD11E6ED}" type="slidenum">
              <a:rPr lang="en-US" smtClean="0"/>
              <a:pPr/>
              <a:t>‹#›</a:t>
            </a:fld>
            <a:endParaRPr lang="en-US"/>
          </a:p>
        </p:txBody>
      </p:sp>
    </p:spTree>
    <p:extLst>
      <p:ext uri="{BB962C8B-B14F-4D97-AF65-F5344CB8AC3E}">
        <p14:creationId xmlns:p14="http://schemas.microsoft.com/office/powerpoint/2010/main" val="5058221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340952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263079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173240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367831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313668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2B70C-7FA2-45C2-805E-8A90A97F1C48}"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17979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2B70C-7FA2-45C2-805E-8A90A97F1C48}" type="datetimeFigureOut">
              <a:rPr lang="en-US" smtClean="0"/>
              <a:pPr/>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117050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2B70C-7FA2-45C2-805E-8A90A97F1C48}" type="datetimeFigureOut">
              <a:rPr lang="en-US" smtClean="0"/>
              <a:pPr/>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55496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2B70C-7FA2-45C2-805E-8A90A97F1C48}" type="datetimeFigureOut">
              <a:rPr lang="en-US" smtClean="0"/>
              <a:pPr/>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229684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2B70C-7FA2-45C2-805E-8A90A97F1C48}"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274209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2B70C-7FA2-45C2-805E-8A90A97F1C48}"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204176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2B70C-7FA2-45C2-805E-8A90A97F1C48}" type="datetimeFigureOut">
              <a:rPr lang="en-US" smtClean="0"/>
              <a:pPr/>
              <a:t>7/6/2022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25F01-65FA-4CCD-A185-422846241802}" type="slidenum">
              <a:rPr lang="en-US" smtClean="0"/>
              <a:pPr/>
              <a:t>‹#›</a:t>
            </a:fld>
            <a:endParaRPr lang="en-US"/>
          </a:p>
        </p:txBody>
      </p:sp>
    </p:spTree>
    <p:extLst>
      <p:ext uri="{BB962C8B-B14F-4D97-AF65-F5344CB8AC3E}">
        <p14:creationId xmlns:p14="http://schemas.microsoft.com/office/powerpoint/2010/main" val="363313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Logic Design</a:t>
            </a:r>
          </a:p>
        </p:txBody>
      </p:sp>
    </p:spTree>
    <p:extLst>
      <p:ext uri="{BB962C8B-B14F-4D97-AF65-F5344CB8AC3E}">
        <p14:creationId xmlns:p14="http://schemas.microsoft.com/office/powerpoint/2010/main" val="362253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Realization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57188" y="1195388"/>
            <a:ext cx="40576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56234" y="996966"/>
            <a:ext cx="2427479" cy="2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783976" y="3878976"/>
            <a:ext cx="2514601" cy="2681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71600" y="5457826"/>
            <a:ext cx="3248026" cy="369332"/>
          </a:xfrm>
          <a:prstGeom prst="rect">
            <a:avLst/>
          </a:prstGeom>
          <a:noFill/>
        </p:spPr>
        <p:txBody>
          <a:bodyPr wrap="square" rtlCol="0">
            <a:spAutoFit/>
          </a:bodyPr>
          <a:lstStyle/>
          <a:p>
            <a:pPr algn="ctr"/>
            <a:r>
              <a:rPr lang="en-US" dirty="0"/>
              <a:t>Logic Diagram</a:t>
            </a:r>
          </a:p>
        </p:txBody>
      </p:sp>
      <p:sp>
        <p:nvSpPr>
          <p:cNvPr id="10" name="TextBox 9"/>
          <p:cNvSpPr txBox="1"/>
          <p:nvPr/>
        </p:nvSpPr>
        <p:spPr>
          <a:xfrm>
            <a:off x="5362574" y="6412468"/>
            <a:ext cx="3248026" cy="369332"/>
          </a:xfrm>
          <a:prstGeom prst="rect">
            <a:avLst/>
          </a:prstGeom>
          <a:noFill/>
        </p:spPr>
        <p:txBody>
          <a:bodyPr wrap="square" rtlCol="0">
            <a:spAutoFit/>
          </a:bodyPr>
          <a:lstStyle/>
          <a:p>
            <a:pPr algn="ctr"/>
            <a:r>
              <a:rPr lang="en-US" dirty="0"/>
              <a:t>Truth Table</a:t>
            </a:r>
          </a:p>
        </p:txBody>
      </p:sp>
      <p:sp>
        <p:nvSpPr>
          <p:cNvPr id="11" name="TextBox 10"/>
          <p:cNvSpPr txBox="1"/>
          <p:nvPr/>
        </p:nvSpPr>
        <p:spPr>
          <a:xfrm>
            <a:off x="54102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126958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a:t>
            </a:r>
          </a:p>
        </p:txBody>
      </p:sp>
      <p:sp>
        <p:nvSpPr>
          <p:cNvPr id="3" name="Content Placeholder 2"/>
          <p:cNvSpPr>
            <a:spLocks noGrp="1"/>
          </p:cNvSpPr>
          <p:nvPr>
            <p:ph idx="1"/>
          </p:nvPr>
        </p:nvSpPr>
        <p:spPr/>
        <p:txBody>
          <a:bodyPr/>
          <a:lstStyle/>
          <a:p>
            <a:r>
              <a:rPr lang="en-US" dirty="0"/>
              <a:t>Input combinations can be regarded as binary numbers with the consequences that the j-</a:t>
            </a:r>
            <a:r>
              <a:rPr lang="en-US" dirty="0" err="1"/>
              <a:t>th</a:t>
            </a:r>
            <a:r>
              <a:rPr lang="en-US" dirty="0"/>
              <a:t> output line is at logic-1 for j = 0, 1, . . , 7 only when input combination j is applied.</a:t>
            </a:r>
          </a:p>
        </p:txBody>
      </p:sp>
    </p:spTree>
    <p:extLst>
      <p:ext uri="{BB962C8B-B14F-4D97-AF65-F5344CB8AC3E}">
        <p14:creationId xmlns:p14="http://schemas.microsoft.com/office/powerpoint/2010/main" val="148743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Decoders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Function-specific decoders with less than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outputs exist.</a:t>
                </a:r>
              </a:p>
              <a:p>
                <a:r>
                  <a:rPr lang="en-US" dirty="0"/>
                  <a:t>Example:  Decoder with 4 inputs and 10 outputs in which a single responding output line corresponds to a combination of the 8421 code.</a:t>
                </a:r>
              </a:p>
              <a:p>
                <a:r>
                  <a:rPr lang="en-US" dirty="0"/>
                  <a:t>Example:  Four input, seven output decoder that accepts the 4 bits of the 8421 code and is used to drive a seven-segment display.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695" r="-2000"/>
                </a:stretch>
              </a:blipFill>
            </p:spPr>
            <p:txBody>
              <a:bodyPr/>
              <a:lstStyle/>
              <a:p>
                <a:r>
                  <a:rPr lang="en-US">
                    <a:noFill/>
                  </a:rPr>
                  <a:t> </a:t>
                </a:r>
              </a:p>
            </p:txBody>
          </p:sp>
        </mc:Fallback>
      </mc:AlternateContent>
    </p:spTree>
    <p:extLst>
      <p:ext uri="{BB962C8B-B14F-4D97-AF65-F5344CB8AC3E}">
        <p14:creationId xmlns:p14="http://schemas.microsoft.com/office/powerpoint/2010/main" val="56419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Design Using Decoders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An </a:t>
                </a:r>
                <a14:m>
                  <m:oMath xmlns:m="http://schemas.openxmlformats.org/officeDocument/2006/math">
                    <m:r>
                      <a:rPr lang="en-US" b="0" i="1" smtClean="0">
                        <a:latin typeface="Cambria Math"/>
                      </a:rPr>
                      <m:t>𝑛</m:t>
                    </m:r>
                  </m:oMath>
                </a14:m>
                <a:r>
                  <a:rPr lang="en-US" dirty="0"/>
                  <a:t>-to-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line decoder is a </a:t>
                </a:r>
                <a:r>
                  <a:rPr lang="en-US" dirty="0" err="1"/>
                  <a:t>minterm</a:t>
                </a:r>
                <a:r>
                  <a:rPr lang="en-US" dirty="0"/>
                  <a:t> generator.</a:t>
                </a:r>
              </a:p>
              <a:p>
                <a:r>
                  <a:rPr lang="en-US" dirty="0"/>
                  <a:t>By using or-gates in conjunction with an </a:t>
                </a:r>
                <a14:m>
                  <m:oMath xmlns:m="http://schemas.openxmlformats.org/officeDocument/2006/math">
                    <m:r>
                      <a:rPr lang="en-US" b="0" i="1" smtClean="0">
                        <a:latin typeface="Cambria Math"/>
                      </a:rPr>
                      <m:t>𝑛</m:t>
                    </m:r>
                  </m:oMath>
                </a14:m>
                <a:r>
                  <a:rPr lang="en-US" dirty="0"/>
                  <a:t>-to-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line decoder, realizations of Boolean functions are possible.</a:t>
                </a:r>
              </a:p>
              <a:p>
                <a:r>
                  <a:rPr lang="en-US" dirty="0"/>
                  <a:t>Do not correspond to minimal sum-of-products.</a:t>
                </a:r>
              </a:p>
              <a:p>
                <a:r>
                  <a:rPr lang="en-US" dirty="0"/>
                  <a:t>Are simple to produce.  Particularly convenient when several functions of the same variable have to be realized.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617" r="-2741"/>
                </a:stretch>
              </a:blipFill>
            </p:spPr>
            <p:txBody>
              <a:bodyPr/>
              <a:lstStyle/>
              <a:p>
                <a:r>
                  <a:rPr lang="en-US">
                    <a:noFill/>
                  </a:rPr>
                  <a:t> </a:t>
                </a:r>
              </a:p>
            </p:txBody>
          </p:sp>
        </mc:Fallback>
      </mc:AlternateContent>
    </p:spTree>
    <p:extLst>
      <p:ext uri="{BB962C8B-B14F-4D97-AF65-F5344CB8AC3E}">
        <p14:creationId xmlns:p14="http://schemas.microsoft.com/office/powerpoint/2010/main" val="278172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OR Gates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192627" y="1379247"/>
            <a:ext cx="4657726" cy="4775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25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NOR Gates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61874">
            <a:off x="1862058" y="1569588"/>
            <a:ext cx="5271840" cy="4790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57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 Decoder using NAND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86073">
            <a:off x="573623" y="610826"/>
            <a:ext cx="4656419" cy="5865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92026">
            <a:off x="6416732" y="968305"/>
            <a:ext cx="2200552" cy="3181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576866">
            <a:off x="6299204" y="3699863"/>
            <a:ext cx="25431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371600" y="5879068"/>
            <a:ext cx="3248026" cy="369332"/>
          </a:xfrm>
          <a:prstGeom prst="rect">
            <a:avLst/>
          </a:prstGeom>
          <a:noFill/>
        </p:spPr>
        <p:txBody>
          <a:bodyPr wrap="square" rtlCol="0">
            <a:spAutoFit/>
          </a:bodyPr>
          <a:lstStyle/>
          <a:p>
            <a:pPr algn="ctr"/>
            <a:r>
              <a:rPr lang="en-US" dirty="0"/>
              <a:t>Logic Diagram</a:t>
            </a:r>
          </a:p>
        </p:txBody>
      </p:sp>
      <p:sp>
        <p:nvSpPr>
          <p:cNvPr id="8" name="TextBox 7"/>
          <p:cNvSpPr txBox="1"/>
          <p:nvPr/>
        </p:nvSpPr>
        <p:spPr>
          <a:xfrm>
            <a:off x="5743574" y="6412468"/>
            <a:ext cx="3248026" cy="369332"/>
          </a:xfrm>
          <a:prstGeom prst="rect">
            <a:avLst/>
          </a:prstGeom>
          <a:noFill/>
        </p:spPr>
        <p:txBody>
          <a:bodyPr wrap="square" rtlCol="0">
            <a:spAutoFit/>
          </a:bodyPr>
          <a:lstStyle/>
          <a:p>
            <a:pPr algn="ctr"/>
            <a:r>
              <a:rPr lang="en-US" dirty="0"/>
              <a:t>Truth Table</a:t>
            </a:r>
          </a:p>
        </p:txBody>
      </p:sp>
      <p:sp>
        <p:nvSpPr>
          <p:cNvPr id="9" name="TextBox 8"/>
          <p:cNvSpPr txBox="1"/>
          <p:nvPr/>
        </p:nvSpPr>
        <p:spPr>
          <a:xfrm>
            <a:off x="57150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142597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AND gates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944668" y="1093932"/>
            <a:ext cx="3548062" cy="4408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1905000" y="5334000"/>
                <a:ext cx="5562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𝑓</m:t>
                          </m:r>
                        </m:e>
                        <m:sub>
                          <m:r>
                            <a:rPr lang="en-US" b="0" i="1" smtClean="0">
                              <a:latin typeface="Cambria Math"/>
                            </a:rPr>
                            <m:t>1</m:t>
                          </m:r>
                        </m:sub>
                      </m:sSub>
                      <m:r>
                        <a:rPr lang="en-US" b="0" i="1" smtClean="0">
                          <a:latin typeface="Cambria Math"/>
                        </a:rPr>
                        <m:t>=∑</m:t>
                      </m:r>
                      <m:r>
                        <a:rPr lang="en-US" b="0" i="1" smtClean="0">
                          <a:latin typeface="Cambria Math"/>
                        </a:rPr>
                        <m:t>𝑚</m:t>
                      </m:r>
                      <m:d>
                        <m:dPr>
                          <m:ctrlPr>
                            <a:rPr lang="en-US" b="0" i="1" smtClean="0">
                              <a:latin typeface="Cambria Math" panose="02040503050406030204" pitchFamily="18" charset="0"/>
                            </a:rPr>
                          </m:ctrlPr>
                        </m:dPr>
                        <m:e>
                          <m:r>
                            <a:rPr lang="en-US" b="0" i="1" smtClean="0">
                              <a:latin typeface="Cambria Math"/>
                            </a:rPr>
                            <m:t>0,2,6,7</m:t>
                          </m:r>
                        </m:e>
                      </m:d>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𝑓</m:t>
                          </m:r>
                        </m:e>
                        <m:sub>
                          <m:r>
                            <a:rPr lang="en-US" b="0" i="1" smtClean="0">
                              <a:latin typeface="Cambria Math"/>
                            </a:rPr>
                            <m:t>2</m:t>
                          </m:r>
                        </m:sub>
                      </m:sSub>
                      <m:r>
                        <a:rPr lang="en-US" b="0" i="1" smtClean="0">
                          <a:latin typeface="Cambria Math"/>
                        </a:rPr>
                        <m:t>=∑</m:t>
                      </m:r>
                      <m:r>
                        <a:rPr lang="en-US" b="0" i="1" smtClean="0">
                          <a:latin typeface="Cambria Math"/>
                        </a:rPr>
                        <m:t>𝑚</m:t>
                      </m:r>
                      <m:r>
                        <a:rPr lang="en-US" b="0" i="1" smtClean="0">
                          <a:latin typeface="Cambria Math"/>
                        </a:rPr>
                        <m:t>(3,5,6,7)</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905000" y="5334000"/>
                <a:ext cx="5562600" cy="369332"/>
              </a:xfrm>
              <a:prstGeom prst="rect">
                <a:avLst/>
              </a:prstGeom>
              <a:blipFill rotWithShape="1">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23104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Decoders with an Enable Input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953301" y="27900"/>
            <a:ext cx="2275124"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405747" y="1452378"/>
            <a:ext cx="198083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809379" y="4020171"/>
            <a:ext cx="2096742"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371600" y="3886200"/>
            <a:ext cx="3248026" cy="369332"/>
          </a:xfrm>
          <a:prstGeom prst="rect">
            <a:avLst/>
          </a:prstGeom>
          <a:noFill/>
        </p:spPr>
        <p:txBody>
          <a:bodyPr wrap="square" rtlCol="0">
            <a:spAutoFit/>
          </a:bodyPr>
          <a:lstStyle/>
          <a:p>
            <a:pPr algn="ctr"/>
            <a:r>
              <a:rPr lang="en-US" dirty="0"/>
              <a:t>Logic Diagram</a:t>
            </a:r>
          </a:p>
        </p:txBody>
      </p:sp>
      <p:sp>
        <p:nvSpPr>
          <p:cNvPr id="8" name="TextBox 7"/>
          <p:cNvSpPr txBox="1"/>
          <p:nvPr/>
        </p:nvSpPr>
        <p:spPr>
          <a:xfrm>
            <a:off x="3200400" y="6260068"/>
            <a:ext cx="3248026" cy="369332"/>
          </a:xfrm>
          <a:prstGeom prst="rect">
            <a:avLst/>
          </a:prstGeom>
          <a:noFill/>
        </p:spPr>
        <p:txBody>
          <a:bodyPr wrap="square" rtlCol="0">
            <a:spAutoFit/>
          </a:bodyPr>
          <a:lstStyle/>
          <a:p>
            <a:pPr algn="ctr"/>
            <a:r>
              <a:rPr lang="en-US" dirty="0"/>
              <a:t>Truth Table</a:t>
            </a:r>
          </a:p>
        </p:txBody>
      </p:sp>
      <p:sp>
        <p:nvSpPr>
          <p:cNvPr id="9" name="TextBox 8"/>
          <p:cNvSpPr txBox="1"/>
          <p:nvPr/>
        </p:nvSpPr>
        <p:spPr>
          <a:xfrm>
            <a:off x="59436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997047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Decoders with enable inputs</a:t>
            </a:r>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a:t>When disabled, all outputs of the decoder can either be at logic-0 or logic-1.</a:t>
            </a:r>
          </a:p>
          <a:p>
            <a:r>
              <a:rPr lang="en-US" dirty="0"/>
              <a:t>Enable input provides the decoder with additional flexibility.  Idea:  data is applied to the enable input.</a:t>
            </a:r>
          </a:p>
          <a:p>
            <a:r>
              <a:rPr lang="en-US" dirty="0"/>
              <a:t>Process is known as </a:t>
            </a:r>
            <a:r>
              <a:rPr lang="en-US" dirty="0" err="1"/>
              <a:t>demultiplexing</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r>
              <a:rPr lang="en-US" dirty="0"/>
              <a:t>Enable inputs are useful when constructing  larger decoders from smaller decoders.</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72023" y="3205347"/>
            <a:ext cx="198083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33600" y="4724400"/>
            <a:ext cx="1219200" cy="381000"/>
          </a:xfrm>
          <a:prstGeom prst="rect">
            <a:avLst/>
          </a:prstGeom>
          <a:noFill/>
        </p:spPr>
        <p:txBody>
          <a:bodyPr wrap="square" rtlCol="0">
            <a:spAutoFit/>
          </a:bodyPr>
          <a:lstStyle/>
          <a:p>
            <a:pPr algn="ctr"/>
            <a:r>
              <a:rPr lang="en-US" dirty="0"/>
              <a:t>Data</a:t>
            </a:r>
          </a:p>
        </p:txBody>
      </p:sp>
      <mc:AlternateContent xmlns:mc="http://schemas.openxmlformats.org/markup-compatibility/2006" xmlns:a14="http://schemas.microsoft.com/office/drawing/2010/main">
        <mc:Choice Requires="a14">
          <p:sp>
            <p:nvSpPr>
              <p:cNvPr id="6" name="TextBox 5"/>
              <p:cNvSpPr txBox="1"/>
              <p:nvPr/>
            </p:nvSpPr>
            <p:spPr>
              <a:xfrm>
                <a:off x="4953000" y="3593068"/>
                <a:ext cx="22193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𝑥</m:t>
                              </m:r>
                            </m:e>
                          </m:bar>
                        </m:e>
                        <m:sub>
                          <m:r>
                            <a:rPr lang="en-US" b="0" i="1" smtClean="0">
                              <a:latin typeface="Cambria Math"/>
                            </a:rPr>
                            <m:t>0</m:t>
                          </m:r>
                        </m:sub>
                      </m:sSub>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𝑥</m:t>
                              </m:r>
                            </m:e>
                          </m:bar>
                        </m:e>
                        <m:sub>
                          <m:r>
                            <a:rPr lang="en-US" b="0" i="1" smtClean="0">
                              <a:latin typeface="Cambria Math"/>
                            </a:rPr>
                            <m:t>1</m:t>
                          </m:r>
                        </m:sub>
                      </m:sSub>
                      <m:r>
                        <a:rPr lang="en-US" b="0" i="1" smtClean="0">
                          <a:latin typeface="Cambria Math"/>
                        </a:rPr>
                        <m:t>𝐸</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953000" y="3593068"/>
                <a:ext cx="2219324"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5867400" y="4114800"/>
                <a:ext cx="2514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0</m:t>
                        </m:r>
                      </m:sub>
                    </m:sSub>
                    <m:r>
                      <a:rPr lang="en-US" b="0" i="1" smtClean="0">
                        <a:latin typeface="Cambria Math"/>
                      </a:rPr>
                      <m:t>=0, </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=0</m:t>
                    </m:r>
                  </m:oMath>
                </a14:m>
                <a:r>
                  <a:rPr lang="en-US" dirty="0"/>
                  <a:t> then data appears on line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0</m:t>
                        </m:r>
                      </m:sub>
                    </m:sSub>
                  </m:oMath>
                </a14:m>
                <a:r>
                  <a:rPr lang="en-US" dirty="0"/>
                  <a:t>.</a:t>
                </a:r>
              </a:p>
            </p:txBody>
          </p:sp>
        </mc:Choice>
        <mc:Fallback xmlns="">
          <p:sp>
            <p:nvSpPr>
              <p:cNvPr id="7" name="Rounded Rectangle 6"/>
              <p:cNvSpPr>
                <a:spLocks noRot="1" noChangeAspect="1" noMove="1" noResize="1" noEditPoints="1" noAdjustHandles="1" noChangeArrowheads="1" noChangeShapeType="1" noTextEdit="1"/>
              </p:cNvSpPr>
              <p:nvPr/>
            </p:nvSpPr>
            <p:spPr>
              <a:xfrm>
                <a:off x="5867400" y="4114800"/>
                <a:ext cx="2514600" cy="990600"/>
              </a:xfrm>
              <a:prstGeom prst="round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91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p:sp>
        <p:nvSpPr>
          <p:cNvPr id="3" name="Content Placeholder 2"/>
          <p:cNvSpPr>
            <a:spLocks noGrp="1"/>
          </p:cNvSpPr>
          <p:nvPr>
            <p:ph idx="1"/>
          </p:nvPr>
        </p:nvSpPr>
        <p:spPr/>
        <p:txBody>
          <a:bodyPr/>
          <a:lstStyle/>
          <a:p>
            <a:r>
              <a:rPr lang="en-US" dirty="0"/>
              <a:t>Compare the magnitude of two binary numbers for the purpose of establishing whether one is greater than, equal to, or less than the other.</a:t>
            </a:r>
          </a:p>
          <a:p>
            <a:r>
              <a:rPr lang="en-US" dirty="0"/>
              <a:t>A comparator makes use of a cascade connection of identical </a:t>
            </a:r>
            <a:r>
              <a:rPr lang="en-US" dirty="0" err="1"/>
              <a:t>subnetworks</a:t>
            </a:r>
            <a:r>
              <a:rPr lang="en-US" dirty="0"/>
              <a:t> similar to the case of the parallel adder.</a:t>
            </a:r>
          </a:p>
        </p:txBody>
      </p:sp>
    </p:spTree>
    <p:extLst>
      <p:ext uri="{BB962C8B-B14F-4D97-AF65-F5344CB8AC3E}">
        <p14:creationId xmlns:p14="http://schemas.microsoft.com/office/powerpoint/2010/main" val="1995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Constructing Larger Decoders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223808" y="1890869"/>
            <a:ext cx="5696260" cy="4200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617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4525963"/>
              </a:xfrm>
            </p:spPr>
            <p:txBody>
              <a:bodyPr>
                <a:normAutofit/>
              </a:bodyPr>
              <a:lstStyle/>
              <a:p>
                <a:r>
                  <a:rPr lang="en-US" dirty="0"/>
                  <a:t>Encoders provide for the conversion of binary information from one form to another.</a:t>
                </a:r>
              </a:p>
              <a:p>
                <a:r>
                  <a:rPr lang="en-US" dirty="0"/>
                  <a:t>Encoders are essentially the inverse of decoders.  </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-to-</a:t>
                </a:r>
                <a14:m>
                  <m:oMath xmlns:m="http://schemas.openxmlformats.org/officeDocument/2006/math">
                    <m:r>
                      <a:rPr lang="en-US" b="0" i="1" dirty="0" smtClean="0">
                        <a:latin typeface="Cambria Math"/>
                      </a:rPr>
                      <m:t>𝑛</m:t>
                    </m:r>
                  </m:oMath>
                </a14:m>
                <a:r>
                  <a:rPr lang="en-US" dirty="0"/>
                  <a:t>-line encoder in which an assertive logic value on one of its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-input lines causes the corresponding binary code to appear at the output lines.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525963"/>
              </a:xfrm>
              <a:blipFill rotWithShape="1">
                <a:blip r:embed="rId2"/>
                <a:stretch>
                  <a:fillRect l="-1630" t="-1752" r="-519"/>
                </a:stretch>
              </a:blipFill>
            </p:spPr>
            <p:txBody>
              <a:bodyPr/>
              <a:lstStyle/>
              <a:p>
                <a:r>
                  <a:rPr lang="en-US">
                    <a:noFill/>
                  </a:rPr>
                  <a:t> </a:t>
                </a:r>
              </a:p>
            </p:txBody>
          </p:sp>
        </mc:Fallback>
      </mc:AlternateContent>
    </p:spTree>
    <p:extLst>
      <p:ext uri="{BB962C8B-B14F-4D97-AF65-F5344CB8AC3E}">
        <p14:creationId xmlns:p14="http://schemas.microsoft.com/office/powerpoint/2010/main" val="373891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525963"/>
              </a:xfrm>
            </p:spPr>
            <p:txBody>
              <a:bodyPr>
                <a:normAutofit/>
              </a:bodyPr>
              <a:lstStyle/>
              <a:p>
                <a:r>
                  <a:rPr lang="en-US" sz="2000" dirty="0"/>
                  <a:t>Equations for 8-to-3-line encoder:</a:t>
                </a:r>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0</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3</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5</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7</m:t>
                          </m:r>
                        </m:sub>
                      </m:sSub>
                    </m:oMath>
                  </m:oMathPara>
                </a14:m>
                <a:endParaRPr lang="en-US" sz="20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3</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6</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7</m:t>
                          </m:r>
                        </m:sub>
                      </m:sSub>
                    </m:oMath>
                  </m:oMathPara>
                </a14:m>
                <a:endParaRPr lang="en-US" sz="20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4</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5</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6</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7</m:t>
                          </m:r>
                        </m:sub>
                      </m:sSub>
                    </m:oMath>
                  </m:oMathPara>
                </a14:m>
                <a:endParaRPr lang="en-US" sz="2000" dirty="0"/>
              </a:p>
              <a:p>
                <a:r>
                  <a:rPr lang="en-US" sz="2000" dirty="0"/>
                  <a:t>In general, the Boolean expression for the output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𝑖</m:t>
                        </m:r>
                      </m:sub>
                    </m:sSub>
                  </m:oMath>
                </a14:m>
                <a:r>
                  <a:rPr lang="en-US" sz="2000" dirty="0"/>
                  <a:t> is the sum of each input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𝑗</m:t>
                        </m:r>
                      </m:sub>
                    </m:sSub>
                  </m:oMath>
                </a14:m>
                <a:r>
                  <a:rPr lang="en-US" sz="2000" dirty="0"/>
                  <a:t> in which the binary representation of </a:t>
                </a:r>
                <a14:m>
                  <m:oMath xmlns:m="http://schemas.openxmlformats.org/officeDocument/2006/math">
                    <m:r>
                      <a:rPr lang="en-US" sz="2000" b="0" i="1" smtClean="0">
                        <a:latin typeface="Cambria Math"/>
                      </a:rPr>
                      <m:t>𝑗</m:t>
                    </m:r>
                  </m:oMath>
                </a14:m>
                <a:r>
                  <a:rPr lang="en-US" sz="2000" dirty="0"/>
                  <a:t> has a 1 in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a:rPr>
                          <m:t>2</m:t>
                        </m:r>
                      </m:e>
                      <m:sup>
                        <m:r>
                          <a:rPr lang="en-US" sz="2000" b="0" i="1" smtClean="0">
                            <a:latin typeface="Cambria Math"/>
                          </a:rPr>
                          <m:t>𝑖</m:t>
                        </m:r>
                      </m:sup>
                    </m:sSup>
                  </m:oMath>
                </a14:m>
                <a:r>
                  <a:rPr lang="en-US" sz="2000" dirty="0"/>
                  <a:t>-bit position.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525963"/>
              </a:xfrm>
              <a:blipFill rotWithShape="1">
                <a:blip r:embed="rId2"/>
                <a:stretch>
                  <a:fillRect l="-593" t="-674"/>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19150" y="3524250"/>
            <a:ext cx="30861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267325" y="3181350"/>
            <a:ext cx="305752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56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Encoder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The assumption that at most a single input to the encoder is asserted at any time is significant in its operation.</a:t>
                </a:r>
              </a:p>
              <a:p>
                <a:pPr lvl="1"/>
                <a:r>
                  <a:rPr lang="en-US" dirty="0"/>
                  <a:t>Example: 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3</m:t>
                        </m:r>
                      </m:sub>
                    </m:sSub>
                    <m:r>
                      <a:rPr lang="en-US" b="0" i="1" smtClean="0">
                        <a:latin typeface="Cambria Math"/>
                      </a:rPr>
                      <m:t> (11)</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5</m:t>
                        </m:r>
                      </m:sub>
                    </m:sSub>
                    <m:r>
                      <a:rPr lang="en-US" b="0" i="1" smtClean="0">
                        <a:latin typeface="Cambria Math"/>
                      </a:rPr>
                      <m:t> (101)</m:t>
                    </m:r>
                  </m:oMath>
                </a14:m>
                <a:r>
                  <a:rPr lang="en-US" dirty="0"/>
                  <a:t> are asserted.  What is the output?</a:t>
                </a:r>
              </a:p>
              <a:p>
                <a:pPr lvl="1"/>
                <a14:m>
                  <m:oMath xmlns:m="http://schemas.openxmlformats.org/officeDocument/2006/math">
                    <m:r>
                      <a:rPr lang="en-US" b="0" i="1" smtClean="0">
                        <a:latin typeface="Cambria Math"/>
                      </a:rPr>
                      <m:t>111 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7</m:t>
                            </m:r>
                          </m:sub>
                        </m:sSub>
                      </m:e>
                    </m:d>
                  </m:oMath>
                </a14:m>
                <a:endParaRPr lang="en-US" b="0" dirty="0"/>
              </a:p>
              <a:p>
                <a:r>
                  <a:rPr lang="en-US" dirty="0"/>
                  <a:t>Priority Encoder:</a:t>
                </a:r>
              </a:p>
              <a:p>
                <a:pPr lvl="1"/>
                <a:r>
                  <a:rPr lang="en-US" dirty="0"/>
                  <a:t>A priority scheme is assigned to the input lines so that whenever more than one input line is asserted at any time, the output is determined by the input line having the highest priority.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r="-1630"/>
                </a:stretch>
              </a:blipFill>
            </p:spPr>
            <p:txBody>
              <a:bodyPr/>
              <a:lstStyle/>
              <a:p>
                <a:r>
                  <a:rPr lang="en-US">
                    <a:noFill/>
                  </a:rPr>
                  <a:t> </a:t>
                </a:r>
              </a:p>
            </p:txBody>
          </p:sp>
        </mc:Fallback>
      </mc:AlternateContent>
    </p:spTree>
    <p:extLst>
      <p:ext uri="{BB962C8B-B14F-4D97-AF65-F5344CB8AC3E}">
        <p14:creationId xmlns:p14="http://schemas.microsoft.com/office/powerpoint/2010/main" val="385618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Encoder</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847473" y="-657726"/>
            <a:ext cx="3505200" cy="756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990600" y="5105400"/>
                <a:ext cx="7239000" cy="1499641"/>
              </a:xfrm>
              <a:prstGeom prst="rect">
                <a:avLst/>
              </a:prstGeom>
              <a:noFill/>
            </p:spPr>
            <p:txBody>
              <a:bodyPr wrap="square" rtlCol="0">
                <a:spAutoFit/>
              </a:bodyPr>
              <a:lstStyle/>
              <a:p>
                <a:r>
                  <a:rPr lang="en-US" dirty="0"/>
                  <a:t>The output is determined by the asserted input having the highest index.</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oMath>
                </a14:m>
                <a:r>
                  <a:rPr lang="en-US" dirty="0"/>
                  <a:t> has higher priority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𝑗</m:t>
                        </m:r>
                      </m:sub>
                    </m:sSub>
                  </m:oMath>
                </a14:m>
                <a:r>
                  <a:rPr lang="en-US" dirty="0"/>
                  <a:t> if </a:t>
                </a:r>
                <a14:m>
                  <m:oMath xmlns:m="http://schemas.openxmlformats.org/officeDocument/2006/math">
                    <m:r>
                      <a:rPr lang="en-US" b="0" i="1" smtClean="0">
                        <a:latin typeface="Cambria Math"/>
                      </a:rPr>
                      <m:t>𝑖</m:t>
                    </m:r>
                    <m:r>
                      <a:rPr lang="en-US" b="0" i="1" smtClean="0">
                        <a:latin typeface="Cambria Math"/>
                      </a:rPr>
                      <m:t>&gt;</m:t>
                    </m:r>
                    <m:r>
                      <a:rPr lang="en-US" b="0" i="1" smtClean="0">
                        <a:latin typeface="Cambria Math"/>
                      </a:rPr>
                      <m:t>𝑗</m:t>
                    </m:r>
                    <m:r>
                      <a:rPr lang="en-US" b="0" i="1" smtClean="0">
                        <a:latin typeface="Cambria Math"/>
                      </a:rPr>
                      <m:t>.</m:t>
                    </m:r>
                  </m:oMath>
                </a14:m>
                <a:endParaRPr lang="en-US" dirty="0"/>
              </a:p>
              <a:p>
                <a:r>
                  <a:rPr lang="en-US" dirty="0"/>
                  <a:t>“Valid” indicates that at least one input line is asserted.</a:t>
                </a:r>
              </a:p>
              <a:p>
                <a:r>
                  <a:rPr lang="en-US" dirty="0"/>
                  <a:t>This distinguishes the situation that no input line is asserted from when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0</m:t>
                        </m:r>
                      </m:sub>
                    </m:sSub>
                  </m:oMath>
                </a14:m>
                <a:r>
                  <a:rPr lang="en-US" dirty="0"/>
                  <a:t> input line is asserted, since in both cases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2</m:t>
                        </m:r>
                      </m:sub>
                    </m:sSub>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0</m:t>
                        </m:r>
                      </m:sub>
                    </m:sSub>
                    <m:r>
                      <a:rPr lang="en-US" b="0" i="0" smtClean="0">
                        <a:latin typeface="Cambria Math"/>
                      </a:rPr>
                      <m:t>=000.</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990600" y="5105400"/>
                <a:ext cx="7239000" cy="1499641"/>
              </a:xfrm>
              <a:prstGeom prst="rect">
                <a:avLst/>
              </a:prstGeom>
              <a:blipFill rotWithShape="1">
                <a:blip r:embed="rId3"/>
                <a:stretch>
                  <a:fillRect l="-758" t="-2033" r="-590" b="-5285"/>
                </a:stretch>
              </a:blipFill>
            </p:spPr>
            <p:txBody>
              <a:bodyPr/>
              <a:lstStyle/>
              <a:p>
                <a:r>
                  <a:rPr lang="en-US">
                    <a:noFill/>
                  </a:rPr>
                  <a:t> </a:t>
                </a:r>
              </a:p>
            </p:txBody>
          </p:sp>
        </mc:Fallback>
      </mc:AlternateContent>
    </p:spTree>
    <p:extLst>
      <p:ext uri="{BB962C8B-B14F-4D97-AF65-F5344CB8AC3E}">
        <p14:creationId xmlns:p14="http://schemas.microsoft.com/office/powerpoint/2010/main" val="78298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two n-bit binary numbers: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𝐵</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m:oMathPara>
                </a14:m>
                <a:endParaRPr lang="en-US" b="0" dirty="0"/>
              </a:p>
              <a:p>
                <a:r>
                  <a:rPr lang="en-US" b="0" dirty="0"/>
                  <a:t>Assume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b="0" dirty="0"/>
                  <a:t> are entering the </a:t>
                </a:r>
                <a:r>
                  <a:rPr lang="en-US" b="0" dirty="0" err="1"/>
                  <a:t>subnetwork</a:t>
                </a:r>
                <a:r>
                  <a:rPr lang="en-US" b="0" dirty="0"/>
                  <a:t> and that the binary numbers are analyzed from right to left.</a:t>
                </a:r>
              </a:p>
              <a:p>
                <a:r>
                  <a:rPr lang="en-US" dirty="0" err="1"/>
                  <a:t>Subnetwork</a:t>
                </a:r>
                <a:r>
                  <a:rPr lang="en-US" dirty="0"/>
                  <a:t> is called a 1-bit comparator.</a:t>
                </a:r>
                <a:endParaRPr lang="en-US" b="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386292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3 conditions describing the relative magnitudes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=1</m:t>
                    </m:r>
                  </m:oMath>
                </a14:m>
                <a:r>
                  <a:rPr lang="en-US" dirty="0"/>
                  <a:t> denotes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r>
                      <a:rPr lang="en-US" b="0" i="0" smtClean="0">
                        <a:latin typeface="Cambria Math"/>
                      </a:rPr>
                      <m:t>&gt;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r>
                      <a:rPr lang="en-US" b="0" i="1" smtClean="0">
                        <a:latin typeface="Cambria Math"/>
                      </a:rPr>
                      <m:t>=1</m:t>
                    </m:r>
                  </m:oMath>
                </a14:m>
                <a:r>
                  <a:rPr lang="en-US" dirty="0"/>
                  <a:t> denotes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=1</m:t>
                    </m:r>
                  </m:oMath>
                </a14:m>
                <a:r>
                  <a:rPr lang="en-US" dirty="0"/>
                  <a:t> denotes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r>
                      <a:rPr lang="en-US" b="0" i="0" smtClean="0">
                        <a:latin typeface="Cambria Math"/>
                      </a:rPr>
                      <m:t>&lt;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a14:m>
                <a:endParaRPr lang="en-US" b="0" dirty="0"/>
              </a:p>
              <a:p>
                <a:r>
                  <a:rPr lang="en-US" dirty="0"/>
                  <a:t>1-bit comparator is a 5-input 3-output network</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99861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=0,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=1,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=0</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=1</m:t>
                    </m:r>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r>
                      <a:rPr lang="en-US" b="0" i="1" smtClean="0">
                        <a:latin typeface="Cambria Math"/>
                      </a:rPr>
                      <m:t>=1</m:t>
                    </m:r>
                  </m:oMath>
                </a14:m>
                <a:endParaRPr lang="en-US" b="0" dirty="0"/>
              </a:p>
              <a:p>
                <a:r>
                  <a:rPr lang="en-US" dirty="0"/>
                  <a:t>Can use this to construct a truth table.</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33309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Minimal Sum Boolean Expressions: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9972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08966" y="1243347"/>
            <a:ext cx="5337812" cy="5441919"/>
          </a:xfrm>
          <a:prstGeom prst="rect">
            <a:avLst/>
          </a:prstGeom>
          <a:noFill/>
          <a:ln>
            <a:noFill/>
          </a:ln>
          <a:scene3d>
            <a:camera prst="orthographicFront">
              <a:rot lat="0" lon="0" rev="2157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41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694536" y="-1941936"/>
            <a:ext cx="1602529" cy="8534399"/>
          </a:xfrm>
          <a:prstGeom prst="rect">
            <a:avLst/>
          </a:prstGeom>
          <a:noFill/>
          <a:ln>
            <a:noFill/>
          </a:ln>
          <a:scene3d>
            <a:camera prst="orthographicFront">
              <a:rot lat="0" lon="0" rev="21552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60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Digital information represented in some binary form must be converted into some alternate binary form.</a:t>
                </a:r>
              </a:p>
              <a:p>
                <a14:m>
                  <m:oMath xmlns:m="http://schemas.openxmlformats.org/officeDocument/2006/math">
                    <m:r>
                      <a:rPr lang="en-US" b="0" i="1" smtClean="0">
                        <a:latin typeface="Cambria Math"/>
                      </a:rPr>
                      <m:t>𝑛</m:t>
                    </m:r>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-line decoder.</a:t>
                </a:r>
              </a:p>
              <a:p>
                <a:r>
                  <a:rPr lang="en-US" dirty="0"/>
                  <a:t>Only one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output lines responds, with a logic-1, to a given input combination of values on its </a:t>
                </a:r>
                <a14:m>
                  <m:oMath xmlns:m="http://schemas.openxmlformats.org/officeDocument/2006/math">
                    <m:r>
                      <a:rPr lang="en-US" b="0" i="1" smtClean="0">
                        <a:latin typeface="Cambria Math"/>
                      </a:rPr>
                      <m:t>𝑛</m:t>
                    </m:r>
                  </m:oMath>
                </a14:m>
                <a:r>
                  <a:rPr lang="en-US" dirty="0"/>
                  <a:t>-input lines.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889"/>
                </a:stretch>
              </a:blipFill>
            </p:spPr>
            <p:txBody>
              <a:bodyPr/>
              <a:lstStyle/>
              <a:p>
                <a:r>
                  <a:rPr lang="en-US">
                    <a:noFill/>
                  </a:rPr>
                  <a:t> </a:t>
                </a:r>
              </a:p>
            </p:txBody>
          </p:sp>
        </mc:Fallback>
      </mc:AlternateContent>
    </p:spTree>
    <p:extLst>
      <p:ext uri="{BB962C8B-B14F-4D97-AF65-F5344CB8AC3E}">
        <p14:creationId xmlns:p14="http://schemas.microsoft.com/office/powerpoint/2010/main" val="11149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8969</TotalTime>
  <Words>898</Words>
  <Application>Microsoft Office PowerPoint</Application>
  <PresentationFormat>On-screen Show (4:3)</PresentationFormat>
  <Paragraphs>104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Digital Logic Design</vt:lpstr>
      <vt:lpstr>Comparators</vt:lpstr>
      <vt:lpstr>Comparators</vt:lpstr>
      <vt:lpstr>Comparators</vt:lpstr>
      <vt:lpstr>Comparators</vt:lpstr>
      <vt:lpstr>Comparators</vt:lpstr>
      <vt:lpstr>Comparators</vt:lpstr>
      <vt:lpstr>Comparators</vt:lpstr>
      <vt:lpstr>Decoder</vt:lpstr>
      <vt:lpstr>Realization</vt:lpstr>
      <vt:lpstr>Decoder</vt:lpstr>
      <vt:lpstr>Other types of Decoders</vt:lpstr>
      <vt:lpstr>Logic Design Using Decoders</vt:lpstr>
      <vt:lpstr>Minterms using OR Gates</vt:lpstr>
      <vt:lpstr>Minterms using NOR Gates</vt:lpstr>
      <vt:lpstr>Implementing a Decoder using NAND </vt:lpstr>
      <vt:lpstr>Minterms using AND gates</vt:lpstr>
      <vt:lpstr>Decoders with an Enable Input</vt:lpstr>
      <vt:lpstr>Decoders with enable inputs</vt:lpstr>
      <vt:lpstr>Constructing Larger Decoders</vt:lpstr>
      <vt:lpstr>Encoders</vt:lpstr>
      <vt:lpstr>Encoders</vt:lpstr>
      <vt:lpstr>Priority Encoder</vt:lpstr>
      <vt:lpstr>Priority Encoder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Dachman-Soled</dc:creator>
  <cp:lastModifiedBy>Admin</cp:lastModifiedBy>
  <cp:revision>20</cp:revision>
  <cp:lastPrinted>2014-11-04T16:18:46Z</cp:lastPrinted>
  <dcterms:created xsi:type="dcterms:W3CDTF">2014-10-31T03:00:44Z</dcterms:created>
  <dcterms:modified xsi:type="dcterms:W3CDTF">2022-07-06T10:08:35Z</dcterms:modified>
</cp:coreProperties>
</file>