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embeddedFontLst>
    <p:embeddedFont>
      <p:font typeface="Constantia"/>
      <p:regular r:id="rId28"/>
      <p:bold r:id="rId29"/>
      <p:italic r:id="rId30"/>
      <p:boldItalic r:id="rId31"/>
    </p:embeddedFont>
    <p:embeddedFont>
      <p:font typeface="Libre Baskerville"/>
      <p:regular r:id="rId32"/>
      <p:bold r:id="rId33"/>
      <p: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5" roundtripDataSignature="AMtx7miKaz/m9U69mFxuQzjH7w+Km8hD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nstanti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nstanti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nstantia-boldItalic.fntdata"/><Relationship Id="rId30" Type="http://schemas.openxmlformats.org/officeDocument/2006/relationships/font" Target="fonts/Constantia-italic.fntdata"/><Relationship Id="rId11" Type="http://schemas.openxmlformats.org/officeDocument/2006/relationships/slide" Target="slides/slide6.xml"/><Relationship Id="rId33" Type="http://schemas.openxmlformats.org/officeDocument/2006/relationships/font" Target="fonts/LibreBaskerville-bold.fntdata"/><Relationship Id="rId10" Type="http://schemas.openxmlformats.org/officeDocument/2006/relationships/slide" Target="slides/slide5.xml"/><Relationship Id="rId32" Type="http://schemas.openxmlformats.org/officeDocument/2006/relationships/font" Target="fonts/LibreBaskerville-regular.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LibreBaskervill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3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3"/>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3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34"/>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4"/>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3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25"/>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5"/>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 name="Google Shape;29;p2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32" name="Shape 32"/>
        <p:cNvGrpSpPr/>
        <p:nvPr/>
      </p:nvGrpSpPr>
      <p:grpSpPr>
        <a:xfrm>
          <a:off x="0" y="0"/>
          <a:ext cx="0" cy="0"/>
          <a:chOff x="0" y="0"/>
          <a:chExt cx="0" cy="0"/>
        </a:xfrm>
      </p:grpSpPr>
      <p:sp>
        <p:nvSpPr>
          <p:cNvPr id="33" name="Google Shape;33;p27"/>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7"/>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5" name="Google Shape;35;p2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8"/>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28"/>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2" name="Google Shape;42;p2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29"/>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9" name="Google Shape;49;p29"/>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29"/>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 name="Google Shape;51;p2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0"/>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31"/>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1"/>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31"/>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3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6" name="Shape 66"/>
        <p:cNvGrpSpPr/>
        <p:nvPr/>
      </p:nvGrpSpPr>
      <p:grpSpPr>
        <a:xfrm>
          <a:off x="0" y="0"/>
          <a:ext cx="0" cy="0"/>
          <a:chOff x="0" y="0"/>
          <a:chExt cx="0" cy="0"/>
        </a:xfrm>
      </p:grpSpPr>
      <p:sp>
        <p:nvSpPr>
          <p:cNvPr id="67" name="Google Shape;67;p32"/>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 name="Google Shape;68;p32"/>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Google Shape;69;p32"/>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3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32"/>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75" name="Google Shape;75;p32"/>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76" name="Google Shape;76;p32"/>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5" name="Shape 5"/>
        <p:cNvGrpSpPr/>
        <p:nvPr/>
      </p:nvGrpSpPr>
      <p:grpSpPr>
        <a:xfrm>
          <a:off x="0" y="0"/>
          <a:ext cx="0" cy="0"/>
          <a:chOff x="0" y="0"/>
          <a:chExt cx="0" cy="0"/>
        </a:xfrm>
      </p:grpSpPr>
      <p:sp>
        <p:nvSpPr>
          <p:cNvPr id="6" name="Google Shape;6;p23"/>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7" name="Google Shape;7;p23"/>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onstantia"/>
              <a:ea typeface="Constantia"/>
              <a:cs typeface="Constantia"/>
              <a:sym typeface="Constantia"/>
            </a:endParaRPr>
          </a:p>
        </p:txBody>
      </p:sp>
      <p:sp>
        <p:nvSpPr>
          <p:cNvPr id="8" name="Google Shape;8;p2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10" name="Google Shape;10;p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2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035C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2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0" i="0" sz="1200" u="none" cap="none" strike="noStrike">
                <a:solidFill>
                  <a:srgbClr val="035C75"/>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035C75"/>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035C75"/>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035C75"/>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035C75"/>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035C75"/>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035C75"/>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035C75"/>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035C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23"/>
          <p:cNvGrpSpPr/>
          <p:nvPr/>
        </p:nvGrpSpPr>
        <p:grpSpPr>
          <a:xfrm>
            <a:off x="-29294" y="-16113"/>
            <a:ext cx="9198255" cy="1086266"/>
            <a:chOff x="-29322" y="-1971"/>
            <a:chExt cx="9198255" cy="1086266"/>
          </a:xfrm>
        </p:grpSpPr>
        <p:sp>
          <p:nvSpPr>
            <p:cNvPr id="14" name="Google Shape;14;p23"/>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 name="Google Shape;15;p23"/>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nvSpPr>
        <p:spPr>
          <a:xfrm>
            <a:off x="1295400" y="3276600"/>
            <a:ext cx="6673726" cy="6771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800">
                <a:solidFill>
                  <a:srgbClr val="FF0000"/>
                </a:solidFill>
                <a:latin typeface="Calibri"/>
                <a:ea typeface="Calibri"/>
                <a:cs typeface="Calibri"/>
                <a:sym typeface="Calibri"/>
              </a:rPr>
              <a:t> </a:t>
            </a:r>
            <a:r>
              <a:rPr b="1" lang="en-US" sz="3800">
                <a:solidFill>
                  <a:srgbClr val="FF0000"/>
                </a:solidFill>
                <a:latin typeface="Libre Baskerville"/>
                <a:ea typeface="Libre Baskerville"/>
                <a:cs typeface="Libre Baskerville"/>
                <a:sym typeface="Libre Baskerville"/>
              </a:rPr>
              <a:t>Multiplexer and De-Multiplexer</a:t>
            </a:r>
            <a:endParaRPr b="1" sz="3800">
              <a:solidFill>
                <a:srgbClr val="FF0000"/>
              </a:solidFill>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https://image2.slideserve.com/4294729/slide9-n.jpg" id="138" name="Google Shape;138;p10"/>
          <p:cNvPicPr preferRelativeResize="0"/>
          <p:nvPr/>
        </p:nvPicPr>
        <p:blipFill rotWithShape="1">
          <a:blip r:embed="rId3">
            <a:alphaModFix/>
          </a:blip>
          <a:srcRect b="0" l="0" r="0" t="0"/>
          <a:stretch/>
        </p:blipFill>
        <p:spPr>
          <a:xfrm>
            <a:off x="990600" y="685800"/>
            <a:ext cx="68580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https://image2.slideserve.com/4294729/slide10-n.jpg" id="143" name="Google Shape;143;p11"/>
          <p:cNvPicPr preferRelativeResize="0"/>
          <p:nvPr/>
        </p:nvPicPr>
        <p:blipFill rotWithShape="1">
          <a:blip r:embed="rId3">
            <a:alphaModFix/>
          </a:blip>
          <a:srcRect b="0" l="0" r="0" t="0"/>
          <a:stretch/>
        </p:blipFill>
        <p:spPr>
          <a:xfrm>
            <a:off x="1066800" y="228600"/>
            <a:ext cx="68580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descr="https://image2.slideserve.com/4294729/slide11-n.jpg" id="148" name="Google Shape;148;p12"/>
          <p:cNvPicPr preferRelativeResize="0"/>
          <p:nvPr/>
        </p:nvPicPr>
        <p:blipFill rotWithShape="1">
          <a:blip r:embed="rId3">
            <a:alphaModFix/>
          </a:blip>
          <a:srcRect b="0" l="0" r="0" t="0"/>
          <a:stretch/>
        </p:blipFill>
        <p:spPr>
          <a:xfrm>
            <a:off x="685800" y="228600"/>
            <a:ext cx="6858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https://image2.slideserve.com/4294729/truth-table-of-4-to-1-multiplexer-n.jpg" id="153" name="Google Shape;153;p13"/>
          <p:cNvPicPr preferRelativeResize="0"/>
          <p:nvPr/>
        </p:nvPicPr>
        <p:blipFill rotWithShape="1">
          <a:blip r:embed="rId3">
            <a:alphaModFix/>
          </a:blip>
          <a:srcRect b="0" l="0" r="0" t="0"/>
          <a:stretch/>
        </p:blipFill>
        <p:spPr>
          <a:xfrm>
            <a:off x="609600" y="304800"/>
            <a:ext cx="7924800" cy="5943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8-1 Multiplexer Circuit" id="158" name="Google Shape;158;p14"/>
          <p:cNvPicPr preferRelativeResize="0"/>
          <p:nvPr/>
        </p:nvPicPr>
        <p:blipFill rotWithShape="1">
          <a:blip r:embed="rId3">
            <a:alphaModFix/>
          </a:blip>
          <a:srcRect b="0" l="0" r="0" t="0"/>
          <a:stretch/>
        </p:blipFill>
        <p:spPr>
          <a:xfrm>
            <a:off x="1828800" y="711200"/>
            <a:ext cx="5486400" cy="5856288"/>
          </a:xfrm>
          <a:prstGeom prst="rect">
            <a:avLst/>
          </a:prstGeom>
          <a:noFill/>
          <a:ln>
            <a:noFill/>
          </a:ln>
        </p:spPr>
      </p:pic>
      <p:sp>
        <p:nvSpPr>
          <p:cNvPr id="159" name="Google Shape;159;p14"/>
          <p:cNvSpPr/>
          <p:nvPr/>
        </p:nvSpPr>
        <p:spPr>
          <a:xfrm>
            <a:off x="2209800" y="0"/>
            <a:ext cx="4759325" cy="6461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F0000"/>
                </a:solidFill>
                <a:latin typeface="Times New Roman"/>
                <a:ea typeface="Times New Roman"/>
                <a:cs typeface="Times New Roman"/>
                <a:sym typeface="Times New Roman"/>
              </a:rPr>
              <a:t>8-1 Multiplexer Circuit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p:nvPr/>
        </p:nvSpPr>
        <p:spPr>
          <a:xfrm>
            <a:off x="381000" y="152400"/>
            <a:ext cx="8534400" cy="6062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FF0000"/>
                </a:solidFill>
                <a:latin typeface="Times New Roman"/>
                <a:ea typeface="Times New Roman"/>
                <a:cs typeface="Times New Roman"/>
                <a:sym typeface="Times New Roman"/>
              </a:rPr>
              <a:t>De-Multiplexer</a:t>
            </a:r>
            <a:endParaRPr/>
          </a:p>
          <a:p>
            <a:pPr indent="0" lvl="0" marL="0" marR="0" rtl="0" algn="l">
              <a:spcBef>
                <a:spcPts val="0"/>
              </a:spcBef>
              <a:spcAft>
                <a:spcPts val="0"/>
              </a:spcAft>
              <a:buNone/>
            </a:pPr>
            <a:r>
              <a:t/>
            </a:r>
            <a:endParaRPr b="1" sz="4000">
              <a:solidFill>
                <a:srgbClr val="FF0000"/>
              </a:solidFill>
              <a:latin typeface="Times New Roman"/>
              <a:ea typeface="Times New Roman"/>
              <a:cs typeface="Times New Roman"/>
              <a:sym typeface="Times New Roman"/>
            </a:endParaRPr>
          </a:p>
          <a:p>
            <a:pPr indent="-177800" lvl="0" marL="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The De-Multiplexer is a combinational logic circuit that performs the reverse operation of multiplexer (Several output lines, one input line). </a:t>
            </a:r>
            <a:endParaRPr/>
          </a:p>
          <a:p>
            <a:pPr indent="-177800" lvl="0" marL="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De -Multiplexer means one to many. A De-Multiplexer is a circuit with one input and many output. By applying control signal, we can steer any input to the output. Few types of De -Multiplexer are 1-to 2, 1-to-4, 1-to-8 and 1-to 16 De -Multiplexer .</a:t>
            </a:r>
            <a:endParaRPr/>
          </a:p>
          <a:p>
            <a:pPr indent="-177800" lvl="0" marL="0" marR="0" rtl="0" algn="l">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De-Multiplexer is the process of taking information from one input and transmitting the same over one of several outputs.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https://image2.slideserve.com/4294729/block-diagram-of-demultiplexer-n.jpg" id="169" name="Google Shape;169;p16"/>
          <p:cNvPicPr preferRelativeResize="0"/>
          <p:nvPr/>
        </p:nvPicPr>
        <p:blipFill rotWithShape="1">
          <a:blip r:embed="rId3">
            <a:alphaModFix/>
          </a:blip>
          <a:srcRect b="0" l="0" r="0" t="0"/>
          <a:stretch/>
        </p:blipFill>
        <p:spPr>
          <a:xfrm>
            <a:off x="381000" y="381000"/>
            <a:ext cx="6858000"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descr="https://image2.slideserve.com/4294729/1-to-4-demultiplexer-logic-symbol-n.jpg" id="174" name="Google Shape;174;p17"/>
          <p:cNvPicPr preferRelativeResize="0"/>
          <p:nvPr/>
        </p:nvPicPr>
        <p:blipFill rotWithShape="1">
          <a:blip r:embed="rId3">
            <a:alphaModFix/>
          </a:blip>
          <a:srcRect b="0" l="0" r="0" t="0"/>
          <a:stretch/>
        </p:blipFill>
        <p:spPr>
          <a:xfrm>
            <a:off x="457200" y="0"/>
            <a:ext cx="7848600" cy="588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https://image2.slideserve.com/4294729/1-to-4-demultiplexer-logic-diagram-n.jpg" id="179" name="Google Shape;179;p18"/>
          <p:cNvPicPr preferRelativeResize="0"/>
          <p:nvPr/>
        </p:nvPicPr>
        <p:blipFill rotWithShape="1">
          <a:blip r:embed="rId3">
            <a:alphaModFix/>
          </a:blip>
          <a:srcRect b="0" l="0" r="0" t="0"/>
          <a:stretch/>
        </p:blipFill>
        <p:spPr>
          <a:xfrm>
            <a:off x="838200" y="571500"/>
            <a:ext cx="6858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descr="https://image2.slideserve.com/4294729/truth-table-of-1-to-4-demultiplexer-n.jpg" id="184" name="Google Shape;184;p19"/>
          <p:cNvPicPr preferRelativeResize="0"/>
          <p:nvPr/>
        </p:nvPicPr>
        <p:blipFill rotWithShape="1">
          <a:blip r:embed="rId3">
            <a:alphaModFix/>
          </a:blip>
          <a:srcRect b="0" l="0" r="0" t="0"/>
          <a:stretch/>
        </p:blipFill>
        <p:spPr>
          <a:xfrm>
            <a:off x="381000" y="685800"/>
            <a:ext cx="6858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nvSpPr>
        <p:spPr>
          <a:xfrm>
            <a:off x="990600" y="228600"/>
            <a:ext cx="6934200" cy="63087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rgbClr val="00B0F0"/>
                </a:solidFill>
                <a:latin typeface="Calibri"/>
                <a:ea typeface="Calibri"/>
                <a:cs typeface="Calibri"/>
                <a:sym typeface="Calibri"/>
              </a:rPr>
              <a:t>Out Line</a:t>
            </a:r>
            <a:endParaRPr/>
          </a:p>
          <a:p>
            <a:pPr indent="-177800" lvl="0" marL="0" marR="0" rtl="0" algn="l">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Introduction</a:t>
            </a:r>
            <a:endParaRPr/>
          </a:p>
          <a:p>
            <a:pPr indent="-177800" lvl="0" marL="0" marR="0" rtl="0" algn="l">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 Digital Logic Gate Symbols</a:t>
            </a:r>
            <a:endParaRPr/>
          </a:p>
          <a:p>
            <a:pPr indent="-177800" lvl="0" marL="0" marR="0" rtl="0" algn="l">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Multiplexer</a:t>
            </a:r>
            <a:endParaRPr/>
          </a:p>
          <a:p>
            <a:pPr indent="-177800" lvl="0" marL="0" marR="0" rtl="0" algn="l">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Block Diagram of Multiplexer</a:t>
            </a:r>
            <a:endParaRPr/>
          </a:p>
          <a:p>
            <a:pPr indent="-177800" lvl="0" marL="0" marR="0" rtl="0" algn="l">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Logic Symbol of Multiplexer</a:t>
            </a:r>
            <a:endParaRPr/>
          </a:p>
          <a:p>
            <a:pPr indent="-177800" lvl="0" marL="0" marR="0" rtl="0" algn="l">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Logic Diagram of Multiplexer</a:t>
            </a:r>
            <a:endParaRPr/>
          </a:p>
          <a:p>
            <a:pPr indent="-177800" lvl="0" marL="0" marR="0" rtl="0" algn="l">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Truth Table</a:t>
            </a:r>
            <a:endParaRPr/>
          </a:p>
          <a:p>
            <a:pPr indent="-177800" lvl="0" marL="0" marR="0" rtl="0" algn="l">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De-Multiplexer</a:t>
            </a:r>
            <a:endParaRPr/>
          </a:p>
          <a:p>
            <a:pPr indent="-177800" lvl="0" marL="0" marR="0" rtl="0" algn="l">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Block Diagram of De-Multiplexer</a:t>
            </a:r>
            <a:endParaRPr/>
          </a:p>
          <a:p>
            <a:pPr indent="-177800" lvl="0" marL="0" marR="0" rtl="0" algn="l">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Logic Symbol of De-Multiplexer</a:t>
            </a:r>
            <a:endParaRPr/>
          </a:p>
          <a:p>
            <a:pPr indent="-177800" lvl="0" marL="0" marR="0" rtl="0" algn="l">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Logic Diagram of De-Multiplexer</a:t>
            </a:r>
            <a:endParaRPr/>
          </a:p>
          <a:p>
            <a:pPr indent="-177800" lvl="0" marL="0" marR="0" rtl="0" algn="l">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Truth Table</a:t>
            </a:r>
            <a:endParaRPr/>
          </a:p>
          <a:p>
            <a:pPr indent="-177800" lvl="0" marL="0" marR="0" rtl="0" algn="l">
              <a:spcBef>
                <a:spcPts val="0"/>
              </a:spcBef>
              <a:spcAft>
                <a:spcPts val="0"/>
              </a:spcAft>
              <a:buClr>
                <a:srgbClr val="FF0000"/>
              </a:buClr>
              <a:buSzPts val="2800"/>
              <a:buFont typeface="Noto Sans Symbols"/>
              <a:buChar char="⮚"/>
            </a:pPr>
            <a:r>
              <a:rPr b="1" lang="en-US" sz="2800">
                <a:solidFill>
                  <a:srgbClr val="FF0000"/>
                </a:solidFill>
                <a:latin typeface="Calibri"/>
                <a:ea typeface="Calibri"/>
                <a:cs typeface="Calibri"/>
                <a:sym typeface="Calibri"/>
              </a:rPr>
              <a:t>Applications</a:t>
            </a:r>
            <a:endParaRPr b="1" sz="4000">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nvSpPr>
        <p:spPr>
          <a:xfrm>
            <a:off x="1295400" y="304800"/>
            <a:ext cx="6172200" cy="58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Times New Roman"/>
                <a:ea typeface="Times New Roman"/>
                <a:cs typeface="Times New Roman"/>
                <a:sym typeface="Times New Roman"/>
              </a:rPr>
              <a:t>Applications of Multiplexer</a:t>
            </a:r>
            <a:endParaRPr b="1" sz="3200">
              <a:solidFill>
                <a:srgbClr val="FF0000"/>
              </a:solidFill>
              <a:latin typeface="Times New Roman"/>
              <a:ea typeface="Times New Roman"/>
              <a:cs typeface="Times New Roman"/>
              <a:sym typeface="Times New Roman"/>
            </a:endParaRPr>
          </a:p>
        </p:txBody>
      </p:sp>
      <p:sp>
        <p:nvSpPr>
          <p:cNvPr id="190" name="Google Shape;190;p20"/>
          <p:cNvSpPr/>
          <p:nvPr/>
        </p:nvSpPr>
        <p:spPr>
          <a:xfrm>
            <a:off x="457200" y="1447800"/>
            <a:ext cx="8458200" cy="46783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3600">
                <a:solidFill>
                  <a:srgbClr val="FF0000"/>
                </a:solidFill>
                <a:latin typeface="Times New Roman"/>
                <a:ea typeface="Times New Roman"/>
                <a:cs typeface="Times New Roman"/>
                <a:sym typeface="Times New Roman"/>
              </a:rPr>
              <a:t>Communication system </a:t>
            </a:r>
            <a:r>
              <a:rPr lang="en-US" sz="2400">
                <a:solidFill>
                  <a:schemeClr val="dk1"/>
                </a:solidFill>
                <a:latin typeface="Times New Roman"/>
                <a:ea typeface="Times New Roman"/>
                <a:cs typeface="Times New Roman"/>
                <a:sym typeface="Times New Roman"/>
              </a:rPr>
              <a:t>– Communication system is a set of system that enable communication like transmission system, relay and tributary station, and communication network. The efficiency of communication system can be increased considerably using multiplexer. Multiplexer allow the process of transmitting different type of data such as audio, video at the same time using a single transmission line. </a:t>
            </a:r>
            <a:endParaRPr/>
          </a:p>
          <a:p>
            <a:pPr indent="0" lvl="0" marL="0" marR="0" rtl="0" algn="just">
              <a:spcBef>
                <a:spcPts val="0"/>
              </a:spcBef>
              <a:spcAft>
                <a:spcPts val="0"/>
              </a:spcAft>
              <a:buNone/>
            </a:pPr>
            <a:r>
              <a:rPr b="1" lang="en-US" sz="2800">
                <a:solidFill>
                  <a:srgbClr val="FF0000"/>
                </a:solidFill>
                <a:latin typeface="Times New Roman"/>
                <a:ea typeface="Times New Roman"/>
                <a:cs typeface="Times New Roman"/>
                <a:sym typeface="Times New Roman"/>
              </a:rPr>
              <a:t>Computer Memory </a:t>
            </a:r>
            <a:r>
              <a:rPr b="1" lang="en-US" sz="2400">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A Multiplexer is used in computer memory to keep up a vast amount of memory in the computers, and also to decrease the number of copper lines necessary to connect the memory to other parts of the computer.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1"/>
          <p:cNvSpPr txBox="1"/>
          <p:nvPr/>
        </p:nvSpPr>
        <p:spPr>
          <a:xfrm>
            <a:off x="1295400" y="152400"/>
            <a:ext cx="6172200" cy="584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Times New Roman"/>
                <a:ea typeface="Times New Roman"/>
                <a:cs typeface="Times New Roman"/>
                <a:sym typeface="Times New Roman"/>
              </a:rPr>
              <a:t>Applications of De-Multiplexer</a:t>
            </a:r>
            <a:endParaRPr b="1" sz="3200">
              <a:solidFill>
                <a:srgbClr val="FF0000"/>
              </a:solidFill>
              <a:latin typeface="Times New Roman"/>
              <a:ea typeface="Times New Roman"/>
              <a:cs typeface="Times New Roman"/>
              <a:sym typeface="Times New Roman"/>
            </a:endParaRPr>
          </a:p>
        </p:txBody>
      </p:sp>
      <p:sp>
        <p:nvSpPr>
          <p:cNvPr id="196" name="Google Shape;196;p21"/>
          <p:cNvSpPr/>
          <p:nvPr/>
        </p:nvSpPr>
        <p:spPr>
          <a:xfrm>
            <a:off x="381000" y="1295400"/>
            <a:ext cx="8534400" cy="34464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rgbClr val="FF0000"/>
                </a:solidFill>
                <a:latin typeface="Times New Roman"/>
                <a:ea typeface="Times New Roman"/>
                <a:cs typeface="Times New Roman"/>
                <a:sym typeface="Times New Roman"/>
              </a:rPr>
              <a:t>Communication System </a:t>
            </a:r>
            <a:r>
              <a:rPr lang="en-US" sz="2400">
                <a:solidFill>
                  <a:schemeClr val="dk1"/>
                </a:solidFill>
                <a:latin typeface="Times New Roman"/>
                <a:ea typeface="Times New Roman"/>
                <a:cs typeface="Times New Roman"/>
                <a:sym typeface="Times New Roman"/>
              </a:rPr>
              <a:t>- Communication system use multiplexer to carry multiple data like audio, video and other form of data using a single line for transmission. This process make the transmission easier. The demultiplexer receive the output signals of the multiplexer and converts them back to the original form of the data at the receiving end. The multiplexer and demultiplexer work together to carry out the process of transmission and reception of data in communication system.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nvSpPr>
        <p:spPr>
          <a:xfrm>
            <a:off x="2209800" y="2667000"/>
            <a:ext cx="5334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800">
                <a:solidFill>
                  <a:srgbClr val="FF0000"/>
                </a:solidFill>
                <a:latin typeface="Calibri"/>
                <a:ea typeface="Calibri"/>
                <a:cs typeface="Calibri"/>
                <a:sym typeface="Calibri"/>
              </a:rPr>
              <a:t> </a:t>
            </a:r>
            <a:r>
              <a:rPr b="1" lang="en-US" sz="8000">
                <a:solidFill>
                  <a:srgbClr val="FF0000"/>
                </a:solidFill>
                <a:latin typeface="Arabic Typesetting"/>
                <a:ea typeface="Arabic Typesetting"/>
                <a:cs typeface="Arabic Typesetting"/>
                <a:sym typeface="Arabic Typesetting"/>
              </a:rPr>
              <a:t>Thank You</a:t>
            </a:r>
            <a:endParaRPr b="1" sz="3800">
              <a:solidFill>
                <a:srgbClr val="FF0000"/>
              </a:solidFill>
              <a:latin typeface="Arabic Typesetting"/>
              <a:ea typeface="Arabic Typesetting"/>
              <a:cs typeface="Arabic Typesetting"/>
              <a:sym typeface="Arabic Typesetting"/>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Computer Logic Gates Pdf - Quantum Computing" id="103" name="Google Shape;103;p3"/>
          <p:cNvPicPr preferRelativeResize="0"/>
          <p:nvPr/>
        </p:nvPicPr>
        <p:blipFill rotWithShape="1">
          <a:blip r:embed="rId3">
            <a:alphaModFix/>
          </a:blip>
          <a:srcRect b="0" l="0" r="0" t="0"/>
          <a:stretch/>
        </p:blipFill>
        <p:spPr>
          <a:xfrm>
            <a:off x="0" y="0"/>
            <a:ext cx="9144000" cy="632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nvSpPr>
        <p:spPr>
          <a:xfrm>
            <a:off x="762000" y="214313"/>
            <a:ext cx="8001000" cy="61864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FF0000"/>
                </a:solidFill>
                <a:latin typeface="Calibri"/>
                <a:ea typeface="Calibri"/>
                <a:cs typeface="Calibri"/>
                <a:sym typeface="Calibri"/>
              </a:rPr>
              <a:t>Multiplexer (Data Selectors)</a:t>
            </a:r>
            <a:endParaRPr/>
          </a:p>
          <a:p>
            <a:pPr indent="0" lvl="0" marL="0" marR="0" rtl="0" algn="ctr">
              <a:spcBef>
                <a:spcPts val="0"/>
              </a:spcBef>
              <a:spcAft>
                <a:spcPts val="0"/>
              </a:spcAft>
              <a:buNone/>
            </a:pPr>
            <a:r>
              <a:t/>
            </a:r>
            <a:endParaRPr b="1" sz="3600">
              <a:solidFill>
                <a:srgbClr val="FF0000"/>
              </a:solidFill>
              <a:latin typeface="Calibri"/>
              <a:ea typeface="Calibri"/>
              <a:cs typeface="Calibri"/>
              <a:sym typeface="Calibri"/>
            </a:endParaRPr>
          </a:p>
          <a:p>
            <a:pPr indent="-152400" lvl="0" marL="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term Multiplexer means many into one.</a:t>
            </a:r>
            <a:endParaRPr/>
          </a:p>
          <a:p>
            <a:pPr indent="-152400" lvl="0" marL="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Multiplexing is the process of transmitting a large number of information over a single line.</a:t>
            </a:r>
            <a:endParaRPr/>
          </a:p>
          <a:p>
            <a:pPr indent="-152400" lvl="0" marL="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Digital Multiplexer (MUX) is a combinational Circuit that select one digital information from several sources and transmits the selected information on a single output line.</a:t>
            </a:r>
            <a:endParaRPr/>
          </a:p>
          <a:p>
            <a:pPr indent="-152400" lvl="0" marL="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A Multiplexer is also called a Data Selector.</a:t>
            </a:r>
            <a:endParaRPr/>
          </a:p>
          <a:p>
            <a:pPr indent="-152400" lvl="0" marL="0" marR="0" rtl="0" algn="just">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Multiplexer has several data input line and a single output line.</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p:nvPr/>
        </p:nvSpPr>
        <p:spPr>
          <a:xfrm>
            <a:off x="834689" y="4"/>
            <a:ext cx="8077200" cy="637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3600">
                <a:solidFill>
                  <a:srgbClr val="FF0000"/>
                </a:solidFill>
                <a:latin typeface="Calibri"/>
                <a:ea typeface="Calibri"/>
                <a:cs typeface="Calibri"/>
                <a:sym typeface="Calibri"/>
              </a:rPr>
              <a:t>Cont.</a:t>
            </a:r>
            <a:endParaRPr/>
          </a:p>
          <a:p>
            <a:pPr indent="-152400" lvl="0" marL="0" marR="0" rtl="0" algn="l">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MUX directs one of the inputs to its output line by using a control bit word (</a:t>
            </a:r>
            <a:r>
              <a:rPr i="1" lang="en-US" sz="2400">
                <a:solidFill>
                  <a:schemeClr val="dk1"/>
                </a:solidFill>
                <a:latin typeface="Times New Roman"/>
                <a:ea typeface="Times New Roman"/>
                <a:cs typeface="Times New Roman"/>
                <a:sym typeface="Times New Roman"/>
              </a:rPr>
              <a:t>selection line) to its select lines. </a:t>
            </a:r>
            <a:endParaRPr sz="2400">
              <a:solidFill>
                <a:schemeClr val="dk1"/>
              </a:solidFill>
              <a:latin typeface="Times New Roman"/>
              <a:ea typeface="Times New Roman"/>
              <a:cs typeface="Times New Roman"/>
              <a:sym typeface="Times New Roman"/>
            </a:endParaRPr>
          </a:p>
          <a:p>
            <a:pPr indent="-152400" lvl="0" marL="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Multiplexer contains the followings: </a:t>
            </a:r>
            <a:endParaRPr/>
          </a:p>
          <a:p>
            <a:pPr indent="-152400" lvl="0" marL="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data inputs </a:t>
            </a:r>
            <a:endParaRPr/>
          </a:p>
          <a:p>
            <a:pPr indent="-152400" lvl="0" marL="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selection inputs </a:t>
            </a:r>
            <a:endParaRPr/>
          </a:p>
          <a:p>
            <a:pPr indent="-152400" lvl="0" marL="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a </a:t>
            </a:r>
            <a:r>
              <a:rPr i="1" lang="en-US" sz="2400">
                <a:solidFill>
                  <a:schemeClr val="dk1"/>
                </a:solidFill>
                <a:latin typeface="Times New Roman"/>
                <a:ea typeface="Times New Roman"/>
                <a:cs typeface="Times New Roman"/>
                <a:sym typeface="Times New Roman"/>
              </a:rPr>
              <a:t>single output </a:t>
            </a:r>
            <a:endParaRPr/>
          </a:p>
          <a:p>
            <a:pPr indent="-152400" lvl="0" marL="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 Selection input determines the input that should be connected to the output. </a:t>
            </a:r>
            <a:endParaRPr/>
          </a:p>
          <a:p>
            <a:pPr indent="-152400" lvl="0" marL="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The multiplexer acts like an electronic switch that selects one from different. </a:t>
            </a:r>
            <a:endParaRPr/>
          </a:p>
          <a:p>
            <a:pPr indent="0" lvl="0" marL="0" marR="0" rtl="0" algn="l">
              <a:spcBef>
                <a:spcPts val="0"/>
              </a:spcBef>
              <a:spcAft>
                <a:spcPts val="0"/>
              </a:spcAft>
              <a:buNone/>
            </a:pPr>
            <a:r>
              <a:t/>
            </a:r>
            <a:endParaRPr b="1" i="1"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https://image2.slideserve.com/4294729/block-diagram-of-multiplexer-n.jpg" id="118" name="Google Shape;118;p6"/>
          <p:cNvPicPr preferRelativeResize="0"/>
          <p:nvPr/>
        </p:nvPicPr>
        <p:blipFill rotWithShape="1">
          <a:blip r:embed="rId3">
            <a:alphaModFix/>
          </a:blip>
          <a:srcRect b="0" l="0" r="0" t="0"/>
          <a:stretch/>
        </p:blipFill>
        <p:spPr>
          <a:xfrm>
            <a:off x="533400" y="609600"/>
            <a:ext cx="6858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descr="https://image2.slideserve.com/4294729/4-to-1-multiplexer-logic-symbol-n.jpg" id="123" name="Google Shape;123;p7"/>
          <p:cNvPicPr preferRelativeResize="0"/>
          <p:nvPr/>
        </p:nvPicPr>
        <p:blipFill rotWithShape="1">
          <a:blip r:embed="rId3">
            <a:alphaModFix/>
          </a:blip>
          <a:srcRect b="0" l="0" r="0" t="0"/>
          <a:stretch/>
        </p:blipFill>
        <p:spPr>
          <a:xfrm>
            <a:off x="381000" y="533400"/>
            <a:ext cx="6858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https://image2.slideserve.com/4294729/4-to-1-multiplexer-logic-diagram-n.jpg" id="128" name="Google Shape;128;p8"/>
          <p:cNvPicPr preferRelativeResize="0"/>
          <p:nvPr/>
        </p:nvPicPr>
        <p:blipFill rotWithShape="1">
          <a:blip r:embed="rId3">
            <a:alphaModFix/>
          </a:blip>
          <a:srcRect b="0" l="0" r="0" t="0"/>
          <a:stretch/>
        </p:blipFill>
        <p:spPr>
          <a:xfrm>
            <a:off x="990600" y="381000"/>
            <a:ext cx="7315200" cy="548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https://image2.slideserve.com/4294729/slide8-n.jpg" id="133" name="Google Shape;133;p9"/>
          <p:cNvPicPr preferRelativeResize="0"/>
          <p:nvPr/>
        </p:nvPicPr>
        <p:blipFill rotWithShape="1">
          <a:blip r:embed="rId3">
            <a:alphaModFix/>
          </a:blip>
          <a:srcRect b="0" l="0" r="0" t="0"/>
          <a:stretch/>
        </p:blipFill>
        <p:spPr>
          <a:xfrm>
            <a:off x="1143000" y="0"/>
            <a:ext cx="6858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Arvind</dc:creator>
</cp:coreProperties>
</file>