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59" r:id="rId9"/>
    <p:sldId id="265" r:id="rId10"/>
    <p:sldId id="268" r:id="rId11"/>
    <p:sldId id="266" r:id="rId12"/>
    <p:sldId id="267" r:id="rId13"/>
    <p:sldId id="269" r:id="rId14"/>
    <p:sldId id="276" r:id="rId15"/>
    <p:sldId id="270" r:id="rId16"/>
    <p:sldId id="273" r:id="rId17"/>
    <p:sldId id="272" r:id="rId18"/>
    <p:sldId id="271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64C49DA-61BD-4DB4-AED8-8B2F3986B5C1}" type="datetimeFigureOut">
              <a:rPr lang="en-US" smtClean="0"/>
              <a:pPr/>
              <a:t>02-Aug-22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4C49DA-61BD-4DB4-AED8-8B2F3986B5C1}" type="datetimeFigureOut">
              <a:rPr lang="en-US" smtClean="0"/>
              <a:pPr/>
              <a:t>02-Aug-22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64C49DA-61BD-4DB4-AED8-8B2F3986B5C1}" type="datetimeFigureOut">
              <a:rPr lang="en-US" smtClean="0"/>
              <a:pPr/>
              <a:t>02-Aug-22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4C49DA-61BD-4DB4-AED8-8B2F3986B5C1}" type="datetimeFigureOut">
              <a:rPr lang="en-US" smtClean="0"/>
              <a:pPr/>
              <a:t>02-Aug-22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64C49DA-61BD-4DB4-AED8-8B2F3986B5C1}" type="datetimeFigureOut">
              <a:rPr lang="en-US" smtClean="0"/>
              <a:pPr/>
              <a:t>02-Aug-22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4C49DA-61BD-4DB4-AED8-8B2F3986B5C1}" type="datetimeFigureOut">
              <a:rPr lang="en-US" smtClean="0"/>
              <a:pPr/>
              <a:t>02-Aug-22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4C49DA-61BD-4DB4-AED8-8B2F3986B5C1}" type="datetimeFigureOut">
              <a:rPr lang="en-US" smtClean="0"/>
              <a:pPr/>
              <a:t>02-Aug-22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4C49DA-61BD-4DB4-AED8-8B2F3986B5C1}" type="datetimeFigureOut">
              <a:rPr lang="en-US" smtClean="0"/>
              <a:pPr/>
              <a:t>02-Aug-22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64C49DA-61BD-4DB4-AED8-8B2F3986B5C1}" type="datetimeFigureOut">
              <a:rPr lang="en-US" smtClean="0"/>
              <a:pPr/>
              <a:t>02-Aug-22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4C49DA-61BD-4DB4-AED8-8B2F3986B5C1}" type="datetimeFigureOut">
              <a:rPr lang="en-US" smtClean="0"/>
              <a:pPr/>
              <a:t>02-Aug-22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4C49DA-61BD-4DB4-AED8-8B2F3986B5C1}" type="datetimeFigureOut">
              <a:rPr lang="en-US" smtClean="0"/>
              <a:pPr/>
              <a:t>02-Aug-22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64C49DA-61BD-4DB4-AED8-8B2F3986B5C1}" type="datetimeFigureOut">
              <a:rPr lang="en-US" smtClean="0"/>
              <a:pPr/>
              <a:t>02-Aug-22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gency FB" pitchFamily="34" charset="0"/>
              </a:rPr>
              <a:t>C</a:t>
            </a:r>
            <a:r>
              <a:rPr lang="en-IN" dirty="0" smtClean="0">
                <a:latin typeface="Agency FB" pitchFamily="34" charset="0"/>
              </a:rPr>
              <a:t>ounter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electronics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the BCD ripple counter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4378"/>
            <a:ext cx="7239000" cy="455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of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26"/>
            <a:ext cx="757242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8072462" cy="564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785818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of </a:t>
            </a:r>
            <a:r>
              <a:rPr lang="en-US" dirty="0" smtClean="0"/>
              <a:t>synchronous </a:t>
            </a:r>
            <a:r>
              <a:rPr lang="en-US" dirty="0" smtClean="0"/>
              <a:t>counter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Decide the no. of flip flops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Type of flip flop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Truth </a:t>
            </a:r>
            <a:r>
              <a:rPr lang="en-US" sz="3200" dirty="0" smtClean="0"/>
              <a:t>table/Excitation table </a:t>
            </a:r>
            <a:r>
              <a:rPr lang="en-US" sz="3200" dirty="0" smtClean="0"/>
              <a:t>of counter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Obtain simplified equation using k-map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Draw the logic diagram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 mod-5 synchronous counter using </a:t>
            </a:r>
            <a:r>
              <a:rPr lang="en-US" dirty="0" err="1" smtClean="0"/>
              <a:t>jk</a:t>
            </a:r>
            <a:r>
              <a:rPr lang="en-US" dirty="0" smtClean="0"/>
              <a:t> flip flop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664373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Excitation table of </a:t>
            </a:r>
            <a:r>
              <a:rPr lang="en-US" dirty="0" err="1" smtClean="0"/>
              <a:t>jk</a:t>
            </a:r>
            <a:r>
              <a:rPr lang="en-US" dirty="0" smtClean="0"/>
              <a:t> flip flop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2910" y="1785926"/>
          <a:ext cx="3643338" cy="4643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97"/>
                <a:gridCol w="839397"/>
                <a:gridCol w="839397"/>
                <a:gridCol w="1125147"/>
              </a:tblGrid>
              <a:tr h="515941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next</a:t>
                      </a:r>
                      <a:endParaRPr lang="en-US" dirty="0"/>
                    </a:p>
                  </a:txBody>
                  <a:tcPr/>
                </a:tc>
              </a:tr>
              <a:tr h="5159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5159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5159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159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1594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59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1594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59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72032" y="1785926"/>
          <a:ext cx="3000431" cy="400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055"/>
                <a:gridCol w="921160"/>
                <a:gridCol w="750108"/>
                <a:gridCol w="750108"/>
              </a:tblGrid>
              <a:tr h="774160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77416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*</a:t>
                      </a:r>
                      <a:endParaRPr lang="en-US" sz="3600" dirty="0"/>
                    </a:p>
                  </a:txBody>
                  <a:tcPr/>
                </a:tc>
              </a:tr>
              <a:tr h="76860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*</a:t>
                      </a:r>
                      <a:endParaRPr lang="en-US" sz="3600" dirty="0"/>
                    </a:p>
                  </a:txBody>
                  <a:tcPr/>
                </a:tc>
              </a:tr>
              <a:tr h="84180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*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84180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*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239000" cy="748684"/>
          </a:xfrm>
        </p:spPr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77740" y="2000240"/>
          <a:ext cx="206626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97"/>
                <a:gridCol w="760556"/>
                <a:gridCol w="404422"/>
                <a:gridCol w="423185"/>
              </a:tblGrid>
              <a:tr h="606424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60642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*</a:t>
                      </a:r>
                      <a:endParaRPr lang="en-US" sz="3600" dirty="0"/>
                    </a:p>
                  </a:txBody>
                  <a:tcPr/>
                </a:tc>
              </a:tr>
              <a:tr h="60642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*</a:t>
                      </a:r>
                      <a:endParaRPr lang="en-US" sz="3600" dirty="0"/>
                    </a:p>
                  </a:txBody>
                  <a:tcPr/>
                </a:tc>
              </a:tr>
              <a:tr h="66417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*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5816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*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650085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785818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750099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2976" y="4071942"/>
          <a:ext cx="6096000" cy="25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618639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627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72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7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counter is a sequential digital device, which stores (or sometimes displays)the number of times a particular event or process has occurred.</a:t>
            </a:r>
            <a:endParaRPr lang="en-US" dirty="0" smtClean="0"/>
          </a:p>
          <a:p>
            <a:r>
              <a:rPr lang="en-US" dirty="0"/>
              <a:t>Counters is a very </a:t>
            </a:r>
            <a:r>
              <a:rPr lang="en-US" dirty="0" smtClean="0"/>
              <a:t>wide application </a:t>
            </a:r>
            <a:r>
              <a:rPr lang="en-US" dirty="0"/>
              <a:t>of flip-flops, where </a:t>
            </a:r>
            <a:r>
              <a:rPr lang="en-US" dirty="0" smtClean="0"/>
              <a:t>it is </a:t>
            </a:r>
            <a:r>
              <a:rPr lang="en-US" dirty="0"/>
              <a:t>a group of flip-flops with </a:t>
            </a:r>
            <a:r>
              <a:rPr lang="en-US" dirty="0" smtClean="0"/>
              <a:t>a clock </a:t>
            </a:r>
            <a:r>
              <a:rPr lang="en-US" dirty="0"/>
              <a:t>signal applied 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771530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counters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ynchronous </a:t>
            </a:r>
            <a:r>
              <a:rPr lang="en-US" dirty="0" smtClean="0"/>
              <a:t>counters </a:t>
            </a:r>
          </a:p>
          <a:p>
            <a:r>
              <a:rPr lang="en-US" dirty="0" smtClean="0"/>
              <a:t>As</a:t>
            </a:r>
            <a:r>
              <a:rPr lang="en-US" dirty="0" smtClean="0"/>
              <a:t>ynchronous </a:t>
            </a:r>
            <a:r>
              <a:rPr lang="en-US" dirty="0" smtClean="0"/>
              <a:t>counters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Difference between synchronous and asynchronous counter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5005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542916"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Synchronous counter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Asynchronous counter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</a:tr>
              <a:tr h="613655"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Only 1 clock pulse is common for all flip flop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 flip flop output serves as the clock input signal for the next FF in the sequence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</a:tr>
              <a:tr h="613655"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It is</a:t>
                      </a:r>
                      <a:r>
                        <a:rPr lang="en-IN" sz="2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a random counter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It is a sequential counter, which uses up counter</a:t>
                      </a:r>
                      <a:r>
                        <a:rPr lang="en-IN" sz="2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or down counter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</a:tr>
              <a:tr h="613655"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It is a faster then asynchronous counter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It is  slower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</a:tr>
              <a:tr h="613655"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Extra circuits requires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Less circuits  required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</a:tr>
              <a:tr h="613655"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Complex design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Simple design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</a:tr>
              <a:tr h="613655"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Cost high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Cost low</a:t>
                      </a:r>
                    </a:p>
                  </a:txBody>
                  <a:tcPr marL="80433" marR="80433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Synchronous counter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Asynchronous counter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Less delay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More  delay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Ex. Ring counter,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johnson</a:t>
                      </a:r>
                      <a:r>
                        <a:rPr lang="en-IN" baseline="0" dirty="0" smtClean="0"/>
                        <a:t> counter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Ex. Ripple counter 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0433" marR="8043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 to find the Mod value of counter?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Different states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mod</a:t>
            </a:r>
          </a:p>
          <a:p>
            <a:endParaRPr lang="en-IN" dirty="0" smtClean="0"/>
          </a:p>
          <a:p>
            <a:r>
              <a:rPr lang="en-IN" dirty="0" smtClean="0"/>
              <a:t>After 21 clock pulse ,which state will come?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How to find no of flip flops required to design Mod –n counter?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2</a:t>
            </a:r>
            <a:r>
              <a:rPr lang="en-IN" baseline="30000" dirty="0" smtClean="0">
                <a:solidFill>
                  <a:srgbClr val="FF0000"/>
                </a:solidFill>
              </a:rPr>
              <a:t>n</a:t>
            </a:r>
            <a:r>
              <a:rPr lang="en-IN" dirty="0" smtClean="0">
                <a:solidFill>
                  <a:srgbClr val="FF0000"/>
                </a:solidFill>
              </a:rPr>
              <a:t>≥ </a:t>
            </a:r>
            <a:r>
              <a:rPr lang="en-IN" dirty="0" smtClean="0">
                <a:solidFill>
                  <a:srgbClr val="FF0000"/>
                </a:solidFill>
              </a:rPr>
              <a:t>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or log </a:t>
            </a:r>
            <a:r>
              <a:rPr lang="en-IN" dirty="0" smtClean="0">
                <a:solidFill>
                  <a:srgbClr val="FF0000"/>
                </a:solidFill>
              </a:rPr>
              <a:t>2</a:t>
            </a:r>
            <a:r>
              <a:rPr lang="en-IN" baseline="30000" dirty="0" smtClean="0">
                <a:solidFill>
                  <a:srgbClr val="FF0000"/>
                </a:solidFill>
              </a:rPr>
              <a:t>N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uses of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used to count the no. of pulses.</a:t>
            </a:r>
          </a:p>
          <a:p>
            <a:r>
              <a:rPr lang="en-IN" dirty="0" smtClean="0"/>
              <a:t>It can be used as frequency divider circuit</a:t>
            </a:r>
          </a:p>
          <a:p>
            <a:r>
              <a:rPr lang="en-IN" dirty="0" smtClean="0"/>
              <a:t>An n bit counter will have 2</a:t>
            </a:r>
            <a:r>
              <a:rPr lang="en-IN" baseline="30000" dirty="0" smtClean="0"/>
              <a:t>n</a:t>
            </a:r>
            <a:r>
              <a:rPr lang="en-IN" dirty="0" smtClean="0"/>
              <a:t> state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Digital clock </a:t>
            </a:r>
          </a:p>
          <a:p>
            <a:r>
              <a:rPr lang="en-IN" dirty="0"/>
              <a:t>F</a:t>
            </a:r>
            <a:r>
              <a:rPr lang="en-IN" dirty="0" smtClean="0"/>
              <a:t>requency counter</a:t>
            </a:r>
          </a:p>
          <a:p>
            <a:r>
              <a:rPr lang="en-IN" dirty="0" err="1"/>
              <a:t>A</a:t>
            </a:r>
            <a:r>
              <a:rPr lang="en-IN" dirty="0" err="1" smtClean="0"/>
              <a:t>nalog</a:t>
            </a:r>
            <a:r>
              <a:rPr lang="en-IN" dirty="0" smtClean="0"/>
              <a:t> to digital converter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of asynchronous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Decide the no. of flip flops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Type of flip flop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Truth table of counter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Obtain simplified equation using k-map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Draw the logic diagram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453</TotalTime>
  <Words>393</Words>
  <Application>Microsoft Office PowerPoint</Application>
  <PresentationFormat>On-screen Show (4:3)</PresentationFormat>
  <Paragraphs>142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Counter</vt:lpstr>
      <vt:lpstr>Introduction to counter</vt:lpstr>
      <vt:lpstr>Types of counters : </vt:lpstr>
      <vt:lpstr>Difference between synchronous and asynchronous counter</vt:lpstr>
      <vt:lpstr>Cont.</vt:lpstr>
      <vt:lpstr>Questions</vt:lpstr>
      <vt:lpstr>More uses of counter</vt:lpstr>
      <vt:lpstr>Applications</vt:lpstr>
      <vt:lpstr>Designing of asynchronous counter</vt:lpstr>
      <vt:lpstr>Design the BCD ripple counter</vt:lpstr>
      <vt:lpstr>Truth table of counter</vt:lpstr>
      <vt:lpstr>Slide 12</vt:lpstr>
      <vt:lpstr>Slide 13</vt:lpstr>
      <vt:lpstr>Designing of synchronous counter</vt:lpstr>
      <vt:lpstr>Design a mod-5 synchronous counter using jk flip flop</vt:lpstr>
      <vt:lpstr>Excitation table of jk flip flop</vt:lpstr>
      <vt:lpstr>Truth table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</dc:title>
  <dc:creator>PAWAN MANDLOI</dc:creator>
  <cp:lastModifiedBy>admin</cp:lastModifiedBy>
  <cp:revision>42</cp:revision>
  <dcterms:created xsi:type="dcterms:W3CDTF">2022-07-31T16:03:38Z</dcterms:created>
  <dcterms:modified xsi:type="dcterms:W3CDTF">2022-08-02T10:32:04Z</dcterms:modified>
</cp:coreProperties>
</file>