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58" r:id="rId4"/>
    <p:sldId id="285" r:id="rId5"/>
    <p:sldId id="259" r:id="rId6"/>
    <p:sldId id="286" r:id="rId7"/>
    <p:sldId id="287" r:id="rId8"/>
    <p:sldId id="288" r:id="rId9"/>
    <p:sldId id="289" r:id="rId10"/>
    <p:sldId id="290" r:id="rId11"/>
    <p:sldId id="260" r:id="rId12"/>
    <p:sldId id="291" r:id="rId13"/>
    <p:sldId id="292" r:id="rId14"/>
    <p:sldId id="293" r:id="rId15"/>
    <p:sldId id="294" r:id="rId16"/>
    <p:sldId id="296" r:id="rId17"/>
    <p:sldId id="295" r:id="rId18"/>
    <p:sldId id="261" r:id="rId19"/>
    <p:sldId id="262" r:id="rId20"/>
    <p:sldId id="297" r:id="rId21"/>
    <p:sldId id="263" r:id="rId22"/>
    <p:sldId id="298" r:id="rId23"/>
    <p:sldId id="299" r:id="rId24"/>
    <p:sldId id="300" r:id="rId25"/>
    <p:sldId id="301" r:id="rId26"/>
    <p:sldId id="302" r:id="rId27"/>
    <p:sldId id="303" r:id="rId28"/>
    <p:sldId id="264" r:id="rId29"/>
    <p:sldId id="265" r:id="rId30"/>
    <p:sldId id="266" r:id="rId31"/>
    <p:sldId id="267" r:id="rId32"/>
    <p:sldId id="268" r:id="rId33"/>
    <p:sldId id="269" r:id="rId34"/>
    <p:sldId id="270" r:id="rId35"/>
    <p:sldId id="271" r:id="rId36"/>
    <p:sldId id="272" r:id="rId37"/>
    <p:sldId id="273" r:id="rId38"/>
    <p:sldId id="274" r:id="rId39"/>
    <p:sldId id="276" r:id="rId40"/>
    <p:sldId id="275" r:id="rId41"/>
    <p:sldId id="277" r:id="rId42"/>
    <p:sldId id="278" r:id="rId43"/>
    <p:sldId id="279" r:id="rId44"/>
    <p:sldId id="280" r:id="rId45"/>
    <p:sldId id="281" r:id="rId46"/>
    <p:sldId id="282" r:id="rId47"/>
    <p:sldId id="304" r:id="rId48"/>
    <p:sldId id="305" r:id="rId49"/>
    <p:sldId id="283" r:id="rId50"/>
    <p:sldId id="306" r:id="rId51"/>
    <p:sldId id="307" r:id="rId52"/>
    <p:sldId id="284"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9" d="100"/>
          <a:sy n="109" d="100"/>
        </p:scale>
        <p:origin x="-167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A9D57A-1CED-40E3-B722-38F4226A5274}" type="datetimeFigureOut">
              <a:rPr lang="en-US" smtClean="0"/>
              <a:pPr/>
              <a:t>9/12/2024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64BD10-168D-4291-935E-C11F39CF3F9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564BD10-168D-4291-935E-C11F39CF3F95}" type="slidenum">
              <a:rPr lang="en-US" smtClean="0"/>
              <a:pPr/>
              <a:t>42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295400"/>
          </a:xfrm>
        </p:spPr>
        <p:txBody>
          <a:bodyPr/>
          <a:lstStyle/>
          <a:p>
            <a:r>
              <a:rPr lang="en-IN" dirty="0" smtClean="0"/>
              <a:t>UNIT - 2</a:t>
            </a:r>
            <a:endParaRPr lang="en-US" dirty="0"/>
          </a:p>
        </p:txBody>
      </p:sp>
      <p:sp>
        <p:nvSpPr>
          <p:cNvPr id="3" name="Subtitle 2"/>
          <p:cNvSpPr>
            <a:spLocks noGrp="1"/>
          </p:cNvSpPr>
          <p:nvPr>
            <p:ph type="subTitle" idx="1"/>
          </p:nvPr>
        </p:nvSpPr>
        <p:spPr>
          <a:xfrm>
            <a:off x="1371600" y="2362200"/>
            <a:ext cx="6400800" cy="1981200"/>
          </a:xfrm>
        </p:spPr>
        <p:txBody>
          <a:bodyPr/>
          <a:lstStyle/>
          <a:p>
            <a:r>
              <a:rPr lang="en-US" dirty="0" smtClean="0"/>
              <a:t> </a:t>
            </a:r>
            <a:r>
              <a:rPr lang="en-US" dirty="0" smtClean="0">
                <a:solidFill>
                  <a:schemeClr val="tx1"/>
                </a:solidFill>
              </a:rPr>
              <a:t>DATA TRANSFORMATION AND RESHAPING</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a:bodyPr>
          <a:lstStyle/>
          <a:p>
            <a:pPr>
              <a:buNone/>
            </a:pPr>
            <a:r>
              <a:rPr lang="en-US" b="1" dirty="0" smtClean="0"/>
              <a:t>How Z-Score Scaling Works</a:t>
            </a:r>
          </a:p>
          <a:p>
            <a:pPr>
              <a:buNone/>
            </a:pPr>
            <a:r>
              <a:rPr lang="en-US" dirty="0" smtClean="0"/>
              <a:t>   The Z-score of a data point indicates how many standard deviations that point is from the mean of the data. The formula for Z-score scaling is:</a:t>
            </a:r>
          </a:p>
          <a:p>
            <a:pPr>
              <a:buNone/>
            </a:pPr>
            <a:r>
              <a:rPr lang="en-US" dirty="0" smtClean="0"/>
              <a:t>                     Z  =    X−</a:t>
            </a:r>
            <a:r>
              <a:rPr lang="el-GR" dirty="0" smtClean="0"/>
              <a:t>μ​</a:t>
            </a:r>
            <a:endParaRPr lang="en-US" dirty="0" smtClean="0"/>
          </a:p>
          <a:p>
            <a:pPr>
              <a:buNone/>
            </a:pPr>
            <a:r>
              <a:rPr lang="en-IN" dirty="0" smtClean="0"/>
              <a:t>                                 </a:t>
            </a:r>
            <a:r>
              <a:rPr lang="el-GR" dirty="0" smtClean="0"/>
              <a:t>σ</a:t>
            </a:r>
            <a:r>
              <a:rPr lang="en-IN" dirty="0" smtClean="0"/>
              <a:t> </a:t>
            </a:r>
          </a:p>
          <a:p>
            <a:pPr>
              <a:buNone/>
            </a:pPr>
            <a:r>
              <a:rPr lang="en-US" b="1" dirty="0" smtClean="0"/>
              <a:t>Where:</a:t>
            </a:r>
          </a:p>
          <a:p>
            <a:r>
              <a:rPr lang="en-US" dirty="0" smtClean="0"/>
              <a:t>X is the original value.</a:t>
            </a:r>
          </a:p>
          <a:p>
            <a:r>
              <a:rPr lang="en-US" dirty="0" smtClean="0"/>
              <a:t>μ is the mean of the data.</a:t>
            </a:r>
          </a:p>
          <a:p>
            <a:r>
              <a:rPr lang="en-US" dirty="0" smtClean="0"/>
              <a:t>σ is the standard deviation of the data.</a:t>
            </a:r>
          </a:p>
          <a:p>
            <a:endParaRPr lang="en-US" dirty="0"/>
          </a:p>
        </p:txBody>
      </p:sp>
      <p:cxnSp>
        <p:nvCxnSpPr>
          <p:cNvPr id="5" name="Straight Connector 4"/>
          <p:cNvCxnSpPr/>
          <p:nvPr/>
        </p:nvCxnSpPr>
        <p:spPr>
          <a:xfrm>
            <a:off x="2971800" y="3200400"/>
            <a:ext cx="1219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92763"/>
          </a:xfrm>
        </p:spPr>
        <p:txBody>
          <a:bodyPr/>
          <a:lstStyle/>
          <a:p>
            <a:pPr marL="514350" indent="-514350">
              <a:buNone/>
            </a:pPr>
            <a:r>
              <a:rPr lang="en-US" b="1" dirty="0" smtClean="0"/>
              <a:t>Standardization (Z-Score Scaling)</a:t>
            </a:r>
            <a:endParaRPr lang="en-US" dirty="0" smtClean="0"/>
          </a:p>
          <a:p>
            <a:pPr>
              <a:buNone/>
            </a:pPr>
            <a:r>
              <a:rPr lang="en-US" b="1" dirty="0" smtClean="0"/>
              <a:t>    </a:t>
            </a:r>
            <a:r>
              <a:rPr lang="en-US" sz="2800" b="1" dirty="0" smtClean="0"/>
              <a:t>What it does:</a:t>
            </a:r>
            <a:r>
              <a:rPr lang="en-US" sz="2800" dirty="0" smtClean="0"/>
              <a:t> Adjusts data so it has a mean of 0 and a standard deviation of 1.</a:t>
            </a:r>
          </a:p>
          <a:p>
            <a:pPr>
              <a:buNone/>
            </a:pPr>
            <a:r>
              <a:rPr lang="en-US" sz="2800" b="1" dirty="0" smtClean="0"/>
              <a:t>     Example:</a:t>
            </a:r>
            <a:endParaRPr lang="en-US" sz="2800" dirty="0" smtClean="0"/>
          </a:p>
          <a:p>
            <a:pPr marL="971550" lvl="1" indent="-514350">
              <a:buFont typeface="Arial" pitchFamily="34" charset="0"/>
              <a:buChar char="•"/>
            </a:pPr>
            <a:r>
              <a:rPr lang="en-US" dirty="0" smtClean="0"/>
              <a:t>Original data: [10, 20, 30]</a:t>
            </a:r>
          </a:p>
          <a:p>
            <a:pPr lvl="1">
              <a:buFont typeface="Arial" pitchFamily="34" charset="0"/>
              <a:buChar char="•"/>
            </a:pPr>
            <a:r>
              <a:rPr lang="en-US" dirty="0" smtClean="0"/>
              <a:t>   Standardized data: [-1.22, 0, 1.22] (approx)</a:t>
            </a:r>
          </a:p>
          <a:p>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08-28 165506.pn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OUTPUT:</a:t>
            </a:r>
            <a:endParaRPr lang="en-US" dirty="0"/>
          </a:p>
        </p:txBody>
      </p:sp>
      <p:pic>
        <p:nvPicPr>
          <p:cNvPr id="4" name="Content Placeholder 3" descr="Screenshot 2024-08-28 165521.png"/>
          <p:cNvPicPr>
            <a:picLocks noGrp="1" noChangeAspect="1"/>
          </p:cNvPicPr>
          <p:nvPr>
            <p:ph idx="1"/>
          </p:nvPr>
        </p:nvPicPr>
        <p:blipFill>
          <a:blip r:embed="rId2"/>
          <a:stretch>
            <a:fillRect/>
          </a:stretch>
        </p:blipFill>
        <p:spPr>
          <a:xfrm>
            <a:off x="0" y="1676400"/>
            <a:ext cx="9144000" cy="51816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Applications of Standardization:</a:t>
            </a:r>
            <a:br>
              <a:rPr lang="en-US" b="1" dirty="0" smtClean="0"/>
            </a:br>
            <a:endParaRPr lang="en-US" dirty="0"/>
          </a:p>
        </p:txBody>
      </p:sp>
      <p:sp>
        <p:nvSpPr>
          <p:cNvPr id="3" name="Content Placeholder 2"/>
          <p:cNvSpPr>
            <a:spLocks noGrp="1"/>
          </p:cNvSpPr>
          <p:nvPr>
            <p:ph idx="1"/>
          </p:nvPr>
        </p:nvSpPr>
        <p:spPr/>
        <p:txBody>
          <a:bodyPr>
            <a:normAutofit/>
          </a:bodyPr>
          <a:lstStyle/>
          <a:p>
            <a:r>
              <a:rPr lang="en-US" b="1" dirty="0" smtClean="0"/>
              <a:t>Machine Learning:</a:t>
            </a:r>
            <a:r>
              <a:rPr lang="en-US" dirty="0" smtClean="0"/>
              <a:t> Used in algorithms like k-nearest neighbors, principal component analysis (PCA), and linear regression to improve performance.</a:t>
            </a:r>
          </a:p>
          <a:p>
            <a:r>
              <a:rPr lang="en-US" b="1" dirty="0" smtClean="0"/>
              <a:t>Statistical Analysis:</a:t>
            </a:r>
            <a:r>
              <a:rPr lang="en-US" dirty="0" smtClean="0"/>
              <a:t> Z-scores are commonly used in statistics to understand how far a data point is from the mean relative to the standard deviation.</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a:t>
            </a:r>
            <a:endParaRPr lang="en-US" dirty="0"/>
          </a:p>
        </p:txBody>
      </p:sp>
      <p:sp>
        <p:nvSpPr>
          <p:cNvPr id="3" name="Content Placeholder 2"/>
          <p:cNvSpPr>
            <a:spLocks noGrp="1"/>
          </p:cNvSpPr>
          <p:nvPr>
            <p:ph idx="1"/>
          </p:nvPr>
        </p:nvSpPr>
        <p:spPr>
          <a:xfrm>
            <a:off x="457200" y="1828800"/>
            <a:ext cx="8229600" cy="4297363"/>
          </a:xfrm>
        </p:spPr>
        <p:txBody>
          <a:bodyPr/>
          <a:lstStyle/>
          <a:p>
            <a:pPr>
              <a:buNone/>
            </a:pPr>
            <a:r>
              <a:rPr lang="en-US" dirty="0" smtClean="0"/>
              <a:t>    Encoding is a data transformation technique used to convert categorical data into a numerical format that can be used by machine learning models. Since most machine learning algorithms require numerical input, encoding is crucial for preparing categorical features for analysis.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Why Use Encoding?</a:t>
            </a:r>
            <a:br>
              <a:rPr lang="en-US" b="1" dirty="0" smtClean="0"/>
            </a:br>
            <a:endParaRPr lang="en-US" dirty="0"/>
          </a:p>
        </p:txBody>
      </p:sp>
      <p:sp>
        <p:nvSpPr>
          <p:cNvPr id="3" name="Content Placeholder 2"/>
          <p:cNvSpPr>
            <a:spLocks noGrp="1"/>
          </p:cNvSpPr>
          <p:nvPr>
            <p:ph idx="1"/>
          </p:nvPr>
        </p:nvSpPr>
        <p:spPr/>
        <p:txBody>
          <a:bodyPr>
            <a:normAutofit fontScale="92500"/>
          </a:bodyPr>
          <a:lstStyle/>
          <a:p>
            <a:r>
              <a:rPr lang="en-US" b="1" dirty="0" smtClean="0"/>
              <a:t>Model Compatibility:</a:t>
            </a:r>
            <a:r>
              <a:rPr lang="en-US" dirty="0" smtClean="0"/>
              <a:t> Most machine learning algorithms require numerical input, so categorical data must be converted.</a:t>
            </a:r>
          </a:p>
          <a:p>
            <a:r>
              <a:rPr lang="en-US" b="1" dirty="0" smtClean="0"/>
              <a:t>Improved Performance:</a:t>
            </a:r>
            <a:r>
              <a:rPr lang="en-US" dirty="0" smtClean="0"/>
              <a:t> Proper encoding can lead to better model performance by accurately representing categorical information.</a:t>
            </a:r>
          </a:p>
          <a:p>
            <a:r>
              <a:rPr lang="en-US" b="1" dirty="0" smtClean="0"/>
              <a:t>Avoids Misinterpretation:</a:t>
            </a:r>
            <a:r>
              <a:rPr lang="en-US" dirty="0" smtClean="0"/>
              <a:t> One-hot encoding avoids the problem of giving ordinal significance to categories, which might mislead the model.</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Types of Encoding</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Ø"/>
            </a:pPr>
            <a:r>
              <a:rPr lang="en-US" b="1" dirty="0" smtClean="0"/>
              <a:t>Label Encoding:</a:t>
            </a:r>
            <a:endParaRPr lang="en-US" dirty="0" smtClean="0"/>
          </a:p>
          <a:p>
            <a:pPr lvl="1">
              <a:buFont typeface="Arial" pitchFamily="34" charset="0"/>
              <a:buChar char="•"/>
            </a:pPr>
            <a:r>
              <a:rPr lang="en-US" dirty="0" smtClean="0"/>
              <a:t>Converts each category in a feature to a unique integer.</a:t>
            </a:r>
          </a:p>
          <a:p>
            <a:pPr lvl="1">
              <a:buFont typeface="Arial" pitchFamily="34" charset="0"/>
              <a:buChar char="•"/>
            </a:pPr>
            <a:r>
              <a:rPr lang="en-US" dirty="0" smtClean="0"/>
              <a:t>Useful when the categorical data has an inherent order (ordinal data).</a:t>
            </a:r>
          </a:p>
          <a:p>
            <a:pPr>
              <a:buFont typeface="Wingdings" pitchFamily="2" charset="2"/>
              <a:buChar char="Ø"/>
            </a:pPr>
            <a:r>
              <a:rPr lang="en-US" b="1" dirty="0" smtClean="0"/>
              <a:t>One-Hot Encoding:</a:t>
            </a:r>
            <a:endParaRPr lang="en-US" dirty="0" smtClean="0"/>
          </a:p>
          <a:p>
            <a:pPr lvl="1">
              <a:buFont typeface="Arial" pitchFamily="34" charset="0"/>
              <a:buChar char="•"/>
            </a:pPr>
            <a:r>
              <a:rPr lang="en-US" dirty="0" smtClean="0"/>
              <a:t>Converts each category into a new binary column (0 or 1).</a:t>
            </a:r>
          </a:p>
          <a:p>
            <a:pPr lvl="1">
              <a:buFont typeface="Arial" pitchFamily="34" charset="0"/>
              <a:buChar char="•"/>
            </a:pPr>
            <a:r>
              <a:rPr lang="en-US" dirty="0" smtClean="0"/>
              <a:t>Useful when there is no ordinal relationship between categories (nominal data).</a:t>
            </a:r>
          </a:p>
          <a:p>
            <a:pPr lvl="1">
              <a:buFont typeface="Arial" pitchFamily="34" charset="0"/>
              <a:buChar char="•"/>
            </a:pPr>
            <a:r>
              <a:rPr lang="en-US" dirty="0" smtClean="0"/>
              <a:t>Prevents the model from assuming a natural order between categories.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pPr algn="l"/>
            <a:r>
              <a:rPr lang="en-US" sz="4000" b="1" dirty="0" smtClean="0"/>
              <a:t>Encoding:</a:t>
            </a:r>
            <a:br>
              <a:rPr lang="en-US" sz="4000" b="1" dirty="0" smtClean="0"/>
            </a:br>
            <a:endParaRPr lang="en-US" sz="4000" dirty="0"/>
          </a:p>
        </p:txBody>
      </p:sp>
      <p:sp>
        <p:nvSpPr>
          <p:cNvPr id="5" name="Content Placeholder 4"/>
          <p:cNvSpPr>
            <a:spLocks noGrp="1"/>
          </p:cNvSpPr>
          <p:nvPr>
            <p:ph idx="1"/>
          </p:nvPr>
        </p:nvSpPr>
        <p:spPr>
          <a:xfrm>
            <a:off x="152400" y="1066800"/>
            <a:ext cx="8686800" cy="5059363"/>
          </a:xfrm>
        </p:spPr>
        <p:txBody>
          <a:bodyPr>
            <a:normAutofit/>
          </a:bodyPr>
          <a:lstStyle/>
          <a:p>
            <a:pPr>
              <a:buNone/>
            </a:pPr>
            <a:r>
              <a:rPr lang="en-US" dirty="0" smtClean="0"/>
              <a:t>   </a:t>
            </a:r>
            <a:r>
              <a:rPr lang="en-US" sz="2800" dirty="0" smtClean="0"/>
              <a:t>Encoding transforms categorical data into numerical format.</a:t>
            </a:r>
          </a:p>
          <a:p>
            <a:pPr marL="514350" indent="-514350">
              <a:buFont typeface="+mj-lt"/>
              <a:buAutoNum type="arabicPeriod"/>
            </a:pPr>
            <a:r>
              <a:rPr lang="en-US" sz="2800" b="1" dirty="0" smtClean="0"/>
              <a:t>One-Hot Encoding</a:t>
            </a:r>
            <a:endParaRPr lang="en-US" sz="2800" dirty="0" smtClean="0"/>
          </a:p>
          <a:p>
            <a:pPr lvl="1">
              <a:buNone/>
            </a:pPr>
            <a:r>
              <a:rPr lang="en-US" b="1" dirty="0" smtClean="0"/>
              <a:t>What it does:</a:t>
            </a:r>
            <a:r>
              <a:rPr lang="en-US" dirty="0" smtClean="0"/>
              <a:t> Creates binary columns for each category.</a:t>
            </a:r>
          </a:p>
          <a:p>
            <a:pPr lvl="1">
              <a:buNone/>
            </a:pPr>
            <a:r>
              <a:rPr lang="en-US" b="1" dirty="0" smtClean="0"/>
              <a:t>Example:</a:t>
            </a:r>
            <a:endParaRPr lang="en-US" dirty="0" smtClean="0"/>
          </a:p>
          <a:p>
            <a:pPr lvl="2"/>
            <a:r>
              <a:rPr lang="en-US" sz="2800" dirty="0" smtClean="0"/>
              <a:t>Original data: ["Red", "Green", "Blue"]</a:t>
            </a:r>
          </a:p>
          <a:p>
            <a:pPr lvl="2"/>
            <a:r>
              <a:rPr lang="en-US" sz="2800" dirty="0" smtClean="0"/>
              <a:t>One-hot encoded data: [[1, 0, 0], [0, 1, 0], [0, 0, 1]]</a:t>
            </a:r>
          </a:p>
          <a:p>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creenshot 2024-08-28 171501.png"/>
          <p:cNvPicPr>
            <a:picLocks noGrp="1" noChangeAspect="1"/>
          </p:cNvPicPr>
          <p:nvPr>
            <p:ph idx="1"/>
          </p:nvPr>
        </p:nvPicPr>
        <p:blipFill>
          <a:blip r:embed="rId2"/>
          <a:stretch>
            <a:fillRect/>
          </a:stretch>
        </p:blipFill>
        <p:spPr>
          <a:xfrm>
            <a:off x="0" y="0"/>
            <a:ext cx="9143999" cy="68580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for data transformation</a:t>
            </a:r>
            <a:endParaRPr lang="en-US" dirty="0"/>
          </a:p>
        </p:txBody>
      </p:sp>
      <p:sp>
        <p:nvSpPr>
          <p:cNvPr id="3" name="Content Placeholder 2"/>
          <p:cNvSpPr>
            <a:spLocks noGrp="1"/>
          </p:cNvSpPr>
          <p:nvPr>
            <p:ph idx="1"/>
          </p:nvPr>
        </p:nvSpPr>
        <p:spPr/>
        <p:txBody>
          <a:bodyPr>
            <a:normAutofit/>
          </a:bodyPr>
          <a:lstStyle/>
          <a:p>
            <a:pPr>
              <a:buNone/>
            </a:pPr>
            <a:r>
              <a:rPr lang="en-US" b="1" dirty="0" smtClean="0"/>
              <a:t>    Data Transformation </a:t>
            </a:r>
            <a:r>
              <a:rPr lang="en-US" sz="2800" b="1" dirty="0" smtClean="0"/>
              <a:t>:- </a:t>
            </a:r>
            <a:r>
              <a:rPr lang="en-US" sz="2800" dirty="0" smtClean="0"/>
              <a:t>Data is the most important asset for organizations worldwide. The majority of data is raw, which makes it challenging to work with as it is difficult to understand this data directly. Therefore, it is essential to convert this data into a format that is more usable and understandable. </a:t>
            </a:r>
            <a:r>
              <a:rPr lang="en-US" sz="2800" b="1" dirty="0" smtClean="0"/>
              <a:t>Data Transformation</a:t>
            </a:r>
            <a:r>
              <a:rPr lang="en-US" sz="2800" dirty="0" smtClean="0"/>
              <a:t> is a technique used to transform raw data into a more appropriate format that enables efficient data mining and model building.</a:t>
            </a:r>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OUTPUT:</a:t>
            </a:r>
            <a:endParaRPr lang="en-US" dirty="0"/>
          </a:p>
        </p:txBody>
      </p:sp>
      <p:pic>
        <p:nvPicPr>
          <p:cNvPr id="6" name="Content Placeholder 5" descr="Screenshot 2024-08-28 171514.png"/>
          <p:cNvPicPr>
            <a:picLocks noGrp="1" noChangeAspect="1"/>
          </p:cNvPicPr>
          <p:nvPr>
            <p:ph idx="1"/>
          </p:nvPr>
        </p:nvPicPr>
        <p:blipFill>
          <a:blip r:embed="rId2"/>
          <a:stretch>
            <a:fillRect/>
          </a:stretch>
        </p:blipFill>
        <p:spPr>
          <a:xfrm>
            <a:off x="0" y="1524000"/>
            <a:ext cx="9143999" cy="5333999"/>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marL="514350" indent="-514350">
              <a:buFont typeface="+mj-lt"/>
              <a:buAutoNum type="arabicPeriod" startAt="2"/>
            </a:pPr>
            <a:r>
              <a:rPr lang="en-US" sz="2800" b="1" dirty="0" smtClean="0"/>
              <a:t>Label Encoding</a:t>
            </a:r>
            <a:endParaRPr lang="en-US" sz="2800" dirty="0" smtClean="0"/>
          </a:p>
          <a:p>
            <a:pPr>
              <a:buNone/>
            </a:pPr>
            <a:r>
              <a:rPr lang="en-US" sz="2800" b="1" dirty="0" smtClean="0"/>
              <a:t>     What it does:</a:t>
            </a:r>
            <a:r>
              <a:rPr lang="en-US" sz="2800" dirty="0" smtClean="0"/>
              <a:t> Assigns a unique number to each category.</a:t>
            </a:r>
          </a:p>
          <a:p>
            <a:pPr>
              <a:buNone/>
            </a:pPr>
            <a:r>
              <a:rPr lang="en-US" sz="2800" b="1" dirty="0" smtClean="0"/>
              <a:t>     Example:</a:t>
            </a:r>
            <a:endParaRPr lang="en-US" sz="2800" dirty="0" smtClean="0"/>
          </a:p>
          <a:p>
            <a:pPr marL="971550" lvl="1" indent="-514350">
              <a:buFont typeface="Arial" pitchFamily="34" charset="0"/>
              <a:buChar char="•"/>
            </a:pPr>
            <a:r>
              <a:rPr lang="en-US" dirty="0" smtClean="0"/>
              <a:t>Original data: ["Red", "Green", "Blue"]</a:t>
            </a:r>
          </a:p>
          <a:p>
            <a:pPr lvl="1">
              <a:buFont typeface="Arial" pitchFamily="34" charset="0"/>
              <a:buChar char="•"/>
            </a:pPr>
            <a:r>
              <a:rPr lang="en-US" dirty="0" smtClean="0"/>
              <a:t>   Label encoded data: [0, 1, 2]</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Screenshot 2024-08-28 170916.png"/>
          <p:cNvPicPr>
            <a:picLocks noGrp="1" noChangeAspect="1"/>
          </p:cNvPicPr>
          <p:nvPr>
            <p:ph idx="1"/>
          </p:nvPr>
        </p:nvPicPr>
        <p:blipFill>
          <a:blip r:embed="rId2"/>
          <a:stretch>
            <a:fillRect/>
          </a:stretch>
        </p:blipFill>
        <p:spPr>
          <a:xfrm>
            <a:off x="1" y="0"/>
            <a:ext cx="9144000" cy="6857999"/>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OUTPUT:</a:t>
            </a:r>
            <a:endParaRPr lang="en-US" dirty="0"/>
          </a:p>
        </p:txBody>
      </p:sp>
      <p:pic>
        <p:nvPicPr>
          <p:cNvPr id="4" name="Content Placeholder 3" descr="Screenshot 2024-08-28 170932.png"/>
          <p:cNvPicPr>
            <a:picLocks noGrp="1" noChangeAspect="1"/>
          </p:cNvPicPr>
          <p:nvPr>
            <p:ph idx="1"/>
          </p:nvPr>
        </p:nvPicPr>
        <p:blipFill>
          <a:blip r:embed="rId2"/>
          <a:stretch>
            <a:fillRect/>
          </a:stretch>
        </p:blipFill>
        <p:spPr>
          <a:xfrm>
            <a:off x="0" y="1524000"/>
            <a:ext cx="9144000" cy="533400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rmAutofit fontScale="90000"/>
          </a:bodyPr>
          <a:lstStyle/>
          <a:p>
            <a:r>
              <a:rPr lang="en-US" b="1" dirty="0" smtClean="0"/>
              <a:t>When to Use Which Encoding?</a:t>
            </a:r>
            <a:br>
              <a:rPr lang="en-US" b="1" dirty="0" smtClean="0"/>
            </a:br>
            <a:endParaRPr lang="en-US" dirty="0"/>
          </a:p>
        </p:txBody>
      </p:sp>
      <p:sp>
        <p:nvSpPr>
          <p:cNvPr id="3" name="Content Placeholder 2"/>
          <p:cNvSpPr>
            <a:spLocks noGrp="1"/>
          </p:cNvSpPr>
          <p:nvPr>
            <p:ph idx="1"/>
          </p:nvPr>
        </p:nvSpPr>
        <p:spPr>
          <a:xfrm>
            <a:off x="457200" y="1752600"/>
            <a:ext cx="8229600" cy="4373563"/>
          </a:xfrm>
        </p:spPr>
        <p:txBody>
          <a:bodyPr/>
          <a:lstStyle/>
          <a:p>
            <a:r>
              <a:rPr lang="en-US" b="1" dirty="0" smtClean="0"/>
              <a:t>Label Encoding:</a:t>
            </a:r>
            <a:r>
              <a:rPr lang="en-US" dirty="0" smtClean="0"/>
              <a:t> Best suited for ordinal data where the categories have a meaningful order (e.g., "low", "medium", "high").</a:t>
            </a:r>
          </a:p>
          <a:p>
            <a:r>
              <a:rPr lang="en-US" b="1" dirty="0" smtClean="0"/>
              <a:t>One-Hot Encoding:</a:t>
            </a:r>
            <a:r>
              <a:rPr lang="en-US" dirty="0" smtClean="0"/>
              <a:t> Preferred for nominal data where the categories do not have any intrinsic order (e.g., "cat", "dog", "bird").</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rmAutofit fontScale="90000"/>
          </a:bodyPr>
          <a:lstStyle/>
          <a:p>
            <a:r>
              <a:rPr lang="en-US" b="1" dirty="0" smtClean="0"/>
              <a:t>Reshaping Data</a:t>
            </a:r>
            <a:br>
              <a:rPr lang="en-US" b="1" dirty="0" smtClean="0"/>
            </a:br>
            <a:endParaRPr lang="en-US" dirty="0"/>
          </a:p>
        </p:txBody>
      </p:sp>
      <p:sp>
        <p:nvSpPr>
          <p:cNvPr id="3" name="Content Placeholder 2"/>
          <p:cNvSpPr>
            <a:spLocks noGrp="1"/>
          </p:cNvSpPr>
          <p:nvPr>
            <p:ph idx="1"/>
          </p:nvPr>
        </p:nvSpPr>
        <p:spPr>
          <a:xfrm>
            <a:off x="457200" y="2133600"/>
            <a:ext cx="8229600" cy="3992563"/>
          </a:xfrm>
        </p:spPr>
        <p:txBody>
          <a:bodyPr/>
          <a:lstStyle/>
          <a:p>
            <a:pPr>
              <a:buNone/>
            </a:pPr>
            <a:r>
              <a:rPr lang="en-US" dirty="0" smtClean="0"/>
              <a:t>   Reshaping data is a crucial technique in data wrangling, especially when dealing with datasets that need to be reorganized for analysis or visualization. Pivot tables are one of the most powerful tools for reshaping data, allowing you to summarize and aggregate data across multiple dimensions.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a Pivot Table</a:t>
            </a:r>
            <a:br>
              <a:rPr lang="en-US" b="1" dirty="0" smtClean="0"/>
            </a:br>
            <a:endParaRPr lang="en-US" b="1" dirty="0"/>
          </a:p>
        </p:txBody>
      </p:sp>
      <p:sp>
        <p:nvSpPr>
          <p:cNvPr id="3" name="Content Placeholder 2"/>
          <p:cNvSpPr>
            <a:spLocks noGrp="1"/>
          </p:cNvSpPr>
          <p:nvPr>
            <p:ph idx="1"/>
          </p:nvPr>
        </p:nvSpPr>
        <p:spPr>
          <a:xfrm>
            <a:off x="457200" y="1447800"/>
            <a:ext cx="8229600" cy="5105400"/>
          </a:xfrm>
        </p:spPr>
        <p:txBody>
          <a:bodyPr>
            <a:normAutofit/>
          </a:bodyPr>
          <a:lstStyle/>
          <a:p>
            <a:pPr>
              <a:buNone/>
            </a:pPr>
            <a:r>
              <a:rPr lang="en-US" dirty="0" smtClean="0"/>
              <a:t>   A pivot table is a data processing tool used to summarize, aggregate, and reorganize data in a table format. It allows you to:</a:t>
            </a:r>
          </a:p>
          <a:p>
            <a:r>
              <a:rPr lang="en-US" dirty="0" smtClean="0"/>
              <a:t>Change the structure of data from rows to columns (or vice versa).</a:t>
            </a:r>
          </a:p>
          <a:p>
            <a:r>
              <a:rPr lang="en-US" dirty="0" smtClean="0"/>
              <a:t>Aggregate data using functions like sum, mean, or count.</a:t>
            </a:r>
          </a:p>
          <a:p>
            <a:r>
              <a:rPr lang="en-US" dirty="0" smtClean="0"/>
              <a:t>Facilitate easy comparisons between different categories or groups.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buNone/>
            </a:pPr>
            <a:r>
              <a:rPr lang="en-US" b="1" dirty="0" smtClean="0"/>
              <a:t>Key Terms:</a:t>
            </a:r>
          </a:p>
          <a:p>
            <a:r>
              <a:rPr lang="en-US" b="1" dirty="0" smtClean="0"/>
              <a:t>Long Format:</a:t>
            </a:r>
            <a:r>
              <a:rPr lang="en-US" dirty="0" smtClean="0"/>
              <a:t> Each row represents an observation, and there may be multiple rows for each group or category.</a:t>
            </a:r>
          </a:p>
          <a:p>
            <a:r>
              <a:rPr lang="en-US" b="1" dirty="0" smtClean="0"/>
              <a:t>Wide Format:</a:t>
            </a:r>
            <a:r>
              <a:rPr lang="en-US" dirty="0" smtClean="0"/>
              <a:t> Each group/category is represented in a single row, with multiple columns representing the values of different observations.</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Reshaping Data</a:t>
            </a:r>
            <a:br>
              <a:rPr lang="en-US" b="1" dirty="0" smtClean="0"/>
            </a:br>
            <a:endParaRPr lang="en-US" dirty="0"/>
          </a:p>
        </p:txBody>
      </p:sp>
      <p:sp>
        <p:nvSpPr>
          <p:cNvPr id="3" name="Content Placeholder 2"/>
          <p:cNvSpPr>
            <a:spLocks noGrp="1"/>
          </p:cNvSpPr>
          <p:nvPr>
            <p:ph idx="1"/>
          </p:nvPr>
        </p:nvSpPr>
        <p:spPr>
          <a:xfrm>
            <a:off x="457200" y="1066800"/>
            <a:ext cx="8229600" cy="5059363"/>
          </a:xfrm>
        </p:spPr>
        <p:txBody>
          <a:bodyPr/>
          <a:lstStyle/>
          <a:p>
            <a:pPr>
              <a:buNone/>
            </a:pPr>
            <a:r>
              <a:rPr lang="en-US" dirty="0" smtClean="0"/>
              <a:t>   </a:t>
            </a:r>
            <a:r>
              <a:rPr lang="en-US" sz="2800" dirty="0" smtClean="0"/>
              <a:t>Reshaping changes the structure of your data for easier analysis.</a:t>
            </a:r>
          </a:p>
          <a:p>
            <a:pPr marL="514350" indent="-514350">
              <a:buFont typeface="+mj-lt"/>
              <a:buAutoNum type="arabicPeriod"/>
            </a:pPr>
            <a:r>
              <a:rPr lang="en-US" sz="2800" b="1" dirty="0" smtClean="0"/>
              <a:t>Pivot Tables</a:t>
            </a:r>
            <a:endParaRPr lang="en-US" sz="2800" dirty="0" smtClean="0"/>
          </a:p>
          <a:p>
            <a:pPr lvl="1">
              <a:buNone/>
            </a:pPr>
            <a:r>
              <a:rPr lang="en-US" b="1" dirty="0" smtClean="0"/>
              <a:t>What it does:</a:t>
            </a:r>
            <a:r>
              <a:rPr lang="en-US" dirty="0" smtClean="0"/>
              <a:t> Summarizes data by key values.</a:t>
            </a:r>
          </a:p>
          <a:p>
            <a:pPr lvl="1">
              <a:buNone/>
            </a:pPr>
            <a:r>
              <a:rPr lang="en-US" b="1" dirty="0" smtClean="0"/>
              <a:t>Example:</a:t>
            </a:r>
          </a:p>
          <a:p>
            <a:pPr lvl="1">
              <a:buFont typeface="Arial" pitchFamily="34" charset="0"/>
              <a:buChar char="•"/>
            </a:pPr>
            <a:r>
              <a:rPr lang="en-IN" b="1" dirty="0" smtClean="0"/>
              <a:t>   </a:t>
            </a:r>
            <a:r>
              <a:rPr lang="en-US" b="1" dirty="0" smtClean="0"/>
              <a:t>Original data</a:t>
            </a:r>
            <a:r>
              <a:rPr lang="en-US" dirty="0" smtClean="0"/>
              <a:t>:</a:t>
            </a:r>
          </a:p>
          <a:p>
            <a:endParaRPr lang="en-US" dirty="0"/>
          </a:p>
        </p:txBody>
      </p:sp>
      <p:graphicFrame>
        <p:nvGraphicFramePr>
          <p:cNvPr id="4" name="Content Placeholder 3"/>
          <p:cNvGraphicFramePr>
            <a:graphicFrameLocks/>
          </p:cNvGraphicFramePr>
          <p:nvPr/>
        </p:nvGraphicFramePr>
        <p:xfrm>
          <a:off x="152400" y="4267200"/>
          <a:ext cx="8839200" cy="2590800"/>
        </p:xfrm>
        <a:graphic>
          <a:graphicData uri="http://schemas.openxmlformats.org/drawingml/2006/table">
            <a:tbl>
              <a:tblPr firstRow="1" bandRow="1">
                <a:tableStyleId>{5C22544A-7EE6-4342-B048-85BDC9FD1C3A}</a:tableStyleId>
              </a:tblPr>
              <a:tblGrid>
                <a:gridCol w="2946400"/>
                <a:gridCol w="2946400"/>
                <a:gridCol w="2946400"/>
              </a:tblGrid>
              <a:tr h="518160">
                <a:tc>
                  <a:txBody>
                    <a:bodyPr/>
                    <a:lstStyle/>
                    <a:p>
                      <a:pPr algn="ctr"/>
                      <a:r>
                        <a:rPr lang="en-US" dirty="0"/>
                        <a:t>Date</a:t>
                      </a:r>
                    </a:p>
                  </a:txBody>
                  <a:tcPr anchor="ctr"/>
                </a:tc>
                <a:tc>
                  <a:txBody>
                    <a:bodyPr/>
                    <a:lstStyle/>
                    <a:p>
                      <a:pPr algn="ctr"/>
                      <a:r>
                        <a:rPr lang="en-US"/>
                        <a:t>Category</a:t>
                      </a:r>
                    </a:p>
                  </a:txBody>
                  <a:tcPr anchor="ctr"/>
                </a:tc>
                <a:tc>
                  <a:txBody>
                    <a:bodyPr/>
                    <a:lstStyle/>
                    <a:p>
                      <a:pPr algn="ctr"/>
                      <a:r>
                        <a:rPr lang="en-US"/>
                        <a:t>Value</a:t>
                      </a:r>
                    </a:p>
                  </a:txBody>
                  <a:tcPr anchor="ctr"/>
                </a:tc>
              </a:tr>
              <a:tr h="518160">
                <a:tc>
                  <a:txBody>
                    <a:bodyPr/>
                    <a:lstStyle/>
                    <a:p>
                      <a:pPr algn="ctr"/>
                      <a:r>
                        <a:rPr lang="en-US" dirty="0"/>
                        <a:t>2021-01</a:t>
                      </a:r>
                    </a:p>
                  </a:txBody>
                  <a:tcPr anchor="ctr"/>
                </a:tc>
                <a:tc>
                  <a:txBody>
                    <a:bodyPr/>
                    <a:lstStyle/>
                    <a:p>
                      <a:pPr algn="ctr"/>
                      <a:r>
                        <a:rPr lang="en-US"/>
                        <a:t>A</a:t>
                      </a:r>
                    </a:p>
                  </a:txBody>
                  <a:tcPr anchor="ctr"/>
                </a:tc>
                <a:tc>
                  <a:txBody>
                    <a:bodyPr/>
                    <a:lstStyle/>
                    <a:p>
                      <a:pPr algn="ctr"/>
                      <a:r>
                        <a:rPr lang="en-US"/>
                        <a:t>10</a:t>
                      </a:r>
                    </a:p>
                  </a:txBody>
                  <a:tcPr anchor="ctr"/>
                </a:tc>
              </a:tr>
              <a:tr h="518160">
                <a:tc>
                  <a:txBody>
                    <a:bodyPr/>
                    <a:lstStyle/>
                    <a:p>
                      <a:pPr algn="ctr"/>
                      <a:r>
                        <a:rPr lang="en-US" dirty="0"/>
                        <a:t>2021-01</a:t>
                      </a:r>
                    </a:p>
                  </a:txBody>
                  <a:tcPr anchor="ctr"/>
                </a:tc>
                <a:tc>
                  <a:txBody>
                    <a:bodyPr/>
                    <a:lstStyle/>
                    <a:p>
                      <a:pPr algn="ctr"/>
                      <a:r>
                        <a:rPr lang="en-US" dirty="0"/>
                        <a:t>B</a:t>
                      </a:r>
                    </a:p>
                  </a:txBody>
                  <a:tcPr anchor="ctr"/>
                </a:tc>
                <a:tc>
                  <a:txBody>
                    <a:bodyPr/>
                    <a:lstStyle/>
                    <a:p>
                      <a:pPr algn="ctr"/>
                      <a:r>
                        <a:rPr lang="en-US"/>
                        <a:t>20</a:t>
                      </a:r>
                    </a:p>
                  </a:txBody>
                  <a:tcPr anchor="ctr"/>
                </a:tc>
              </a:tr>
              <a:tr h="518160">
                <a:tc>
                  <a:txBody>
                    <a:bodyPr/>
                    <a:lstStyle/>
                    <a:p>
                      <a:pPr algn="ctr"/>
                      <a:r>
                        <a:rPr lang="en-US"/>
                        <a:t>2021-02</a:t>
                      </a:r>
                    </a:p>
                  </a:txBody>
                  <a:tcPr anchor="ctr"/>
                </a:tc>
                <a:tc>
                  <a:txBody>
                    <a:bodyPr/>
                    <a:lstStyle/>
                    <a:p>
                      <a:pPr algn="ctr"/>
                      <a:r>
                        <a:rPr lang="en-US" dirty="0"/>
                        <a:t>A</a:t>
                      </a:r>
                    </a:p>
                  </a:txBody>
                  <a:tcPr anchor="ctr"/>
                </a:tc>
                <a:tc>
                  <a:txBody>
                    <a:bodyPr/>
                    <a:lstStyle/>
                    <a:p>
                      <a:pPr algn="ctr"/>
                      <a:r>
                        <a:rPr lang="en-US"/>
                        <a:t>30</a:t>
                      </a:r>
                    </a:p>
                  </a:txBody>
                  <a:tcPr anchor="ctr"/>
                </a:tc>
              </a:tr>
              <a:tr h="518160">
                <a:tc>
                  <a:txBody>
                    <a:bodyPr/>
                    <a:lstStyle/>
                    <a:p>
                      <a:pPr algn="ctr"/>
                      <a:r>
                        <a:rPr lang="en-US"/>
                        <a:t>2021-02</a:t>
                      </a:r>
                    </a:p>
                  </a:txBody>
                  <a:tcPr anchor="ctr"/>
                </a:tc>
                <a:tc>
                  <a:txBody>
                    <a:bodyPr/>
                    <a:lstStyle/>
                    <a:p>
                      <a:pPr algn="ctr"/>
                      <a:r>
                        <a:rPr lang="en-US" dirty="0"/>
                        <a:t>B</a:t>
                      </a:r>
                    </a:p>
                  </a:txBody>
                  <a:tcPr anchor="ctr"/>
                </a:tc>
                <a:tc>
                  <a:txBody>
                    <a:bodyPr/>
                    <a:lstStyle/>
                    <a:p>
                      <a:pPr algn="ctr"/>
                      <a:r>
                        <a:rPr lang="en-US" dirty="0"/>
                        <a:t>40</a:t>
                      </a:r>
                    </a:p>
                  </a:txBody>
                  <a:tcPr anchor="ct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990600"/>
          <a:ext cx="8305800" cy="1112520"/>
        </p:xfrm>
        <a:graphic>
          <a:graphicData uri="http://schemas.openxmlformats.org/drawingml/2006/table">
            <a:tbl>
              <a:tblPr firstRow="1" bandRow="1">
                <a:tableStyleId>{5C22544A-7EE6-4342-B048-85BDC9FD1C3A}</a:tableStyleId>
              </a:tblPr>
              <a:tblGrid>
                <a:gridCol w="2768600"/>
                <a:gridCol w="2768600"/>
                <a:gridCol w="2768600"/>
              </a:tblGrid>
              <a:tr h="370840">
                <a:tc>
                  <a:txBody>
                    <a:bodyPr/>
                    <a:lstStyle/>
                    <a:p>
                      <a:r>
                        <a:rPr lang="en-US" dirty="0"/>
                        <a:t>Date</a:t>
                      </a:r>
                    </a:p>
                  </a:txBody>
                  <a:tcPr anchor="ctr"/>
                </a:tc>
                <a:tc>
                  <a:txBody>
                    <a:bodyPr/>
                    <a:lstStyle/>
                    <a:p>
                      <a:r>
                        <a:rPr lang="en-US"/>
                        <a:t>A</a:t>
                      </a:r>
                    </a:p>
                  </a:txBody>
                  <a:tcPr anchor="ctr"/>
                </a:tc>
                <a:tc>
                  <a:txBody>
                    <a:bodyPr/>
                    <a:lstStyle/>
                    <a:p>
                      <a:r>
                        <a:rPr lang="en-US"/>
                        <a:t>B</a:t>
                      </a:r>
                    </a:p>
                  </a:txBody>
                  <a:tcPr anchor="ctr"/>
                </a:tc>
              </a:tr>
              <a:tr h="370840">
                <a:tc>
                  <a:txBody>
                    <a:bodyPr/>
                    <a:lstStyle/>
                    <a:p>
                      <a:r>
                        <a:rPr lang="en-US"/>
                        <a:t>2021-01</a:t>
                      </a:r>
                    </a:p>
                  </a:txBody>
                  <a:tcPr anchor="ctr"/>
                </a:tc>
                <a:tc>
                  <a:txBody>
                    <a:bodyPr/>
                    <a:lstStyle/>
                    <a:p>
                      <a:r>
                        <a:rPr lang="en-US"/>
                        <a:t>10</a:t>
                      </a:r>
                    </a:p>
                  </a:txBody>
                  <a:tcPr anchor="ctr"/>
                </a:tc>
                <a:tc>
                  <a:txBody>
                    <a:bodyPr/>
                    <a:lstStyle/>
                    <a:p>
                      <a:r>
                        <a:rPr lang="en-US"/>
                        <a:t>20</a:t>
                      </a:r>
                    </a:p>
                  </a:txBody>
                  <a:tcPr anchor="ctr"/>
                </a:tc>
              </a:tr>
              <a:tr h="370840">
                <a:tc>
                  <a:txBody>
                    <a:bodyPr/>
                    <a:lstStyle/>
                    <a:p>
                      <a:r>
                        <a:rPr lang="en-US"/>
                        <a:t>2021-02</a:t>
                      </a:r>
                    </a:p>
                  </a:txBody>
                  <a:tcPr anchor="ctr"/>
                </a:tc>
                <a:tc>
                  <a:txBody>
                    <a:bodyPr/>
                    <a:lstStyle/>
                    <a:p>
                      <a:r>
                        <a:rPr lang="en-US"/>
                        <a:t>30</a:t>
                      </a:r>
                    </a:p>
                  </a:txBody>
                  <a:tcPr anchor="ctr"/>
                </a:tc>
                <a:tc>
                  <a:txBody>
                    <a:bodyPr/>
                    <a:lstStyle/>
                    <a:p>
                      <a:r>
                        <a:rPr lang="en-US" dirty="0"/>
                        <a:t>40</a:t>
                      </a:r>
                    </a:p>
                  </a:txBody>
                  <a:tcPr anchor="ctr"/>
                </a:tc>
              </a:tr>
            </a:tbl>
          </a:graphicData>
        </a:graphic>
      </p:graphicFrame>
      <p:sp>
        <p:nvSpPr>
          <p:cNvPr id="6" name="Rectangle 5"/>
          <p:cNvSpPr/>
          <p:nvPr/>
        </p:nvSpPr>
        <p:spPr>
          <a:xfrm>
            <a:off x="609600" y="228600"/>
            <a:ext cx="6781800" cy="523220"/>
          </a:xfrm>
          <a:prstGeom prst="rect">
            <a:avLst/>
          </a:prstGeom>
        </p:spPr>
        <p:txBody>
          <a:bodyPr wrap="square">
            <a:spAutoFit/>
          </a:bodyPr>
          <a:lstStyle/>
          <a:p>
            <a:pPr marL="514350" indent="-514350"/>
            <a:r>
              <a:rPr lang="en-US" sz="2800" dirty="0" smtClean="0"/>
              <a:t>   Pivot table:</a:t>
            </a:r>
            <a:endParaRPr lang="en-US" sz="2800" dirty="0"/>
          </a:p>
        </p:txBody>
      </p:sp>
      <p:pic>
        <p:nvPicPr>
          <p:cNvPr id="7" name="Content Placeholder 3" descr="Screenshot 2024-08-03 130749.png"/>
          <p:cNvPicPr>
            <a:picLocks noChangeAspect="1"/>
          </p:cNvPicPr>
          <p:nvPr/>
        </p:nvPicPr>
        <p:blipFill>
          <a:blip r:embed="rId2"/>
          <a:stretch>
            <a:fillRect/>
          </a:stretch>
        </p:blipFill>
        <p:spPr>
          <a:xfrm>
            <a:off x="0" y="2438400"/>
            <a:ext cx="9144000" cy="44196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 and Scaling</a:t>
            </a:r>
            <a:endParaRPr lang="en-US" dirty="0"/>
          </a:p>
        </p:txBody>
      </p:sp>
      <p:sp>
        <p:nvSpPr>
          <p:cNvPr id="3" name="Content Placeholder 2"/>
          <p:cNvSpPr>
            <a:spLocks noGrp="1"/>
          </p:cNvSpPr>
          <p:nvPr>
            <p:ph idx="1"/>
          </p:nvPr>
        </p:nvSpPr>
        <p:spPr/>
        <p:txBody>
          <a:bodyPr/>
          <a:lstStyle/>
          <a:p>
            <a:pPr>
              <a:buNone/>
            </a:pPr>
            <a:r>
              <a:rPr lang="en-US" dirty="0" smtClean="0"/>
              <a:t>    </a:t>
            </a:r>
            <a:r>
              <a:rPr lang="en-US" sz="2800" dirty="0" smtClean="0"/>
              <a:t>Normalization and scaling adjust the values of numerical data to a common scale.</a:t>
            </a:r>
          </a:p>
          <a:p>
            <a:pPr marL="514350" indent="-514350">
              <a:buFont typeface="+mj-lt"/>
              <a:buAutoNum type="arabicPeriod"/>
            </a:pPr>
            <a:r>
              <a:rPr lang="en-US" sz="2800" b="1" dirty="0" smtClean="0"/>
              <a:t>Normalization (Min-Max Scaling)</a:t>
            </a:r>
            <a:endParaRPr lang="en-US" sz="2800" dirty="0" smtClean="0"/>
          </a:p>
          <a:p>
            <a:pPr lvl="1">
              <a:buNone/>
            </a:pPr>
            <a:r>
              <a:rPr lang="en-US" b="1" dirty="0" smtClean="0"/>
              <a:t>What it does:</a:t>
            </a:r>
            <a:r>
              <a:rPr lang="en-US" dirty="0" smtClean="0"/>
              <a:t> Adjusts data values to fit within a specified range, usually 0 to 1.</a:t>
            </a:r>
          </a:p>
          <a:p>
            <a:pPr lvl="1">
              <a:buNone/>
            </a:pPr>
            <a:r>
              <a:rPr lang="en-US" b="1" dirty="0" smtClean="0"/>
              <a:t>Example:</a:t>
            </a:r>
            <a:endParaRPr lang="en-US" dirty="0" smtClean="0"/>
          </a:p>
          <a:p>
            <a:pPr lvl="2"/>
            <a:r>
              <a:rPr lang="en-US" sz="2800" dirty="0" smtClean="0"/>
              <a:t>Original data: [10, 20, 30]</a:t>
            </a:r>
          </a:p>
          <a:p>
            <a:pPr lvl="2"/>
            <a:r>
              <a:rPr lang="en-US" sz="2800" dirty="0" smtClean="0"/>
              <a:t>Normalized data: [0, 0.5, 1]</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52400"/>
            <a:ext cx="8229600" cy="5973763"/>
          </a:xfrm>
        </p:spPr>
        <p:txBody>
          <a:bodyPr/>
          <a:lstStyle/>
          <a:p>
            <a:pPr marL="514350" indent="-514350">
              <a:buFont typeface="+mj-lt"/>
              <a:buAutoNum type="arabicPeriod" startAt="2"/>
            </a:pPr>
            <a:r>
              <a:rPr lang="en-US" sz="2800" b="1" dirty="0" smtClean="0"/>
              <a:t>Stack</a:t>
            </a:r>
            <a:endParaRPr lang="en-US" sz="2800" dirty="0" smtClean="0"/>
          </a:p>
          <a:p>
            <a:pPr>
              <a:buNone/>
            </a:pPr>
            <a:r>
              <a:rPr lang="en-US" sz="2800" b="1" dirty="0" smtClean="0"/>
              <a:t>      What it does:</a:t>
            </a:r>
            <a:r>
              <a:rPr lang="en-US" sz="2800" dirty="0" smtClean="0"/>
              <a:t> Converts columns into rows.</a:t>
            </a:r>
          </a:p>
          <a:p>
            <a:pPr>
              <a:buNone/>
            </a:pPr>
            <a:r>
              <a:rPr lang="en-US" sz="2800" b="1" dirty="0" smtClean="0"/>
              <a:t>      Example:</a:t>
            </a:r>
            <a:endParaRPr lang="en-US" sz="2800" dirty="0" smtClean="0"/>
          </a:p>
          <a:p>
            <a:pPr lvl="2"/>
            <a:r>
              <a:rPr lang="en-US" sz="2800" b="1" dirty="0" smtClean="0"/>
              <a:t>    </a:t>
            </a:r>
            <a:r>
              <a:rPr lang="en-US" b="1" dirty="0" smtClean="0"/>
              <a:t>Original data:</a:t>
            </a:r>
          </a:p>
          <a:p>
            <a:pPr lvl="2"/>
            <a:endParaRPr lang="en-IN" b="1" dirty="0" smtClean="0"/>
          </a:p>
          <a:p>
            <a:pPr lvl="2"/>
            <a:endParaRPr lang="en-IN" b="1" dirty="0" smtClean="0"/>
          </a:p>
          <a:p>
            <a:pPr lvl="2"/>
            <a:endParaRPr lang="en-IN" b="1" dirty="0" smtClean="0"/>
          </a:p>
          <a:p>
            <a:pPr lvl="2"/>
            <a:r>
              <a:rPr lang="en-US" b="1" dirty="0" smtClean="0"/>
              <a:t>Stacked data:</a:t>
            </a:r>
          </a:p>
          <a:p>
            <a:pPr lvl="2"/>
            <a:endParaRPr lang="en-US" b="1" dirty="0" smtClean="0"/>
          </a:p>
          <a:p>
            <a:pPr lvl="2">
              <a:buNone/>
            </a:pPr>
            <a:endParaRPr lang="en-IN" b="1" dirty="0" smtClean="0"/>
          </a:p>
          <a:p>
            <a:pPr lvl="2">
              <a:buNone/>
            </a:pPr>
            <a:endParaRPr lang="en-IN" b="1" dirty="0" smtClean="0"/>
          </a:p>
          <a:p>
            <a:pPr lvl="2">
              <a:buNone/>
            </a:pPr>
            <a:endParaRPr lang="en-IN" b="1" dirty="0" smtClean="0"/>
          </a:p>
          <a:p>
            <a:pPr lvl="2"/>
            <a:endParaRPr lang="en-US" b="1" dirty="0"/>
          </a:p>
        </p:txBody>
      </p:sp>
      <p:graphicFrame>
        <p:nvGraphicFramePr>
          <p:cNvPr id="7" name="Content Placeholder 3"/>
          <p:cNvGraphicFramePr>
            <a:graphicFrameLocks/>
          </p:cNvGraphicFramePr>
          <p:nvPr/>
        </p:nvGraphicFramePr>
        <p:xfrm>
          <a:off x="304800" y="2286000"/>
          <a:ext cx="8610600" cy="1112520"/>
        </p:xfrm>
        <a:graphic>
          <a:graphicData uri="http://schemas.openxmlformats.org/drawingml/2006/table">
            <a:tbl>
              <a:tblPr firstRow="1" bandRow="1">
                <a:tableStyleId>{5C22544A-7EE6-4342-B048-85BDC9FD1C3A}</a:tableStyleId>
              </a:tblPr>
              <a:tblGrid>
                <a:gridCol w="2870200"/>
                <a:gridCol w="2870200"/>
                <a:gridCol w="2870200"/>
              </a:tblGrid>
              <a:tr h="370840">
                <a:tc>
                  <a:txBody>
                    <a:bodyPr/>
                    <a:lstStyle/>
                    <a:p>
                      <a:pPr algn="ctr"/>
                      <a:r>
                        <a:rPr lang="en-US" dirty="0"/>
                        <a:t>Date</a:t>
                      </a:r>
                    </a:p>
                  </a:txBody>
                  <a:tcPr anchor="ctr"/>
                </a:tc>
                <a:tc>
                  <a:txBody>
                    <a:bodyPr/>
                    <a:lstStyle/>
                    <a:p>
                      <a:pPr algn="ctr"/>
                      <a:r>
                        <a:rPr lang="en-US"/>
                        <a:t>A</a:t>
                      </a:r>
                    </a:p>
                  </a:txBody>
                  <a:tcPr anchor="ctr"/>
                </a:tc>
                <a:tc>
                  <a:txBody>
                    <a:bodyPr/>
                    <a:lstStyle/>
                    <a:p>
                      <a:pPr algn="ctr"/>
                      <a:r>
                        <a:rPr lang="en-US"/>
                        <a:t>B</a:t>
                      </a:r>
                    </a:p>
                  </a:txBody>
                  <a:tcPr anchor="ctr"/>
                </a:tc>
              </a:tr>
              <a:tr h="370840">
                <a:tc>
                  <a:txBody>
                    <a:bodyPr/>
                    <a:lstStyle/>
                    <a:p>
                      <a:pPr algn="ctr"/>
                      <a:r>
                        <a:rPr lang="en-US" dirty="0"/>
                        <a:t>2021-01</a:t>
                      </a:r>
                    </a:p>
                  </a:txBody>
                  <a:tcPr anchor="ctr"/>
                </a:tc>
                <a:tc>
                  <a:txBody>
                    <a:bodyPr/>
                    <a:lstStyle/>
                    <a:p>
                      <a:pPr algn="ctr"/>
                      <a:r>
                        <a:rPr lang="en-US"/>
                        <a:t>10</a:t>
                      </a:r>
                    </a:p>
                  </a:txBody>
                  <a:tcPr anchor="ctr"/>
                </a:tc>
                <a:tc>
                  <a:txBody>
                    <a:bodyPr/>
                    <a:lstStyle/>
                    <a:p>
                      <a:pPr algn="ctr"/>
                      <a:r>
                        <a:rPr lang="en-US"/>
                        <a:t>20</a:t>
                      </a:r>
                    </a:p>
                  </a:txBody>
                  <a:tcPr anchor="ctr"/>
                </a:tc>
              </a:tr>
              <a:tr h="370840">
                <a:tc>
                  <a:txBody>
                    <a:bodyPr/>
                    <a:lstStyle/>
                    <a:p>
                      <a:pPr algn="ctr"/>
                      <a:r>
                        <a:rPr lang="en-US" dirty="0" smtClean="0"/>
                        <a:t>2021-02</a:t>
                      </a:r>
                      <a:endParaRPr lang="en-US" dirty="0"/>
                    </a:p>
                  </a:txBody>
                  <a:tcPr anchor="ctr"/>
                </a:tc>
                <a:tc>
                  <a:txBody>
                    <a:bodyPr/>
                    <a:lstStyle/>
                    <a:p>
                      <a:pPr algn="ctr"/>
                      <a:r>
                        <a:rPr lang="en-IN" dirty="0" smtClean="0"/>
                        <a:t>30</a:t>
                      </a:r>
                      <a:endParaRPr lang="en-US" dirty="0"/>
                    </a:p>
                  </a:txBody>
                  <a:tcPr anchor="ctr"/>
                </a:tc>
                <a:tc>
                  <a:txBody>
                    <a:bodyPr/>
                    <a:lstStyle/>
                    <a:p>
                      <a:pPr algn="ctr"/>
                      <a:r>
                        <a:rPr lang="en-US" dirty="0" smtClean="0"/>
                        <a:t>40</a:t>
                      </a:r>
                      <a:endParaRPr lang="en-US" dirty="0"/>
                    </a:p>
                  </a:txBody>
                  <a:tcPr anchor="ctr"/>
                </a:tc>
              </a:tr>
            </a:tbl>
          </a:graphicData>
        </a:graphic>
      </p:graphicFrame>
      <p:graphicFrame>
        <p:nvGraphicFramePr>
          <p:cNvPr id="9" name="Content Placeholder 3"/>
          <p:cNvGraphicFramePr>
            <a:graphicFrameLocks/>
          </p:cNvGraphicFramePr>
          <p:nvPr/>
        </p:nvGraphicFramePr>
        <p:xfrm>
          <a:off x="228600" y="4191000"/>
          <a:ext cx="8763000" cy="2514600"/>
        </p:xfrm>
        <a:graphic>
          <a:graphicData uri="http://schemas.openxmlformats.org/drawingml/2006/table">
            <a:tbl>
              <a:tblPr firstRow="1" bandRow="1">
                <a:tableStyleId>{5C22544A-7EE6-4342-B048-85BDC9FD1C3A}</a:tableStyleId>
              </a:tblPr>
              <a:tblGrid>
                <a:gridCol w="2921000"/>
                <a:gridCol w="2921000"/>
                <a:gridCol w="2921000"/>
              </a:tblGrid>
              <a:tr h="502920">
                <a:tc>
                  <a:txBody>
                    <a:bodyPr/>
                    <a:lstStyle/>
                    <a:p>
                      <a:pPr algn="ctr"/>
                      <a:r>
                        <a:rPr lang="en-US" dirty="0"/>
                        <a:t>Date</a:t>
                      </a:r>
                    </a:p>
                  </a:txBody>
                  <a:tcPr anchor="ctr"/>
                </a:tc>
                <a:tc>
                  <a:txBody>
                    <a:bodyPr/>
                    <a:lstStyle/>
                    <a:p>
                      <a:pPr algn="ctr"/>
                      <a:r>
                        <a:rPr lang="en-US" dirty="0"/>
                        <a:t>Category</a:t>
                      </a:r>
                    </a:p>
                  </a:txBody>
                  <a:tcPr anchor="ctr"/>
                </a:tc>
                <a:tc>
                  <a:txBody>
                    <a:bodyPr/>
                    <a:lstStyle/>
                    <a:p>
                      <a:pPr algn="ctr"/>
                      <a:r>
                        <a:rPr lang="en-US" dirty="0"/>
                        <a:t>Value</a:t>
                      </a:r>
                    </a:p>
                  </a:txBody>
                  <a:tcPr anchor="ctr"/>
                </a:tc>
              </a:tr>
              <a:tr h="502920">
                <a:tc>
                  <a:txBody>
                    <a:bodyPr/>
                    <a:lstStyle/>
                    <a:p>
                      <a:pPr algn="ctr"/>
                      <a:r>
                        <a:rPr lang="en-US" dirty="0"/>
                        <a:t>2021-01</a:t>
                      </a:r>
                    </a:p>
                  </a:txBody>
                  <a:tcPr anchor="ctr"/>
                </a:tc>
                <a:tc>
                  <a:txBody>
                    <a:bodyPr/>
                    <a:lstStyle/>
                    <a:p>
                      <a:pPr algn="ctr"/>
                      <a:r>
                        <a:rPr lang="en-US" dirty="0"/>
                        <a:t>A</a:t>
                      </a:r>
                    </a:p>
                  </a:txBody>
                  <a:tcPr anchor="ctr"/>
                </a:tc>
                <a:tc>
                  <a:txBody>
                    <a:bodyPr/>
                    <a:lstStyle/>
                    <a:p>
                      <a:pPr algn="ctr"/>
                      <a:r>
                        <a:rPr lang="en-US"/>
                        <a:t>10</a:t>
                      </a:r>
                    </a:p>
                  </a:txBody>
                  <a:tcPr anchor="ctr"/>
                </a:tc>
              </a:tr>
              <a:tr h="502920">
                <a:tc>
                  <a:txBody>
                    <a:bodyPr/>
                    <a:lstStyle/>
                    <a:p>
                      <a:pPr algn="ctr"/>
                      <a:r>
                        <a:rPr lang="en-US" dirty="0"/>
                        <a:t>2021-01</a:t>
                      </a:r>
                    </a:p>
                  </a:txBody>
                  <a:tcPr anchor="ctr"/>
                </a:tc>
                <a:tc>
                  <a:txBody>
                    <a:bodyPr/>
                    <a:lstStyle/>
                    <a:p>
                      <a:pPr algn="ctr"/>
                      <a:r>
                        <a:rPr lang="en-IN" dirty="0" smtClean="0"/>
                        <a:t>B</a:t>
                      </a:r>
                      <a:endParaRPr lang="en-US" dirty="0"/>
                    </a:p>
                  </a:txBody>
                  <a:tcPr anchor="ctr"/>
                </a:tc>
                <a:tc>
                  <a:txBody>
                    <a:bodyPr/>
                    <a:lstStyle/>
                    <a:p>
                      <a:pPr algn="ctr"/>
                      <a:r>
                        <a:rPr lang="en-US" dirty="0" smtClean="0"/>
                        <a:t>20</a:t>
                      </a:r>
                      <a:endParaRPr lang="en-US" dirty="0"/>
                    </a:p>
                  </a:txBody>
                  <a:tcPr anchor="ctr"/>
                </a:tc>
              </a:tr>
              <a:tr h="502920">
                <a:tc>
                  <a:txBody>
                    <a:bodyPr/>
                    <a:lstStyle/>
                    <a:p>
                      <a:pPr algn="ctr"/>
                      <a:r>
                        <a:rPr lang="en-US" dirty="0" smtClean="0"/>
                        <a:t>2021-02</a:t>
                      </a:r>
                      <a:endParaRPr lang="en-US" dirty="0"/>
                    </a:p>
                  </a:txBody>
                  <a:tcPr anchor="ctr"/>
                </a:tc>
                <a:tc>
                  <a:txBody>
                    <a:bodyPr/>
                    <a:lstStyle/>
                    <a:p>
                      <a:pPr algn="ctr"/>
                      <a:r>
                        <a:rPr lang="en-US" dirty="0"/>
                        <a:t>A</a:t>
                      </a:r>
                    </a:p>
                  </a:txBody>
                  <a:tcPr anchor="ctr"/>
                </a:tc>
                <a:tc>
                  <a:txBody>
                    <a:bodyPr/>
                    <a:lstStyle/>
                    <a:p>
                      <a:pPr algn="ctr"/>
                      <a:r>
                        <a:rPr lang="en-US" dirty="0" smtClean="0"/>
                        <a:t>30</a:t>
                      </a:r>
                      <a:endParaRPr lang="en-US" dirty="0"/>
                    </a:p>
                  </a:txBody>
                  <a:tcPr anchor="ctr"/>
                </a:tc>
              </a:tr>
              <a:tr h="502920">
                <a:tc>
                  <a:txBody>
                    <a:bodyPr/>
                    <a:lstStyle/>
                    <a:p>
                      <a:pPr algn="ctr"/>
                      <a:r>
                        <a:rPr lang="en-US" dirty="0" smtClean="0"/>
                        <a:t>2021-02</a:t>
                      </a:r>
                      <a:endParaRPr lang="en-US" dirty="0"/>
                    </a:p>
                  </a:txBody>
                  <a:tcPr anchor="ctr"/>
                </a:tc>
                <a:tc>
                  <a:txBody>
                    <a:bodyPr/>
                    <a:lstStyle/>
                    <a:p>
                      <a:pPr algn="ctr"/>
                      <a:r>
                        <a:rPr lang="en-IN" dirty="0" smtClean="0"/>
                        <a:t>B</a:t>
                      </a:r>
                      <a:endParaRPr lang="en-US" dirty="0"/>
                    </a:p>
                  </a:txBody>
                  <a:tcPr anchor="ctr"/>
                </a:tc>
                <a:tc>
                  <a:txBody>
                    <a:bodyPr/>
                    <a:lstStyle/>
                    <a:p>
                      <a:pPr algn="ctr"/>
                      <a:r>
                        <a:rPr lang="en-US" dirty="0" smtClean="0"/>
                        <a:t>40</a:t>
                      </a:r>
                      <a:endParaRPr lang="en-US" dirty="0"/>
                    </a:p>
                  </a:txBody>
                  <a:tcPr anchor="ct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52400" y="152400"/>
            <a:ext cx="8839200"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514350" indent="-514350">
              <a:buFont typeface="+mj-lt"/>
              <a:buAutoNum type="arabicPeriod" startAt="3"/>
            </a:pPr>
            <a:r>
              <a:rPr lang="en-US" sz="2800" b="1" dirty="0" smtClean="0"/>
              <a:t>Unstack</a:t>
            </a:r>
            <a:endParaRPr lang="en-US" sz="2800" dirty="0" smtClean="0"/>
          </a:p>
          <a:p>
            <a:pPr>
              <a:buNone/>
            </a:pPr>
            <a:r>
              <a:rPr lang="en-US" sz="2800" b="1" dirty="0" smtClean="0"/>
              <a:t>    What it does:</a:t>
            </a:r>
            <a:r>
              <a:rPr lang="en-US" sz="2800" dirty="0" smtClean="0"/>
              <a:t> Converts rows back into columns, reversing the stack operation.</a:t>
            </a:r>
          </a:p>
          <a:p>
            <a:pPr>
              <a:buNone/>
            </a:pPr>
            <a:r>
              <a:rPr lang="en-US" sz="2800" b="1" dirty="0" smtClean="0"/>
              <a:t>     Example:</a:t>
            </a:r>
            <a:endParaRPr lang="en-US" sz="2800" dirty="0" smtClean="0"/>
          </a:p>
          <a:p>
            <a:pPr lvl="1">
              <a:buFont typeface="Arial" pitchFamily="34" charset="0"/>
              <a:buChar char="•"/>
            </a:pPr>
            <a:r>
              <a:rPr lang="en-US" b="1" dirty="0" smtClean="0"/>
              <a:t>Stacked data:</a:t>
            </a:r>
          </a:p>
          <a:p>
            <a:pPr lvl="1">
              <a:buNone/>
            </a:pPr>
            <a:endParaRPr lang="en-US" b="1" dirty="0" smtClean="0"/>
          </a:p>
          <a:p>
            <a:endParaRPr lang="en-US" dirty="0"/>
          </a:p>
        </p:txBody>
      </p:sp>
      <p:graphicFrame>
        <p:nvGraphicFramePr>
          <p:cNvPr id="4" name="Table 3"/>
          <p:cNvGraphicFramePr>
            <a:graphicFrameLocks noGrp="1"/>
          </p:cNvGraphicFramePr>
          <p:nvPr/>
        </p:nvGraphicFramePr>
        <p:xfrm>
          <a:off x="457200" y="2971800"/>
          <a:ext cx="8153400" cy="3429000"/>
        </p:xfrm>
        <a:graphic>
          <a:graphicData uri="http://schemas.openxmlformats.org/drawingml/2006/table">
            <a:tbl>
              <a:tblPr firstRow="1" bandRow="1">
                <a:tableStyleId>{5C22544A-7EE6-4342-B048-85BDC9FD1C3A}</a:tableStyleId>
              </a:tblPr>
              <a:tblGrid>
                <a:gridCol w="2717800"/>
                <a:gridCol w="2717800"/>
                <a:gridCol w="2717800"/>
              </a:tblGrid>
              <a:tr h="685800">
                <a:tc>
                  <a:txBody>
                    <a:bodyPr/>
                    <a:lstStyle/>
                    <a:p>
                      <a:pPr algn="ctr"/>
                      <a:r>
                        <a:rPr lang="en-US" dirty="0"/>
                        <a:t>Date</a:t>
                      </a:r>
                    </a:p>
                  </a:txBody>
                  <a:tcPr anchor="ctr"/>
                </a:tc>
                <a:tc>
                  <a:txBody>
                    <a:bodyPr/>
                    <a:lstStyle/>
                    <a:p>
                      <a:pPr algn="ctr"/>
                      <a:r>
                        <a:rPr lang="en-US" dirty="0"/>
                        <a:t>Category</a:t>
                      </a:r>
                    </a:p>
                  </a:txBody>
                  <a:tcPr anchor="ctr"/>
                </a:tc>
                <a:tc>
                  <a:txBody>
                    <a:bodyPr/>
                    <a:lstStyle/>
                    <a:p>
                      <a:pPr algn="ctr"/>
                      <a:r>
                        <a:rPr lang="en-US" dirty="0"/>
                        <a:t>Value</a:t>
                      </a:r>
                    </a:p>
                  </a:txBody>
                  <a:tcPr anchor="ctr"/>
                </a:tc>
              </a:tr>
              <a:tr h="685800">
                <a:tc>
                  <a:txBody>
                    <a:bodyPr/>
                    <a:lstStyle/>
                    <a:p>
                      <a:pPr algn="ctr"/>
                      <a:r>
                        <a:rPr lang="en-US" dirty="0"/>
                        <a:t>2021-01</a:t>
                      </a:r>
                    </a:p>
                  </a:txBody>
                  <a:tcPr anchor="ctr"/>
                </a:tc>
                <a:tc>
                  <a:txBody>
                    <a:bodyPr/>
                    <a:lstStyle/>
                    <a:p>
                      <a:pPr algn="ctr"/>
                      <a:r>
                        <a:rPr lang="en-US" dirty="0"/>
                        <a:t>A</a:t>
                      </a:r>
                    </a:p>
                  </a:txBody>
                  <a:tcPr anchor="ctr"/>
                </a:tc>
                <a:tc>
                  <a:txBody>
                    <a:bodyPr/>
                    <a:lstStyle/>
                    <a:p>
                      <a:pPr algn="ctr"/>
                      <a:r>
                        <a:rPr lang="en-US"/>
                        <a:t>10</a:t>
                      </a:r>
                    </a:p>
                  </a:txBody>
                  <a:tcPr anchor="ctr"/>
                </a:tc>
              </a:tr>
              <a:tr h="685800">
                <a:tc>
                  <a:txBody>
                    <a:bodyPr/>
                    <a:lstStyle/>
                    <a:p>
                      <a:pPr algn="ctr"/>
                      <a:r>
                        <a:rPr lang="en-US" dirty="0"/>
                        <a:t>2021-01</a:t>
                      </a:r>
                    </a:p>
                  </a:txBody>
                  <a:tcPr anchor="ctr"/>
                </a:tc>
                <a:tc>
                  <a:txBody>
                    <a:bodyPr/>
                    <a:lstStyle/>
                    <a:p>
                      <a:pPr algn="ctr"/>
                      <a:r>
                        <a:rPr lang="en-IN" dirty="0" smtClean="0"/>
                        <a:t>B</a:t>
                      </a:r>
                      <a:endParaRPr lang="en-US" dirty="0"/>
                    </a:p>
                  </a:txBody>
                  <a:tcPr anchor="ctr"/>
                </a:tc>
                <a:tc>
                  <a:txBody>
                    <a:bodyPr/>
                    <a:lstStyle/>
                    <a:p>
                      <a:pPr algn="ctr"/>
                      <a:r>
                        <a:rPr lang="en-US" dirty="0" smtClean="0"/>
                        <a:t>20</a:t>
                      </a:r>
                      <a:endParaRPr lang="en-US" dirty="0"/>
                    </a:p>
                  </a:txBody>
                  <a:tcPr anchor="ctr"/>
                </a:tc>
              </a:tr>
              <a:tr h="685800">
                <a:tc>
                  <a:txBody>
                    <a:bodyPr/>
                    <a:lstStyle/>
                    <a:p>
                      <a:pPr algn="ctr"/>
                      <a:r>
                        <a:rPr lang="en-US" dirty="0" smtClean="0"/>
                        <a:t>2021-02</a:t>
                      </a:r>
                      <a:endParaRPr lang="en-US" dirty="0"/>
                    </a:p>
                  </a:txBody>
                  <a:tcPr anchor="ctr"/>
                </a:tc>
                <a:tc>
                  <a:txBody>
                    <a:bodyPr/>
                    <a:lstStyle/>
                    <a:p>
                      <a:pPr algn="ctr"/>
                      <a:r>
                        <a:rPr lang="en-US" dirty="0"/>
                        <a:t>A</a:t>
                      </a:r>
                    </a:p>
                  </a:txBody>
                  <a:tcPr anchor="ctr"/>
                </a:tc>
                <a:tc>
                  <a:txBody>
                    <a:bodyPr/>
                    <a:lstStyle/>
                    <a:p>
                      <a:pPr algn="ctr"/>
                      <a:r>
                        <a:rPr lang="en-US" dirty="0" smtClean="0"/>
                        <a:t>30</a:t>
                      </a:r>
                      <a:endParaRPr lang="en-US" dirty="0"/>
                    </a:p>
                  </a:txBody>
                  <a:tcPr anchor="ctr"/>
                </a:tc>
              </a:tr>
              <a:tr h="685800">
                <a:tc>
                  <a:txBody>
                    <a:bodyPr/>
                    <a:lstStyle/>
                    <a:p>
                      <a:pPr algn="ctr"/>
                      <a:r>
                        <a:rPr lang="en-US" dirty="0" smtClean="0"/>
                        <a:t>2021-02</a:t>
                      </a:r>
                      <a:endParaRPr lang="en-US" dirty="0"/>
                    </a:p>
                  </a:txBody>
                  <a:tcPr anchor="ctr"/>
                </a:tc>
                <a:tc>
                  <a:txBody>
                    <a:bodyPr/>
                    <a:lstStyle/>
                    <a:p>
                      <a:pPr algn="ctr"/>
                      <a:r>
                        <a:rPr lang="en-IN" dirty="0" smtClean="0"/>
                        <a:t>B</a:t>
                      </a:r>
                      <a:endParaRPr lang="en-US" dirty="0"/>
                    </a:p>
                  </a:txBody>
                  <a:tcPr anchor="ctr"/>
                </a:tc>
                <a:tc>
                  <a:txBody>
                    <a:bodyPr/>
                    <a:lstStyle/>
                    <a:p>
                      <a:pPr algn="ctr"/>
                      <a:r>
                        <a:rPr lang="en-US" dirty="0" smtClean="0"/>
                        <a:t>40</a:t>
                      </a:r>
                      <a:endParaRPr lang="en-US" dirty="0"/>
                    </a:p>
                  </a:txBody>
                  <a:tcPr anchor="ct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sz="2800" b="1" dirty="0" smtClean="0"/>
              <a:t>Un stacked :</a:t>
            </a:r>
          </a:p>
          <a:p>
            <a:pPr>
              <a:buNone/>
            </a:pPr>
            <a:endParaRPr lang="en-US" sz="2800" b="1" dirty="0"/>
          </a:p>
        </p:txBody>
      </p:sp>
      <p:graphicFrame>
        <p:nvGraphicFramePr>
          <p:cNvPr id="4" name="Table 3"/>
          <p:cNvGraphicFramePr>
            <a:graphicFrameLocks noGrp="1"/>
          </p:cNvGraphicFramePr>
          <p:nvPr/>
        </p:nvGraphicFramePr>
        <p:xfrm>
          <a:off x="609600" y="1397000"/>
          <a:ext cx="8153400" cy="1422399"/>
        </p:xfrm>
        <a:graphic>
          <a:graphicData uri="http://schemas.openxmlformats.org/drawingml/2006/table">
            <a:tbl>
              <a:tblPr firstRow="1" bandRow="1">
                <a:tableStyleId>{5C22544A-7EE6-4342-B048-85BDC9FD1C3A}</a:tableStyleId>
              </a:tblPr>
              <a:tblGrid>
                <a:gridCol w="2717800"/>
                <a:gridCol w="2717800"/>
                <a:gridCol w="2717800"/>
              </a:tblGrid>
              <a:tr h="474133">
                <a:tc>
                  <a:txBody>
                    <a:bodyPr/>
                    <a:lstStyle/>
                    <a:p>
                      <a:pPr algn="ctr"/>
                      <a:r>
                        <a:rPr lang="en-US" dirty="0"/>
                        <a:t>Date</a:t>
                      </a:r>
                    </a:p>
                  </a:txBody>
                  <a:tcPr anchor="ctr"/>
                </a:tc>
                <a:tc>
                  <a:txBody>
                    <a:bodyPr/>
                    <a:lstStyle/>
                    <a:p>
                      <a:pPr algn="ctr"/>
                      <a:r>
                        <a:rPr lang="en-US"/>
                        <a:t>A</a:t>
                      </a:r>
                    </a:p>
                  </a:txBody>
                  <a:tcPr anchor="ctr"/>
                </a:tc>
                <a:tc>
                  <a:txBody>
                    <a:bodyPr/>
                    <a:lstStyle/>
                    <a:p>
                      <a:pPr algn="ctr"/>
                      <a:r>
                        <a:rPr lang="en-US"/>
                        <a:t>B</a:t>
                      </a:r>
                    </a:p>
                  </a:txBody>
                  <a:tcPr anchor="ctr"/>
                </a:tc>
              </a:tr>
              <a:tr h="474133">
                <a:tc>
                  <a:txBody>
                    <a:bodyPr/>
                    <a:lstStyle/>
                    <a:p>
                      <a:pPr algn="ctr"/>
                      <a:r>
                        <a:rPr lang="en-US" dirty="0"/>
                        <a:t>2021-01</a:t>
                      </a:r>
                    </a:p>
                  </a:txBody>
                  <a:tcPr anchor="ctr"/>
                </a:tc>
                <a:tc>
                  <a:txBody>
                    <a:bodyPr/>
                    <a:lstStyle/>
                    <a:p>
                      <a:pPr algn="ctr"/>
                      <a:r>
                        <a:rPr lang="en-US"/>
                        <a:t>10</a:t>
                      </a:r>
                    </a:p>
                  </a:txBody>
                  <a:tcPr anchor="ctr"/>
                </a:tc>
                <a:tc>
                  <a:txBody>
                    <a:bodyPr/>
                    <a:lstStyle/>
                    <a:p>
                      <a:pPr algn="ctr"/>
                      <a:r>
                        <a:rPr lang="en-US"/>
                        <a:t>20</a:t>
                      </a:r>
                    </a:p>
                  </a:txBody>
                  <a:tcPr anchor="ctr"/>
                </a:tc>
              </a:tr>
              <a:tr h="474133">
                <a:tc>
                  <a:txBody>
                    <a:bodyPr/>
                    <a:lstStyle/>
                    <a:p>
                      <a:pPr algn="ctr"/>
                      <a:r>
                        <a:rPr lang="en-US" dirty="0" smtClean="0"/>
                        <a:t>2021-02</a:t>
                      </a:r>
                      <a:endParaRPr lang="en-US" dirty="0"/>
                    </a:p>
                  </a:txBody>
                  <a:tcPr anchor="ctr"/>
                </a:tc>
                <a:tc>
                  <a:txBody>
                    <a:bodyPr/>
                    <a:lstStyle/>
                    <a:p>
                      <a:pPr algn="ctr"/>
                      <a:r>
                        <a:rPr lang="en-IN" dirty="0" smtClean="0"/>
                        <a:t>30</a:t>
                      </a:r>
                      <a:endParaRPr lang="en-US" dirty="0"/>
                    </a:p>
                  </a:txBody>
                  <a:tcPr anchor="ctr"/>
                </a:tc>
                <a:tc>
                  <a:txBody>
                    <a:bodyPr/>
                    <a:lstStyle/>
                    <a:p>
                      <a:pPr algn="ctr"/>
                      <a:r>
                        <a:rPr lang="en-US" dirty="0" smtClean="0"/>
                        <a:t>40</a:t>
                      </a:r>
                      <a:endParaRPr lang="en-US" dirty="0"/>
                    </a:p>
                  </a:txBody>
                  <a:tcPr anchor="ctr"/>
                </a:tc>
              </a:tr>
            </a:tbl>
          </a:graphicData>
        </a:graphic>
      </p:graphicFrame>
      <p:sp>
        <p:nvSpPr>
          <p:cNvPr id="5" name="Rectangle 4"/>
          <p:cNvSpPr/>
          <p:nvPr/>
        </p:nvSpPr>
        <p:spPr>
          <a:xfrm>
            <a:off x="533400" y="6019800"/>
            <a:ext cx="8382000" cy="646331"/>
          </a:xfrm>
          <a:prstGeom prst="rect">
            <a:avLst/>
          </a:prstGeom>
        </p:spPr>
        <p:txBody>
          <a:bodyPr wrap="square">
            <a:spAutoFit/>
          </a:bodyPr>
          <a:lstStyle/>
          <a:p>
            <a:r>
              <a:rPr lang="en-US" dirty="0" smtClean="0"/>
              <a:t>These techniques help to prepare and organize data for analysis, making it easier to work with.</a:t>
            </a:r>
            <a:endParaRPr lang="en-US" dirty="0"/>
          </a:p>
        </p:txBody>
      </p:sp>
      <p:pic>
        <p:nvPicPr>
          <p:cNvPr id="6" name="Content Placeholder 3" descr="Screenshot 2024-08-03 172536.png"/>
          <p:cNvPicPr>
            <a:picLocks noChangeAspect="1"/>
          </p:cNvPicPr>
          <p:nvPr/>
        </p:nvPicPr>
        <p:blipFill>
          <a:blip r:embed="rId2"/>
          <a:stretch>
            <a:fillRect/>
          </a:stretch>
        </p:blipFill>
        <p:spPr>
          <a:xfrm>
            <a:off x="228600" y="3200400"/>
            <a:ext cx="8763000" cy="25908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Extracting Features from Text</a:t>
            </a:r>
            <a:endParaRPr lang="en-US" dirty="0"/>
          </a:p>
        </p:txBody>
      </p:sp>
      <p:sp>
        <p:nvSpPr>
          <p:cNvPr id="5" name="Content Placeholder 4"/>
          <p:cNvSpPr>
            <a:spLocks noGrp="1"/>
          </p:cNvSpPr>
          <p:nvPr>
            <p:ph idx="1"/>
          </p:nvPr>
        </p:nvSpPr>
        <p:spPr>
          <a:xfrm>
            <a:off x="457200" y="2057400"/>
            <a:ext cx="8229600" cy="4068763"/>
          </a:xfrm>
        </p:spPr>
        <p:txBody>
          <a:bodyPr/>
          <a:lstStyle/>
          <a:p>
            <a:pPr>
              <a:buNone/>
            </a:pPr>
            <a:r>
              <a:rPr lang="en-US" dirty="0" smtClean="0"/>
              <a:t>   Extracting features from text is like picking out important parts of a sentence or a document that can help a computer understand and analyze the text. These "features" are pieces of information that tell the computer what the text is about or how it's structured.</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400800"/>
          </a:xfrm>
        </p:spPr>
        <p:txBody>
          <a:bodyPr>
            <a:normAutofit/>
          </a:bodyPr>
          <a:lstStyle/>
          <a:p>
            <a:pPr>
              <a:buNone/>
            </a:pPr>
            <a:r>
              <a:rPr lang="en-US" b="1" dirty="0" smtClean="0"/>
              <a:t>Example Sentence:</a:t>
            </a:r>
          </a:p>
          <a:p>
            <a:pPr>
              <a:buNone/>
            </a:pPr>
            <a:r>
              <a:rPr lang="en-US" b="1" dirty="0" smtClean="0"/>
              <a:t>"The quick brown fox jumps over the lazy dog.“</a:t>
            </a:r>
          </a:p>
          <a:p>
            <a:pPr>
              <a:buNone/>
            </a:pPr>
            <a:endParaRPr lang="en-US" dirty="0" smtClean="0"/>
          </a:p>
          <a:p>
            <a:pPr>
              <a:buNone/>
            </a:pPr>
            <a:r>
              <a:rPr lang="en-US" b="1" dirty="0" smtClean="0"/>
              <a:t>How We Extract Features:</a:t>
            </a:r>
          </a:p>
          <a:p>
            <a:pPr>
              <a:buNone/>
            </a:pPr>
            <a:endParaRPr lang="en-US" b="1" dirty="0" smtClean="0"/>
          </a:p>
          <a:p>
            <a:pPr marL="514350" indent="-514350">
              <a:buFont typeface="+mj-lt"/>
              <a:buAutoNum type="arabicPeriod"/>
            </a:pPr>
            <a:r>
              <a:rPr lang="en-US" b="1" dirty="0" smtClean="0"/>
              <a:t>Counting Words (Bag of Words):</a:t>
            </a:r>
            <a:endParaRPr lang="en-US" dirty="0" smtClean="0"/>
          </a:p>
          <a:p>
            <a:pPr lvl="1">
              <a:buFont typeface="Arial" pitchFamily="34" charset="0"/>
              <a:buChar char="•"/>
            </a:pPr>
            <a:r>
              <a:rPr lang="en-US" b="1" dirty="0" smtClean="0"/>
              <a:t>What You Do:</a:t>
            </a:r>
            <a:r>
              <a:rPr lang="en-US" dirty="0" smtClean="0"/>
              <a:t> Count how often each word appears.</a:t>
            </a:r>
          </a:p>
          <a:p>
            <a:pPr lvl="1">
              <a:buFont typeface="Arial" pitchFamily="34" charset="0"/>
              <a:buChar char="•"/>
            </a:pPr>
            <a:r>
              <a:rPr lang="en-US" b="1" dirty="0" smtClean="0"/>
              <a:t>Example:</a:t>
            </a:r>
            <a:r>
              <a:rPr lang="en-US" dirty="0" smtClean="0"/>
              <a:t> The words in the sentence are "The," "quick," "brown," "fox," "jumps," "over," "lazy," and "dog." Each word appears once.</a:t>
            </a:r>
          </a:p>
          <a:p>
            <a:pPr lvl="1">
              <a:buFont typeface="Arial" pitchFamily="34" charset="0"/>
              <a:buChar char="•"/>
            </a:pPr>
            <a:r>
              <a:rPr lang="en-US" b="1" dirty="0" smtClean="0"/>
              <a:t>Feature:</a:t>
            </a:r>
            <a:r>
              <a:rPr lang="en-US" dirty="0" smtClean="0"/>
              <a:t> Word counts: {“The”: 1, “quick”: 1, “brown”: 1, “fox”: 1, “jumps”: 1, “over”: 1, “lazy”: 1, “dog”: 1}</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400800"/>
          </a:xfrm>
        </p:spPr>
        <p:txBody>
          <a:bodyPr>
            <a:normAutofit/>
          </a:bodyPr>
          <a:lstStyle/>
          <a:p>
            <a:pPr marL="514350" indent="-514350">
              <a:buFont typeface="+mj-lt"/>
              <a:buAutoNum type="arabicPeriod" startAt="2"/>
            </a:pPr>
            <a:r>
              <a:rPr lang="en-US" b="1" dirty="0" smtClean="0"/>
              <a:t>Finding Important Words (TF-IDF):</a:t>
            </a:r>
            <a:endParaRPr lang="en-US" dirty="0" smtClean="0"/>
          </a:p>
          <a:p>
            <a:pPr lvl="1">
              <a:buFont typeface="Arial" pitchFamily="34" charset="0"/>
              <a:buChar char="•"/>
            </a:pPr>
            <a:r>
              <a:rPr lang="en-US" b="1" dirty="0" smtClean="0"/>
              <a:t>What You Do</a:t>
            </a:r>
            <a:r>
              <a:rPr lang="en-US" dirty="0" smtClean="0"/>
              <a:t>: Check how common or rare each word is in many texts, and give more importance to rare words.</a:t>
            </a:r>
          </a:p>
          <a:p>
            <a:pPr lvl="1">
              <a:buFont typeface="Arial" pitchFamily="34" charset="0"/>
              <a:buChar char="•"/>
            </a:pPr>
            <a:r>
              <a:rPr lang="en-US" b="1" dirty="0" smtClean="0"/>
              <a:t>Example: </a:t>
            </a:r>
            <a:r>
              <a:rPr lang="en-US" dirty="0" smtClean="0"/>
              <a:t>If “fox” is rare in other texts but appears here, it’s more important.</a:t>
            </a:r>
          </a:p>
          <a:p>
            <a:pPr lvl="1">
              <a:buFont typeface="Arial" pitchFamily="34" charset="0"/>
              <a:buChar char="•"/>
            </a:pPr>
            <a:r>
              <a:rPr lang="en-US" b="1" dirty="0" smtClean="0"/>
              <a:t>Feature: </a:t>
            </a:r>
            <a:r>
              <a:rPr lang="en-US" dirty="0" smtClean="0"/>
              <a:t>Words like "fox" might get a higher score because they’re not common in most texts.</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marL="514350" indent="-514350">
              <a:buFont typeface="+mj-lt"/>
              <a:buAutoNum type="arabicPeriod" startAt="3"/>
            </a:pPr>
            <a:r>
              <a:rPr lang="en-US" b="1" dirty="0" smtClean="0"/>
              <a:t>Understanding Word Meanings (Word Embeddings):</a:t>
            </a:r>
            <a:endParaRPr lang="en-US" dirty="0" smtClean="0"/>
          </a:p>
          <a:p>
            <a:pPr lvl="1">
              <a:buFont typeface="Arial" pitchFamily="34" charset="0"/>
              <a:buChar char="•"/>
            </a:pPr>
            <a:r>
              <a:rPr lang="en-US" b="1" dirty="0" smtClean="0"/>
              <a:t>What You Do:</a:t>
            </a:r>
            <a:r>
              <a:rPr lang="en-US" dirty="0" smtClean="0"/>
              <a:t> Group words that have similar meanings.</a:t>
            </a:r>
          </a:p>
          <a:p>
            <a:pPr lvl="1">
              <a:buFont typeface="Arial" pitchFamily="34" charset="0"/>
              <a:buChar char="•"/>
            </a:pPr>
            <a:r>
              <a:rPr lang="en-US" b="1" dirty="0" smtClean="0"/>
              <a:t>Example:</a:t>
            </a:r>
            <a:r>
              <a:rPr lang="en-US" dirty="0" smtClean="0"/>
              <a:t> If another sentence had "fast brown fox," the words "quick" and "fast" would be recognized as similar.</a:t>
            </a:r>
          </a:p>
          <a:p>
            <a:pPr lvl="1">
              <a:buFont typeface="Arial" pitchFamily="34" charset="0"/>
              <a:buChar char="•"/>
            </a:pPr>
            <a:r>
              <a:rPr lang="en-US" b="1" dirty="0" smtClean="0"/>
              <a:t>Feature:</a:t>
            </a:r>
            <a:r>
              <a:rPr lang="en-US" dirty="0" smtClean="0"/>
              <a:t> The word "quick" might be grouped with "fast" because they have similar meanings.</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marL="514350" indent="-514350">
              <a:buFont typeface="+mj-lt"/>
              <a:buAutoNum type="arabicPeriod" startAt="4"/>
            </a:pPr>
            <a:r>
              <a:rPr lang="en-US" b="1" dirty="0" smtClean="0"/>
              <a:t>Looking at Word Pairs (N-grams):</a:t>
            </a:r>
            <a:endParaRPr lang="en-US" dirty="0" smtClean="0"/>
          </a:p>
          <a:p>
            <a:pPr lvl="1">
              <a:buFont typeface="Arial" pitchFamily="34" charset="0"/>
              <a:buChar char="•"/>
            </a:pPr>
            <a:r>
              <a:rPr lang="en-US" b="1" dirty="0" smtClean="0"/>
              <a:t>What You Do:</a:t>
            </a:r>
            <a:r>
              <a:rPr lang="en-US" dirty="0" smtClean="0"/>
              <a:t> Look at pairs or groups of words that appear together.</a:t>
            </a:r>
          </a:p>
          <a:p>
            <a:pPr lvl="1">
              <a:buFont typeface="Arial" pitchFamily="34" charset="0"/>
              <a:buChar char="•"/>
            </a:pPr>
            <a:r>
              <a:rPr lang="en-US" b="1" dirty="0" smtClean="0"/>
              <a:t>Example:</a:t>
            </a:r>
            <a:r>
              <a:rPr lang="en-US" dirty="0" smtClean="0"/>
              <a:t> "quick brown" and "lazy dog" are two-word pairs.</a:t>
            </a:r>
          </a:p>
          <a:p>
            <a:pPr lvl="1">
              <a:buFont typeface="Arial" pitchFamily="34" charset="0"/>
              <a:buChar char="•"/>
            </a:pPr>
            <a:r>
              <a:rPr lang="en-US" b="1" dirty="0" smtClean="0"/>
              <a:t>Feature:</a:t>
            </a:r>
            <a:r>
              <a:rPr lang="en-US" dirty="0" smtClean="0"/>
              <a:t> Pairs like “quick brown” and “lazy dog” help capture how words are used together.</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marL="514350" indent="-514350">
              <a:buFont typeface="+mj-lt"/>
              <a:buAutoNum type="arabicPeriod" startAt="5"/>
            </a:pPr>
            <a:r>
              <a:rPr lang="en-US" b="1" dirty="0" smtClean="0"/>
              <a:t>Tagging Parts of Speech (POS Tagging):</a:t>
            </a:r>
            <a:endParaRPr lang="en-US" dirty="0" smtClean="0"/>
          </a:p>
          <a:p>
            <a:pPr lvl="1">
              <a:buFont typeface="Arial" pitchFamily="34" charset="0"/>
              <a:buChar char="•"/>
            </a:pPr>
            <a:r>
              <a:rPr lang="en-US" b="1" dirty="0" smtClean="0"/>
              <a:t>What You Do:</a:t>
            </a:r>
            <a:r>
              <a:rPr lang="en-US" dirty="0" smtClean="0"/>
              <a:t> Identify the role of each word in the sentence (like noun, verb, adjective).</a:t>
            </a:r>
          </a:p>
          <a:p>
            <a:pPr lvl="1">
              <a:buFont typeface="Arial" pitchFamily="34" charset="0"/>
              <a:buChar char="•"/>
            </a:pPr>
            <a:r>
              <a:rPr lang="en-US" b="1" dirty="0" smtClean="0"/>
              <a:t>Example:</a:t>
            </a:r>
            <a:r>
              <a:rPr lang="en-US" dirty="0" smtClean="0"/>
              <a:t> “The” is a determiner, “fox” is a noun, “jumps” is a verb.</a:t>
            </a:r>
          </a:p>
          <a:p>
            <a:pPr lvl="1">
              <a:buFont typeface="Arial" pitchFamily="34" charset="0"/>
              <a:buChar char="•"/>
            </a:pPr>
            <a:r>
              <a:rPr lang="en-US" b="1" dirty="0" smtClean="0"/>
              <a:t>Feature:</a:t>
            </a:r>
            <a:r>
              <a:rPr lang="en-US" dirty="0" smtClean="0"/>
              <a:t> Tags: {“The”: determiner, “quick”: adjective, “fox”: noun, “jumps”: verb, “over”: preposition, “lazy”: adjective, “dog”: noun}</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b="1" dirty="0" smtClean="0"/>
              <a:t>Why Normalize Data?</a:t>
            </a:r>
            <a:br>
              <a:rPr lang="en-US" b="1" dirty="0" smtClean="0"/>
            </a:b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sz="3000" b="1" dirty="0" smtClean="0"/>
              <a:t>Consistency:</a:t>
            </a:r>
            <a:r>
              <a:rPr lang="en-US" sz="3000" dirty="0" smtClean="0"/>
              <a:t> When features have different ranges, one feature might dominate others. Normalization ensures all features contribute equally.</a:t>
            </a:r>
          </a:p>
          <a:p>
            <a:r>
              <a:rPr lang="en-US" sz="3000" b="1" dirty="0" smtClean="0"/>
              <a:t>Model Performance:</a:t>
            </a:r>
            <a:r>
              <a:rPr lang="en-US" sz="3000" dirty="0" smtClean="0"/>
              <a:t> Many machine learning algorithms, such as gradient descent-based models, perform better when the data is normalized, as it helps in faster convergence.</a:t>
            </a:r>
          </a:p>
          <a:p>
            <a:r>
              <a:rPr lang="en-US" sz="3000" b="1" dirty="0" smtClean="0"/>
              <a:t>Comparability:</a:t>
            </a:r>
            <a:r>
              <a:rPr lang="en-US" sz="3000" dirty="0" smtClean="0"/>
              <a:t> Normalization makes it easier to compare different datasets or features, especially when they originate from different sources.</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marL="514350" indent="-514350">
              <a:buFont typeface="+mj-lt"/>
              <a:buAutoNum type="arabicPeriod" startAt="6"/>
            </a:pPr>
            <a:r>
              <a:rPr lang="en-US" b="1" dirty="0" smtClean="0"/>
              <a:t>Finding Names and Dates (Named Entity Recognition):</a:t>
            </a:r>
            <a:endParaRPr lang="en-US" dirty="0" smtClean="0"/>
          </a:p>
          <a:p>
            <a:pPr lvl="1">
              <a:buFont typeface="Arial" pitchFamily="34" charset="0"/>
              <a:buChar char="•"/>
            </a:pPr>
            <a:r>
              <a:rPr lang="en-US" b="1" dirty="0" smtClean="0"/>
              <a:t>What You Do:</a:t>
            </a:r>
            <a:r>
              <a:rPr lang="en-US" dirty="0" smtClean="0"/>
              <a:t> Identify specific things like names of people, places, or dates.</a:t>
            </a:r>
          </a:p>
          <a:p>
            <a:pPr lvl="1">
              <a:buFont typeface="Arial" pitchFamily="34" charset="0"/>
              <a:buChar char="•"/>
            </a:pPr>
            <a:r>
              <a:rPr lang="en-US" b="1" dirty="0" smtClean="0"/>
              <a:t>Example:</a:t>
            </a:r>
            <a:r>
              <a:rPr lang="en-US" dirty="0" smtClean="0"/>
              <a:t> If the sentence had “John” instead of “fox,” it would recognize “John” as a person’s name.</a:t>
            </a:r>
          </a:p>
          <a:p>
            <a:pPr lvl="1">
              <a:buFont typeface="Arial" pitchFamily="34" charset="0"/>
              <a:buChar char="•"/>
            </a:pPr>
            <a:r>
              <a:rPr lang="en-US" b="1" dirty="0" smtClean="0"/>
              <a:t>Feature:</a:t>
            </a:r>
            <a:r>
              <a:rPr lang="en-US" dirty="0" smtClean="0"/>
              <a:t> If “John” were in the text, it would be tagged as a person.</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marL="514350" indent="-514350">
              <a:buFont typeface="+mj-lt"/>
              <a:buAutoNum type="arabicPeriod" startAt="7"/>
            </a:pPr>
            <a:r>
              <a:rPr lang="en-US" b="1" dirty="0" smtClean="0"/>
              <a:t>Understanding Feelings (Sentiment Analysis):</a:t>
            </a:r>
            <a:endParaRPr lang="en-US" dirty="0" smtClean="0"/>
          </a:p>
          <a:p>
            <a:pPr lvl="1">
              <a:buFont typeface="Arial" pitchFamily="34" charset="0"/>
              <a:buChar char="•"/>
            </a:pPr>
            <a:r>
              <a:rPr lang="en-US" b="1" dirty="0" smtClean="0"/>
              <a:t>What You Do:</a:t>
            </a:r>
            <a:r>
              <a:rPr lang="en-US" dirty="0" smtClean="0"/>
              <a:t> Determine if the text is positive, negative, or neutral.</a:t>
            </a:r>
          </a:p>
          <a:p>
            <a:pPr lvl="1">
              <a:buFont typeface="Arial" pitchFamily="34" charset="0"/>
              <a:buChar char="•"/>
            </a:pPr>
            <a:r>
              <a:rPr lang="en-US" b="1" dirty="0" smtClean="0"/>
              <a:t>Example:</a:t>
            </a:r>
            <a:r>
              <a:rPr lang="en-US" dirty="0" smtClean="0"/>
              <a:t> If the sentence was “The fox happily jumps,” it might be seen as positive.</a:t>
            </a:r>
          </a:p>
          <a:p>
            <a:pPr lvl="1">
              <a:buFont typeface="Arial" pitchFamily="34" charset="0"/>
              <a:buChar char="•"/>
            </a:pPr>
            <a:r>
              <a:rPr lang="en-US" b="1" dirty="0" smtClean="0"/>
              <a:t>Feature:</a:t>
            </a:r>
            <a:r>
              <a:rPr lang="en-US" dirty="0" smtClean="0"/>
              <a:t> Sentiment might be neutral because there’s no strong emotion in the sentence.</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fontScale="92500" lnSpcReduction="20000"/>
          </a:bodyPr>
          <a:lstStyle/>
          <a:p>
            <a:pPr marL="514350" indent="-514350">
              <a:buFont typeface="+mj-lt"/>
              <a:buAutoNum type="arabicPeriod" startAt="8"/>
            </a:pPr>
            <a:r>
              <a:rPr lang="en-US" b="1" dirty="0" smtClean="0"/>
              <a:t>Identifying Main Topics (Topic Modeling):</a:t>
            </a:r>
            <a:endParaRPr lang="en-US" dirty="0" smtClean="0"/>
          </a:p>
          <a:p>
            <a:pPr lvl="1">
              <a:buFont typeface="Arial" pitchFamily="34" charset="0"/>
              <a:buChar char="•"/>
            </a:pPr>
            <a:r>
              <a:rPr lang="en-US" sz="3000" b="1" dirty="0" smtClean="0"/>
              <a:t>What You Do:</a:t>
            </a:r>
            <a:r>
              <a:rPr lang="en-US" sz="3000" dirty="0" smtClean="0"/>
              <a:t> Find out what the text is mainly about.</a:t>
            </a:r>
          </a:p>
          <a:p>
            <a:pPr lvl="1">
              <a:buFont typeface="Arial" pitchFamily="34" charset="0"/>
              <a:buChar char="•"/>
            </a:pPr>
            <a:r>
              <a:rPr lang="en-US" sz="3000" b="1" dirty="0" smtClean="0"/>
              <a:t>Example:</a:t>
            </a:r>
            <a:r>
              <a:rPr lang="en-US" sz="3000" dirty="0" smtClean="0"/>
              <a:t> If there were many sentences about animals, the topic might be "animals."</a:t>
            </a:r>
          </a:p>
          <a:p>
            <a:pPr lvl="1">
              <a:buFont typeface="Arial" pitchFamily="34" charset="0"/>
              <a:buChar char="•"/>
            </a:pPr>
            <a:r>
              <a:rPr lang="en-US" sz="3000" b="1" dirty="0" smtClean="0"/>
              <a:t>Feature:</a:t>
            </a:r>
            <a:r>
              <a:rPr lang="en-US" sz="3000" dirty="0" smtClean="0"/>
              <a:t> The topic could be “animals” based on words like “fox” and “dog.”</a:t>
            </a:r>
          </a:p>
          <a:p>
            <a:pPr lvl="1">
              <a:buFont typeface="Arial" pitchFamily="34" charset="0"/>
              <a:buChar char="•"/>
            </a:pPr>
            <a:endParaRPr lang="en-US" dirty="0" smtClean="0"/>
          </a:p>
          <a:p>
            <a:pPr>
              <a:buNone/>
            </a:pPr>
            <a:r>
              <a:rPr lang="en-US" b="1" dirty="0" smtClean="0"/>
              <a:t>Summary:</a:t>
            </a:r>
          </a:p>
          <a:p>
            <a:pPr>
              <a:buNone/>
            </a:pPr>
            <a:r>
              <a:rPr lang="en-US" dirty="0" smtClean="0"/>
              <a:t>    </a:t>
            </a:r>
            <a:r>
              <a:rPr lang="en-US" sz="3000" dirty="0" smtClean="0"/>
              <a:t>When we extract features from the sentence "The quick brown fox jumps over the lazy dog," we’re picking out details like word counts, the roles of words, word pairs, and overall topics. These details help the computer understand and analyze the text, just like how you might take notes to remember important parts of a story.</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Extracting features from categorical data</a:t>
            </a:r>
            <a:endParaRPr lang="en-US" b="1" dirty="0"/>
          </a:p>
        </p:txBody>
      </p:sp>
      <p:sp>
        <p:nvSpPr>
          <p:cNvPr id="3" name="Content Placeholder 2"/>
          <p:cNvSpPr>
            <a:spLocks noGrp="1"/>
          </p:cNvSpPr>
          <p:nvPr>
            <p:ph idx="1"/>
          </p:nvPr>
        </p:nvSpPr>
        <p:spPr>
          <a:xfrm>
            <a:off x="457200" y="1981200"/>
            <a:ext cx="8229600" cy="4144963"/>
          </a:xfrm>
        </p:spPr>
        <p:txBody>
          <a:bodyPr/>
          <a:lstStyle/>
          <a:p>
            <a:pPr>
              <a:buNone/>
            </a:pPr>
            <a:r>
              <a:rPr lang="en-US" dirty="0" smtClean="0"/>
              <a:t>   Extracting features from categorical data involves turning categories or labels into a form that can be used for analysis or machine learning. Categorical data consists of distinct groups or categories, such as colors, types of animals, or product names.</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b="1" dirty="0" smtClean="0"/>
              <a:t>Example:</a:t>
            </a:r>
          </a:p>
          <a:p>
            <a:pPr>
              <a:buNone/>
            </a:pPr>
            <a:r>
              <a:rPr lang="en-US" dirty="0" smtClean="0"/>
              <a:t>Suppose you have data about different types of fruits:</a:t>
            </a:r>
          </a:p>
          <a:p>
            <a:pPr>
              <a:buNone/>
            </a:pPr>
            <a:endParaRPr lang="en-US" dirty="0" smtClean="0"/>
          </a:p>
        </p:txBody>
      </p:sp>
      <p:graphicFrame>
        <p:nvGraphicFramePr>
          <p:cNvPr id="4" name="Table 3"/>
          <p:cNvGraphicFramePr>
            <a:graphicFrameLocks noGrp="1"/>
          </p:cNvGraphicFramePr>
          <p:nvPr/>
        </p:nvGraphicFramePr>
        <p:xfrm>
          <a:off x="685800" y="2438400"/>
          <a:ext cx="7620000" cy="4038600"/>
        </p:xfrm>
        <a:graphic>
          <a:graphicData uri="http://schemas.openxmlformats.org/drawingml/2006/table">
            <a:tbl>
              <a:tblPr firstRow="1" bandRow="1">
                <a:tableStyleId>{5C22544A-7EE6-4342-B048-85BDC9FD1C3A}</a:tableStyleId>
              </a:tblPr>
              <a:tblGrid>
                <a:gridCol w="2540000"/>
                <a:gridCol w="2540000"/>
                <a:gridCol w="2540000"/>
              </a:tblGrid>
              <a:tr h="807720">
                <a:tc>
                  <a:txBody>
                    <a:bodyPr/>
                    <a:lstStyle/>
                    <a:p>
                      <a:pPr algn="ctr"/>
                      <a:r>
                        <a:rPr lang="en-US" dirty="0"/>
                        <a:t>Fruit</a:t>
                      </a:r>
                    </a:p>
                  </a:txBody>
                  <a:tcPr anchor="ctr"/>
                </a:tc>
                <a:tc>
                  <a:txBody>
                    <a:bodyPr/>
                    <a:lstStyle/>
                    <a:p>
                      <a:pPr algn="ctr"/>
                      <a:r>
                        <a:rPr lang="en-US" dirty="0" smtClean="0"/>
                        <a:t>Color</a:t>
                      </a:r>
                      <a:endParaRPr lang="en-US" dirty="0"/>
                    </a:p>
                  </a:txBody>
                  <a:tcPr anchor="ctr"/>
                </a:tc>
                <a:tc>
                  <a:txBody>
                    <a:bodyPr/>
                    <a:lstStyle/>
                    <a:p>
                      <a:pPr algn="ctr"/>
                      <a:r>
                        <a:rPr lang="en-US" dirty="0" smtClean="0"/>
                        <a:t>Type</a:t>
                      </a:r>
                      <a:endParaRPr lang="en-US" dirty="0"/>
                    </a:p>
                  </a:txBody>
                  <a:tcPr anchor="ctr"/>
                </a:tc>
              </a:tr>
              <a:tr h="807720">
                <a:tc>
                  <a:txBody>
                    <a:bodyPr/>
                    <a:lstStyle/>
                    <a:p>
                      <a:pPr algn="ctr"/>
                      <a:r>
                        <a:rPr lang="en-US" dirty="0" smtClean="0"/>
                        <a:t>Apple</a:t>
                      </a:r>
                      <a:endParaRPr lang="en-US" dirty="0"/>
                    </a:p>
                  </a:txBody>
                  <a:tcPr/>
                </a:tc>
                <a:tc>
                  <a:txBody>
                    <a:bodyPr/>
                    <a:lstStyle/>
                    <a:p>
                      <a:pPr algn="ctr"/>
                      <a:r>
                        <a:rPr lang="en-US" dirty="0" smtClean="0"/>
                        <a:t>Red</a:t>
                      </a:r>
                      <a:endParaRPr lang="en-US" dirty="0"/>
                    </a:p>
                  </a:txBody>
                  <a:tcPr/>
                </a:tc>
                <a:tc>
                  <a:txBody>
                    <a:bodyPr/>
                    <a:lstStyle/>
                    <a:p>
                      <a:pPr algn="ctr"/>
                      <a:r>
                        <a:rPr lang="en-US" dirty="0" smtClean="0"/>
                        <a:t>Fruit</a:t>
                      </a:r>
                      <a:endParaRPr lang="en-US" dirty="0"/>
                    </a:p>
                  </a:txBody>
                  <a:tcPr/>
                </a:tc>
              </a:tr>
              <a:tr h="807720">
                <a:tc>
                  <a:txBody>
                    <a:bodyPr/>
                    <a:lstStyle/>
                    <a:p>
                      <a:pPr algn="ctr"/>
                      <a:r>
                        <a:rPr lang="en-US" dirty="0" smtClean="0"/>
                        <a:t>Banana</a:t>
                      </a:r>
                      <a:endParaRPr lang="en-US" dirty="0"/>
                    </a:p>
                  </a:txBody>
                  <a:tcPr/>
                </a:tc>
                <a:tc>
                  <a:txBody>
                    <a:bodyPr/>
                    <a:lstStyle/>
                    <a:p>
                      <a:pPr algn="ctr"/>
                      <a:r>
                        <a:rPr lang="en-US" dirty="0" smtClean="0"/>
                        <a:t>Yellow</a:t>
                      </a:r>
                      <a:endParaRPr lang="en-US" dirty="0"/>
                    </a:p>
                  </a:txBody>
                  <a:tcPr/>
                </a:tc>
                <a:tc>
                  <a:txBody>
                    <a:bodyPr/>
                    <a:lstStyle/>
                    <a:p>
                      <a:pPr algn="ctr"/>
                      <a:r>
                        <a:rPr lang="en-US" dirty="0" smtClean="0"/>
                        <a:t>Fruit</a:t>
                      </a:r>
                      <a:endParaRPr lang="en-US" dirty="0"/>
                    </a:p>
                  </a:txBody>
                  <a:tcPr/>
                </a:tc>
              </a:tr>
              <a:tr h="807720">
                <a:tc>
                  <a:txBody>
                    <a:bodyPr/>
                    <a:lstStyle/>
                    <a:p>
                      <a:pPr algn="ctr"/>
                      <a:r>
                        <a:rPr lang="en-US" dirty="0" smtClean="0"/>
                        <a:t>Carrot</a:t>
                      </a:r>
                      <a:endParaRPr lang="en-US" dirty="0"/>
                    </a:p>
                  </a:txBody>
                  <a:tcPr/>
                </a:tc>
                <a:tc>
                  <a:txBody>
                    <a:bodyPr/>
                    <a:lstStyle/>
                    <a:p>
                      <a:pPr algn="ctr"/>
                      <a:r>
                        <a:rPr lang="en-US" dirty="0" smtClean="0"/>
                        <a:t>Orange</a:t>
                      </a:r>
                      <a:endParaRPr lang="en-US" dirty="0"/>
                    </a:p>
                  </a:txBody>
                  <a:tcPr/>
                </a:tc>
                <a:tc>
                  <a:txBody>
                    <a:bodyPr/>
                    <a:lstStyle/>
                    <a:p>
                      <a:pPr algn="ctr"/>
                      <a:r>
                        <a:rPr lang="en-US" dirty="0" smtClean="0"/>
                        <a:t>Vegetable</a:t>
                      </a:r>
                      <a:endParaRPr lang="en-US" dirty="0"/>
                    </a:p>
                  </a:txBody>
                  <a:tcPr/>
                </a:tc>
              </a:tr>
              <a:tr h="807720">
                <a:tc>
                  <a:txBody>
                    <a:bodyPr/>
                    <a:lstStyle/>
                    <a:p>
                      <a:pPr algn="ctr"/>
                      <a:r>
                        <a:rPr lang="en-US" dirty="0" smtClean="0"/>
                        <a:t>Spinach</a:t>
                      </a:r>
                      <a:endParaRPr lang="en-US" dirty="0"/>
                    </a:p>
                  </a:txBody>
                  <a:tcPr/>
                </a:tc>
                <a:tc>
                  <a:txBody>
                    <a:bodyPr/>
                    <a:lstStyle/>
                    <a:p>
                      <a:pPr algn="ctr"/>
                      <a:r>
                        <a:rPr lang="en-US" dirty="0" smtClean="0"/>
                        <a:t>Green</a:t>
                      </a:r>
                      <a:endParaRPr lang="en-US" dirty="0"/>
                    </a:p>
                  </a:txBody>
                  <a:tcPr/>
                </a:tc>
                <a:tc>
                  <a:txBody>
                    <a:bodyPr/>
                    <a:lstStyle/>
                    <a:p>
                      <a:pPr algn="ctr"/>
                      <a:r>
                        <a:rPr lang="en-US" dirty="0" smtClean="0"/>
                        <a:t>Vegetable</a:t>
                      </a:r>
                      <a:endParaRPr lang="en-US" dirty="0"/>
                    </a:p>
                  </a:txBody>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Autofit/>
          </a:bodyPr>
          <a:lstStyle/>
          <a:p>
            <a:r>
              <a:rPr lang="en-US" sz="3600" b="1" dirty="0" smtClean="0"/>
              <a:t>How to Extract Features from Categorical Data:</a:t>
            </a:r>
            <a:endParaRPr lang="en-US" sz="3600" dirty="0"/>
          </a:p>
        </p:txBody>
      </p:sp>
      <p:sp>
        <p:nvSpPr>
          <p:cNvPr id="3" name="Content Placeholder 2"/>
          <p:cNvSpPr>
            <a:spLocks noGrp="1"/>
          </p:cNvSpPr>
          <p:nvPr>
            <p:ph idx="1"/>
          </p:nvPr>
        </p:nvSpPr>
        <p:spPr/>
        <p:txBody>
          <a:bodyPr>
            <a:normAutofit/>
          </a:bodyPr>
          <a:lstStyle/>
          <a:p>
            <a:endParaRPr lang="en-US" b="1" dirty="0" smtClean="0"/>
          </a:p>
          <a:p>
            <a:pPr marL="514350" indent="-514350">
              <a:buFont typeface="+mj-lt"/>
              <a:buAutoNum type="arabicPeriod"/>
            </a:pPr>
            <a:r>
              <a:rPr lang="en-US" b="1" dirty="0" smtClean="0"/>
              <a:t>One-Hot Encoding:</a:t>
            </a:r>
            <a:endParaRPr lang="en-US" dirty="0" smtClean="0"/>
          </a:p>
          <a:p>
            <a:pPr lvl="1">
              <a:buFont typeface="Arial" pitchFamily="34" charset="0"/>
              <a:buChar char="•"/>
            </a:pPr>
            <a:r>
              <a:rPr lang="en-US" b="1" dirty="0" smtClean="0"/>
              <a:t>What It Is:</a:t>
            </a:r>
            <a:r>
              <a:rPr lang="en-US" dirty="0" smtClean="0"/>
              <a:t> Create a new column for each category and mark the presence of each category with a 1 or 0.</a:t>
            </a:r>
          </a:p>
          <a:p>
            <a:pPr lvl="1">
              <a:buFont typeface="Arial" pitchFamily="34" charset="0"/>
              <a:buChar char="•"/>
            </a:pPr>
            <a:r>
              <a:rPr lang="en-US" b="1" dirty="0" smtClean="0"/>
              <a:t>Example:</a:t>
            </a:r>
            <a:r>
              <a:rPr lang="en-US" dirty="0" smtClean="0"/>
              <a:t> For the "Fruit" column, you create new columns for each type (Apple, Banana, Carrot, Spinach). Each row will have a 1 in the column corresponding to its fruit and 0s elsewhere.</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2133600"/>
          <a:ext cx="8229600" cy="3200400"/>
        </p:xfrm>
        <a:graphic>
          <a:graphicData uri="http://schemas.openxmlformats.org/drawingml/2006/table">
            <a:tbl>
              <a:tblPr firstRow="1" bandRow="1">
                <a:tableStyleId>{5C22544A-7EE6-4342-B048-85BDC9FD1C3A}</a:tableStyleId>
              </a:tblPr>
              <a:tblGrid>
                <a:gridCol w="2057400"/>
                <a:gridCol w="2057400"/>
                <a:gridCol w="2057400"/>
                <a:gridCol w="2057400"/>
              </a:tblGrid>
              <a:tr h="6400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Apple</a:t>
                      </a: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Banana</a:t>
                      </a: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Carrot</a:t>
                      </a: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Spinach</a:t>
                      </a:r>
                    </a:p>
                    <a:p>
                      <a:pPr algn="ctr"/>
                      <a:endParaRPr lang="en-US" dirty="0"/>
                    </a:p>
                  </a:txBody>
                  <a:tcPr/>
                </a:tc>
              </a:tr>
              <a:tr h="640080">
                <a:tc>
                  <a:txBody>
                    <a:bodyPr/>
                    <a:lstStyle/>
                    <a:p>
                      <a:pPr algn="ctr"/>
                      <a:r>
                        <a:rPr lang="en-IN" dirty="0" smtClean="0"/>
                        <a:t>1</a:t>
                      </a:r>
                      <a:endParaRPr lang="en-US" dirty="0"/>
                    </a:p>
                  </a:txBody>
                  <a:tcPr/>
                </a:tc>
                <a:tc>
                  <a:txBody>
                    <a:bodyPr/>
                    <a:lstStyle/>
                    <a:p>
                      <a:pPr algn="ctr"/>
                      <a:r>
                        <a:rPr lang="en-IN" dirty="0" smtClean="0"/>
                        <a:t>0</a:t>
                      </a:r>
                      <a:endParaRPr lang="en-US" dirty="0"/>
                    </a:p>
                  </a:txBody>
                  <a:tcPr/>
                </a:tc>
                <a:tc>
                  <a:txBody>
                    <a:bodyPr/>
                    <a:lstStyle/>
                    <a:p>
                      <a:pPr algn="ctr"/>
                      <a:r>
                        <a:rPr lang="en-IN" dirty="0" smtClean="0"/>
                        <a:t>0</a:t>
                      </a:r>
                      <a:endParaRPr lang="en-US" dirty="0"/>
                    </a:p>
                  </a:txBody>
                  <a:tcPr/>
                </a:tc>
                <a:tc>
                  <a:txBody>
                    <a:bodyPr/>
                    <a:lstStyle/>
                    <a:p>
                      <a:pPr algn="ctr"/>
                      <a:r>
                        <a:rPr lang="en-IN" dirty="0" smtClean="0"/>
                        <a:t>0</a:t>
                      </a:r>
                      <a:endParaRPr lang="en-US" dirty="0"/>
                    </a:p>
                  </a:txBody>
                  <a:tcPr/>
                </a:tc>
              </a:tr>
              <a:tr h="640080">
                <a:tc>
                  <a:txBody>
                    <a:bodyPr/>
                    <a:lstStyle/>
                    <a:p>
                      <a:pPr algn="ctr"/>
                      <a:r>
                        <a:rPr lang="en-IN" dirty="0" smtClean="0"/>
                        <a:t>0</a:t>
                      </a:r>
                      <a:endParaRPr lang="en-US" dirty="0"/>
                    </a:p>
                  </a:txBody>
                  <a:tcPr/>
                </a:tc>
                <a:tc>
                  <a:txBody>
                    <a:bodyPr/>
                    <a:lstStyle/>
                    <a:p>
                      <a:pPr algn="ctr"/>
                      <a:r>
                        <a:rPr lang="en-IN" dirty="0" smtClean="0"/>
                        <a:t>1</a:t>
                      </a:r>
                      <a:endParaRPr lang="en-US" dirty="0"/>
                    </a:p>
                  </a:txBody>
                  <a:tcPr/>
                </a:tc>
                <a:tc>
                  <a:txBody>
                    <a:bodyPr/>
                    <a:lstStyle/>
                    <a:p>
                      <a:pPr algn="ctr"/>
                      <a:r>
                        <a:rPr lang="en-IN" dirty="0" smtClean="0"/>
                        <a:t>0</a:t>
                      </a:r>
                      <a:endParaRPr lang="en-US" dirty="0"/>
                    </a:p>
                  </a:txBody>
                  <a:tcPr/>
                </a:tc>
                <a:tc>
                  <a:txBody>
                    <a:bodyPr/>
                    <a:lstStyle/>
                    <a:p>
                      <a:pPr algn="ctr"/>
                      <a:r>
                        <a:rPr lang="en-IN" dirty="0" smtClean="0"/>
                        <a:t>0</a:t>
                      </a:r>
                      <a:endParaRPr lang="en-US" dirty="0"/>
                    </a:p>
                  </a:txBody>
                  <a:tcPr/>
                </a:tc>
              </a:tr>
              <a:tr h="640080">
                <a:tc>
                  <a:txBody>
                    <a:bodyPr/>
                    <a:lstStyle/>
                    <a:p>
                      <a:pPr algn="ctr"/>
                      <a:r>
                        <a:rPr lang="en-IN" dirty="0" smtClean="0"/>
                        <a:t>0</a:t>
                      </a:r>
                      <a:endParaRPr lang="en-US" dirty="0"/>
                    </a:p>
                  </a:txBody>
                  <a:tcPr/>
                </a:tc>
                <a:tc>
                  <a:txBody>
                    <a:bodyPr/>
                    <a:lstStyle/>
                    <a:p>
                      <a:pPr algn="ctr"/>
                      <a:r>
                        <a:rPr lang="en-IN" dirty="0" smtClean="0"/>
                        <a:t>0</a:t>
                      </a:r>
                      <a:endParaRPr lang="en-US" dirty="0"/>
                    </a:p>
                  </a:txBody>
                  <a:tcPr/>
                </a:tc>
                <a:tc>
                  <a:txBody>
                    <a:bodyPr/>
                    <a:lstStyle/>
                    <a:p>
                      <a:pPr algn="ctr"/>
                      <a:r>
                        <a:rPr lang="en-IN" dirty="0" smtClean="0"/>
                        <a:t>1</a:t>
                      </a:r>
                      <a:endParaRPr lang="en-US" dirty="0"/>
                    </a:p>
                  </a:txBody>
                  <a:tcPr/>
                </a:tc>
                <a:tc>
                  <a:txBody>
                    <a:bodyPr/>
                    <a:lstStyle/>
                    <a:p>
                      <a:pPr algn="ctr"/>
                      <a:r>
                        <a:rPr lang="en-IN" dirty="0" smtClean="0"/>
                        <a:t>0</a:t>
                      </a:r>
                      <a:endParaRPr lang="en-US" dirty="0"/>
                    </a:p>
                  </a:txBody>
                  <a:tcPr/>
                </a:tc>
              </a:tr>
              <a:tr h="640080">
                <a:tc>
                  <a:txBody>
                    <a:bodyPr/>
                    <a:lstStyle/>
                    <a:p>
                      <a:pPr algn="ctr"/>
                      <a:r>
                        <a:rPr lang="en-IN" dirty="0" smtClean="0"/>
                        <a:t>0</a:t>
                      </a:r>
                      <a:endParaRPr lang="en-US" dirty="0"/>
                    </a:p>
                  </a:txBody>
                  <a:tcPr/>
                </a:tc>
                <a:tc>
                  <a:txBody>
                    <a:bodyPr/>
                    <a:lstStyle/>
                    <a:p>
                      <a:pPr algn="ctr"/>
                      <a:r>
                        <a:rPr lang="en-IN" dirty="0" smtClean="0"/>
                        <a:t>0</a:t>
                      </a:r>
                      <a:endParaRPr lang="en-US" dirty="0"/>
                    </a:p>
                  </a:txBody>
                  <a:tcPr/>
                </a:tc>
                <a:tc>
                  <a:txBody>
                    <a:bodyPr/>
                    <a:lstStyle/>
                    <a:p>
                      <a:pPr algn="ctr"/>
                      <a:r>
                        <a:rPr lang="en-IN" dirty="0" smtClean="0"/>
                        <a:t>0</a:t>
                      </a:r>
                      <a:endParaRPr lang="en-US" dirty="0"/>
                    </a:p>
                  </a:txBody>
                  <a:tcPr/>
                </a:tc>
                <a:tc>
                  <a:txBody>
                    <a:bodyPr/>
                    <a:lstStyle/>
                    <a:p>
                      <a:pPr algn="ctr"/>
                      <a:r>
                        <a:rPr lang="en-IN" dirty="0" smtClean="0"/>
                        <a:t>1</a:t>
                      </a:r>
                      <a:endParaRPr lang="en-US" dirty="0"/>
                    </a:p>
                  </a:txBody>
                  <a:tcPr/>
                </a:tc>
              </a:tr>
            </a:tbl>
          </a:graphicData>
        </a:graphic>
      </p:graphicFrame>
      <p:sp>
        <p:nvSpPr>
          <p:cNvPr id="5" name="Rectangle 4"/>
          <p:cNvSpPr/>
          <p:nvPr/>
        </p:nvSpPr>
        <p:spPr>
          <a:xfrm>
            <a:off x="762000" y="838200"/>
            <a:ext cx="2286000" cy="646331"/>
          </a:xfrm>
          <a:prstGeom prst="rect">
            <a:avLst/>
          </a:prstGeom>
        </p:spPr>
        <p:txBody>
          <a:bodyPr wrap="square">
            <a:spAutoFit/>
          </a:bodyPr>
          <a:lstStyle/>
          <a:p>
            <a:r>
              <a:rPr lang="en-US" sz="3600" b="1" dirty="0" smtClean="0"/>
              <a:t>Result:</a:t>
            </a:r>
            <a:endParaRPr lang="en-US" sz="3600" b="1"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09-12 121025.pn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09-12 121209.png"/>
          <p:cNvPicPr>
            <a:picLocks noGrp="1" noChangeAspect="1"/>
          </p:cNvPicPr>
          <p:nvPr>
            <p:ph idx="1"/>
          </p:nvPr>
        </p:nvPicPr>
        <p:blipFill>
          <a:blip r:embed="rId2"/>
          <a:stretch>
            <a:fillRect/>
          </a:stretch>
        </p:blipFill>
        <p:spPr>
          <a:xfrm>
            <a:off x="76200" y="152400"/>
            <a:ext cx="9067800" cy="6705600"/>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505200"/>
          <a:ext cx="8229600" cy="3169920"/>
        </p:xfrm>
        <a:graphic>
          <a:graphicData uri="http://schemas.openxmlformats.org/drawingml/2006/table">
            <a:tbl>
              <a:tblPr firstRow="1" bandRow="1">
                <a:tableStyleId>{5C22544A-7EE6-4342-B048-85BDC9FD1C3A}</a:tableStyleId>
              </a:tblPr>
              <a:tblGrid>
                <a:gridCol w="2743200"/>
                <a:gridCol w="2743200"/>
                <a:gridCol w="2743200"/>
              </a:tblGrid>
              <a:tr h="609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Fruit</a:t>
                      </a: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Color</a:t>
                      </a:r>
                    </a:p>
                    <a:p>
                      <a:pPr algn="ctr"/>
                      <a:endParaRPr lang="en-US" dirty="0"/>
                    </a:p>
                  </a:txBody>
                  <a:tcPr/>
                </a:tc>
                <a:tc>
                  <a:txBody>
                    <a:bodyPr/>
                    <a:lstStyle/>
                    <a:p>
                      <a:pPr algn="ctr"/>
                      <a:r>
                        <a:rPr lang="en-US" dirty="0" smtClean="0"/>
                        <a:t>Label Encoded</a:t>
                      </a:r>
                      <a:endParaRPr lang="en-US" dirty="0"/>
                    </a:p>
                  </a:txBody>
                  <a:tcPr/>
                </a:tc>
              </a:tr>
              <a:tr h="609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Apple</a:t>
                      </a:r>
                    </a:p>
                    <a:p>
                      <a:pPr algn="ctr"/>
                      <a:endParaRPr lang="en-US" dirty="0"/>
                    </a:p>
                  </a:txBody>
                  <a:tcPr/>
                </a:tc>
                <a:tc>
                  <a:txBody>
                    <a:bodyPr/>
                    <a:lstStyle/>
                    <a:p>
                      <a:pPr algn="ctr"/>
                      <a:r>
                        <a:rPr lang="en-US" sz="1800" dirty="0" smtClean="0"/>
                        <a:t>Red</a:t>
                      </a:r>
                      <a:endParaRPr lang="en-US" dirty="0"/>
                    </a:p>
                  </a:txBody>
                  <a:tcPr/>
                </a:tc>
                <a:tc>
                  <a:txBody>
                    <a:bodyPr/>
                    <a:lstStyle/>
                    <a:p>
                      <a:pPr algn="ctr"/>
                      <a:r>
                        <a:rPr lang="en-IN" dirty="0" smtClean="0"/>
                        <a:t>1</a:t>
                      </a:r>
                      <a:endParaRPr lang="en-US" dirty="0"/>
                    </a:p>
                  </a:txBody>
                  <a:tcPr/>
                </a:tc>
              </a:tr>
              <a:tr h="609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Banana</a:t>
                      </a:r>
                    </a:p>
                    <a:p>
                      <a:pPr algn="ctr"/>
                      <a:endParaRPr lang="en-US" dirty="0"/>
                    </a:p>
                  </a:txBody>
                  <a:tcPr/>
                </a:tc>
                <a:tc>
                  <a:txBody>
                    <a:bodyPr/>
                    <a:lstStyle/>
                    <a:p>
                      <a:pPr algn="ctr"/>
                      <a:r>
                        <a:rPr lang="en-US" sz="1800" dirty="0" smtClean="0"/>
                        <a:t>Yellow</a:t>
                      </a:r>
                      <a:endParaRPr lang="en-US" dirty="0"/>
                    </a:p>
                  </a:txBody>
                  <a:tcPr/>
                </a:tc>
                <a:tc>
                  <a:txBody>
                    <a:bodyPr/>
                    <a:lstStyle/>
                    <a:p>
                      <a:pPr algn="ctr"/>
                      <a:r>
                        <a:rPr lang="en-IN" dirty="0" smtClean="0"/>
                        <a:t>2</a:t>
                      </a:r>
                      <a:endParaRPr lang="en-US" dirty="0"/>
                    </a:p>
                  </a:txBody>
                  <a:tcPr/>
                </a:tc>
              </a:tr>
              <a:tr h="609600">
                <a:tc>
                  <a:txBody>
                    <a:bodyPr/>
                    <a:lstStyle/>
                    <a:p>
                      <a:pPr algn="ctr"/>
                      <a:r>
                        <a:rPr lang="en-US" dirty="0" smtClean="0"/>
                        <a:t>Carrot</a:t>
                      </a:r>
                      <a:endParaRPr lang="en-US" dirty="0"/>
                    </a:p>
                  </a:txBody>
                  <a:tcPr/>
                </a:tc>
                <a:tc>
                  <a:txBody>
                    <a:bodyPr/>
                    <a:lstStyle/>
                    <a:p>
                      <a:pPr algn="ctr"/>
                      <a:r>
                        <a:rPr lang="en-US" sz="1800" dirty="0" smtClean="0"/>
                        <a:t>Orange</a:t>
                      </a:r>
                      <a:endParaRPr lang="en-US" dirty="0"/>
                    </a:p>
                  </a:txBody>
                  <a:tcPr/>
                </a:tc>
                <a:tc>
                  <a:txBody>
                    <a:bodyPr/>
                    <a:lstStyle/>
                    <a:p>
                      <a:pPr algn="ctr"/>
                      <a:r>
                        <a:rPr lang="en-IN" dirty="0" smtClean="0"/>
                        <a:t>3</a:t>
                      </a:r>
                      <a:endParaRPr lang="en-US" dirty="0"/>
                    </a:p>
                  </a:txBody>
                  <a:tcPr/>
                </a:tc>
              </a:tr>
              <a:tr h="609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Spinach</a:t>
                      </a:r>
                    </a:p>
                    <a:p>
                      <a:pPr algn="ctr"/>
                      <a:endParaRPr lang="en-US" dirty="0"/>
                    </a:p>
                  </a:txBody>
                  <a:tcPr/>
                </a:tc>
                <a:tc>
                  <a:txBody>
                    <a:bodyPr/>
                    <a:lstStyle/>
                    <a:p>
                      <a:pPr algn="ctr"/>
                      <a:r>
                        <a:rPr lang="en-US" sz="1800" dirty="0" smtClean="0"/>
                        <a:t>Green</a:t>
                      </a:r>
                      <a:endParaRPr lang="en-US" dirty="0"/>
                    </a:p>
                  </a:txBody>
                  <a:tcPr/>
                </a:tc>
                <a:tc>
                  <a:txBody>
                    <a:bodyPr/>
                    <a:lstStyle/>
                    <a:p>
                      <a:pPr algn="ctr"/>
                      <a:r>
                        <a:rPr lang="en-IN" dirty="0" smtClean="0"/>
                        <a:t>4</a:t>
                      </a:r>
                      <a:endParaRPr lang="en-US" dirty="0"/>
                    </a:p>
                  </a:txBody>
                  <a:tcPr/>
                </a:tc>
              </a:tr>
            </a:tbl>
          </a:graphicData>
        </a:graphic>
      </p:graphicFrame>
      <p:sp>
        <p:nvSpPr>
          <p:cNvPr id="5" name="Rectangle 4"/>
          <p:cNvSpPr/>
          <p:nvPr/>
        </p:nvSpPr>
        <p:spPr>
          <a:xfrm>
            <a:off x="381000" y="457200"/>
            <a:ext cx="8077200" cy="2800767"/>
          </a:xfrm>
          <a:prstGeom prst="rect">
            <a:avLst/>
          </a:prstGeom>
        </p:spPr>
        <p:txBody>
          <a:bodyPr wrap="square">
            <a:spAutoFit/>
          </a:bodyPr>
          <a:lstStyle/>
          <a:p>
            <a:pPr marL="342900" indent="-342900">
              <a:buFont typeface="+mj-lt"/>
              <a:buAutoNum type="arabicPeriod" startAt="2"/>
            </a:pPr>
            <a:r>
              <a:rPr lang="en-US" sz="3200" b="1" dirty="0" smtClean="0"/>
              <a:t> Label Encoding:</a:t>
            </a:r>
            <a:endParaRPr lang="en-US" sz="3200" dirty="0" smtClean="0"/>
          </a:p>
          <a:p>
            <a:pPr lvl="1">
              <a:buFont typeface="Arial" pitchFamily="34" charset="0"/>
              <a:buChar char="•"/>
            </a:pPr>
            <a:r>
              <a:rPr lang="en-US" sz="2800" b="1" dirty="0" smtClean="0"/>
              <a:t> What It Is:</a:t>
            </a:r>
            <a:r>
              <a:rPr lang="en-US" sz="2800" dirty="0" smtClean="0"/>
              <a:t> Assign each category a unique number.</a:t>
            </a:r>
          </a:p>
          <a:p>
            <a:pPr lvl="1">
              <a:buFont typeface="Arial" pitchFamily="34" charset="0"/>
              <a:buChar char="•"/>
            </a:pPr>
            <a:r>
              <a:rPr lang="en-US" sz="2800" b="1" dirty="0" smtClean="0"/>
              <a:t> Example:</a:t>
            </a:r>
            <a:r>
              <a:rPr lang="en-US" sz="2800" dirty="0" smtClean="0"/>
              <a:t> Assign numbers to colors: Red = 1,     Yellow = 2, Orange = 3, Green = 4.</a:t>
            </a:r>
          </a:p>
          <a:p>
            <a:r>
              <a:rPr lang="en-US" sz="3200" b="1" dirty="0" smtClean="0"/>
              <a:t>Result:</a:t>
            </a:r>
            <a:endParaRPr 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shot 2024-08-28 163651.png"/>
          <p:cNvPicPr>
            <a:picLocks noGrp="1" noChangeAspect="1"/>
          </p:cNvPicPr>
          <p:nvPr>
            <p:ph idx="1"/>
          </p:nvPr>
        </p:nvPicPr>
        <p:blipFill>
          <a:blip r:embed="rId2"/>
          <a:stretch>
            <a:fillRect/>
          </a:stretch>
        </p:blipFill>
        <p:spPr>
          <a:xfrm>
            <a:off x="1" y="0"/>
            <a:ext cx="9143999" cy="6858000"/>
          </a:xfr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09-12 121307.png"/>
          <p:cNvPicPr>
            <a:picLocks noGrp="1" noChangeAspect="1"/>
          </p:cNvPicPr>
          <p:nvPr>
            <p:ph idx="1"/>
          </p:nvPr>
        </p:nvPicPr>
        <p:blipFill>
          <a:blip r:embed="rId2"/>
          <a:stretch>
            <a:fillRect/>
          </a:stretch>
        </p:blipFill>
        <p:spPr>
          <a:xfrm>
            <a:off x="0" y="0"/>
            <a:ext cx="9143999" cy="6858000"/>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09-12 121357.png"/>
          <p:cNvPicPr>
            <a:picLocks noGrp="1" noChangeAspect="1"/>
          </p:cNvPicPr>
          <p:nvPr>
            <p:ph idx="1"/>
          </p:nvPr>
        </p:nvPicPr>
        <p:blipFill>
          <a:blip r:embed="rId2"/>
          <a:stretch>
            <a:fillRect/>
          </a:stretch>
        </p:blipFill>
        <p:spPr>
          <a:xfrm>
            <a:off x="0" y="304800"/>
            <a:ext cx="9144000" cy="3505200"/>
          </a:xfr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3500" b="1" dirty="0" smtClean="0"/>
              <a:t>Summary</a:t>
            </a:r>
          </a:p>
          <a:p>
            <a:r>
              <a:rPr lang="en-US" sz="2800" b="1" dirty="0" smtClean="0"/>
              <a:t>Label Encoding</a:t>
            </a:r>
            <a:r>
              <a:rPr lang="en-US" sz="2800" dirty="0" smtClean="0"/>
              <a:t> gives each category a unique number. It's simple but doesn't imply any relationship between categories.</a:t>
            </a:r>
          </a:p>
          <a:p>
            <a:r>
              <a:rPr lang="en-US" sz="2800" b="1" dirty="0" smtClean="0"/>
              <a:t>One-Hot Encoding</a:t>
            </a:r>
            <a:r>
              <a:rPr lang="en-US" sz="2800" dirty="0" smtClean="0"/>
              <a:t> represents each category as a binary vector with a 1 for the category present and 0s for others. It’s more detailed and works well when there’s no inherent order among the categories.</a:t>
            </a:r>
          </a:p>
          <a:p>
            <a:pPr>
              <a:buNone/>
            </a:pPr>
            <a:r>
              <a:rPr lang="en-US" sz="2800" dirty="0" smtClean="0"/>
              <a:t>   </a:t>
            </a:r>
          </a:p>
          <a:p>
            <a:pPr>
              <a:buNone/>
            </a:pPr>
            <a:r>
              <a:rPr lang="en-US" sz="2800" dirty="0" smtClean="0"/>
              <a:t>    Using these methods, we transform categorical data (like fruit names) into numerical features that machine learning models can use.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OUTPUT:</a:t>
            </a:r>
            <a:endParaRPr lang="en-US" dirty="0"/>
          </a:p>
        </p:txBody>
      </p:sp>
      <p:pic>
        <p:nvPicPr>
          <p:cNvPr id="4" name="Content Placeholder 3" descr="Screenshot 2024-08-28 163709.png"/>
          <p:cNvPicPr>
            <a:picLocks noGrp="1" noChangeAspect="1"/>
          </p:cNvPicPr>
          <p:nvPr>
            <p:ph idx="1"/>
          </p:nvPr>
        </p:nvPicPr>
        <p:blipFill>
          <a:blip r:embed="rId2"/>
          <a:stretch>
            <a:fillRect/>
          </a:stretch>
        </p:blipFill>
        <p:spPr>
          <a:xfrm>
            <a:off x="0" y="1447800"/>
            <a:ext cx="9144000" cy="54102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Applications of Normalization:</a:t>
            </a:r>
            <a:br>
              <a:rPr lang="en-US" b="1" dirty="0" smtClean="0"/>
            </a:br>
            <a:endParaRPr lang="en-US" dirty="0"/>
          </a:p>
        </p:txBody>
      </p:sp>
      <p:sp>
        <p:nvSpPr>
          <p:cNvPr id="3" name="Content Placeholder 2"/>
          <p:cNvSpPr>
            <a:spLocks noGrp="1"/>
          </p:cNvSpPr>
          <p:nvPr>
            <p:ph idx="1"/>
          </p:nvPr>
        </p:nvSpPr>
        <p:spPr/>
        <p:txBody>
          <a:bodyPr>
            <a:normAutofit/>
          </a:bodyPr>
          <a:lstStyle/>
          <a:p>
            <a:r>
              <a:rPr lang="en-US" sz="2800" b="1" dirty="0" smtClean="0"/>
              <a:t>Preprocessing for Machine Learning:</a:t>
            </a:r>
            <a:r>
              <a:rPr lang="en-US" sz="2800" dirty="0" smtClean="0"/>
              <a:t> Many machine learning algorithms, like k-nearest neighbors, neural networks, and support vector machines, benefit from normalized data as it improves performance and convergence.</a:t>
            </a:r>
          </a:p>
          <a:p>
            <a:r>
              <a:rPr lang="en-US" sz="2800" b="1" dirty="0" smtClean="0"/>
              <a:t>Data Visualization:</a:t>
            </a:r>
            <a:r>
              <a:rPr lang="en-US" sz="2800" dirty="0" smtClean="0"/>
              <a:t> Normalized data is easier to visualize, especially when comparing multiple features with different scales.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Standardization (Z-Score Scaling) </a:t>
            </a:r>
            <a:endParaRPr lang="en-US" dirty="0"/>
          </a:p>
        </p:txBody>
      </p:sp>
      <p:sp>
        <p:nvSpPr>
          <p:cNvPr id="3" name="Content Placeholder 2"/>
          <p:cNvSpPr>
            <a:spLocks noGrp="1"/>
          </p:cNvSpPr>
          <p:nvPr>
            <p:ph idx="1"/>
          </p:nvPr>
        </p:nvSpPr>
        <p:spPr/>
        <p:txBody>
          <a:bodyPr>
            <a:normAutofit/>
          </a:bodyPr>
          <a:lstStyle/>
          <a:p>
            <a:pPr>
              <a:buNone/>
            </a:pPr>
            <a:r>
              <a:rPr lang="en-US" dirty="0" smtClean="0"/>
              <a:t>   Standardization, also known as Z-score scaling, is a data transformation technique that adjusts the features of your data so that they have a mean of 0 and a standard deviation of 1. This technique is especially useful when your data has different units or scales, as it centers the data and scales it in a way that makes it easier to compare and analyze.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Why Use Standardization?</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Comparability:</a:t>
            </a:r>
            <a:r>
              <a:rPr lang="en-US" dirty="0" smtClean="0"/>
              <a:t> Ensures that features with different units or scales are on a level playing field.</a:t>
            </a:r>
          </a:p>
          <a:p>
            <a:r>
              <a:rPr lang="en-US" b="1" dirty="0" smtClean="0"/>
              <a:t>Model Performance:</a:t>
            </a:r>
            <a:r>
              <a:rPr lang="en-US" dirty="0" smtClean="0"/>
              <a:t> Improves the performance of machine learning models, particularly those that are sensitive to the scale of input data, like linear regression, logistic regression, and SVMs.</a:t>
            </a:r>
          </a:p>
          <a:p>
            <a:r>
              <a:rPr lang="en-US" b="1" dirty="0" smtClean="0"/>
              <a:t>Interpretability:</a:t>
            </a:r>
            <a:r>
              <a:rPr lang="en-US" dirty="0" smtClean="0"/>
              <a:t> Makes it easier to interpret the coefficients in models, as all features will be on the same scale.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1020</TotalTime>
  <Words>2300</Words>
  <Application>Microsoft Office PowerPoint</Application>
  <PresentationFormat>On-screen Show (4:3)</PresentationFormat>
  <Paragraphs>291</Paragraphs>
  <Slides>52</Slides>
  <Notes>1</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UNIT - 2</vt:lpstr>
      <vt:lpstr>Techniques for data transformation</vt:lpstr>
      <vt:lpstr>Normalization and Scaling</vt:lpstr>
      <vt:lpstr>Why Normalize Data? </vt:lpstr>
      <vt:lpstr>Slide 5</vt:lpstr>
      <vt:lpstr>OUTPUT:</vt:lpstr>
      <vt:lpstr>Applications of Normalization: </vt:lpstr>
      <vt:lpstr>2. Standardization (Z-Score Scaling) </vt:lpstr>
      <vt:lpstr>Why Use Standardization? </vt:lpstr>
      <vt:lpstr>Slide 10</vt:lpstr>
      <vt:lpstr>Slide 11</vt:lpstr>
      <vt:lpstr>Slide 12</vt:lpstr>
      <vt:lpstr>OUTPUT:</vt:lpstr>
      <vt:lpstr>Applications of Standardization: </vt:lpstr>
      <vt:lpstr>Encoding </vt:lpstr>
      <vt:lpstr>Why Use Encoding? </vt:lpstr>
      <vt:lpstr>Types of Encoding </vt:lpstr>
      <vt:lpstr>Encoding: </vt:lpstr>
      <vt:lpstr>Slide 19</vt:lpstr>
      <vt:lpstr>OUTPUT:</vt:lpstr>
      <vt:lpstr>Slide 21</vt:lpstr>
      <vt:lpstr>Slide 22</vt:lpstr>
      <vt:lpstr>OUTPUT:</vt:lpstr>
      <vt:lpstr>When to Use Which Encoding? </vt:lpstr>
      <vt:lpstr>Reshaping Data </vt:lpstr>
      <vt:lpstr>What is a Pivot Table </vt:lpstr>
      <vt:lpstr>Slide 27</vt:lpstr>
      <vt:lpstr>Reshaping Data </vt:lpstr>
      <vt:lpstr>Slide 29</vt:lpstr>
      <vt:lpstr>Slide 30</vt:lpstr>
      <vt:lpstr>Slide 31</vt:lpstr>
      <vt:lpstr>Slide 32</vt:lpstr>
      <vt:lpstr>Slide 33</vt:lpstr>
      <vt:lpstr>Extracting Features from Text</vt:lpstr>
      <vt:lpstr>Slide 35</vt:lpstr>
      <vt:lpstr>Slide 36</vt:lpstr>
      <vt:lpstr>Slide 37</vt:lpstr>
      <vt:lpstr>Slide 38</vt:lpstr>
      <vt:lpstr>Slide 39</vt:lpstr>
      <vt:lpstr>Slide 40</vt:lpstr>
      <vt:lpstr>Slide 41</vt:lpstr>
      <vt:lpstr>Slide 42</vt:lpstr>
      <vt:lpstr>Extracting features from categorical data</vt:lpstr>
      <vt:lpstr>Slide 44</vt:lpstr>
      <vt:lpstr>How to Extract Features from Categorical Data:</vt:lpstr>
      <vt:lpstr>Slide 46</vt:lpstr>
      <vt:lpstr>Slide 47</vt:lpstr>
      <vt:lpstr>Slide 48</vt:lpstr>
      <vt:lpstr>Slide 49</vt:lpstr>
      <vt:lpstr>Slide 50</vt:lpstr>
      <vt:lpstr>Slide 51</vt:lpstr>
      <vt:lpstr>Slide 52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- 2</dc:title>
  <dc:creator>Lenovo</dc:creator>
  <cp:lastModifiedBy>Lenovo</cp:lastModifiedBy>
  <cp:revision>77</cp:revision>
  <dcterms:created xsi:type="dcterms:W3CDTF">2006-08-16T00:00:00Z</dcterms:created>
  <dcterms:modified xsi:type="dcterms:W3CDTF">2024-09-12T06:44:32Z</dcterms:modified>
</cp:coreProperties>
</file>