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59" d="100"/>
          <a:sy n="59" d="100"/>
        </p:scale>
        <p:origin x="142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567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68315" y="1196975"/>
            <a:ext cx="8207375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9902" y="2422525"/>
            <a:ext cx="8212138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5BCAD085-E8A6-8845-BD4E-CB4CCA059FC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5937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5937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2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7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74750"/>
            <a:ext cx="40386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74750"/>
            <a:ext cx="40386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9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40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9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40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40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9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40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567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457200" y="190503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457200" y="1174750"/>
            <a:ext cx="82296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5BCAD085-E8A6-8845-BD4E-CB4CCA059FC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b="1">
                <a:latin typeface="Times New Roman" panose="02020603050405020304" charset="0"/>
                <a:cs typeface="Times New Roman" panose="02020603050405020304" charset="0"/>
              </a:rPr>
              <a:t>Integrating External Datasets with Geographic Information Systems (GIS)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5000"/>
          </a:bodyPr>
          <a:lstStyle/>
          <a:p>
            <a:r>
              <a:rPr b="1">
                <a:solidFill>
                  <a:srgbClr val="FFFF00"/>
                </a:solidFill>
                <a:latin typeface="Times New Roman" panose="02020603050405020304" charset="0"/>
                <a:cs typeface="Times New Roman" panose="02020603050405020304" charset="0"/>
              </a:rPr>
              <a:t>An Overview of Methods and Applications</a:t>
            </a:r>
          </a:p>
          <a:p>
            <a:r>
              <a:rPr lang="en-US" b="1">
                <a:solidFill>
                  <a:srgbClr val="FFFF00"/>
                </a:solidFill>
                <a:latin typeface="Times New Roman" panose="02020603050405020304" charset="0"/>
                <a:cs typeface="Times New Roman" panose="02020603050405020304" charset="0"/>
              </a:rPr>
              <a:t>Sneha Jha</a:t>
            </a:r>
          </a:p>
          <a:p>
            <a:endParaRPr lang="en-US" b="1">
              <a:solidFill>
                <a:srgbClr val="FFFF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>
                <a:latin typeface="Times New Roman" panose="02020603050405020304" charset="0"/>
                <a:cs typeface="Times New Roman" panose="02020603050405020304" charset="0"/>
              </a:rPr>
              <a:t>Applications of Integrated GIS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213100"/>
          </a:xfrm>
        </p:spPr>
        <p:txBody>
          <a:bodyPr/>
          <a:lstStyle/>
          <a:p>
            <a:pPr algn="just"/>
            <a:r>
              <a:rPr sz="2800" dirty="0">
                <a:latin typeface="Times New Roman" panose="02020603050405020304" charset="0"/>
                <a:cs typeface="Times New Roman" panose="02020603050405020304" charset="0"/>
              </a:rPr>
              <a:t>Urban Planning: Analyzing infrastructure needs based on population data and geography.</a:t>
            </a:r>
          </a:p>
          <a:p>
            <a:pPr algn="just"/>
            <a:r>
              <a:rPr sz="2800" dirty="0">
                <a:latin typeface="Times New Roman" panose="02020603050405020304" charset="0"/>
                <a:cs typeface="Times New Roman" panose="02020603050405020304" charset="0"/>
              </a:rPr>
              <a:t>Environmental Monitoring: Studying climate change patterns and environmental degradation.</a:t>
            </a:r>
          </a:p>
          <a:p>
            <a:pPr algn="just"/>
            <a:r>
              <a:rPr sz="2800" dirty="0">
                <a:latin typeface="Times New Roman" panose="02020603050405020304" charset="0"/>
                <a:cs typeface="Times New Roman" panose="02020603050405020304" charset="0"/>
              </a:rPr>
              <a:t>Public Health: Mapping disease outbreaks and planning healthcare infrastructure.</a:t>
            </a:r>
          </a:p>
          <a:p>
            <a:pPr algn="just"/>
            <a:r>
              <a:rPr sz="2800" dirty="0">
                <a:latin typeface="Times New Roman" panose="02020603050405020304" charset="0"/>
                <a:cs typeface="Times New Roman" panose="02020603050405020304" charset="0"/>
              </a:rPr>
              <a:t>Disaster Management: Integrating flood, terrain, and population data for evacuation planning.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>
                <a:latin typeface="Times New Roman" panose="02020603050405020304" charset="0"/>
                <a:cs typeface="Times New Roman" panose="02020603050405020304" charset="0"/>
              </a:rPr>
              <a:t>Challenges in Data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sz="3600" dirty="0">
                <a:latin typeface="Times New Roman" panose="02020603050405020304" charset="0"/>
                <a:cs typeface="Times New Roman" panose="02020603050405020304" charset="0"/>
              </a:rPr>
              <a:t>Data Quality Issues:</a:t>
            </a:r>
          </a:p>
          <a:p>
            <a:pPr lvl="1" algn="just">
              <a:buFont typeface="Wingdings" panose="05000000000000000000" charset="0"/>
              <a:buChar char="§"/>
            </a:pPr>
            <a:r>
              <a:rPr sz="3200" dirty="0">
                <a:latin typeface="Times New Roman" panose="02020603050405020304" charset="0"/>
                <a:cs typeface="Times New Roman" panose="02020603050405020304" charset="0"/>
              </a:rPr>
              <a:t>Inconsistent, outdated, or incomplete data.</a:t>
            </a:r>
          </a:p>
          <a:p>
            <a:pPr algn="just"/>
            <a:r>
              <a:rPr sz="3600" dirty="0">
                <a:latin typeface="Times New Roman" panose="02020603050405020304" charset="0"/>
                <a:cs typeface="Times New Roman" panose="02020603050405020304" charset="0"/>
              </a:rPr>
              <a:t>Data Compatibility:</a:t>
            </a:r>
          </a:p>
          <a:p>
            <a:pPr lvl="1" algn="just">
              <a:buFont typeface="Wingdings" panose="05000000000000000000" charset="0"/>
              <a:buChar char="§"/>
            </a:pPr>
            <a:r>
              <a:rPr sz="3200" dirty="0">
                <a:latin typeface="Times New Roman" panose="02020603050405020304" charset="0"/>
                <a:cs typeface="Times New Roman" panose="02020603050405020304" charset="0"/>
              </a:rPr>
              <a:t>Different formats, projections, and scales.</a:t>
            </a:r>
          </a:p>
          <a:p>
            <a:pPr algn="just"/>
            <a:r>
              <a:rPr sz="3600" dirty="0">
                <a:latin typeface="Times New Roman" panose="02020603050405020304" charset="0"/>
                <a:cs typeface="Times New Roman" panose="02020603050405020304" charset="0"/>
              </a:rPr>
              <a:t>Data Privacy Concerns:</a:t>
            </a:r>
          </a:p>
          <a:p>
            <a:pPr lvl="1" algn="just">
              <a:buFont typeface="Wingdings" panose="05000000000000000000" charset="0"/>
              <a:buChar char="§"/>
            </a:pPr>
            <a:r>
              <a:rPr sz="3200" dirty="0">
                <a:latin typeface="Times New Roman" panose="02020603050405020304" charset="0"/>
                <a:cs typeface="Times New Roman" panose="02020603050405020304" charset="0"/>
              </a:rPr>
              <a:t>Ethical issues when working with sensitive data (e.g., health or personal information).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74955"/>
            <a:ext cx="8484235" cy="1143000"/>
          </a:xfrm>
        </p:spPr>
        <p:txBody>
          <a:bodyPr/>
          <a:lstStyle/>
          <a:p>
            <a:r>
              <a:rPr sz="3200" b="1">
                <a:latin typeface="Times New Roman" panose="02020603050405020304" charset="0"/>
                <a:cs typeface="Times New Roman" panose="02020603050405020304" charset="0"/>
              </a:rPr>
              <a:t>Automation and Scripting for Data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dirty="0">
                <a:latin typeface="Times New Roman" panose="02020603050405020304" charset="0"/>
                <a:cs typeface="Times New Roman" panose="02020603050405020304" charset="0"/>
              </a:rPr>
              <a:t>Benefits of Automation:</a:t>
            </a:r>
          </a:p>
          <a:p>
            <a:pPr lvl="1" algn="just">
              <a:buFont typeface="Wingdings" panose="05000000000000000000" charset="0"/>
              <a:buChar char="§"/>
            </a:pPr>
            <a:r>
              <a:rPr dirty="0">
                <a:latin typeface="Times New Roman" panose="02020603050405020304" charset="0"/>
                <a:cs typeface="Times New Roman" panose="02020603050405020304" charset="0"/>
              </a:rPr>
              <a:t>Handling real-time or large-scale datasets.</a:t>
            </a:r>
          </a:p>
          <a:p>
            <a:pPr lvl="1" algn="just">
              <a:buFont typeface="Wingdings" panose="05000000000000000000" charset="0"/>
              <a:buChar char="§"/>
            </a:pPr>
            <a:r>
              <a:rPr dirty="0">
                <a:latin typeface="Times New Roman" panose="02020603050405020304" charset="0"/>
                <a:cs typeface="Times New Roman" panose="02020603050405020304" charset="0"/>
              </a:rPr>
              <a:t>Scheduling updates for live data feeds.</a:t>
            </a:r>
          </a:p>
          <a:p>
            <a:pPr algn="just"/>
            <a:r>
              <a:rPr dirty="0">
                <a:latin typeface="Times New Roman" panose="02020603050405020304" charset="0"/>
                <a:cs typeface="Times New Roman" panose="02020603050405020304" charset="0"/>
              </a:rPr>
              <a:t>Tools for Automation:</a:t>
            </a:r>
          </a:p>
          <a:p>
            <a:pPr lvl="1" algn="just">
              <a:buFont typeface="Wingdings" panose="05000000000000000000" charset="0"/>
              <a:buChar char="§"/>
            </a:pPr>
            <a:r>
              <a:rPr dirty="0">
                <a:latin typeface="Times New Roman" panose="02020603050405020304" charset="0"/>
                <a:cs typeface="Times New Roman" panose="02020603050405020304" charset="0"/>
              </a:rPr>
              <a:t>Python (</a:t>
            </a:r>
            <a:r>
              <a:rPr dirty="0" err="1">
                <a:latin typeface="Times New Roman" panose="02020603050405020304" charset="0"/>
                <a:cs typeface="Times New Roman" panose="02020603050405020304" charset="0"/>
              </a:rPr>
              <a:t>GeoPandas</a:t>
            </a:r>
            <a:r>
              <a:rPr dirty="0"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dirty="0" err="1">
                <a:latin typeface="Times New Roman" panose="02020603050405020304" charset="0"/>
                <a:cs typeface="Times New Roman" panose="02020603050405020304" charset="0"/>
              </a:rPr>
              <a:t>ArcPy</a:t>
            </a:r>
            <a:r>
              <a:rPr dirty="0">
                <a:latin typeface="Times New Roman" panose="02020603050405020304" charset="0"/>
                <a:cs typeface="Times New Roman" panose="02020603050405020304" charset="0"/>
              </a:rPr>
              <a:t>) for automating data processing.</a:t>
            </a:r>
          </a:p>
          <a:p>
            <a:pPr lvl="1" algn="just">
              <a:buFont typeface="Wingdings" panose="05000000000000000000" charset="0"/>
              <a:buChar char="§"/>
            </a:pPr>
            <a:r>
              <a:rPr dirty="0">
                <a:latin typeface="Times New Roman" panose="02020603050405020304" charset="0"/>
                <a:cs typeface="Times New Roman" panose="02020603050405020304" charset="0"/>
              </a:rPr>
              <a:t>R and QGIS Python API for scripting in GIS.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>
                <a:latin typeface="Times New Roman" panose="02020603050405020304" charset="0"/>
                <a:cs typeface="Times New Roman" panose="02020603050405020304" charset="0"/>
              </a:rPr>
              <a:t>Visualization of Integrated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26185"/>
            <a:ext cx="9144000" cy="4526280"/>
          </a:xfrm>
        </p:spPr>
        <p:txBody>
          <a:bodyPr/>
          <a:lstStyle/>
          <a:p>
            <a:pPr algn="just"/>
            <a:r>
              <a:rPr dirty="0">
                <a:latin typeface="Times New Roman" panose="02020603050405020304" charset="0"/>
                <a:cs typeface="Times New Roman" panose="02020603050405020304" charset="0"/>
              </a:rPr>
              <a:t>GIS Visualization Tools:</a:t>
            </a:r>
          </a:p>
          <a:p>
            <a:pPr marL="971550" lvl="1" indent="-514350" algn="just">
              <a:buAutoNum type="arabicPeriod"/>
            </a:pPr>
            <a:r>
              <a:rPr dirty="0">
                <a:latin typeface="Times New Roman" panose="02020603050405020304" charset="0"/>
                <a:cs typeface="Times New Roman" panose="02020603050405020304" charset="0"/>
              </a:rPr>
              <a:t> Maps, heatmaps, 3D models.</a:t>
            </a:r>
          </a:p>
          <a:p>
            <a:pPr marL="971550" lvl="1" indent="-514350" algn="just">
              <a:buAutoNum type="arabicPeriod"/>
            </a:pPr>
            <a:r>
              <a:rPr dirty="0">
                <a:latin typeface="Times New Roman" panose="02020603050405020304" charset="0"/>
                <a:cs typeface="Times New Roman" panose="02020603050405020304" charset="0"/>
              </a:rPr>
              <a:t> Customizing symbology and labels to 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r</a:t>
            </a:r>
            <a:r>
              <a:rPr dirty="0">
                <a:latin typeface="Times New Roman" panose="02020603050405020304" charset="0"/>
                <a:cs typeface="Times New Roman" panose="02020603050405020304" charset="0"/>
              </a:rPr>
              <a:t>epresent integrated data.</a:t>
            </a:r>
          </a:p>
          <a:p>
            <a:pPr algn="just"/>
            <a:r>
              <a:rPr dirty="0">
                <a:latin typeface="Times New Roman" panose="02020603050405020304" charset="0"/>
                <a:cs typeface="Times New Roman" panose="02020603050405020304" charset="0"/>
              </a:rPr>
              <a:t>Examples:</a:t>
            </a:r>
          </a:p>
          <a:p>
            <a:pPr marL="971550" lvl="1" indent="-514350" algn="just">
              <a:buAutoNum type="arabicPeriod"/>
            </a:pPr>
            <a:r>
              <a:rPr dirty="0">
                <a:latin typeface="Times New Roman" panose="02020603050405020304" charset="0"/>
                <a:cs typeface="Times New Roman" panose="02020603050405020304" charset="0"/>
              </a:rPr>
              <a:t>Interactive maps showing the relationship between population density and public health.</a:t>
            </a:r>
          </a:p>
          <a:p>
            <a:pPr marL="971550" lvl="1" indent="-514350" algn="just">
              <a:buAutoNum type="arabicPeriod"/>
            </a:pPr>
            <a:r>
              <a:rPr dirty="0">
                <a:latin typeface="Times New Roman" panose="02020603050405020304" charset="0"/>
                <a:cs typeface="Times New Roman" panose="02020603050405020304" charset="0"/>
              </a:rPr>
              <a:t>Analyzing environmental factors in urban planning.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>
                <a:latin typeface="Times New Roman" panose="02020603050405020304" charset="0"/>
                <a:cs typeface="Times New Roman" panose="02020603050405020304" charset="0"/>
              </a:rPr>
              <a:t>Case Study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dirty="0">
                <a:latin typeface="Times New Roman" panose="02020603050405020304" charset="0"/>
                <a:cs typeface="Times New Roman" panose="02020603050405020304" charset="0"/>
              </a:rPr>
              <a:t>Scenario: Analyzing the impact of urbanization on local climate.</a:t>
            </a:r>
          </a:p>
          <a:p>
            <a:pPr algn="just"/>
            <a:r>
              <a:rPr dirty="0">
                <a:latin typeface="Times New Roman" panose="02020603050405020304" charset="0"/>
                <a:cs typeface="Times New Roman" panose="02020603050405020304" charset="0"/>
              </a:rPr>
              <a:t>Datasets Integrated: Urban land use, temperature, population.</a:t>
            </a:r>
          </a:p>
          <a:p>
            <a:pPr algn="just"/>
            <a:r>
              <a:rPr dirty="0">
                <a:latin typeface="Times New Roman" panose="02020603050405020304" charset="0"/>
                <a:cs typeface="Times New Roman" panose="02020603050405020304" charset="0"/>
              </a:rPr>
              <a:t>Analysis: Using overlay analysis to visualize the effects of urban expansion on temperature changes.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17"/>
            <a:ext cx="8229600" cy="1143000"/>
          </a:xfrm>
        </p:spPr>
        <p:txBody>
          <a:bodyPr/>
          <a:lstStyle/>
          <a:p>
            <a:r>
              <a:rPr b="1">
                <a:latin typeface="Times New Roman" panose="02020603050405020304" charset="0"/>
                <a:cs typeface="Times New Roman" panose="02020603050405020304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5864"/>
            <a:ext cx="8229600" cy="4525963"/>
          </a:xfrm>
        </p:spPr>
        <p:txBody>
          <a:bodyPr/>
          <a:lstStyle/>
          <a:p>
            <a:pPr marL="0" indent="0" algn="just">
              <a:buNone/>
            </a:pPr>
            <a:r>
              <a:rPr dirty="0">
                <a:latin typeface="Times New Roman" panose="02020603050405020304" charset="0"/>
                <a:cs typeface="Times New Roman" panose="02020603050405020304" charset="0"/>
              </a:rPr>
              <a:t>Integrating external datasets enhances GIS applications by providing richer insights and more accurate spatial analysis.</a:t>
            </a:r>
          </a:p>
          <a:p>
            <a:pPr algn="just"/>
            <a:r>
              <a:rPr dirty="0">
                <a:latin typeface="Times New Roman" panose="02020603050405020304" charset="0"/>
                <a:cs typeface="Times New Roman" panose="02020603050405020304" charset="0"/>
              </a:rPr>
              <a:t>Future of GIS Integration:</a:t>
            </a:r>
          </a:p>
          <a:p>
            <a:pPr marL="971550" lvl="1" indent="-514350" algn="just">
              <a:buAutoNum type="arabicPeriod"/>
            </a:pPr>
            <a:r>
              <a:rPr dirty="0">
                <a:latin typeface="Times New Roman" panose="02020603050405020304" charset="0"/>
                <a:cs typeface="Times New Roman" panose="02020603050405020304" charset="0"/>
              </a:rPr>
              <a:t>The growing importance of big data and real-time data integration for dynamic decision-making.</a:t>
            </a:r>
          </a:p>
          <a:p>
            <a:pPr marL="971550" lvl="1" indent="-514350" algn="just">
              <a:buAutoNum type="arabicPeriod"/>
            </a:pPr>
            <a:r>
              <a:rPr dirty="0">
                <a:latin typeface="Times New Roman" panose="02020603050405020304" charset="0"/>
                <a:cs typeface="Times New Roman" panose="02020603050405020304" charset="0"/>
              </a:rPr>
              <a:t>Increasing role of machine learning and AI in spatial data analysis.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>
                <a:latin typeface="Times New Roman" panose="02020603050405020304" charset="0"/>
                <a:cs typeface="Times New Roman" panose="02020603050405020304" charset="0"/>
              </a:rPr>
              <a:t>Introduction to GIS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7619"/>
            <a:ext cx="8229600" cy="4525963"/>
          </a:xfrm>
        </p:spPr>
        <p:txBody>
          <a:bodyPr/>
          <a:lstStyle/>
          <a:p>
            <a:pPr algn="just"/>
            <a:r>
              <a:rPr sz="3600" dirty="0">
                <a:latin typeface="Times New Roman" panose="02020603050405020304" charset="0"/>
                <a:cs typeface="Times New Roman" panose="02020603050405020304" charset="0"/>
              </a:rPr>
              <a:t>What is GIS?</a:t>
            </a:r>
          </a:p>
          <a:p>
            <a:pPr lvl="1" algn="just">
              <a:buFont typeface="Wingdings" panose="05000000000000000000" charset="0"/>
              <a:buChar char="§"/>
            </a:pPr>
            <a:r>
              <a:rPr sz="3200" dirty="0">
                <a:latin typeface="Times New Roman" panose="02020603050405020304" charset="0"/>
                <a:cs typeface="Times New Roman" panose="02020603050405020304" charset="0"/>
              </a:rPr>
              <a:t>Definition of GIS: A system designed to capture, store, manipulate, analyze, manage, and present spatial or geographic data.</a:t>
            </a:r>
          </a:p>
          <a:p>
            <a:pPr algn="just"/>
            <a:r>
              <a:rPr sz="3600" dirty="0">
                <a:latin typeface="Times New Roman" panose="02020603050405020304" charset="0"/>
                <a:cs typeface="Times New Roman" panose="02020603050405020304" charset="0"/>
              </a:rPr>
              <a:t>GIS Components:</a:t>
            </a:r>
          </a:p>
          <a:p>
            <a:pPr lvl="1" algn="just">
              <a:buFont typeface="Wingdings" panose="05000000000000000000" charset="0"/>
              <a:buChar char="§"/>
            </a:pPr>
            <a:r>
              <a:rPr sz="3200" dirty="0">
                <a:latin typeface="Times New Roman" panose="02020603050405020304" charset="0"/>
                <a:cs typeface="Times New Roman" panose="02020603050405020304" charset="0"/>
              </a:rPr>
              <a:t>Data Collection (Spatial Data and Attribute Data)</a:t>
            </a:r>
          </a:p>
          <a:p>
            <a:pPr lvl="1" algn="just">
              <a:buFont typeface="Wingdings" panose="05000000000000000000" charset="0"/>
              <a:buChar char="§"/>
            </a:pPr>
            <a:r>
              <a:rPr sz="3200" dirty="0">
                <a:latin typeface="Times New Roman" panose="02020603050405020304" charset="0"/>
                <a:cs typeface="Times New Roman" panose="02020603050405020304" charset="0"/>
              </a:rPr>
              <a:t>Software Tools (ArcGIS, QGIS, etc.)</a:t>
            </a:r>
          </a:p>
          <a:p>
            <a:pPr lvl="1" algn="just">
              <a:buFont typeface="Wingdings" panose="05000000000000000000" charset="0"/>
              <a:buChar char="§"/>
            </a:pPr>
            <a:r>
              <a:rPr sz="3200" dirty="0">
                <a:latin typeface="Times New Roman" panose="02020603050405020304" charset="0"/>
                <a:cs typeface="Times New Roman" panose="02020603050405020304" charset="0"/>
              </a:rPr>
              <a:t>Visualization (Maps, Graphs)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>
                <a:latin typeface="Times New Roman" panose="02020603050405020304" charset="0"/>
                <a:cs typeface="Times New Roman" panose="02020603050405020304" charset="0"/>
              </a:rPr>
              <a:t>Importance of External Datasets in GIS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sz="3600" dirty="0">
                <a:latin typeface="Times New Roman" panose="02020603050405020304" charset="0"/>
                <a:cs typeface="Times New Roman" panose="02020603050405020304" charset="0"/>
              </a:rPr>
              <a:t>What are External Datasets?</a:t>
            </a:r>
          </a:p>
          <a:p>
            <a:pPr lvl="1" algn="just">
              <a:buFont typeface="Wingdings" panose="05000000000000000000" charset="0"/>
              <a:buChar char="§"/>
            </a:pPr>
            <a:r>
              <a:rPr sz="3200" dirty="0">
                <a:latin typeface="Times New Roman" panose="02020603050405020304" charset="0"/>
                <a:cs typeface="Times New Roman" panose="02020603050405020304" charset="0"/>
              </a:rPr>
              <a:t>Datasets that come from sources outside the GIS system.</a:t>
            </a:r>
          </a:p>
          <a:p>
            <a:pPr algn="just"/>
            <a:r>
              <a:rPr sz="3600" dirty="0">
                <a:latin typeface="Times New Roman" panose="02020603050405020304" charset="0"/>
                <a:cs typeface="Times New Roman" panose="02020603050405020304" charset="0"/>
              </a:rPr>
              <a:t>Role of External Datasets in GIS:</a:t>
            </a:r>
          </a:p>
          <a:p>
            <a:pPr lvl="1" algn="just">
              <a:buFont typeface="Wingdings" panose="05000000000000000000" charset="0"/>
              <a:buChar char="§"/>
            </a:pPr>
            <a:r>
              <a:rPr sz="3200" dirty="0">
                <a:latin typeface="Times New Roman" panose="02020603050405020304" charset="0"/>
                <a:cs typeface="Times New Roman" panose="02020603050405020304" charset="0"/>
              </a:rPr>
              <a:t>Enriches GIS analysis and decision-making.</a:t>
            </a:r>
          </a:p>
          <a:p>
            <a:pPr lvl="1" algn="just">
              <a:buFont typeface="Wingdings" panose="05000000000000000000" charset="0"/>
              <a:buChar char="§"/>
            </a:pPr>
            <a:r>
              <a:rPr sz="3200" dirty="0">
                <a:latin typeface="Times New Roman" panose="02020603050405020304" charset="0"/>
                <a:cs typeface="Times New Roman" panose="02020603050405020304" charset="0"/>
              </a:rPr>
              <a:t>Provides context and additional information (e.g., census, weather, satellite data).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>
                <a:latin typeface="Times New Roman" panose="02020603050405020304" charset="0"/>
                <a:cs typeface="Times New Roman" panose="02020603050405020304" charset="0"/>
              </a:rPr>
              <a:t>Types of External Datasets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83667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dirty="0">
                <a:latin typeface="Times New Roman" panose="02020603050405020304" charset="0"/>
                <a:cs typeface="Times New Roman" panose="02020603050405020304" charset="0"/>
              </a:rPr>
              <a:t>Common Types of External Datasets:</a:t>
            </a:r>
          </a:p>
          <a:p>
            <a:pPr lvl="1" algn="just">
              <a:buFont typeface="Wingdings" panose="05000000000000000000" charset="0"/>
              <a:buChar char="§"/>
            </a:pPr>
            <a:r>
              <a:rPr dirty="0">
                <a:latin typeface="Times New Roman" panose="02020603050405020304" charset="0"/>
                <a:cs typeface="Times New Roman" panose="02020603050405020304" charset="0"/>
              </a:rPr>
              <a:t>Census and Demographic Data: Population, income, education level.</a:t>
            </a:r>
          </a:p>
          <a:p>
            <a:pPr lvl="1" algn="just">
              <a:buFont typeface="Wingdings" panose="05000000000000000000" charset="0"/>
              <a:buChar char="§"/>
            </a:pPr>
            <a:r>
              <a:rPr dirty="0">
                <a:latin typeface="Times New Roman" panose="02020603050405020304" charset="0"/>
                <a:cs typeface="Times New Roman" panose="02020603050405020304" charset="0"/>
              </a:rPr>
              <a:t>Environmental Data: Climate, land use, topography.</a:t>
            </a:r>
          </a:p>
          <a:p>
            <a:pPr lvl="1" algn="just">
              <a:buFont typeface="Wingdings" panose="05000000000000000000" charset="0"/>
              <a:buChar char="§"/>
            </a:pPr>
            <a:r>
              <a:rPr dirty="0">
                <a:latin typeface="Times New Roman" panose="02020603050405020304" charset="0"/>
                <a:cs typeface="Times New Roman" panose="02020603050405020304" charset="0"/>
              </a:rPr>
              <a:t>Transportation Data: Roads, traffic, public transportation.</a:t>
            </a:r>
          </a:p>
          <a:p>
            <a:pPr lvl="1" algn="just">
              <a:buFont typeface="Wingdings" panose="05000000000000000000" charset="0"/>
              <a:buChar char="§"/>
            </a:pPr>
            <a:r>
              <a:rPr dirty="0">
                <a:latin typeface="Times New Roman" panose="02020603050405020304" charset="0"/>
                <a:cs typeface="Times New Roman" panose="02020603050405020304" charset="0"/>
              </a:rPr>
              <a:t>Weather Data: Temperature, rainfall, storm data.</a:t>
            </a:r>
          </a:p>
          <a:p>
            <a:pPr lvl="1" algn="just">
              <a:buFont typeface="Wingdings" panose="05000000000000000000" charset="0"/>
              <a:buChar char="§"/>
            </a:pPr>
            <a:r>
              <a:rPr dirty="0">
                <a:latin typeface="Times New Roman" panose="02020603050405020304" charset="0"/>
                <a:cs typeface="Times New Roman" panose="02020603050405020304" charset="0"/>
              </a:rPr>
              <a:t>Health Data: Disease outbreaks, hospitals, healthcare infrastructure.</a:t>
            </a:r>
          </a:p>
          <a:p>
            <a:pPr lvl="1" algn="just">
              <a:buFont typeface="Wingdings" panose="05000000000000000000" charset="0"/>
              <a:buChar char="§"/>
            </a:pPr>
            <a:r>
              <a:rPr dirty="0">
                <a:latin typeface="Times New Roman" panose="02020603050405020304" charset="0"/>
                <a:cs typeface="Times New Roman" panose="02020603050405020304" charset="0"/>
              </a:rPr>
              <a:t>Satellite &amp; Aerial Imagery: Imagery from remote sensing for land use or vegetation mapping.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>
                <a:latin typeface="Times New Roman" panose="02020603050405020304" charset="0"/>
                <a:cs typeface="Times New Roman" panose="02020603050405020304" charset="0"/>
              </a:rPr>
              <a:t>Georeferencing External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4"/>
            <a:ext cx="8229600" cy="3736975"/>
          </a:xfrm>
        </p:spPr>
        <p:txBody>
          <a:bodyPr>
            <a:normAutofit fontScale="87500" lnSpcReduction="10000"/>
          </a:bodyPr>
          <a:lstStyle/>
          <a:p>
            <a:pPr algn="just"/>
            <a:r>
              <a:rPr dirty="0">
                <a:latin typeface="Times New Roman" panose="02020603050405020304" charset="0"/>
                <a:cs typeface="Times New Roman" panose="02020603050405020304" charset="0"/>
              </a:rPr>
              <a:t>What is Georeferencing?</a:t>
            </a:r>
          </a:p>
          <a:p>
            <a:pPr lvl="1" algn="just">
              <a:buFont typeface="Wingdings" panose="05000000000000000000" charset="0"/>
              <a:buChar char="§"/>
            </a:pPr>
            <a:r>
              <a:rPr dirty="0">
                <a:latin typeface="Times New Roman" panose="02020603050405020304" charset="0"/>
                <a:cs typeface="Times New Roman" panose="02020603050405020304" charset="0"/>
              </a:rPr>
              <a:t>The process of aligning external data with geographic coordinates (latitude and longitude).</a:t>
            </a:r>
          </a:p>
          <a:p>
            <a:pPr algn="just"/>
            <a:r>
              <a:rPr dirty="0">
                <a:latin typeface="Times New Roman" panose="02020603050405020304" charset="0"/>
                <a:cs typeface="Times New Roman" panose="02020603050405020304" charset="0"/>
              </a:rPr>
              <a:t>Methods of Georeferencing:</a:t>
            </a:r>
          </a:p>
          <a:p>
            <a:pPr lvl="1" algn="just">
              <a:buFont typeface="Wingdings" panose="05000000000000000000" charset="0"/>
              <a:buChar char="§"/>
            </a:pPr>
            <a:r>
              <a:rPr dirty="0">
                <a:latin typeface="Times New Roman" panose="02020603050405020304" charset="0"/>
                <a:cs typeface="Times New Roman" panose="02020603050405020304" charset="0"/>
              </a:rPr>
              <a:t>Using known geographic locations (GPS coordinates).</a:t>
            </a:r>
          </a:p>
          <a:p>
            <a:pPr lvl="1" algn="just">
              <a:buFont typeface="Wingdings" panose="05000000000000000000" charset="0"/>
              <a:buChar char="§"/>
            </a:pPr>
            <a:r>
              <a:rPr dirty="0">
                <a:latin typeface="Times New Roman" panose="02020603050405020304" charset="0"/>
                <a:cs typeface="Times New Roman" panose="02020603050405020304" charset="0"/>
              </a:rPr>
              <a:t>Linking attributes in the dataset to spatial features.</a:t>
            </a:r>
          </a:p>
          <a:p>
            <a:pPr algn="just"/>
            <a:r>
              <a:rPr dirty="0">
                <a:latin typeface="Times New Roman" panose="02020603050405020304" charset="0"/>
                <a:cs typeface="Times New Roman" panose="02020603050405020304" charset="0"/>
              </a:rPr>
              <a:t>Tools for Georeferencing:</a:t>
            </a:r>
          </a:p>
          <a:p>
            <a:pPr lvl="1" algn="just">
              <a:buFont typeface="Wingdings" panose="05000000000000000000" charset="0"/>
              <a:buChar char="§"/>
            </a:pPr>
            <a:r>
              <a:rPr dirty="0">
                <a:latin typeface="Times New Roman" panose="02020603050405020304" charset="0"/>
                <a:cs typeface="Times New Roman" panose="02020603050405020304" charset="0"/>
              </a:rPr>
              <a:t>ArcGIS, QGIS, etc.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" y="274955"/>
            <a:ext cx="9144635" cy="1143000"/>
          </a:xfrm>
        </p:spPr>
        <p:txBody>
          <a:bodyPr/>
          <a:lstStyle/>
          <a:p>
            <a:r>
              <a:rPr b="1">
                <a:latin typeface="Times New Roman" panose="02020603050405020304" charset="0"/>
                <a:cs typeface="Times New Roman" panose="02020603050405020304" charset="0"/>
              </a:rPr>
              <a:t>Aligning Coordinate Systems and Projections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268980"/>
          </a:xfrm>
        </p:spPr>
        <p:txBody>
          <a:bodyPr>
            <a:noAutofit/>
          </a:bodyPr>
          <a:lstStyle/>
          <a:p>
            <a:pPr algn="just"/>
            <a:r>
              <a:rPr sz="2400" dirty="0">
                <a:latin typeface="Times New Roman" panose="02020603050405020304" charset="0"/>
                <a:cs typeface="Times New Roman" panose="02020603050405020304" charset="0"/>
              </a:rPr>
              <a:t>Why Align Projections and Coordinate Systems?</a:t>
            </a:r>
          </a:p>
          <a:p>
            <a:pPr marL="914400" lvl="1" indent="-457200" algn="just">
              <a:buAutoNum type="arabicPeriod"/>
            </a:pPr>
            <a:r>
              <a:rPr sz="2100" dirty="0">
                <a:latin typeface="Times New Roman" panose="02020603050405020304" charset="0"/>
                <a:cs typeface="Times New Roman" panose="02020603050405020304" charset="0"/>
              </a:rPr>
              <a:t>Datasets may use different projections (e.g., UTM, WGS84).</a:t>
            </a:r>
          </a:p>
          <a:p>
            <a:pPr marL="914400" lvl="1" indent="-457200" algn="just">
              <a:buAutoNum type="arabicPeriod"/>
            </a:pPr>
            <a:r>
              <a:rPr sz="2100" dirty="0">
                <a:latin typeface="Times New Roman" panose="02020603050405020304" charset="0"/>
                <a:cs typeface="Times New Roman" panose="02020603050405020304" charset="0"/>
              </a:rPr>
              <a:t>Misaligned projections lead to inaccurate spatial analysis.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400" dirty="0">
                <a:latin typeface="Times New Roman" panose="02020603050405020304" charset="0"/>
                <a:cs typeface="Times New Roman" panose="02020603050405020304" charset="0"/>
              </a:rPr>
              <a:t>Converting Between Projections:</a:t>
            </a:r>
          </a:p>
          <a:p>
            <a:pPr lvl="1" algn="just">
              <a:buFont typeface="Wingdings" panose="05000000000000000000" charset="0"/>
              <a:buChar char="§"/>
            </a:pPr>
            <a:r>
              <a:rPr sz="2100" dirty="0">
                <a:latin typeface="Times New Roman" panose="02020603050405020304" charset="0"/>
                <a:cs typeface="Times New Roman" panose="02020603050405020304" charset="0"/>
              </a:rPr>
              <a:t>Use GIS tools to project datasets into a common coordinate system.</a:t>
            </a:r>
          </a:p>
          <a:p>
            <a:pPr marL="0" indent="0" algn="just">
              <a:buNone/>
            </a:pPr>
            <a:r>
              <a:rPr sz="2400" dirty="0">
                <a:latin typeface="Times New Roman" panose="02020603050405020304" charset="0"/>
                <a:cs typeface="Times New Roman" panose="02020603050405020304" charset="0"/>
              </a:rPr>
              <a:t>Common Coordinate Systems:</a:t>
            </a:r>
          </a:p>
          <a:p>
            <a:pPr lvl="1" algn="just">
              <a:buFont typeface="Wingdings" panose="05000000000000000000" charset="0"/>
              <a:buChar char="§"/>
            </a:pPr>
            <a:r>
              <a:rPr sz="2100" dirty="0">
                <a:latin typeface="Times New Roman" panose="02020603050405020304" charset="0"/>
                <a:cs typeface="Times New Roman" panose="02020603050405020304" charset="0"/>
              </a:rPr>
              <a:t>WGS84 (Global)</a:t>
            </a:r>
          </a:p>
          <a:p>
            <a:pPr lvl="1" algn="just">
              <a:buFont typeface="Wingdings" panose="05000000000000000000" charset="0"/>
              <a:buChar char="§"/>
            </a:pPr>
            <a:r>
              <a:rPr sz="2100" dirty="0">
                <a:latin typeface="Times New Roman" panose="02020603050405020304" charset="0"/>
                <a:cs typeface="Times New Roman" panose="02020603050405020304" charset="0"/>
              </a:rPr>
              <a:t>UTM (Universal Transverse Mercator)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>
                <a:latin typeface="Times New Roman" panose="02020603050405020304" charset="0"/>
                <a:cs typeface="Times New Roman" panose="02020603050405020304" charset="0"/>
              </a:rPr>
              <a:t>Data Preprocessing and Cleaning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sz="3600" dirty="0">
                <a:latin typeface="Times New Roman" panose="02020603050405020304" charset="0"/>
                <a:cs typeface="Times New Roman" panose="02020603050405020304" charset="0"/>
              </a:rPr>
              <a:t>Steps in Data Cleaning:</a:t>
            </a:r>
          </a:p>
          <a:p>
            <a:pPr marL="971550" lvl="1" indent="-514350" algn="just">
              <a:buAutoNum type="arabicPeriod"/>
            </a:pPr>
            <a:r>
              <a:rPr sz="3200" dirty="0">
                <a:latin typeface="Times New Roman" panose="02020603050405020304" charset="0"/>
                <a:cs typeface="Times New Roman" panose="02020603050405020304" charset="0"/>
              </a:rPr>
              <a:t>Handling missing or incomplete data.</a:t>
            </a:r>
          </a:p>
          <a:p>
            <a:pPr marL="971550" lvl="1" indent="-514350" algn="just">
              <a:buAutoNum type="arabicPeriod"/>
            </a:pPr>
            <a:r>
              <a:rPr sz="3200" dirty="0">
                <a:latin typeface="Times New Roman" panose="02020603050405020304" charset="0"/>
                <a:cs typeface="Times New Roman" panose="02020603050405020304" charset="0"/>
              </a:rPr>
              <a:t>Removing outliers.</a:t>
            </a:r>
          </a:p>
          <a:p>
            <a:pPr marL="971550" lvl="1" indent="-514350" algn="just">
              <a:buAutoNum type="arabicPeriod"/>
            </a:pPr>
            <a:r>
              <a:rPr sz="3200" dirty="0">
                <a:latin typeface="Times New Roman" panose="02020603050405020304" charset="0"/>
                <a:cs typeface="Times New Roman" panose="02020603050405020304" charset="0"/>
              </a:rPr>
              <a:t>Standardizing formats (dates, units, etc.).</a:t>
            </a:r>
          </a:p>
          <a:p>
            <a:pPr algn="just"/>
            <a:r>
              <a:rPr sz="3600" dirty="0">
                <a:latin typeface="Times New Roman" panose="02020603050405020304" charset="0"/>
                <a:cs typeface="Times New Roman" panose="02020603050405020304" charset="0"/>
              </a:rPr>
              <a:t>Preprocessing Steps:</a:t>
            </a:r>
          </a:p>
          <a:p>
            <a:pPr marL="971550" lvl="1" indent="-514350" algn="just">
              <a:buAutoNum type="arabicPeriod"/>
            </a:pPr>
            <a:r>
              <a:rPr sz="3200" dirty="0">
                <a:latin typeface="Times New Roman" panose="02020603050405020304" charset="0"/>
                <a:cs typeface="Times New Roman" panose="02020603050405020304" charset="0"/>
              </a:rPr>
              <a:t>Normalizing attribute data.</a:t>
            </a:r>
          </a:p>
          <a:p>
            <a:pPr marL="971550" lvl="1" indent="-514350" algn="just">
              <a:buAutoNum type="arabicPeriod"/>
            </a:pPr>
            <a:r>
              <a:rPr sz="3200" dirty="0">
                <a:latin typeface="Times New Roman" panose="02020603050405020304" charset="0"/>
                <a:cs typeface="Times New Roman" panose="02020603050405020304" charset="0"/>
              </a:rPr>
              <a:t>Converting non-spatial data into spatial data (e.g., address to coordinates).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54610" y="0"/>
            <a:ext cx="9144000" cy="1143000"/>
          </a:xfrm>
        </p:spPr>
        <p:txBody>
          <a:bodyPr/>
          <a:lstStyle/>
          <a:p>
            <a:r>
              <a:rPr>
                <a:latin typeface="Times New Roman" panose="02020603050405020304" charset="0"/>
                <a:cs typeface="Times New Roman" panose="02020603050405020304" charset="0"/>
              </a:rPr>
              <a:t>Integrating and Joining External Datasets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015" y="852174"/>
            <a:ext cx="8229600" cy="4525963"/>
          </a:xfrm>
        </p:spPr>
        <p:txBody>
          <a:bodyPr/>
          <a:lstStyle/>
          <a:p>
            <a:pPr marL="0" indent="0" algn="just">
              <a:buNone/>
            </a:pPr>
            <a:r>
              <a:rPr sz="2800" dirty="0">
                <a:latin typeface="Times New Roman" panose="02020603050405020304" charset="0"/>
                <a:cs typeface="Times New Roman" panose="02020603050405020304" charset="0"/>
              </a:rPr>
              <a:t>Data Joining:</a:t>
            </a:r>
          </a:p>
          <a:p>
            <a:pPr marL="971550" lvl="1" indent="-514350" algn="just">
              <a:buAutoNum type="arabicPeriod"/>
            </a:pPr>
            <a:r>
              <a:rPr sz="2450" dirty="0">
                <a:latin typeface="Times New Roman" panose="02020603050405020304" charset="0"/>
                <a:cs typeface="Times New Roman" panose="02020603050405020304" charset="0"/>
              </a:rPr>
              <a:t> Attribute Join: Combining non-spatial data (e.g., CSV, Excel) with GIS spatial features based on common attributes (e.g., ID, name).</a:t>
            </a:r>
          </a:p>
          <a:p>
            <a:pPr marL="971550" lvl="1" indent="-514350" algn="just">
              <a:buAutoNum type="arabicPeriod"/>
            </a:pPr>
            <a:r>
              <a:rPr sz="2450" dirty="0">
                <a:latin typeface="Times New Roman" panose="02020603050405020304" charset="0"/>
                <a:cs typeface="Times New Roman" panose="02020603050405020304" charset="0"/>
              </a:rPr>
              <a:t> Spatial Join: Integrating data based on geographic proximity (e.g., joining weather data with city boundaries).</a:t>
            </a:r>
          </a:p>
          <a:p>
            <a:pPr marL="0" indent="0" algn="just">
              <a:buNone/>
            </a:pPr>
            <a:r>
              <a:rPr sz="2800" dirty="0">
                <a:latin typeface="Times New Roman" panose="02020603050405020304" charset="0"/>
                <a:cs typeface="Times New Roman" panose="02020603050405020304" charset="0"/>
              </a:rPr>
              <a:t>Methods for Joining Data:</a:t>
            </a:r>
          </a:p>
          <a:p>
            <a:pPr marL="971550" lvl="1" indent="-514350" algn="just">
              <a:buAutoNum type="arabicPeriod"/>
            </a:pPr>
            <a:r>
              <a:rPr sz="2450" dirty="0">
                <a:latin typeface="Times New Roman" panose="02020603050405020304" charset="0"/>
                <a:cs typeface="Times New Roman" panose="02020603050405020304" charset="0"/>
              </a:rPr>
              <a:t>Overlay Analysis: Layers of information are stacked to reveal insights.</a:t>
            </a:r>
          </a:p>
          <a:p>
            <a:pPr marL="971550" lvl="1" indent="-514350" algn="just">
              <a:buAutoNum type="arabicPeriod"/>
            </a:pPr>
            <a:r>
              <a:rPr sz="2450" dirty="0">
                <a:latin typeface="Times New Roman" panose="02020603050405020304" charset="0"/>
                <a:cs typeface="Times New Roman" panose="02020603050405020304" charset="0"/>
              </a:rPr>
              <a:t> Buffer Analysis: Creating a buffer zone around features to analyze proximity.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893"/>
            <a:ext cx="8229600" cy="1143000"/>
          </a:xfrm>
        </p:spPr>
        <p:txBody>
          <a:bodyPr/>
          <a:lstStyle/>
          <a:p>
            <a:r>
              <a:rPr b="1">
                <a:latin typeface="Times New Roman" panose="02020603050405020304" charset="0"/>
                <a:cs typeface="Times New Roman" panose="02020603050405020304" charset="0"/>
              </a:rPr>
              <a:t>Tools for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1053469"/>
            <a:ext cx="8229600" cy="4525963"/>
          </a:xfrm>
        </p:spPr>
        <p:txBody>
          <a:bodyPr/>
          <a:lstStyle/>
          <a:p>
            <a:pPr marL="0" indent="0" algn="just">
              <a:buNone/>
            </a:pPr>
            <a:r>
              <a:rPr dirty="0">
                <a:latin typeface="Times New Roman" panose="02020603050405020304" charset="0"/>
                <a:cs typeface="Times New Roman" panose="02020603050405020304" charset="0"/>
              </a:rPr>
              <a:t>GIS Software:</a:t>
            </a:r>
          </a:p>
          <a:p>
            <a:pPr marL="514350" indent="-514350" algn="just">
              <a:buAutoNum type="arabicPeriod"/>
            </a:pPr>
            <a:r>
              <a:rPr dirty="0">
                <a:latin typeface="Times New Roman" panose="02020603050405020304" charset="0"/>
                <a:cs typeface="Times New Roman" panose="02020603050405020304" charset="0"/>
              </a:rPr>
              <a:t>ArcGIS: Advanced tool for spatial analysis and data integration.</a:t>
            </a:r>
          </a:p>
          <a:p>
            <a:pPr marL="514350" indent="-514350" algn="just">
              <a:buAutoNum type="arabicPeriod"/>
            </a:pPr>
            <a:r>
              <a:rPr dirty="0">
                <a:latin typeface="Times New Roman" panose="02020603050405020304" charset="0"/>
                <a:cs typeface="Times New Roman" panose="02020603050405020304" charset="0"/>
              </a:rPr>
              <a:t>QGIS: Open-source tool with similar capabilities.</a:t>
            </a:r>
          </a:p>
          <a:p>
            <a:pPr marL="514350" indent="-514350" algn="just">
              <a:buAutoNum type="arabicPeriod"/>
            </a:pPr>
            <a:r>
              <a:rPr dirty="0" err="1">
                <a:latin typeface="Times New Roman" panose="02020603050405020304" charset="0"/>
                <a:cs typeface="Times New Roman" panose="02020603050405020304" charset="0"/>
              </a:rPr>
              <a:t>PostGIS</a:t>
            </a:r>
            <a:r>
              <a:rPr dirty="0">
                <a:latin typeface="Times New Roman" panose="02020603050405020304" charset="0"/>
                <a:cs typeface="Times New Roman" panose="02020603050405020304" charset="0"/>
              </a:rPr>
              <a:t>: Spatial database extension for PostgreSQL.</a:t>
            </a:r>
          </a:p>
          <a:p>
            <a:pPr marL="514350" indent="-514350" algn="just">
              <a:buAutoNum type="arabicPeriod"/>
            </a:pPr>
            <a:r>
              <a:rPr dirty="0" err="1">
                <a:latin typeface="Times New Roman" panose="02020603050405020304" charset="0"/>
                <a:cs typeface="Times New Roman" panose="02020603050405020304" charset="0"/>
              </a:rPr>
              <a:t>GeoPandas</a:t>
            </a:r>
            <a:r>
              <a:rPr dirty="0">
                <a:latin typeface="Times New Roman" panose="02020603050405020304" charset="0"/>
                <a:cs typeface="Times New Roman" panose="02020603050405020304" charset="0"/>
              </a:rPr>
              <a:t> (Python Library): For spatial data analysis in Python.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800</Words>
  <Application>Microsoft Office PowerPoint</Application>
  <PresentationFormat>On-screen Show (4:3)</PresentationFormat>
  <Paragraphs>97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Times New Roman</vt:lpstr>
      <vt:lpstr>Wingdings</vt:lpstr>
      <vt:lpstr>Blue Waves</vt:lpstr>
      <vt:lpstr>Integrating External Datasets with Geographic Information Systems (GIS)</vt:lpstr>
      <vt:lpstr>Introduction to GIS</vt:lpstr>
      <vt:lpstr>Importance of External Datasets in GIS</vt:lpstr>
      <vt:lpstr>Types of External Datasets</vt:lpstr>
      <vt:lpstr>Georeferencing External Data</vt:lpstr>
      <vt:lpstr>Aligning Coordinate Systems and Projections</vt:lpstr>
      <vt:lpstr>Data Preprocessing and Cleaning</vt:lpstr>
      <vt:lpstr>Integrating and Joining External Datasets</vt:lpstr>
      <vt:lpstr>Tools for Integration</vt:lpstr>
      <vt:lpstr>Applications of Integrated GIS Data</vt:lpstr>
      <vt:lpstr>Challenges in Data Integration</vt:lpstr>
      <vt:lpstr>Automation and Scripting for Data Integration</vt:lpstr>
      <vt:lpstr>Visualization of Integrated Data</vt:lpstr>
      <vt:lpstr>Case Study Example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Madhurima Rawat</cp:lastModifiedBy>
  <cp:revision>64</cp:revision>
  <dcterms:created xsi:type="dcterms:W3CDTF">2013-01-27T09:14:00Z</dcterms:created>
  <dcterms:modified xsi:type="dcterms:W3CDTF">2024-11-18T16:31:00Z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8B25FACCB5C841978EDE65932B8D6D7A_12</vt:lpwstr>
  </property>
  <property fmtid="{D5CDD505-2E9C-101B-9397-08002B2CF9AE}" pid="3" name="KSOProductBuildVer">
    <vt:lpwstr>1033-12.2.0.18638</vt:lpwstr>
  </property>
</Properties>
</file>