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2" r:id="rId18"/>
    <p:sldId id="274" r:id="rId19"/>
    <p:sldId id="275" r:id="rId20"/>
    <p:sldId id="276" r:id="rId21"/>
    <p:sldId id="277" r:id="rId22"/>
    <p:sldId id="282" r:id="rId23"/>
    <p:sldId id="278" r:id="rId24"/>
    <p:sldId id="279" r:id="rId25"/>
    <p:sldId id="280" r:id="rId26"/>
    <p:sldId id="281" r:id="rId27"/>
    <p:sldId id="283" r:id="rId28"/>
    <p:sldId id="284" r:id="rId29"/>
    <p:sldId id="285" r:id="rId30"/>
    <p:sldId id="286" r:id="rId31"/>
    <p:sldId id="287" r:id="rId32"/>
    <p:sldId id="292"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4" r:id="rId58"/>
    <p:sldId id="315" r:id="rId59"/>
    <p:sldId id="313" r:id="rId60"/>
    <p:sldId id="316" r:id="rId61"/>
    <p:sldId id="317" r:id="rId62"/>
    <p:sldId id="318" r:id="rId63"/>
    <p:sldId id="319" r:id="rId64"/>
    <p:sldId id="320" r:id="rId65"/>
    <p:sldId id="321" r:id="rId66"/>
    <p:sldId id="322" r:id="rId67"/>
    <p:sldId id="323" r:id="rId68"/>
    <p:sldId id="325" r:id="rId69"/>
    <p:sldId id="324"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00C52-EFAA-41FB-93DE-99CB1E7286AD}" type="datetimeFigureOut">
              <a:rPr lang="en-IN" smtClean="0"/>
              <a:t>15-11-2024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B82C6-CAAB-41D8-80AF-F7C4D13A265C}" type="slidenum">
              <a:rPr lang="en-IN" smtClean="0"/>
              <a:t>‹#›</a:t>
            </a:fld>
            <a:endParaRPr lang="en-IN"/>
          </a:p>
        </p:txBody>
      </p:sp>
    </p:spTree>
    <p:extLst>
      <p:ext uri="{BB962C8B-B14F-4D97-AF65-F5344CB8AC3E}">
        <p14:creationId xmlns:p14="http://schemas.microsoft.com/office/powerpoint/2010/main" val="3298122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DB82C6-CAAB-41D8-80AF-F7C4D13A265C}" type="slidenum">
              <a:rPr lang="en-IN" smtClean="0"/>
              <a:t>5</a:t>
            </a:fld>
            <a:endParaRPr lang="en-IN"/>
          </a:p>
        </p:txBody>
      </p:sp>
    </p:spTree>
    <p:extLst>
      <p:ext uri="{BB962C8B-B14F-4D97-AF65-F5344CB8AC3E}">
        <p14:creationId xmlns:p14="http://schemas.microsoft.com/office/powerpoint/2010/main" val="1625153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DB82C6-CAAB-41D8-80AF-F7C4D13A265C}" type="slidenum">
              <a:rPr lang="en-IN" smtClean="0"/>
              <a:t>11</a:t>
            </a:fld>
            <a:endParaRPr lang="en-IN"/>
          </a:p>
        </p:txBody>
      </p:sp>
    </p:spTree>
    <p:extLst>
      <p:ext uri="{BB962C8B-B14F-4D97-AF65-F5344CB8AC3E}">
        <p14:creationId xmlns:p14="http://schemas.microsoft.com/office/powerpoint/2010/main" val="38828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DB82C6-CAAB-41D8-80AF-F7C4D13A265C}" type="slidenum">
              <a:rPr lang="en-IN" smtClean="0"/>
              <a:t>12</a:t>
            </a:fld>
            <a:endParaRPr lang="en-IN"/>
          </a:p>
        </p:txBody>
      </p:sp>
    </p:spTree>
    <p:extLst>
      <p:ext uri="{BB962C8B-B14F-4D97-AF65-F5344CB8AC3E}">
        <p14:creationId xmlns:p14="http://schemas.microsoft.com/office/powerpoint/2010/main" val="3204138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DB82C6-CAAB-41D8-80AF-F7C4D13A265C}" type="slidenum">
              <a:rPr lang="en-IN" smtClean="0"/>
              <a:t>13</a:t>
            </a:fld>
            <a:endParaRPr lang="en-IN"/>
          </a:p>
        </p:txBody>
      </p:sp>
    </p:spTree>
    <p:extLst>
      <p:ext uri="{BB962C8B-B14F-4D97-AF65-F5344CB8AC3E}">
        <p14:creationId xmlns:p14="http://schemas.microsoft.com/office/powerpoint/2010/main" val="134976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DB82C6-CAAB-41D8-80AF-F7C4D13A265C}" type="slidenum">
              <a:rPr lang="en-IN" smtClean="0"/>
              <a:t>14</a:t>
            </a:fld>
            <a:endParaRPr lang="en-IN"/>
          </a:p>
        </p:txBody>
      </p:sp>
    </p:spTree>
    <p:extLst>
      <p:ext uri="{BB962C8B-B14F-4D97-AF65-F5344CB8AC3E}">
        <p14:creationId xmlns:p14="http://schemas.microsoft.com/office/powerpoint/2010/main" val="269234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DB82C6-CAAB-41D8-80AF-F7C4D13A265C}" type="slidenum">
              <a:rPr lang="en-IN" smtClean="0"/>
              <a:t>24</a:t>
            </a:fld>
            <a:endParaRPr lang="en-IN"/>
          </a:p>
        </p:txBody>
      </p:sp>
    </p:spTree>
    <p:extLst>
      <p:ext uri="{BB962C8B-B14F-4D97-AF65-F5344CB8AC3E}">
        <p14:creationId xmlns:p14="http://schemas.microsoft.com/office/powerpoint/2010/main" val="2710159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DB82C6-CAAB-41D8-80AF-F7C4D13A265C}" type="slidenum">
              <a:rPr lang="en-IN" smtClean="0"/>
              <a:t>58</a:t>
            </a:fld>
            <a:endParaRPr lang="en-IN"/>
          </a:p>
        </p:txBody>
      </p:sp>
    </p:spTree>
    <p:extLst>
      <p:ext uri="{BB962C8B-B14F-4D97-AF65-F5344CB8AC3E}">
        <p14:creationId xmlns:p14="http://schemas.microsoft.com/office/powerpoint/2010/main" val="1347019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DB82C6-CAAB-41D8-80AF-F7C4D13A265C}" type="slidenum">
              <a:rPr lang="en-IN" smtClean="0"/>
              <a:t>60</a:t>
            </a:fld>
            <a:endParaRPr lang="en-IN"/>
          </a:p>
        </p:txBody>
      </p:sp>
    </p:spTree>
    <p:extLst>
      <p:ext uri="{BB962C8B-B14F-4D97-AF65-F5344CB8AC3E}">
        <p14:creationId xmlns:p14="http://schemas.microsoft.com/office/powerpoint/2010/main" val="3998634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DB82C6-CAAB-41D8-80AF-F7C4D13A265C}" type="slidenum">
              <a:rPr lang="en-IN" smtClean="0"/>
              <a:t>84</a:t>
            </a:fld>
            <a:endParaRPr lang="en-IN"/>
          </a:p>
        </p:txBody>
      </p:sp>
    </p:spTree>
    <p:extLst>
      <p:ext uri="{BB962C8B-B14F-4D97-AF65-F5344CB8AC3E}">
        <p14:creationId xmlns:p14="http://schemas.microsoft.com/office/powerpoint/2010/main" val="2088568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53A6-09A4-088C-7073-6F545DDFE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4C36EC-92C4-AA7D-4B0F-996623683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15DDC3-0C21-E13C-D0E4-310C3D288389}"/>
              </a:ext>
            </a:extLst>
          </p:cNvPr>
          <p:cNvSpPr>
            <a:spLocks noGrp="1"/>
          </p:cNvSpPr>
          <p:nvPr>
            <p:ph type="dt" sz="half" idx="10"/>
          </p:nvPr>
        </p:nvSpPr>
        <p:spPr/>
        <p:txBody>
          <a:bodyPr/>
          <a:lstStyle/>
          <a:p>
            <a:fld id="{E9347249-EA11-4CCE-8476-0BF966DECCA8}" type="datetimeFigureOut">
              <a:rPr lang="en-IN" smtClean="0"/>
              <a:t>15-11-2024</a:t>
            </a:fld>
            <a:endParaRPr lang="en-IN"/>
          </a:p>
        </p:txBody>
      </p:sp>
      <p:sp>
        <p:nvSpPr>
          <p:cNvPr id="5" name="Footer Placeholder 4">
            <a:extLst>
              <a:ext uri="{FF2B5EF4-FFF2-40B4-BE49-F238E27FC236}">
                <a16:creationId xmlns:a16="http://schemas.microsoft.com/office/drawing/2014/main" id="{E00CE266-E202-0C0F-8B02-B8966D2518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C4E09-4E1B-3B89-986C-80D935184A74}"/>
              </a:ext>
            </a:extLst>
          </p:cNvPr>
          <p:cNvSpPr>
            <a:spLocks noGrp="1"/>
          </p:cNvSpPr>
          <p:nvPr>
            <p:ph type="sldNum" sz="quarter" idx="12"/>
          </p:nvPr>
        </p:nvSpPr>
        <p:spPr/>
        <p:txBody>
          <a:bodyPr/>
          <a:lstStyle/>
          <a:p>
            <a:fld id="{86EEC522-0C97-4597-AAB0-61D1A517927B}" type="slidenum">
              <a:rPr lang="en-IN" smtClean="0"/>
              <a:t>‹#›</a:t>
            </a:fld>
            <a:endParaRPr lang="en-IN"/>
          </a:p>
        </p:txBody>
      </p:sp>
    </p:spTree>
    <p:extLst>
      <p:ext uri="{BB962C8B-B14F-4D97-AF65-F5344CB8AC3E}">
        <p14:creationId xmlns:p14="http://schemas.microsoft.com/office/powerpoint/2010/main" val="362649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5DCC-BA67-5165-3FA2-929B8D2322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179DB0-1820-8C25-6673-D35D210CA0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F11F9E-787D-389F-D31B-8861E1ECE17A}"/>
              </a:ext>
            </a:extLst>
          </p:cNvPr>
          <p:cNvSpPr>
            <a:spLocks noGrp="1"/>
          </p:cNvSpPr>
          <p:nvPr>
            <p:ph type="dt" sz="half" idx="10"/>
          </p:nvPr>
        </p:nvSpPr>
        <p:spPr/>
        <p:txBody>
          <a:bodyPr/>
          <a:lstStyle/>
          <a:p>
            <a:fld id="{E9347249-EA11-4CCE-8476-0BF966DECCA8}" type="datetimeFigureOut">
              <a:rPr lang="en-IN" smtClean="0"/>
              <a:t>15-11-2024</a:t>
            </a:fld>
            <a:endParaRPr lang="en-IN"/>
          </a:p>
        </p:txBody>
      </p:sp>
      <p:sp>
        <p:nvSpPr>
          <p:cNvPr id="5" name="Footer Placeholder 4">
            <a:extLst>
              <a:ext uri="{FF2B5EF4-FFF2-40B4-BE49-F238E27FC236}">
                <a16:creationId xmlns:a16="http://schemas.microsoft.com/office/drawing/2014/main" id="{AC0105ED-4967-332A-939C-68DF2BB032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EFF817-09D9-CB30-9271-09557B7A5624}"/>
              </a:ext>
            </a:extLst>
          </p:cNvPr>
          <p:cNvSpPr>
            <a:spLocks noGrp="1"/>
          </p:cNvSpPr>
          <p:nvPr>
            <p:ph type="sldNum" sz="quarter" idx="12"/>
          </p:nvPr>
        </p:nvSpPr>
        <p:spPr/>
        <p:txBody>
          <a:bodyPr/>
          <a:lstStyle/>
          <a:p>
            <a:fld id="{86EEC522-0C97-4597-AAB0-61D1A517927B}" type="slidenum">
              <a:rPr lang="en-IN" smtClean="0"/>
              <a:t>‹#›</a:t>
            </a:fld>
            <a:endParaRPr lang="en-IN"/>
          </a:p>
        </p:txBody>
      </p:sp>
    </p:spTree>
    <p:extLst>
      <p:ext uri="{BB962C8B-B14F-4D97-AF65-F5344CB8AC3E}">
        <p14:creationId xmlns:p14="http://schemas.microsoft.com/office/powerpoint/2010/main" val="156354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3AD3FE-30AE-CDBA-7FB8-01629C89FA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C90F37-E96D-612F-DC85-EE569FCE3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E4680-2257-6C30-F418-99805A4724E5}"/>
              </a:ext>
            </a:extLst>
          </p:cNvPr>
          <p:cNvSpPr>
            <a:spLocks noGrp="1"/>
          </p:cNvSpPr>
          <p:nvPr>
            <p:ph type="dt" sz="half" idx="10"/>
          </p:nvPr>
        </p:nvSpPr>
        <p:spPr/>
        <p:txBody>
          <a:bodyPr/>
          <a:lstStyle/>
          <a:p>
            <a:fld id="{E9347249-EA11-4CCE-8476-0BF966DECCA8}" type="datetimeFigureOut">
              <a:rPr lang="en-IN" smtClean="0"/>
              <a:t>15-11-2024</a:t>
            </a:fld>
            <a:endParaRPr lang="en-IN"/>
          </a:p>
        </p:txBody>
      </p:sp>
      <p:sp>
        <p:nvSpPr>
          <p:cNvPr id="5" name="Footer Placeholder 4">
            <a:extLst>
              <a:ext uri="{FF2B5EF4-FFF2-40B4-BE49-F238E27FC236}">
                <a16:creationId xmlns:a16="http://schemas.microsoft.com/office/drawing/2014/main" id="{DD8E63C2-6DD9-94CD-A2DA-D3B5A49C9F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ACFA53-F24E-EC0F-559F-2B7CC42FD88B}"/>
              </a:ext>
            </a:extLst>
          </p:cNvPr>
          <p:cNvSpPr>
            <a:spLocks noGrp="1"/>
          </p:cNvSpPr>
          <p:nvPr>
            <p:ph type="sldNum" sz="quarter" idx="12"/>
          </p:nvPr>
        </p:nvSpPr>
        <p:spPr/>
        <p:txBody>
          <a:bodyPr/>
          <a:lstStyle/>
          <a:p>
            <a:fld id="{86EEC522-0C97-4597-AAB0-61D1A517927B}" type="slidenum">
              <a:rPr lang="en-IN" smtClean="0"/>
              <a:t>‹#›</a:t>
            </a:fld>
            <a:endParaRPr lang="en-IN"/>
          </a:p>
        </p:txBody>
      </p:sp>
    </p:spTree>
    <p:extLst>
      <p:ext uri="{BB962C8B-B14F-4D97-AF65-F5344CB8AC3E}">
        <p14:creationId xmlns:p14="http://schemas.microsoft.com/office/powerpoint/2010/main" val="113637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511B-96B6-44CB-996E-0EC1CAAD89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C1E15C-BC88-4C99-CDAB-D033E92D23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D2140B-D444-863A-4320-F0F98895A320}"/>
              </a:ext>
            </a:extLst>
          </p:cNvPr>
          <p:cNvSpPr>
            <a:spLocks noGrp="1"/>
          </p:cNvSpPr>
          <p:nvPr>
            <p:ph type="dt" sz="half" idx="10"/>
          </p:nvPr>
        </p:nvSpPr>
        <p:spPr/>
        <p:txBody>
          <a:bodyPr/>
          <a:lstStyle/>
          <a:p>
            <a:fld id="{E9347249-EA11-4CCE-8476-0BF966DECCA8}" type="datetimeFigureOut">
              <a:rPr lang="en-IN" smtClean="0"/>
              <a:t>15-11-2024</a:t>
            </a:fld>
            <a:endParaRPr lang="en-IN"/>
          </a:p>
        </p:txBody>
      </p:sp>
      <p:sp>
        <p:nvSpPr>
          <p:cNvPr id="5" name="Footer Placeholder 4">
            <a:extLst>
              <a:ext uri="{FF2B5EF4-FFF2-40B4-BE49-F238E27FC236}">
                <a16:creationId xmlns:a16="http://schemas.microsoft.com/office/drawing/2014/main" id="{E90E2F19-74E4-BA56-E654-65EF7B5540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148772-467F-227C-E96B-21F793BC1DB7}"/>
              </a:ext>
            </a:extLst>
          </p:cNvPr>
          <p:cNvSpPr>
            <a:spLocks noGrp="1"/>
          </p:cNvSpPr>
          <p:nvPr>
            <p:ph type="sldNum" sz="quarter" idx="12"/>
          </p:nvPr>
        </p:nvSpPr>
        <p:spPr/>
        <p:txBody>
          <a:bodyPr/>
          <a:lstStyle/>
          <a:p>
            <a:fld id="{86EEC522-0C97-4597-AAB0-61D1A517927B}" type="slidenum">
              <a:rPr lang="en-IN" smtClean="0"/>
              <a:t>‹#›</a:t>
            </a:fld>
            <a:endParaRPr lang="en-IN"/>
          </a:p>
        </p:txBody>
      </p:sp>
    </p:spTree>
    <p:extLst>
      <p:ext uri="{BB962C8B-B14F-4D97-AF65-F5344CB8AC3E}">
        <p14:creationId xmlns:p14="http://schemas.microsoft.com/office/powerpoint/2010/main" val="99701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FC3B-3DA0-6A0E-31D2-7063518E2F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97B645-9770-0443-2EF0-397496A02F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C299A5-7A8B-3B17-654A-9BA1883723CF}"/>
              </a:ext>
            </a:extLst>
          </p:cNvPr>
          <p:cNvSpPr>
            <a:spLocks noGrp="1"/>
          </p:cNvSpPr>
          <p:nvPr>
            <p:ph type="dt" sz="half" idx="10"/>
          </p:nvPr>
        </p:nvSpPr>
        <p:spPr/>
        <p:txBody>
          <a:bodyPr/>
          <a:lstStyle/>
          <a:p>
            <a:fld id="{E9347249-EA11-4CCE-8476-0BF966DECCA8}" type="datetimeFigureOut">
              <a:rPr lang="en-IN" smtClean="0"/>
              <a:t>15-11-2024</a:t>
            </a:fld>
            <a:endParaRPr lang="en-IN"/>
          </a:p>
        </p:txBody>
      </p:sp>
      <p:sp>
        <p:nvSpPr>
          <p:cNvPr id="5" name="Footer Placeholder 4">
            <a:extLst>
              <a:ext uri="{FF2B5EF4-FFF2-40B4-BE49-F238E27FC236}">
                <a16:creationId xmlns:a16="http://schemas.microsoft.com/office/drawing/2014/main" id="{27E3361B-79EC-A8AC-C03B-5888E2B1DB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7771FA-F3CD-36A0-CF27-5F29FF380AF5}"/>
              </a:ext>
            </a:extLst>
          </p:cNvPr>
          <p:cNvSpPr>
            <a:spLocks noGrp="1"/>
          </p:cNvSpPr>
          <p:nvPr>
            <p:ph type="sldNum" sz="quarter" idx="12"/>
          </p:nvPr>
        </p:nvSpPr>
        <p:spPr/>
        <p:txBody>
          <a:bodyPr/>
          <a:lstStyle/>
          <a:p>
            <a:fld id="{86EEC522-0C97-4597-AAB0-61D1A517927B}" type="slidenum">
              <a:rPr lang="en-IN" smtClean="0"/>
              <a:t>‹#›</a:t>
            </a:fld>
            <a:endParaRPr lang="en-IN"/>
          </a:p>
        </p:txBody>
      </p:sp>
    </p:spTree>
    <p:extLst>
      <p:ext uri="{BB962C8B-B14F-4D97-AF65-F5344CB8AC3E}">
        <p14:creationId xmlns:p14="http://schemas.microsoft.com/office/powerpoint/2010/main" val="142927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0D27-63D5-442D-5FFA-6F38340600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4B5779-269E-6BD2-B9AF-D3015CCE6F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78CE27-9619-E519-5E53-7D0824A35D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7C5FC0-FF3B-7505-AAD5-DB8C83C7FBBB}"/>
              </a:ext>
            </a:extLst>
          </p:cNvPr>
          <p:cNvSpPr>
            <a:spLocks noGrp="1"/>
          </p:cNvSpPr>
          <p:nvPr>
            <p:ph type="dt" sz="half" idx="10"/>
          </p:nvPr>
        </p:nvSpPr>
        <p:spPr/>
        <p:txBody>
          <a:bodyPr/>
          <a:lstStyle/>
          <a:p>
            <a:fld id="{E9347249-EA11-4CCE-8476-0BF966DECCA8}" type="datetimeFigureOut">
              <a:rPr lang="en-IN" smtClean="0"/>
              <a:t>15-11-2024</a:t>
            </a:fld>
            <a:endParaRPr lang="en-IN"/>
          </a:p>
        </p:txBody>
      </p:sp>
      <p:sp>
        <p:nvSpPr>
          <p:cNvPr id="6" name="Footer Placeholder 5">
            <a:extLst>
              <a:ext uri="{FF2B5EF4-FFF2-40B4-BE49-F238E27FC236}">
                <a16:creationId xmlns:a16="http://schemas.microsoft.com/office/drawing/2014/main" id="{D0E5D7A7-1978-6492-1CB0-9B6A82EC68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B581EB-5CB7-0086-EF66-2EC970B12F1A}"/>
              </a:ext>
            </a:extLst>
          </p:cNvPr>
          <p:cNvSpPr>
            <a:spLocks noGrp="1"/>
          </p:cNvSpPr>
          <p:nvPr>
            <p:ph type="sldNum" sz="quarter" idx="12"/>
          </p:nvPr>
        </p:nvSpPr>
        <p:spPr/>
        <p:txBody>
          <a:bodyPr/>
          <a:lstStyle/>
          <a:p>
            <a:fld id="{86EEC522-0C97-4597-AAB0-61D1A517927B}" type="slidenum">
              <a:rPr lang="en-IN" smtClean="0"/>
              <a:t>‹#›</a:t>
            </a:fld>
            <a:endParaRPr lang="en-IN"/>
          </a:p>
        </p:txBody>
      </p:sp>
    </p:spTree>
    <p:extLst>
      <p:ext uri="{BB962C8B-B14F-4D97-AF65-F5344CB8AC3E}">
        <p14:creationId xmlns:p14="http://schemas.microsoft.com/office/powerpoint/2010/main" val="197464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6993-9A69-068C-485E-0EA5702904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FE78B5-4450-C07E-4A09-28C03D8B2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3A138-C36C-F060-819D-CA444F6E04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7983D6-3177-BCF5-0945-4D054D52C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C73FB-00E2-EF1D-AB4E-8A3CFD4557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AD2A1E-2392-365A-7741-5FE4C76488CF}"/>
              </a:ext>
            </a:extLst>
          </p:cNvPr>
          <p:cNvSpPr>
            <a:spLocks noGrp="1"/>
          </p:cNvSpPr>
          <p:nvPr>
            <p:ph type="dt" sz="half" idx="10"/>
          </p:nvPr>
        </p:nvSpPr>
        <p:spPr/>
        <p:txBody>
          <a:bodyPr/>
          <a:lstStyle/>
          <a:p>
            <a:fld id="{E9347249-EA11-4CCE-8476-0BF966DECCA8}" type="datetimeFigureOut">
              <a:rPr lang="en-IN" smtClean="0"/>
              <a:t>15-11-2024</a:t>
            </a:fld>
            <a:endParaRPr lang="en-IN"/>
          </a:p>
        </p:txBody>
      </p:sp>
      <p:sp>
        <p:nvSpPr>
          <p:cNvPr id="8" name="Footer Placeholder 7">
            <a:extLst>
              <a:ext uri="{FF2B5EF4-FFF2-40B4-BE49-F238E27FC236}">
                <a16:creationId xmlns:a16="http://schemas.microsoft.com/office/drawing/2014/main" id="{2E397334-EB75-A07D-9CA1-BEACF93231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E40A6B-D499-14E4-78AB-5FD56C6260D2}"/>
              </a:ext>
            </a:extLst>
          </p:cNvPr>
          <p:cNvSpPr>
            <a:spLocks noGrp="1"/>
          </p:cNvSpPr>
          <p:nvPr>
            <p:ph type="sldNum" sz="quarter" idx="12"/>
          </p:nvPr>
        </p:nvSpPr>
        <p:spPr/>
        <p:txBody>
          <a:bodyPr/>
          <a:lstStyle/>
          <a:p>
            <a:fld id="{86EEC522-0C97-4597-AAB0-61D1A517927B}" type="slidenum">
              <a:rPr lang="en-IN" smtClean="0"/>
              <a:t>‹#›</a:t>
            </a:fld>
            <a:endParaRPr lang="en-IN"/>
          </a:p>
        </p:txBody>
      </p:sp>
    </p:spTree>
    <p:extLst>
      <p:ext uri="{BB962C8B-B14F-4D97-AF65-F5344CB8AC3E}">
        <p14:creationId xmlns:p14="http://schemas.microsoft.com/office/powerpoint/2010/main" val="321553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F90A-722F-2F91-4D2D-39CF2AA53E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90FCFC-9F16-60BC-1D4B-37FD40BA2171}"/>
              </a:ext>
            </a:extLst>
          </p:cNvPr>
          <p:cNvSpPr>
            <a:spLocks noGrp="1"/>
          </p:cNvSpPr>
          <p:nvPr>
            <p:ph type="dt" sz="half" idx="10"/>
          </p:nvPr>
        </p:nvSpPr>
        <p:spPr/>
        <p:txBody>
          <a:bodyPr/>
          <a:lstStyle/>
          <a:p>
            <a:fld id="{E9347249-EA11-4CCE-8476-0BF966DECCA8}" type="datetimeFigureOut">
              <a:rPr lang="en-IN" smtClean="0"/>
              <a:t>15-11-2024</a:t>
            </a:fld>
            <a:endParaRPr lang="en-IN"/>
          </a:p>
        </p:txBody>
      </p:sp>
      <p:sp>
        <p:nvSpPr>
          <p:cNvPr id="4" name="Footer Placeholder 3">
            <a:extLst>
              <a:ext uri="{FF2B5EF4-FFF2-40B4-BE49-F238E27FC236}">
                <a16:creationId xmlns:a16="http://schemas.microsoft.com/office/drawing/2014/main" id="{B732EAFD-E49E-F24B-DEE3-BEE67091B0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0C67E2-A88E-4683-761D-4196A0E19DD2}"/>
              </a:ext>
            </a:extLst>
          </p:cNvPr>
          <p:cNvSpPr>
            <a:spLocks noGrp="1"/>
          </p:cNvSpPr>
          <p:nvPr>
            <p:ph type="sldNum" sz="quarter" idx="12"/>
          </p:nvPr>
        </p:nvSpPr>
        <p:spPr/>
        <p:txBody>
          <a:bodyPr/>
          <a:lstStyle/>
          <a:p>
            <a:fld id="{86EEC522-0C97-4597-AAB0-61D1A517927B}" type="slidenum">
              <a:rPr lang="en-IN" smtClean="0"/>
              <a:t>‹#›</a:t>
            </a:fld>
            <a:endParaRPr lang="en-IN"/>
          </a:p>
        </p:txBody>
      </p:sp>
    </p:spTree>
    <p:extLst>
      <p:ext uri="{BB962C8B-B14F-4D97-AF65-F5344CB8AC3E}">
        <p14:creationId xmlns:p14="http://schemas.microsoft.com/office/powerpoint/2010/main" val="283600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A312A-E0B4-7597-6F54-23D46831D07A}"/>
              </a:ext>
            </a:extLst>
          </p:cNvPr>
          <p:cNvSpPr>
            <a:spLocks noGrp="1"/>
          </p:cNvSpPr>
          <p:nvPr>
            <p:ph type="dt" sz="half" idx="10"/>
          </p:nvPr>
        </p:nvSpPr>
        <p:spPr/>
        <p:txBody>
          <a:bodyPr/>
          <a:lstStyle/>
          <a:p>
            <a:fld id="{E9347249-EA11-4CCE-8476-0BF966DECCA8}" type="datetimeFigureOut">
              <a:rPr lang="en-IN" smtClean="0"/>
              <a:t>15-11-2024</a:t>
            </a:fld>
            <a:endParaRPr lang="en-IN"/>
          </a:p>
        </p:txBody>
      </p:sp>
      <p:sp>
        <p:nvSpPr>
          <p:cNvPr id="3" name="Footer Placeholder 2">
            <a:extLst>
              <a:ext uri="{FF2B5EF4-FFF2-40B4-BE49-F238E27FC236}">
                <a16:creationId xmlns:a16="http://schemas.microsoft.com/office/drawing/2014/main" id="{980695A7-5814-CBE3-8B9C-22DBEFCE8C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BF4839-18EB-FFA6-70FB-6460D1D4CFCA}"/>
              </a:ext>
            </a:extLst>
          </p:cNvPr>
          <p:cNvSpPr>
            <a:spLocks noGrp="1"/>
          </p:cNvSpPr>
          <p:nvPr>
            <p:ph type="sldNum" sz="quarter" idx="12"/>
          </p:nvPr>
        </p:nvSpPr>
        <p:spPr/>
        <p:txBody>
          <a:bodyPr/>
          <a:lstStyle/>
          <a:p>
            <a:fld id="{86EEC522-0C97-4597-AAB0-61D1A517927B}" type="slidenum">
              <a:rPr lang="en-IN" smtClean="0"/>
              <a:t>‹#›</a:t>
            </a:fld>
            <a:endParaRPr lang="en-IN"/>
          </a:p>
        </p:txBody>
      </p:sp>
    </p:spTree>
    <p:extLst>
      <p:ext uri="{BB962C8B-B14F-4D97-AF65-F5344CB8AC3E}">
        <p14:creationId xmlns:p14="http://schemas.microsoft.com/office/powerpoint/2010/main" val="231440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BA9D-9EAF-FF18-04DE-A68301FF7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57633C-58A8-8716-AC74-93FEF7C34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86646D-90E1-1686-352E-DA5584075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14F98-3489-3E36-C8B1-C80CD78D8C61}"/>
              </a:ext>
            </a:extLst>
          </p:cNvPr>
          <p:cNvSpPr>
            <a:spLocks noGrp="1"/>
          </p:cNvSpPr>
          <p:nvPr>
            <p:ph type="dt" sz="half" idx="10"/>
          </p:nvPr>
        </p:nvSpPr>
        <p:spPr/>
        <p:txBody>
          <a:bodyPr/>
          <a:lstStyle/>
          <a:p>
            <a:fld id="{E9347249-EA11-4CCE-8476-0BF966DECCA8}" type="datetimeFigureOut">
              <a:rPr lang="en-IN" smtClean="0"/>
              <a:t>15-11-2024</a:t>
            </a:fld>
            <a:endParaRPr lang="en-IN"/>
          </a:p>
        </p:txBody>
      </p:sp>
      <p:sp>
        <p:nvSpPr>
          <p:cNvPr id="6" name="Footer Placeholder 5">
            <a:extLst>
              <a:ext uri="{FF2B5EF4-FFF2-40B4-BE49-F238E27FC236}">
                <a16:creationId xmlns:a16="http://schemas.microsoft.com/office/drawing/2014/main" id="{029B5630-69AC-970D-C79C-3B876B9518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20B1E6-87EB-5D50-8AB8-ED696817F612}"/>
              </a:ext>
            </a:extLst>
          </p:cNvPr>
          <p:cNvSpPr>
            <a:spLocks noGrp="1"/>
          </p:cNvSpPr>
          <p:nvPr>
            <p:ph type="sldNum" sz="quarter" idx="12"/>
          </p:nvPr>
        </p:nvSpPr>
        <p:spPr/>
        <p:txBody>
          <a:bodyPr/>
          <a:lstStyle/>
          <a:p>
            <a:fld id="{86EEC522-0C97-4597-AAB0-61D1A517927B}" type="slidenum">
              <a:rPr lang="en-IN" smtClean="0"/>
              <a:t>‹#›</a:t>
            </a:fld>
            <a:endParaRPr lang="en-IN"/>
          </a:p>
        </p:txBody>
      </p:sp>
    </p:spTree>
    <p:extLst>
      <p:ext uri="{BB962C8B-B14F-4D97-AF65-F5344CB8AC3E}">
        <p14:creationId xmlns:p14="http://schemas.microsoft.com/office/powerpoint/2010/main" val="226116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B168-EFD4-DB28-B284-F06DED8CC6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ECD0AC-A798-D538-CAD0-F884B42D39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BB4370-5A40-A54C-7CA9-118F7C3B7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5D6304-87A9-4960-A02B-4E187E454342}"/>
              </a:ext>
            </a:extLst>
          </p:cNvPr>
          <p:cNvSpPr>
            <a:spLocks noGrp="1"/>
          </p:cNvSpPr>
          <p:nvPr>
            <p:ph type="dt" sz="half" idx="10"/>
          </p:nvPr>
        </p:nvSpPr>
        <p:spPr/>
        <p:txBody>
          <a:bodyPr/>
          <a:lstStyle/>
          <a:p>
            <a:fld id="{E9347249-EA11-4CCE-8476-0BF966DECCA8}" type="datetimeFigureOut">
              <a:rPr lang="en-IN" smtClean="0"/>
              <a:t>15-11-2024</a:t>
            </a:fld>
            <a:endParaRPr lang="en-IN"/>
          </a:p>
        </p:txBody>
      </p:sp>
      <p:sp>
        <p:nvSpPr>
          <p:cNvPr id="6" name="Footer Placeholder 5">
            <a:extLst>
              <a:ext uri="{FF2B5EF4-FFF2-40B4-BE49-F238E27FC236}">
                <a16:creationId xmlns:a16="http://schemas.microsoft.com/office/drawing/2014/main" id="{81A149F6-700B-D933-FBC7-7C7B63432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367A30-E042-348C-A495-E0EFE9DF0EAC}"/>
              </a:ext>
            </a:extLst>
          </p:cNvPr>
          <p:cNvSpPr>
            <a:spLocks noGrp="1"/>
          </p:cNvSpPr>
          <p:nvPr>
            <p:ph type="sldNum" sz="quarter" idx="12"/>
          </p:nvPr>
        </p:nvSpPr>
        <p:spPr/>
        <p:txBody>
          <a:bodyPr/>
          <a:lstStyle/>
          <a:p>
            <a:fld id="{86EEC522-0C97-4597-AAB0-61D1A517927B}" type="slidenum">
              <a:rPr lang="en-IN" smtClean="0"/>
              <a:t>‹#›</a:t>
            </a:fld>
            <a:endParaRPr lang="en-IN"/>
          </a:p>
        </p:txBody>
      </p:sp>
    </p:spTree>
    <p:extLst>
      <p:ext uri="{BB962C8B-B14F-4D97-AF65-F5344CB8AC3E}">
        <p14:creationId xmlns:p14="http://schemas.microsoft.com/office/powerpoint/2010/main" val="310065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38C184-58DC-CDCD-11F0-A0EE53F2A2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6FF10A-7662-867B-519F-90E60CAB9E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4CBC19-03C8-205B-F595-E92089F55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347249-EA11-4CCE-8476-0BF966DECCA8}" type="datetimeFigureOut">
              <a:rPr lang="en-IN" smtClean="0"/>
              <a:t>15-11-2024</a:t>
            </a:fld>
            <a:endParaRPr lang="en-IN"/>
          </a:p>
        </p:txBody>
      </p:sp>
      <p:sp>
        <p:nvSpPr>
          <p:cNvPr id="5" name="Footer Placeholder 4">
            <a:extLst>
              <a:ext uri="{FF2B5EF4-FFF2-40B4-BE49-F238E27FC236}">
                <a16:creationId xmlns:a16="http://schemas.microsoft.com/office/drawing/2014/main" id="{8A2275EE-4BF7-AD73-FA85-1C9B6F6AF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C5FB0A5-202A-E4CD-D80B-9E080672F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EEC522-0C97-4597-AAB0-61D1A517927B}" type="slidenum">
              <a:rPr lang="en-IN" smtClean="0"/>
              <a:t>‹#›</a:t>
            </a:fld>
            <a:endParaRPr lang="en-IN"/>
          </a:p>
        </p:txBody>
      </p:sp>
    </p:spTree>
    <p:extLst>
      <p:ext uri="{BB962C8B-B14F-4D97-AF65-F5344CB8AC3E}">
        <p14:creationId xmlns:p14="http://schemas.microsoft.com/office/powerpoint/2010/main" val="3325373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1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59.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tmp"/></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F157-4FF5-19FC-58FA-3E0F5865C9DD}"/>
              </a:ext>
            </a:extLst>
          </p:cNvPr>
          <p:cNvSpPr>
            <a:spLocks noGrp="1"/>
          </p:cNvSpPr>
          <p:nvPr>
            <p:ph type="ctrTitle"/>
          </p:nvPr>
        </p:nvSpPr>
        <p:spPr>
          <a:xfrm>
            <a:off x="1524000" y="163287"/>
            <a:ext cx="9144000" cy="2122714"/>
          </a:xfrm>
        </p:spPr>
        <p:txBody>
          <a:bodyPr/>
          <a:lstStyle/>
          <a:p>
            <a:r>
              <a:rPr lang="en-IN" dirty="0"/>
              <a:t>Unit - 4</a:t>
            </a:r>
          </a:p>
        </p:txBody>
      </p:sp>
      <p:sp>
        <p:nvSpPr>
          <p:cNvPr id="3" name="Subtitle 2">
            <a:extLst>
              <a:ext uri="{FF2B5EF4-FFF2-40B4-BE49-F238E27FC236}">
                <a16:creationId xmlns:a16="http://schemas.microsoft.com/office/drawing/2014/main" id="{CBB16AA5-12D6-3BE5-153C-F4DE726A2AFE}"/>
              </a:ext>
            </a:extLst>
          </p:cNvPr>
          <p:cNvSpPr>
            <a:spLocks noGrp="1"/>
          </p:cNvSpPr>
          <p:nvPr>
            <p:ph type="subTitle" idx="1"/>
          </p:nvPr>
        </p:nvSpPr>
        <p:spPr/>
        <p:txBody>
          <a:bodyPr>
            <a:normAutofit/>
          </a:bodyPr>
          <a:lstStyle/>
          <a:p>
            <a:r>
              <a:rPr lang="en-US" sz="3600" b="1" dirty="0"/>
              <a:t>HANDLING TIME SERIES AND SPATIAL DATA</a:t>
            </a:r>
            <a:endParaRPr lang="en-IN" sz="3600" b="1" dirty="0"/>
          </a:p>
        </p:txBody>
      </p:sp>
    </p:spTree>
    <p:extLst>
      <p:ext uri="{BB962C8B-B14F-4D97-AF65-F5344CB8AC3E}">
        <p14:creationId xmlns:p14="http://schemas.microsoft.com/office/powerpoint/2010/main" val="240096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Description automatically generated">
            <a:extLst>
              <a:ext uri="{FF2B5EF4-FFF2-40B4-BE49-F238E27FC236}">
                <a16:creationId xmlns:a16="http://schemas.microsoft.com/office/drawing/2014/main" id="{AF22266A-CCE4-CE1B-193C-54AF9A16EB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4800"/>
            <a:ext cx="12192000" cy="6476999"/>
          </a:xfrm>
        </p:spPr>
      </p:pic>
    </p:spTree>
    <p:extLst>
      <p:ext uri="{BB962C8B-B14F-4D97-AF65-F5344CB8AC3E}">
        <p14:creationId xmlns:p14="http://schemas.microsoft.com/office/powerpoint/2010/main" val="336372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8210104C-3812-B83B-D1F9-45FF58510EB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402772"/>
            <a:ext cx="12050486" cy="6455228"/>
          </a:xfrm>
        </p:spPr>
      </p:pic>
    </p:spTree>
    <p:extLst>
      <p:ext uri="{BB962C8B-B14F-4D97-AF65-F5344CB8AC3E}">
        <p14:creationId xmlns:p14="http://schemas.microsoft.com/office/powerpoint/2010/main" val="353659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 code&#10;&#10;Description automatically generated">
            <a:extLst>
              <a:ext uri="{FF2B5EF4-FFF2-40B4-BE49-F238E27FC236}">
                <a16:creationId xmlns:a16="http://schemas.microsoft.com/office/drawing/2014/main" id="{FAB34A2D-E906-0717-A1A1-5CF5A871C0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7971"/>
            <a:ext cx="12192000" cy="6760029"/>
          </a:xfrm>
        </p:spPr>
      </p:pic>
      <p:pic>
        <p:nvPicPr>
          <p:cNvPr id="9" name="Picture 8">
            <a:extLst>
              <a:ext uri="{FF2B5EF4-FFF2-40B4-BE49-F238E27FC236}">
                <a16:creationId xmlns:a16="http://schemas.microsoft.com/office/drawing/2014/main" id="{BEC202B0-885B-E89C-91C1-CE541475A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1457" y="3526971"/>
            <a:ext cx="2464751" cy="424543"/>
          </a:xfrm>
          <a:prstGeom prst="rect">
            <a:avLst/>
          </a:prstGeom>
        </p:spPr>
      </p:pic>
    </p:spTree>
    <p:extLst>
      <p:ext uri="{BB962C8B-B14F-4D97-AF65-F5344CB8AC3E}">
        <p14:creationId xmlns:p14="http://schemas.microsoft.com/office/powerpoint/2010/main" val="259950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82D7-37DC-CBD2-E9F6-88AB0899DDDF}"/>
              </a:ext>
            </a:extLst>
          </p:cNvPr>
          <p:cNvSpPr>
            <a:spLocks noGrp="1"/>
          </p:cNvSpPr>
          <p:nvPr>
            <p:ph type="title"/>
          </p:nvPr>
        </p:nvSpPr>
        <p:spPr/>
        <p:txBody>
          <a:bodyPr/>
          <a:lstStyle/>
          <a:p>
            <a:r>
              <a:rPr lang="en-IN" dirty="0"/>
              <a:t>Output: </a:t>
            </a:r>
          </a:p>
        </p:txBody>
      </p:sp>
      <p:pic>
        <p:nvPicPr>
          <p:cNvPr id="5" name="Content Placeholder 4" descr="A screenshot of a computer&#10;&#10;Description automatically generated">
            <a:extLst>
              <a:ext uri="{FF2B5EF4-FFF2-40B4-BE49-F238E27FC236}">
                <a16:creationId xmlns:a16="http://schemas.microsoft.com/office/drawing/2014/main" id="{67627516-50A8-0644-96AF-036D4B0D68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914" y="1690688"/>
            <a:ext cx="11582399" cy="5167312"/>
          </a:xfrm>
        </p:spPr>
      </p:pic>
    </p:spTree>
    <p:extLst>
      <p:ext uri="{BB962C8B-B14F-4D97-AF65-F5344CB8AC3E}">
        <p14:creationId xmlns:p14="http://schemas.microsoft.com/office/powerpoint/2010/main" val="284065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white rectangular object with black text&#10;&#10;Description automatically generated">
            <a:extLst>
              <a:ext uri="{FF2B5EF4-FFF2-40B4-BE49-F238E27FC236}">
                <a16:creationId xmlns:a16="http://schemas.microsoft.com/office/drawing/2014/main" id="{4F291AAD-C22A-F21F-DFB7-3D33F6FA9B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771" y="457200"/>
            <a:ext cx="10874829" cy="5127171"/>
          </a:xfrm>
        </p:spPr>
      </p:pic>
    </p:spTree>
    <p:extLst>
      <p:ext uri="{BB962C8B-B14F-4D97-AF65-F5344CB8AC3E}">
        <p14:creationId xmlns:p14="http://schemas.microsoft.com/office/powerpoint/2010/main" val="2209216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6A9C-1A97-0AC5-CC8C-54338D80F600}"/>
              </a:ext>
            </a:extLst>
          </p:cNvPr>
          <p:cNvSpPr>
            <a:spLocks noGrp="1"/>
          </p:cNvSpPr>
          <p:nvPr>
            <p:ph type="title"/>
          </p:nvPr>
        </p:nvSpPr>
        <p:spPr/>
        <p:txBody>
          <a:bodyPr/>
          <a:lstStyle/>
          <a:p>
            <a:r>
              <a:rPr lang="en-IN" dirty="0"/>
              <a:t>Applications of Resampling</a:t>
            </a:r>
          </a:p>
        </p:txBody>
      </p:sp>
      <p:sp>
        <p:nvSpPr>
          <p:cNvPr id="3" name="Content Placeholder 2">
            <a:extLst>
              <a:ext uri="{FF2B5EF4-FFF2-40B4-BE49-F238E27FC236}">
                <a16:creationId xmlns:a16="http://schemas.microsoft.com/office/drawing/2014/main" id="{9A7AEB51-4C13-7550-D6DC-8D593188B4D2}"/>
              </a:ext>
            </a:extLst>
          </p:cNvPr>
          <p:cNvSpPr>
            <a:spLocks noGrp="1"/>
          </p:cNvSpPr>
          <p:nvPr>
            <p:ph idx="1"/>
          </p:nvPr>
        </p:nvSpPr>
        <p:spPr/>
        <p:txBody>
          <a:bodyPr>
            <a:normAutofit/>
          </a:bodyPr>
          <a:lstStyle/>
          <a:p>
            <a:r>
              <a:rPr lang="en-US" sz="3000" b="1" dirty="0">
                <a:latin typeface="Times New Roman" panose="02020603050405020304" pitchFamily="18" charset="0"/>
                <a:cs typeface="Times New Roman" panose="02020603050405020304" pitchFamily="18" charset="0"/>
              </a:rPr>
              <a:t>Data Aggregation: </a:t>
            </a:r>
            <a:r>
              <a:rPr lang="en-US" sz="3000" dirty="0">
                <a:latin typeface="Times New Roman" panose="02020603050405020304" pitchFamily="18" charset="0"/>
                <a:cs typeface="Times New Roman" panose="02020603050405020304" pitchFamily="18" charset="0"/>
              </a:rPr>
              <a:t>Helps in reducing the volume of data while retaining essential trends and patterns.</a:t>
            </a:r>
          </a:p>
          <a:p>
            <a:r>
              <a:rPr lang="en-US" sz="3000" b="1" dirty="0">
                <a:latin typeface="Times New Roman" panose="02020603050405020304" pitchFamily="18" charset="0"/>
                <a:cs typeface="Times New Roman" panose="02020603050405020304" pitchFamily="18" charset="0"/>
              </a:rPr>
              <a:t>Time Series Analysis: </a:t>
            </a:r>
            <a:r>
              <a:rPr lang="en-US" sz="3000" dirty="0">
                <a:latin typeface="Times New Roman" panose="02020603050405020304" pitchFamily="18" charset="0"/>
                <a:cs typeface="Times New Roman" panose="02020603050405020304" pitchFamily="18" charset="0"/>
              </a:rPr>
              <a:t>Useful in forecasting, anomaly detection, and seasonal decomposition.</a:t>
            </a:r>
          </a:p>
          <a:p>
            <a:r>
              <a:rPr lang="en-US" sz="3000" b="1" dirty="0">
                <a:latin typeface="Times New Roman" panose="02020603050405020304" pitchFamily="18" charset="0"/>
                <a:cs typeface="Times New Roman" panose="02020603050405020304" pitchFamily="18" charset="0"/>
              </a:rPr>
              <a:t>Reporting and Dashboarding: </a:t>
            </a:r>
            <a:r>
              <a:rPr lang="en-US" sz="3000" dirty="0">
                <a:latin typeface="Times New Roman" panose="02020603050405020304" pitchFamily="18" charset="0"/>
                <a:cs typeface="Times New Roman" panose="02020603050405020304" pitchFamily="18" charset="0"/>
              </a:rPr>
              <a:t>Provides summarized data for dashboards and reports.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55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74F9-BAE4-D8BC-E446-ED24243A3E1A}"/>
              </a:ext>
            </a:extLst>
          </p:cNvPr>
          <p:cNvSpPr>
            <a:spLocks noGrp="1"/>
          </p:cNvSpPr>
          <p:nvPr>
            <p:ph type="title"/>
          </p:nvPr>
        </p:nvSpPr>
        <p:spPr/>
        <p:txBody>
          <a:bodyPr/>
          <a:lstStyle/>
          <a:p>
            <a:r>
              <a:rPr lang="en-US" b="1" dirty="0"/>
              <a:t>Advantages of Resampling</a:t>
            </a:r>
            <a:br>
              <a:rPr lang="en-US" b="1" dirty="0"/>
            </a:br>
            <a:endParaRPr lang="en-IN" dirty="0"/>
          </a:p>
        </p:txBody>
      </p:sp>
      <p:sp>
        <p:nvSpPr>
          <p:cNvPr id="3" name="Content Placeholder 2">
            <a:extLst>
              <a:ext uri="{FF2B5EF4-FFF2-40B4-BE49-F238E27FC236}">
                <a16:creationId xmlns:a16="http://schemas.microsoft.com/office/drawing/2014/main" id="{5A4DB9E8-231A-D5A2-2778-A11B1E2658CB}"/>
              </a:ext>
            </a:extLst>
          </p:cNvPr>
          <p:cNvSpPr>
            <a:spLocks noGrp="1"/>
          </p:cNvSpPr>
          <p:nvPr>
            <p:ph idx="1"/>
          </p:nvPr>
        </p:nvSpPr>
        <p:spPr/>
        <p:txBody>
          <a:bodyPr/>
          <a:lstStyle/>
          <a:p>
            <a:pPr marL="0" indent="0">
              <a:buNone/>
            </a:pPr>
            <a:endParaRPr lang="en-US" b="1" dirty="0"/>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Simplicity</a:t>
            </a:r>
            <a:r>
              <a:rPr lang="en-US" sz="3000" dirty="0">
                <a:latin typeface="Times New Roman" panose="02020603050405020304" pitchFamily="18" charset="0"/>
                <a:cs typeface="Times New Roman" panose="02020603050405020304" pitchFamily="18" charset="0"/>
              </a:rPr>
              <a:t>: Makes data easier to work with by reducing complexity.</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Noise Reduction</a:t>
            </a:r>
            <a:r>
              <a:rPr lang="en-US" sz="3000" dirty="0">
                <a:latin typeface="Times New Roman" panose="02020603050405020304" pitchFamily="18" charset="0"/>
                <a:cs typeface="Times New Roman" panose="02020603050405020304" pitchFamily="18" charset="0"/>
              </a:rPr>
              <a:t>: Aggregating data can help minimize the impact of noise and outliers.</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Trend Analysis</a:t>
            </a:r>
            <a:r>
              <a:rPr lang="en-US" sz="3000" dirty="0">
                <a:latin typeface="Times New Roman" panose="02020603050405020304" pitchFamily="18" charset="0"/>
                <a:cs typeface="Times New Roman" panose="02020603050405020304" pitchFamily="18" charset="0"/>
              </a:rPr>
              <a:t>: Facilitates better trend analysis and visualizations by smoothing out fluctuations.</a:t>
            </a:r>
          </a:p>
          <a:p>
            <a:endParaRPr lang="en-IN" dirty="0"/>
          </a:p>
        </p:txBody>
      </p:sp>
    </p:spTree>
    <p:extLst>
      <p:ext uri="{BB962C8B-B14F-4D97-AF65-F5344CB8AC3E}">
        <p14:creationId xmlns:p14="http://schemas.microsoft.com/office/powerpoint/2010/main" val="276232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F1C4-58A2-F02A-E419-6175806DB259}"/>
              </a:ext>
            </a:extLst>
          </p:cNvPr>
          <p:cNvSpPr>
            <a:spLocks noGrp="1"/>
          </p:cNvSpPr>
          <p:nvPr>
            <p:ph type="title"/>
          </p:nvPr>
        </p:nvSpPr>
        <p:spPr/>
        <p:txBody>
          <a:bodyPr/>
          <a:lstStyle/>
          <a:p>
            <a:r>
              <a:rPr lang="en-US" b="1" dirty="0"/>
              <a:t>Disadvantages of Resampling</a:t>
            </a:r>
            <a:br>
              <a:rPr lang="en-US" b="1" dirty="0"/>
            </a:br>
            <a:endParaRPr lang="en-IN" dirty="0"/>
          </a:p>
        </p:txBody>
      </p:sp>
      <p:sp>
        <p:nvSpPr>
          <p:cNvPr id="3" name="Content Placeholder 2">
            <a:extLst>
              <a:ext uri="{FF2B5EF4-FFF2-40B4-BE49-F238E27FC236}">
                <a16:creationId xmlns:a16="http://schemas.microsoft.com/office/drawing/2014/main" id="{5826CC33-3C70-52F2-FB6E-C0E77386C424}"/>
              </a:ext>
            </a:extLst>
          </p:cNvPr>
          <p:cNvSpPr>
            <a:spLocks noGrp="1"/>
          </p:cNvSpPr>
          <p:nvPr>
            <p:ph idx="1"/>
          </p:nvPr>
        </p:nvSpPr>
        <p:spPr/>
        <p:txBody>
          <a:bodyPr/>
          <a:lstStyle/>
          <a:p>
            <a:pPr marL="0" indent="0">
              <a:buNone/>
            </a:pPr>
            <a:endParaRPr lang="en-US" b="1" dirty="0"/>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Loss of Information</a:t>
            </a:r>
            <a:r>
              <a:rPr lang="en-US" sz="3000" dirty="0">
                <a:latin typeface="Times New Roman" panose="02020603050405020304" pitchFamily="18" charset="0"/>
                <a:cs typeface="Times New Roman" panose="02020603050405020304" pitchFamily="18" charset="0"/>
              </a:rPr>
              <a:t>: Important details may be lost when aggregating data.</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Bias</a:t>
            </a:r>
            <a:r>
              <a:rPr lang="en-US" sz="3000" dirty="0">
                <a:latin typeface="Times New Roman" panose="02020603050405020304" pitchFamily="18" charset="0"/>
                <a:cs typeface="Times New Roman" panose="02020603050405020304" pitchFamily="18" charset="0"/>
              </a:rPr>
              <a:t>: The choice of aggregation function (mean, sum, etc.) can introduce bias.</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Overfitting</a:t>
            </a:r>
            <a:r>
              <a:rPr lang="en-US" sz="3000" dirty="0">
                <a:latin typeface="Times New Roman" panose="02020603050405020304" pitchFamily="18" charset="0"/>
                <a:cs typeface="Times New Roman" panose="02020603050405020304" pitchFamily="18" charset="0"/>
              </a:rPr>
              <a:t>: If data is over-sampled without proper handling, it might lead to overfitting in models.</a:t>
            </a:r>
          </a:p>
          <a:p>
            <a:endParaRPr lang="en-IN" dirty="0"/>
          </a:p>
        </p:txBody>
      </p:sp>
    </p:spTree>
    <p:extLst>
      <p:ext uri="{BB962C8B-B14F-4D97-AF65-F5344CB8AC3E}">
        <p14:creationId xmlns:p14="http://schemas.microsoft.com/office/powerpoint/2010/main" val="3970007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475E-0E24-FFFC-FB2B-DCB6E4F05FAB}"/>
              </a:ext>
            </a:extLst>
          </p:cNvPr>
          <p:cNvSpPr>
            <a:spLocks noGrp="1"/>
          </p:cNvSpPr>
          <p:nvPr>
            <p:ph type="title"/>
          </p:nvPr>
        </p:nvSpPr>
        <p:spPr/>
        <p:txBody>
          <a:bodyPr/>
          <a:lstStyle/>
          <a:p>
            <a:r>
              <a:rPr lang="en-IN" b="1" dirty="0"/>
              <a:t>Interpolation</a:t>
            </a:r>
          </a:p>
        </p:txBody>
      </p:sp>
      <p:sp>
        <p:nvSpPr>
          <p:cNvPr id="3" name="Content Placeholder 2">
            <a:extLst>
              <a:ext uri="{FF2B5EF4-FFF2-40B4-BE49-F238E27FC236}">
                <a16:creationId xmlns:a16="http://schemas.microsoft.com/office/drawing/2014/main" id="{321B8A80-BECF-5EB9-45B2-9A2AAF30360D}"/>
              </a:ext>
            </a:extLst>
          </p:cNvPr>
          <p:cNvSpPr>
            <a:spLocks noGrp="1"/>
          </p:cNvSpPr>
          <p:nvPr>
            <p:ph idx="1"/>
          </p:nvPr>
        </p:nvSpPr>
        <p:spPr/>
        <p:txBody>
          <a:bodyPr>
            <a:normAutofit/>
          </a:bodyPr>
          <a:lstStyle/>
          <a:p>
            <a:pPr marL="0" indent="0">
              <a:buNone/>
            </a:pPr>
            <a:r>
              <a:rPr lang="en-US" sz="3000" b="1" dirty="0">
                <a:latin typeface="Times New Roman" panose="02020603050405020304" pitchFamily="18" charset="0"/>
                <a:cs typeface="Times New Roman" panose="02020603050405020304" pitchFamily="18" charset="0"/>
              </a:rPr>
              <a:t>Interpolation</a:t>
            </a:r>
            <a:r>
              <a:rPr lang="en-US" sz="3000" dirty="0">
                <a:latin typeface="Times New Roman" panose="02020603050405020304" pitchFamily="18" charset="0"/>
                <a:cs typeface="Times New Roman" panose="02020603050405020304" pitchFamily="18" charset="0"/>
              </a:rPr>
              <a:t> is a technique used to estimate missing values in a dataset. In time series data, missing values can occur due to various reasons, such as sensor failures, data collection issues, or other anomalies. Interpolation helps create a continuous dataset, which is crucial for analysis and modeling.</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32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Description automatically generated">
            <a:extLst>
              <a:ext uri="{FF2B5EF4-FFF2-40B4-BE49-F238E27FC236}">
                <a16:creationId xmlns:a16="http://schemas.microsoft.com/office/drawing/2014/main" id="{E6FBB57B-577B-9135-E4F5-55973F9C5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72143"/>
            <a:ext cx="11789229" cy="6585857"/>
          </a:xfrm>
        </p:spPr>
      </p:pic>
    </p:spTree>
    <p:extLst>
      <p:ext uri="{BB962C8B-B14F-4D97-AF65-F5344CB8AC3E}">
        <p14:creationId xmlns:p14="http://schemas.microsoft.com/office/powerpoint/2010/main" val="375963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F7D6-9818-B172-7BCC-0ADF07BBEBE4}"/>
              </a:ext>
            </a:extLst>
          </p:cNvPr>
          <p:cNvSpPr>
            <a:spLocks noGrp="1"/>
          </p:cNvSpPr>
          <p:nvPr>
            <p:ph type="title"/>
          </p:nvPr>
        </p:nvSpPr>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FDFD1337-04D4-B8A6-CD2F-10B9040A9713}"/>
              </a:ext>
            </a:extLst>
          </p:cNvPr>
          <p:cNvSpPr>
            <a:spLocks noGrp="1"/>
          </p:cNvSpPr>
          <p:nvPr>
            <p:ph idx="1"/>
          </p:nvPr>
        </p:nvSpPr>
        <p:spPr>
          <a:xfrm>
            <a:off x="838200" y="2198913"/>
            <a:ext cx="10515600" cy="3978049"/>
          </a:xfrm>
        </p:spPr>
        <p:txBody>
          <a:bodyPr>
            <a:normAutofit/>
          </a:bodyPr>
          <a:lstStyle/>
          <a:p>
            <a:pPr marL="0" indent="0">
              <a:buNone/>
            </a:pPr>
            <a:r>
              <a:rPr lang="en-US" sz="3600" dirty="0"/>
              <a:t>This unit focuses on the techniques and methodologies for effectively managing and analyzing time series and spatial data, which are crucial for various applications in data science, urban planning, environmental monitoring, and more.</a:t>
            </a:r>
            <a:endParaRPr lang="en-IN" sz="3600" dirty="0"/>
          </a:p>
        </p:txBody>
      </p:sp>
    </p:spTree>
    <p:extLst>
      <p:ext uri="{BB962C8B-B14F-4D97-AF65-F5344CB8AC3E}">
        <p14:creationId xmlns:p14="http://schemas.microsoft.com/office/powerpoint/2010/main" val="1839440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Description automatically generated">
            <a:extLst>
              <a:ext uri="{FF2B5EF4-FFF2-40B4-BE49-F238E27FC236}">
                <a16:creationId xmlns:a16="http://schemas.microsoft.com/office/drawing/2014/main" id="{92E3279F-8756-2A86-A584-9AEA090C01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50370"/>
            <a:ext cx="11832771" cy="6368143"/>
          </a:xfrm>
        </p:spPr>
      </p:pic>
      <p:pic>
        <p:nvPicPr>
          <p:cNvPr id="6" name="Content Placeholder 4">
            <a:extLst>
              <a:ext uri="{FF2B5EF4-FFF2-40B4-BE49-F238E27FC236}">
                <a16:creationId xmlns:a16="http://schemas.microsoft.com/office/drawing/2014/main" id="{BAAFEEA6-D904-E041-4812-9581F2E2D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8526" y="4592505"/>
            <a:ext cx="1752845" cy="276264"/>
          </a:xfrm>
          <a:prstGeom prst="rect">
            <a:avLst/>
          </a:prstGeom>
        </p:spPr>
      </p:pic>
    </p:spTree>
    <p:extLst>
      <p:ext uri="{BB962C8B-B14F-4D97-AF65-F5344CB8AC3E}">
        <p14:creationId xmlns:p14="http://schemas.microsoft.com/office/powerpoint/2010/main" val="132654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6FA0-C8F3-5C48-D1A5-448417CCAC9A}"/>
              </a:ext>
            </a:extLst>
          </p:cNvPr>
          <p:cNvSpPr>
            <a:spLocks noGrp="1"/>
          </p:cNvSpPr>
          <p:nvPr>
            <p:ph type="title"/>
          </p:nvPr>
        </p:nvSpPr>
        <p:spPr/>
        <p:txBody>
          <a:bodyPr/>
          <a:lstStyle/>
          <a:p>
            <a:r>
              <a:rPr lang="en-IN" dirty="0"/>
              <a:t>Output :</a:t>
            </a:r>
          </a:p>
        </p:txBody>
      </p:sp>
      <p:pic>
        <p:nvPicPr>
          <p:cNvPr id="9" name="Content Placeholder 8" descr="A screenshot of a computer&#10;&#10;Description automatically generated">
            <a:extLst>
              <a:ext uri="{FF2B5EF4-FFF2-40B4-BE49-F238E27FC236}">
                <a16:creationId xmlns:a16="http://schemas.microsoft.com/office/drawing/2014/main" id="{6DDF382D-37AF-32E9-2A4A-848AA51821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5355771" cy="4982255"/>
          </a:xfrm>
        </p:spPr>
      </p:pic>
      <p:pic>
        <p:nvPicPr>
          <p:cNvPr id="11" name="Picture 10" descr="A screenshot of a computer&#10;&#10;Description automatically generated">
            <a:extLst>
              <a:ext uri="{FF2B5EF4-FFF2-40B4-BE49-F238E27FC236}">
                <a16:creationId xmlns:a16="http://schemas.microsoft.com/office/drawing/2014/main" id="{E6C774B4-3678-AA3E-2C9E-51B229E4A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887" y="1524000"/>
            <a:ext cx="7609114" cy="5333999"/>
          </a:xfrm>
          <a:prstGeom prst="rect">
            <a:avLst/>
          </a:prstGeom>
        </p:spPr>
      </p:pic>
    </p:spTree>
    <p:extLst>
      <p:ext uri="{BB962C8B-B14F-4D97-AF65-F5344CB8AC3E}">
        <p14:creationId xmlns:p14="http://schemas.microsoft.com/office/powerpoint/2010/main" val="2387623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numbers and dots&#10;&#10;Description automatically generated">
            <a:extLst>
              <a:ext uri="{FF2B5EF4-FFF2-40B4-BE49-F238E27FC236}">
                <a16:creationId xmlns:a16="http://schemas.microsoft.com/office/drawing/2014/main" id="{A0C445E8-D8FC-25DF-F615-568D9DE56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1257"/>
            <a:ext cx="12192000" cy="6520543"/>
          </a:xfrm>
        </p:spPr>
      </p:pic>
    </p:spTree>
    <p:extLst>
      <p:ext uri="{BB962C8B-B14F-4D97-AF65-F5344CB8AC3E}">
        <p14:creationId xmlns:p14="http://schemas.microsoft.com/office/powerpoint/2010/main" val="4268356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5DBE-C44F-3731-9F97-02563C4078D6}"/>
              </a:ext>
            </a:extLst>
          </p:cNvPr>
          <p:cNvSpPr>
            <a:spLocks noGrp="1"/>
          </p:cNvSpPr>
          <p:nvPr>
            <p:ph type="title"/>
          </p:nvPr>
        </p:nvSpPr>
        <p:spPr/>
        <p:txBody>
          <a:bodyPr/>
          <a:lstStyle/>
          <a:p>
            <a:r>
              <a:rPr lang="en-US" b="1" dirty="0"/>
              <a:t>Applications of Interpolation</a:t>
            </a:r>
            <a:br>
              <a:rPr lang="en-US" b="1" dirty="0"/>
            </a:br>
            <a:endParaRPr lang="en-IN" dirty="0"/>
          </a:p>
        </p:txBody>
      </p:sp>
      <p:sp>
        <p:nvSpPr>
          <p:cNvPr id="3" name="Content Placeholder 2">
            <a:extLst>
              <a:ext uri="{FF2B5EF4-FFF2-40B4-BE49-F238E27FC236}">
                <a16:creationId xmlns:a16="http://schemas.microsoft.com/office/drawing/2014/main" id="{97D0693D-6345-F53C-63D7-06B282B5D6AE}"/>
              </a:ext>
            </a:extLst>
          </p:cNvPr>
          <p:cNvSpPr>
            <a:spLocks noGrp="1"/>
          </p:cNvSpPr>
          <p:nvPr>
            <p:ph idx="1"/>
          </p:nvPr>
        </p:nvSpPr>
        <p:spPr/>
        <p:txBody>
          <a:bodyPr/>
          <a:lstStyle/>
          <a:p>
            <a:pPr>
              <a:buFont typeface="+mj-lt"/>
              <a:buAutoNum type="arabicPeriod"/>
            </a:pPr>
            <a:r>
              <a:rPr lang="en-US" sz="3000" b="1" dirty="0">
                <a:latin typeface="Times New Roman" panose="02020603050405020304" pitchFamily="18" charset="0"/>
                <a:cs typeface="Times New Roman" panose="02020603050405020304" pitchFamily="18" charset="0"/>
              </a:rPr>
              <a:t>Data Cleaning</a:t>
            </a:r>
            <a:r>
              <a:rPr lang="en-US" sz="3000" dirty="0">
                <a:latin typeface="Times New Roman" panose="02020603050405020304" pitchFamily="18" charset="0"/>
                <a:cs typeface="Times New Roman" panose="02020603050405020304" pitchFamily="18" charset="0"/>
              </a:rPr>
              <a:t>: Filling missing values in sensor data, financial records, or time series forecasts.</a:t>
            </a:r>
          </a:p>
          <a:p>
            <a:pPr>
              <a:buFont typeface="+mj-lt"/>
              <a:buAutoNum type="arabicPeriod"/>
            </a:pPr>
            <a:r>
              <a:rPr lang="en-US" sz="3000" b="1" dirty="0">
                <a:latin typeface="Times New Roman" panose="02020603050405020304" pitchFamily="18" charset="0"/>
                <a:cs typeface="Times New Roman" panose="02020603050405020304" pitchFamily="18" charset="0"/>
              </a:rPr>
              <a:t>Signal Processing</a:t>
            </a:r>
            <a:r>
              <a:rPr lang="en-US" sz="3000" dirty="0">
                <a:latin typeface="Times New Roman" panose="02020603050405020304" pitchFamily="18" charset="0"/>
                <a:cs typeface="Times New Roman" panose="02020603050405020304" pitchFamily="18" charset="0"/>
              </a:rPr>
              <a:t>: Enhancing signals by estimating values at missing time points.</a:t>
            </a:r>
          </a:p>
          <a:p>
            <a:pPr>
              <a:buFont typeface="+mj-lt"/>
              <a:buAutoNum type="arabicPeriod"/>
            </a:pPr>
            <a:r>
              <a:rPr lang="en-US" sz="3000" b="1" dirty="0">
                <a:latin typeface="Times New Roman" panose="02020603050405020304" pitchFamily="18" charset="0"/>
                <a:cs typeface="Times New Roman" panose="02020603050405020304" pitchFamily="18" charset="0"/>
              </a:rPr>
              <a:t>Weather Data</a:t>
            </a:r>
            <a:r>
              <a:rPr lang="en-US" sz="3000" dirty="0">
                <a:latin typeface="Times New Roman" panose="02020603050405020304" pitchFamily="18" charset="0"/>
                <a:cs typeface="Times New Roman" panose="02020603050405020304" pitchFamily="18" charset="0"/>
              </a:rPr>
              <a:t>: Filling in gaps in meteorological data to ensure smooth analysis.</a:t>
            </a:r>
          </a:p>
          <a:p>
            <a:pPr>
              <a:buFont typeface="+mj-lt"/>
              <a:buAutoNum type="arabicPeriod"/>
            </a:pPr>
            <a:r>
              <a:rPr lang="en-US" sz="3000" b="1" dirty="0">
                <a:latin typeface="Times New Roman" panose="02020603050405020304" pitchFamily="18" charset="0"/>
                <a:cs typeface="Times New Roman" panose="02020603050405020304" pitchFamily="18" charset="0"/>
              </a:rPr>
              <a:t>Stock Prices</a:t>
            </a:r>
            <a:r>
              <a:rPr lang="en-US" sz="3000" dirty="0">
                <a:latin typeface="Times New Roman" panose="02020603050405020304" pitchFamily="18" charset="0"/>
                <a:cs typeface="Times New Roman" panose="02020603050405020304" pitchFamily="18" charset="0"/>
              </a:rPr>
              <a:t>: Estimating prices when trading data is not available.</a:t>
            </a:r>
          </a:p>
          <a:p>
            <a:endParaRPr lang="en-IN" dirty="0"/>
          </a:p>
        </p:txBody>
      </p:sp>
    </p:spTree>
    <p:extLst>
      <p:ext uri="{BB962C8B-B14F-4D97-AF65-F5344CB8AC3E}">
        <p14:creationId xmlns:p14="http://schemas.microsoft.com/office/powerpoint/2010/main" val="1177805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F86F-9039-D772-2871-320E3196197B}"/>
              </a:ext>
            </a:extLst>
          </p:cNvPr>
          <p:cNvSpPr>
            <a:spLocks noGrp="1"/>
          </p:cNvSpPr>
          <p:nvPr>
            <p:ph type="title"/>
          </p:nvPr>
        </p:nvSpPr>
        <p:spPr/>
        <p:txBody>
          <a:bodyPr/>
          <a:lstStyle/>
          <a:p>
            <a:r>
              <a:rPr lang="en-IN" b="1" dirty="0"/>
              <a:t>Advantages of Interpolation</a:t>
            </a:r>
            <a:br>
              <a:rPr lang="en-IN" b="1" dirty="0"/>
            </a:br>
            <a:endParaRPr lang="en-IN" dirty="0"/>
          </a:p>
        </p:txBody>
      </p:sp>
      <p:sp>
        <p:nvSpPr>
          <p:cNvPr id="3" name="Content Placeholder 2">
            <a:extLst>
              <a:ext uri="{FF2B5EF4-FFF2-40B4-BE49-F238E27FC236}">
                <a16:creationId xmlns:a16="http://schemas.microsoft.com/office/drawing/2014/main" id="{3D451EA1-1792-0CE8-E554-E29B3BC05049}"/>
              </a:ext>
            </a:extLst>
          </p:cNvPr>
          <p:cNvSpPr>
            <a:spLocks noGrp="1"/>
          </p:cNvSpPr>
          <p:nvPr>
            <p:ph idx="1"/>
          </p:nvPr>
        </p:nvSpPr>
        <p:spPr>
          <a:xfrm>
            <a:off x="838200" y="1273629"/>
            <a:ext cx="10515600" cy="4903334"/>
          </a:xfrm>
        </p:spPr>
        <p:txBody>
          <a:bodyPr/>
          <a:lstStyle/>
          <a:p>
            <a:pPr marL="0" indent="0">
              <a:buNone/>
            </a:pPr>
            <a:endParaRPr lang="en-IN" b="1" dirty="0"/>
          </a:p>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Maintains Data Continuity</a:t>
            </a:r>
            <a:r>
              <a:rPr lang="en-IN" sz="3000" dirty="0">
                <a:latin typeface="Times New Roman" panose="02020603050405020304" pitchFamily="18" charset="0"/>
                <a:cs typeface="Times New Roman" panose="02020603050405020304" pitchFamily="18" charset="0"/>
              </a:rPr>
              <a:t>: Helps create a smoother time series for analysis.</a:t>
            </a:r>
          </a:p>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Improves Model Performance</a:t>
            </a:r>
            <a:r>
              <a:rPr lang="en-IN" sz="3000" dirty="0">
                <a:latin typeface="Times New Roman" panose="02020603050405020304" pitchFamily="18" charset="0"/>
                <a:cs typeface="Times New Roman" panose="02020603050405020304" pitchFamily="18" charset="0"/>
              </a:rPr>
              <a:t>: Models can learn better from complete datasets.</a:t>
            </a:r>
          </a:p>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Various Methods Available</a:t>
            </a:r>
            <a:r>
              <a:rPr lang="en-IN" sz="3000" dirty="0">
                <a:latin typeface="Times New Roman" panose="02020603050405020304" pitchFamily="18" charset="0"/>
                <a:cs typeface="Times New Roman" panose="02020603050405020304" pitchFamily="18" charset="0"/>
              </a:rPr>
              <a:t>: Offers multiple methods (linear, polynomial, spline) for different scenarios.</a:t>
            </a:r>
          </a:p>
          <a:p>
            <a:endParaRPr lang="en-IN" dirty="0"/>
          </a:p>
        </p:txBody>
      </p:sp>
    </p:spTree>
    <p:extLst>
      <p:ext uri="{BB962C8B-B14F-4D97-AF65-F5344CB8AC3E}">
        <p14:creationId xmlns:p14="http://schemas.microsoft.com/office/powerpoint/2010/main" val="4038536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6F35-94C3-A6CB-151F-DE138E3DC55E}"/>
              </a:ext>
            </a:extLst>
          </p:cNvPr>
          <p:cNvSpPr>
            <a:spLocks noGrp="1"/>
          </p:cNvSpPr>
          <p:nvPr>
            <p:ph type="title"/>
          </p:nvPr>
        </p:nvSpPr>
        <p:spPr/>
        <p:txBody>
          <a:bodyPr/>
          <a:lstStyle/>
          <a:p>
            <a:r>
              <a:rPr lang="en-US" b="1" dirty="0"/>
              <a:t>Disadvantages of Interpolation</a:t>
            </a:r>
            <a:br>
              <a:rPr lang="en-US" b="1" dirty="0"/>
            </a:br>
            <a:endParaRPr lang="en-IN" dirty="0"/>
          </a:p>
        </p:txBody>
      </p:sp>
      <p:sp>
        <p:nvSpPr>
          <p:cNvPr id="3" name="Content Placeholder 2">
            <a:extLst>
              <a:ext uri="{FF2B5EF4-FFF2-40B4-BE49-F238E27FC236}">
                <a16:creationId xmlns:a16="http://schemas.microsoft.com/office/drawing/2014/main" id="{292145B8-444C-EA20-299D-FD2CEAD4D55F}"/>
              </a:ext>
            </a:extLst>
          </p:cNvPr>
          <p:cNvSpPr>
            <a:spLocks noGrp="1"/>
          </p:cNvSpPr>
          <p:nvPr>
            <p:ph idx="1"/>
          </p:nvPr>
        </p:nvSpPr>
        <p:spPr/>
        <p:txBody>
          <a:bodyPr/>
          <a:lstStyle/>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Assumption Dependency</a:t>
            </a:r>
            <a:r>
              <a:rPr lang="en-US" sz="3000" dirty="0">
                <a:latin typeface="Times New Roman" panose="02020603050405020304" pitchFamily="18" charset="0"/>
                <a:cs typeface="Times New Roman" panose="02020603050405020304" pitchFamily="18" charset="0"/>
              </a:rPr>
              <a:t>: Assumes that the data behaves in a specific way (e.g., linear), which may not always hold true.</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Can Introduce Bias</a:t>
            </a:r>
            <a:r>
              <a:rPr lang="en-US" sz="3000" dirty="0">
                <a:latin typeface="Times New Roman" panose="02020603050405020304" pitchFamily="18" charset="0"/>
                <a:cs typeface="Times New Roman" panose="02020603050405020304" pitchFamily="18" charset="0"/>
              </a:rPr>
              <a:t>: If the underlying pattern is not captured, it might mislead analysis or predictions.</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Overfitting</a:t>
            </a:r>
            <a:r>
              <a:rPr lang="en-US" sz="3000" dirty="0">
                <a:latin typeface="Times New Roman" panose="02020603050405020304" pitchFamily="18" charset="0"/>
                <a:cs typeface="Times New Roman" panose="02020603050405020304" pitchFamily="18" charset="0"/>
              </a:rPr>
              <a:t>: In some cases, complex interpolation methods can fit noise rather than the underlying signal.</a:t>
            </a:r>
          </a:p>
          <a:p>
            <a:endParaRPr lang="en-IN" dirty="0"/>
          </a:p>
        </p:txBody>
      </p:sp>
    </p:spTree>
    <p:extLst>
      <p:ext uri="{BB962C8B-B14F-4D97-AF65-F5344CB8AC3E}">
        <p14:creationId xmlns:p14="http://schemas.microsoft.com/office/powerpoint/2010/main" val="2738065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777A-68B5-A8A8-CC86-BE94108C51C3}"/>
              </a:ext>
            </a:extLst>
          </p:cNvPr>
          <p:cNvSpPr>
            <a:spLocks noGrp="1"/>
          </p:cNvSpPr>
          <p:nvPr>
            <p:ph type="title"/>
          </p:nvPr>
        </p:nvSpPr>
        <p:spPr>
          <a:xfrm>
            <a:off x="838200" y="566057"/>
            <a:ext cx="10515600" cy="1124631"/>
          </a:xfrm>
        </p:spPr>
        <p:txBody>
          <a:bodyPr>
            <a:normAutofit fontScale="90000"/>
          </a:bodyPr>
          <a:lstStyle/>
          <a:p>
            <a:r>
              <a:rPr lang="en-US" b="1" dirty="0"/>
              <a:t>Rolling Windows</a:t>
            </a:r>
            <a:br>
              <a:rPr lang="en-US" b="1" dirty="0"/>
            </a:br>
            <a:endParaRPr lang="en-IN" dirty="0"/>
          </a:p>
        </p:txBody>
      </p:sp>
      <p:sp>
        <p:nvSpPr>
          <p:cNvPr id="3" name="Content Placeholder 2">
            <a:extLst>
              <a:ext uri="{FF2B5EF4-FFF2-40B4-BE49-F238E27FC236}">
                <a16:creationId xmlns:a16="http://schemas.microsoft.com/office/drawing/2014/main" id="{48AFD6EE-1456-770D-9218-A075486CA5E4}"/>
              </a:ext>
            </a:extLst>
          </p:cNvPr>
          <p:cNvSpPr>
            <a:spLocks noGrp="1"/>
          </p:cNvSpPr>
          <p:nvPr>
            <p:ph idx="1"/>
          </p:nvPr>
        </p:nvSpPr>
        <p:spPr>
          <a:xfrm>
            <a:off x="838200" y="2318657"/>
            <a:ext cx="10515600" cy="3858306"/>
          </a:xfrm>
        </p:spPr>
        <p:txBody>
          <a:bodyPr/>
          <a:lstStyle/>
          <a:p>
            <a:pPr marL="0" indent="0">
              <a:buNone/>
            </a:pPr>
            <a:r>
              <a:rPr lang="en-US" sz="3000" b="1" dirty="0">
                <a:latin typeface="Times New Roman" panose="02020603050405020304" pitchFamily="18" charset="0"/>
                <a:cs typeface="Times New Roman" panose="02020603050405020304" pitchFamily="18" charset="0"/>
              </a:rPr>
              <a:t>Rolling windows</a:t>
            </a:r>
            <a:r>
              <a:rPr lang="en-US" sz="3000" dirty="0">
                <a:latin typeface="Times New Roman" panose="02020603050405020304" pitchFamily="18" charset="0"/>
                <a:cs typeface="Times New Roman" panose="02020603050405020304" pitchFamily="18" charset="0"/>
              </a:rPr>
              <a:t>, or moving windows, are a technique used in time series analysis to calculate statistics over a specified number of observations. This method is especially useful for smoothing time series data, identifying trends, and generating new features for analysis.</a:t>
            </a:r>
          </a:p>
          <a:p>
            <a:endParaRPr lang="en-IN" dirty="0"/>
          </a:p>
        </p:txBody>
      </p:sp>
    </p:spTree>
    <p:extLst>
      <p:ext uri="{BB962C8B-B14F-4D97-AF65-F5344CB8AC3E}">
        <p14:creationId xmlns:p14="http://schemas.microsoft.com/office/powerpoint/2010/main" val="2089912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15701F-4966-2B7D-5231-12386D99C20B}"/>
              </a:ext>
            </a:extLst>
          </p:cNvPr>
          <p:cNvSpPr>
            <a:spLocks noGrp="1"/>
          </p:cNvSpPr>
          <p:nvPr>
            <p:ph idx="1"/>
          </p:nvPr>
        </p:nvSpPr>
        <p:spPr>
          <a:xfrm>
            <a:off x="838200" y="968829"/>
            <a:ext cx="10515600" cy="5208134"/>
          </a:xfrm>
        </p:spPr>
        <p:txBody>
          <a:bodyPr/>
          <a:lstStyle/>
          <a:p>
            <a:r>
              <a:rPr lang="en-US" b="1" dirty="0"/>
              <a:t>Concept of Rolling Windows</a:t>
            </a:r>
          </a:p>
          <a:p>
            <a:pPr marL="0" indent="0">
              <a:buNone/>
            </a:pPr>
            <a:endParaRPr lang="en-US" b="1" dirty="0"/>
          </a:p>
          <a:p>
            <a:pPr marL="0" indent="0">
              <a:buNone/>
            </a:pPr>
            <a:r>
              <a:rPr lang="en-US" sz="3000" dirty="0">
                <a:latin typeface="Times New Roman" panose="02020603050405020304" pitchFamily="18" charset="0"/>
                <a:cs typeface="Times New Roman" panose="02020603050405020304" pitchFamily="18" charset="0"/>
              </a:rPr>
              <a:t>A rolling window involves taking a subset of data points over a specified number of time steps (the window size) and performing calculations (like mean, sum, etc.) on that subset. As the window moves along the data, it generates a new series of computed values.</a:t>
            </a:r>
          </a:p>
          <a:p>
            <a:endParaRPr lang="en-IN" dirty="0"/>
          </a:p>
        </p:txBody>
      </p:sp>
    </p:spTree>
    <p:extLst>
      <p:ext uri="{BB962C8B-B14F-4D97-AF65-F5344CB8AC3E}">
        <p14:creationId xmlns:p14="http://schemas.microsoft.com/office/powerpoint/2010/main" val="1924750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 code&#10;&#10;Description automatically generated">
            <a:extLst>
              <a:ext uri="{FF2B5EF4-FFF2-40B4-BE49-F238E27FC236}">
                <a16:creationId xmlns:a16="http://schemas.microsoft.com/office/drawing/2014/main" id="{9E2521B1-516D-00FA-9B63-A8F2932DE7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86" y="152400"/>
            <a:ext cx="12028714" cy="6705600"/>
          </a:xfrm>
        </p:spPr>
      </p:pic>
    </p:spTree>
    <p:extLst>
      <p:ext uri="{BB962C8B-B14F-4D97-AF65-F5344CB8AC3E}">
        <p14:creationId xmlns:p14="http://schemas.microsoft.com/office/powerpoint/2010/main" val="2970078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omputer code&#10;&#10;Description automatically generated">
            <a:extLst>
              <a:ext uri="{FF2B5EF4-FFF2-40B4-BE49-F238E27FC236}">
                <a16:creationId xmlns:a16="http://schemas.microsoft.com/office/drawing/2014/main" id="{8802BDDB-479E-FC50-6674-B3F25B52D3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14" y="620486"/>
            <a:ext cx="11745686" cy="5802085"/>
          </a:xfrm>
        </p:spPr>
      </p:pic>
    </p:spTree>
    <p:extLst>
      <p:ext uri="{BB962C8B-B14F-4D97-AF65-F5344CB8AC3E}">
        <p14:creationId xmlns:p14="http://schemas.microsoft.com/office/powerpoint/2010/main" val="362436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2AB2-9E29-F836-2911-7503E66D3761}"/>
              </a:ext>
            </a:extLst>
          </p:cNvPr>
          <p:cNvSpPr>
            <a:spLocks noGrp="1"/>
          </p:cNvSpPr>
          <p:nvPr>
            <p:ph type="title"/>
          </p:nvPr>
        </p:nvSpPr>
        <p:spPr/>
        <p:txBody>
          <a:bodyPr/>
          <a:lstStyle/>
          <a:p>
            <a:r>
              <a:rPr lang="en-IN" b="1" dirty="0"/>
              <a:t>Preprocessing Time Series Data</a:t>
            </a:r>
            <a:br>
              <a:rPr lang="en-IN" b="1" dirty="0"/>
            </a:br>
            <a:endParaRPr lang="en-IN" b="1" dirty="0"/>
          </a:p>
        </p:txBody>
      </p:sp>
      <p:sp>
        <p:nvSpPr>
          <p:cNvPr id="3" name="Content Placeholder 2">
            <a:extLst>
              <a:ext uri="{FF2B5EF4-FFF2-40B4-BE49-F238E27FC236}">
                <a16:creationId xmlns:a16="http://schemas.microsoft.com/office/drawing/2014/main" id="{B84F39E8-AB8E-6744-3E89-B3717ACF1668}"/>
              </a:ext>
            </a:extLst>
          </p:cNvPr>
          <p:cNvSpPr>
            <a:spLocks noGrp="1"/>
          </p:cNvSpPr>
          <p:nvPr>
            <p:ph idx="1"/>
          </p:nvPr>
        </p:nvSpPr>
        <p:spPr>
          <a:xfrm>
            <a:off x="838200" y="1426030"/>
            <a:ext cx="10515600" cy="5290456"/>
          </a:xfrm>
        </p:spPr>
        <p:txBody>
          <a:bodyPr>
            <a:normAutofit/>
          </a:bodyPr>
          <a:lstStyle/>
          <a:p>
            <a:pPr marL="0" indent="0">
              <a:buNone/>
            </a:pPr>
            <a:r>
              <a:rPr lang="en-US" sz="3000" dirty="0"/>
              <a:t>In this section, we explore key preprocessing techniques to prepare time series data for analysis:</a:t>
            </a:r>
          </a:p>
          <a:p>
            <a:pPr>
              <a:buFont typeface="Arial" panose="020B0604020202020204" pitchFamily="34" charset="0"/>
              <a:buChar char="•"/>
            </a:pPr>
            <a:r>
              <a:rPr lang="en-US" sz="3000" b="1" dirty="0"/>
              <a:t>Resampling</a:t>
            </a:r>
            <a:r>
              <a:rPr lang="en-US" sz="3000" dirty="0"/>
              <a:t>: Adjusting the frequency of data points</a:t>
            </a:r>
            <a:r>
              <a:rPr lang="en-US" sz="3000" b="1" dirty="0"/>
              <a:t>. For example</a:t>
            </a:r>
            <a:r>
              <a:rPr lang="en-US" sz="3000" dirty="0"/>
              <a:t>, converting daily stock prices into weekly averages to observe broader trends.</a:t>
            </a:r>
          </a:p>
          <a:p>
            <a:pPr>
              <a:buFont typeface="Arial" panose="020B0604020202020204" pitchFamily="34" charset="0"/>
              <a:buChar char="•"/>
            </a:pPr>
            <a:r>
              <a:rPr lang="en-US" sz="3000" b="1" dirty="0"/>
              <a:t>Interpolation</a:t>
            </a:r>
            <a:r>
              <a:rPr lang="en-US" sz="3000" dirty="0"/>
              <a:t>: Filling in missing values. </a:t>
            </a:r>
            <a:r>
              <a:rPr lang="en-US" sz="3000" b="1" dirty="0"/>
              <a:t>For instance</a:t>
            </a:r>
            <a:r>
              <a:rPr lang="en-US" sz="3000" dirty="0"/>
              <a:t>, if temperature readings are missing for a few days, interpolation can estimate those values based on surrounding data.</a:t>
            </a:r>
          </a:p>
          <a:p>
            <a:pPr>
              <a:buFont typeface="Arial" panose="020B0604020202020204" pitchFamily="34" charset="0"/>
              <a:buChar char="•"/>
            </a:pPr>
            <a:r>
              <a:rPr lang="en-US" sz="3000" b="1" dirty="0"/>
              <a:t>Rolling Windows</a:t>
            </a:r>
            <a:r>
              <a:rPr lang="en-US" sz="3000" dirty="0"/>
              <a:t>: Using moving averages to smooth data. </a:t>
            </a:r>
            <a:r>
              <a:rPr lang="en-US" sz="3000" b="1" dirty="0"/>
              <a:t>An example</a:t>
            </a:r>
            <a:r>
              <a:rPr lang="en-US" sz="3000" dirty="0"/>
              <a:t> is calculating a 7-day moving average of website traffic to identify trends while reducing daily fluctuations.</a:t>
            </a:r>
          </a:p>
          <a:p>
            <a:endParaRPr lang="en-IN" dirty="0"/>
          </a:p>
        </p:txBody>
      </p:sp>
    </p:spTree>
    <p:extLst>
      <p:ext uri="{BB962C8B-B14F-4D97-AF65-F5344CB8AC3E}">
        <p14:creationId xmlns:p14="http://schemas.microsoft.com/office/powerpoint/2010/main" val="1129461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 code&#10;&#10;Description automatically generated">
            <a:extLst>
              <a:ext uri="{FF2B5EF4-FFF2-40B4-BE49-F238E27FC236}">
                <a16:creationId xmlns:a16="http://schemas.microsoft.com/office/drawing/2014/main" id="{FCAE66EB-8857-2449-008C-2C6B5EC2F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28" y="206829"/>
            <a:ext cx="11985171" cy="4654934"/>
          </a:xfrm>
        </p:spPr>
      </p:pic>
      <p:pic>
        <p:nvPicPr>
          <p:cNvPr id="6" name="Content Placeholder 4">
            <a:extLst>
              <a:ext uri="{FF2B5EF4-FFF2-40B4-BE49-F238E27FC236}">
                <a16:creationId xmlns:a16="http://schemas.microsoft.com/office/drawing/2014/main" id="{5227C4E8-1D5C-D3B3-0018-85795017E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2756" y="779100"/>
            <a:ext cx="2379243" cy="418329"/>
          </a:xfrm>
          <a:prstGeom prst="rect">
            <a:avLst/>
          </a:prstGeom>
        </p:spPr>
      </p:pic>
    </p:spTree>
    <p:extLst>
      <p:ext uri="{BB962C8B-B14F-4D97-AF65-F5344CB8AC3E}">
        <p14:creationId xmlns:p14="http://schemas.microsoft.com/office/powerpoint/2010/main" val="2897504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F65A-8B9B-60D1-97A2-5B62A91C4DED}"/>
              </a:ext>
            </a:extLst>
          </p:cNvPr>
          <p:cNvSpPr>
            <a:spLocks noGrp="1"/>
          </p:cNvSpPr>
          <p:nvPr>
            <p:ph type="title"/>
          </p:nvPr>
        </p:nvSpPr>
        <p:spPr>
          <a:xfrm>
            <a:off x="838200" y="1"/>
            <a:ext cx="10515600" cy="925286"/>
          </a:xfrm>
        </p:spPr>
        <p:txBody>
          <a:bodyPr/>
          <a:lstStyle/>
          <a:p>
            <a:r>
              <a:rPr lang="en-IN" dirty="0"/>
              <a:t>Output:</a:t>
            </a:r>
          </a:p>
        </p:txBody>
      </p:sp>
      <p:pic>
        <p:nvPicPr>
          <p:cNvPr id="9" name="Content Placeholder 8" descr="A screenshot of a phone&#10;&#10;Description automatically generated">
            <a:extLst>
              <a:ext uri="{FF2B5EF4-FFF2-40B4-BE49-F238E27FC236}">
                <a16:creationId xmlns:a16="http://schemas.microsoft.com/office/drawing/2014/main" id="{B61EBE1D-52C4-992E-7E3B-F17BE9507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295401"/>
            <a:ext cx="3820887" cy="5562599"/>
          </a:xfrm>
        </p:spPr>
      </p:pic>
      <p:pic>
        <p:nvPicPr>
          <p:cNvPr id="11" name="Picture 10" descr="A screenshot of a computer screen&#10;&#10;Description automatically generated">
            <a:extLst>
              <a:ext uri="{FF2B5EF4-FFF2-40B4-BE49-F238E27FC236}">
                <a16:creationId xmlns:a16="http://schemas.microsoft.com/office/drawing/2014/main" id="{28A11C50-A50C-608F-9CD5-5734F0922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00" y="1175658"/>
            <a:ext cx="7540699" cy="5682342"/>
          </a:xfrm>
          <a:prstGeom prst="rect">
            <a:avLst/>
          </a:prstGeom>
        </p:spPr>
      </p:pic>
    </p:spTree>
    <p:extLst>
      <p:ext uri="{BB962C8B-B14F-4D97-AF65-F5344CB8AC3E}">
        <p14:creationId xmlns:p14="http://schemas.microsoft.com/office/powerpoint/2010/main" val="4140718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and orange lines&#10;&#10;Description automatically generated">
            <a:extLst>
              <a:ext uri="{FF2B5EF4-FFF2-40B4-BE49-F238E27FC236}">
                <a16:creationId xmlns:a16="http://schemas.microsoft.com/office/drawing/2014/main" id="{718186E6-D7E0-A6C6-80D2-08BBC8D82B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46313"/>
            <a:ext cx="12192000" cy="6411687"/>
          </a:xfrm>
        </p:spPr>
      </p:pic>
    </p:spTree>
    <p:extLst>
      <p:ext uri="{BB962C8B-B14F-4D97-AF65-F5344CB8AC3E}">
        <p14:creationId xmlns:p14="http://schemas.microsoft.com/office/powerpoint/2010/main" val="1837004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BF59-2649-4488-81F7-83B7FB4AEF87}"/>
              </a:ext>
            </a:extLst>
          </p:cNvPr>
          <p:cNvSpPr>
            <a:spLocks noGrp="1"/>
          </p:cNvSpPr>
          <p:nvPr>
            <p:ph type="title"/>
          </p:nvPr>
        </p:nvSpPr>
        <p:spPr/>
        <p:txBody>
          <a:bodyPr/>
          <a:lstStyle/>
          <a:p>
            <a:r>
              <a:rPr lang="en-US" b="1" dirty="0"/>
              <a:t>Applications of Rolling Windows</a:t>
            </a:r>
            <a:br>
              <a:rPr lang="en-US" b="1" dirty="0"/>
            </a:br>
            <a:endParaRPr lang="en-IN" dirty="0"/>
          </a:p>
        </p:txBody>
      </p:sp>
      <p:sp>
        <p:nvSpPr>
          <p:cNvPr id="3" name="Content Placeholder 2">
            <a:extLst>
              <a:ext uri="{FF2B5EF4-FFF2-40B4-BE49-F238E27FC236}">
                <a16:creationId xmlns:a16="http://schemas.microsoft.com/office/drawing/2014/main" id="{61385ECF-2185-3419-370D-1A7568F02F34}"/>
              </a:ext>
            </a:extLst>
          </p:cNvPr>
          <p:cNvSpPr>
            <a:spLocks noGrp="1"/>
          </p:cNvSpPr>
          <p:nvPr>
            <p:ph idx="1"/>
          </p:nvPr>
        </p:nvSpPr>
        <p:spPr/>
        <p:txBody>
          <a:bodyPr/>
          <a:lstStyle/>
          <a:p>
            <a:pPr>
              <a:buFont typeface="+mj-lt"/>
              <a:buAutoNum type="arabicPeriod"/>
            </a:pPr>
            <a:r>
              <a:rPr lang="en-US" sz="3000" b="1" dirty="0">
                <a:latin typeface="Times New Roman" panose="02020603050405020304" pitchFamily="18" charset="0"/>
                <a:cs typeface="Times New Roman" panose="02020603050405020304" pitchFamily="18" charset="0"/>
              </a:rPr>
              <a:t>Smoothing Data</a:t>
            </a:r>
            <a:r>
              <a:rPr lang="en-US" sz="3000" dirty="0">
                <a:latin typeface="Times New Roman" panose="02020603050405020304" pitchFamily="18" charset="0"/>
                <a:cs typeface="Times New Roman" panose="02020603050405020304" pitchFamily="18" charset="0"/>
              </a:rPr>
              <a:t>: Rolling windows help in reducing noise and making trends easier to identify in time series data.</a:t>
            </a:r>
          </a:p>
          <a:p>
            <a:pPr>
              <a:buFont typeface="+mj-lt"/>
              <a:buAutoNum type="arabicPeriod"/>
            </a:pPr>
            <a:r>
              <a:rPr lang="en-US" sz="3000" b="1" dirty="0">
                <a:latin typeface="Times New Roman" panose="02020603050405020304" pitchFamily="18" charset="0"/>
                <a:cs typeface="Times New Roman" panose="02020603050405020304" pitchFamily="18" charset="0"/>
              </a:rPr>
              <a:t>Feature Engineering</a:t>
            </a:r>
            <a:r>
              <a:rPr lang="en-US" sz="3000" dirty="0">
                <a:latin typeface="Times New Roman" panose="02020603050405020304" pitchFamily="18" charset="0"/>
                <a:cs typeface="Times New Roman" panose="02020603050405020304" pitchFamily="18" charset="0"/>
              </a:rPr>
              <a:t>: In machine learning, rolling statistics can be used as features that capture the recent history of data.</a:t>
            </a:r>
          </a:p>
          <a:p>
            <a:pPr>
              <a:buFont typeface="+mj-lt"/>
              <a:buAutoNum type="arabicPeriod"/>
            </a:pPr>
            <a:r>
              <a:rPr lang="en-US" sz="3000" b="1" dirty="0">
                <a:latin typeface="Times New Roman" panose="02020603050405020304" pitchFamily="18" charset="0"/>
                <a:cs typeface="Times New Roman" panose="02020603050405020304" pitchFamily="18" charset="0"/>
              </a:rPr>
              <a:t>Anomaly Detection</a:t>
            </a:r>
            <a:r>
              <a:rPr lang="en-US" sz="3000" dirty="0">
                <a:latin typeface="Times New Roman" panose="02020603050405020304" pitchFamily="18" charset="0"/>
                <a:cs typeface="Times New Roman" panose="02020603050405020304" pitchFamily="18" charset="0"/>
              </a:rPr>
              <a:t>: Comparing current data points against rolling statistics can help identify outliers or anomalies.</a:t>
            </a:r>
          </a:p>
          <a:p>
            <a:pPr>
              <a:buFont typeface="+mj-lt"/>
              <a:buAutoNum type="arabicPeriod"/>
            </a:pPr>
            <a:r>
              <a:rPr lang="en-US" sz="3000" b="1" dirty="0">
                <a:latin typeface="Times New Roman" panose="02020603050405020304" pitchFamily="18" charset="0"/>
                <a:cs typeface="Times New Roman" panose="02020603050405020304" pitchFamily="18" charset="0"/>
              </a:rPr>
              <a:t>Financial Analysis</a:t>
            </a:r>
            <a:r>
              <a:rPr lang="en-US" sz="3000" dirty="0">
                <a:latin typeface="Times New Roman" panose="02020603050405020304" pitchFamily="18" charset="0"/>
                <a:cs typeface="Times New Roman" panose="02020603050405020304" pitchFamily="18" charset="0"/>
              </a:rPr>
              <a:t>: Commonly used in stock price analysis to calculate moving averages, which help traders make decisions.</a:t>
            </a:r>
          </a:p>
          <a:p>
            <a:endParaRPr lang="en-IN" dirty="0"/>
          </a:p>
        </p:txBody>
      </p:sp>
    </p:spTree>
    <p:extLst>
      <p:ext uri="{BB962C8B-B14F-4D97-AF65-F5344CB8AC3E}">
        <p14:creationId xmlns:p14="http://schemas.microsoft.com/office/powerpoint/2010/main" val="174187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5E27-DD83-6B2D-3777-69267E13CDB8}"/>
              </a:ext>
            </a:extLst>
          </p:cNvPr>
          <p:cNvSpPr>
            <a:spLocks noGrp="1"/>
          </p:cNvSpPr>
          <p:nvPr>
            <p:ph type="title"/>
          </p:nvPr>
        </p:nvSpPr>
        <p:spPr/>
        <p:txBody>
          <a:bodyPr/>
          <a:lstStyle/>
          <a:p>
            <a:r>
              <a:rPr lang="en-US" b="1" dirty="0"/>
              <a:t>Advantages of Rolling Windows</a:t>
            </a:r>
            <a:br>
              <a:rPr lang="en-US" b="1" dirty="0"/>
            </a:br>
            <a:endParaRPr lang="en-IN" dirty="0"/>
          </a:p>
        </p:txBody>
      </p:sp>
      <p:sp>
        <p:nvSpPr>
          <p:cNvPr id="3" name="Content Placeholder 2">
            <a:extLst>
              <a:ext uri="{FF2B5EF4-FFF2-40B4-BE49-F238E27FC236}">
                <a16:creationId xmlns:a16="http://schemas.microsoft.com/office/drawing/2014/main" id="{4E368A45-6234-0A63-AF7A-A95415A99467}"/>
              </a:ext>
            </a:extLst>
          </p:cNvPr>
          <p:cNvSpPr>
            <a:spLocks noGrp="1"/>
          </p:cNvSpPr>
          <p:nvPr>
            <p:ph idx="1"/>
          </p:nvPr>
        </p:nvSpPr>
        <p:spPr/>
        <p:txBody>
          <a:bodyPr/>
          <a:lstStyle/>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Trend Identification</a:t>
            </a:r>
            <a:r>
              <a:rPr lang="en-US" sz="3000" dirty="0">
                <a:latin typeface="Times New Roman" panose="02020603050405020304" pitchFamily="18" charset="0"/>
                <a:cs typeface="Times New Roman" panose="02020603050405020304" pitchFamily="18" charset="0"/>
              </a:rPr>
              <a:t>: Smooths out short-term fluctuations to help identify long-term trends.</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Flexibility</a:t>
            </a:r>
            <a:r>
              <a:rPr lang="en-US" sz="3000" dirty="0">
                <a:latin typeface="Times New Roman" panose="02020603050405020304" pitchFamily="18" charset="0"/>
                <a:cs typeface="Times New Roman" panose="02020603050405020304" pitchFamily="18" charset="0"/>
              </a:rPr>
              <a:t>: Can compute various statistics (mean, median, sum, standard deviation) across different window sizes.</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Data Reduction</a:t>
            </a:r>
            <a:r>
              <a:rPr lang="en-US" sz="3000" dirty="0">
                <a:latin typeface="Times New Roman" panose="02020603050405020304" pitchFamily="18" charset="0"/>
                <a:cs typeface="Times New Roman" panose="02020603050405020304" pitchFamily="18" charset="0"/>
              </a:rPr>
              <a:t>: Summarizes large datasets effectively, making them easier to analyze and visualize.</a:t>
            </a:r>
          </a:p>
          <a:p>
            <a:endParaRPr lang="en-IN" dirty="0"/>
          </a:p>
        </p:txBody>
      </p:sp>
    </p:spTree>
    <p:extLst>
      <p:ext uri="{BB962C8B-B14F-4D97-AF65-F5344CB8AC3E}">
        <p14:creationId xmlns:p14="http://schemas.microsoft.com/office/powerpoint/2010/main" val="569138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1FDA-6B82-EEEC-E167-D7920D8B9197}"/>
              </a:ext>
            </a:extLst>
          </p:cNvPr>
          <p:cNvSpPr>
            <a:spLocks noGrp="1"/>
          </p:cNvSpPr>
          <p:nvPr>
            <p:ph type="title"/>
          </p:nvPr>
        </p:nvSpPr>
        <p:spPr/>
        <p:txBody>
          <a:bodyPr/>
          <a:lstStyle/>
          <a:p>
            <a:r>
              <a:rPr lang="en-US" b="1" dirty="0"/>
              <a:t>Disadvantages of Rolling Windows</a:t>
            </a:r>
            <a:br>
              <a:rPr lang="en-US" b="1" dirty="0"/>
            </a:br>
            <a:endParaRPr lang="en-IN" dirty="0"/>
          </a:p>
        </p:txBody>
      </p:sp>
      <p:sp>
        <p:nvSpPr>
          <p:cNvPr id="3" name="Content Placeholder 2">
            <a:extLst>
              <a:ext uri="{FF2B5EF4-FFF2-40B4-BE49-F238E27FC236}">
                <a16:creationId xmlns:a16="http://schemas.microsoft.com/office/drawing/2014/main" id="{7B08CDB8-280E-41D0-1743-C8E742756A48}"/>
              </a:ext>
            </a:extLst>
          </p:cNvPr>
          <p:cNvSpPr>
            <a:spLocks noGrp="1"/>
          </p:cNvSpPr>
          <p:nvPr>
            <p:ph idx="1"/>
          </p:nvPr>
        </p:nvSpPr>
        <p:spPr/>
        <p:txBody>
          <a:bodyPr/>
          <a:lstStyle/>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Loss of Detail</a:t>
            </a:r>
            <a:r>
              <a:rPr lang="en-US" sz="3000" dirty="0">
                <a:latin typeface="Times New Roman" panose="02020603050405020304" pitchFamily="18" charset="0"/>
                <a:cs typeface="Times New Roman" panose="02020603050405020304" pitchFamily="18" charset="0"/>
              </a:rPr>
              <a:t>: Smoothing may hide important short-term variations or anomalies in the data.</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Window Size Sensitivity</a:t>
            </a:r>
            <a:r>
              <a:rPr lang="en-US" sz="3000" dirty="0">
                <a:latin typeface="Times New Roman" panose="02020603050405020304" pitchFamily="18" charset="0"/>
                <a:cs typeface="Times New Roman" panose="02020603050405020304" pitchFamily="18" charset="0"/>
              </a:rPr>
              <a:t>: The choice of window size significantly impacts results; a window that is too small may not capture trends, while a window that is too large may </a:t>
            </a:r>
            <a:r>
              <a:rPr lang="en-US" sz="3000" dirty="0" err="1">
                <a:latin typeface="Times New Roman" panose="02020603050405020304" pitchFamily="18" charset="0"/>
                <a:cs typeface="Times New Roman" panose="02020603050405020304" pitchFamily="18" charset="0"/>
              </a:rPr>
              <a:t>oversmooth</a:t>
            </a:r>
            <a:r>
              <a:rPr lang="en-US" sz="3000" dirty="0">
                <a:latin typeface="Times New Roman" panose="02020603050405020304" pitchFamily="18" charset="0"/>
                <a:cs typeface="Times New Roman" panose="02020603050405020304" pitchFamily="18" charset="0"/>
              </a:rPr>
              <a:t> the data.</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Initial </a:t>
            </a:r>
            <a:r>
              <a:rPr lang="en-US" sz="3000" b="1" dirty="0" err="1">
                <a:latin typeface="Times New Roman" panose="02020603050405020304" pitchFamily="18" charset="0"/>
                <a:cs typeface="Times New Roman" panose="02020603050405020304" pitchFamily="18" charset="0"/>
              </a:rPr>
              <a:t>NaNs</a:t>
            </a:r>
            <a:r>
              <a:rPr lang="en-US" sz="3000" dirty="0">
                <a:latin typeface="Times New Roman" panose="02020603050405020304" pitchFamily="18" charset="0"/>
                <a:cs typeface="Times New Roman" panose="02020603050405020304" pitchFamily="18" charset="0"/>
              </a:rPr>
              <a:t>: The first few values of the rolling statistic will be </a:t>
            </a:r>
            <a:r>
              <a:rPr lang="en-US" sz="3000" dirty="0" err="1">
                <a:latin typeface="Times New Roman" panose="02020603050405020304" pitchFamily="18" charset="0"/>
                <a:cs typeface="Times New Roman" panose="02020603050405020304" pitchFamily="18" charset="0"/>
              </a:rPr>
              <a:t>NaN</a:t>
            </a:r>
            <a:r>
              <a:rPr lang="en-US" sz="3000" dirty="0">
                <a:latin typeface="Times New Roman" panose="02020603050405020304" pitchFamily="18" charset="0"/>
                <a:cs typeface="Times New Roman" panose="02020603050405020304" pitchFamily="18" charset="0"/>
              </a:rPr>
              <a:t> until the window is filled, which requires handling in analysis.</a:t>
            </a:r>
          </a:p>
          <a:p>
            <a:endParaRPr lang="en-IN" dirty="0"/>
          </a:p>
        </p:txBody>
      </p:sp>
    </p:spTree>
    <p:extLst>
      <p:ext uri="{BB962C8B-B14F-4D97-AF65-F5344CB8AC3E}">
        <p14:creationId xmlns:p14="http://schemas.microsoft.com/office/powerpoint/2010/main" val="2571921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3F54-9FC0-DCFC-E558-972DF80B03ED}"/>
              </a:ext>
            </a:extLst>
          </p:cNvPr>
          <p:cNvSpPr>
            <a:spLocks noGrp="1"/>
          </p:cNvSpPr>
          <p:nvPr>
            <p:ph type="title"/>
          </p:nvPr>
        </p:nvSpPr>
        <p:spPr/>
        <p:txBody>
          <a:bodyPr/>
          <a:lstStyle/>
          <a:p>
            <a:r>
              <a:rPr lang="en-US" b="1" dirty="0"/>
              <a:t>Spatial Data Wrangling Techniques: Geocoding</a:t>
            </a:r>
            <a:endParaRPr lang="en-IN" b="1" dirty="0"/>
          </a:p>
        </p:txBody>
      </p:sp>
      <p:sp>
        <p:nvSpPr>
          <p:cNvPr id="3" name="Content Placeholder 2">
            <a:extLst>
              <a:ext uri="{FF2B5EF4-FFF2-40B4-BE49-F238E27FC236}">
                <a16:creationId xmlns:a16="http://schemas.microsoft.com/office/drawing/2014/main" id="{B0E9262F-7001-7C76-B53B-0253AC4708E0}"/>
              </a:ext>
            </a:extLst>
          </p:cNvPr>
          <p:cNvSpPr>
            <a:spLocks noGrp="1"/>
          </p:cNvSpPr>
          <p:nvPr>
            <p:ph idx="1"/>
          </p:nvPr>
        </p:nvSpPr>
        <p:spPr>
          <a:xfrm>
            <a:off x="838200" y="2253343"/>
            <a:ext cx="10515600" cy="3923620"/>
          </a:xfrm>
        </p:spPr>
        <p:txBody>
          <a:bodyPr>
            <a:normAutofit/>
          </a:bodyPr>
          <a:lstStyle/>
          <a:p>
            <a:pPr marL="0" indent="0">
              <a:buNone/>
            </a:pPr>
            <a:r>
              <a:rPr lang="en-US" sz="3000" b="1" dirty="0">
                <a:latin typeface="Times New Roman" panose="02020603050405020304" pitchFamily="18" charset="0"/>
                <a:cs typeface="Times New Roman" panose="02020603050405020304" pitchFamily="18" charset="0"/>
              </a:rPr>
              <a:t>Geocoding</a:t>
            </a:r>
            <a:r>
              <a:rPr lang="en-US" sz="3000" dirty="0">
                <a:latin typeface="Times New Roman" panose="02020603050405020304" pitchFamily="18" charset="0"/>
                <a:cs typeface="Times New Roman" panose="02020603050405020304" pitchFamily="18" charset="0"/>
              </a:rPr>
              <a:t> is the process of converting addresses, place names, or other geographic identifiers into geographic coordinates (latitude and longitude). This technique is essential in spatial data analysis, as it allows for the visualization of data on maps and enables spatial operations.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607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1DA148-137E-A179-2AF6-86C3AE9ED843}"/>
              </a:ext>
            </a:extLst>
          </p:cNvPr>
          <p:cNvSpPr>
            <a:spLocks noGrp="1"/>
          </p:cNvSpPr>
          <p:nvPr>
            <p:ph idx="1"/>
          </p:nvPr>
        </p:nvSpPr>
        <p:spPr>
          <a:xfrm>
            <a:off x="838200" y="533400"/>
            <a:ext cx="10515600" cy="5643563"/>
          </a:xfrm>
        </p:spPr>
        <p:txBody>
          <a:bodyPr/>
          <a:lstStyle/>
          <a:p>
            <a:r>
              <a:rPr lang="en-US" sz="3600" b="1" dirty="0">
                <a:latin typeface="Times New Roman" panose="02020603050405020304" pitchFamily="18" charset="0"/>
                <a:cs typeface="Times New Roman" panose="02020603050405020304" pitchFamily="18" charset="0"/>
              </a:rPr>
              <a:t>Why Geocoding is Important</a:t>
            </a:r>
          </a:p>
          <a:p>
            <a:pPr marL="0" indent="0">
              <a:buNone/>
            </a:pP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Geocoding transforms qualitative location data into quantitative data, making it possible to analyze and visualize locations in a geographic context. This is particularly useful for businesses, urban planning, logistics, and various research fields.</a:t>
            </a:r>
          </a:p>
          <a:p>
            <a:endParaRPr lang="en-IN" dirty="0"/>
          </a:p>
        </p:txBody>
      </p:sp>
    </p:spTree>
    <p:extLst>
      <p:ext uri="{BB962C8B-B14F-4D97-AF65-F5344CB8AC3E}">
        <p14:creationId xmlns:p14="http://schemas.microsoft.com/office/powerpoint/2010/main" val="301228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6D2594-B747-508C-824E-D011CD148688}"/>
              </a:ext>
            </a:extLst>
          </p:cNvPr>
          <p:cNvSpPr>
            <a:spLocks noGrp="1"/>
          </p:cNvSpPr>
          <p:nvPr>
            <p:ph idx="1"/>
          </p:nvPr>
        </p:nvSpPr>
        <p:spPr>
          <a:xfrm>
            <a:off x="838200" y="174171"/>
            <a:ext cx="10515600" cy="6002792"/>
          </a:xfrm>
        </p:spPr>
        <p:txBody>
          <a:bodyPr/>
          <a:lstStyle/>
          <a:p>
            <a:r>
              <a:rPr lang="en-US" b="1" dirty="0"/>
              <a:t>Import Libraries</a:t>
            </a:r>
            <a:r>
              <a:rPr lang="en-US" dirty="0"/>
              <a:t>: We'll start by importing the necessary libraries.</a:t>
            </a:r>
            <a:endParaRPr lang="en-IN" dirty="0"/>
          </a:p>
        </p:txBody>
      </p:sp>
      <p:pic>
        <p:nvPicPr>
          <p:cNvPr id="9" name="Picture 8" descr="A screenshot of a computer&#10;&#10;Description automatically generated">
            <a:extLst>
              <a:ext uri="{FF2B5EF4-FFF2-40B4-BE49-F238E27FC236}">
                <a16:creationId xmlns:a16="http://schemas.microsoft.com/office/drawing/2014/main" id="{FE242206-54E6-17C6-4C2C-C3E094990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7057"/>
            <a:ext cx="12192000" cy="4953000"/>
          </a:xfrm>
          <a:prstGeom prst="rect">
            <a:avLst/>
          </a:prstGeom>
        </p:spPr>
      </p:pic>
      <p:pic>
        <p:nvPicPr>
          <p:cNvPr id="11" name="Picture 10">
            <a:extLst>
              <a:ext uri="{FF2B5EF4-FFF2-40B4-BE49-F238E27FC236}">
                <a16:creationId xmlns:a16="http://schemas.microsoft.com/office/drawing/2014/main" id="{CF13D860-255D-6F37-E9CF-A728E6A6E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824520"/>
            <a:ext cx="11590272" cy="1033480"/>
          </a:xfrm>
          <a:prstGeom prst="rect">
            <a:avLst/>
          </a:prstGeom>
        </p:spPr>
      </p:pic>
    </p:spTree>
    <p:extLst>
      <p:ext uri="{BB962C8B-B14F-4D97-AF65-F5344CB8AC3E}">
        <p14:creationId xmlns:p14="http://schemas.microsoft.com/office/powerpoint/2010/main" val="2914880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35B2B-6E36-D14F-B4D5-F5D35D08D13A}"/>
              </a:ext>
            </a:extLst>
          </p:cNvPr>
          <p:cNvSpPr>
            <a:spLocks noGrp="1"/>
          </p:cNvSpPr>
          <p:nvPr>
            <p:ph idx="1"/>
          </p:nvPr>
        </p:nvSpPr>
        <p:spPr>
          <a:xfrm>
            <a:off x="838200" y="261257"/>
            <a:ext cx="10515600" cy="5915706"/>
          </a:xfrm>
        </p:spPr>
        <p:txBody>
          <a:bodyPr/>
          <a:lstStyle/>
          <a:p>
            <a:r>
              <a:rPr lang="en-US" b="1" dirty="0"/>
              <a:t>Initialize the Geocoder</a:t>
            </a:r>
            <a:r>
              <a:rPr lang="en-US" dirty="0"/>
              <a:t>: We create a geocoder object using the </a:t>
            </a:r>
            <a:r>
              <a:rPr lang="en-US" dirty="0" err="1"/>
              <a:t>Nominatim</a:t>
            </a:r>
            <a:r>
              <a:rPr lang="en-US" dirty="0"/>
              <a:t> service.</a:t>
            </a:r>
            <a:endParaRPr lang="en-IN" dirty="0"/>
          </a:p>
        </p:txBody>
      </p:sp>
      <p:pic>
        <p:nvPicPr>
          <p:cNvPr id="5" name="Picture 4" descr="A close-up of a math equation&#10;&#10;Description automatically generated">
            <a:extLst>
              <a:ext uri="{FF2B5EF4-FFF2-40B4-BE49-F238E27FC236}">
                <a16:creationId xmlns:a16="http://schemas.microsoft.com/office/drawing/2014/main" id="{8D21513C-9334-F8D6-B6DE-EA77AA362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 y="1389122"/>
            <a:ext cx="11527972" cy="2181391"/>
          </a:xfrm>
          <a:prstGeom prst="rect">
            <a:avLst/>
          </a:prstGeom>
        </p:spPr>
      </p:pic>
    </p:spTree>
    <p:extLst>
      <p:ext uri="{BB962C8B-B14F-4D97-AF65-F5344CB8AC3E}">
        <p14:creationId xmlns:p14="http://schemas.microsoft.com/office/powerpoint/2010/main" val="89483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2745-EE10-B097-9C3B-2B2834B5D746}"/>
              </a:ext>
            </a:extLst>
          </p:cNvPr>
          <p:cNvSpPr>
            <a:spLocks noGrp="1"/>
          </p:cNvSpPr>
          <p:nvPr>
            <p:ph type="title"/>
          </p:nvPr>
        </p:nvSpPr>
        <p:spPr/>
        <p:txBody>
          <a:bodyPr/>
          <a:lstStyle/>
          <a:p>
            <a:r>
              <a:rPr lang="en-IN" b="1" dirty="0"/>
              <a:t>Spatial Data Wrangling Techniques</a:t>
            </a:r>
            <a:br>
              <a:rPr lang="en-IN" b="1" dirty="0"/>
            </a:br>
            <a:endParaRPr lang="en-IN" b="1" dirty="0"/>
          </a:p>
        </p:txBody>
      </p:sp>
      <p:sp>
        <p:nvSpPr>
          <p:cNvPr id="3" name="Content Placeholder 2">
            <a:extLst>
              <a:ext uri="{FF2B5EF4-FFF2-40B4-BE49-F238E27FC236}">
                <a16:creationId xmlns:a16="http://schemas.microsoft.com/office/drawing/2014/main" id="{223A7189-D875-09DE-080E-6A331AB508B6}"/>
              </a:ext>
            </a:extLst>
          </p:cNvPr>
          <p:cNvSpPr>
            <a:spLocks noGrp="1"/>
          </p:cNvSpPr>
          <p:nvPr>
            <p:ph idx="1"/>
          </p:nvPr>
        </p:nvSpPr>
        <p:spPr>
          <a:xfrm>
            <a:off x="838200" y="1415144"/>
            <a:ext cx="10515600" cy="5290456"/>
          </a:xfrm>
        </p:spPr>
        <p:txBody>
          <a:bodyPr>
            <a:normAutofit fontScale="92500" lnSpcReduction="20000"/>
          </a:bodyPr>
          <a:lstStyle/>
          <a:p>
            <a:pPr marL="0" indent="0">
              <a:buNone/>
            </a:pPr>
            <a:r>
              <a:rPr lang="en-US" sz="3500" dirty="0"/>
              <a:t>This part covers methods for organizing and manipulating spatial data:</a:t>
            </a:r>
          </a:p>
          <a:p>
            <a:pPr>
              <a:buFont typeface="Arial" panose="020B0604020202020204" pitchFamily="34" charset="0"/>
              <a:buChar char="•"/>
            </a:pPr>
            <a:r>
              <a:rPr lang="en-US" sz="3500" b="1" dirty="0"/>
              <a:t>Geocoding</a:t>
            </a:r>
            <a:r>
              <a:rPr lang="en-US" sz="3500" dirty="0"/>
              <a:t>: Converting addresses into geographic coordinates. </a:t>
            </a:r>
            <a:r>
              <a:rPr lang="en-US" sz="3500" b="1" dirty="0"/>
              <a:t>For example</a:t>
            </a:r>
            <a:r>
              <a:rPr lang="en-US" sz="3500" dirty="0"/>
              <a:t>, turning a list of customer addresses into latitude and longitude for mapping.</a:t>
            </a:r>
          </a:p>
          <a:p>
            <a:pPr>
              <a:buFont typeface="Arial" panose="020B0604020202020204" pitchFamily="34" charset="0"/>
              <a:buChar char="•"/>
            </a:pPr>
            <a:r>
              <a:rPr lang="en-US" sz="3500" b="1" dirty="0"/>
              <a:t>Spatial Joins</a:t>
            </a:r>
            <a:r>
              <a:rPr lang="en-US" sz="3500" dirty="0"/>
              <a:t>: Combining datasets based on spatial relationships. </a:t>
            </a:r>
            <a:r>
              <a:rPr lang="en-US" sz="3500" b="1" dirty="0"/>
              <a:t>For instance</a:t>
            </a:r>
            <a:r>
              <a:rPr lang="en-US" sz="3500" dirty="0"/>
              <a:t>, joining demographic data with geographic boundaries to analyze population characteristics in different regions.</a:t>
            </a:r>
          </a:p>
          <a:p>
            <a:pPr>
              <a:buFont typeface="Arial" panose="020B0604020202020204" pitchFamily="34" charset="0"/>
              <a:buChar char="•"/>
            </a:pPr>
            <a:r>
              <a:rPr lang="en-US" sz="3500" b="1" dirty="0"/>
              <a:t>Spatial Queries</a:t>
            </a:r>
            <a:r>
              <a:rPr lang="en-US" sz="3500" dirty="0"/>
              <a:t>: Extracting information based on location. </a:t>
            </a:r>
            <a:r>
              <a:rPr lang="en-US" sz="3500" b="1" dirty="0"/>
              <a:t>An example </a:t>
            </a:r>
            <a:r>
              <a:rPr lang="en-US" sz="3500" dirty="0"/>
              <a:t>would be querying a database to find all parks within a 1-mile radius of a specific point in a city.</a:t>
            </a:r>
          </a:p>
          <a:p>
            <a:endParaRPr lang="en-IN" dirty="0"/>
          </a:p>
        </p:txBody>
      </p:sp>
    </p:spTree>
    <p:extLst>
      <p:ext uri="{BB962C8B-B14F-4D97-AF65-F5344CB8AC3E}">
        <p14:creationId xmlns:p14="http://schemas.microsoft.com/office/powerpoint/2010/main" val="2487706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1935B-0420-67B1-3087-2BB75BAFA224}"/>
              </a:ext>
            </a:extLst>
          </p:cNvPr>
          <p:cNvSpPr>
            <a:spLocks noGrp="1"/>
          </p:cNvSpPr>
          <p:nvPr>
            <p:ph idx="1"/>
          </p:nvPr>
        </p:nvSpPr>
        <p:spPr>
          <a:xfrm>
            <a:off x="838200" y="174171"/>
            <a:ext cx="10515600" cy="6002792"/>
          </a:xfrm>
        </p:spPr>
        <p:txBody>
          <a:bodyPr/>
          <a:lstStyle/>
          <a:p>
            <a:r>
              <a:rPr lang="en-US" b="1" dirty="0"/>
              <a:t>Geocode Locations</a:t>
            </a:r>
            <a:r>
              <a:rPr lang="en-US" dirty="0"/>
              <a:t>: We will define a function to get the latitude and longitude for each address.</a:t>
            </a:r>
            <a:endParaRPr lang="en-IN" dirty="0"/>
          </a:p>
        </p:txBody>
      </p:sp>
      <p:pic>
        <p:nvPicPr>
          <p:cNvPr id="5" name="Picture 4" descr="A screenshot of a computer code&#10;&#10;Description automatically generated">
            <a:extLst>
              <a:ext uri="{FF2B5EF4-FFF2-40B4-BE49-F238E27FC236}">
                <a16:creationId xmlns:a16="http://schemas.microsoft.com/office/drawing/2014/main" id="{E9DBD7FE-36D8-428F-5A2F-3DC1D9401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273628"/>
            <a:ext cx="11163300" cy="5584371"/>
          </a:xfrm>
          <a:prstGeom prst="rect">
            <a:avLst/>
          </a:prstGeom>
        </p:spPr>
      </p:pic>
    </p:spTree>
    <p:extLst>
      <p:ext uri="{BB962C8B-B14F-4D97-AF65-F5344CB8AC3E}">
        <p14:creationId xmlns:p14="http://schemas.microsoft.com/office/powerpoint/2010/main" val="502473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34DA-88FB-67C7-DA81-D41E6E4CD921}"/>
              </a:ext>
            </a:extLst>
          </p:cNvPr>
          <p:cNvSpPr>
            <a:spLocks noGrp="1"/>
          </p:cNvSpPr>
          <p:nvPr>
            <p:ph type="title"/>
          </p:nvPr>
        </p:nvSpPr>
        <p:spPr/>
        <p:txBody>
          <a:bodyPr/>
          <a:lstStyle/>
          <a:p>
            <a:r>
              <a:rPr lang="en-IN" dirty="0"/>
              <a:t>Output:</a:t>
            </a:r>
          </a:p>
        </p:txBody>
      </p:sp>
      <p:pic>
        <p:nvPicPr>
          <p:cNvPr id="5" name="Content Placeholder 4" descr="A screenshot of a computer screen&#10;&#10;Description automatically generated">
            <a:extLst>
              <a:ext uri="{FF2B5EF4-FFF2-40B4-BE49-F238E27FC236}">
                <a16:creationId xmlns:a16="http://schemas.microsoft.com/office/drawing/2014/main" id="{931B9AC1-23CE-FA9C-B0A5-FB96205741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172" y="1690688"/>
            <a:ext cx="8741228" cy="5091112"/>
          </a:xfrm>
        </p:spPr>
      </p:pic>
    </p:spTree>
    <p:extLst>
      <p:ext uri="{BB962C8B-B14F-4D97-AF65-F5344CB8AC3E}">
        <p14:creationId xmlns:p14="http://schemas.microsoft.com/office/powerpoint/2010/main" val="418643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black and white text on a white background&#10;&#10;Description automatically generated">
            <a:extLst>
              <a:ext uri="{FF2B5EF4-FFF2-40B4-BE49-F238E27FC236}">
                <a16:creationId xmlns:a16="http://schemas.microsoft.com/office/drawing/2014/main" id="{BB10CF63-2E6F-855E-9087-0530C7E3E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5800"/>
            <a:ext cx="12192000" cy="6172199"/>
          </a:xfrm>
          <a:prstGeom prst="rect">
            <a:avLst/>
          </a:prstGeom>
        </p:spPr>
      </p:pic>
    </p:spTree>
    <p:extLst>
      <p:ext uri="{BB962C8B-B14F-4D97-AF65-F5344CB8AC3E}">
        <p14:creationId xmlns:p14="http://schemas.microsoft.com/office/powerpoint/2010/main" val="2043129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4818-E652-91B8-BD91-730E4698D477}"/>
              </a:ext>
            </a:extLst>
          </p:cNvPr>
          <p:cNvSpPr>
            <a:spLocks noGrp="1"/>
          </p:cNvSpPr>
          <p:nvPr>
            <p:ph type="title"/>
          </p:nvPr>
        </p:nvSpPr>
        <p:spPr/>
        <p:txBody>
          <a:bodyPr/>
          <a:lstStyle/>
          <a:p>
            <a:r>
              <a:rPr lang="en-US" b="1" dirty="0"/>
              <a:t>Applications of Geocoding</a:t>
            </a:r>
            <a:br>
              <a:rPr lang="en-US" b="1" dirty="0"/>
            </a:br>
            <a:endParaRPr lang="en-IN" dirty="0"/>
          </a:p>
        </p:txBody>
      </p:sp>
      <p:sp>
        <p:nvSpPr>
          <p:cNvPr id="3" name="Content Placeholder 2">
            <a:extLst>
              <a:ext uri="{FF2B5EF4-FFF2-40B4-BE49-F238E27FC236}">
                <a16:creationId xmlns:a16="http://schemas.microsoft.com/office/drawing/2014/main" id="{442A7D35-9684-A888-E0BD-30C95451CC8D}"/>
              </a:ext>
            </a:extLst>
          </p:cNvPr>
          <p:cNvSpPr>
            <a:spLocks noGrp="1"/>
          </p:cNvSpPr>
          <p:nvPr>
            <p:ph idx="1"/>
          </p:nvPr>
        </p:nvSpPr>
        <p:spPr/>
        <p:txBody>
          <a:bodyPr/>
          <a:lstStyle/>
          <a:p>
            <a:pPr>
              <a:buFont typeface="+mj-lt"/>
              <a:buAutoNum type="arabicPeriod"/>
            </a:pPr>
            <a:r>
              <a:rPr lang="en-US" sz="3000" b="1" dirty="0">
                <a:latin typeface="Times New Roman" panose="02020603050405020304" pitchFamily="18" charset="0"/>
                <a:cs typeface="Times New Roman" panose="02020603050405020304" pitchFamily="18" charset="0"/>
              </a:rPr>
              <a:t>Mapping and Visualization</a:t>
            </a:r>
            <a:r>
              <a:rPr lang="en-US" sz="3000" dirty="0">
                <a:latin typeface="Times New Roman" panose="02020603050405020304" pitchFamily="18" charset="0"/>
                <a:cs typeface="Times New Roman" panose="02020603050405020304" pitchFamily="18" charset="0"/>
              </a:rPr>
              <a:t>: Plotting locations on maps for analysis and presentation.</a:t>
            </a:r>
          </a:p>
          <a:p>
            <a:pPr>
              <a:buFont typeface="+mj-lt"/>
              <a:buAutoNum type="arabicPeriod"/>
            </a:pPr>
            <a:r>
              <a:rPr lang="en-US" sz="3000" b="1" dirty="0">
                <a:latin typeface="Times New Roman" panose="02020603050405020304" pitchFamily="18" charset="0"/>
                <a:cs typeface="Times New Roman" panose="02020603050405020304" pitchFamily="18" charset="0"/>
              </a:rPr>
              <a:t>Location-Based Services</a:t>
            </a:r>
            <a:r>
              <a:rPr lang="en-US" sz="3000" dirty="0">
                <a:latin typeface="Times New Roman" panose="02020603050405020304" pitchFamily="18" charset="0"/>
                <a:cs typeface="Times New Roman" panose="02020603050405020304" pitchFamily="18" charset="0"/>
              </a:rPr>
              <a:t>: Enhancing applications that rely on user location data (e.g., food delivery).</a:t>
            </a:r>
          </a:p>
          <a:p>
            <a:pPr>
              <a:buFont typeface="+mj-lt"/>
              <a:buAutoNum type="arabicPeriod"/>
            </a:pPr>
            <a:r>
              <a:rPr lang="en-US" sz="3000" b="1" dirty="0">
                <a:latin typeface="Times New Roman" panose="02020603050405020304" pitchFamily="18" charset="0"/>
                <a:cs typeface="Times New Roman" panose="02020603050405020304" pitchFamily="18" charset="0"/>
              </a:rPr>
              <a:t>Urban Planning</a:t>
            </a:r>
            <a:r>
              <a:rPr lang="en-US" sz="3000" dirty="0">
                <a:latin typeface="Times New Roman" panose="02020603050405020304" pitchFamily="18" charset="0"/>
                <a:cs typeface="Times New Roman" panose="02020603050405020304" pitchFamily="18" charset="0"/>
              </a:rPr>
              <a:t>: Supporting city planners in visualizing infrastructure and population density.</a:t>
            </a:r>
          </a:p>
          <a:p>
            <a:pPr>
              <a:buFont typeface="+mj-lt"/>
              <a:buAutoNum type="arabicPeriod"/>
            </a:pPr>
            <a:r>
              <a:rPr lang="en-US" sz="3000" b="1" dirty="0">
                <a:latin typeface="Times New Roman" panose="02020603050405020304" pitchFamily="18" charset="0"/>
                <a:cs typeface="Times New Roman" panose="02020603050405020304" pitchFamily="18" charset="0"/>
              </a:rPr>
              <a:t>Market Analysis</a:t>
            </a:r>
            <a:r>
              <a:rPr lang="en-US" sz="3000" dirty="0">
                <a:latin typeface="Times New Roman" panose="02020603050405020304" pitchFamily="18" charset="0"/>
                <a:cs typeface="Times New Roman" panose="02020603050405020304" pitchFamily="18" charset="0"/>
              </a:rPr>
              <a:t>: Identifying customer distribution and optimizing service areas.</a:t>
            </a:r>
          </a:p>
          <a:p>
            <a:endParaRPr lang="en-IN" dirty="0"/>
          </a:p>
        </p:txBody>
      </p:sp>
    </p:spTree>
    <p:extLst>
      <p:ext uri="{BB962C8B-B14F-4D97-AF65-F5344CB8AC3E}">
        <p14:creationId xmlns:p14="http://schemas.microsoft.com/office/powerpoint/2010/main" val="1684970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8F99C-5280-A26F-BF03-B48584B7CB48}"/>
              </a:ext>
            </a:extLst>
          </p:cNvPr>
          <p:cNvSpPr>
            <a:spLocks noGrp="1"/>
          </p:cNvSpPr>
          <p:nvPr>
            <p:ph type="title"/>
          </p:nvPr>
        </p:nvSpPr>
        <p:spPr/>
        <p:txBody>
          <a:bodyPr/>
          <a:lstStyle/>
          <a:p>
            <a:r>
              <a:rPr lang="en-IN" b="1" dirty="0"/>
              <a:t>Advantages of Geocoding</a:t>
            </a:r>
            <a:br>
              <a:rPr lang="en-IN" b="1" dirty="0"/>
            </a:br>
            <a:endParaRPr lang="en-IN" dirty="0"/>
          </a:p>
        </p:txBody>
      </p:sp>
      <p:sp>
        <p:nvSpPr>
          <p:cNvPr id="3" name="Content Placeholder 2">
            <a:extLst>
              <a:ext uri="{FF2B5EF4-FFF2-40B4-BE49-F238E27FC236}">
                <a16:creationId xmlns:a16="http://schemas.microsoft.com/office/drawing/2014/main" id="{54A6FEBE-EDE3-0B37-780A-2B7457DD906C}"/>
              </a:ext>
            </a:extLst>
          </p:cNvPr>
          <p:cNvSpPr>
            <a:spLocks noGrp="1"/>
          </p:cNvSpPr>
          <p:nvPr>
            <p:ph idx="1"/>
          </p:nvPr>
        </p:nvSpPr>
        <p:spPr/>
        <p:txBody>
          <a:bodyPr/>
          <a:lstStyle/>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Transformative</a:t>
            </a:r>
            <a:r>
              <a:rPr lang="en-IN" sz="3000" dirty="0">
                <a:latin typeface="Times New Roman" panose="02020603050405020304" pitchFamily="18" charset="0"/>
                <a:cs typeface="Times New Roman" panose="02020603050405020304" pitchFamily="18" charset="0"/>
              </a:rPr>
              <a:t>: Converts qualitative data into a format suitable for quantitative analysis.</a:t>
            </a:r>
          </a:p>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Integration</a:t>
            </a:r>
            <a:r>
              <a:rPr lang="en-IN" sz="3000" dirty="0">
                <a:latin typeface="Times New Roman" panose="02020603050405020304" pitchFamily="18" charset="0"/>
                <a:cs typeface="Times New Roman" panose="02020603050405020304" pitchFamily="18" charset="0"/>
              </a:rPr>
              <a:t>: Works seamlessly with GIS tools and mapping libraries (e.g., Folium, Matplotlib).</a:t>
            </a:r>
          </a:p>
          <a:p>
            <a:pPr>
              <a:buFont typeface="Arial" panose="020B0604020202020204" pitchFamily="34" charset="0"/>
              <a:buChar char="•"/>
            </a:pPr>
            <a:r>
              <a:rPr lang="en-IN" sz="3000" b="1" dirty="0">
                <a:latin typeface="Times New Roman" panose="02020603050405020304" pitchFamily="18" charset="0"/>
                <a:cs typeface="Times New Roman" panose="02020603050405020304" pitchFamily="18" charset="0"/>
              </a:rPr>
              <a:t>Improves Insights</a:t>
            </a:r>
            <a:r>
              <a:rPr lang="en-IN" sz="3000" dirty="0">
                <a:latin typeface="Times New Roman" panose="02020603050405020304" pitchFamily="18" charset="0"/>
                <a:cs typeface="Times New Roman" panose="02020603050405020304" pitchFamily="18" charset="0"/>
              </a:rPr>
              <a:t>: Enhances understanding of spatial relationships and patterns.</a:t>
            </a:r>
          </a:p>
          <a:p>
            <a:endParaRPr lang="en-IN" dirty="0"/>
          </a:p>
        </p:txBody>
      </p:sp>
    </p:spTree>
    <p:extLst>
      <p:ext uri="{BB962C8B-B14F-4D97-AF65-F5344CB8AC3E}">
        <p14:creationId xmlns:p14="http://schemas.microsoft.com/office/powerpoint/2010/main" val="1151322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FB8F-CA63-245B-DDC5-62CDA40DB0D8}"/>
              </a:ext>
            </a:extLst>
          </p:cNvPr>
          <p:cNvSpPr>
            <a:spLocks noGrp="1"/>
          </p:cNvSpPr>
          <p:nvPr>
            <p:ph type="title"/>
          </p:nvPr>
        </p:nvSpPr>
        <p:spPr/>
        <p:txBody>
          <a:bodyPr/>
          <a:lstStyle/>
          <a:p>
            <a:r>
              <a:rPr lang="en-US" b="1" dirty="0"/>
              <a:t>Disadvantages of Geocoding</a:t>
            </a:r>
            <a:br>
              <a:rPr lang="en-US" b="1" dirty="0"/>
            </a:br>
            <a:endParaRPr lang="en-IN" dirty="0"/>
          </a:p>
        </p:txBody>
      </p:sp>
      <p:sp>
        <p:nvSpPr>
          <p:cNvPr id="3" name="Content Placeholder 2">
            <a:extLst>
              <a:ext uri="{FF2B5EF4-FFF2-40B4-BE49-F238E27FC236}">
                <a16:creationId xmlns:a16="http://schemas.microsoft.com/office/drawing/2014/main" id="{31C148B4-EA74-0C1C-09E5-F4C85AC7DF20}"/>
              </a:ext>
            </a:extLst>
          </p:cNvPr>
          <p:cNvSpPr>
            <a:spLocks noGrp="1"/>
          </p:cNvSpPr>
          <p:nvPr>
            <p:ph idx="1"/>
          </p:nvPr>
        </p:nvSpPr>
        <p:spPr/>
        <p:txBody>
          <a:bodyPr/>
          <a:lstStyle/>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Data Quality Dependency</a:t>
            </a:r>
            <a:r>
              <a:rPr lang="en-US" sz="3000" dirty="0">
                <a:latin typeface="Times New Roman" panose="02020603050405020304" pitchFamily="18" charset="0"/>
                <a:cs typeface="Times New Roman" panose="02020603050405020304" pitchFamily="18" charset="0"/>
              </a:rPr>
              <a:t>: The accuracy of geocoding relies on the completeness and correctness of input addresses.</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Rate Limits</a:t>
            </a:r>
            <a:r>
              <a:rPr lang="en-US" sz="3000" dirty="0">
                <a:latin typeface="Times New Roman" panose="02020603050405020304" pitchFamily="18" charset="0"/>
                <a:cs typeface="Times New Roman" panose="02020603050405020304" pitchFamily="18" charset="0"/>
              </a:rPr>
              <a:t>: Many geocoding services have usage limits, which may restrict batch processing of large datasets.</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Cost</a:t>
            </a:r>
            <a:r>
              <a:rPr lang="en-US" sz="3000" dirty="0">
                <a:latin typeface="Times New Roman" panose="02020603050405020304" pitchFamily="18" charset="0"/>
                <a:cs typeface="Times New Roman" panose="02020603050405020304" pitchFamily="18" charset="0"/>
              </a:rPr>
              <a:t>: While some services are free, high-volume usage may incur charges.</a:t>
            </a:r>
          </a:p>
          <a:p>
            <a:endParaRPr lang="en-IN" dirty="0"/>
          </a:p>
        </p:txBody>
      </p:sp>
    </p:spTree>
    <p:extLst>
      <p:ext uri="{BB962C8B-B14F-4D97-AF65-F5344CB8AC3E}">
        <p14:creationId xmlns:p14="http://schemas.microsoft.com/office/powerpoint/2010/main" val="4203363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5848-0251-087F-FFD1-21BC26B51F21}"/>
              </a:ext>
            </a:extLst>
          </p:cNvPr>
          <p:cNvSpPr>
            <a:spLocks noGrp="1"/>
          </p:cNvSpPr>
          <p:nvPr>
            <p:ph type="title"/>
          </p:nvPr>
        </p:nvSpPr>
        <p:spPr>
          <a:xfrm>
            <a:off x="838200" y="1"/>
            <a:ext cx="10515600" cy="1132113"/>
          </a:xfrm>
        </p:spPr>
        <p:txBody>
          <a:bodyPr/>
          <a:lstStyle/>
          <a:p>
            <a:r>
              <a:rPr lang="en-IN" b="1" dirty="0"/>
              <a:t>Spatial Joins</a:t>
            </a:r>
          </a:p>
        </p:txBody>
      </p:sp>
      <p:sp>
        <p:nvSpPr>
          <p:cNvPr id="3" name="Content Placeholder 2">
            <a:extLst>
              <a:ext uri="{FF2B5EF4-FFF2-40B4-BE49-F238E27FC236}">
                <a16:creationId xmlns:a16="http://schemas.microsoft.com/office/drawing/2014/main" id="{DE4D4167-E830-AC38-2E40-D8F5CD58DF22}"/>
              </a:ext>
            </a:extLst>
          </p:cNvPr>
          <p:cNvSpPr>
            <a:spLocks noGrp="1"/>
          </p:cNvSpPr>
          <p:nvPr>
            <p:ph idx="1"/>
          </p:nvPr>
        </p:nvSpPr>
        <p:spPr>
          <a:xfrm>
            <a:off x="838200" y="1132114"/>
            <a:ext cx="10515600" cy="5725885"/>
          </a:xfrm>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Spatial joins are essential for combining datasets based on their geographic relationships, enabling more insightful spatial analyses. They allow you to merge attributes from two spatial datasets based on their spatial locations.</a:t>
            </a:r>
          </a:p>
          <a:p>
            <a:pPr marL="0" indent="0">
              <a:buNone/>
            </a:pPr>
            <a:endParaRPr lang="en-US" sz="3000" dirty="0">
              <a:latin typeface="Times New Roman" panose="02020603050405020304" pitchFamily="18" charset="0"/>
              <a:cs typeface="Times New Roman" panose="02020603050405020304" pitchFamily="18" charset="0"/>
            </a:endParaRPr>
          </a:p>
          <a:p>
            <a:pPr marL="0" indent="0">
              <a:buNone/>
            </a:pPr>
            <a:r>
              <a:rPr lang="en-US" sz="3000" b="1" dirty="0">
                <a:latin typeface="Times New Roman" panose="02020603050405020304" pitchFamily="18" charset="0"/>
                <a:cs typeface="Times New Roman" panose="02020603050405020304" pitchFamily="18" charset="0"/>
              </a:rPr>
              <a:t>What is a Spatial Join?</a:t>
            </a:r>
          </a:p>
          <a:p>
            <a:pPr marL="0" indent="0">
              <a:buNone/>
            </a:pPr>
            <a:r>
              <a:rPr lang="en-US" sz="3000" dirty="0">
                <a:latin typeface="Times New Roman" panose="02020603050405020304" pitchFamily="18" charset="0"/>
                <a:cs typeface="Times New Roman" panose="02020603050405020304" pitchFamily="18" charset="0"/>
              </a:rPr>
              <a:t>A spatial join combines two datasets—typically, one containing geometric shapes (like polygons) and the other containing points or other geometric types (like lines). The join is based on the spatial relationship between the geometries (e.g., whether points are inside polygons, whether geometries intersect, etc.).</a:t>
            </a:r>
          </a:p>
          <a:p>
            <a:pPr marL="0" indent="0">
              <a:buNone/>
            </a:pPr>
            <a:endParaRPr lang="en-IN" dirty="0"/>
          </a:p>
        </p:txBody>
      </p:sp>
    </p:spTree>
    <p:extLst>
      <p:ext uri="{BB962C8B-B14F-4D97-AF65-F5344CB8AC3E}">
        <p14:creationId xmlns:p14="http://schemas.microsoft.com/office/powerpoint/2010/main" val="1444377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74F2-2107-7F4F-883D-62A5B145472F}"/>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C57C49E5-E283-A298-B4DC-D91A25F77B0D}"/>
              </a:ext>
            </a:extLst>
          </p:cNvPr>
          <p:cNvSpPr>
            <a:spLocks noGrp="1"/>
          </p:cNvSpPr>
          <p:nvPr>
            <p:ph idx="1"/>
          </p:nvPr>
        </p:nvSpPr>
        <p:spPr/>
        <p:txBody>
          <a:bodyPr/>
          <a:lstStyle/>
          <a:p>
            <a:r>
              <a:rPr lang="en-US" dirty="0"/>
              <a:t>Libraries </a:t>
            </a:r>
            <a:r>
              <a:rPr lang="en-US" dirty="0" err="1"/>
              <a:t>RequiredYou’ll</a:t>
            </a:r>
            <a:r>
              <a:rPr lang="en-US" dirty="0"/>
              <a:t> need the </a:t>
            </a:r>
            <a:r>
              <a:rPr lang="en-US" dirty="0" err="1"/>
              <a:t>geopandas</a:t>
            </a:r>
            <a:r>
              <a:rPr lang="en-US" dirty="0"/>
              <a:t> library for spatial data manipulation. If you don't have it installed, you can install it via pip:</a:t>
            </a:r>
          </a:p>
          <a:p>
            <a:pPr marL="0" indent="0">
              <a:buNone/>
            </a:pPr>
            <a:r>
              <a:rPr lang="en-IN" b="1" dirty="0"/>
              <a:t>pip install </a:t>
            </a:r>
            <a:r>
              <a:rPr lang="en-IN" b="1" dirty="0" err="1"/>
              <a:t>geopandas</a:t>
            </a:r>
            <a:endParaRPr lang="en-IN" b="1" dirty="0"/>
          </a:p>
          <a:p>
            <a:pPr marL="0" indent="0">
              <a:buNone/>
            </a:pPr>
            <a:endParaRPr lang="en-IN" b="1" dirty="0"/>
          </a:p>
          <a:p>
            <a:r>
              <a:rPr lang="en-US" b="1" dirty="0"/>
              <a:t>Creating Sample Data</a:t>
            </a:r>
          </a:p>
          <a:p>
            <a:pPr marL="0" indent="0">
              <a:buNone/>
            </a:pPr>
            <a:r>
              <a:rPr lang="en-US" dirty="0"/>
              <a:t>Let’s create two </a:t>
            </a:r>
            <a:r>
              <a:rPr lang="en-US" dirty="0" err="1"/>
              <a:t>GeoDataFrames</a:t>
            </a:r>
            <a:r>
              <a:rPr lang="en-US" dirty="0"/>
              <a:t>: one for schools (as point data) and another for neighborhoods (as polygon data).</a:t>
            </a:r>
          </a:p>
          <a:p>
            <a:pPr marL="0" indent="0">
              <a:buNone/>
            </a:pPr>
            <a:endParaRPr lang="en-IN" b="1" dirty="0"/>
          </a:p>
        </p:txBody>
      </p:sp>
    </p:spTree>
    <p:extLst>
      <p:ext uri="{BB962C8B-B14F-4D97-AF65-F5344CB8AC3E}">
        <p14:creationId xmlns:p14="http://schemas.microsoft.com/office/powerpoint/2010/main" val="4093962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omputer screen shot of a computer code&#10;&#10;Description automatically generated">
            <a:extLst>
              <a:ext uri="{FF2B5EF4-FFF2-40B4-BE49-F238E27FC236}">
                <a16:creationId xmlns:a16="http://schemas.microsoft.com/office/drawing/2014/main" id="{68870F07-6D9C-1020-360F-7807D73475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304801"/>
            <a:ext cx="10905066" cy="6215742"/>
          </a:xfrm>
          <a:prstGeom prst="rect">
            <a:avLst/>
          </a:prstGeom>
        </p:spPr>
      </p:pic>
    </p:spTree>
    <p:extLst>
      <p:ext uri="{BB962C8B-B14F-4D97-AF65-F5344CB8AC3E}">
        <p14:creationId xmlns:p14="http://schemas.microsoft.com/office/powerpoint/2010/main" val="3984043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code&#10;&#10;Description automatically generated">
            <a:extLst>
              <a:ext uri="{FF2B5EF4-FFF2-40B4-BE49-F238E27FC236}">
                <a16:creationId xmlns:a16="http://schemas.microsoft.com/office/drawing/2014/main" id="{4F9C392A-985D-1046-61A2-151CCC11FD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57" y="391886"/>
            <a:ext cx="11332029" cy="6215743"/>
          </a:xfrm>
          <a:prstGeom prst="rect">
            <a:avLst/>
          </a:prstGeom>
        </p:spPr>
      </p:pic>
    </p:spTree>
    <p:extLst>
      <p:ext uri="{BB962C8B-B14F-4D97-AF65-F5344CB8AC3E}">
        <p14:creationId xmlns:p14="http://schemas.microsoft.com/office/powerpoint/2010/main" val="391572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25E8-AA41-E6A8-1F8A-2B365B8156F3}"/>
              </a:ext>
            </a:extLst>
          </p:cNvPr>
          <p:cNvSpPr>
            <a:spLocks noGrp="1"/>
          </p:cNvSpPr>
          <p:nvPr>
            <p:ph type="title"/>
          </p:nvPr>
        </p:nvSpPr>
        <p:spPr/>
        <p:txBody>
          <a:bodyPr/>
          <a:lstStyle/>
          <a:p>
            <a:r>
              <a:rPr lang="en-US" b="1" dirty="0"/>
              <a:t>Handling Special Data Types</a:t>
            </a:r>
            <a:br>
              <a:rPr lang="en-US" b="1" dirty="0"/>
            </a:br>
            <a:endParaRPr lang="en-IN" dirty="0"/>
          </a:p>
        </p:txBody>
      </p:sp>
      <p:sp>
        <p:nvSpPr>
          <p:cNvPr id="3" name="Content Placeholder 2">
            <a:extLst>
              <a:ext uri="{FF2B5EF4-FFF2-40B4-BE49-F238E27FC236}">
                <a16:creationId xmlns:a16="http://schemas.microsoft.com/office/drawing/2014/main" id="{FB0706A1-B3D3-A332-B583-B00FDF5A0928}"/>
              </a:ext>
            </a:extLst>
          </p:cNvPr>
          <p:cNvSpPr>
            <a:spLocks noGrp="1"/>
          </p:cNvSpPr>
          <p:nvPr>
            <p:ph idx="1"/>
          </p:nvPr>
        </p:nvSpPr>
        <p:spPr>
          <a:xfrm>
            <a:off x="838200" y="1825625"/>
            <a:ext cx="10515600" cy="4771118"/>
          </a:xfrm>
        </p:spPr>
        <p:txBody>
          <a:bodyPr>
            <a:normAutofit lnSpcReduction="10000"/>
          </a:bodyPr>
          <a:lstStyle/>
          <a:p>
            <a:pPr marL="0" indent="0">
              <a:buNone/>
            </a:pPr>
            <a:r>
              <a:rPr lang="en-US" sz="3200" dirty="0"/>
              <a:t>Here, we address the challenges of processing non-traditional data formats:</a:t>
            </a:r>
          </a:p>
          <a:p>
            <a:pPr>
              <a:buFont typeface="Arial" panose="020B0604020202020204" pitchFamily="34" charset="0"/>
              <a:buChar char="•"/>
            </a:pPr>
            <a:r>
              <a:rPr lang="en-US" sz="3200" b="1" dirty="0"/>
              <a:t>Images</a:t>
            </a:r>
            <a:r>
              <a:rPr lang="en-US" sz="3200" dirty="0"/>
              <a:t>: Techniques like image classification using neural networks to identify objects within photos (</a:t>
            </a:r>
            <a:r>
              <a:rPr lang="en-US" sz="3200" b="1" dirty="0"/>
              <a:t>e.g.</a:t>
            </a:r>
            <a:r>
              <a:rPr lang="en-US" sz="3200" dirty="0"/>
              <a:t>, identifying species in wildlife photography).</a:t>
            </a:r>
          </a:p>
          <a:p>
            <a:pPr>
              <a:buFont typeface="Arial" panose="020B0604020202020204" pitchFamily="34" charset="0"/>
              <a:buChar char="•"/>
            </a:pPr>
            <a:r>
              <a:rPr lang="en-US" sz="3200" b="1" dirty="0"/>
              <a:t>Audio</a:t>
            </a:r>
            <a:r>
              <a:rPr lang="en-US" sz="3200" dirty="0"/>
              <a:t>: Processing sound data to classify different types of music or recognize spoken commands.</a:t>
            </a:r>
          </a:p>
          <a:p>
            <a:pPr>
              <a:buFont typeface="Arial" panose="020B0604020202020204" pitchFamily="34" charset="0"/>
              <a:buChar char="•"/>
            </a:pPr>
            <a:r>
              <a:rPr lang="en-US" sz="3200" b="1" dirty="0"/>
              <a:t>Video</a:t>
            </a:r>
            <a:r>
              <a:rPr lang="en-US" sz="3200" dirty="0"/>
              <a:t>: Analyzing video data to detect activities or track movements, </a:t>
            </a:r>
            <a:r>
              <a:rPr lang="en-US" sz="3200" b="1" dirty="0"/>
              <a:t>such as </a:t>
            </a:r>
            <a:r>
              <a:rPr lang="en-US" sz="3200" dirty="0"/>
              <a:t>monitoring traffic patterns from surveillance footage.</a:t>
            </a:r>
          </a:p>
          <a:p>
            <a:endParaRPr lang="en-IN" dirty="0"/>
          </a:p>
        </p:txBody>
      </p:sp>
    </p:spTree>
    <p:extLst>
      <p:ext uri="{BB962C8B-B14F-4D97-AF65-F5344CB8AC3E}">
        <p14:creationId xmlns:p14="http://schemas.microsoft.com/office/powerpoint/2010/main" val="1549887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402FF-F65B-0A0C-040D-ADD0B841C2A5}"/>
              </a:ext>
            </a:extLst>
          </p:cNvPr>
          <p:cNvSpPr>
            <a:spLocks noGrp="1"/>
          </p:cNvSpPr>
          <p:nvPr>
            <p:ph idx="1"/>
          </p:nvPr>
        </p:nvSpPr>
        <p:spPr>
          <a:xfrm>
            <a:off x="838200" y="195943"/>
            <a:ext cx="10515600" cy="5981020"/>
          </a:xfrm>
        </p:spPr>
        <p:txBody>
          <a:bodyPr/>
          <a:lstStyle/>
          <a:p>
            <a:r>
              <a:rPr lang="en-US" b="1" dirty="0"/>
              <a:t>Performing a Spatial Join</a:t>
            </a:r>
          </a:p>
          <a:p>
            <a:pPr marL="0" indent="0">
              <a:buNone/>
            </a:pPr>
            <a:r>
              <a:rPr lang="en-US" dirty="0"/>
              <a:t>We will now perform a spatial join to determine which school is located within which neighborhood.</a:t>
            </a:r>
          </a:p>
          <a:p>
            <a:pPr marL="0" indent="0">
              <a:buNone/>
            </a:pPr>
            <a:endParaRPr lang="en-IN" dirty="0"/>
          </a:p>
        </p:txBody>
      </p:sp>
      <p:pic>
        <p:nvPicPr>
          <p:cNvPr id="5" name="Picture 4" descr="A close-up of a white background&#10;&#10;Description automatically generated">
            <a:extLst>
              <a:ext uri="{FF2B5EF4-FFF2-40B4-BE49-F238E27FC236}">
                <a16:creationId xmlns:a16="http://schemas.microsoft.com/office/drawing/2014/main" id="{0EE7517D-157D-24D9-B955-057BD0597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43" y="2558143"/>
            <a:ext cx="11353800" cy="3189514"/>
          </a:xfrm>
          <a:prstGeom prst="rect">
            <a:avLst/>
          </a:prstGeom>
        </p:spPr>
      </p:pic>
    </p:spTree>
    <p:extLst>
      <p:ext uri="{BB962C8B-B14F-4D97-AF65-F5344CB8AC3E}">
        <p14:creationId xmlns:p14="http://schemas.microsoft.com/office/powerpoint/2010/main" val="1674899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9BCA-6D3B-8CCE-6459-7DA7621CFAB5}"/>
              </a:ext>
            </a:extLst>
          </p:cNvPr>
          <p:cNvSpPr>
            <a:spLocks noGrp="1"/>
          </p:cNvSpPr>
          <p:nvPr>
            <p:ph type="title"/>
          </p:nvPr>
        </p:nvSpPr>
        <p:spPr/>
        <p:txBody>
          <a:bodyPr/>
          <a:lstStyle/>
          <a:p>
            <a:r>
              <a:rPr lang="en-IN" dirty="0"/>
              <a:t>Applications of Spatial Joins</a:t>
            </a:r>
            <a:br>
              <a:rPr lang="en-IN" dirty="0"/>
            </a:br>
            <a:endParaRPr lang="en-IN" dirty="0"/>
          </a:p>
        </p:txBody>
      </p:sp>
      <p:sp>
        <p:nvSpPr>
          <p:cNvPr id="6" name="Rectangle 3">
            <a:extLst>
              <a:ext uri="{FF2B5EF4-FFF2-40B4-BE49-F238E27FC236}">
                <a16:creationId xmlns:a16="http://schemas.microsoft.com/office/drawing/2014/main" id="{114C542B-E342-559E-C2E7-11A5BFBE1C19}"/>
              </a:ext>
            </a:extLst>
          </p:cNvPr>
          <p:cNvSpPr>
            <a:spLocks noGrp="1" noChangeArrowheads="1"/>
          </p:cNvSpPr>
          <p:nvPr>
            <p:ph idx="1"/>
          </p:nvPr>
        </p:nvSpPr>
        <p:spPr bwMode="auto">
          <a:xfrm>
            <a:off x="315686" y="2108470"/>
            <a:ext cx="1160417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Urban Planning</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Assessing service distribution (like schools, hospitals)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within various urban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Environmental Studies</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Analyzing the spatial relationship between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protected areas and urban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Health</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Mapping health facilities in relation to population density </a:t>
            </a:r>
          </a:p>
          <a:p>
            <a:pPr marL="0" marR="0" lvl="0" indent="0" algn="l" defTabSz="914400" rtl="0" eaLnBrk="0" fontAlgn="base" latinLnBrk="0" hangingPunct="0">
              <a:lnSpc>
                <a:spcPct val="100000"/>
              </a:lnSpc>
              <a:spcBef>
                <a:spcPct val="0"/>
              </a:spcBef>
              <a:spcAft>
                <a:spcPct val="0"/>
              </a:spcAft>
              <a:buClrTx/>
              <a:buSzTx/>
              <a:buNone/>
              <a:tabLst/>
            </a:pPr>
            <a:r>
              <a:rPr lang="en-US" altLang="en-US" sz="3000" dirty="0">
                <a:latin typeface="Times New Roman" panose="02020603050405020304" pitchFamily="18" charset="0"/>
                <a:cs typeface="Times New Roman" panose="02020603050405020304" pitchFamily="18" charset="0"/>
              </a:rPr>
              <a:t> </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areas to optimize service delivery.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Transportation Planning</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Identifying intersections of transport routes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residential areas for accessibility studies. </a:t>
            </a:r>
          </a:p>
        </p:txBody>
      </p:sp>
    </p:spTree>
    <p:extLst>
      <p:ext uri="{BB962C8B-B14F-4D97-AF65-F5344CB8AC3E}">
        <p14:creationId xmlns:p14="http://schemas.microsoft.com/office/powerpoint/2010/main" val="25365329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76679-12AD-216F-6547-06220CDF4BD6}"/>
              </a:ext>
            </a:extLst>
          </p:cNvPr>
          <p:cNvSpPr>
            <a:spLocks noGrp="1"/>
          </p:cNvSpPr>
          <p:nvPr>
            <p:ph type="title"/>
          </p:nvPr>
        </p:nvSpPr>
        <p:spPr>
          <a:xfrm>
            <a:off x="838200" y="478971"/>
            <a:ext cx="10515600" cy="1211717"/>
          </a:xfrm>
        </p:spPr>
        <p:txBody>
          <a:bodyPr>
            <a:normAutofit fontScale="90000"/>
          </a:bodyPr>
          <a:lstStyle/>
          <a:p>
            <a:r>
              <a:rPr lang="en-US" b="1" dirty="0"/>
              <a:t>Advantages of Spatial Joins</a:t>
            </a:r>
            <a:br>
              <a:rPr lang="en-US" b="1" dirty="0"/>
            </a:br>
            <a:endParaRPr lang="en-IN" dirty="0"/>
          </a:p>
        </p:txBody>
      </p:sp>
      <p:sp>
        <p:nvSpPr>
          <p:cNvPr id="3" name="Content Placeholder 2">
            <a:extLst>
              <a:ext uri="{FF2B5EF4-FFF2-40B4-BE49-F238E27FC236}">
                <a16:creationId xmlns:a16="http://schemas.microsoft.com/office/drawing/2014/main" id="{08B5CC7B-EAFB-C4A2-8DF0-848FA6530FCA}"/>
              </a:ext>
            </a:extLst>
          </p:cNvPr>
          <p:cNvSpPr>
            <a:spLocks noGrp="1"/>
          </p:cNvSpPr>
          <p:nvPr>
            <p:ph idx="1"/>
          </p:nvPr>
        </p:nvSpPr>
        <p:spPr>
          <a:xfrm>
            <a:off x="838200" y="2198913"/>
            <a:ext cx="10515600" cy="3978049"/>
          </a:xfrm>
        </p:spPr>
        <p:txBody>
          <a:bodyPr/>
          <a:lstStyle/>
          <a:p>
            <a:pPr>
              <a:buFont typeface="+mj-lt"/>
              <a:buAutoNum type="arabicPeriod"/>
            </a:pPr>
            <a:r>
              <a:rPr lang="en-US" sz="3000" b="1" dirty="0">
                <a:latin typeface="Times New Roman" panose="02020603050405020304" pitchFamily="18" charset="0"/>
                <a:cs typeface="Times New Roman" panose="02020603050405020304" pitchFamily="18" charset="0"/>
              </a:rPr>
              <a:t>Comprehensive Analysis</a:t>
            </a:r>
            <a:r>
              <a:rPr lang="en-US" sz="3000" dirty="0">
                <a:latin typeface="Times New Roman" panose="02020603050405020304" pitchFamily="18" charset="0"/>
                <a:cs typeface="Times New Roman" panose="02020603050405020304" pitchFamily="18" charset="0"/>
              </a:rPr>
              <a:t>: Combines multiple datasets based on location, providing deeper insights into spatial relationships.</a:t>
            </a:r>
          </a:p>
          <a:p>
            <a:pPr>
              <a:buFont typeface="+mj-lt"/>
              <a:buAutoNum type="arabicPeriod"/>
            </a:pPr>
            <a:r>
              <a:rPr lang="en-US" sz="3000" b="1" dirty="0">
                <a:latin typeface="Times New Roman" panose="02020603050405020304" pitchFamily="18" charset="0"/>
                <a:cs typeface="Times New Roman" panose="02020603050405020304" pitchFamily="18" charset="0"/>
              </a:rPr>
              <a:t>Data Integration</a:t>
            </a:r>
            <a:r>
              <a:rPr lang="en-US" sz="3000" dirty="0">
                <a:latin typeface="Times New Roman" panose="02020603050405020304" pitchFamily="18" charset="0"/>
                <a:cs typeface="Times New Roman" panose="02020603050405020304" pitchFamily="18" charset="0"/>
              </a:rPr>
              <a:t>: Facilitates the integration of various types of spatial data, enriching analyses.</a:t>
            </a:r>
          </a:p>
          <a:p>
            <a:pPr>
              <a:buFont typeface="+mj-lt"/>
              <a:buAutoNum type="arabicPeriod"/>
            </a:pPr>
            <a:r>
              <a:rPr lang="en-US" sz="3000" b="1" dirty="0">
                <a:latin typeface="Times New Roman" panose="02020603050405020304" pitchFamily="18" charset="0"/>
                <a:cs typeface="Times New Roman" panose="02020603050405020304" pitchFamily="18" charset="0"/>
              </a:rPr>
              <a:t>Automated Matching</a:t>
            </a:r>
            <a:r>
              <a:rPr lang="en-US" sz="3000" dirty="0">
                <a:latin typeface="Times New Roman" panose="02020603050405020304" pitchFamily="18" charset="0"/>
                <a:cs typeface="Times New Roman" panose="02020603050405020304" pitchFamily="18" charset="0"/>
              </a:rPr>
              <a:t>: Automates the tedious process of matching records based on geography.</a:t>
            </a:r>
          </a:p>
          <a:p>
            <a:endParaRPr lang="en-IN" dirty="0"/>
          </a:p>
        </p:txBody>
      </p:sp>
    </p:spTree>
    <p:extLst>
      <p:ext uri="{BB962C8B-B14F-4D97-AF65-F5344CB8AC3E}">
        <p14:creationId xmlns:p14="http://schemas.microsoft.com/office/powerpoint/2010/main" val="3062545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3E042-A4E5-1EF3-8BB7-27F675726B98}"/>
              </a:ext>
            </a:extLst>
          </p:cNvPr>
          <p:cNvSpPr>
            <a:spLocks noGrp="1"/>
          </p:cNvSpPr>
          <p:nvPr>
            <p:ph type="title"/>
          </p:nvPr>
        </p:nvSpPr>
        <p:spPr/>
        <p:txBody>
          <a:bodyPr/>
          <a:lstStyle/>
          <a:p>
            <a:r>
              <a:rPr lang="en-US" b="1" dirty="0"/>
              <a:t>Disadvantages of Spatial Joins</a:t>
            </a:r>
            <a:endParaRPr lang="en-IN" dirty="0"/>
          </a:p>
        </p:txBody>
      </p:sp>
      <p:sp>
        <p:nvSpPr>
          <p:cNvPr id="3" name="Content Placeholder 2">
            <a:extLst>
              <a:ext uri="{FF2B5EF4-FFF2-40B4-BE49-F238E27FC236}">
                <a16:creationId xmlns:a16="http://schemas.microsoft.com/office/drawing/2014/main" id="{E3B94C7F-7F35-8E50-400A-B1B5F967B18E}"/>
              </a:ext>
            </a:extLst>
          </p:cNvPr>
          <p:cNvSpPr>
            <a:spLocks noGrp="1"/>
          </p:cNvSpPr>
          <p:nvPr>
            <p:ph idx="1"/>
          </p:nvPr>
        </p:nvSpPr>
        <p:spPr/>
        <p:txBody>
          <a:bodyPr>
            <a:normAutofit fontScale="92500" lnSpcReduction="10000"/>
          </a:bodyPr>
          <a:lstStyle/>
          <a:p>
            <a:endParaRPr lang="en-US" b="1" dirty="0"/>
          </a:p>
          <a:p>
            <a:pPr>
              <a:buFont typeface="+mj-lt"/>
              <a:buAutoNum type="arabicPeriod"/>
            </a:pPr>
            <a:r>
              <a:rPr lang="en-US" sz="3000" b="1" dirty="0">
                <a:latin typeface="Times New Roman" panose="02020603050405020304" pitchFamily="18" charset="0"/>
                <a:cs typeface="Times New Roman" panose="02020603050405020304" pitchFamily="18" charset="0"/>
              </a:rPr>
              <a:t>Performance</a:t>
            </a:r>
            <a:r>
              <a:rPr lang="en-US" sz="3000" dirty="0">
                <a:latin typeface="Times New Roman" panose="02020603050405020304" pitchFamily="18" charset="0"/>
                <a:cs typeface="Times New Roman" panose="02020603050405020304" pitchFamily="18" charset="0"/>
              </a:rPr>
              <a:t>: Spatial joins can be computationally intensive, especially with large datasets, leading to longer processing times.</a:t>
            </a:r>
          </a:p>
          <a:p>
            <a:pPr>
              <a:buFont typeface="+mj-lt"/>
              <a:buAutoNum type="arabicPeriod"/>
            </a:pPr>
            <a:r>
              <a:rPr lang="en-US" sz="3000" b="1" dirty="0">
                <a:latin typeface="Times New Roman" panose="02020603050405020304" pitchFamily="18" charset="0"/>
                <a:cs typeface="Times New Roman" panose="02020603050405020304" pitchFamily="18" charset="0"/>
              </a:rPr>
              <a:t>Complexity</a:t>
            </a:r>
            <a:r>
              <a:rPr lang="en-US" sz="3000" dirty="0">
                <a:latin typeface="Times New Roman" panose="02020603050405020304" pitchFamily="18" charset="0"/>
                <a:cs typeface="Times New Roman" panose="02020603050405020304" pitchFamily="18" charset="0"/>
              </a:rPr>
              <a:t>: Understanding spatial relationships and their implications requires specialized knowledge in GIS (Geographic Information Systems).</a:t>
            </a:r>
          </a:p>
          <a:p>
            <a:pPr>
              <a:buFont typeface="+mj-lt"/>
              <a:buAutoNum type="arabicPeriod"/>
            </a:pPr>
            <a:r>
              <a:rPr lang="en-US" sz="3000" b="1" dirty="0">
                <a:latin typeface="Times New Roman" panose="02020603050405020304" pitchFamily="18" charset="0"/>
                <a:cs typeface="Times New Roman" panose="02020603050405020304" pitchFamily="18" charset="0"/>
              </a:rPr>
              <a:t>Data Quality Issues</a:t>
            </a:r>
            <a:r>
              <a:rPr lang="en-US" sz="3000" dirty="0">
                <a:latin typeface="Times New Roman" panose="02020603050405020304" pitchFamily="18" charset="0"/>
                <a:cs typeface="Times New Roman" panose="02020603050405020304" pitchFamily="18" charset="0"/>
              </a:rPr>
              <a:t>: Inaccurate or poorly defined geometries can result in incorrect join results, impacting the reliability of analyses.</a:t>
            </a:r>
          </a:p>
          <a:p>
            <a:pPr>
              <a:buFont typeface="+mj-lt"/>
              <a:buAutoNum type="arabicPeriod"/>
            </a:pPr>
            <a:r>
              <a:rPr lang="en-US" sz="3000" b="1" dirty="0">
                <a:latin typeface="Times New Roman" panose="02020603050405020304" pitchFamily="18" charset="0"/>
                <a:cs typeface="Times New Roman" panose="02020603050405020304" pitchFamily="18" charset="0"/>
              </a:rPr>
              <a:t>Handling Edge Cases</a:t>
            </a:r>
            <a:r>
              <a:rPr lang="en-US" sz="3000" dirty="0">
                <a:latin typeface="Times New Roman" panose="02020603050405020304" pitchFamily="18" charset="0"/>
                <a:cs typeface="Times New Roman" panose="02020603050405020304" pitchFamily="18" charset="0"/>
              </a:rPr>
              <a:t>: Situations such as overlapping geometries or ambiguous spatial relationships can complicate the join process.</a:t>
            </a:r>
          </a:p>
          <a:p>
            <a:endParaRPr lang="en-IN" dirty="0"/>
          </a:p>
        </p:txBody>
      </p:sp>
    </p:spTree>
    <p:extLst>
      <p:ext uri="{BB962C8B-B14F-4D97-AF65-F5344CB8AC3E}">
        <p14:creationId xmlns:p14="http://schemas.microsoft.com/office/powerpoint/2010/main" val="3993045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A56C-40C8-C72F-3076-837980843A77}"/>
              </a:ext>
            </a:extLst>
          </p:cNvPr>
          <p:cNvSpPr>
            <a:spLocks noGrp="1"/>
          </p:cNvSpPr>
          <p:nvPr>
            <p:ph type="title"/>
          </p:nvPr>
        </p:nvSpPr>
        <p:spPr>
          <a:xfrm>
            <a:off x="838200" y="119744"/>
            <a:ext cx="10515600" cy="990600"/>
          </a:xfrm>
        </p:spPr>
        <p:txBody>
          <a:bodyPr/>
          <a:lstStyle/>
          <a:p>
            <a:r>
              <a:rPr lang="en-IN" b="1" dirty="0"/>
              <a:t>Spatial Queries</a:t>
            </a:r>
          </a:p>
        </p:txBody>
      </p:sp>
      <p:sp>
        <p:nvSpPr>
          <p:cNvPr id="3" name="Content Placeholder 2">
            <a:extLst>
              <a:ext uri="{FF2B5EF4-FFF2-40B4-BE49-F238E27FC236}">
                <a16:creationId xmlns:a16="http://schemas.microsoft.com/office/drawing/2014/main" id="{13373816-5373-80F9-B0AA-FEFBB5169A63}"/>
              </a:ext>
            </a:extLst>
          </p:cNvPr>
          <p:cNvSpPr>
            <a:spLocks noGrp="1"/>
          </p:cNvSpPr>
          <p:nvPr>
            <p:ph idx="1"/>
          </p:nvPr>
        </p:nvSpPr>
        <p:spPr>
          <a:xfrm>
            <a:off x="838200" y="1458686"/>
            <a:ext cx="10515600" cy="5279571"/>
          </a:xfrm>
        </p:spPr>
        <p:txBody>
          <a:bodyPr/>
          <a:lstStyle/>
          <a:p>
            <a:pPr marL="0" indent="0">
              <a:buNone/>
            </a:pPr>
            <a:r>
              <a:rPr lang="en-US" sz="3000" dirty="0">
                <a:latin typeface="Times New Roman" panose="02020603050405020304" pitchFamily="18" charset="0"/>
                <a:cs typeface="Times New Roman" panose="02020603050405020304" pitchFamily="18" charset="0"/>
              </a:rPr>
              <a:t>Spatial queries allow users to retrieve and analyze data based on geographic location and spatial relationships. These queries can help you answer questions such as "Which points are within a certain distance from a polygon?" or "What are the intersections between different geometries?“</a:t>
            </a:r>
          </a:p>
          <a:p>
            <a:pPr marL="0" indent="0">
              <a:buNone/>
            </a:pPr>
            <a:endParaRPr lang="en-US" sz="3000"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What is a Spatial Query?</a:t>
            </a:r>
          </a:p>
          <a:p>
            <a:pPr marL="0" indent="0">
              <a:buNone/>
            </a:pPr>
            <a:r>
              <a:rPr lang="en-US" sz="3000" dirty="0">
                <a:latin typeface="Times New Roman" panose="02020603050405020304" pitchFamily="18" charset="0"/>
                <a:cs typeface="Times New Roman" panose="02020603050405020304" pitchFamily="18" charset="0"/>
              </a:rPr>
              <a:t>A spatial query uses spatial relationships to filter data. This can include operations like checking if one geometry contains another, if two geometries intersect, or if points are within a certain distance from a line or polygon.</a:t>
            </a:r>
          </a:p>
          <a:p>
            <a:pPr marL="0" indent="0">
              <a:buNone/>
            </a:pPr>
            <a:endParaRPr lang="en-IN" dirty="0"/>
          </a:p>
        </p:txBody>
      </p:sp>
    </p:spTree>
    <p:extLst>
      <p:ext uri="{BB962C8B-B14F-4D97-AF65-F5344CB8AC3E}">
        <p14:creationId xmlns:p14="http://schemas.microsoft.com/office/powerpoint/2010/main" val="2214170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CB10-D6D2-CEEB-17B7-03D0B169CABD}"/>
              </a:ext>
            </a:extLst>
          </p:cNvPr>
          <p:cNvSpPr>
            <a:spLocks noGrp="1"/>
          </p:cNvSpPr>
          <p:nvPr>
            <p:ph type="title"/>
          </p:nvPr>
        </p:nvSpPr>
        <p:spPr>
          <a:xfrm>
            <a:off x="838200" y="108857"/>
            <a:ext cx="10515600" cy="1273629"/>
          </a:xfrm>
        </p:spPr>
        <p:txBody>
          <a:bodyPr/>
          <a:lstStyle/>
          <a:p>
            <a:r>
              <a:rPr lang="en-IN" b="1" dirty="0"/>
              <a:t>Example</a:t>
            </a:r>
          </a:p>
        </p:txBody>
      </p:sp>
      <p:sp>
        <p:nvSpPr>
          <p:cNvPr id="3" name="Content Placeholder 2">
            <a:extLst>
              <a:ext uri="{FF2B5EF4-FFF2-40B4-BE49-F238E27FC236}">
                <a16:creationId xmlns:a16="http://schemas.microsoft.com/office/drawing/2014/main" id="{56F19199-42BE-43B1-A608-DA90C20378FB}"/>
              </a:ext>
            </a:extLst>
          </p:cNvPr>
          <p:cNvSpPr>
            <a:spLocks noGrp="1"/>
          </p:cNvSpPr>
          <p:nvPr>
            <p:ph idx="1"/>
          </p:nvPr>
        </p:nvSpPr>
        <p:spPr>
          <a:xfrm>
            <a:off x="838200" y="1469571"/>
            <a:ext cx="10515600" cy="4707392"/>
          </a:xfrm>
        </p:spPr>
        <p:txBody>
          <a:bodyPr/>
          <a:lstStyle/>
          <a:p>
            <a:r>
              <a:rPr lang="en-US" dirty="0"/>
              <a:t>Libraries </a:t>
            </a:r>
            <a:r>
              <a:rPr lang="en-US" dirty="0" err="1"/>
              <a:t>RequiredYou</a:t>
            </a:r>
            <a:r>
              <a:rPr lang="en-US" dirty="0"/>
              <a:t> will need the </a:t>
            </a:r>
            <a:r>
              <a:rPr lang="en-US" dirty="0" err="1"/>
              <a:t>geopandas</a:t>
            </a:r>
            <a:r>
              <a:rPr lang="en-US" dirty="0"/>
              <a:t> library, along with shapely for geometric operations. Ensure you have these installed:</a:t>
            </a:r>
          </a:p>
          <a:p>
            <a:pPr marL="0" indent="0">
              <a:buNone/>
            </a:pPr>
            <a:r>
              <a:rPr lang="en-IN" b="1" dirty="0"/>
              <a:t>pip install </a:t>
            </a:r>
            <a:r>
              <a:rPr lang="en-IN" b="1" dirty="0" err="1"/>
              <a:t>geopandas</a:t>
            </a:r>
            <a:r>
              <a:rPr lang="en-IN" b="1" dirty="0"/>
              <a:t> shapely</a:t>
            </a:r>
          </a:p>
          <a:p>
            <a:pPr marL="0" indent="0">
              <a:buNone/>
            </a:pPr>
            <a:endParaRPr lang="en-IN" b="1" dirty="0"/>
          </a:p>
        </p:txBody>
      </p:sp>
    </p:spTree>
    <p:extLst>
      <p:ext uri="{BB962C8B-B14F-4D97-AF65-F5344CB8AC3E}">
        <p14:creationId xmlns:p14="http://schemas.microsoft.com/office/powerpoint/2010/main" val="18645190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9C44E-6DEB-F980-1BB7-233F85BD9554}"/>
              </a:ext>
            </a:extLst>
          </p:cNvPr>
          <p:cNvSpPr>
            <a:spLocks noGrp="1"/>
          </p:cNvSpPr>
          <p:nvPr>
            <p:ph idx="1"/>
          </p:nvPr>
        </p:nvSpPr>
        <p:spPr>
          <a:xfrm>
            <a:off x="838200" y="87086"/>
            <a:ext cx="10515600" cy="6089877"/>
          </a:xfrm>
        </p:spPr>
        <p:txBody>
          <a:bodyPr/>
          <a:lstStyle/>
          <a:p>
            <a:r>
              <a:rPr lang="en-US" b="1" dirty="0"/>
              <a:t>Creating Sample Data</a:t>
            </a:r>
          </a:p>
          <a:p>
            <a:pPr marL="0" indent="0">
              <a:buNone/>
            </a:pPr>
            <a:r>
              <a:rPr lang="en-US" dirty="0"/>
              <a:t>Let’s create a simple example with points and polygons.</a:t>
            </a:r>
          </a:p>
          <a:p>
            <a:pPr marL="0" indent="0">
              <a:buNone/>
            </a:pPr>
            <a:endParaRPr lang="en-IN" dirty="0"/>
          </a:p>
        </p:txBody>
      </p:sp>
      <p:pic>
        <p:nvPicPr>
          <p:cNvPr id="7" name="Picture 6" descr="A screenshot of a computer code&#10;&#10;Description automatically generated">
            <a:extLst>
              <a:ext uri="{FF2B5EF4-FFF2-40B4-BE49-F238E27FC236}">
                <a16:creationId xmlns:a16="http://schemas.microsoft.com/office/drawing/2014/main" id="{2FE7DBCA-C9A8-5E33-5BA2-5CE8FBB13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47800"/>
            <a:ext cx="11005457" cy="5138057"/>
          </a:xfrm>
          <a:prstGeom prst="rect">
            <a:avLst/>
          </a:prstGeom>
        </p:spPr>
      </p:pic>
    </p:spTree>
    <p:extLst>
      <p:ext uri="{BB962C8B-B14F-4D97-AF65-F5344CB8AC3E}">
        <p14:creationId xmlns:p14="http://schemas.microsoft.com/office/powerpoint/2010/main" val="21008823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Description automatically generated">
            <a:extLst>
              <a:ext uri="{FF2B5EF4-FFF2-40B4-BE49-F238E27FC236}">
                <a16:creationId xmlns:a16="http://schemas.microsoft.com/office/drawing/2014/main" id="{EEF220B2-5BFD-41A2-B74A-661840E9F0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514" y="489857"/>
            <a:ext cx="10994572" cy="6259286"/>
          </a:xfrm>
        </p:spPr>
      </p:pic>
    </p:spTree>
    <p:extLst>
      <p:ext uri="{BB962C8B-B14F-4D97-AF65-F5344CB8AC3E}">
        <p14:creationId xmlns:p14="http://schemas.microsoft.com/office/powerpoint/2010/main" val="2277574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D879D3-C109-4EAA-F51E-EEB6A25007A1}"/>
              </a:ext>
            </a:extLst>
          </p:cNvPr>
          <p:cNvSpPr>
            <a:spLocks noGrp="1"/>
          </p:cNvSpPr>
          <p:nvPr>
            <p:ph idx="1"/>
          </p:nvPr>
        </p:nvSpPr>
        <p:spPr>
          <a:xfrm>
            <a:off x="838200" y="239486"/>
            <a:ext cx="10515600" cy="5937477"/>
          </a:xfrm>
        </p:spPr>
        <p:txBody>
          <a:bodyPr/>
          <a:lstStyle/>
          <a:p>
            <a:r>
              <a:rPr lang="en-US" b="1" dirty="0"/>
              <a:t>Performing Spatial Queries</a:t>
            </a:r>
          </a:p>
          <a:p>
            <a:pPr marL="0" indent="0">
              <a:buNone/>
            </a:pPr>
            <a:r>
              <a:rPr lang="en-US" b="1" dirty="0"/>
              <a:t>Query 1: Finding Parks Within Neighborhoods</a:t>
            </a:r>
          </a:p>
          <a:p>
            <a:pPr marL="0" indent="0">
              <a:buNone/>
            </a:pPr>
            <a:r>
              <a:rPr lang="en-US" dirty="0"/>
              <a:t>We will find out which parks are located within neighborhoods.</a:t>
            </a:r>
          </a:p>
          <a:p>
            <a:pPr marL="0" indent="0">
              <a:buNone/>
            </a:pPr>
            <a:endParaRPr lang="en-IN" dirty="0"/>
          </a:p>
        </p:txBody>
      </p:sp>
      <p:pic>
        <p:nvPicPr>
          <p:cNvPr id="5" name="Picture 4" descr="A screenshot of a computer code&#10;&#10;Description automatically generated">
            <a:extLst>
              <a:ext uri="{FF2B5EF4-FFF2-40B4-BE49-F238E27FC236}">
                <a16:creationId xmlns:a16="http://schemas.microsoft.com/office/drawing/2014/main" id="{52284EDC-232D-BBE8-F7FB-2E5D93E2B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86" y="1839686"/>
            <a:ext cx="11364685" cy="5018314"/>
          </a:xfrm>
          <a:prstGeom prst="rect">
            <a:avLst/>
          </a:prstGeom>
        </p:spPr>
      </p:pic>
      <p:pic>
        <p:nvPicPr>
          <p:cNvPr id="7" name="Picture 6">
            <a:extLst>
              <a:ext uri="{FF2B5EF4-FFF2-40B4-BE49-F238E27FC236}">
                <a16:creationId xmlns:a16="http://schemas.microsoft.com/office/drawing/2014/main" id="{8D0B58E3-586D-B0D8-176C-C195E4C5CE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0857" y="3609061"/>
            <a:ext cx="3581400" cy="494853"/>
          </a:xfrm>
          <a:prstGeom prst="rect">
            <a:avLst/>
          </a:prstGeom>
        </p:spPr>
      </p:pic>
    </p:spTree>
    <p:extLst>
      <p:ext uri="{BB962C8B-B14F-4D97-AF65-F5344CB8AC3E}">
        <p14:creationId xmlns:p14="http://schemas.microsoft.com/office/powerpoint/2010/main" val="32706653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1951-A299-2585-CD91-3B690B036F78}"/>
              </a:ext>
            </a:extLst>
          </p:cNvPr>
          <p:cNvSpPr>
            <a:spLocks noGrp="1"/>
          </p:cNvSpPr>
          <p:nvPr>
            <p:ph type="title"/>
          </p:nvPr>
        </p:nvSpPr>
        <p:spPr>
          <a:xfrm>
            <a:off x="838200" y="1"/>
            <a:ext cx="10515600" cy="1132113"/>
          </a:xfrm>
        </p:spPr>
        <p:txBody>
          <a:bodyPr/>
          <a:lstStyle/>
          <a:p>
            <a:r>
              <a:rPr lang="en-IN" dirty="0"/>
              <a:t>Output:</a:t>
            </a:r>
          </a:p>
        </p:txBody>
      </p:sp>
      <p:pic>
        <p:nvPicPr>
          <p:cNvPr id="5" name="Content Placeholder 4" descr="A white screen with black text&#10;&#10;Description automatically generated">
            <a:extLst>
              <a:ext uri="{FF2B5EF4-FFF2-40B4-BE49-F238E27FC236}">
                <a16:creationId xmlns:a16="http://schemas.microsoft.com/office/drawing/2014/main" id="{65EC89A1-B8E4-A129-589D-8F5AF93740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286" y="1132114"/>
            <a:ext cx="11234057" cy="5725886"/>
          </a:xfrm>
        </p:spPr>
      </p:pic>
    </p:spTree>
    <p:extLst>
      <p:ext uri="{BB962C8B-B14F-4D97-AF65-F5344CB8AC3E}">
        <p14:creationId xmlns:p14="http://schemas.microsoft.com/office/powerpoint/2010/main" val="21035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ACBD-BAEB-10AD-3BDE-ACC302B41661}"/>
              </a:ext>
            </a:extLst>
          </p:cNvPr>
          <p:cNvSpPr>
            <a:spLocks noGrp="1"/>
          </p:cNvSpPr>
          <p:nvPr>
            <p:ph type="title"/>
          </p:nvPr>
        </p:nvSpPr>
        <p:spPr/>
        <p:txBody>
          <a:bodyPr/>
          <a:lstStyle/>
          <a:p>
            <a:r>
              <a:rPr lang="en-US" b="1" dirty="0"/>
              <a:t>Integrating External Datasets with GIS</a:t>
            </a:r>
            <a:br>
              <a:rPr lang="en-US" b="1" dirty="0"/>
            </a:br>
            <a:endParaRPr lang="en-IN" dirty="0"/>
          </a:p>
        </p:txBody>
      </p:sp>
      <p:sp>
        <p:nvSpPr>
          <p:cNvPr id="3" name="Content Placeholder 2">
            <a:extLst>
              <a:ext uri="{FF2B5EF4-FFF2-40B4-BE49-F238E27FC236}">
                <a16:creationId xmlns:a16="http://schemas.microsoft.com/office/drawing/2014/main" id="{9F0ABEBE-671E-0829-4BD0-AD5E069677C1}"/>
              </a:ext>
            </a:extLst>
          </p:cNvPr>
          <p:cNvSpPr>
            <a:spLocks noGrp="1"/>
          </p:cNvSpPr>
          <p:nvPr>
            <p:ph idx="1"/>
          </p:nvPr>
        </p:nvSpPr>
        <p:spPr/>
        <p:txBody>
          <a:bodyPr>
            <a:normAutofit/>
          </a:bodyPr>
          <a:lstStyle/>
          <a:p>
            <a:pPr marL="0" indent="0">
              <a:buNone/>
            </a:pPr>
            <a:r>
              <a:rPr lang="en-US" dirty="0"/>
              <a:t>This section emphasizes the importance of combining external datasets with Geographic Information Systems (GIS):</a:t>
            </a:r>
          </a:p>
          <a:p>
            <a:pPr>
              <a:buFont typeface="Arial" panose="020B0604020202020204" pitchFamily="34" charset="0"/>
              <a:buChar char="•"/>
            </a:pPr>
            <a:r>
              <a:rPr lang="en-US" dirty="0"/>
              <a:t>For example, integrating weather data with geographic data to analyze how different weather patterns affect crop yields in various regions. Another example could be combining health data with population density maps to identify areas at higher risk for disease outbreaks.</a:t>
            </a:r>
          </a:p>
          <a:p>
            <a:pPr marL="0" indent="0">
              <a:buNone/>
            </a:pPr>
            <a:r>
              <a:rPr lang="en-US" dirty="0"/>
              <a:t>Overall, this unit provides essential techniques for preprocessing, analyzing, and integrating time series and spatial data, empowering learners to draw meaningful insights from complex datasets.</a:t>
            </a:r>
          </a:p>
          <a:p>
            <a:endParaRPr lang="en-IN" dirty="0"/>
          </a:p>
        </p:txBody>
      </p:sp>
    </p:spTree>
    <p:extLst>
      <p:ext uri="{BB962C8B-B14F-4D97-AF65-F5344CB8AC3E}">
        <p14:creationId xmlns:p14="http://schemas.microsoft.com/office/powerpoint/2010/main" val="2085398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A64E2-C1A5-ACB2-F798-802C3FE93DF6}"/>
              </a:ext>
            </a:extLst>
          </p:cNvPr>
          <p:cNvSpPr>
            <a:spLocks noGrp="1"/>
          </p:cNvSpPr>
          <p:nvPr>
            <p:ph idx="1"/>
          </p:nvPr>
        </p:nvSpPr>
        <p:spPr>
          <a:xfrm>
            <a:off x="838200" y="272143"/>
            <a:ext cx="10515600" cy="5904820"/>
          </a:xfrm>
        </p:spPr>
        <p:txBody>
          <a:bodyPr/>
          <a:lstStyle/>
          <a:p>
            <a:pPr marL="0" indent="0">
              <a:buNone/>
            </a:pPr>
            <a:r>
              <a:rPr lang="en-US" b="1" dirty="0"/>
              <a:t>Query 2: Finding Parks Within a Certain Distance</a:t>
            </a:r>
          </a:p>
          <a:p>
            <a:pPr marL="0" indent="0">
              <a:buNone/>
            </a:pPr>
            <a:r>
              <a:rPr lang="en-US" dirty="0"/>
              <a:t>Next, let’s find parks that are within a distance of 2 units from any neighborhood.</a:t>
            </a:r>
          </a:p>
          <a:p>
            <a:endParaRPr lang="en-IN" dirty="0"/>
          </a:p>
        </p:txBody>
      </p:sp>
      <p:pic>
        <p:nvPicPr>
          <p:cNvPr id="5" name="Picture 4" descr="A screenshot of a computer code&#10;&#10;Description automatically generated">
            <a:extLst>
              <a:ext uri="{FF2B5EF4-FFF2-40B4-BE49-F238E27FC236}">
                <a16:creationId xmlns:a16="http://schemas.microsoft.com/office/drawing/2014/main" id="{0927C0A4-176F-C0B7-EB04-FCFA30980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8" y="1763486"/>
            <a:ext cx="10853057" cy="4942113"/>
          </a:xfrm>
          <a:prstGeom prst="rect">
            <a:avLst/>
          </a:prstGeom>
        </p:spPr>
      </p:pic>
      <p:pic>
        <p:nvPicPr>
          <p:cNvPr id="7" name="Picture 6">
            <a:extLst>
              <a:ext uri="{FF2B5EF4-FFF2-40B4-BE49-F238E27FC236}">
                <a16:creationId xmlns:a16="http://schemas.microsoft.com/office/drawing/2014/main" id="{3C5D7983-F1DB-4CD2-3AC7-2A277EBD5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5781" y="4398730"/>
            <a:ext cx="3074332" cy="488956"/>
          </a:xfrm>
          <a:prstGeom prst="rect">
            <a:avLst/>
          </a:prstGeom>
        </p:spPr>
      </p:pic>
    </p:spTree>
    <p:extLst>
      <p:ext uri="{BB962C8B-B14F-4D97-AF65-F5344CB8AC3E}">
        <p14:creationId xmlns:p14="http://schemas.microsoft.com/office/powerpoint/2010/main" val="20121448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7793-6580-5512-BEFA-69BA2D3B4949}"/>
              </a:ext>
            </a:extLst>
          </p:cNvPr>
          <p:cNvSpPr>
            <a:spLocks noGrp="1"/>
          </p:cNvSpPr>
          <p:nvPr>
            <p:ph type="title"/>
          </p:nvPr>
        </p:nvSpPr>
        <p:spPr/>
        <p:txBody>
          <a:bodyPr/>
          <a:lstStyle/>
          <a:p>
            <a:r>
              <a:rPr lang="en-US" b="1" dirty="0"/>
              <a:t>Applications of Spatial Queries</a:t>
            </a:r>
            <a:br>
              <a:rPr lang="en-US" b="1" dirty="0"/>
            </a:br>
            <a:endParaRPr lang="en-IN" dirty="0"/>
          </a:p>
        </p:txBody>
      </p:sp>
      <p:sp>
        <p:nvSpPr>
          <p:cNvPr id="3" name="Content Placeholder 2">
            <a:extLst>
              <a:ext uri="{FF2B5EF4-FFF2-40B4-BE49-F238E27FC236}">
                <a16:creationId xmlns:a16="http://schemas.microsoft.com/office/drawing/2014/main" id="{AFACB85D-C0B2-6EBE-6F0F-01F012F131C7}"/>
              </a:ext>
            </a:extLst>
          </p:cNvPr>
          <p:cNvSpPr>
            <a:spLocks noGrp="1"/>
          </p:cNvSpPr>
          <p:nvPr>
            <p:ph idx="1"/>
          </p:nvPr>
        </p:nvSpPr>
        <p:spPr/>
        <p:txBody>
          <a:bodyPr/>
          <a:lstStyle/>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Urban Planning</a:t>
            </a:r>
            <a:r>
              <a:rPr lang="en-US" sz="3000" dirty="0">
                <a:latin typeface="Times New Roman" panose="02020603050405020304" pitchFamily="18" charset="0"/>
                <a:cs typeface="Times New Roman" panose="02020603050405020304" pitchFamily="18" charset="0"/>
              </a:rPr>
              <a:t>: Identifying parks, schools, or hospitals within certain distance thresholds for planning purposes.</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Environmental Monitoring</a:t>
            </a:r>
            <a:r>
              <a:rPr lang="en-US" sz="3000" dirty="0">
                <a:latin typeface="Times New Roman" panose="02020603050405020304" pitchFamily="18" charset="0"/>
                <a:cs typeface="Times New Roman" panose="02020603050405020304" pitchFamily="18" charset="0"/>
              </a:rPr>
              <a:t>: Finding regions at risk based on proximity to pollution sources or protected areas.</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Public Safety</a:t>
            </a:r>
            <a:r>
              <a:rPr lang="en-US" sz="3000" dirty="0">
                <a:latin typeface="Times New Roman" panose="02020603050405020304" pitchFamily="18" charset="0"/>
                <a:cs typeface="Times New Roman" panose="02020603050405020304" pitchFamily="18" charset="0"/>
              </a:rPr>
              <a:t>: Analyzing crime hotspots in relation to police stations or emergency services.</a:t>
            </a:r>
          </a:p>
          <a:p>
            <a:pPr>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Transportation Analysis</a:t>
            </a:r>
            <a:r>
              <a:rPr lang="en-US" sz="3000" dirty="0">
                <a:latin typeface="Times New Roman" panose="02020603050405020304" pitchFamily="18" charset="0"/>
                <a:cs typeface="Times New Roman" panose="02020603050405020304" pitchFamily="18" charset="0"/>
              </a:rPr>
              <a:t>: Assessing accessibility of public transport to residential areas.</a:t>
            </a:r>
          </a:p>
          <a:p>
            <a:endParaRPr lang="en-IN" dirty="0"/>
          </a:p>
        </p:txBody>
      </p:sp>
    </p:spTree>
    <p:extLst>
      <p:ext uri="{BB962C8B-B14F-4D97-AF65-F5344CB8AC3E}">
        <p14:creationId xmlns:p14="http://schemas.microsoft.com/office/powerpoint/2010/main" val="31142493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AFB9-7B6C-52CE-5F54-19BB82843A0B}"/>
              </a:ext>
            </a:extLst>
          </p:cNvPr>
          <p:cNvSpPr>
            <a:spLocks noGrp="1"/>
          </p:cNvSpPr>
          <p:nvPr>
            <p:ph type="title"/>
          </p:nvPr>
        </p:nvSpPr>
        <p:spPr/>
        <p:txBody>
          <a:bodyPr/>
          <a:lstStyle/>
          <a:p>
            <a:r>
              <a:rPr lang="en-US" b="1" dirty="0"/>
              <a:t>Advantages of Spatial Queries</a:t>
            </a:r>
            <a:br>
              <a:rPr lang="en-US" b="1" dirty="0"/>
            </a:br>
            <a:endParaRPr lang="en-IN" dirty="0"/>
          </a:p>
        </p:txBody>
      </p:sp>
      <p:sp>
        <p:nvSpPr>
          <p:cNvPr id="3" name="Content Placeholder 2">
            <a:extLst>
              <a:ext uri="{FF2B5EF4-FFF2-40B4-BE49-F238E27FC236}">
                <a16:creationId xmlns:a16="http://schemas.microsoft.com/office/drawing/2014/main" id="{7594DC19-C1B2-9FAF-7BA7-91D726A55178}"/>
              </a:ext>
            </a:extLst>
          </p:cNvPr>
          <p:cNvSpPr>
            <a:spLocks noGrp="1"/>
          </p:cNvSpPr>
          <p:nvPr>
            <p:ph idx="1"/>
          </p:nvPr>
        </p:nvSpPr>
        <p:spPr/>
        <p:txBody>
          <a:bodyPr/>
          <a:lstStyle/>
          <a:p>
            <a:pPr>
              <a:buFont typeface="+mj-lt"/>
              <a:buAutoNum type="arabicPeriod"/>
            </a:pPr>
            <a:r>
              <a:rPr lang="en-US" sz="3000" b="1" dirty="0">
                <a:latin typeface="Times New Roman" panose="02020603050405020304" pitchFamily="18" charset="0"/>
                <a:cs typeface="Times New Roman" panose="02020603050405020304" pitchFamily="18" charset="0"/>
              </a:rPr>
              <a:t>Targeted Analysis</a:t>
            </a:r>
            <a:r>
              <a:rPr lang="en-US" sz="3000" dirty="0">
                <a:latin typeface="Times New Roman" panose="02020603050405020304" pitchFamily="18" charset="0"/>
                <a:cs typeface="Times New Roman" panose="02020603050405020304" pitchFamily="18" charset="0"/>
              </a:rPr>
              <a:t>: Allows for precise filtering of data based on spatial relationships.</a:t>
            </a:r>
          </a:p>
          <a:p>
            <a:pPr>
              <a:buFont typeface="+mj-lt"/>
              <a:buAutoNum type="arabicPeriod"/>
            </a:pPr>
            <a:r>
              <a:rPr lang="en-US" sz="3000" b="1" dirty="0">
                <a:latin typeface="Times New Roman" panose="02020603050405020304" pitchFamily="18" charset="0"/>
                <a:cs typeface="Times New Roman" panose="02020603050405020304" pitchFamily="18" charset="0"/>
              </a:rPr>
              <a:t>Enhanced Decision-Making</a:t>
            </a:r>
            <a:r>
              <a:rPr lang="en-US" sz="3000" dirty="0">
                <a:latin typeface="Times New Roman" panose="02020603050405020304" pitchFamily="18" charset="0"/>
                <a:cs typeface="Times New Roman" panose="02020603050405020304" pitchFamily="18" charset="0"/>
              </a:rPr>
              <a:t>: Provides critical insights for planning and resource allocation.</a:t>
            </a:r>
          </a:p>
          <a:p>
            <a:pPr>
              <a:buFont typeface="+mj-lt"/>
              <a:buAutoNum type="arabicPeriod"/>
            </a:pPr>
            <a:r>
              <a:rPr lang="en-US" sz="3000" b="1" dirty="0">
                <a:latin typeface="Times New Roman" panose="02020603050405020304" pitchFamily="18" charset="0"/>
                <a:cs typeface="Times New Roman" panose="02020603050405020304" pitchFamily="18" charset="0"/>
              </a:rPr>
              <a:t>Flexibility</a:t>
            </a:r>
            <a:r>
              <a:rPr lang="en-US" sz="3000" dirty="0">
                <a:latin typeface="Times New Roman" panose="02020603050405020304" pitchFamily="18" charset="0"/>
                <a:cs typeface="Times New Roman" panose="02020603050405020304" pitchFamily="18" charset="0"/>
              </a:rPr>
              <a:t>: Supports a wide range of spatial relationships and distance-based analyses.</a:t>
            </a:r>
          </a:p>
          <a:p>
            <a:endParaRPr lang="en-IN" dirty="0"/>
          </a:p>
        </p:txBody>
      </p:sp>
    </p:spTree>
    <p:extLst>
      <p:ext uri="{BB962C8B-B14F-4D97-AF65-F5344CB8AC3E}">
        <p14:creationId xmlns:p14="http://schemas.microsoft.com/office/powerpoint/2010/main" val="2119061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21B5-A631-645B-623D-1EB04B7FFBCB}"/>
              </a:ext>
            </a:extLst>
          </p:cNvPr>
          <p:cNvSpPr>
            <a:spLocks noGrp="1"/>
          </p:cNvSpPr>
          <p:nvPr>
            <p:ph type="title"/>
          </p:nvPr>
        </p:nvSpPr>
        <p:spPr/>
        <p:txBody>
          <a:bodyPr/>
          <a:lstStyle/>
          <a:p>
            <a:r>
              <a:rPr lang="en-US" b="1" dirty="0"/>
              <a:t>Disadvantages of Spatial Queries</a:t>
            </a:r>
            <a:br>
              <a:rPr lang="en-US" b="1" dirty="0"/>
            </a:br>
            <a:endParaRPr lang="en-IN" dirty="0"/>
          </a:p>
        </p:txBody>
      </p:sp>
      <p:sp>
        <p:nvSpPr>
          <p:cNvPr id="3" name="Content Placeholder 2">
            <a:extLst>
              <a:ext uri="{FF2B5EF4-FFF2-40B4-BE49-F238E27FC236}">
                <a16:creationId xmlns:a16="http://schemas.microsoft.com/office/drawing/2014/main" id="{7A45C553-4BC4-6445-8CAF-AAF41F1D02F4}"/>
              </a:ext>
            </a:extLst>
          </p:cNvPr>
          <p:cNvSpPr>
            <a:spLocks noGrp="1"/>
          </p:cNvSpPr>
          <p:nvPr>
            <p:ph idx="1"/>
          </p:nvPr>
        </p:nvSpPr>
        <p:spPr>
          <a:xfrm>
            <a:off x="838200" y="2090057"/>
            <a:ext cx="10515600" cy="4086906"/>
          </a:xfrm>
        </p:spPr>
        <p:txBody>
          <a:bodyPr/>
          <a:lstStyle/>
          <a:p>
            <a:pPr>
              <a:buFont typeface="+mj-lt"/>
              <a:buAutoNum type="arabicPeriod"/>
            </a:pPr>
            <a:r>
              <a:rPr lang="en-US" sz="3000" b="1" dirty="0">
                <a:latin typeface="Times New Roman" panose="02020603050405020304" pitchFamily="18" charset="0"/>
                <a:cs typeface="Times New Roman" panose="02020603050405020304" pitchFamily="18" charset="0"/>
              </a:rPr>
              <a:t>Computational Complexity</a:t>
            </a:r>
            <a:r>
              <a:rPr lang="en-US" sz="3000" dirty="0">
                <a:latin typeface="Times New Roman" panose="02020603050405020304" pitchFamily="18" charset="0"/>
                <a:cs typeface="Times New Roman" panose="02020603050405020304" pitchFamily="18" charset="0"/>
              </a:rPr>
              <a:t>: Spatial queries can be computationally expensive, especially with large datasets.</a:t>
            </a:r>
          </a:p>
          <a:p>
            <a:pPr>
              <a:buFont typeface="+mj-lt"/>
              <a:buAutoNum type="arabicPeriod"/>
            </a:pPr>
            <a:r>
              <a:rPr lang="en-US" sz="3000" b="1" dirty="0">
                <a:latin typeface="Times New Roman" panose="02020603050405020304" pitchFamily="18" charset="0"/>
                <a:cs typeface="Times New Roman" panose="02020603050405020304" pitchFamily="18" charset="0"/>
              </a:rPr>
              <a:t>Data Quality</a:t>
            </a:r>
            <a:r>
              <a:rPr lang="en-US" sz="3000" dirty="0">
                <a:latin typeface="Times New Roman" panose="02020603050405020304" pitchFamily="18" charset="0"/>
                <a:cs typeface="Times New Roman" panose="02020603050405020304" pitchFamily="18" charset="0"/>
              </a:rPr>
              <a:t>: Inaccurate geometries can lead to misleading results, necessitating data cleaning and validation.</a:t>
            </a:r>
          </a:p>
          <a:p>
            <a:pPr>
              <a:buFont typeface="+mj-lt"/>
              <a:buAutoNum type="arabicPeriod"/>
            </a:pPr>
            <a:r>
              <a:rPr lang="en-US" sz="3000" b="1" dirty="0">
                <a:latin typeface="Times New Roman" panose="02020603050405020304" pitchFamily="18" charset="0"/>
                <a:cs typeface="Times New Roman" panose="02020603050405020304" pitchFamily="18" charset="0"/>
              </a:rPr>
              <a:t>Requires GIS Knowledge</a:t>
            </a:r>
            <a:r>
              <a:rPr lang="en-US" sz="3000" dirty="0">
                <a:latin typeface="Times New Roman" panose="02020603050405020304" pitchFamily="18" charset="0"/>
                <a:cs typeface="Times New Roman" panose="02020603050405020304" pitchFamily="18" charset="0"/>
              </a:rPr>
              <a:t>: Understanding spatial relationships and query mechanisms requires familiarity with GIS concepts.</a:t>
            </a:r>
          </a:p>
          <a:p>
            <a:endParaRPr lang="en-IN" dirty="0"/>
          </a:p>
        </p:txBody>
      </p:sp>
    </p:spTree>
    <p:extLst>
      <p:ext uri="{BB962C8B-B14F-4D97-AF65-F5344CB8AC3E}">
        <p14:creationId xmlns:p14="http://schemas.microsoft.com/office/powerpoint/2010/main" val="12062612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0F49-2778-C86F-121E-3957F7409173}"/>
              </a:ext>
            </a:extLst>
          </p:cNvPr>
          <p:cNvSpPr>
            <a:spLocks noGrp="1"/>
          </p:cNvSpPr>
          <p:nvPr>
            <p:ph type="title"/>
          </p:nvPr>
        </p:nvSpPr>
        <p:spPr/>
        <p:txBody>
          <a:bodyPr/>
          <a:lstStyle/>
          <a:p>
            <a:r>
              <a:rPr lang="en-IN" b="1" dirty="0"/>
              <a:t>Handling Spatial Data Types: Images</a:t>
            </a:r>
          </a:p>
        </p:txBody>
      </p:sp>
      <p:sp>
        <p:nvSpPr>
          <p:cNvPr id="3" name="Content Placeholder 2">
            <a:extLst>
              <a:ext uri="{FF2B5EF4-FFF2-40B4-BE49-F238E27FC236}">
                <a16:creationId xmlns:a16="http://schemas.microsoft.com/office/drawing/2014/main" id="{086DC591-0AEF-46CE-9B97-5E70F2132415}"/>
              </a:ext>
            </a:extLst>
          </p:cNvPr>
          <p:cNvSpPr>
            <a:spLocks noGrp="1"/>
          </p:cNvSpPr>
          <p:nvPr>
            <p:ph idx="1"/>
          </p:nvPr>
        </p:nvSpPr>
        <p:spPr>
          <a:xfrm>
            <a:off x="838200" y="2122713"/>
            <a:ext cx="10515600" cy="4054249"/>
          </a:xfrm>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Spatial data types, particularly images, play a significant role in various applications, including remote sensing, geographic information systems (GIS), and machine learning. Handling images involves techniques for reading, processing, and analyzing image data to extract useful information.</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6404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CAE6C-6583-3240-6B8F-20C6B9D854B3}"/>
              </a:ext>
            </a:extLst>
          </p:cNvPr>
          <p:cNvSpPr>
            <a:spLocks noGrp="1"/>
          </p:cNvSpPr>
          <p:nvPr>
            <p:ph idx="1"/>
          </p:nvPr>
        </p:nvSpPr>
        <p:spPr>
          <a:xfrm>
            <a:off x="838200" y="1012371"/>
            <a:ext cx="10515600" cy="5164592"/>
          </a:xfrm>
        </p:spPr>
        <p:txBody>
          <a:bodyPr/>
          <a:lstStyle/>
          <a:p>
            <a:r>
              <a:rPr lang="en-US" sz="3000" b="1" dirty="0">
                <a:latin typeface="Times New Roman" panose="02020603050405020304" pitchFamily="18" charset="0"/>
                <a:cs typeface="Times New Roman" panose="02020603050405020304" pitchFamily="18" charset="0"/>
              </a:rPr>
              <a:t>What Are Spatial Images?</a:t>
            </a:r>
          </a:p>
          <a:p>
            <a:pPr marL="0" indent="0">
              <a:buNone/>
            </a:pPr>
            <a:r>
              <a:rPr lang="en-US" sz="3000" dirty="0">
                <a:latin typeface="Times New Roman" panose="02020603050405020304" pitchFamily="18" charset="0"/>
                <a:cs typeface="Times New Roman" panose="02020603050405020304" pitchFamily="18" charset="0"/>
              </a:rPr>
              <a:t>Spatial images are often raster data represented in grid format, where each pixel corresponds to a geographic location. Each pixel has values representing attributes like color, intensity, or specific measurements (e.g., temperature, vegetation index).</a:t>
            </a:r>
          </a:p>
          <a:p>
            <a:pPr marL="0" indent="0">
              <a:buNone/>
            </a:pPr>
            <a:endParaRPr lang="en-IN" dirty="0"/>
          </a:p>
        </p:txBody>
      </p:sp>
    </p:spTree>
    <p:extLst>
      <p:ext uri="{BB962C8B-B14F-4D97-AF65-F5344CB8AC3E}">
        <p14:creationId xmlns:p14="http://schemas.microsoft.com/office/powerpoint/2010/main" val="20673011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DFEF-04A1-0A73-3FD7-1AF20806E802}"/>
              </a:ext>
            </a:extLst>
          </p:cNvPr>
          <p:cNvSpPr>
            <a:spLocks noGrp="1"/>
          </p:cNvSpPr>
          <p:nvPr>
            <p:ph type="title"/>
          </p:nvPr>
        </p:nvSpPr>
        <p:spPr/>
        <p:txBody>
          <a:bodyPr/>
          <a:lstStyle/>
          <a:p>
            <a:r>
              <a:rPr lang="en-US" dirty="0"/>
              <a:t>Example of Handling Spatial Images</a:t>
            </a:r>
            <a:endParaRPr lang="en-IN" dirty="0"/>
          </a:p>
        </p:txBody>
      </p:sp>
      <p:sp>
        <p:nvSpPr>
          <p:cNvPr id="3" name="Content Placeholder 2">
            <a:extLst>
              <a:ext uri="{FF2B5EF4-FFF2-40B4-BE49-F238E27FC236}">
                <a16:creationId xmlns:a16="http://schemas.microsoft.com/office/drawing/2014/main" id="{1964C5D3-11F4-4F62-44D9-E05B4F4FAA7D}"/>
              </a:ext>
            </a:extLst>
          </p:cNvPr>
          <p:cNvSpPr>
            <a:spLocks noGrp="1"/>
          </p:cNvSpPr>
          <p:nvPr>
            <p:ph idx="1"/>
          </p:nvPr>
        </p:nvSpPr>
        <p:spPr/>
        <p:txBody>
          <a:bodyPr/>
          <a:lstStyle/>
          <a:p>
            <a:pPr marL="0" indent="0">
              <a:buNone/>
            </a:pPr>
            <a:r>
              <a:rPr lang="en-US" sz="3000" dirty="0">
                <a:latin typeface="Times New Roman" panose="02020603050405020304" pitchFamily="18" charset="0"/>
                <a:cs typeface="Times New Roman" panose="02020603050405020304" pitchFamily="18" charset="0"/>
              </a:rPr>
              <a:t>we'll use the </a:t>
            </a:r>
            <a:r>
              <a:rPr lang="en-US" sz="3000" b="1" dirty="0">
                <a:latin typeface="Times New Roman" panose="02020603050405020304" pitchFamily="18" charset="0"/>
                <a:cs typeface="Times New Roman" panose="02020603050405020304" pitchFamily="18" charset="0"/>
              </a:rPr>
              <a:t>PIL (Pillow) </a:t>
            </a:r>
            <a:r>
              <a:rPr lang="en-US" sz="3000" dirty="0">
                <a:latin typeface="Times New Roman" panose="02020603050405020304" pitchFamily="18" charset="0"/>
                <a:cs typeface="Times New Roman" panose="02020603050405020304" pitchFamily="18" charset="0"/>
              </a:rPr>
              <a:t>library for image processing and </a:t>
            </a:r>
            <a:r>
              <a:rPr lang="en-US" sz="3000" b="1" dirty="0">
                <a:latin typeface="Times New Roman" panose="02020603050405020304" pitchFamily="18" charset="0"/>
                <a:cs typeface="Times New Roman" panose="02020603050405020304" pitchFamily="18" charset="0"/>
              </a:rPr>
              <a:t>matplotlib </a:t>
            </a:r>
            <a:r>
              <a:rPr lang="en-US" sz="3000" dirty="0">
                <a:latin typeface="Times New Roman" panose="02020603050405020304" pitchFamily="18" charset="0"/>
                <a:cs typeface="Times New Roman" panose="02020603050405020304" pitchFamily="18" charset="0"/>
              </a:rPr>
              <a:t>for visualization. We will create a simple example where we load an image, perform some basic operations (like resizing and filtering), and visualize the results.</a:t>
            </a: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Ensure you have the necessary libraries installed:</a:t>
            </a:r>
          </a:p>
          <a:p>
            <a:pPr marL="0" indent="0">
              <a:buNone/>
            </a:pPr>
            <a:endParaRPr lang="en-US" sz="3000" dirty="0">
              <a:latin typeface="Times New Roman" panose="02020603050405020304" pitchFamily="18" charset="0"/>
              <a:cs typeface="Times New Roman" panose="02020603050405020304" pitchFamily="18" charset="0"/>
            </a:endParaRPr>
          </a:p>
          <a:p>
            <a:pPr marL="0" indent="0">
              <a:buNone/>
            </a:pPr>
            <a:r>
              <a:rPr lang="en-US" sz="3000" b="1" dirty="0">
                <a:latin typeface="Times New Roman" panose="02020603050405020304" pitchFamily="18" charset="0"/>
                <a:cs typeface="Times New Roman" panose="02020603050405020304" pitchFamily="18" charset="0"/>
              </a:rPr>
              <a:t>pip install pillow matplotlib </a:t>
            </a:r>
            <a:r>
              <a:rPr lang="en-US" sz="3000" b="1" dirty="0" err="1">
                <a:latin typeface="Times New Roman" panose="02020603050405020304" pitchFamily="18" charset="0"/>
                <a:cs typeface="Times New Roman" panose="02020603050405020304" pitchFamily="18" charset="0"/>
              </a:rPr>
              <a:t>numpy</a:t>
            </a:r>
            <a:endParaRPr lang="en-US" sz="30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122019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E284C-4945-C2A1-A60A-D8E682453E8E}"/>
              </a:ext>
            </a:extLst>
          </p:cNvPr>
          <p:cNvSpPr>
            <a:spLocks noGrp="1"/>
          </p:cNvSpPr>
          <p:nvPr>
            <p:ph idx="1"/>
          </p:nvPr>
        </p:nvSpPr>
        <p:spPr>
          <a:xfrm>
            <a:off x="838200" y="326571"/>
            <a:ext cx="10515600" cy="5850392"/>
          </a:xfrm>
        </p:spPr>
        <p:txBody>
          <a:bodyPr/>
          <a:lstStyle/>
          <a:p>
            <a:r>
              <a:rPr lang="en-US" b="1" dirty="0"/>
              <a:t>Creating a Sample Image</a:t>
            </a:r>
          </a:p>
          <a:p>
            <a:pPr marL="0" indent="0">
              <a:buNone/>
            </a:pPr>
            <a:r>
              <a:rPr lang="en-US" dirty="0"/>
              <a:t>You can either use an existing image or create a simple one. Here’s how to create a simple image using NumPy and visualize it.</a:t>
            </a:r>
          </a:p>
          <a:p>
            <a:endParaRPr lang="en-IN" dirty="0"/>
          </a:p>
        </p:txBody>
      </p:sp>
      <p:pic>
        <p:nvPicPr>
          <p:cNvPr id="5" name="Picture 4" descr="A screenshot of a computer code&#10;&#10;Description automatically generated">
            <a:extLst>
              <a:ext uri="{FF2B5EF4-FFF2-40B4-BE49-F238E27FC236}">
                <a16:creationId xmlns:a16="http://schemas.microsoft.com/office/drawing/2014/main" id="{F90E0759-E9EE-5781-447F-8B0F3BF48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28" y="2013857"/>
            <a:ext cx="11081657" cy="4735286"/>
          </a:xfrm>
          <a:prstGeom prst="rect">
            <a:avLst/>
          </a:prstGeom>
        </p:spPr>
      </p:pic>
    </p:spTree>
    <p:extLst>
      <p:ext uri="{BB962C8B-B14F-4D97-AF65-F5344CB8AC3E}">
        <p14:creationId xmlns:p14="http://schemas.microsoft.com/office/powerpoint/2010/main" val="13768364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white screen with green text&#10;&#10;Description automatically generated">
            <a:extLst>
              <a:ext uri="{FF2B5EF4-FFF2-40B4-BE49-F238E27FC236}">
                <a16:creationId xmlns:a16="http://schemas.microsoft.com/office/drawing/2014/main" id="{006C6D16-4EE5-CD0E-3858-C9EA92BB3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457200"/>
            <a:ext cx="10905066" cy="5802086"/>
          </a:xfrm>
          <a:prstGeom prst="rect">
            <a:avLst/>
          </a:prstGeom>
        </p:spPr>
      </p:pic>
    </p:spTree>
    <p:extLst>
      <p:ext uri="{BB962C8B-B14F-4D97-AF65-F5344CB8AC3E}">
        <p14:creationId xmlns:p14="http://schemas.microsoft.com/office/powerpoint/2010/main" val="3635120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49131-A163-F111-081E-6A08A09330BC}"/>
              </a:ext>
            </a:extLst>
          </p:cNvPr>
          <p:cNvSpPr>
            <a:spLocks noGrp="1"/>
          </p:cNvSpPr>
          <p:nvPr>
            <p:ph idx="1"/>
          </p:nvPr>
        </p:nvSpPr>
        <p:spPr>
          <a:xfrm>
            <a:off x="838200" y="261257"/>
            <a:ext cx="10515600" cy="5915706"/>
          </a:xfrm>
        </p:spPr>
        <p:txBody>
          <a:bodyPr/>
          <a:lstStyle/>
          <a:p>
            <a:r>
              <a:rPr lang="en-IN" sz="3000" b="1" dirty="0">
                <a:latin typeface="Times New Roman" panose="02020603050405020304" pitchFamily="18" charset="0"/>
                <a:cs typeface="Times New Roman" panose="02020603050405020304" pitchFamily="18" charset="0"/>
              </a:rPr>
              <a:t>Performing Image Operations:</a:t>
            </a:r>
          </a:p>
          <a:p>
            <a:pPr marL="0" indent="0">
              <a:buNone/>
            </a:pPr>
            <a:r>
              <a:rPr lang="en-US" sz="3000" dirty="0">
                <a:latin typeface="Times New Roman" panose="02020603050405020304" pitchFamily="18" charset="0"/>
                <a:cs typeface="Times New Roman" panose="02020603050405020304" pitchFamily="18" charset="0"/>
              </a:rPr>
              <a:t>Now that we have our image, let's perform some basic operations: resizing and applying a filter.</a:t>
            </a:r>
          </a:p>
          <a:p>
            <a:pPr marL="0" indent="0">
              <a:buNone/>
            </a:pPr>
            <a:r>
              <a:rPr lang="en-US" sz="3000" b="1" dirty="0">
                <a:latin typeface="Times New Roman" panose="02020603050405020304" pitchFamily="18" charset="0"/>
                <a:cs typeface="Times New Roman" panose="02020603050405020304" pitchFamily="18" charset="0"/>
              </a:rPr>
              <a:t>Resize the Image</a:t>
            </a:r>
          </a:p>
          <a:p>
            <a:pPr marL="0" indent="0">
              <a:buNone/>
            </a:pPr>
            <a:endParaRPr lang="en-IN" dirty="0"/>
          </a:p>
        </p:txBody>
      </p:sp>
      <p:pic>
        <p:nvPicPr>
          <p:cNvPr id="5" name="Picture 4" descr="A computer screen shot of a computer code&#10;&#10;Description automatically generated">
            <a:extLst>
              <a:ext uri="{FF2B5EF4-FFF2-40B4-BE49-F238E27FC236}">
                <a16:creationId xmlns:a16="http://schemas.microsoft.com/office/drawing/2014/main" id="{623E7CD2-4D7B-A597-F37F-676E77538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623458"/>
            <a:ext cx="11440885" cy="3973286"/>
          </a:xfrm>
          <a:prstGeom prst="rect">
            <a:avLst/>
          </a:prstGeom>
        </p:spPr>
      </p:pic>
    </p:spTree>
    <p:extLst>
      <p:ext uri="{BB962C8B-B14F-4D97-AF65-F5344CB8AC3E}">
        <p14:creationId xmlns:p14="http://schemas.microsoft.com/office/powerpoint/2010/main" val="225127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3980-301F-3C4C-1296-9B534C7519BE}"/>
              </a:ext>
            </a:extLst>
          </p:cNvPr>
          <p:cNvSpPr>
            <a:spLocks noGrp="1"/>
          </p:cNvSpPr>
          <p:nvPr>
            <p:ph type="title"/>
          </p:nvPr>
        </p:nvSpPr>
        <p:spPr/>
        <p:txBody>
          <a:bodyPr>
            <a:normAutofit/>
          </a:bodyPr>
          <a:lstStyle/>
          <a:p>
            <a:r>
              <a:rPr lang="en-IN" sz="5400" b="1" dirty="0"/>
              <a:t>Resampling</a:t>
            </a:r>
          </a:p>
        </p:txBody>
      </p:sp>
      <p:sp>
        <p:nvSpPr>
          <p:cNvPr id="3" name="Content Placeholder 2">
            <a:extLst>
              <a:ext uri="{FF2B5EF4-FFF2-40B4-BE49-F238E27FC236}">
                <a16:creationId xmlns:a16="http://schemas.microsoft.com/office/drawing/2014/main" id="{6D1E274E-E96A-99A8-B8DD-B6FEF2B3DEDC}"/>
              </a:ext>
            </a:extLst>
          </p:cNvPr>
          <p:cNvSpPr>
            <a:spLocks noGrp="1"/>
          </p:cNvSpPr>
          <p:nvPr>
            <p:ph idx="1"/>
          </p:nvPr>
        </p:nvSpPr>
        <p:spPr>
          <a:xfrm>
            <a:off x="838200" y="2231571"/>
            <a:ext cx="10515600" cy="3945392"/>
          </a:xfrm>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Resampling refers to the process of converting a time series from one frequency to   another. Aggregating higher frequency data to lower frequency is called </a:t>
            </a:r>
            <a:r>
              <a:rPr lang="en-US" sz="3000" dirty="0" err="1">
                <a:latin typeface="Times New Roman" panose="02020603050405020304" pitchFamily="18" charset="0"/>
                <a:cs typeface="Times New Roman" panose="02020603050405020304" pitchFamily="18" charset="0"/>
              </a:rPr>
              <a:t>downsampling</a:t>
            </a:r>
            <a:r>
              <a:rPr lang="en-US" sz="3000" dirty="0">
                <a:latin typeface="Times New Roman" panose="02020603050405020304" pitchFamily="18" charset="0"/>
                <a:cs typeface="Times New Roman" panose="02020603050405020304" pitchFamily="18" charset="0"/>
              </a:rPr>
              <a:t>,   while converting lower frequency to higher frequency is called </a:t>
            </a:r>
            <a:r>
              <a:rPr lang="en-US" sz="3000" dirty="0" err="1">
                <a:latin typeface="Times New Roman" panose="02020603050405020304" pitchFamily="18" charset="0"/>
                <a:cs typeface="Times New Roman" panose="02020603050405020304" pitchFamily="18" charset="0"/>
              </a:rPr>
              <a:t>upsampling</a:t>
            </a:r>
            <a:r>
              <a:rPr lang="en-US" sz="3000" dirty="0">
                <a:latin typeface="Times New Roman" panose="02020603050405020304" pitchFamily="18" charset="0"/>
                <a:cs typeface="Times New Roman" panose="02020603050405020304" pitchFamily="18" charset="0"/>
              </a:rPr>
              <a:t>.                              </a:t>
            </a:r>
          </a:p>
          <a:p>
            <a:pPr marL="0" indent="0">
              <a:buNone/>
            </a:pPr>
            <a:r>
              <a:rPr lang="en-US" sz="3000" dirty="0">
                <a:latin typeface="Times New Roman" panose="02020603050405020304" pitchFamily="18" charset="0"/>
                <a:cs typeface="Times New Roman" panose="02020603050405020304" pitchFamily="18" charset="0"/>
              </a:rPr>
              <a:t>Not all resampling falls into either of these categories; for example, converting W-WED (weekly on Wednesday) to W-FRI is neither </a:t>
            </a:r>
            <a:r>
              <a:rPr lang="en-US" sz="3000" dirty="0" err="1">
                <a:latin typeface="Times New Roman" panose="02020603050405020304" pitchFamily="18" charset="0"/>
                <a:cs typeface="Times New Roman" panose="02020603050405020304" pitchFamily="18" charset="0"/>
              </a:rPr>
              <a:t>upsampling</a:t>
            </a:r>
            <a:r>
              <a:rPr lang="en-US" sz="3000" dirty="0">
                <a:latin typeface="Times New Roman" panose="02020603050405020304" pitchFamily="18" charset="0"/>
                <a:cs typeface="Times New Roman" panose="02020603050405020304" pitchFamily="18" charset="0"/>
              </a:rPr>
              <a:t> nor </a:t>
            </a:r>
            <a:r>
              <a:rPr lang="en-US" sz="3000" dirty="0" err="1">
                <a:latin typeface="Times New Roman" panose="02020603050405020304" pitchFamily="18" charset="0"/>
                <a:cs typeface="Times New Roman" panose="02020603050405020304" pitchFamily="18" charset="0"/>
              </a:rPr>
              <a:t>downsampling</a:t>
            </a:r>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077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58E75-2594-E008-025B-1D9600088682}"/>
              </a:ext>
            </a:extLst>
          </p:cNvPr>
          <p:cNvSpPr>
            <a:spLocks noGrp="1"/>
          </p:cNvSpPr>
          <p:nvPr>
            <p:ph idx="1"/>
          </p:nvPr>
        </p:nvSpPr>
        <p:spPr>
          <a:xfrm>
            <a:off x="838200" y="272143"/>
            <a:ext cx="10515600" cy="5904820"/>
          </a:xfrm>
        </p:spPr>
        <p:txBody>
          <a:bodyPr/>
          <a:lstStyle/>
          <a:p>
            <a:r>
              <a:rPr lang="en-IN" b="1" dirty="0"/>
              <a:t>Apply a Filter</a:t>
            </a:r>
          </a:p>
        </p:txBody>
      </p:sp>
      <p:pic>
        <p:nvPicPr>
          <p:cNvPr id="5" name="Picture 4" descr="A screenshot of a computer&#10;&#10;Description automatically generated">
            <a:extLst>
              <a:ext uri="{FF2B5EF4-FFF2-40B4-BE49-F238E27FC236}">
                <a16:creationId xmlns:a16="http://schemas.microsoft.com/office/drawing/2014/main" id="{21556924-813A-1EC2-394B-DA9A9B865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14" y="1186544"/>
            <a:ext cx="10874829" cy="5203370"/>
          </a:xfrm>
          <a:prstGeom prst="rect">
            <a:avLst/>
          </a:prstGeom>
        </p:spPr>
      </p:pic>
    </p:spTree>
    <p:extLst>
      <p:ext uri="{BB962C8B-B14F-4D97-AF65-F5344CB8AC3E}">
        <p14:creationId xmlns:p14="http://schemas.microsoft.com/office/powerpoint/2010/main" val="14097662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EEE8-3396-46E7-3711-C459D851E6F9}"/>
              </a:ext>
            </a:extLst>
          </p:cNvPr>
          <p:cNvSpPr>
            <a:spLocks noGrp="1"/>
          </p:cNvSpPr>
          <p:nvPr>
            <p:ph type="title"/>
          </p:nvPr>
        </p:nvSpPr>
        <p:spPr/>
        <p:txBody>
          <a:bodyPr/>
          <a:lstStyle/>
          <a:p>
            <a:r>
              <a:rPr lang="en-US" b="1" dirty="0"/>
              <a:t>Output:</a:t>
            </a:r>
            <a:br>
              <a:rPr lang="en-US" b="1" dirty="0"/>
            </a:br>
            <a:endParaRPr lang="en-IN" dirty="0"/>
          </a:p>
        </p:txBody>
      </p:sp>
      <p:sp>
        <p:nvSpPr>
          <p:cNvPr id="3" name="Content Placeholder 2">
            <a:extLst>
              <a:ext uri="{FF2B5EF4-FFF2-40B4-BE49-F238E27FC236}">
                <a16:creationId xmlns:a16="http://schemas.microsoft.com/office/drawing/2014/main" id="{D27AD1B6-B709-24DF-97EC-1D638AFED258}"/>
              </a:ext>
            </a:extLst>
          </p:cNvPr>
          <p:cNvSpPr>
            <a:spLocks noGrp="1"/>
          </p:cNvSpPr>
          <p:nvPr>
            <p:ph idx="1"/>
          </p:nvPr>
        </p:nvSpPr>
        <p:spPr>
          <a:xfrm>
            <a:off x="1251857" y="1690688"/>
            <a:ext cx="10515600" cy="4351338"/>
          </a:xfrm>
        </p:spPr>
        <p:txBody>
          <a:bodyPr/>
          <a:lstStyle/>
          <a:p>
            <a:pPr marL="0" indent="0">
              <a:buNone/>
            </a:pPr>
            <a:r>
              <a:rPr lang="en-US" dirty="0"/>
              <a:t>You will see three images:</a:t>
            </a:r>
          </a:p>
          <a:p>
            <a:pPr>
              <a:buFont typeface="+mj-lt"/>
              <a:buAutoNum type="arabicPeriod"/>
            </a:pPr>
            <a:r>
              <a:rPr lang="en-US" dirty="0"/>
              <a:t>The original image with a red square.</a:t>
            </a:r>
          </a:p>
          <a:p>
            <a:pPr>
              <a:buFont typeface="+mj-lt"/>
              <a:buAutoNum type="arabicPeriod"/>
            </a:pPr>
            <a:r>
              <a:rPr lang="en-US" dirty="0"/>
              <a:t>The resized image (50x50 pixels).</a:t>
            </a:r>
          </a:p>
          <a:p>
            <a:pPr>
              <a:buFont typeface="+mj-lt"/>
              <a:buAutoNum type="arabicPeriod"/>
            </a:pPr>
            <a:r>
              <a:rPr lang="en-US" dirty="0"/>
              <a:t>The blurred version of the original image.</a:t>
            </a:r>
          </a:p>
          <a:p>
            <a:endParaRPr lang="en-IN" dirty="0"/>
          </a:p>
        </p:txBody>
      </p:sp>
    </p:spTree>
    <p:extLst>
      <p:ext uri="{BB962C8B-B14F-4D97-AF65-F5344CB8AC3E}">
        <p14:creationId xmlns:p14="http://schemas.microsoft.com/office/powerpoint/2010/main" val="6642517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7C03-7BC9-9903-E5D3-77AC014E4710}"/>
              </a:ext>
            </a:extLst>
          </p:cNvPr>
          <p:cNvSpPr>
            <a:spLocks noGrp="1"/>
          </p:cNvSpPr>
          <p:nvPr>
            <p:ph type="title"/>
          </p:nvPr>
        </p:nvSpPr>
        <p:spPr/>
        <p:txBody>
          <a:bodyPr/>
          <a:lstStyle/>
          <a:p>
            <a:r>
              <a:rPr lang="en-IN" b="1" dirty="0"/>
              <a:t>Applications of Spatial Images</a:t>
            </a:r>
            <a:br>
              <a:rPr lang="en-IN" b="1" dirty="0"/>
            </a:br>
            <a:endParaRPr lang="en-IN" dirty="0"/>
          </a:p>
        </p:txBody>
      </p:sp>
      <p:sp>
        <p:nvSpPr>
          <p:cNvPr id="3" name="Content Placeholder 2">
            <a:extLst>
              <a:ext uri="{FF2B5EF4-FFF2-40B4-BE49-F238E27FC236}">
                <a16:creationId xmlns:a16="http://schemas.microsoft.com/office/drawing/2014/main" id="{1E55A24C-411A-2DCB-590C-580B23B383B8}"/>
              </a:ext>
            </a:extLst>
          </p:cNvPr>
          <p:cNvSpPr>
            <a:spLocks noGrp="1"/>
          </p:cNvSpPr>
          <p:nvPr>
            <p:ph idx="1"/>
          </p:nvPr>
        </p:nvSpPr>
        <p:spPr/>
        <p:txBody>
          <a:bodyPr/>
          <a:lstStyle/>
          <a:p>
            <a:pPr>
              <a:buFont typeface="Arial" panose="020B0604020202020204" pitchFamily="34" charset="0"/>
              <a:buChar char="•"/>
            </a:pPr>
            <a:r>
              <a:rPr lang="en-IN" b="1" dirty="0"/>
              <a:t>Remote Sensing</a:t>
            </a:r>
            <a:r>
              <a:rPr lang="en-IN" dirty="0"/>
              <a:t>: </a:t>
            </a:r>
            <a:r>
              <a:rPr lang="en-IN" dirty="0" err="1"/>
              <a:t>Analyzing</a:t>
            </a:r>
            <a:r>
              <a:rPr lang="en-IN" dirty="0"/>
              <a:t> satellite images for land cover classification, change detection, or environmental monitoring.</a:t>
            </a:r>
          </a:p>
          <a:p>
            <a:pPr>
              <a:buFont typeface="Arial" panose="020B0604020202020204" pitchFamily="34" charset="0"/>
              <a:buChar char="•"/>
            </a:pPr>
            <a:r>
              <a:rPr lang="en-IN" b="1" dirty="0"/>
              <a:t>Medical Imaging</a:t>
            </a:r>
            <a:r>
              <a:rPr lang="en-IN" dirty="0"/>
              <a:t>: Processing MRI or CT scans for diagnostics and treatment planning.</a:t>
            </a:r>
          </a:p>
          <a:p>
            <a:pPr>
              <a:buFont typeface="Arial" panose="020B0604020202020204" pitchFamily="34" charset="0"/>
              <a:buChar char="•"/>
            </a:pPr>
            <a:r>
              <a:rPr lang="en-IN" b="1" dirty="0"/>
              <a:t>Urban Planning</a:t>
            </a:r>
            <a:r>
              <a:rPr lang="en-IN" dirty="0"/>
              <a:t>: Using aerial images for land use planning and infrastructure development.</a:t>
            </a:r>
          </a:p>
          <a:p>
            <a:pPr>
              <a:buFont typeface="Arial" panose="020B0604020202020204" pitchFamily="34" charset="0"/>
              <a:buChar char="•"/>
            </a:pPr>
            <a:r>
              <a:rPr lang="en-IN" b="1" dirty="0"/>
              <a:t>Agriculture</a:t>
            </a:r>
            <a:r>
              <a:rPr lang="en-IN" dirty="0"/>
              <a:t>: </a:t>
            </a:r>
            <a:r>
              <a:rPr lang="en-IN" dirty="0" err="1"/>
              <a:t>Analyzing</a:t>
            </a:r>
            <a:r>
              <a:rPr lang="en-IN" dirty="0"/>
              <a:t> drone images for crop health monitoring and precision farming</a:t>
            </a:r>
          </a:p>
          <a:p>
            <a:endParaRPr lang="en-IN" dirty="0"/>
          </a:p>
        </p:txBody>
      </p:sp>
    </p:spTree>
    <p:extLst>
      <p:ext uri="{BB962C8B-B14F-4D97-AF65-F5344CB8AC3E}">
        <p14:creationId xmlns:p14="http://schemas.microsoft.com/office/powerpoint/2010/main" val="35880114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8AFE-2C01-B3FF-4302-E96E7FB78D28}"/>
              </a:ext>
            </a:extLst>
          </p:cNvPr>
          <p:cNvSpPr>
            <a:spLocks noGrp="1"/>
          </p:cNvSpPr>
          <p:nvPr>
            <p:ph type="title"/>
          </p:nvPr>
        </p:nvSpPr>
        <p:spPr/>
        <p:txBody>
          <a:bodyPr/>
          <a:lstStyle/>
          <a:p>
            <a:r>
              <a:rPr lang="en-US" b="1" dirty="0"/>
              <a:t>Advantages of Handling Spatial Images</a:t>
            </a:r>
            <a:br>
              <a:rPr lang="en-US" b="1" dirty="0"/>
            </a:br>
            <a:endParaRPr lang="en-IN" dirty="0"/>
          </a:p>
        </p:txBody>
      </p:sp>
      <p:sp>
        <p:nvSpPr>
          <p:cNvPr id="3" name="Content Placeholder 2">
            <a:extLst>
              <a:ext uri="{FF2B5EF4-FFF2-40B4-BE49-F238E27FC236}">
                <a16:creationId xmlns:a16="http://schemas.microsoft.com/office/drawing/2014/main" id="{4D669ECC-6C43-5F2D-4168-649AA00508FB}"/>
              </a:ext>
            </a:extLst>
          </p:cNvPr>
          <p:cNvSpPr>
            <a:spLocks noGrp="1"/>
          </p:cNvSpPr>
          <p:nvPr>
            <p:ph idx="1"/>
          </p:nvPr>
        </p:nvSpPr>
        <p:spPr/>
        <p:txBody>
          <a:bodyPr/>
          <a:lstStyle/>
          <a:p>
            <a:pPr>
              <a:buFont typeface="+mj-lt"/>
              <a:buAutoNum type="arabicPeriod"/>
            </a:pPr>
            <a:r>
              <a:rPr lang="en-US" b="1" dirty="0"/>
              <a:t>Rich Information</a:t>
            </a:r>
            <a:r>
              <a:rPr lang="en-US" dirty="0"/>
              <a:t>: Images can convey detailed information about the spatial characteristics of an area.</a:t>
            </a:r>
          </a:p>
          <a:p>
            <a:pPr>
              <a:buFont typeface="+mj-lt"/>
              <a:buAutoNum type="arabicPeriod"/>
            </a:pPr>
            <a:r>
              <a:rPr lang="en-US" b="1" dirty="0"/>
              <a:t>Wide Applications</a:t>
            </a:r>
            <a:r>
              <a:rPr lang="en-US" dirty="0"/>
              <a:t>: Useful across many fields, including environmental science, urban studies, and healthcare.</a:t>
            </a:r>
          </a:p>
          <a:p>
            <a:pPr>
              <a:buFont typeface="+mj-lt"/>
              <a:buAutoNum type="arabicPeriod"/>
            </a:pPr>
            <a:r>
              <a:rPr lang="en-US" b="1" dirty="0"/>
              <a:t>Data Analysis</a:t>
            </a:r>
            <a:r>
              <a:rPr lang="en-US" dirty="0"/>
              <a:t>: Enables the application of machine learning and computer vision techniques to extract patterns and insights.</a:t>
            </a:r>
          </a:p>
          <a:p>
            <a:endParaRPr lang="en-IN" dirty="0"/>
          </a:p>
        </p:txBody>
      </p:sp>
    </p:spTree>
    <p:extLst>
      <p:ext uri="{BB962C8B-B14F-4D97-AF65-F5344CB8AC3E}">
        <p14:creationId xmlns:p14="http://schemas.microsoft.com/office/powerpoint/2010/main" val="34259712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0A62-593D-F784-9601-579F9FCA01E9}"/>
              </a:ext>
            </a:extLst>
          </p:cNvPr>
          <p:cNvSpPr>
            <a:spLocks noGrp="1"/>
          </p:cNvSpPr>
          <p:nvPr>
            <p:ph type="title"/>
          </p:nvPr>
        </p:nvSpPr>
        <p:spPr/>
        <p:txBody>
          <a:bodyPr/>
          <a:lstStyle/>
          <a:p>
            <a:r>
              <a:rPr lang="en-US" b="1" dirty="0"/>
              <a:t>Disadvantages of Handling Spatial Images</a:t>
            </a:r>
            <a:br>
              <a:rPr lang="en-US" b="1" dirty="0"/>
            </a:br>
            <a:endParaRPr lang="en-IN" dirty="0"/>
          </a:p>
        </p:txBody>
      </p:sp>
      <p:sp>
        <p:nvSpPr>
          <p:cNvPr id="3" name="Content Placeholder 2">
            <a:extLst>
              <a:ext uri="{FF2B5EF4-FFF2-40B4-BE49-F238E27FC236}">
                <a16:creationId xmlns:a16="http://schemas.microsoft.com/office/drawing/2014/main" id="{820E825B-B2F1-201B-92A2-1C668E8A3A87}"/>
              </a:ext>
            </a:extLst>
          </p:cNvPr>
          <p:cNvSpPr>
            <a:spLocks noGrp="1"/>
          </p:cNvSpPr>
          <p:nvPr>
            <p:ph idx="1"/>
          </p:nvPr>
        </p:nvSpPr>
        <p:spPr/>
        <p:txBody>
          <a:bodyPr/>
          <a:lstStyle/>
          <a:p>
            <a:pPr>
              <a:buFont typeface="+mj-lt"/>
              <a:buAutoNum type="arabicPeriod"/>
            </a:pPr>
            <a:r>
              <a:rPr lang="en-US" b="1" dirty="0"/>
              <a:t>High Volume</a:t>
            </a:r>
            <a:r>
              <a:rPr lang="en-US" dirty="0"/>
              <a:t>: Image data can be large, leading to challenges in storage, processing, and transmission.</a:t>
            </a:r>
          </a:p>
          <a:p>
            <a:pPr>
              <a:buFont typeface="+mj-lt"/>
              <a:buAutoNum type="arabicPeriod"/>
            </a:pPr>
            <a:r>
              <a:rPr lang="en-US" b="1" dirty="0"/>
              <a:t>Complexity</a:t>
            </a:r>
            <a:r>
              <a:rPr lang="en-US" dirty="0"/>
              <a:t>: Analyzing images requires specialized knowledge and tools, such as image processing algorithms and machine learning techniques.</a:t>
            </a:r>
          </a:p>
          <a:p>
            <a:pPr>
              <a:buFont typeface="+mj-lt"/>
              <a:buAutoNum type="arabicPeriod"/>
            </a:pPr>
            <a:r>
              <a:rPr lang="en-US" b="1" dirty="0"/>
              <a:t>Quality Variability</a:t>
            </a:r>
            <a:r>
              <a:rPr lang="en-US" dirty="0"/>
              <a:t>: Image quality can vary due to factors like sensor characteristics and environmental conditions, impacting analysis accuracy.</a:t>
            </a:r>
          </a:p>
          <a:p>
            <a:endParaRPr lang="en-IN" dirty="0"/>
          </a:p>
        </p:txBody>
      </p:sp>
    </p:spTree>
    <p:extLst>
      <p:ext uri="{BB962C8B-B14F-4D97-AF65-F5344CB8AC3E}">
        <p14:creationId xmlns:p14="http://schemas.microsoft.com/office/powerpoint/2010/main" val="24661890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83C7-7180-8A9C-B357-ECC01210C16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Handling special data types: audio </a:t>
            </a:r>
          </a:p>
        </p:txBody>
      </p:sp>
      <p:sp>
        <p:nvSpPr>
          <p:cNvPr id="3" name="Content Placeholder 2">
            <a:extLst>
              <a:ext uri="{FF2B5EF4-FFF2-40B4-BE49-F238E27FC236}">
                <a16:creationId xmlns:a16="http://schemas.microsoft.com/office/drawing/2014/main" id="{5C3A7CF2-5066-9367-A8E8-5DE742423884}"/>
              </a:ext>
            </a:extLst>
          </p:cNvPr>
          <p:cNvSpPr>
            <a:spLocks noGrp="1"/>
          </p:cNvSpPr>
          <p:nvPr>
            <p:ph idx="1"/>
          </p:nvPr>
        </p:nvSpPr>
        <p:spPr>
          <a:xfrm>
            <a:off x="838200" y="1872343"/>
            <a:ext cx="10515600" cy="4304620"/>
          </a:xfrm>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Handling audio data in Python involves dealing with raw sound files and performing operations like loading, processing, and saving audio in different formats. Audio data is typically stored in formats like WAV, MP3, or other compressed formats.</a:t>
            </a:r>
          </a:p>
          <a:p>
            <a:pPr marL="0" indent="0">
              <a:buNone/>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3602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351B-D86D-6EF1-C1BC-809BA4A074ED}"/>
              </a:ext>
            </a:extLst>
          </p:cNvPr>
          <p:cNvSpPr>
            <a:spLocks noGrp="1"/>
          </p:cNvSpPr>
          <p:nvPr>
            <p:ph type="title"/>
          </p:nvPr>
        </p:nvSpPr>
        <p:spPr/>
        <p:txBody>
          <a:bodyPr>
            <a:normAutofit/>
          </a:bodyPr>
          <a:lstStyle/>
          <a:p>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Libraries for Audio Handling in Python</a:t>
            </a:r>
            <a:r>
              <a:rPr kumimoji="0" lang="en-US" altLang="en-US" sz="4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4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4" name="Rectangle 1">
            <a:extLst>
              <a:ext uri="{FF2B5EF4-FFF2-40B4-BE49-F238E27FC236}">
                <a16:creationId xmlns:a16="http://schemas.microsoft.com/office/drawing/2014/main" id="{6C7F8E8D-97CA-9D9A-6349-21BC5CD6BD06}"/>
              </a:ext>
            </a:extLst>
          </p:cNvPr>
          <p:cNvSpPr>
            <a:spLocks noGrp="1" noChangeArrowheads="1"/>
          </p:cNvSpPr>
          <p:nvPr>
            <p:ph idx="1"/>
          </p:nvPr>
        </p:nvSpPr>
        <p:spPr bwMode="auto">
          <a:xfrm>
            <a:off x="838200" y="1508305"/>
            <a:ext cx="10814824"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pydub</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high-level library for simple audio manipulation (e.g., converting, slicing).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librosa</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library for audio analysis, especially for tasks like feature extraction, visualization, and music information retrieval.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wave</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built-in module for working with WAV files.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3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soundfile</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reading and writing sound files, especially in formats like WAV and FLAC.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36259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261A0A-62BD-3C7C-3258-6D1F77094A30}"/>
              </a:ext>
            </a:extLst>
          </p:cNvPr>
          <p:cNvSpPr>
            <a:spLocks noGrp="1"/>
          </p:cNvSpPr>
          <p:nvPr>
            <p:ph idx="1"/>
          </p:nvPr>
        </p:nvSpPr>
        <p:spPr>
          <a:xfrm>
            <a:off x="838200" y="206829"/>
            <a:ext cx="10515600" cy="5970134"/>
          </a:xfrm>
        </p:spPr>
        <p:txBody>
          <a:bodyPr>
            <a:normAutofit/>
          </a:bodyPr>
          <a:lstStyle/>
          <a:p>
            <a:pPr marL="514350" indent="-514350">
              <a:buAutoNum type="arabicPeriod"/>
            </a:pPr>
            <a:r>
              <a:rPr lang="en-US" sz="3000" b="1" dirty="0">
                <a:latin typeface="Times New Roman" panose="02020603050405020304" pitchFamily="18" charset="0"/>
                <a:cs typeface="Times New Roman" panose="02020603050405020304" pitchFamily="18" charset="0"/>
              </a:rPr>
              <a:t>Using </a:t>
            </a:r>
            <a:r>
              <a:rPr lang="en-US" sz="3000" b="1" dirty="0" err="1">
                <a:latin typeface="Times New Roman" panose="02020603050405020304" pitchFamily="18" charset="0"/>
                <a:cs typeface="Times New Roman" panose="02020603050405020304" pitchFamily="18" charset="0"/>
              </a:rPr>
              <a:t>pydub</a:t>
            </a:r>
            <a:r>
              <a:rPr lang="en-US" sz="3000" b="1" dirty="0">
                <a:latin typeface="Times New Roman" panose="02020603050405020304" pitchFamily="18" charset="0"/>
                <a:cs typeface="Times New Roman" panose="02020603050405020304" pitchFamily="18" charset="0"/>
              </a:rPr>
              <a:t> to Convert Audio Format</a:t>
            </a:r>
          </a:p>
          <a:p>
            <a:pPr marL="0" indent="0">
              <a:buNone/>
            </a:pPr>
            <a:endParaRPr lang="en-US" sz="30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D5856B30-9BBC-6722-9B99-2958FF553FBD}"/>
              </a:ext>
            </a:extLst>
          </p:cNvPr>
          <p:cNvSpPr>
            <a:spLocks noChangeArrowheads="1"/>
          </p:cNvSpPr>
          <p:nvPr/>
        </p:nvSpPr>
        <p:spPr bwMode="auto">
          <a:xfrm>
            <a:off x="838200" y="474940"/>
            <a:ext cx="10896600"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MP3 to WAV</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ACD4B21-91AD-95E7-81A4-96496E69D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28" y="681037"/>
            <a:ext cx="10438157" cy="804418"/>
          </a:xfrm>
          <a:prstGeom prst="rect">
            <a:avLst/>
          </a:prstGeom>
        </p:spPr>
      </p:pic>
      <p:pic>
        <p:nvPicPr>
          <p:cNvPr id="9" name="Picture 8" descr="A computer code with text&#10;&#10;Description automatically generated with medium confidence">
            <a:extLst>
              <a:ext uri="{FF2B5EF4-FFF2-40B4-BE49-F238E27FC236}">
                <a16:creationId xmlns:a16="http://schemas.microsoft.com/office/drawing/2014/main" id="{EA9C1CCF-800C-84A7-B4BE-7B3D49292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60154"/>
            <a:ext cx="10896600" cy="3991017"/>
          </a:xfrm>
          <a:prstGeom prst="rect">
            <a:avLst/>
          </a:prstGeom>
        </p:spPr>
      </p:pic>
    </p:spTree>
    <p:extLst>
      <p:ext uri="{BB962C8B-B14F-4D97-AF65-F5344CB8AC3E}">
        <p14:creationId xmlns:p14="http://schemas.microsoft.com/office/powerpoint/2010/main" val="8281055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2C0E776-4E6D-4400-5141-AE5C9401384F}"/>
              </a:ext>
            </a:extLst>
          </p:cNvPr>
          <p:cNvSpPr>
            <a:spLocks noGrp="1" noChangeArrowheads="1"/>
          </p:cNvSpPr>
          <p:nvPr>
            <p:ph idx="1"/>
          </p:nvPr>
        </p:nvSpPr>
        <p:spPr bwMode="auto">
          <a:xfrm>
            <a:off x="1001485" y="581063"/>
            <a:ext cx="1066985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a:t>
            </a:r>
            <a:endParaRPr lang="en-US" altLang="en-US" sz="3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an MP3 file (example.mp3) into a WAV file (output.wav).</a:t>
            </a:r>
          </a:p>
          <a:p>
            <a:pPr eaLnBrk="0" fontAlgn="base" hangingPunct="0">
              <a:lnSpc>
                <a:spcPct val="100000"/>
              </a:lnSpc>
              <a:spcBef>
                <a:spcPct val="0"/>
              </a:spcBef>
              <a:spcAft>
                <a:spcPct val="0"/>
              </a:spcAf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output will be an uncompressed WAV file containing the same audio content as the input MP3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4490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B811-8057-3A87-3160-468E62983385}"/>
              </a:ext>
            </a:extLst>
          </p:cNvPr>
          <p:cNvSpPr>
            <a:spLocks noGrp="1"/>
          </p:cNvSpPr>
          <p:nvPr>
            <p:ph type="title"/>
          </p:nvPr>
        </p:nvSpPr>
        <p:spPr>
          <a:xfrm>
            <a:off x="838200" y="1"/>
            <a:ext cx="10515600" cy="1055913"/>
          </a:xfrm>
        </p:spPr>
        <p:txBody>
          <a:bodyPr/>
          <a:lstStyle/>
          <a:p>
            <a:pPr marL="514350" indent="-514350">
              <a:buFont typeface="+mj-lt"/>
              <a:buAutoNum type="arabicPeriod" startAt="2"/>
            </a:pPr>
            <a:r>
              <a:rPr lang="en-US" sz="3000" dirty="0">
                <a:latin typeface="Times New Roman" panose="02020603050405020304" pitchFamily="18" charset="0"/>
                <a:cs typeface="Times New Roman" panose="02020603050405020304" pitchFamily="18" charset="0"/>
              </a:rPr>
              <a:t>Using </a:t>
            </a:r>
            <a:r>
              <a:rPr lang="en-US" sz="3000" b="1" dirty="0" err="1">
                <a:latin typeface="Times New Roman" panose="02020603050405020304" pitchFamily="18" charset="0"/>
                <a:cs typeface="Times New Roman" panose="02020603050405020304" pitchFamily="18" charset="0"/>
              </a:rPr>
              <a:t>librosa</a:t>
            </a:r>
            <a:r>
              <a:rPr lang="en-US" sz="3000" dirty="0">
                <a:latin typeface="Times New Roman" panose="02020603050405020304" pitchFamily="18" charset="0"/>
                <a:cs typeface="Times New Roman" panose="02020603050405020304" pitchFamily="18" charset="0"/>
              </a:rPr>
              <a:t> to Analyze Audio</a:t>
            </a:r>
            <a:endParaRPr lang="en-IN" sz="3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AA09AE5-ACB5-84A5-CF1F-B6BFCEF5F3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838201"/>
            <a:ext cx="10515600" cy="725172"/>
          </a:xfrm>
        </p:spPr>
      </p:pic>
      <p:sp>
        <p:nvSpPr>
          <p:cNvPr id="8" name="TextBox 7">
            <a:extLst>
              <a:ext uri="{FF2B5EF4-FFF2-40B4-BE49-F238E27FC236}">
                <a16:creationId xmlns:a16="http://schemas.microsoft.com/office/drawing/2014/main" id="{66A5C437-F1B9-986D-7F84-7A94231E8581}"/>
              </a:ext>
            </a:extLst>
          </p:cNvPr>
          <p:cNvSpPr txBox="1"/>
          <p:nvPr/>
        </p:nvSpPr>
        <p:spPr>
          <a:xfrm>
            <a:off x="1371600" y="1563372"/>
            <a:ext cx="6096000" cy="553998"/>
          </a:xfrm>
          <a:prstGeom prst="rect">
            <a:avLst/>
          </a:prstGeom>
          <a:noFill/>
        </p:spPr>
        <p:txBody>
          <a:bodyPr wrap="square">
            <a:spAutoFit/>
          </a:bodyPr>
          <a:lstStyle/>
          <a:p>
            <a:r>
              <a:rPr lang="en-IN" sz="3000" dirty="0">
                <a:latin typeface="Times New Roman" panose="02020603050405020304" pitchFamily="18" charset="0"/>
                <a:cs typeface="Times New Roman" panose="02020603050405020304" pitchFamily="18" charset="0"/>
              </a:rPr>
              <a:t>Visualize Audio Waveform</a:t>
            </a:r>
          </a:p>
        </p:txBody>
      </p:sp>
      <p:pic>
        <p:nvPicPr>
          <p:cNvPr id="10" name="Picture 9" descr="A screenshot of a computer&#10;&#10;Description automatically generated">
            <a:extLst>
              <a:ext uri="{FF2B5EF4-FFF2-40B4-BE49-F238E27FC236}">
                <a16:creationId xmlns:a16="http://schemas.microsoft.com/office/drawing/2014/main" id="{66469915-1875-06FD-33BF-AFEE24446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657" y="2276488"/>
            <a:ext cx="10377311" cy="4571834"/>
          </a:xfrm>
          <a:prstGeom prst="rect">
            <a:avLst/>
          </a:prstGeom>
        </p:spPr>
      </p:pic>
    </p:spTree>
    <p:extLst>
      <p:ext uri="{BB962C8B-B14F-4D97-AF65-F5344CB8AC3E}">
        <p14:creationId xmlns:p14="http://schemas.microsoft.com/office/powerpoint/2010/main" val="108516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BAE17-C06C-4388-F26E-29520CC5D0A0}"/>
              </a:ext>
            </a:extLst>
          </p:cNvPr>
          <p:cNvSpPr>
            <a:spLocks noGrp="1"/>
          </p:cNvSpPr>
          <p:nvPr>
            <p:ph idx="1"/>
          </p:nvPr>
        </p:nvSpPr>
        <p:spPr>
          <a:xfrm>
            <a:off x="838200" y="1012371"/>
            <a:ext cx="10515600" cy="5164592"/>
          </a:xfrm>
        </p:spPr>
        <p:txBody>
          <a:bodyPr>
            <a:normAutofit/>
          </a:bodyPr>
          <a:lstStyle/>
          <a:p>
            <a:pPr marL="0" indent="0" algn="l">
              <a:buNone/>
            </a:pPr>
            <a:r>
              <a:rPr lang="en-US" sz="3000" b="0" i="0" u="none" strike="noStrike" baseline="0" dirty="0">
                <a:latin typeface="Times New Roman" panose="02020603050405020304" pitchFamily="18" charset="0"/>
                <a:cs typeface="Times New Roman" panose="02020603050405020304" pitchFamily="18" charset="0"/>
              </a:rPr>
              <a:t>pandas objects are equipped with a resample method, which is the workhorse function for all frequency conversion. resample has a similar API to </a:t>
            </a:r>
            <a:r>
              <a:rPr lang="en-US" sz="3000" b="0" i="0" u="none" strike="noStrike" baseline="0" dirty="0" err="1">
                <a:latin typeface="Times New Roman" panose="02020603050405020304" pitchFamily="18" charset="0"/>
                <a:cs typeface="Times New Roman" panose="02020603050405020304" pitchFamily="18" charset="0"/>
              </a:rPr>
              <a:t>groupby</a:t>
            </a:r>
            <a:r>
              <a:rPr lang="en-US" sz="3000" b="0" i="0" u="none" strike="noStrike" baseline="0" dirty="0">
                <a:latin typeface="Times New Roman" panose="02020603050405020304" pitchFamily="18" charset="0"/>
                <a:cs typeface="Times New Roman" panose="02020603050405020304" pitchFamily="18" charset="0"/>
              </a:rPr>
              <a:t>; you call resample to group the data, then call an aggregation function:</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1757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874F14-93E5-44D0-F14B-F4DDD416A6CD}"/>
              </a:ext>
            </a:extLst>
          </p:cNvPr>
          <p:cNvSpPr>
            <a:spLocks noGrp="1"/>
          </p:cNvSpPr>
          <p:nvPr>
            <p:ph idx="1"/>
          </p:nvPr>
        </p:nvSpPr>
        <p:spPr>
          <a:xfrm>
            <a:off x="838200" y="664029"/>
            <a:ext cx="10515600" cy="5512934"/>
          </a:xfrm>
        </p:spPr>
        <p:txBody>
          <a:bodyPr/>
          <a:lstStyle/>
          <a:p>
            <a:pPr marL="0" indent="0">
              <a:buNone/>
            </a:pPr>
            <a:r>
              <a:rPr lang="en-US" sz="3000" b="1" dirty="0">
                <a:latin typeface="Times New Roman" panose="02020603050405020304" pitchFamily="18" charset="0"/>
                <a:cs typeface="Times New Roman" panose="02020603050405020304" pitchFamily="18" charset="0"/>
              </a:rPr>
              <a:t>Output:</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waveform of the audio will be displayed as a plot showing the amplitude of the sound over time.</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This visual representation helps understand the structure of the sound signal.</a:t>
            </a:r>
          </a:p>
          <a:p>
            <a:pPr marL="0" indent="0">
              <a:buNone/>
            </a:pPr>
            <a:endParaRPr lang="en-IN" dirty="0"/>
          </a:p>
        </p:txBody>
      </p:sp>
    </p:spTree>
    <p:extLst>
      <p:ext uri="{BB962C8B-B14F-4D97-AF65-F5344CB8AC3E}">
        <p14:creationId xmlns:p14="http://schemas.microsoft.com/office/powerpoint/2010/main" val="15065005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D486-54BD-6246-82D0-C19E4801B651}"/>
              </a:ext>
            </a:extLst>
          </p:cNvPr>
          <p:cNvSpPr>
            <a:spLocks noGrp="1"/>
          </p:cNvSpPr>
          <p:nvPr>
            <p:ph type="title"/>
          </p:nvPr>
        </p:nvSpPr>
        <p:spPr/>
        <p:txBody>
          <a:bodyPr/>
          <a:lstStyle/>
          <a:p>
            <a:r>
              <a:rPr lang="en-US" dirty="0"/>
              <a:t>Advantages of Handling Audio </a:t>
            </a:r>
            <a:endParaRPr lang="en-IN" dirty="0"/>
          </a:p>
        </p:txBody>
      </p:sp>
      <p:sp>
        <p:nvSpPr>
          <p:cNvPr id="3" name="Content Placeholder 2">
            <a:extLst>
              <a:ext uri="{FF2B5EF4-FFF2-40B4-BE49-F238E27FC236}">
                <a16:creationId xmlns:a16="http://schemas.microsoft.com/office/drawing/2014/main" id="{C32EBB4F-9280-414E-DBF6-DCB01B3B1FEE}"/>
              </a:ext>
            </a:extLst>
          </p:cNvPr>
          <p:cNvSpPr>
            <a:spLocks noGrp="1"/>
          </p:cNvSpPr>
          <p:nvPr>
            <p:ph idx="1"/>
          </p:nvPr>
        </p:nvSpPr>
        <p:spPr/>
        <p:txBody>
          <a:bodyPr>
            <a:noAutofit/>
          </a:bodyPr>
          <a:lstStyle/>
          <a:p>
            <a:r>
              <a:rPr lang="en-US" sz="3000" b="1" dirty="0">
                <a:latin typeface="Times New Roman" panose="02020603050405020304" pitchFamily="18" charset="0"/>
                <a:cs typeface="Times New Roman" panose="02020603050405020304" pitchFamily="18" charset="0"/>
              </a:rPr>
              <a:t>Ease of Use: </a:t>
            </a:r>
            <a:r>
              <a:rPr lang="en-US" sz="3000" dirty="0">
                <a:latin typeface="Times New Roman" panose="02020603050405020304" pitchFamily="18" charset="0"/>
                <a:cs typeface="Times New Roman" panose="02020603050405020304" pitchFamily="18" charset="0"/>
              </a:rPr>
              <a:t>Libraries like </a:t>
            </a:r>
            <a:r>
              <a:rPr lang="en-US" sz="3000" dirty="0" err="1">
                <a:latin typeface="Times New Roman" panose="02020603050405020304" pitchFamily="18" charset="0"/>
                <a:cs typeface="Times New Roman" panose="02020603050405020304" pitchFamily="18" charset="0"/>
              </a:rPr>
              <a:t>pydub</a:t>
            </a:r>
            <a:r>
              <a:rPr lang="en-US" sz="3000" dirty="0">
                <a:latin typeface="Times New Roman" panose="02020603050405020304" pitchFamily="18" charset="0"/>
                <a:cs typeface="Times New Roman" panose="02020603050405020304" pitchFamily="18" charset="0"/>
              </a:rPr>
              <a:t> and </a:t>
            </a:r>
            <a:r>
              <a:rPr lang="en-US" sz="3000" dirty="0" err="1">
                <a:latin typeface="Times New Roman" panose="02020603050405020304" pitchFamily="18" charset="0"/>
                <a:cs typeface="Times New Roman" panose="02020603050405020304" pitchFamily="18" charset="0"/>
              </a:rPr>
              <a:t>librosa</a:t>
            </a:r>
            <a:r>
              <a:rPr lang="en-US" sz="3000" dirty="0">
                <a:latin typeface="Times New Roman" panose="02020603050405020304" pitchFamily="18" charset="0"/>
                <a:cs typeface="Times New Roman" panose="02020603050405020304" pitchFamily="18" charset="0"/>
              </a:rPr>
              <a:t> provide simple APIs for common tasks like converting formats or displaying audio features.</a:t>
            </a:r>
          </a:p>
          <a:p>
            <a:r>
              <a:rPr lang="en-US" sz="3000" b="1" dirty="0">
                <a:latin typeface="Times New Roman" panose="02020603050405020304" pitchFamily="18" charset="0"/>
                <a:cs typeface="Times New Roman" panose="02020603050405020304" pitchFamily="18" charset="0"/>
              </a:rPr>
              <a:t>Integration: </a:t>
            </a:r>
            <a:r>
              <a:rPr lang="en-US" sz="3000" dirty="0">
                <a:latin typeface="Times New Roman" panose="02020603050405020304" pitchFamily="18" charset="0"/>
                <a:cs typeface="Times New Roman" panose="02020603050405020304" pitchFamily="18" charset="0"/>
              </a:rPr>
              <a:t>Python integrates well with machine learning libraries (e.g., TensorFlow, </a:t>
            </a:r>
            <a:r>
              <a:rPr lang="en-US" sz="3000" dirty="0" err="1">
                <a:latin typeface="Times New Roman" panose="02020603050405020304" pitchFamily="18" charset="0"/>
                <a:cs typeface="Times New Roman" panose="02020603050405020304" pitchFamily="18" charset="0"/>
              </a:rPr>
              <a:t>PyTorch</a:t>
            </a:r>
            <a:r>
              <a:rPr lang="en-US" sz="3000" dirty="0">
                <a:latin typeface="Times New Roman" panose="02020603050405020304" pitchFamily="18" charset="0"/>
                <a:cs typeface="Times New Roman" panose="02020603050405020304" pitchFamily="18" charset="0"/>
              </a:rPr>
              <a:t>), making it easy to apply audio analysis in ML tasks.</a:t>
            </a:r>
          </a:p>
          <a:p>
            <a:r>
              <a:rPr lang="en-US" sz="3000" b="1" dirty="0">
                <a:latin typeface="Times New Roman" panose="02020603050405020304" pitchFamily="18" charset="0"/>
                <a:cs typeface="Times New Roman" panose="02020603050405020304" pitchFamily="18" charset="0"/>
              </a:rPr>
              <a:t>Cross-Platform: </a:t>
            </a:r>
            <a:r>
              <a:rPr lang="en-US" sz="3000" dirty="0">
                <a:latin typeface="Times New Roman" panose="02020603050405020304" pitchFamily="18" charset="0"/>
                <a:cs typeface="Times New Roman" panose="02020603050405020304" pitchFamily="18" charset="0"/>
              </a:rPr>
              <a:t>Python libraries work across different operating systems (Windows, macOS, Linux), ensuring broad compatibility.</a:t>
            </a:r>
          </a:p>
          <a:p>
            <a:r>
              <a:rPr lang="en-US" sz="3000" b="1" dirty="0">
                <a:latin typeface="Times New Roman" panose="02020603050405020304" pitchFamily="18" charset="0"/>
                <a:cs typeface="Times New Roman" panose="02020603050405020304" pitchFamily="18" charset="0"/>
              </a:rPr>
              <a:t>Open-Source: </a:t>
            </a:r>
            <a:r>
              <a:rPr lang="en-US" sz="3000" dirty="0">
                <a:latin typeface="Times New Roman" panose="02020603050405020304" pitchFamily="18" charset="0"/>
                <a:cs typeface="Times New Roman" panose="02020603050405020304" pitchFamily="18" charset="0"/>
              </a:rPr>
              <a:t>Most libraries are free and have strong community support.</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2758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C86D-DCCF-8847-FF77-9F3648A9670F}"/>
              </a:ext>
            </a:extLst>
          </p:cNvPr>
          <p:cNvSpPr>
            <a:spLocks noGrp="1"/>
          </p:cNvSpPr>
          <p:nvPr>
            <p:ph type="title"/>
          </p:nvPr>
        </p:nvSpPr>
        <p:spPr>
          <a:xfrm>
            <a:off x="838200" y="89211"/>
            <a:ext cx="10515600" cy="1081667"/>
          </a:xfrm>
        </p:spPr>
        <p:txBody>
          <a:bodyPr/>
          <a:lstStyle/>
          <a:p>
            <a:r>
              <a:rPr lang="en-US" dirty="0"/>
              <a:t>Disadvantages of Handling Audio </a:t>
            </a:r>
            <a:endParaRPr lang="en-IN" dirty="0"/>
          </a:p>
        </p:txBody>
      </p:sp>
      <p:sp>
        <p:nvSpPr>
          <p:cNvPr id="3" name="Content Placeholder 2">
            <a:extLst>
              <a:ext uri="{FF2B5EF4-FFF2-40B4-BE49-F238E27FC236}">
                <a16:creationId xmlns:a16="http://schemas.microsoft.com/office/drawing/2014/main" id="{41717B16-9D42-E353-42B2-8D7004806C00}"/>
              </a:ext>
            </a:extLst>
          </p:cNvPr>
          <p:cNvSpPr>
            <a:spLocks noGrp="1"/>
          </p:cNvSpPr>
          <p:nvPr>
            <p:ph idx="1"/>
          </p:nvPr>
        </p:nvSpPr>
        <p:spPr>
          <a:xfrm>
            <a:off x="838200" y="1338146"/>
            <a:ext cx="10515600" cy="4838817"/>
          </a:xfrm>
        </p:spPr>
        <p:txBody>
          <a:bodyPr>
            <a:noAutofit/>
          </a:bodyPr>
          <a:lstStyle/>
          <a:p>
            <a:r>
              <a:rPr lang="en-US" sz="3000" b="1" dirty="0">
                <a:latin typeface="Times New Roman" panose="02020603050405020304" pitchFamily="18" charset="0"/>
                <a:cs typeface="Times New Roman" panose="02020603050405020304" pitchFamily="18" charset="0"/>
              </a:rPr>
              <a:t>Performance: </a:t>
            </a:r>
            <a:r>
              <a:rPr lang="en-US" sz="3000" dirty="0">
                <a:latin typeface="Times New Roman" panose="02020603050405020304" pitchFamily="18" charset="0"/>
                <a:cs typeface="Times New Roman" panose="02020603050405020304" pitchFamily="18" charset="0"/>
              </a:rPr>
              <a:t>Python is not ideal for real-time or performance-critical audio processing tasks. Languages like C or C++ may be more suitable for real-time systems.</a:t>
            </a:r>
          </a:p>
          <a:p>
            <a:r>
              <a:rPr lang="en-US" sz="3000" b="1" dirty="0">
                <a:latin typeface="Times New Roman" panose="02020603050405020304" pitchFamily="18" charset="0"/>
                <a:cs typeface="Times New Roman" panose="02020603050405020304" pitchFamily="18" charset="0"/>
              </a:rPr>
              <a:t>Memory Usage: </a:t>
            </a:r>
            <a:r>
              <a:rPr lang="en-US" sz="3000" dirty="0">
                <a:latin typeface="Times New Roman" panose="02020603050405020304" pitchFamily="18" charset="0"/>
                <a:cs typeface="Times New Roman" panose="02020603050405020304" pitchFamily="18" charset="0"/>
              </a:rPr>
              <a:t>Large audio files (especially uncompressed ones) can consume significant memory, which may be inefficient for large datasets.</a:t>
            </a:r>
          </a:p>
          <a:p>
            <a:r>
              <a:rPr lang="en-US" sz="3000" b="1" dirty="0">
                <a:latin typeface="Times New Roman" panose="02020603050405020304" pitchFamily="18" charset="0"/>
                <a:cs typeface="Times New Roman" panose="02020603050405020304" pitchFamily="18" charset="0"/>
              </a:rPr>
              <a:t>Complexity: </a:t>
            </a:r>
            <a:r>
              <a:rPr lang="en-US" sz="3000" dirty="0">
                <a:latin typeface="Times New Roman" panose="02020603050405020304" pitchFamily="18" charset="0"/>
                <a:cs typeface="Times New Roman" panose="02020603050405020304" pitchFamily="18" charset="0"/>
              </a:rPr>
              <a:t>Advanced tasks (e.g., speech recognition or noise filtering) may require a deeper understanding of signal processing and additional custom </a:t>
            </a:r>
            <a:r>
              <a:rPr lang="en-US" sz="3000" dirty="0" err="1">
                <a:latin typeface="Times New Roman" panose="02020603050405020304" pitchFamily="18" charset="0"/>
                <a:cs typeface="Times New Roman" panose="02020603050405020304" pitchFamily="18" charset="0"/>
              </a:rPr>
              <a:t>coding.External</a:t>
            </a:r>
            <a:r>
              <a:rPr lang="en-US" sz="3000" dirty="0">
                <a:latin typeface="Times New Roman" panose="02020603050405020304" pitchFamily="18" charset="0"/>
                <a:cs typeface="Times New Roman" panose="02020603050405020304" pitchFamily="18" charset="0"/>
              </a:rPr>
              <a:t> </a:t>
            </a:r>
          </a:p>
          <a:p>
            <a:r>
              <a:rPr lang="en-US" sz="3000" b="1" dirty="0">
                <a:latin typeface="Times New Roman" panose="02020603050405020304" pitchFamily="18" charset="0"/>
                <a:cs typeface="Times New Roman" panose="02020603050405020304" pitchFamily="18" charset="0"/>
              </a:rPr>
              <a:t>Dependencies: </a:t>
            </a:r>
            <a:r>
              <a:rPr lang="en-US" sz="3000" dirty="0">
                <a:latin typeface="Times New Roman" panose="02020603050405020304" pitchFamily="18" charset="0"/>
                <a:cs typeface="Times New Roman" panose="02020603050405020304" pitchFamily="18" charset="0"/>
              </a:rPr>
              <a:t>Libraries like </a:t>
            </a:r>
            <a:r>
              <a:rPr lang="en-US" sz="3000" dirty="0" err="1">
                <a:latin typeface="Times New Roman" panose="02020603050405020304" pitchFamily="18" charset="0"/>
                <a:cs typeface="Times New Roman" panose="02020603050405020304" pitchFamily="18" charset="0"/>
              </a:rPr>
              <a:t>pydub</a:t>
            </a:r>
            <a:r>
              <a:rPr lang="en-US" sz="3000" dirty="0">
                <a:latin typeface="Times New Roman" panose="02020603050405020304" pitchFamily="18" charset="0"/>
                <a:cs typeface="Times New Roman" panose="02020603050405020304" pitchFamily="18" charset="0"/>
              </a:rPr>
              <a:t> depend on external tools like </a:t>
            </a:r>
            <a:r>
              <a:rPr lang="en-US" sz="3000" dirty="0" err="1">
                <a:latin typeface="Times New Roman" panose="02020603050405020304" pitchFamily="18" charset="0"/>
                <a:cs typeface="Times New Roman" panose="02020603050405020304" pitchFamily="18" charset="0"/>
              </a:rPr>
              <a:t>ffmpeg</a:t>
            </a:r>
            <a:r>
              <a:rPr lang="en-US" sz="3000" dirty="0">
                <a:latin typeface="Times New Roman" panose="02020603050405020304" pitchFamily="18" charset="0"/>
                <a:cs typeface="Times New Roman" panose="02020603050405020304" pitchFamily="18" charset="0"/>
              </a:rPr>
              <a:t>, which must be installed separately and can complicate deployment.</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0383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264B-B6C9-792D-ECB3-D05C8DDB665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Handling Special Data Types: Video Data</a:t>
            </a:r>
          </a:p>
        </p:txBody>
      </p:sp>
      <p:sp>
        <p:nvSpPr>
          <p:cNvPr id="3" name="Content Placeholder 2">
            <a:extLst>
              <a:ext uri="{FF2B5EF4-FFF2-40B4-BE49-F238E27FC236}">
                <a16:creationId xmlns:a16="http://schemas.microsoft.com/office/drawing/2014/main" id="{33DBD255-C507-B151-48A2-67FF43B20DBB}"/>
              </a:ext>
            </a:extLst>
          </p:cNvPr>
          <p:cNvSpPr>
            <a:spLocks noGrp="1"/>
          </p:cNvSpPr>
          <p:nvPr>
            <p:ph idx="1"/>
          </p:nvPr>
        </p:nvSpPr>
        <p:spPr>
          <a:xfrm>
            <a:off x="838200" y="2090057"/>
            <a:ext cx="10515600" cy="4086906"/>
          </a:xfrm>
        </p:spPr>
        <p:txBody>
          <a:bodyPr/>
          <a:lstStyle/>
          <a:p>
            <a:endParaRPr lang="en-IN" dirty="0"/>
          </a:p>
          <a:p>
            <a:pPr marL="0" indent="0">
              <a:buNone/>
            </a:pPr>
            <a:r>
              <a:rPr lang="en-US" sz="3000" dirty="0">
                <a:latin typeface="Times New Roman" panose="02020603050405020304" pitchFamily="18" charset="0"/>
                <a:cs typeface="Times New Roman" panose="02020603050405020304" pitchFamily="18" charset="0"/>
              </a:rPr>
              <a:t>Video data consists of a sequence of images (frames) displayed at a certain rate (frames per second). Each frame can be processed for tasks like object detection, tracking, or transformation. Python provides several libraries for handling video data, such as OpenCV, </a:t>
            </a:r>
            <a:r>
              <a:rPr lang="en-US" sz="3000" dirty="0" err="1">
                <a:latin typeface="Times New Roman" panose="02020603050405020304" pitchFamily="18" charset="0"/>
                <a:cs typeface="Times New Roman" panose="02020603050405020304" pitchFamily="18" charset="0"/>
              </a:rPr>
              <a:t>MoviePy</a:t>
            </a:r>
            <a:r>
              <a:rPr lang="en-US" sz="3000" dirty="0">
                <a:latin typeface="Times New Roman" panose="02020603050405020304" pitchFamily="18" charset="0"/>
                <a:cs typeface="Times New Roman" panose="02020603050405020304" pitchFamily="18" charset="0"/>
              </a:rPr>
              <a:t>, and </a:t>
            </a:r>
            <a:r>
              <a:rPr lang="en-US" sz="3000" dirty="0" err="1">
                <a:latin typeface="Times New Roman" panose="02020603050405020304" pitchFamily="18" charset="0"/>
                <a:cs typeface="Times New Roman" panose="02020603050405020304" pitchFamily="18" charset="0"/>
              </a:rPr>
              <a:t>PyTorch</a:t>
            </a:r>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9423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F9844-4234-4EF1-9233-69E54378BCD4}"/>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Key Steps in Handling Video Data</a:t>
            </a:r>
            <a:br>
              <a:rPr lang="en-US" b="1" dirty="0"/>
            </a:br>
            <a:endParaRPr lang="en-IN" dirty="0"/>
          </a:p>
        </p:txBody>
      </p:sp>
      <p:sp>
        <p:nvSpPr>
          <p:cNvPr id="3" name="Content Placeholder 2">
            <a:extLst>
              <a:ext uri="{FF2B5EF4-FFF2-40B4-BE49-F238E27FC236}">
                <a16:creationId xmlns:a16="http://schemas.microsoft.com/office/drawing/2014/main" id="{17CD4B08-83E8-387E-E64C-A1CD0584D91A}"/>
              </a:ext>
            </a:extLst>
          </p:cNvPr>
          <p:cNvSpPr>
            <a:spLocks noGrp="1"/>
          </p:cNvSpPr>
          <p:nvPr>
            <p:ph idx="1"/>
          </p:nvPr>
        </p:nvSpPr>
        <p:spPr/>
        <p:txBody>
          <a:bodyPr/>
          <a:lstStyle/>
          <a:p>
            <a:pPr>
              <a:buFont typeface="+mj-lt"/>
              <a:buAutoNum type="arabicPeriod"/>
            </a:pPr>
            <a:r>
              <a:rPr lang="en-US" sz="3000" b="1" dirty="0">
                <a:latin typeface="Times New Roman" panose="02020603050405020304" pitchFamily="18" charset="0"/>
                <a:cs typeface="Times New Roman" panose="02020603050405020304" pitchFamily="18" charset="0"/>
              </a:rPr>
              <a:t>Reading Video Files</a:t>
            </a:r>
            <a:r>
              <a:rPr lang="en-US" sz="3000" dirty="0">
                <a:latin typeface="Times New Roman" panose="02020603050405020304" pitchFamily="18" charset="0"/>
                <a:cs typeface="Times New Roman" panose="02020603050405020304" pitchFamily="18" charset="0"/>
              </a:rPr>
              <a:t>: Use tools to load video data from files, webcams, or other sources.</a:t>
            </a:r>
          </a:p>
          <a:p>
            <a:pPr>
              <a:buFont typeface="+mj-lt"/>
              <a:buAutoNum type="arabicPeriod"/>
            </a:pPr>
            <a:r>
              <a:rPr lang="en-US" sz="3000" b="1" dirty="0">
                <a:latin typeface="Times New Roman" panose="02020603050405020304" pitchFamily="18" charset="0"/>
                <a:cs typeface="Times New Roman" panose="02020603050405020304" pitchFamily="18" charset="0"/>
              </a:rPr>
              <a:t>Processing Frames</a:t>
            </a:r>
            <a:r>
              <a:rPr lang="en-US" sz="3000" dirty="0">
                <a:latin typeface="Times New Roman" panose="02020603050405020304" pitchFamily="18" charset="0"/>
                <a:cs typeface="Times New Roman" panose="02020603050405020304" pitchFamily="18" charset="0"/>
              </a:rPr>
              <a:t>: Apply transformations like grayscale conversion, object detection, or edge detection.</a:t>
            </a:r>
          </a:p>
          <a:p>
            <a:pPr>
              <a:buFont typeface="+mj-lt"/>
              <a:buAutoNum type="arabicPeriod"/>
            </a:pPr>
            <a:r>
              <a:rPr lang="en-US" sz="3000" b="1" dirty="0">
                <a:latin typeface="Times New Roman" panose="02020603050405020304" pitchFamily="18" charset="0"/>
                <a:cs typeface="Times New Roman" panose="02020603050405020304" pitchFamily="18" charset="0"/>
              </a:rPr>
              <a:t>Displaying/Modifying Video</a:t>
            </a:r>
            <a:r>
              <a:rPr lang="en-US" sz="3000" dirty="0">
                <a:latin typeface="Times New Roman" panose="02020603050405020304" pitchFamily="18" charset="0"/>
                <a:cs typeface="Times New Roman" panose="02020603050405020304" pitchFamily="18" charset="0"/>
              </a:rPr>
              <a:t>: Visualize or modify frames for analysis or output.</a:t>
            </a:r>
          </a:p>
          <a:p>
            <a:pPr>
              <a:buFont typeface="+mj-lt"/>
              <a:buAutoNum type="arabicPeriod"/>
            </a:pPr>
            <a:r>
              <a:rPr lang="en-US" sz="3000" b="1" dirty="0">
                <a:latin typeface="Times New Roman" panose="02020603050405020304" pitchFamily="18" charset="0"/>
                <a:cs typeface="Times New Roman" panose="02020603050405020304" pitchFamily="18" charset="0"/>
              </a:rPr>
              <a:t>Saving Processed Video</a:t>
            </a:r>
            <a:r>
              <a:rPr lang="en-US" sz="3000" dirty="0">
                <a:latin typeface="Times New Roman" panose="02020603050405020304" pitchFamily="18" charset="0"/>
                <a:cs typeface="Times New Roman" panose="02020603050405020304" pitchFamily="18" charset="0"/>
              </a:rPr>
              <a:t>: Store the output video after processing.</a:t>
            </a:r>
          </a:p>
          <a:p>
            <a:endParaRPr lang="en-IN" dirty="0"/>
          </a:p>
        </p:txBody>
      </p:sp>
    </p:spTree>
    <p:extLst>
      <p:ext uri="{BB962C8B-B14F-4D97-AF65-F5344CB8AC3E}">
        <p14:creationId xmlns:p14="http://schemas.microsoft.com/office/powerpoint/2010/main" val="18950518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70B71-57EB-9C8A-6D59-91E515E61F1A}"/>
              </a:ext>
            </a:extLst>
          </p:cNvPr>
          <p:cNvSpPr>
            <a:spLocks noGrp="1"/>
          </p:cNvSpPr>
          <p:nvPr>
            <p:ph idx="1"/>
          </p:nvPr>
        </p:nvSpPr>
        <p:spPr>
          <a:xfrm>
            <a:off x="838200" y="185057"/>
            <a:ext cx="10515600" cy="5991906"/>
          </a:xfrm>
        </p:spPr>
        <p:txBody>
          <a:bodyPr>
            <a:normAutofit/>
          </a:bodyPr>
          <a:lstStyle/>
          <a:p>
            <a:pPr marL="0" indent="0">
              <a:buNone/>
            </a:pPr>
            <a:r>
              <a:rPr lang="en-IN" sz="3000" b="1" dirty="0">
                <a:latin typeface="Times New Roman" panose="02020603050405020304" pitchFamily="18" charset="0"/>
                <a:cs typeface="Times New Roman" panose="02020603050405020304" pitchFamily="18" charset="0"/>
              </a:rPr>
              <a:t>Handling Video Data with OpenCV</a:t>
            </a:r>
          </a:p>
        </p:txBody>
      </p:sp>
      <p:pic>
        <p:nvPicPr>
          <p:cNvPr id="5" name="Picture 4" descr="A screenshot of a computer program&#10;&#10;Description automatically generated">
            <a:extLst>
              <a:ext uri="{FF2B5EF4-FFF2-40B4-BE49-F238E27FC236}">
                <a16:creationId xmlns:a16="http://schemas.microsoft.com/office/drawing/2014/main" id="{CC0890D3-8DD1-6755-3F45-8781E5909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71" y="1055914"/>
            <a:ext cx="11941629" cy="5617029"/>
          </a:xfrm>
          <a:prstGeom prst="rect">
            <a:avLst/>
          </a:prstGeom>
        </p:spPr>
      </p:pic>
    </p:spTree>
    <p:extLst>
      <p:ext uri="{BB962C8B-B14F-4D97-AF65-F5344CB8AC3E}">
        <p14:creationId xmlns:p14="http://schemas.microsoft.com/office/powerpoint/2010/main" val="1211568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 code&#10;&#10;Description automatically generated">
            <a:extLst>
              <a:ext uri="{FF2B5EF4-FFF2-40B4-BE49-F238E27FC236}">
                <a16:creationId xmlns:a16="http://schemas.microsoft.com/office/drawing/2014/main" id="{4B79BEF0-8080-6431-9F31-F72C5DD14A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857" y="0"/>
            <a:ext cx="10112829" cy="6858000"/>
          </a:xfrm>
          <a:prstGeom prst="rect">
            <a:avLst/>
          </a:prstGeom>
        </p:spPr>
      </p:pic>
    </p:spTree>
    <p:extLst>
      <p:ext uri="{BB962C8B-B14F-4D97-AF65-F5344CB8AC3E}">
        <p14:creationId xmlns:p14="http://schemas.microsoft.com/office/powerpoint/2010/main" val="3787346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00C05630-FFD5-25BE-9E6B-4077CCFDAD56}"/>
              </a:ext>
            </a:extLst>
          </p:cNvPr>
          <p:cNvSpPr>
            <a:spLocks noGrp="1" noChangeArrowheads="1"/>
          </p:cNvSpPr>
          <p:nvPr>
            <p:ph idx="1"/>
          </p:nvPr>
        </p:nvSpPr>
        <p:spPr bwMode="auto">
          <a:xfrm>
            <a:off x="870857" y="3302491"/>
            <a:ext cx="1067888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Opens the specified video file.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each frame of the video in a grayscale format in a pop-up window titled "Grayscale Video."</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Stops playback when the user presses the q key or when the video 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descr="A close-up of a computer screen&#10;&#10;Description automatically generated">
            <a:extLst>
              <a:ext uri="{FF2B5EF4-FFF2-40B4-BE49-F238E27FC236}">
                <a16:creationId xmlns:a16="http://schemas.microsoft.com/office/drawing/2014/main" id="{97CC1685-E468-2D8B-9764-260FD4AAA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174173"/>
            <a:ext cx="9144000" cy="2841170"/>
          </a:xfrm>
          <a:prstGeom prst="rect">
            <a:avLst/>
          </a:prstGeom>
        </p:spPr>
      </p:pic>
    </p:spTree>
    <p:extLst>
      <p:ext uri="{BB962C8B-B14F-4D97-AF65-F5344CB8AC3E}">
        <p14:creationId xmlns:p14="http://schemas.microsoft.com/office/powerpoint/2010/main" val="31638971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00A5-6604-4BA1-1B62-DC777F95895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Advantages :</a:t>
            </a:r>
            <a:br>
              <a:rPr lang="en-US" sz="4000" b="1"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A136A9-2CC4-E930-C982-103CE93327A1}"/>
              </a:ext>
            </a:extLst>
          </p:cNvPr>
          <p:cNvSpPr>
            <a:spLocks noGrp="1"/>
          </p:cNvSpPr>
          <p:nvPr>
            <p:ph idx="1"/>
          </p:nvPr>
        </p:nvSpPr>
        <p:spPr>
          <a:xfrm>
            <a:off x="838200" y="1690688"/>
            <a:ext cx="10515600" cy="4486275"/>
          </a:xfrm>
        </p:spPr>
        <p:txBody>
          <a:bodyPr>
            <a:normAutofit fontScale="92500" lnSpcReduction="20000"/>
          </a:bodyPr>
          <a:lstStyle/>
          <a:p>
            <a:pPr>
              <a:buFont typeface="+mj-lt"/>
              <a:buAutoNum type="arabicPeriod"/>
            </a:pPr>
            <a:r>
              <a:rPr lang="en-US" sz="3200" b="1" dirty="0">
                <a:latin typeface="Times New Roman" panose="02020603050405020304" pitchFamily="18" charset="0"/>
                <a:cs typeface="Times New Roman" panose="02020603050405020304" pitchFamily="18" charset="0"/>
              </a:rPr>
              <a:t>Wide Support for Libraries</a:t>
            </a:r>
            <a:r>
              <a:rPr lang="en-US" sz="32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3200" dirty="0">
                <a:latin typeface="Times New Roman" panose="02020603050405020304" pitchFamily="18" charset="0"/>
                <a:cs typeface="Times New Roman" panose="02020603050405020304" pitchFamily="18" charset="0"/>
              </a:rPr>
              <a:t>OpenCV for video processing.</a:t>
            </a:r>
          </a:p>
          <a:p>
            <a:pPr marL="742950" lvl="1" indent="-285750">
              <a:buFont typeface="+mj-lt"/>
              <a:buAutoNum type="arabicPeriod"/>
            </a:pPr>
            <a:r>
              <a:rPr lang="en-US" sz="3200" dirty="0" err="1">
                <a:latin typeface="Times New Roman" panose="02020603050405020304" pitchFamily="18" charset="0"/>
                <a:cs typeface="Times New Roman" panose="02020603050405020304" pitchFamily="18" charset="0"/>
              </a:rPr>
              <a:t>MoviePy</a:t>
            </a:r>
            <a:r>
              <a:rPr lang="en-US" sz="3200" dirty="0">
                <a:latin typeface="Times New Roman" panose="02020603050405020304" pitchFamily="18" charset="0"/>
                <a:cs typeface="Times New Roman" panose="02020603050405020304" pitchFamily="18" charset="0"/>
              </a:rPr>
              <a:t> for video editing.</a:t>
            </a:r>
          </a:p>
          <a:p>
            <a:pPr marL="742950" lvl="1" indent="-285750">
              <a:buFont typeface="+mj-lt"/>
              <a:buAutoNum type="arabicPeriod"/>
            </a:pPr>
            <a:r>
              <a:rPr lang="en-US" sz="3200" dirty="0">
                <a:latin typeface="Times New Roman" panose="02020603050405020304" pitchFamily="18" charset="0"/>
                <a:cs typeface="Times New Roman" panose="02020603050405020304" pitchFamily="18" charset="0"/>
              </a:rPr>
              <a:t>TensorFlow/</a:t>
            </a:r>
            <a:r>
              <a:rPr lang="en-US" sz="3200" dirty="0" err="1">
                <a:latin typeface="Times New Roman" panose="02020603050405020304" pitchFamily="18" charset="0"/>
                <a:cs typeface="Times New Roman" panose="02020603050405020304" pitchFamily="18" charset="0"/>
              </a:rPr>
              <a:t>PyTorch</a:t>
            </a:r>
            <a:r>
              <a:rPr lang="en-US" sz="3200" dirty="0">
                <a:latin typeface="Times New Roman" panose="02020603050405020304" pitchFamily="18" charset="0"/>
                <a:cs typeface="Times New Roman" panose="02020603050405020304" pitchFamily="18" charset="0"/>
              </a:rPr>
              <a:t> for video-based machine learning.</a:t>
            </a:r>
          </a:p>
          <a:p>
            <a:pPr>
              <a:buFont typeface="+mj-lt"/>
              <a:buAutoNum type="arabicPeriod"/>
            </a:pPr>
            <a:r>
              <a:rPr lang="en-US" sz="3200" b="1" dirty="0">
                <a:latin typeface="Times New Roman" panose="02020603050405020304" pitchFamily="18" charset="0"/>
                <a:cs typeface="Times New Roman" panose="02020603050405020304" pitchFamily="18" charset="0"/>
              </a:rPr>
              <a:t>Ease of Integration</a:t>
            </a:r>
            <a:r>
              <a:rPr lang="en-US" sz="32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3200" dirty="0">
                <a:latin typeface="Times New Roman" panose="02020603050405020304" pitchFamily="18" charset="0"/>
                <a:cs typeface="Times New Roman" panose="02020603050405020304" pitchFamily="18" charset="0"/>
              </a:rPr>
              <a:t>Combine with other tools for tasks like object detection or frame classification.</a:t>
            </a:r>
          </a:p>
          <a:p>
            <a:pPr>
              <a:buFont typeface="+mj-lt"/>
              <a:buAutoNum type="arabicPeriod"/>
            </a:pPr>
            <a:r>
              <a:rPr lang="en-US" sz="3200" b="1" dirty="0">
                <a:latin typeface="Times New Roman" panose="02020603050405020304" pitchFamily="18" charset="0"/>
                <a:cs typeface="Times New Roman" panose="02020603050405020304" pitchFamily="18" charset="0"/>
              </a:rPr>
              <a:t>Platform Independence</a:t>
            </a:r>
            <a:r>
              <a:rPr lang="en-US" sz="32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3200" dirty="0">
                <a:latin typeface="Times New Roman" panose="02020603050405020304" pitchFamily="18" charset="0"/>
                <a:cs typeface="Times New Roman" panose="02020603050405020304" pitchFamily="18" charset="0"/>
              </a:rPr>
              <a:t>Python code works seamlessly across multiple platforms.</a:t>
            </a:r>
          </a:p>
          <a:p>
            <a:pPr>
              <a:buFont typeface="+mj-lt"/>
              <a:buAutoNum type="arabicPeriod"/>
            </a:pPr>
            <a:r>
              <a:rPr lang="en-US" sz="3200" b="1" dirty="0">
                <a:latin typeface="Times New Roman" panose="02020603050405020304" pitchFamily="18" charset="0"/>
                <a:cs typeface="Times New Roman" panose="02020603050405020304" pitchFamily="18" charset="0"/>
              </a:rPr>
              <a:t>Rich Community</a:t>
            </a:r>
            <a:r>
              <a:rPr lang="en-US" sz="32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3200" dirty="0">
                <a:latin typeface="Times New Roman" panose="02020603050405020304" pitchFamily="18" charset="0"/>
                <a:cs typeface="Times New Roman" panose="02020603050405020304" pitchFamily="18" charset="0"/>
              </a:rPr>
              <a:t>Extensive documentation and community support.</a:t>
            </a:r>
          </a:p>
          <a:p>
            <a:pPr marL="0" indent="0">
              <a:buNone/>
            </a:pPr>
            <a:endParaRPr lang="en-IN" dirty="0"/>
          </a:p>
        </p:txBody>
      </p:sp>
    </p:spTree>
    <p:extLst>
      <p:ext uri="{BB962C8B-B14F-4D97-AF65-F5344CB8AC3E}">
        <p14:creationId xmlns:p14="http://schemas.microsoft.com/office/powerpoint/2010/main" val="39160082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464E-60F6-C590-62C0-99B1DF863016}"/>
              </a:ext>
            </a:extLst>
          </p:cNvPr>
          <p:cNvSpPr>
            <a:spLocks noGrp="1"/>
          </p:cNvSpPr>
          <p:nvPr>
            <p:ph type="title"/>
          </p:nvPr>
        </p:nvSpPr>
        <p:spPr/>
        <p:txBody>
          <a:bodyPr/>
          <a:lstStyle/>
          <a:p>
            <a:r>
              <a:rPr lang="en-US" b="1" dirty="0"/>
              <a:t>Disadvantages:</a:t>
            </a:r>
            <a:br>
              <a:rPr lang="en-US" b="1" dirty="0"/>
            </a:br>
            <a:endParaRPr lang="en-IN" dirty="0"/>
          </a:p>
        </p:txBody>
      </p:sp>
      <p:sp>
        <p:nvSpPr>
          <p:cNvPr id="3" name="Content Placeholder 2">
            <a:extLst>
              <a:ext uri="{FF2B5EF4-FFF2-40B4-BE49-F238E27FC236}">
                <a16:creationId xmlns:a16="http://schemas.microsoft.com/office/drawing/2014/main" id="{9F67419C-4538-7698-8DE3-FC8D5EC7CD04}"/>
              </a:ext>
            </a:extLst>
          </p:cNvPr>
          <p:cNvSpPr>
            <a:spLocks noGrp="1"/>
          </p:cNvSpPr>
          <p:nvPr>
            <p:ph idx="1"/>
          </p:nvPr>
        </p:nvSpPr>
        <p:spPr/>
        <p:txBody>
          <a:bodyPr>
            <a:normAutofit/>
          </a:bodyPr>
          <a:lstStyle/>
          <a:p>
            <a:pPr>
              <a:buFont typeface="+mj-lt"/>
              <a:buAutoNum type="arabicPeriod"/>
            </a:pPr>
            <a:r>
              <a:rPr lang="en-US" sz="3200" b="1" dirty="0">
                <a:latin typeface="Times New Roman" panose="02020603050405020304" pitchFamily="18" charset="0"/>
                <a:cs typeface="Times New Roman" panose="02020603050405020304" pitchFamily="18" charset="0"/>
              </a:rPr>
              <a:t>Resource-Intensive</a:t>
            </a:r>
            <a:r>
              <a:rPr lang="en-US" sz="3200" dirty="0">
                <a:latin typeface="Times New Roman" panose="02020603050405020304" pitchFamily="18" charset="0"/>
                <a:cs typeface="Times New Roman" panose="02020603050405020304" pitchFamily="18" charset="0"/>
              </a:rPr>
              <a:t>: Video processing requires significant computational power and memory.</a:t>
            </a:r>
          </a:p>
          <a:p>
            <a:pPr>
              <a:buFont typeface="+mj-lt"/>
              <a:buAutoNum type="arabicPeriod"/>
            </a:pPr>
            <a:r>
              <a:rPr lang="en-US" sz="3200" b="1" dirty="0">
                <a:latin typeface="Times New Roman" panose="02020603050405020304" pitchFamily="18" charset="0"/>
                <a:cs typeface="Times New Roman" panose="02020603050405020304" pitchFamily="18" charset="0"/>
              </a:rPr>
              <a:t>Complexity</a:t>
            </a:r>
            <a:r>
              <a:rPr lang="en-US" sz="3200" dirty="0">
                <a:latin typeface="Times New Roman" panose="02020603050405020304" pitchFamily="18" charset="0"/>
                <a:cs typeface="Times New Roman" panose="02020603050405020304" pitchFamily="18" charset="0"/>
              </a:rPr>
              <a:t>: Handling video data, especially real-time processing, can be complex.</a:t>
            </a:r>
          </a:p>
          <a:p>
            <a:pPr>
              <a:buFont typeface="+mj-lt"/>
              <a:buAutoNum type="arabicPeriod"/>
            </a:pPr>
            <a:r>
              <a:rPr lang="en-US" sz="3200" b="1" dirty="0">
                <a:latin typeface="Times New Roman" panose="02020603050405020304" pitchFamily="18" charset="0"/>
                <a:cs typeface="Times New Roman" panose="02020603050405020304" pitchFamily="18" charset="0"/>
              </a:rPr>
              <a:t>Large Storage Requirements</a:t>
            </a:r>
            <a:r>
              <a:rPr lang="en-US" sz="3200" dirty="0">
                <a:latin typeface="Times New Roman" panose="02020603050405020304" pitchFamily="18" charset="0"/>
                <a:cs typeface="Times New Roman" panose="02020603050405020304" pitchFamily="18" charset="0"/>
              </a:rPr>
              <a:t>: High-resolution video files consume large amounts of storage.</a:t>
            </a:r>
          </a:p>
          <a:p>
            <a:pPr>
              <a:buFont typeface="+mj-lt"/>
              <a:buAutoNum type="arabicPeriod"/>
            </a:pPr>
            <a:r>
              <a:rPr lang="en-US" sz="3200" b="1" dirty="0">
                <a:latin typeface="Times New Roman" panose="02020603050405020304" pitchFamily="18" charset="0"/>
                <a:cs typeface="Times New Roman" panose="02020603050405020304" pitchFamily="18" charset="0"/>
              </a:rPr>
              <a:t>Dependency on Hardware</a:t>
            </a:r>
            <a:r>
              <a:rPr lang="en-US" sz="3200" dirty="0">
                <a:latin typeface="Times New Roman" panose="02020603050405020304" pitchFamily="18" charset="0"/>
                <a:cs typeface="Times New Roman" panose="02020603050405020304" pitchFamily="18" charset="0"/>
              </a:rPr>
              <a:t>: May require specialized GPUs for tasks like deep learning with videos.</a:t>
            </a:r>
          </a:p>
          <a:p>
            <a:pPr marL="0" indent="0">
              <a:buNone/>
            </a:pPr>
            <a:endParaRPr lang="en-IN" dirty="0"/>
          </a:p>
        </p:txBody>
      </p:sp>
    </p:spTree>
    <p:extLst>
      <p:ext uri="{BB962C8B-B14F-4D97-AF65-F5344CB8AC3E}">
        <p14:creationId xmlns:p14="http://schemas.microsoft.com/office/powerpoint/2010/main" val="120099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white background with black and purple text&#10;&#10;Description automatically generated">
            <a:extLst>
              <a:ext uri="{FF2B5EF4-FFF2-40B4-BE49-F238E27FC236}">
                <a16:creationId xmlns:a16="http://schemas.microsoft.com/office/drawing/2014/main" id="{C8E42458-0571-F46D-0748-BDD985CF8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265" y="446314"/>
            <a:ext cx="11194535" cy="4582886"/>
          </a:xfrm>
        </p:spPr>
      </p:pic>
    </p:spTree>
    <p:extLst>
      <p:ext uri="{BB962C8B-B14F-4D97-AF65-F5344CB8AC3E}">
        <p14:creationId xmlns:p14="http://schemas.microsoft.com/office/powerpoint/2010/main" val="38970421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8AB8-815D-E10B-EFD4-0F4CF86BC1B7}"/>
              </a:ext>
            </a:extLst>
          </p:cNvPr>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Applications:</a:t>
            </a:r>
            <a:br>
              <a:rPr lang="en-IN" b="1" dirty="0"/>
            </a:br>
            <a:endParaRPr lang="en-IN" dirty="0"/>
          </a:p>
        </p:txBody>
      </p:sp>
      <p:sp>
        <p:nvSpPr>
          <p:cNvPr id="3" name="Content Placeholder 2">
            <a:extLst>
              <a:ext uri="{FF2B5EF4-FFF2-40B4-BE49-F238E27FC236}">
                <a16:creationId xmlns:a16="http://schemas.microsoft.com/office/drawing/2014/main" id="{7BFD3A85-2AC6-355E-BEA2-68F9143FDE20}"/>
              </a:ext>
            </a:extLst>
          </p:cNvPr>
          <p:cNvSpPr>
            <a:spLocks noGrp="1"/>
          </p:cNvSpPr>
          <p:nvPr>
            <p:ph idx="1"/>
          </p:nvPr>
        </p:nvSpPr>
        <p:spPr/>
        <p:txBody>
          <a:bodyPr>
            <a:normAutofit lnSpcReduction="10000"/>
          </a:bodyPr>
          <a:lstStyle/>
          <a:p>
            <a:pPr>
              <a:buFont typeface="+mj-lt"/>
              <a:buAutoNum type="arabicPeriod"/>
            </a:pPr>
            <a:r>
              <a:rPr lang="en-IN" sz="3000" b="1" dirty="0">
                <a:latin typeface="Times New Roman" panose="02020603050405020304" pitchFamily="18" charset="0"/>
                <a:cs typeface="Times New Roman" panose="02020603050405020304" pitchFamily="18" charset="0"/>
              </a:rPr>
              <a:t>Surveillance Systems</a:t>
            </a:r>
            <a:r>
              <a:rPr lang="en-IN" sz="3000" dirty="0">
                <a:latin typeface="Times New Roman" panose="02020603050405020304" pitchFamily="18" charset="0"/>
                <a:cs typeface="Times New Roman" panose="02020603050405020304" pitchFamily="18" charset="0"/>
              </a:rPr>
              <a:t>: Real-time face or object detection in security cameras.</a:t>
            </a:r>
          </a:p>
          <a:p>
            <a:pPr>
              <a:buFont typeface="+mj-lt"/>
              <a:buAutoNum type="arabicPeriod"/>
            </a:pPr>
            <a:r>
              <a:rPr lang="en-IN" sz="3000" b="1" dirty="0">
                <a:latin typeface="Times New Roman" panose="02020603050405020304" pitchFamily="18" charset="0"/>
                <a:cs typeface="Times New Roman" panose="02020603050405020304" pitchFamily="18" charset="0"/>
              </a:rPr>
              <a:t>Autonomous Vehicles</a:t>
            </a:r>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Analyzing</a:t>
            </a:r>
            <a:r>
              <a:rPr lang="en-IN" sz="3000" dirty="0">
                <a:latin typeface="Times New Roman" panose="02020603050405020304" pitchFamily="18" charset="0"/>
                <a:cs typeface="Times New Roman" panose="02020603050405020304" pitchFamily="18" charset="0"/>
              </a:rPr>
              <a:t> live video streams for navigation and object avoidance.</a:t>
            </a:r>
          </a:p>
          <a:p>
            <a:pPr>
              <a:buFont typeface="+mj-lt"/>
              <a:buAutoNum type="arabicPeriod"/>
            </a:pPr>
            <a:r>
              <a:rPr lang="en-IN" sz="3000" b="1" dirty="0">
                <a:latin typeface="Times New Roman" panose="02020603050405020304" pitchFamily="18" charset="0"/>
                <a:cs typeface="Times New Roman" panose="02020603050405020304" pitchFamily="18" charset="0"/>
              </a:rPr>
              <a:t>Healthcare</a:t>
            </a:r>
            <a:r>
              <a:rPr lang="en-IN" sz="3000" dirty="0">
                <a:latin typeface="Times New Roman" panose="02020603050405020304" pitchFamily="18" charset="0"/>
                <a:cs typeface="Times New Roman" panose="02020603050405020304" pitchFamily="18" charset="0"/>
              </a:rPr>
              <a:t>: Video-based diagnostics (e.g., </a:t>
            </a:r>
            <a:r>
              <a:rPr lang="en-IN" sz="3000" dirty="0" err="1">
                <a:latin typeface="Times New Roman" panose="02020603050405020304" pitchFamily="18" charset="0"/>
                <a:cs typeface="Times New Roman" panose="02020603050405020304" pitchFamily="18" charset="0"/>
              </a:rPr>
              <a:t>analyzing</a:t>
            </a:r>
            <a:r>
              <a:rPr lang="en-IN" sz="3000" dirty="0">
                <a:latin typeface="Times New Roman" panose="02020603050405020304" pitchFamily="18" charset="0"/>
                <a:cs typeface="Times New Roman" panose="02020603050405020304" pitchFamily="18" charset="0"/>
              </a:rPr>
              <a:t> MRI scans or surgeries).</a:t>
            </a:r>
          </a:p>
          <a:p>
            <a:pPr>
              <a:buFont typeface="+mj-lt"/>
              <a:buAutoNum type="arabicPeriod"/>
            </a:pPr>
            <a:r>
              <a:rPr lang="en-IN" sz="3000" b="1" dirty="0">
                <a:latin typeface="Times New Roman" panose="02020603050405020304" pitchFamily="18" charset="0"/>
                <a:cs typeface="Times New Roman" panose="02020603050405020304" pitchFamily="18" charset="0"/>
              </a:rPr>
              <a:t>Entertainment</a:t>
            </a:r>
            <a:r>
              <a:rPr lang="en-IN" sz="3000" dirty="0">
                <a:latin typeface="Times New Roman" panose="02020603050405020304" pitchFamily="18" charset="0"/>
                <a:cs typeface="Times New Roman" panose="02020603050405020304" pitchFamily="18" charset="0"/>
              </a:rPr>
              <a:t>: Video editing, special effects, and CGI rendering.</a:t>
            </a:r>
          </a:p>
          <a:p>
            <a:pPr>
              <a:buFont typeface="+mj-lt"/>
              <a:buAutoNum type="arabicPeriod"/>
            </a:pPr>
            <a:r>
              <a:rPr lang="en-IN" sz="3000" b="1" dirty="0">
                <a:latin typeface="Times New Roman" panose="02020603050405020304" pitchFamily="18" charset="0"/>
                <a:cs typeface="Times New Roman" panose="02020603050405020304" pitchFamily="18" charset="0"/>
              </a:rPr>
              <a:t>Sports Analytics</a:t>
            </a:r>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Analyzing</a:t>
            </a:r>
            <a:r>
              <a:rPr lang="en-IN" sz="3000" dirty="0">
                <a:latin typeface="Times New Roman" panose="02020603050405020304" pitchFamily="18" charset="0"/>
                <a:cs typeface="Times New Roman" panose="02020603050405020304" pitchFamily="18" charset="0"/>
              </a:rPr>
              <a:t> player movements and tactics from match recordings.</a:t>
            </a:r>
          </a:p>
          <a:p>
            <a:pPr marL="0" indent="0">
              <a:buNone/>
            </a:pPr>
            <a:endParaRPr lang="en-IN" dirty="0"/>
          </a:p>
        </p:txBody>
      </p:sp>
    </p:spTree>
    <p:extLst>
      <p:ext uri="{BB962C8B-B14F-4D97-AF65-F5344CB8AC3E}">
        <p14:creationId xmlns:p14="http://schemas.microsoft.com/office/powerpoint/2010/main" val="4143554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1267</TotalTime>
  <Words>3506</Words>
  <Application>Microsoft Office PowerPoint</Application>
  <PresentationFormat>Widescreen</PresentationFormat>
  <Paragraphs>281</Paragraphs>
  <Slides>90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Aptos</vt:lpstr>
      <vt:lpstr>Aptos Display</vt:lpstr>
      <vt:lpstr>Arial</vt:lpstr>
      <vt:lpstr>Times New Roman</vt:lpstr>
      <vt:lpstr>Office Theme</vt:lpstr>
      <vt:lpstr>Unit - 4</vt:lpstr>
      <vt:lpstr>INTRODUCTION</vt:lpstr>
      <vt:lpstr>Preprocessing Time Series Data </vt:lpstr>
      <vt:lpstr>Spatial Data Wrangling Techniques </vt:lpstr>
      <vt:lpstr>Handling Special Data Types </vt:lpstr>
      <vt:lpstr>Integrating External Datasets with GIS </vt:lpstr>
      <vt:lpstr>Resampling</vt:lpstr>
      <vt:lpstr>PowerPoint Presentation</vt:lpstr>
      <vt:lpstr>PowerPoint Presentation</vt:lpstr>
      <vt:lpstr>PowerPoint Presentation</vt:lpstr>
      <vt:lpstr>PowerPoint Presentation</vt:lpstr>
      <vt:lpstr>PowerPoint Presentation</vt:lpstr>
      <vt:lpstr>Output: </vt:lpstr>
      <vt:lpstr>PowerPoint Presentation</vt:lpstr>
      <vt:lpstr>Applications of Resampling</vt:lpstr>
      <vt:lpstr>Advantages of Resampling </vt:lpstr>
      <vt:lpstr>Disadvantages of Resampling </vt:lpstr>
      <vt:lpstr>Interpolation</vt:lpstr>
      <vt:lpstr>PowerPoint Presentation</vt:lpstr>
      <vt:lpstr>PowerPoint Presentation</vt:lpstr>
      <vt:lpstr>Output :</vt:lpstr>
      <vt:lpstr>PowerPoint Presentation</vt:lpstr>
      <vt:lpstr>Applications of Interpolation </vt:lpstr>
      <vt:lpstr>Advantages of Interpolation </vt:lpstr>
      <vt:lpstr>Disadvantages of Interpolation </vt:lpstr>
      <vt:lpstr>Rolling Windows </vt:lpstr>
      <vt:lpstr>PowerPoint Presentation</vt:lpstr>
      <vt:lpstr>PowerPoint Presentation</vt:lpstr>
      <vt:lpstr>PowerPoint Presentation</vt:lpstr>
      <vt:lpstr>PowerPoint Presentation</vt:lpstr>
      <vt:lpstr>Output:</vt:lpstr>
      <vt:lpstr>PowerPoint Presentation</vt:lpstr>
      <vt:lpstr>Applications of Rolling Windows </vt:lpstr>
      <vt:lpstr>Advantages of Rolling Windows </vt:lpstr>
      <vt:lpstr>Disadvantages of Rolling Windows </vt:lpstr>
      <vt:lpstr>Spatial Data Wrangling Techniques: Geocoding</vt:lpstr>
      <vt:lpstr>PowerPoint Presentation</vt:lpstr>
      <vt:lpstr>PowerPoint Presentation</vt:lpstr>
      <vt:lpstr>PowerPoint Presentation</vt:lpstr>
      <vt:lpstr>PowerPoint Presentation</vt:lpstr>
      <vt:lpstr>Output:</vt:lpstr>
      <vt:lpstr>PowerPoint Presentation</vt:lpstr>
      <vt:lpstr>Applications of Geocoding </vt:lpstr>
      <vt:lpstr>Advantages of Geocoding </vt:lpstr>
      <vt:lpstr>Disadvantages of Geocoding </vt:lpstr>
      <vt:lpstr>Spatial Joins</vt:lpstr>
      <vt:lpstr>Example </vt:lpstr>
      <vt:lpstr>PowerPoint Presentation</vt:lpstr>
      <vt:lpstr>PowerPoint Presentation</vt:lpstr>
      <vt:lpstr>PowerPoint Presentation</vt:lpstr>
      <vt:lpstr>Applications of Spatial Joins </vt:lpstr>
      <vt:lpstr>Advantages of Spatial Joins </vt:lpstr>
      <vt:lpstr>Disadvantages of Spatial Joins</vt:lpstr>
      <vt:lpstr>Spatial Queries</vt:lpstr>
      <vt:lpstr>Example</vt:lpstr>
      <vt:lpstr>PowerPoint Presentation</vt:lpstr>
      <vt:lpstr>PowerPoint Presentation</vt:lpstr>
      <vt:lpstr>PowerPoint Presentation</vt:lpstr>
      <vt:lpstr>Output:</vt:lpstr>
      <vt:lpstr>PowerPoint Presentation</vt:lpstr>
      <vt:lpstr>Applications of Spatial Queries </vt:lpstr>
      <vt:lpstr>Advantages of Spatial Queries </vt:lpstr>
      <vt:lpstr>Disadvantages of Spatial Queries </vt:lpstr>
      <vt:lpstr>Handling Spatial Data Types: Images</vt:lpstr>
      <vt:lpstr>PowerPoint Presentation</vt:lpstr>
      <vt:lpstr>Example of Handling Spatial Images</vt:lpstr>
      <vt:lpstr>PowerPoint Presentation</vt:lpstr>
      <vt:lpstr>PowerPoint Presentation</vt:lpstr>
      <vt:lpstr>PowerPoint Presentation</vt:lpstr>
      <vt:lpstr>PowerPoint Presentation</vt:lpstr>
      <vt:lpstr>Output: </vt:lpstr>
      <vt:lpstr>Applications of Spatial Images </vt:lpstr>
      <vt:lpstr>Advantages of Handling Spatial Images </vt:lpstr>
      <vt:lpstr>Disadvantages of Handling Spatial Images </vt:lpstr>
      <vt:lpstr>Handling special data types: audio </vt:lpstr>
      <vt:lpstr>Common Libraries for Audio Handling in Python: </vt:lpstr>
      <vt:lpstr>PowerPoint Presentation</vt:lpstr>
      <vt:lpstr>PowerPoint Presentation</vt:lpstr>
      <vt:lpstr>Using librosa to Analyze Audio</vt:lpstr>
      <vt:lpstr>PowerPoint Presentation</vt:lpstr>
      <vt:lpstr>Advantages of Handling Audio </vt:lpstr>
      <vt:lpstr>Disadvantages of Handling Audio </vt:lpstr>
      <vt:lpstr>Handling Special Data Types: Video Data</vt:lpstr>
      <vt:lpstr>Key Steps in Handling Video Data </vt:lpstr>
      <vt:lpstr>PowerPoint Presentation</vt:lpstr>
      <vt:lpstr>PowerPoint Presentation</vt:lpstr>
      <vt:lpstr>PowerPoint Presentation</vt:lpstr>
      <vt:lpstr>Advantages : </vt:lpstr>
      <vt:lpstr>Disadvantages: </vt:lpstr>
      <vt:lpstr>Applications: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- 4</dc:title>
  <dc:creator>THANESHWARI SAHU</dc:creator>
  <cp:lastModifiedBy>THANESHWARI SAHU</cp:lastModifiedBy>
  <cp:revision>11</cp:revision>
  <dcterms:created xsi:type="dcterms:W3CDTF">2024-10-16T11:43:31Z</dcterms:created>
  <dcterms:modified xsi:type="dcterms:W3CDTF">2024-11-16T03:26:27Z</dcterms:modified>
</cp:coreProperties>
</file>