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y="6858000" cx="9144000"/>
  <p:notesSz cx="6858000" cy="9144000"/>
  <p:embeddedFontLst>
    <p:embeddedFont>
      <p:font typeface="Teko"/>
      <p:regular r:id="rId48"/>
      <p:bold r:id="rId49"/>
    </p:embeddedFont>
    <p:embeddedFont>
      <p:font typeface="Constantia"/>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54" roundtripDataSignature="AMtx7mgVTULCfmn4I0PdqGOvNYSFBhUD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78C15F-C3F7-4F78-AE5D-EBA9F337B321}">
  <a:tblStyle styleId="{AF78C15F-C3F7-4F78-AE5D-EBA9F337B321}" styleName="Table_0">
    <a:wholeTbl>
      <a:tcTxStyle b="off" i="off">
        <a:font>
          <a:latin typeface="Constantia"/>
          <a:ea typeface="Constantia"/>
          <a:cs typeface="Constanti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BF5"/>
          </a:solidFill>
        </a:fill>
      </a:tcStyle>
    </a:wholeTbl>
    <a:band1H>
      <a:tcTxStyle/>
      <a:tcStyle>
        <a:fill>
          <a:solidFill>
            <a:srgbClr val="CAD4EA"/>
          </a:solidFill>
        </a:fill>
      </a:tcStyle>
    </a:band1H>
    <a:band2H>
      <a:tcTxStyle/>
    </a:band2H>
    <a:band1V>
      <a:tcTxStyle/>
      <a:tcStyle>
        <a:fill>
          <a:solidFill>
            <a:srgbClr val="CAD4EA"/>
          </a:solidFill>
        </a:fill>
      </a:tcStyle>
    </a:band1V>
    <a:band2V>
      <a:tcTxStyle/>
    </a:band2V>
    <a:lastCol>
      <a:tcTxStyle b="on" i="off">
        <a:font>
          <a:latin typeface="Constantia"/>
          <a:ea typeface="Constantia"/>
          <a:cs typeface="Constantia"/>
        </a:font>
        <a:schemeClr val="lt1"/>
      </a:tcTxStyle>
      <a:tcStyle>
        <a:fill>
          <a:solidFill>
            <a:schemeClr val="accent1"/>
          </a:solidFill>
        </a:fill>
      </a:tcStyle>
    </a:lastCol>
    <a:firstCol>
      <a:tcTxStyle b="on" i="off">
        <a:font>
          <a:latin typeface="Constantia"/>
          <a:ea typeface="Constantia"/>
          <a:cs typeface="Constantia"/>
        </a:font>
        <a:schemeClr val="lt1"/>
      </a:tcTxStyle>
      <a:tcStyle>
        <a:fill>
          <a:solidFill>
            <a:schemeClr val="accent1"/>
          </a:solidFill>
        </a:fill>
      </a:tcStyle>
    </a:firstCol>
    <a:lastRow>
      <a:tcTxStyle b="on" i="off">
        <a:font>
          <a:latin typeface="Constantia"/>
          <a:ea typeface="Constantia"/>
          <a:cs typeface="Constanti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nstantia"/>
          <a:ea typeface="Constantia"/>
          <a:cs typeface="Constanti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FE9335AD-AA33-4160-8CE9-4BED37224188}" styleName="Table_1">
    <a:wholeTbl>
      <a:tcTxStyle b="off" i="off">
        <a:font>
          <a:latin typeface="Constantia"/>
          <a:ea typeface="Constantia"/>
          <a:cs typeface="Constantia"/>
        </a:font>
        <a:schemeClr val="dk1"/>
      </a:tcTxStyle>
      <a:tcStyle>
        <a:tcBdr>
          <a:left>
            <a:ln cap="flat" cmpd="sng" w="12700">
              <a:solidFill>
                <a:schemeClr val="accent4"/>
              </a:solidFill>
              <a:prstDash val="solid"/>
              <a:round/>
              <a:headEnd len="sm" w="sm" type="none"/>
              <a:tailEnd len="sm" w="sm" type="none"/>
            </a:ln>
          </a:left>
          <a:right>
            <a:ln cap="flat" cmpd="sng" w="12700">
              <a:solidFill>
                <a:schemeClr val="accent4"/>
              </a:solidFill>
              <a:prstDash val="solid"/>
              <a:round/>
              <a:headEnd len="sm" w="sm" type="none"/>
              <a:tailEnd len="sm" w="sm" type="none"/>
            </a:ln>
          </a:right>
          <a:top>
            <a:ln cap="flat" cmpd="sng" w="12700">
              <a:solidFill>
                <a:schemeClr val="accent4"/>
              </a:solidFill>
              <a:prstDash val="solid"/>
              <a:round/>
              <a:headEnd len="sm" w="sm" type="none"/>
              <a:tailEnd len="sm" w="sm" type="none"/>
            </a:ln>
          </a:top>
          <a:bottom>
            <a:ln cap="flat" cmpd="sng" w="12700">
              <a:solidFill>
                <a:schemeClr val="accent4"/>
              </a:solidFill>
              <a:prstDash val="solid"/>
              <a:round/>
              <a:headEnd len="sm" w="sm" type="none"/>
              <a:tailEnd len="sm" w="sm" type="none"/>
            </a:ln>
          </a:bottom>
          <a:insideH>
            <a:ln cap="flat" cmpd="sng" w="12700">
              <a:solidFill>
                <a:schemeClr val="accent4"/>
              </a:solidFill>
              <a:prstDash val="solid"/>
              <a:round/>
              <a:headEnd len="sm" w="sm" type="none"/>
              <a:tailEnd len="sm" w="sm" type="none"/>
            </a:ln>
          </a:insideH>
          <a:insideV>
            <a:ln cap="flat" cmpd="sng" w="12700">
              <a:solidFill>
                <a:schemeClr val="accent4"/>
              </a:solidFill>
              <a:prstDash val="solid"/>
              <a:round/>
              <a:headEnd len="sm" w="sm" type="none"/>
              <a:tailEnd len="sm" w="sm" type="none"/>
            </a:ln>
          </a:insideV>
        </a:tcBdr>
        <a:fill>
          <a:solidFill>
            <a:srgbClr val="FFFFFF">
              <a:alpha val="0"/>
            </a:srgbClr>
          </a:solidFill>
        </a:fill>
      </a:tcStyle>
    </a:wholeTbl>
    <a:band1H>
      <a:tcTxStyle/>
      <a:tcStyle>
        <a:fill>
          <a:solidFill>
            <a:schemeClr val="accent4">
              <a:alpha val="20000"/>
            </a:schemeClr>
          </a:solidFill>
        </a:fill>
      </a:tcStyle>
    </a:band1H>
    <a:band2H>
      <a:tcTxStyle/>
    </a:band2H>
    <a:band1V>
      <a:tcTxStyle/>
      <a:tcStyle>
        <a:fill>
          <a:solidFill>
            <a:schemeClr val="accent4">
              <a:alpha val="20000"/>
            </a:schemeClr>
          </a:solidFill>
        </a:fill>
      </a:tcStyle>
    </a:band1V>
    <a:band2V>
      <a:tcTxStyle/>
    </a:band2V>
    <a:lastCol>
      <a:tcTxStyle b="on" i="off"/>
    </a:lastCol>
    <a:firstCol>
      <a:tcTxStyle b="on" i="off"/>
    </a:firstCol>
    <a:lastRow>
      <a:tcTxStyle b="on" i="off"/>
      <a:tcStyle>
        <a:tcBdr>
          <a:top>
            <a:ln cap="flat" cmpd="sng" w="50800">
              <a:solidFill>
                <a:schemeClr val="accent4"/>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4"/>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Teko-regular.fntdata"/><Relationship Id="rId47" Type="http://schemas.openxmlformats.org/officeDocument/2006/relationships/slide" Target="slides/slide40.xml"/><Relationship Id="rId49" Type="http://schemas.openxmlformats.org/officeDocument/2006/relationships/font" Target="fonts/Teko-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Constantia-bold.fntdata"/><Relationship Id="rId50" Type="http://schemas.openxmlformats.org/officeDocument/2006/relationships/font" Target="fonts/Constantia-regular.fntdata"/><Relationship Id="rId53" Type="http://schemas.openxmlformats.org/officeDocument/2006/relationships/font" Target="fonts/Constantia-boldItalic.fntdata"/><Relationship Id="rId52" Type="http://schemas.openxmlformats.org/officeDocument/2006/relationships/font" Target="fonts/Constantia-italic.fntdata"/><Relationship Id="rId11" Type="http://schemas.openxmlformats.org/officeDocument/2006/relationships/slide" Target="slides/slide4.xml"/><Relationship Id="rId10" Type="http://schemas.openxmlformats.org/officeDocument/2006/relationships/slide" Target="slides/slide3.xml"/><Relationship Id="rId54" Type="http://customschemas.google.com/relationships/presentationmetadata" Target="meta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16" name="Shape 16"/>
        <p:cNvGrpSpPr/>
        <p:nvPr/>
      </p:nvGrpSpPr>
      <p:grpSpPr>
        <a:xfrm>
          <a:off x="0" y="0"/>
          <a:ext cx="0" cy="0"/>
          <a:chOff x="0" y="0"/>
          <a:chExt cx="0" cy="0"/>
        </a:xfrm>
      </p:grpSpPr>
      <p:sp>
        <p:nvSpPr>
          <p:cNvPr id="17" name="Google Shape;17;p44"/>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4"/>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19" name="Google Shape;19;p4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3" name="Shape 83"/>
        <p:cNvGrpSpPr/>
        <p:nvPr/>
      </p:nvGrpSpPr>
      <p:grpSpPr>
        <a:xfrm>
          <a:off x="0" y="0"/>
          <a:ext cx="0" cy="0"/>
          <a:chOff x="0" y="0"/>
          <a:chExt cx="0" cy="0"/>
        </a:xfrm>
      </p:grpSpPr>
      <p:sp>
        <p:nvSpPr>
          <p:cNvPr id="84" name="Google Shape;84;p52"/>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5" name="Google Shape;85;p52"/>
          <p:cNvSpPr/>
          <p:nvPr/>
        </p:nvSpPr>
        <p:spPr>
          <a:xfrm flipH="1" rot="-10380000">
            <a:off x="8004134"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6" name="Google Shape;86;p52"/>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rmAutofit/>
          </a:bodyPr>
          <a:lstStyle>
            <a:lvl1pPr lvl="0" algn="l">
              <a:spcBef>
                <a:spcPts val="0"/>
              </a:spcBef>
              <a:spcAft>
                <a:spcPts val="0"/>
              </a:spcAft>
              <a:buClr>
                <a:schemeClr val="dk2"/>
              </a:buClr>
              <a:buSzPts val="2000"/>
              <a:buFont typeface="Calibri"/>
              <a:buNone/>
              <a:defRPr b="1"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52"/>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rm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5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5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52"/>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1" name="Google Shape;91;p52"/>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92" name="Google Shape;92;p52"/>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3" name="Google Shape;93;p52"/>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4" name="Shape 94"/>
        <p:cNvGrpSpPr/>
        <p:nvPr/>
      </p:nvGrpSpPr>
      <p:grpSpPr>
        <a:xfrm>
          <a:off x="0" y="0"/>
          <a:ext cx="0" cy="0"/>
          <a:chOff x="0" y="0"/>
          <a:chExt cx="0" cy="0"/>
        </a:xfrm>
      </p:grpSpPr>
      <p:sp>
        <p:nvSpPr>
          <p:cNvPr id="95" name="Google Shape;95;p5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53"/>
          <p:cNvSpPr txBox="1"/>
          <p:nvPr>
            <p:ph idx="1" type="body"/>
          </p:nvPr>
        </p:nvSpPr>
        <p:spPr>
          <a:xfrm rot="5400000">
            <a:off x="2377440" y="15240"/>
            <a:ext cx="4389120" cy="82296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7" name="Google Shape;97;p5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5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5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0" name="Shape 100"/>
        <p:cNvGrpSpPr/>
        <p:nvPr/>
      </p:nvGrpSpPr>
      <p:grpSpPr>
        <a:xfrm>
          <a:off x="0" y="0"/>
          <a:ext cx="0" cy="0"/>
          <a:chOff x="0" y="0"/>
          <a:chExt cx="0" cy="0"/>
        </a:xfrm>
      </p:grpSpPr>
      <p:sp>
        <p:nvSpPr>
          <p:cNvPr id="101" name="Google Shape;101;p54"/>
          <p:cNvSpPr txBox="1"/>
          <p:nvPr>
            <p:ph type="title"/>
          </p:nvPr>
        </p:nvSpPr>
        <p:spPr>
          <a:xfrm rot="5400000">
            <a:off x="5052219" y="2491582"/>
            <a:ext cx="5211763" cy="20574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54"/>
          <p:cNvSpPr txBox="1"/>
          <p:nvPr>
            <p:ph idx="1" type="body"/>
          </p:nvPr>
        </p:nvSpPr>
        <p:spPr>
          <a:xfrm rot="5400000">
            <a:off x="861219" y="510382"/>
            <a:ext cx="5211763" cy="60198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5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5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5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4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4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39" name="Shape 39"/>
        <p:cNvGrpSpPr/>
        <p:nvPr/>
      </p:nvGrpSpPr>
      <p:grpSpPr>
        <a:xfrm>
          <a:off x="0" y="0"/>
          <a:ext cx="0" cy="0"/>
          <a:chOff x="0" y="0"/>
          <a:chExt cx="0" cy="0"/>
        </a:xfrm>
      </p:grpSpPr>
      <p:sp>
        <p:nvSpPr>
          <p:cNvPr id="40" name="Google Shape;40;p43"/>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43"/>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2" name="Google Shape;42;p4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45" name="Shape 45"/>
        <p:cNvGrpSpPr/>
        <p:nvPr/>
      </p:nvGrpSpPr>
      <p:grpSpPr>
        <a:xfrm>
          <a:off x="0" y="0"/>
          <a:ext cx="0" cy="0"/>
          <a:chOff x="0" y="0"/>
          <a:chExt cx="0" cy="0"/>
        </a:xfrm>
      </p:grpSpPr>
      <p:sp>
        <p:nvSpPr>
          <p:cNvPr id="46" name="Google Shape;46;p46"/>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6"/>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rm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8" name="Google Shape;48;p4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4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47"/>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4" name="Google Shape;54;p47"/>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5" name="Google Shape;55;p4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4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8"/>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1" name="Google Shape;61;p48"/>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rm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2" name="Google Shape;62;p48"/>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48"/>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4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4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49"/>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4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5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5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51"/>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51"/>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rm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51"/>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rm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5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5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5" name="Shape 5"/>
        <p:cNvGrpSpPr/>
        <p:nvPr/>
      </p:nvGrpSpPr>
      <p:grpSpPr>
        <a:xfrm>
          <a:off x="0" y="0"/>
          <a:ext cx="0" cy="0"/>
          <a:chOff x="0" y="0"/>
          <a:chExt cx="0" cy="0"/>
        </a:xfrm>
      </p:grpSpPr>
      <p:sp>
        <p:nvSpPr>
          <p:cNvPr id="6" name="Google Shape;6;p42"/>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7" name="Google Shape;7;p42"/>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8" name="Google Shape;8;p4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lt2"/>
              </a:buClr>
              <a:buSzPts val="5000"/>
              <a:buFont typeface="Calibri"/>
              <a:buNone/>
              <a:defRPr b="0" i="0" sz="50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4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0" name="Google Shape;10;p4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1" name="Google Shape;11;p4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2" name="Google Shape;12;p4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200" u="none" cap="none" strike="noStrike">
                <a:solidFill>
                  <a:srgbClr val="D0E9ED"/>
                </a:solidFill>
                <a:latin typeface="Constantia"/>
                <a:ea typeface="Constantia"/>
                <a:cs typeface="Constantia"/>
                <a:sym typeface="Constantia"/>
              </a:defRPr>
            </a:lvl1pPr>
            <a:lvl2pPr indent="0" lvl="1" marL="0" marR="0" rtl="0" algn="r">
              <a:spcBef>
                <a:spcPts val="0"/>
              </a:spcBef>
              <a:buNone/>
              <a:defRPr b="0" i="0" sz="1200" u="none" cap="none" strike="noStrike">
                <a:solidFill>
                  <a:srgbClr val="D0E9ED"/>
                </a:solidFill>
                <a:latin typeface="Constantia"/>
                <a:ea typeface="Constantia"/>
                <a:cs typeface="Constantia"/>
                <a:sym typeface="Constantia"/>
              </a:defRPr>
            </a:lvl2pPr>
            <a:lvl3pPr indent="0" lvl="2" marL="0" marR="0" rtl="0" algn="r">
              <a:spcBef>
                <a:spcPts val="0"/>
              </a:spcBef>
              <a:buNone/>
              <a:defRPr b="0" i="0" sz="1200" u="none" cap="none" strike="noStrike">
                <a:solidFill>
                  <a:srgbClr val="D0E9ED"/>
                </a:solidFill>
                <a:latin typeface="Constantia"/>
                <a:ea typeface="Constantia"/>
                <a:cs typeface="Constantia"/>
                <a:sym typeface="Constantia"/>
              </a:defRPr>
            </a:lvl3pPr>
            <a:lvl4pPr indent="0" lvl="3" marL="0" marR="0" rtl="0" algn="r">
              <a:spcBef>
                <a:spcPts val="0"/>
              </a:spcBef>
              <a:buNone/>
              <a:defRPr b="0" i="0" sz="1200" u="none" cap="none" strike="noStrike">
                <a:solidFill>
                  <a:srgbClr val="D0E9ED"/>
                </a:solidFill>
                <a:latin typeface="Constantia"/>
                <a:ea typeface="Constantia"/>
                <a:cs typeface="Constantia"/>
                <a:sym typeface="Constantia"/>
              </a:defRPr>
            </a:lvl4pPr>
            <a:lvl5pPr indent="0" lvl="4" marL="0" marR="0" rtl="0" algn="r">
              <a:spcBef>
                <a:spcPts val="0"/>
              </a:spcBef>
              <a:buNone/>
              <a:defRPr b="0" i="0" sz="1200" u="none" cap="none" strike="noStrike">
                <a:solidFill>
                  <a:srgbClr val="D0E9ED"/>
                </a:solidFill>
                <a:latin typeface="Constantia"/>
                <a:ea typeface="Constantia"/>
                <a:cs typeface="Constantia"/>
                <a:sym typeface="Constantia"/>
              </a:defRPr>
            </a:lvl5pPr>
            <a:lvl6pPr indent="0" lvl="5" marL="0" marR="0" rtl="0" algn="r">
              <a:spcBef>
                <a:spcPts val="0"/>
              </a:spcBef>
              <a:buNone/>
              <a:defRPr b="0" i="0" sz="1200" u="none" cap="none" strike="noStrike">
                <a:solidFill>
                  <a:srgbClr val="D0E9ED"/>
                </a:solidFill>
                <a:latin typeface="Constantia"/>
                <a:ea typeface="Constantia"/>
                <a:cs typeface="Constantia"/>
                <a:sym typeface="Constantia"/>
              </a:defRPr>
            </a:lvl6pPr>
            <a:lvl7pPr indent="0" lvl="6" marL="0" marR="0" rtl="0" algn="r">
              <a:spcBef>
                <a:spcPts val="0"/>
              </a:spcBef>
              <a:buNone/>
              <a:defRPr b="0" i="0" sz="1200" u="none" cap="none" strike="noStrike">
                <a:solidFill>
                  <a:srgbClr val="D0E9ED"/>
                </a:solidFill>
                <a:latin typeface="Constantia"/>
                <a:ea typeface="Constantia"/>
                <a:cs typeface="Constantia"/>
                <a:sym typeface="Constantia"/>
              </a:defRPr>
            </a:lvl7pPr>
            <a:lvl8pPr indent="0" lvl="7" marL="0" marR="0" rtl="0" algn="r">
              <a:spcBef>
                <a:spcPts val="0"/>
              </a:spcBef>
              <a:buNone/>
              <a:defRPr b="0" i="0" sz="1200" u="none" cap="none" strike="noStrike">
                <a:solidFill>
                  <a:srgbClr val="D0E9ED"/>
                </a:solidFill>
                <a:latin typeface="Constantia"/>
                <a:ea typeface="Constantia"/>
                <a:cs typeface="Constantia"/>
                <a:sym typeface="Constantia"/>
              </a:defRPr>
            </a:lvl8pPr>
            <a:lvl9pPr indent="0" lvl="8" marL="0" marR="0" rtl="0" algn="r">
              <a:spcBef>
                <a:spcPts val="0"/>
              </a:spcBef>
              <a:buNone/>
              <a:defRPr b="0" i="0" sz="1200" u="none" cap="none" strike="noStrike">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13" name="Google Shape;13;p42"/>
          <p:cNvGrpSpPr/>
          <p:nvPr/>
        </p:nvGrpSpPr>
        <p:grpSpPr>
          <a:xfrm>
            <a:off x="-29294" y="-16113"/>
            <a:ext cx="9198255" cy="1086266"/>
            <a:chOff x="-29322" y="-1971"/>
            <a:chExt cx="9198255" cy="1086266"/>
          </a:xfrm>
        </p:grpSpPr>
        <p:sp>
          <p:nvSpPr>
            <p:cNvPr id="14" name="Google Shape;14;p42"/>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5" name="Google Shape;15;p42"/>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22" name="Shape 22"/>
        <p:cNvGrpSpPr/>
        <p:nvPr/>
      </p:nvGrpSpPr>
      <p:grpSpPr>
        <a:xfrm>
          <a:off x="0" y="0"/>
          <a:ext cx="0" cy="0"/>
          <a:chOff x="0" y="0"/>
          <a:chExt cx="0" cy="0"/>
        </a:xfrm>
      </p:grpSpPr>
      <p:sp>
        <p:nvSpPr>
          <p:cNvPr id="23" name="Google Shape;23;p41"/>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4" name="Google Shape;24;p41"/>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5" name="Google Shape;25;p4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27" name="Google Shape;27;p4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28" name="Google Shape;28;p4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29" name="Google Shape;29;p4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sz="1200" u="none">
                <a:solidFill>
                  <a:srgbClr val="035C75"/>
                </a:solidFill>
                <a:latin typeface="Constantia"/>
                <a:ea typeface="Constantia"/>
                <a:cs typeface="Constantia"/>
                <a:sym typeface="Constantia"/>
              </a:defRPr>
            </a:lvl1pPr>
            <a:lvl2pPr indent="0" lvl="1" marL="0" marR="0" rtl="0" algn="r">
              <a:spcBef>
                <a:spcPts val="0"/>
              </a:spcBef>
              <a:buNone/>
              <a:defRPr b="0" sz="1200" u="none">
                <a:solidFill>
                  <a:srgbClr val="035C75"/>
                </a:solidFill>
                <a:latin typeface="Constantia"/>
                <a:ea typeface="Constantia"/>
                <a:cs typeface="Constantia"/>
                <a:sym typeface="Constantia"/>
              </a:defRPr>
            </a:lvl2pPr>
            <a:lvl3pPr indent="0" lvl="2" marL="0" marR="0" rtl="0" algn="r">
              <a:spcBef>
                <a:spcPts val="0"/>
              </a:spcBef>
              <a:buNone/>
              <a:defRPr b="0" sz="1200" u="none">
                <a:solidFill>
                  <a:srgbClr val="035C75"/>
                </a:solidFill>
                <a:latin typeface="Constantia"/>
                <a:ea typeface="Constantia"/>
                <a:cs typeface="Constantia"/>
                <a:sym typeface="Constantia"/>
              </a:defRPr>
            </a:lvl3pPr>
            <a:lvl4pPr indent="0" lvl="3" marL="0" marR="0" rtl="0" algn="r">
              <a:spcBef>
                <a:spcPts val="0"/>
              </a:spcBef>
              <a:buNone/>
              <a:defRPr b="0" sz="1200" u="none">
                <a:solidFill>
                  <a:srgbClr val="035C75"/>
                </a:solidFill>
                <a:latin typeface="Constantia"/>
                <a:ea typeface="Constantia"/>
                <a:cs typeface="Constantia"/>
                <a:sym typeface="Constantia"/>
              </a:defRPr>
            </a:lvl4pPr>
            <a:lvl5pPr indent="0" lvl="4" marL="0" marR="0" rtl="0" algn="r">
              <a:spcBef>
                <a:spcPts val="0"/>
              </a:spcBef>
              <a:buNone/>
              <a:defRPr b="0" sz="1200" u="none">
                <a:solidFill>
                  <a:srgbClr val="035C75"/>
                </a:solidFill>
                <a:latin typeface="Constantia"/>
                <a:ea typeface="Constantia"/>
                <a:cs typeface="Constantia"/>
                <a:sym typeface="Constantia"/>
              </a:defRPr>
            </a:lvl5pPr>
            <a:lvl6pPr indent="0" lvl="5" marL="0" marR="0" rtl="0" algn="r">
              <a:spcBef>
                <a:spcPts val="0"/>
              </a:spcBef>
              <a:buNone/>
              <a:defRPr b="0" sz="1200" u="none">
                <a:solidFill>
                  <a:srgbClr val="035C75"/>
                </a:solidFill>
                <a:latin typeface="Constantia"/>
                <a:ea typeface="Constantia"/>
                <a:cs typeface="Constantia"/>
                <a:sym typeface="Constantia"/>
              </a:defRPr>
            </a:lvl6pPr>
            <a:lvl7pPr indent="0" lvl="6" marL="0" marR="0" rtl="0" algn="r">
              <a:spcBef>
                <a:spcPts val="0"/>
              </a:spcBef>
              <a:buNone/>
              <a:defRPr b="0" sz="1200" u="none">
                <a:solidFill>
                  <a:srgbClr val="035C75"/>
                </a:solidFill>
                <a:latin typeface="Constantia"/>
                <a:ea typeface="Constantia"/>
                <a:cs typeface="Constantia"/>
                <a:sym typeface="Constantia"/>
              </a:defRPr>
            </a:lvl7pPr>
            <a:lvl8pPr indent="0" lvl="7" marL="0" marR="0" rtl="0" algn="r">
              <a:spcBef>
                <a:spcPts val="0"/>
              </a:spcBef>
              <a:buNone/>
              <a:defRPr b="0" sz="1200" u="none">
                <a:solidFill>
                  <a:srgbClr val="035C75"/>
                </a:solidFill>
                <a:latin typeface="Constantia"/>
                <a:ea typeface="Constantia"/>
                <a:cs typeface="Constantia"/>
                <a:sym typeface="Constantia"/>
              </a:defRPr>
            </a:lvl8pPr>
            <a:lvl9pPr indent="0" lvl="8" marL="0" marR="0" rtl="0" algn="r">
              <a:spcBef>
                <a:spcPts val="0"/>
              </a:spcBef>
              <a:buNone/>
              <a:defRPr b="0" sz="1200" u="non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30" name="Google Shape;30;p41"/>
          <p:cNvGrpSpPr/>
          <p:nvPr/>
        </p:nvGrpSpPr>
        <p:grpSpPr>
          <a:xfrm>
            <a:off x="-29294" y="-16113"/>
            <a:ext cx="9198255" cy="1086266"/>
            <a:chOff x="-29322" y="-1971"/>
            <a:chExt cx="9198255" cy="1086266"/>
          </a:xfrm>
        </p:grpSpPr>
        <p:sp>
          <p:nvSpPr>
            <p:cNvPr id="31" name="Google Shape;31;p41"/>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32" name="Google Shape;32;p41"/>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6.png"/><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p>
            <a:pPr indent="0" lvl="0" marL="0" rtl="0" algn="r">
              <a:spcBef>
                <a:spcPts val="0"/>
              </a:spcBef>
              <a:spcAft>
                <a:spcPts val="0"/>
              </a:spcAft>
              <a:buClr>
                <a:srgbClr val="4CE0EA"/>
              </a:buClr>
              <a:buSzPts val="4000"/>
              <a:buFont typeface="Calibri"/>
              <a:buNone/>
            </a:pPr>
            <a:r>
              <a:rPr lang="en-US" sz="4000"/>
              <a:t>Logic Families and Semiconductor Memories</a:t>
            </a:r>
            <a:endParaRPr sz="4000"/>
          </a:p>
        </p:txBody>
      </p:sp>
      <p:sp>
        <p:nvSpPr>
          <p:cNvPr id="111" name="Google Shape;111;p1"/>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p>
            <a:pPr indent="0" lvl="0" marL="0" marR="45720" rtl="0" algn="r">
              <a:spcBef>
                <a:spcPts val="0"/>
              </a:spcBef>
              <a:spcAft>
                <a:spcPts val="0"/>
              </a:spcAft>
              <a:buSzPts val="247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Power Dissipation</a:t>
            </a:r>
            <a:endParaRPr/>
          </a:p>
        </p:txBody>
      </p:sp>
      <p:sp>
        <p:nvSpPr>
          <p:cNvPr id="168" name="Google Shape;168;p10"/>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rtl="0" algn="l">
              <a:spcBef>
                <a:spcPts val="0"/>
              </a:spcBef>
              <a:spcAft>
                <a:spcPts val="0"/>
              </a:spcAft>
              <a:buSzPct val="95000"/>
              <a:buChar char="⚫"/>
            </a:pPr>
            <a:r>
              <a:rPr lang="en-US"/>
              <a:t>It is the amount of power dissipated in an IC in the form of heat.</a:t>
            </a:r>
            <a:endParaRPr/>
          </a:p>
          <a:p>
            <a:pPr indent="-274320" lvl="0" marL="274320" rtl="0" algn="l">
              <a:spcBef>
                <a:spcPts val="364"/>
              </a:spcBef>
              <a:spcAft>
                <a:spcPts val="0"/>
              </a:spcAft>
              <a:buSzPct val="95000"/>
              <a:buChar char="⚫"/>
            </a:pPr>
            <a:r>
              <a:rPr lang="en-US"/>
              <a:t>Excessive temp. could damage the IC. So power dissipation must be less.</a:t>
            </a:r>
            <a:endParaRPr/>
          </a:p>
          <a:p>
            <a:pPr indent="-274320" lvl="0" marL="274320" rtl="0" algn="l">
              <a:spcBef>
                <a:spcPts val="364"/>
              </a:spcBef>
              <a:spcAft>
                <a:spcPts val="0"/>
              </a:spcAft>
              <a:buSzPct val="95000"/>
              <a:buChar char="⚫"/>
            </a:pPr>
            <a:r>
              <a:rPr lang="en-US"/>
              <a:t>It is calculated as the product of the voltage Vcc and the  current Icc that is drawn from the voltage Vcc ,applied to an IC .</a:t>
            </a:r>
            <a:endParaRPr/>
          </a:p>
          <a:p>
            <a:pPr indent="-164528" lvl="0" marL="274320" rtl="0" algn="l">
              <a:spcBef>
                <a:spcPts val="364"/>
              </a:spcBef>
              <a:spcAft>
                <a:spcPts val="0"/>
              </a:spcAft>
              <a:buSzPct val="95000"/>
              <a:buNone/>
            </a:pPr>
            <a:r>
              <a:t/>
            </a:r>
            <a:endParaRPr/>
          </a:p>
          <a:p>
            <a:pPr indent="-274320" lvl="0" marL="274320" rtl="0" algn="l">
              <a:spcBef>
                <a:spcPts val="364"/>
              </a:spcBef>
              <a:spcAft>
                <a:spcPts val="0"/>
              </a:spcAft>
              <a:buSzPct val="95000"/>
              <a:buChar char="⚫"/>
            </a:pPr>
            <a:r>
              <a:rPr lang="en-US">
                <a:solidFill>
                  <a:srgbClr val="089CA2"/>
                </a:solidFill>
              </a:rPr>
              <a:t>Power dissipation  Pd = Vcc * Icc</a:t>
            </a:r>
            <a:endParaRPr>
              <a:solidFill>
                <a:srgbClr val="089CA2"/>
              </a:solidFill>
            </a:endParaRPr>
          </a:p>
          <a:p>
            <a:pPr indent="-164528" lvl="0" marL="274320" rtl="0" algn="l">
              <a:spcBef>
                <a:spcPts val="364"/>
              </a:spcBef>
              <a:spcAft>
                <a:spcPts val="0"/>
              </a:spcAft>
              <a:buSzPct val="95000"/>
              <a:buNone/>
            </a:pPr>
            <a:r>
              <a:t/>
            </a:r>
            <a:endParaRPr>
              <a:solidFill>
                <a:srgbClr val="089CA2"/>
              </a:solidFill>
            </a:endParaRPr>
          </a:p>
          <a:p>
            <a:pPr indent="-274320" lvl="0" marL="274320" rtl="0" algn="l">
              <a:spcBef>
                <a:spcPts val="364"/>
              </a:spcBef>
              <a:spcAft>
                <a:spcPts val="0"/>
              </a:spcAft>
              <a:buSzPct val="95000"/>
              <a:buChar char="⚫"/>
            </a:pPr>
            <a:r>
              <a:rPr lang="en-US">
                <a:solidFill>
                  <a:srgbClr val="089CA2"/>
                </a:solidFill>
              </a:rPr>
              <a:t>Average power dissipation Pd(Avg)= Vcc *  Icc(Avg)</a:t>
            </a:r>
            <a:endParaRPr/>
          </a:p>
          <a:p>
            <a:pPr indent="-164528" lvl="0" marL="274320" rtl="0" algn="l">
              <a:spcBef>
                <a:spcPts val="364"/>
              </a:spcBef>
              <a:spcAft>
                <a:spcPts val="0"/>
              </a:spcAft>
              <a:buSzPct val="95000"/>
              <a:buNone/>
            </a:pPr>
            <a:r>
              <a:t/>
            </a:r>
            <a:endParaRPr>
              <a:solidFill>
                <a:srgbClr val="089CA2"/>
              </a:solidFill>
            </a:endParaRPr>
          </a:p>
          <a:p>
            <a:pPr indent="-274320" lvl="0" marL="274320" rtl="0" algn="l">
              <a:spcBef>
                <a:spcPts val="364"/>
              </a:spcBef>
              <a:spcAft>
                <a:spcPts val="0"/>
              </a:spcAft>
              <a:buSzPct val="95000"/>
              <a:buChar char="⚫"/>
            </a:pPr>
            <a:r>
              <a:rPr lang="en-US">
                <a:solidFill>
                  <a:srgbClr val="089CA2"/>
                </a:solidFill>
              </a:rPr>
              <a:t>Where , Icc(Avg)=( Icch+Iccl)/2</a:t>
            </a:r>
            <a:endParaRPr/>
          </a:p>
          <a:p>
            <a:pPr indent="-164528" lvl="0" marL="274320" rtl="0" algn="l">
              <a:spcBef>
                <a:spcPts val="364"/>
              </a:spcBef>
              <a:spcAft>
                <a:spcPts val="0"/>
              </a:spcAft>
              <a:buSzPct val="95000"/>
              <a:buNone/>
            </a:pPr>
            <a:r>
              <a:t/>
            </a:r>
            <a:endParaRPr/>
          </a:p>
          <a:p>
            <a:pPr indent="-274320" lvl="0" marL="274320" rtl="0" algn="l">
              <a:spcBef>
                <a:spcPts val="364"/>
              </a:spcBef>
              <a:spcAft>
                <a:spcPts val="0"/>
              </a:spcAft>
              <a:buSzPct val="95000"/>
              <a:buChar char="⚫"/>
            </a:pPr>
            <a:r>
              <a:rPr lang="en-US"/>
              <a:t>Measured in few milli-watts. </a:t>
            </a:r>
            <a:endParaRPr/>
          </a:p>
          <a:p>
            <a:pPr indent="-274320" lvl="0" marL="274320" rtl="0" algn="l">
              <a:spcBef>
                <a:spcPts val="364"/>
              </a:spcBef>
              <a:spcAft>
                <a:spcPts val="0"/>
              </a:spcAft>
              <a:buSzPct val="95000"/>
              <a:buNone/>
            </a:pPr>
            <a:r>
              <a:t/>
            </a:r>
            <a:endParaRPr/>
          </a:p>
          <a:p>
            <a:pPr indent="-274320" lvl="0" marL="274320" rtl="0" algn="l">
              <a:spcBef>
                <a:spcPts val="364"/>
              </a:spcBef>
              <a:spcAft>
                <a:spcPts val="0"/>
              </a:spcAft>
              <a:buSzPct val="95000"/>
              <a:buChar char="⚫"/>
            </a:pPr>
            <a:r>
              <a:rPr lang="en-US"/>
              <a:t>A low value of this product is desirable.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Figure of merit</a:t>
            </a:r>
            <a:endParaRPr/>
          </a:p>
        </p:txBody>
      </p:sp>
      <p:sp>
        <p:nvSpPr>
          <p:cNvPr id="174" name="Google Shape;174;p1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660"/>
              <a:buChar char="⚫"/>
            </a:pPr>
            <a:r>
              <a:rPr lang="en-US" sz="2800"/>
              <a:t>The product of speed and power dissipation per gate is known as the figure of merit of the logic family. </a:t>
            </a:r>
            <a:endParaRPr/>
          </a:p>
          <a:p>
            <a:pPr indent="-274320" lvl="0" marL="274320" rtl="0" algn="l">
              <a:spcBef>
                <a:spcPts val="560"/>
              </a:spcBef>
              <a:spcAft>
                <a:spcPts val="0"/>
              </a:spcAft>
              <a:buSzPts val="2660"/>
              <a:buChar char="⚫"/>
            </a:pPr>
            <a:r>
              <a:rPr lang="en-US" sz="2800"/>
              <a:t>It is desirable that figure of merit should be low.</a:t>
            </a:r>
            <a:endParaRPr/>
          </a:p>
          <a:p>
            <a:pPr indent="-274320" lvl="0" marL="274320" rtl="0" algn="l">
              <a:spcBef>
                <a:spcPts val="560"/>
              </a:spcBef>
              <a:spcAft>
                <a:spcPts val="0"/>
              </a:spcAft>
              <a:buSzPts val="2470"/>
              <a:buChar char="⚫"/>
            </a:pPr>
            <a:r>
              <a:rPr lang="en-US"/>
              <a:t>Measured in </a:t>
            </a:r>
            <a:r>
              <a:rPr lang="en-US" sz="2800"/>
              <a:t>picojouls</a:t>
            </a:r>
            <a:r>
              <a:rPr lang="en-US"/>
              <a:t>.</a:t>
            </a:r>
            <a:endParaRPr/>
          </a:p>
          <a:p>
            <a:pPr indent="-274320" lvl="0" marL="274320" rtl="0" algn="l">
              <a:spcBef>
                <a:spcPts val="480"/>
              </a:spcBef>
              <a:spcAft>
                <a:spcPts val="0"/>
              </a:spcAft>
              <a:buSzPts val="2280"/>
              <a:buNone/>
            </a:pPr>
            <a:r>
              <a:t/>
            </a:r>
            <a:endParaRPr sz="2400">
              <a:solidFill>
                <a:srgbClr val="1ECAF8"/>
              </a:solidFill>
            </a:endParaRPr>
          </a:p>
          <a:p>
            <a:pPr indent="-274320" lvl="0" marL="274320" rtl="0" algn="l">
              <a:spcBef>
                <a:spcPts val="480"/>
              </a:spcBef>
              <a:spcAft>
                <a:spcPts val="0"/>
              </a:spcAft>
              <a:buSzPts val="2280"/>
              <a:buNone/>
            </a:pPr>
            <a:r>
              <a:rPr lang="en-US" sz="2400">
                <a:solidFill>
                  <a:srgbClr val="1ECAF8"/>
                </a:solidFill>
              </a:rPr>
              <a:t>Figure of merit= Propagation delay * Power dissipation</a:t>
            </a:r>
            <a:endParaRPr/>
          </a:p>
          <a:p>
            <a:pPr indent="-274320" lvl="0" marL="274320" rtl="0" algn="l">
              <a:spcBef>
                <a:spcPts val="480"/>
              </a:spcBef>
              <a:spcAft>
                <a:spcPts val="0"/>
              </a:spcAft>
              <a:buSzPts val="2280"/>
              <a:buNone/>
            </a:pPr>
            <a:r>
              <a:t/>
            </a:r>
            <a:endParaRPr sz="2400">
              <a:solidFill>
                <a:srgbClr val="1ECAF8"/>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2"/>
          <p:cNvSpPr txBox="1"/>
          <p:nvPr>
            <p:ph type="title"/>
          </p:nvPr>
        </p:nvSpPr>
        <p:spPr>
          <a:xfrm>
            <a:off x="1143000" y="274638"/>
            <a:ext cx="73152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Fan in</a:t>
            </a:r>
            <a:endParaRPr/>
          </a:p>
        </p:txBody>
      </p:sp>
      <p:sp>
        <p:nvSpPr>
          <p:cNvPr id="180" name="Google Shape;180;p12"/>
          <p:cNvSpPr txBox="1"/>
          <p:nvPr>
            <p:ph idx="1" type="body"/>
          </p:nvPr>
        </p:nvSpPr>
        <p:spPr>
          <a:xfrm>
            <a:off x="1143000" y="1447800"/>
            <a:ext cx="7315200" cy="48006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The maximum number of inputs that can be applied to a logic gate is known as Fan – in. </a:t>
            </a:r>
            <a:endParaRPr/>
          </a:p>
          <a:p>
            <a:pPr indent="-274320" lvl="0" marL="274320" rtl="0" algn="l">
              <a:spcBef>
                <a:spcPts val="520"/>
              </a:spcBef>
              <a:spcAft>
                <a:spcPts val="0"/>
              </a:spcAft>
              <a:buSzPts val="2470"/>
              <a:buChar char="⚫"/>
            </a:pPr>
            <a:r>
              <a:rPr lang="en-US"/>
              <a:t>Thus a three input AND has fan – in as three.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ph type="title"/>
          </p:nvPr>
        </p:nvSpPr>
        <p:spPr>
          <a:xfrm>
            <a:off x="457200" y="381000"/>
            <a:ext cx="8229600" cy="6858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Fan out</a:t>
            </a:r>
            <a:endParaRPr/>
          </a:p>
        </p:txBody>
      </p:sp>
      <p:sp>
        <p:nvSpPr>
          <p:cNvPr id="186" name="Google Shape;186;p13"/>
          <p:cNvSpPr txBox="1"/>
          <p:nvPr>
            <p:ph idx="1" type="body"/>
          </p:nvPr>
        </p:nvSpPr>
        <p:spPr>
          <a:xfrm>
            <a:off x="1435608" y="1447800"/>
            <a:ext cx="7498080" cy="32766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The fan –out of logic gate is the number of gates that can be driven by it. </a:t>
            </a:r>
            <a:endParaRPr/>
          </a:p>
          <a:p>
            <a:pPr indent="-274320" lvl="0" marL="274320" rtl="0" algn="l">
              <a:spcBef>
                <a:spcPts val="520"/>
              </a:spcBef>
              <a:spcAft>
                <a:spcPts val="0"/>
              </a:spcAft>
              <a:buSzPts val="2470"/>
              <a:buChar char="⚫"/>
            </a:pPr>
            <a:r>
              <a:rPr lang="en-US"/>
              <a:t>Thus, if a fan-out of a typical gate is 10, then it implies that this gate can drive 10 such gates. </a:t>
            </a:r>
            <a:endParaRPr/>
          </a:p>
        </p:txBody>
      </p:sp>
      <p:pic>
        <p:nvPicPr>
          <p:cNvPr id="187" name="Google Shape;187;p13"/>
          <p:cNvPicPr preferRelativeResize="0"/>
          <p:nvPr/>
        </p:nvPicPr>
        <p:blipFill rotWithShape="1">
          <a:blip r:embed="rId3">
            <a:alphaModFix/>
          </a:blip>
          <a:srcRect b="0" l="0" r="0" t="0"/>
          <a:stretch/>
        </p:blipFill>
        <p:spPr>
          <a:xfrm>
            <a:off x="2743200" y="3886200"/>
            <a:ext cx="4254708" cy="2057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4"/>
          <p:cNvSpPr txBox="1"/>
          <p:nvPr>
            <p:ph type="title"/>
          </p:nvPr>
        </p:nvSpPr>
        <p:spPr>
          <a:xfrm>
            <a:off x="457200" y="3048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b="1" lang="en-US"/>
              <a:t>Operating Temperature</a:t>
            </a:r>
            <a:endParaRPr/>
          </a:p>
        </p:txBody>
      </p:sp>
      <p:sp>
        <p:nvSpPr>
          <p:cNvPr id="193" name="Google Shape;193;p14"/>
          <p:cNvSpPr txBox="1"/>
          <p:nvPr>
            <p:ph idx="1" type="body"/>
          </p:nvPr>
        </p:nvSpPr>
        <p:spPr>
          <a:xfrm>
            <a:off x="762000" y="1676400"/>
            <a:ext cx="7866888" cy="48006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660"/>
              <a:buChar char="⚫"/>
            </a:pPr>
            <a:r>
              <a:rPr lang="en-US" sz="2800"/>
              <a:t>The temperature range in which an IC functions properly is known as the operating temperature of the gate.</a:t>
            </a:r>
            <a:endParaRPr/>
          </a:p>
          <a:p>
            <a:pPr indent="-274320" lvl="0" marL="274320" rtl="0" algn="l">
              <a:spcBef>
                <a:spcPts val="560"/>
              </a:spcBef>
              <a:spcAft>
                <a:spcPts val="0"/>
              </a:spcAft>
              <a:buSzPts val="2660"/>
              <a:buChar char="⚫"/>
            </a:pPr>
            <a:r>
              <a:rPr lang="en-US" sz="2800"/>
              <a:t>It is specified by the manufacturer. </a:t>
            </a:r>
            <a:endParaRPr/>
          </a:p>
          <a:p>
            <a:pPr indent="-274320" lvl="0" marL="274320" rtl="0" algn="l">
              <a:spcBef>
                <a:spcPts val="560"/>
              </a:spcBef>
              <a:spcAft>
                <a:spcPts val="0"/>
              </a:spcAft>
              <a:buSzPts val="2660"/>
              <a:buChar char="⚫"/>
            </a:pPr>
            <a:r>
              <a:rPr lang="en-US" sz="2800"/>
              <a:t>The acceptable temperature range of the ICs is from 0 </a:t>
            </a:r>
            <a:r>
              <a:rPr b="1" lang="en-US" sz="2800"/>
              <a:t>⁰C </a:t>
            </a:r>
            <a:r>
              <a:rPr lang="en-US" sz="2800"/>
              <a:t>to 70 </a:t>
            </a:r>
            <a:r>
              <a:rPr b="1" lang="en-US" sz="2800"/>
              <a:t>⁰C</a:t>
            </a:r>
            <a:r>
              <a:rPr lang="en-US" sz="2800"/>
              <a:t> for commercial applications and this range is from – 55 </a:t>
            </a:r>
            <a:r>
              <a:rPr b="1" lang="en-US" sz="2800"/>
              <a:t>⁰C </a:t>
            </a:r>
            <a:r>
              <a:rPr lang="en-US" sz="2800"/>
              <a:t>to 125 </a:t>
            </a:r>
            <a:r>
              <a:rPr b="1" lang="en-US" sz="2800"/>
              <a:t>⁰C </a:t>
            </a:r>
            <a:r>
              <a:rPr lang="en-US" sz="2800"/>
              <a:t>for military purposes. </a:t>
            </a: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5"/>
          <p:cNvSpPr txBox="1"/>
          <p:nvPr>
            <p:ph type="title"/>
          </p:nvPr>
        </p:nvSpPr>
        <p:spPr>
          <a:xfrm>
            <a:off x="381000" y="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b="1" lang="en-US"/>
              <a:t>Noise Margin </a:t>
            </a:r>
            <a:endParaRPr/>
          </a:p>
        </p:txBody>
      </p:sp>
      <p:sp>
        <p:nvSpPr>
          <p:cNvPr id="199" name="Google Shape;199;p15"/>
          <p:cNvSpPr txBox="1"/>
          <p:nvPr>
            <p:ph idx="1" type="body"/>
          </p:nvPr>
        </p:nvSpPr>
        <p:spPr>
          <a:xfrm>
            <a:off x="990600" y="1447800"/>
            <a:ext cx="7943088" cy="48006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80"/>
              <a:buChar char="⚫"/>
            </a:pPr>
            <a:r>
              <a:rPr lang="en-US" sz="2400"/>
              <a:t>Spurious signals called </a:t>
            </a:r>
            <a:r>
              <a:rPr lang="en-US" sz="2400">
                <a:solidFill>
                  <a:srgbClr val="1ECAF8"/>
                </a:solidFill>
              </a:rPr>
              <a:t>noise</a:t>
            </a:r>
            <a:r>
              <a:rPr lang="en-US" sz="2400"/>
              <a:t> are sometimes generated in the connecting leads of the logic circuits due to the stray electric and magnetic fields in the surroundings. </a:t>
            </a:r>
            <a:endParaRPr/>
          </a:p>
          <a:p>
            <a:pPr indent="-274320" lvl="0" marL="274320" rtl="0" algn="l">
              <a:spcBef>
                <a:spcPts val="480"/>
              </a:spcBef>
              <a:spcAft>
                <a:spcPts val="0"/>
              </a:spcAft>
              <a:buSzPts val="2280"/>
              <a:buChar char="⚫"/>
            </a:pPr>
            <a:r>
              <a:rPr lang="en-US" sz="2400"/>
              <a:t>This results the unpredictable operation of the logic circuit.</a:t>
            </a:r>
            <a:endParaRPr/>
          </a:p>
          <a:p>
            <a:pPr indent="-274320" lvl="0" marL="274320" rtl="0" algn="l">
              <a:spcBef>
                <a:spcPts val="480"/>
              </a:spcBef>
              <a:spcAft>
                <a:spcPts val="0"/>
              </a:spcAft>
              <a:buSzPts val="2280"/>
              <a:buChar char="⚫"/>
            </a:pPr>
            <a:r>
              <a:rPr lang="en-US" sz="2400"/>
              <a:t>Therefore, this parameter(Noise margin) allows us to determine the allowable noise voltage on the input of a gate so that the output will not be affected.</a:t>
            </a:r>
            <a:endParaRPr/>
          </a:p>
          <a:p>
            <a:pPr indent="-274320" lvl="0" marL="274320" rtl="0" algn="l">
              <a:spcBef>
                <a:spcPts val="480"/>
              </a:spcBef>
              <a:spcAft>
                <a:spcPts val="0"/>
              </a:spcAft>
              <a:buSzPts val="2280"/>
              <a:buChar char="⚫"/>
            </a:pPr>
            <a:r>
              <a:rPr lang="en-US" sz="2400"/>
              <a:t>The noise margin is sometimes called Noise- immunity. </a:t>
            </a:r>
            <a:endParaRPr/>
          </a:p>
          <a:p>
            <a:pPr indent="-274320" lvl="0" marL="274320" rtl="0" algn="l">
              <a:spcBef>
                <a:spcPts val="480"/>
              </a:spcBef>
              <a:spcAft>
                <a:spcPts val="0"/>
              </a:spcAft>
              <a:buSzPts val="2280"/>
              <a:buChar char="⚫"/>
            </a:pPr>
            <a:r>
              <a:rPr lang="en-US" sz="2400"/>
              <a:t>The large noise margin is always desirable </a:t>
            </a:r>
            <a:endParaRPr sz="2400"/>
          </a:p>
          <a:p>
            <a:pPr indent="-129540" lvl="0" marL="274320" rtl="0" algn="l">
              <a:spcBef>
                <a:spcPts val="480"/>
              </a:spcBef>
              <a:spcAft>
                <a:spcPts val="0"/>
              </a:spcAft>
              <a:buSzPts val="2280"/>
              <a:buNone/>
            </a:pPr>
            <a:r>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6"/>
          <p:cNvSpPr txBox="1"/>
          <p:nvPr>
            <p:ph type="title"/>
          </p:nvPr>
        </p:nvSpPr>
        <p:spPr>
          <a:xfrm>
            <a:off x="1435608" y="274638"/>
            <a:ext cx="7498080" cy="79216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Cont.</a:t>
            </a:r>
            <a:endParaRPr/>
          </a:p>
        </p:txBody>
      </p:sp>
      <p:pic>
        <p:nvPicPr>
          <p:cNvPr id="205" name="Google Shape;205;p16"/>
          <p:cNvPicPr preferRelativeResize="0"/>
          <p:nvPr>
            <p:ph idx="1" type="body"/>
          </p:nvPr>
        </p:nvPicPr>
        <p:blipFill rotWithShape="1">
          <a:blip r:embed="rId3">
            <a:alphaModFix/>
          </a:blip>
          <a:srcRect b="0" l="0" r="0" t="0"/>
          <a:stretch/>
        </p:blipFill>
        <p:spPr>
          <a:xfrm>
            <a:off x="1295400" y="1219200"/>
            <a:ext cx="6477000" cy="3076575"/>
          </a:xfrm>
          <a:prstGeom prst="rect">
            <a:avLst/>
          </a:prstGeom>
          <a:noFill/>
          <a:ln>
            <a:noFill/>
          </a:ln>
        </p:spPr>
      </p:pic>
      <p:pic>
        <p:nvPicPr>
          <p:cNvPr id="206" name="Google Shape;206;p16"/>
          <p:cNvPicPr preferRelativeResize="0"/>
          <p:nvPr/>
        </p:nvPicPr>
        <p:blipFill rotWithShape="1">
          <a:blip r:embed="rId4">
            <a:alphaModFix/>
          </a:blip>
          <a:srcRect b="0" l="0" r="0" t="0"/>
          <a:stretch/>
        </p:blipFill>
        <p:spPr>
          <a:xfrm>
            <a:off x="2286000" y="4191000"/>
            <a:ext cx="3933825" cy="1276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7"/>
          <p:cNvSpPr txBox="1"/>
          <p:nvPr>
            <p:ph type="title"/>
          </p:nvPr>
        </p:nvSpPr>
        <p:spPr>
          <a:xfrm>
            <a:off x="1143000" y="274638"/>
            <a:ext cx="7790688"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Question </a:t>
            </a:r>
            <a:endParaRPr/>
          </a:p>
        </p:txBody>
      </p:sp>
      <p:pic>
        <p:nvPicPr>
          <p:cNvPr id="212" name="Google Shape;212;p17"/>
          <p:cNvPicPr preferRelativeResize="0"/>
          <p:nvPr>
            <p:ph idx="1" type="body"/>
          </p:nvPr>
        </p:nvPicPr>
        <p:blipFill rotWithShape="1">
          <a:blip r:embed="rId3">
            <a:alphaModFix/>
          </a:blip>
          <a:srcRect b="0" l="0" r="0" t="0"/>
          <a:stretch/>
        </p:blipFill>
        <p:spPr>
          <a:xfrm>
            <a:off x="1066800" y="1524000"/>
            <a:ext cx="7696200" cy="2438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8"/>
          <p:cNvSpPr txBox="1"/>
          <p:nvPr>
            <p:ph type="title"/>
          </p:nvPr>
        </p:nvSpPr>
        <p:spPr>
          <a:xfrm>
            <a:off x="304800" y="2286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Solution</a:t>
            </a:r>
            <a:endParaRPr/>
          </a:p>
        </p:txBody>
      </p:sp>
      <p:sp>
        <p:nvSpPr>
          <p:cNvPr id="218" name="Google Shape;218;p1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117475" lvl="0" marL="274320" rtl="0" algn="l">
              <a:spcBef>
                <a:spcPts val="0"/>
              </a:spcBef>
              <a:spcAft>
                <a:spcPts val="0"/>
              </a:spcAft>
              <a:buSzPts val="2470"/>
              <a:buNone/>
            </a:pPr>
            <a:r>
              <a:t/>
            </a:r>
            <a:endParaRPr/>
          </a:p>
        </p:txBody>
      </p:sp>
      <p:pic>
        <p:nvPicPr>
          <p:cNvPr id="219" name="Google Shape;219;p18"/>
          <p:cNvPicPr preferRelativeResize="0"/>
          <p:nvPr/>
        </p:nvPicPr>
        <p:blipFill rotWithShape="1">
          <a:blip r:embed="rId3">
            <a:alphaModFix/>
          </a:blip>
          <a:srcRect b="0" l="0" r="0" t="0"/>
          <a:stretch/>
        </p:blipFill>
        <p:spPr>
          <a:xfrm>
            <a:off x="533400" y="1295400"/>
            <a:ext cx="8458200" cy="4800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9"/>
          <p:cNvSpPr txBox="1"/>
          <p:nvPr>
            <p:ph type="title"/>
          </p:nvPr>
        </p:nvSpPr>
        <p:spPr>
          <a:xfrm>
            <a:off x="304800" y="1524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Register Transistor Logic(RTL)</a:t>
            </a:r>
            <a:endParaRPr/>
          </a:p>
        </p:txBody>
      </p:sp>
      <p:sp>
        <p:nvSpPr>
          <p:cNvPr id="225" name="Google Shape;225;p19"/>
          <p:cNvSpPr txBox="1"/>
          <p:nvPr>
            <p:ph idx="1" type="body"/>
          </p:nvPr>
        </p:nvSpPr>
        <p:spPr>
          <a:xfrm>
            <a:off x="457200" y="1524000"/>
            <a:ext cx="8229600" cy="48006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Char char="⚫"/>
            </a:pPr>
            <a:r>
              <a:rPr lang="en-US" sz="2000"/>
              <a:t>The resistor–transistor logic is the most common family of logic circuits. It consists of resistors and transistors hence known as resistor transistor logic. </a:t>
            </a:r>
            <a:endParaRPr/>
          </a:p>
          <a:p>
            <a:pPr indent="-274320" lvl="0" marL="274320" rtl="0" algn="l">
              <a:spcBef>
                <a:spcPts val="400"/>
              </a:spcBef>
              <a:spcAft>
                <a:spcPts val="0"/>
              </a:spcAft>
              <a:buSzPts val="1900"/>
              <a:buChar char="⚫"/>
            </a:pPr>
            <a:r>
              <a:rPr lang="en-US" sz="2000"/>
              <a:t>Let us assume-</a:t>
            </a:r>
            <a:endParaRPr/>
          </a:p>
          <a:p>
            <a:pPr indent="-177800" lvl="0" marL="274320" rtl="0" algn="l">
              <a:spcBef>
                <a:spcPts val="320"/>
              </a:spcBef>
              <a:spcAft>
                <a:spcPts val="0"/>
              </a:spcAft>
              <a:buSzPts val="1520"/>
              <a:buNone/>
            </a:pPr>
            <a:r>
              <a:t/>
            </a:r>
            <a:endParaRPr sz="1600"/>
          </a:p>
          <a:p>
            <a:pPr indent="-177800" lvl="0" marL="274320" rtl="0" algn="l">
              <a:spcBef>
                <a:spcPts val="320"/>
              </a:spcBef>
              <a:spcAft>
                <a:spcPts val="0"/>
              </a:spcAft>
              <a:buSzPts val="1520"/>
              <a:buNone/>
            </a:pPr>
            <a:r>
              <a:t/>
            </a:r>
            <a:endParaRPr sz="1600"/>
          </a:p>
        </p:txBody>
      </p:sp>
      <p:sp>
        <p:nvSpPr>
          <p:cNvPr id="226" name="Google Shape;226;p19"/>
          <p:cNvSpPr txBox="1"/>
          <p:nvPr/>
        </p:nvSpPr>
        <p:spPr>
          <a:xfrm>
            <a:off x="1295400" y="2895600"/>
            <a:ext cx="2438400" cy="1524000"/>
          </a:xfrm>
          <a:prstGeom prst="rect">
            <a:avLst/>
          </a:prstGeom>
          <a:noFill/>
          <a:ln>
            <a:noFill/>
          </a:ln>
        </p:spPr>
        <p:txBody>
          <a:bodyPr anchorCtr="0" anchor="t" bIns="45700" lIns="91425" spcFirstLastPara="1" rIns="91425" wrap="square" tIns="45700">
            <a:normAutofit/>
          </a:bodyPr>
          <a:lstStyle/>
          <a:p>
            <a:pPr indent="-283464" lvl="0" marL="365760" marR="0" rtl="0" algn="l">
              <a:lnSpc>
                <a:spcPct val="100000"/>
              </a:lnSpc>
              <a:spcBef>
                <a:spcPts val="0"/>
              </a:spcBef>
              <a:spcAft>
                <a:spcPts val="0"/>
              </a:spcAft>
              <a:buClr>
                <a:schemeClr val="accent1"/>
              </a:buClr>
              <a:buSzPts val="1600"/>
              <a:buFont typeface="Noto Sans Symbols"/>
              <a:buChar char="⚫"/>
            </a:pPr>
            <a:r>
              <a:rPr b="0" i="0" lang="en-US" sz="2000" u="none" cap="none" strike="noStrike">
                <a:solidFill>
                  <a:schemeClr val="dk1"/>
                </a:solidFill>
                <a:latin typeface="Constantia"/>
                <a:ea typeface="Constantia"/>
                <a:cs typeface="Constantia"/>
                <a:sym typeface="Constantia"/>
              </a:rPr>
              <a:t>Low</a:t>
            </a:r>
            <a:r>
              <a:rPr b="0" i="0" lang="en-US" sz="2000" u="none" cap="none" strike="noStrike">
                <a:solidFill>
                  <a:schemeClr val="dk1"/>
                </a:solidFill>
                <a:latin typeface="Constantia"/>
                <a:ea typeface="Constantia"/>
                <a:cs typeface="Constantia"/>
                <a:sym typeface="Constantia"/>
              </a:rPr>
              <a:t> 0 v</a:t>
            </a:r>
            <a:endParaRPr/>
          </a:p>
          <a:p>
            <a:pPr indent="-283464" lvl="0" marL="365760" marR="0" rtl="0" algn="l">
              <a:lnSpc>
                <a:spcPct val="100000"/>
              </a:lnSpc>
              <a:spcBef>
                <a:spcPts val="600"/>
              </a:spcBef>
              <a:spcAft>
                <a:spcPts val="0"/>
              </a:spcAft>
              <a:buClr>
                <a:schemeClr val="accent1"/>
              </a:buClr>
              <a:buSzPts val="1600"/>
              <a:buFont typeface="Noto Sans Symbols"/>
              <a:buChar char="⚫"/>
            </a:pPr>
            <a:r>
              <a:rPr lang="en-US" sz="2000">
                <a:solidFill>
                  <a:schemeClr val="dk1"/>
                </a:solidFill>
                <a:latin typeface="Constantia"/>
                <a:ea typeface="Constantia"/>
                <a:cs typeface="Constantia"/>
                <a:sym typeface="Constantia"/>
              </a:rPr>
              <a:t>High 5v</a:t>
            </a:r>
            <a:endParaRPr b="0" i="0" sz="20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
          <p:cNvSpPr txBox="1"/>
          <p:nvPr>
            <p:ph type="title"/>
          </p:nvPr>
        </p:nvSpPr>
        <p:spPr>
          <a:xfrm>
            <a:off x="304800" y="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3600"/>
              <a:buFont typeface="Calibri"/>
              <a:buNone/>
            </a:pPr>
            <a:r>
              <a:rPr lang="en-US" sz="3600"/>
              <a:t>Digital logic Families</a:t>
            </a:r>
            <a:endParaRPr sz="3600"/>
          </a:p>
        </p:txBody>
      </p:sp>
      <p:sp>
        <p:nvSpPr>
          <p:cNvPr id="117" name="Google Shape;117;p2"/>
          <p:cNvSpPr txBox="1"/>
          <p:nvPr>
            <p:ph idx="1" type="body"/>
          </p:nvPr>
        </p:nvSpPr>
        <p:spPr>
          <a:xfrm>
            <a:off x="1143000" y="1447800"/>
            <a:ext cx="7790688" cy="48006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A group of compatible ICs with same logic levels and supply voltage fabricated for performing various logic functions referred to as a logic family</a:t>
            </a:r>
            <a:endParaRPr/>
          </a:p>
        </p:txBody>
      </p:sp>
      <p:pic>
        <p:nvPicPr>
          <p:cNvPr id="118" name="Google Shape;118;p2"/>
          <p:cNvPicPr preferRelativeResize="0"/>
          <p:nvPr/>
        </p:nvPicPr>
        <p:blipFill rotWithShape="1">
          <a:blip r:embed="rId3">
            <a:alphaModFix/>
          </a:blip>
          <a:srcRect b="0" l="0" r="0" t="0"/>
          <a:stretch/>
        </p:blipFill>
        <p:spPr>
          <a:xfrm>
            <a:off x="1295400" y="3810000"/>
            <a:ext cx="7239000" cy="2362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0"/>
          <p:cNvSpPr txBox="1"/>
          <p:nvPr>
            <p:ph type="title"/>
          </p:nvPr>
        </p:nvSpPr>
        <p:spPr>
          <a:xfrm>
            <a:off x="304800" y="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RTL Inverter </a:t>
            </a:r>
            <a:endParaRPr/>
          </a:p>
        </p:txBody>
      </p:sp>
      <p:graphicFrame>
        <p:nvGraphicFramePr>
          <p:cNvPr id="232" name="Google Shape;232;p20"/>
          <p:cNvGraphicFramePr/>
          <p:nvPr/>
        </p:nvGraphicFramePr>
        <p:xfrm>
          <a:off x="304800" y="1524000"/>
          <a:ext cx="3000000" cy="3000000"/>
        </p:xfrm>
        <a:graphic>
          <a:graphicData uri="http://schemas.openxmlformats.org/drawingml/2006/table">
            <a:tbl>
              <a:tblPr bandRow="1" firstRow="1">
                <a:noFill/>
                <a:tableStyleId>{AF78C15F-C3F7-4F78-AE5D-EBA9F337B321}</a:tableStyleId>
              </a:tblPr>
              <a:tblGrid>
                <a:gridCol w="759125"/>
                <a:gridCol w="1132025"/>
                <a:gridCol w="990600"/>
                <a:gridCol w="2071250"/>
              </a:tblGrid>
              <a:tr h="899825">
                <a:tc>
                  <a:txBody>
                    <a:bodyPr/>
                    <a:lstStyle/>
                    <a:p>
                      <a:pPr indent="0" lvl="0" marL="0" marR="0" rtl="0" algn="l">
                        <a:spcBef>
                          <a:spcPts val="0"/>
                        </a:spcBef>
                        <a:spcAft>
                          <a:spcPts val="0"/>
                        </a:spcAft>
                        <a:buNone/>
                      </a:pPr>
                      <a:r>
                        <a:rPr lang="en-US" sz="1800" u="none" cap="none" strike="noStrike"/>
                        <a:t>A (In)</a:t>
                      </a:r>
                      <a:endParaRPr sz="1800"/>
                    </a:p>
                  </a:txBody>
                  <a:tcPr marT="45725" marB="45725" marR="91450" marL="91450"/>
                </a:tc>
                <a:tc>
                  <a:txBody>
                    <a:bodyPr/>
                    <a:lstStyle/>
                    <a:p>
                      <a:pPr indent="0" lvl="0" marL="0" marR="0" rtl="0" algn="l">
                        <a:spcBef>
                          <a:spcPts val="0"/>
                        </a:spcBef>
                        <a:spcAft>
                          <a:spcPts val="0"/>
                        </a:spcAft>
                        <a:buNone/>
                      </a:pPr>
                      <a:r>
                        <a:rPr lang="en-US" sz="1800"/>
                        <a:t>Y (Out)</a:t>
                      </a:r>
                      <a:endParaRPr sz="1800"/>
                    </a:p>
                  </a:txBody>
                  <a:tcPr marT="45725" marB="45725" marR="91450" marL="91450"/>
                </a:tc>
                <a:tc>
                  <a:txBody>
                    <a:bodyPr/>
                    <a:lstStyle/>
                    <a:p>
                      <a:pPr indent="0" lvl="0" marL="0" marR="0" rtl="0" algn="l">
                        <a:spcBef>
                          <a:spcPts val="0"/>
                        </a:spcBef>
                        <a:spcAft>
                          <a:spcPts val="0"/>
                        </a:spcAft>
                        <a:buNone/>
                      </a:pPr>
                      <a:r>
                        <a:rPr lang="en-US" sz="1800"/>
                        <a:t>Q</a:t>
                      </a:r>
                      <a:r>
                        <a:rPr lang="en-US" sz="1800"/>
                        <a:t> 1</a:t>
                      </a:r>
                      <a:endParaRPr sz="1800"/>
                    </a:p>
                  </a:txBody>
                  <a:tcPr marT="45725" marB="45725" marR="91450" marL="91450"/>
                </a:tc>
                <a:tc>
                  <a:txBody>
                    <a:bodyPr/>
                    <a:lstStyle/>
                    <a:p>
                      <a:pPr indent="0" lvl="0" marL="0" marR="0" rtl="0" algn="l">
                        <a:spcBef>
                          <a:spcPts val="0"/>
                        </a:spcBef>
                        <a:spcAft>
                          <a:spcPts val="0"/>
                        </a:spcAft>
                        <a:buNone/>
                      </a:pPr>
                      <a:r>
                        <a:rPr lang="en-US" sz="1800"/>
                        <a:t>Discription</a:t>
                      </a:r>
                      <a:endParaRPr sz="1800"/>
                    </a:p>
                  </a:txBody>
                  <a:tcPr marT="45725" marB="45725" marR="91450" marL="91450"/>
                </a:tc>
              </a:tr>
              <a:tr h="1553125">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OFF</a:t>
                      </a:r>
                      <a:endParaRPr sz="1800"/>
                    </a:p>
                  </a:txBody>
                  <a:tcPr marT="45725" marB="45725" marR="91450" marL="91450"/>
                </a:tc>
                <a:tc>
                  <a:txBody>
                    <a:bodyPr/>
                    <a:lstStyle/>
                    <a:p>
                      <a:pPr indent="0" lvl="0" marL="0" marR="0" rtl="0" algn="l">
                        <a:spcBef>
                          <a:spcPts val="0"/>
                        </a:spcBef>
                        <a:spcAft>
                          <a:spcPts val="0"/>
                        </a:spcAft>
                        <a:buNone/>
                      </a:pPr>
                      <a:r>
                        <a:rPr lang="en-US" sz="1800"/>
                        <a:t>Q 1 act as open circuit therefore  Direct connection</a:t>
                      </a:r>
                      <a:r>
                        <a:rPr lang="en-US" sz="1800"/>
                        <a:t> of  output Y </a:t>
                      </a:r>
                      <a:r>
                        <a:rPr lang="en-US" sz="1800"/>
                        <a:t>to Vdd which is very high voltage</a:t>
                      </a:r>
                      <a:endParaRPr sz="1800"/>
                    </a:p>
                  </a:txBody>
                  <a:tcPr marT="45725" marB="45725" marR="91450" marL="91450"/>
                </a:tc>
              </a:tr>
              <a:tr h="899825">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ON</a:t>
                      </a:r>
                      <a:endParaRPr sz="1800"/>
                    </a:p>
                  </a:txBody>
                  <a:tcPr marT="45725" marB="45725" marR="91450" marL="91450"/>
                </a:tc>
                <a:tc>
                  <a:txBody>
                    <a:bodyPr/>
                    <a:lstStyle/>
                    <a:p>
                      <a:pPr indent="0" lvl="0" marL="0" marR="0" rtl="0" algn="l">
                        <a:spcBef>
                          <a:spcPts val="0"/>
                        </a:spcBef>
                        <a:spcAft>
                          <a:spcPts val="0"/>
                        </a:spcAft>
                        <a:buNone/>
                      </a:pPr>
                      <a:r>
                        <a:rPr lang="en-US" sz="1800"/>
                        <a:t>Q1 acts as short circuits</a:t>
                      </a:r>
                      <a:r>
                        <a:rPr lang="en-US" sz="1800"/>
                        <a:t> therefore direct </a:t>
                      </a:r>
                      <a:r>
                        <a:rPr lang="en-US" sz="1800"/>
                        <a:t>Connection to ground which</a:t>
                      </a:r>
                      <a:r>
                        <a:rPr lang="en-US" sz="1800"/>
                        <a:t> is very low voltage</a:t>
                      </a:r>
                      <a:endParaRPr sz="1800"/>
                    </a:p>
                  </a:txBody>
                  <a:tcPr marT="45725" marB="45725" marR="91450" marL="91450"/>
                </a:tc>
              </a:tr>
            </a:tbl>
          </a:graphicData>
        </a:graphic>
      </p:graphicFrame>
      <p:pic>
        <p:nvPicPr>
          <p:cNvPr id="233" name="Google Shape;233;p20"/>
          <p:cNvPicPr preferRelativeResize="0"/>
          <p:nvPr/>
        </p:nvPicPr>
        <p:blipFill rotWithShape="1">
          <a:blip r:embed="rId3">
            <a:alphaModFix/>
          </a:blip>
          <a:srcRect b="0" l="0" r="0" t="0"/>
          <a:stretch/>
        </p:blipFill>
        <p:spPr>
          <a:xfrm>
            <a:off x="5638800" y="381000"/>
            <a:ext cx="3209925" cy="4067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1"/>
          <p:cNvSpPr txBox="1"/>
          <p:nvPr>
            <p:ph type="title"/>
          </p:nvPr>
        </p:nvSpPr>
        <p:spPr>
          <a:xfrm>
            <a:off x="457200" y="3048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Register Transistor Logic(RTL)</a:t>
            </a:r>
            <a:endParaRPr/>
          </a:p>
        </p:txBody>
      </p:sp>
      <p:pic>
        <p:nvPicPr>
          <p:cNvPr id="239" name="Google Shape;239;p21"/>
          <p:cNvPicPr preferRelativeResize="0"/>
          <p:nvPr>
            <p:ph idx="1" type="body"/>
          </p:nvPr>
        </p:nvPicPr>
        <p:blipFill rotWithShape="1">
          <a:blip r:embed="rId3">
            <a:alphaModFix/>
          </a:blip>
          <a:srcRect b="0" l="0" r="0" t="0"/>
          <a:stretch/>
        </p:blipFill>
        <p:spPr>
          <a:xfrm>
            <a:off x="990600" y="1981200"/>
            <a:ext cx="5334000" cy="3733800"/>
          </a:xfrm>
          <a:prstGeom prst="rect">
            <a:avLst/>
          </a:prstGeom>
          <a:noFill/>
          <a:ln>
            <a:noFill/>
          </a:ln>
        </p:spPr>
      </p:pic>
      <p:pic>
        <p:nvPicPr>
          <p:cNvPr descr="C:\Users\admin\Desktop\download.png" id="240" name="Google Shape;240;p21"/>
          <p:cNvPicPr preferRelativeResize="0"/>
          <p:nvPr/>
        </p:nvPicPr>
        <p:blipFill rotWithShape="1">
          <a:blip r:embed="rId4">
            <a:alphaModFix/>
          </a:blip>
          <a:srcRect b="0" l="0" r="0" t="0"/>
          <a:stretch/>
        </p:blipFill>
        <p:spPr>
          <a:xfrm>
            <a:off x="6019800" y="2362200"/>
            <a:ext cx="2590800" cy="2743200"/>
          </a:xfrm>
          <a:prstGeom prst="rect">
            <a:avLst/>
          </a:prstGeom>
          <a:noFill/>
          <a:ln>
            <a:noFill/>
          </a:ln>
        </p:spPr>
      </p:pic>
      <p:sp>
        <p:nvSpPr>
          <p:cNvPr id="241" name="Google Shape;241;p21"/>
          <p:cNvSpPr txBox="1"/>
          <p:nvPr/>
        </p:nvSpPr>
        <p:spPr>
          <a:xfrm>
            <a:off x="304800" y="1371600"/>
            <a:ext cx="2438400" cy="1524000"/>
          </a:xfrm>
          <a:prstGeom prst="rect">
            <a:avLst/>
          </a:prstGeom>
          <a:noFill/>
          <a:ln>
            <a:noFill/>
          </a:ln>
        </p:spPr>
        <p:txBody>
          <a:bodyPr anchorCtr="0" anchor="t" bIns="45700" lIns="91425" spcFirstLastPara="1" rIns="91425" wrap="square" tIns="45700">
            <a:normAutofit/>
          </a:bodyPr>
          <a:lstStyle/>
          <a:p>
            <a:pPr indent="-283464" lvl="0" marL="365760" marR="0" rtl="0" algn="l">
              <a:lnSpc>
                <a:spcPct val="100000"/>
              </a:lnSpc>
              <a:spcBef>
                <a:spcPts val="0"/>
              </a:spcBef>
              <a:spcAft>
                <a:spcPts val="0"/>
              </a:spcAft>
              <a:buClr>
                <a:schemeClr val="accent1"/>
              </a:buClr>
              <a:buSzPts val="1600"/>
              <a:buFont typeface="Noto Sans Symbols"/>
              <a:buChar char="⚫"/>
            </a:pPr>
            <a:r>
              <a:rPr b="0" i="0" lang="en-US" sz="2000" u="none" cap="none" strike="noStrike">
                <a:solidFill>
                  <a:schemeClr val="dk1"/>
                </a:solidFill>
                <a:latin typeface="Constantia"/>
                <a:ea typeface="Constantia"/>
                <a:cs typeface="Constantia"/>
                <a:sym typeface="Constantia"/>
              </a:rPr>
              <a:t>Low</a:t>
            </a:r>
            <a:r>
              <a:rPr b="0" i="0" lang="en-US" sz="2000" u="none" cap="none" strike="noStrike">
                <a:solidFill>
                  <a:schemeClr val="dk1"/>
                </a:solidFill>
                <a:latin typeface="Constantia"/>
                <a:ea typeface="Constantia"/>
                <a:cs typeface="Constantia"/>
                <a:sym typeface="Constantia"/>
              </a:rPr>
              <a:t> 0 v</a:t>
            </a:r>
            <a:endParaRPr/>
          </a:p>
          <a:p>
            <a:pPr indent="-283464" lvl="0" marL="365760" marR="0" rtl="0" algn="l">
              <a:lnSpc>
                <a:spcPct val="100000"/>
              </a:lnSpc>
              <a:spcBef>
                <a:spcPts val="600"/>
              </a:spcBef>
              <a:spcAft>
                <a:spcPts val="0"/>
              </a:spcAft>
              <a:buClr>
                <a:schemeClr val="accent1"/>
              </a:buClr>
              <a:buSzPts val="1600"/>
              <a:buFont typeface="Noto Sans Symbols"/>
              <a:buChar char="⚫"/>
            </a:pPr>
            <a:r>
              <a:rPr lang="en-US" sz="2000">
                <a:solidFill>
                  <a:schemeClr val="dk1"/>
                </a:solidFill>
                <a:latin typeface="Constantia"/>
                <a:ea typeface="Constantia"/>
                <a:cs typeface="Constantia"/>
                <a:sym typeface="Constantia"/>
              </a:rPr>
              <a:t>High 5v</a:t>
            </a:r>
            <a:endParaRPr b="0" i="0" sz="20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2"/>
          <p:cNvSpPr txBox="1"/>
          <p:nvPr>
            <p:ph type="title"/>
          </p:nvPr>
        </p:nvSpPr>
        <p:spPr>
          <a:xfrm>
            <a:off x="381000" y="3810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Cont. </a:t>
            </a:r>
            <a:endParaRPr/>
          </a:p>
        </p:txBody>
      </p:sp>
      <p:sp>
        <p:nvSpPr>
          <p:cNvPr id="247" name="Google Shape;247;p22"/>
          <p:cNvSpPr txBox="1"/>
          <p:nvPr>
            <p:ph idx="1" type="body"/>
          </p:nvPr>
        </p:nvSpPr>
        <p:spPr>
          <a:xfrm>
            <a:off x="457200" y="1676400"/>
            <a:ext cx="8229600" cy="4173450"/>
          </a:xfrm>
          <a:prstGeom prst="rect">
            <a:avLst/>
          </a:prstGeom>
          <a:noFill/>
          <a:ln>
            <a:noFill/>
          </a:ln>
        </p:spPr>
        <p:txBody>
          <a:bodyPr anchorCtr="0" anchor="t" bIns="45700" lIns="91425" spcFirstLastPara="1" rIns="91425" wrap="square" tIns="45700">
            <a:spAutoFit/>
          </a:bodyPr>
          <a:lstStyle/>
          <a:p>
            <a:pPr indent="-274320" lvl="0" marL="274320" rtl="0" algn="l">
              <a:spcBef>
                <a:spcPts val="0"/>
              </a:spcBef>
              <a:spcAft>
                <a:spcPts val="0"/>
              </a:spcAft>
              <a:buSzPts val="1710"/>
              <a:buChar char="⚫"/>
            </a:pPr>
            <a:r>
              <a:rPr lang="en-US" sz="1800"/>
              <a:t>When both the inputs A and B are at 0 V or logic 0, it is not enough to turn on the gates of both the transistor. So the transistors will not conduct. Due to this, the voltage +Vcc will appear at the output Y. Hence the output is logic 1 or logic HIGH at terminal Y.</a:t>
            </a:r>
            <a:endParaRPr/>
          </a:p>
          <a:p>
            <a:pPr indent="-165735" lvl="0" marL="274320" rtl="0" algn="l">
              <a:spcBef>
                <a:spcPts val="360"/>
              </a:spcBef>
              <a:spcAft>
                <a:spcPts val="0"/>
              </a:spcAft>
              <a:buSzPts val="1710"/>
              <a:buNone/>
            </a:pPr>
            <a:r>
              <a:t/>
            </a:r>
            <a:endParaRPr sz="1800"/>
          </a:p>
          <a:p>
            <a:pPr indent="-274320" lvl="0" marL="274320" rtl="0" algn="l">
              <a:spcBef>
                <a:spcPts val="360"/>
              </a:spcBef>
              <a:spcAft>
                <a:spcPts val="0"/>
              </a:spcAft>
              <a:buSzPts val="1710"/>
              <a:buChar char="⚫"/>
            </a:pPr>
            <a:r>
              <a:rPr lang="en-US" sz="1800"/>
              <a:t>When any one of the inputs, either A or B is given HIGH voltage or logic 1, then the transistor with HIGH gate input will be turned on. This will make a path for the supply voltage to go to the ground through the resistor R</a:t>
            </a:r>
            <a:r>
              <a:rPr baseline="-25000" lang="en-US" sz="1800"/>
              <a:t> </a:t>
            </a:r>
            <a:r>
              <a:rPr lang="en-US" sz="1800"/>
              <a:t>and transistor. Thus there will be 0 v at the output terminal Y.</a:t>
            </a:r>
            <a:endParaRPr/>
          </a:p>
          <a:p>
            <a:pPr indent="-81280" lvl="0" marL="274320" rtl="0" algn="l">
              <a:spcBef>
                <a:spcPts val="640"/>
              </a:spcBef>
              <a:spcAft>
                <a:spcPts val="0"/>
              </a:spcAft>
              <a:buSzPts val="3040"/>
              <a:buNone/>
            </a:pPr>
            <a:r>
              <a:t/>
            </a:r>
            <a:endParaRPr sz="3200"/>
          </a:p>
          <a:p>
            <a:pPr indent="-274320" lvl="0" marL="274320" rtl="0" algn="l">
              <a:spcBef>
                <a:spcPts val="360"/>
              </a:spcBef>
              <a:spcAft>
                <a:spcPts val="0"/>
              </a:spcAft>
              <a:buSzPts val="1710"/>
              <a:buChar char="⚫"/>
            </a:pPr>
            <a:r>
              <a:rPr lang="en-US" sz="1800"/>
              <a:t>When both the inputs are HIGH, it will drive both the transistor to turn on. It will make a path for the supply voltage to flow to the ground through resistor R and transistor. Therefore, there will be 0 v at the output terminal 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Conclusion</a:t>
            </a:r>
            <a:endParaRPr/>
          </a:p>
        </p:txBody>
      </p:sp>
      <p:sp>
        <p:nvSpPr>
          <p:cNvPr id="253" name="Google Shape;253;p2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It is concluded that it performs the operation of the NOR gate </a:t>
            </a:r>
            <a:endParaRPr/>
          </a:p>
          <a:p>
            <a:pPr indent="-117475" lvl="0" marL="274320" rtl="0" algn="l">
              <a:spcBef>
                <a:spcPts val="520"/>
              </a:spcBef>
              <a:spcAft>
                <a:spcPts val="0"/>
              </a:spcAft>
              <a:buSzPts val="2470"/>
              <a:buNone/>
            </a:pPr>
            <a:r>
              <a:t/>
            </a:r>
            <a:endParaRPr/>
          </a:p>
        </p:txBody>
      </p:sp>
      <p:pic>
        <p:nvPicPr>
          <p:cNvPr id="254" name="Google Shape;254;p23"/>
          <p:cNvPicPr preferRelativeResize="0"/>
          <p:nvPr/>
        </p:nvPicPr>
        <p:blipFill rotWithShape="1">
          <a:blip r:embed="rId3">
            <a:alphaModFix/>
          </a:blip>
          <a:srcRect b="0" l="0" r="0" t="0"/>
          <a:stretch/>
        </p:blipFill>
        <p:spPr>
          <a:xfrm>
            <a:off x="1828800" y="3200400"/>
            <a:ext cx="4191000" cy="2743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Disadvantage</a:t>
            </a:r>
            <a:endParaRPr/>
          </a:p>
        </p:txBody>
      </p:sp>
      <p:sp>
        <p:nvSpPr>
          <p:cNvPr id="260" name="Google Shape;260;p2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Power dissipation is high. </a:t>
            </a:r>
            <a:endParaRPr/>
          </a:p>
          <a:p>
            <a:pPr indent="-274320" lvl="0" marL="274320" rtl="0" algn="l">
              <a:spcBef>
                <a:spcPts val="520"/>
              </a:spcBef>
              <a:spcAft>
                <a:spcPts val="0"/>
              </a:spcAft>
              <a:buSzPts val="2470"/>
              <a:buChar char="⚫"/>
            </a:pPr>
            <a:r>
              <a:rPr lang="en-US"/>
              <a:t> low noise margin and </a:t>
            </a:r>
            <a:endParaRPr/>
          </a:p>
          <a:p>
            <a:pPr indent="-274320" lvl="0" marL="274320" rtl="0" algn="l">
              <a:spcBef>
                <a:spcPts val="520"/>
              </a:spcBef>
              <a:spcAft>
                <a:spcPts val="0"/>
              </a:spcAft>
              <a:buSzPts val="2470"/>
              <a:buChar char="⚫"/>
            </a:pPr>
            <a:r>
              <a:rPr lang="en-US"/>
              <a:t>its propagation delay is relatively larger.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3600"/>
              <a:buFont typeface="Calibri"/>
              <a:buNone/>
            </a:pPr>
            <a:r>
              <a:rPr lang="en-US" sz="3600"/>
              <a:t>Diode Transistor Logic (DTL)</a:t>
            </a:r>
            <a:endParaRPr sz="3600"/>
          </a:p>
        </p:txBody>
      </p:sp>
      <p:sp>
        <p:nvSpPr>
          <p:cNvPr id="266" name="Google Shape;266;p2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In DTL diodes and transistor are used hence the name diode transistor logic.</a:t>
            </a:r>
            <a:endParaRPr/>
          </a:p>
          <a:p>
            <a:pPr indent="-274320" lvl="0" marL="274320" rtl="0" algn="l">
              <a:spcBef>
                <a:spcPts val="520"/>
              </a:spcBef>
              <a:spcAft>
                <a:spcPts val="0"/>
              </a:spcAft>
              <a:buSzPts val="2470"/>
              <a:buChar char="⚫"/>
            </a:pPr>
            <a:r>
              <a:rPr lang="en-US"/>
              <a:t>Improved version of RTL</a:t>
            </a:r>
            <a:endParaRPr/>
          </a:p>
          <a:p>
            <a:pPr indent="-117475" lvl="0" marL="274320" rtl="0" algn="l">
              <a:spcBef>
                <a:spcPts val="520"/>
              </a:spcBef>
              <a:spcAft>
                <a:spcPts val="0"/>
              </a:spcAft>
              <a:buSzPts val="247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6"/>
          <p:cNvSpPr txBox="1"/>
          <p:nvPr>
            <p:ph type="title"/>
          </p:nvPr>
        </p:nvSpPr>
        <p:spPr>
          <a:xfrm>
            <a:off x="304800" y="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Diode Transistor Logic (DTL)</a:t>
            </a:r>
            <a:endParaRPr/>
          </a:p>
        </p:txBody>
      </p:sp>
      <p:pic>
        <p:nvPicPr>
          <p:cNvPr id="272" name="Google Shape;272;p26"/>
          <p:cNvPicPr preferRelativeResize="0"/>
          <p:nvPr>
            <p:ph idx="1" type="body"/>
          </p:nvPr>
        </p:nvPicPr>
        <p:blipFill rotWithShape="1">
          <a:blip r:embed="rId3">
            <a:alphaModFix/>
          </a:blip>
          <a:srcRect b="0" l="0" r="0" t="0"/>
          <a:stretch/>
        </p:blipFill>
        <p:spPr>
          <a:xfrm>
            <a:off x="457200" y="2286000"/>
            <a:ext cx="4419600" cy="3810000"/>
          </a:xfrm>
          <a:prstGeom prst="rect">
            <a:avLst/>
          </a:prstGeom>
          <a:noFill/>
          <a:ln>
            <a:noFill/>
          </a:ln>
        </p:spPr>
      </p:pic>
      <p:sp>
        <p:nvSpPr>
          <p:cNvPr id="273" name="Google Shape;273;p26"/>
          <p:cNvSpPr txBox="1"/>
          <p:nvPr/>
        </p:nvSpPr>
        <p:spPr>
          <a:xfrm>
            <a:off x="304800" y="1371600"/>
            <a:ext cx="2438400" cy="1524000"/>
          </a:xfrm>
          <a:prstGeom prst="rect">
            <a:avLst/>
          </a:prstGeom>
          <a:noFill/>
          <a:ln>
            <a:noFill/>
          </a:ln>
        </p:spPr>
        <p:txBody>
          <a:bodyPr anchorCtr="0" anchor="t" bIns="45700" lIns="91425" spcFirstLastPara="1" rIns="91425" wrap="square" tIns="45700">
            <a:normAutofit/>
          </a:bodyPr>
          <a:lstStyle/>
          <a:p>
            <a:pPr indent="-283464" lvl="0" marL="365760" marR="0" rtl="0" algn="l">
              <a:lnSpc>
                <a:spcPct val="100000"/>
              </a:lnSpc>
              <a:spcBef>
                <a:spcPts val="0"/>
              </a:spcBef>
              <a:spcAft>
                <a:spcPts val="0"/>
              </a:spcAft>
              <a:buClr>
                <a:schemeClr val="accent1"/>
              </a:buClr>
              <a:buSzPts val="1600"/>
              <a:buFont typeface="Noto Sans Symbols"/>
              <a:buChar char="⚫"/>
            </a:pPr>
            <a:r>
              <a:rPr b="0" i="0" lang="en-US" sz="2000" u="none" cap="none" strike="noStrike">
                <a:solidFill>
                  <a:schemeClr val="dk1"/>
                </a:solidFill>
                <a:latin typeface="Constantia"/>
                <a:ea typeface="Constantia"/>
                <a:cs typeface="Constantia"/>
                <a:sym typeface="Constantia"/>
              </a:rPr>
              <a:t>Low</a:t>
            </a:r>
            <a:r>
              <a:rPr b="0" i="0" lang="en-US" sz="2000" u="none" cap="none" strike="noStrike">
                <a:solidFill>
                  <a:schemeClr val="dk1"/>
                </a:solidFill>
                <a:latin typeface="Constantia"/>
                <a:ea typeface="Constantia"/>
                <a:cs typeface="Constantia"/>
                <a:sym typeface="Constantia"/>
              </a:rPr>
              <a:t> 0 v</a:t>
            </a:r>
            <a:endParaRPr/>
          </a:p>
          <a:p>
            <a:pPr indent="-283464" lvl="0" marL="365760" marR="0" rtl="0" algn="l">
              <a:lnSpc>
                <a:spcPct val="100000"/>
              </a:lnSpc>
              <a:spcBef>
                <a:spcPts val="600"/>
              </a:spcBef>
              <a:spcAft>
                <a:spcPts val="0"/>
              </a:spcAft>
              <a:buClr>
                <a:schemeClr val="accent1"/>
              </a:buClr>
              <a:buSzPts val="1600"/>
              <a:buFont typeface="Noto Sans Symbols"/>
              <a:buChar char="⚫"/>
            </a:pPr>
            <a:r>
              <a:rPr lang="en-US" sz="2000">
                <a:solidFill>
                  <a:schemeClr val="dk1"/>
                </a:solidFill>
                <a:latin typeface="Constantia"/>
                <a:ea typeface="Constantia"/>
                <a:cs typeface="Constantia"/>
                <a:sym typeface="Constantia"/>
              </a:rPr>
              <a:t>High 5v</a:t>
            </a:r>
            <a:endParaRPr b="0" i="0" sz="2000" u="none" cap="none" strike="noStrike">
              <a:solidFill>
                <a:schemeClr val="dk1"/>
              </a:solidFill>
              <a:latin typeface="Constantia"/>
              <a:ea typeface="Constantia"/>
              <a:cs typeface="Constantia"/>
              <a:sym typeface="Constantia"/>
            </a:endParaRPr>
          </a:p>
        </p:txBody>
      </p:sp>
      <p:pic>
        <p:nvPicPr>
          <p:cNvPr id="274" name="Google Shape;274;p26"/>
          <p:cNvPicPr preferRelativeResize="0"/>
          <p:nvPr/>
        </p:nvPicPr>
        <p:blipFill rotWithShape="1">
          <a:blip r:embed="rId4">
            <a:alphaModFix/>
          </a:blip>
          <a:srcRect b="0" l="0" r="0" t="0"/>
          <a:stretch/>
        </p:blipFill>
        <p:spPr>
          <a:xfrm>
            <a:off x="4114800" y="1295400"/>
            <a:ext cx="4419600" cy="2819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7"/>
          <p:cNvSpPr txBox="1"/>
          <p:nvPr>
            <p:ph type="title"/>
          </p:nvPr>
        </p:nvSpPr>
        <p:spPr>
          <a:xfrm>
            <a:off x="457200" y="304800"/>
            <a:ext cx="8229600" cy="6858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sz="4400"/>
              <a:t>Description</a:t>
            </a:r>
            <a:endParaRPr sz="4400"/>
          </a:p>
        </p:txBody>
      </p:sp>
      <p:sp>
        <p:nvSpPr>
          <p:cNvPr id="280" name="Google Shape;280;p27"/>
          <p:cNvSpPr txBox="1"/>
          <p:nvPr>
            <p:ph idx="1" type="body"/>
          </p:nvPr>
        </p:nvSpPr>
        <p:spPr>
          <a:xfrm>
            <a:off x="457200" y="1143000"/>
            <a:ext cx="8229600" cy="4745915"/>
          </a:xfrm>
          <a:prstGeom prst="rect">
            <a:avLst/>
          </a:prstGeom>
          <a:noFill/>
          <a:ln>
            <a:noFill/>
          </a:ln>
        </p:spPr>
        <p:txBody>
          <a:bodyPr anchorCtr="0" anchor="t" bIns="45700" lIns="91425" spcFirstLastPara="1" rIns="91425" wrap="square" tIns="45700">
            <a:spAutoFit/>
          </a:bodyPr>
          <a:lstStyle/>
          <a:p>
            <a:pPr indent="-274320" lvl="0" marL="274320" rtl="0" algn="l">
              <a:spcBef>
                <a:spcPts val="0"/>
              </a:spcBef>
              <a:spcAft>
                <a:spcPts val="0"/>
              </a:spcAft>
              <a:buSzPts val="1710"/>
              <a:buChar char="⚫"/>
            </a:pPr>
            <a:r>
              <a:rPr lang="en-US" sz="1800"/>
              <a:t>When both the inputs A and B are at 0 V or logic 0, Both Diode D1 &amp; D2 will conduct but this voltage is not sufficient to turn on Diode D3 at point P, therefore transistor T1 also will not conduct. . Due to this, the voltage +Vcc will appear at the output Y. Hence the output is logic 1 or logic HIGH at terminal Y. </a:t>
            </a:r>
            <a:endParaRPr/>
          </a:p>
          <a:p>
            <a:pPr indent="-165735" lvl="0" marL="274320" rtl="0" algn="l">
              <a:spcBef>
                <a:spcPts val="360"/>
              </a:spcBef>
              <a:spcAft>
                <a:spcPts val="0"/>
              </a:spcAft>
              <a:buSzPts val="1710"/>
              <a:buNone/>
            </a:pPr>
            <a:r>
              <a:t/>
            </a:r>
            <a:endParaRPr sz="1800"/>
          </a:p>
          <a:p>
            <a:pPr indent="-274320" lvl="0" marL="274320" rtl="0" algn="l">
              <a:spcBef>
                <a:spcPts val="360"/>
              </a:spcBef>
              <a:spcAft>
                <a:spcPts val="0"/>
              </a:spcAft>
              <a:buSzPts val="1710"/>
              <a:buChar char="⚫"/>
            </a:pPr>
            <a:r>
              <a:rPr lang="en-US" sz="1800"/>
              <a:t>When any one of the inputs A or B is at 0 V or logic 0, any one Diode D1 or D2 will conduct respectively, but again this voltage is not sufficient to turn on Diode D3 at point P, therefore transistor T1 also will not conduct. . Due to this, the voltage +Vcc will appear at the output Y. Hence the output is logic 1 or logic HIGH at terminal Y. </a:t>
            </a:r>
            <a:endParaRPr/>
          </a:p>
          <a:p>
            <a:pPr indent="-165735" lvl="0" marL="274320" rtl="0" algn="l">
              <a:spcBef>
                <a:spcPts val="360"/>
              </a:spcBef>
              <a:spcAft>
                <a:spcPts val="0"/>
              </a:spcAft>
              <a:buSzPts val="1710"/>
              <a:buNone/>
            </a:pPr>
            <a:r>
              <a:t/>
            </a:r>
            <a:endParaRPr sz="1800"/>
          </a:p>
          <a:p>
            <a:pPr indent="-274320" lvl="0" marL="274320" rtl="0" algn="l">
              <a:spcBef>
                <a:spcPts val="360"/>
              </a:spcBef>
              <a:spcAft>
                <a:spcPts val="0"/>
              </a:spcAft>
              <a:buSzPts val="1710"/>
              <a:buChar char="⚫"/>
            </a:pPr>
            <a:r>
              <a:rPr lang="en-US" sz="1800"/>
              <a:t>When both the inputs A and B are at HIGH  or logic 1, Both Diode D1 &amp; D2 will not conduct therefore high voltage +Vcc will appear to turn on Diode D3 at point P, thus transistor T1 also will conduct. It will make a path for the supply voltage to flow to the ground. Therefore, there will be 0 v at the output terminal 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4000"/>
              <a:buFont typeface="Calibri"/>
              <a:buNone/>
            </a:pPr>
            <a:r>
              <a:rPr lang="en-US" sz="4000"/>
              <a:t>Conclusion</a:t>
            </a:r>
            <a:endParaRPr sz="4000"/>
          </a:p>
        </p:txBody>
      </p:sp>
      <p:sp>
        <p:nvSpPr>
          <p:cNvPr id="286" name="Google Shape;286;p2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None/>
            </a:pPr>
            <a:r>
              <a:rPr lang="en-US"/>
              <a:t>It is concluded that it performs the operation of the NAND gate .</a:t>
            </a:r>
            <a:endParaRPr/>
          </a:p>
          <a:p>
            <a:pPr indent="-274320" lvl="0" marL="274320" rtl="0" algn="l">
              <a:spcBef>
                <a:spcPts val="520"/>
              </a:spcBef>
              <a:spcAft>
                <a:spcPts val="0"/>
              </a:spcAft>
              <a:buSzPts val="2470"/>
              <a:buNone/>
            </a:pPr>
            <a:r>
              <a:t/>
            </a:r>
            <a:endParaRPr/>
          </a:p>
        </p:txBody>
      </p:sp>
      <p:pic>
        <p:nvPicPr>
          <p:cNvPr id="287" name="Google Shape;287;p28"/>
          <p:cNvPicPr preferRelativeResize="0"/>
          <p:nvPr/>
        </p:nvPicPr>
        <p:blipFill rotWithShape="1">
          <a:blip r:embed="rId3">
            <a:alphaModFix/>
          </a:blip>
          <a:srcRect b="0" l="0" r="0" t="0"/>
          <a:stretch/>
        </p:blipFill>
        <p:spPr>
          <a:xfrm>
            <a:off x="1752600" y="2971800"/>
            <a:ext cx="5638800" cy="2590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9"/>
          <p:cNvSpPr txBox="1"/>
          <p:nvPr>
            <p:ph type="title"/>
          </p:nvPr>
        </p:nvSpPr>
        <p:spPr>
          <a:xfrm>
            <a:off x="1143000" y="304800"/>
            <a:ext cx="749808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Advantage</a:t>
            </a:r>
            <a:endParaRPr/>
          </a:p>
        </p:txBody>
      </p:sp>
      <p:sp>
        <p:nvSpPr>
          <p:cNvPr id="293" name="Google Shape;293;p29"/>
          <p:cNvSpPr txBox="1"/>
          <p:nvPr>
            <p:ph idx="1" type="body"/>
          </p:nvPr>
        </p:nvSpPr>
        <p:spPr>
          <a:xfrm>
            <a:off x="1435608" y="1447800"/>
            <a:ext cx="7498080" cy="1524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Greater  fan out</a:t>
            </a:r>
            <a:endParaRPr/>
          </a:p>
          <a:p>
            <a:pPr indent="-274320" lvl="0" marL="274320" rtl="0" algn="l">
              <a:spcBef>
                <a:spcPts val="520"/>
              </a:spcBef>
              <a:spcAft>
                <a:spcPts val="0"/>
              </a:spcAft>
              <a:buSzPts val="2470"/>
              <a:buChar char="⚫"/>
            </a:pPr>
            <a:r>
              <a:rPr lang="en-US"/>
              <a:t>Improved noise margin</a:t>
            </a:r>
            <a:endParaRPr/>
          </a:p>
        </p:txBody>
      </p:sp>
      <p:sp>
        <p:nvSpPr>
          <p:cNvPr id="294" name="Google Shape;294;p29"/>
          <p:cNvSpPr txBox="1"/>
          <p:nvPr/>
        </p:nvSpPr>
        <p:spPr>
          <a:xfrm>
            <a:off x="1143000" y="2895600"/>
            <a:ext cx="749808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6B8C"/>
              </a:buClr>
              <a:buSzPts val="4300"/>
              <a:buFont typeface="Calibri"/>
              <a:buNone/>
            </a:pPr>
            <a:r>
              <a:rPr b="0" i="0" lang="en-US" sz="4300" u="none" cap="none" strike="noStrike">
                <a:solidFill>
                  <a:srgbClr val="006B8C"/>
                </a:solidFill>
                <a:latin typeface="Calibri"/>
                <a:ea typeface="Calibri"/>
                <a:cs typeface="Calibri"/>
                <a:sym typeface="Calibri"/>
              </a:rPr>
              <a:t>Disadvantage</a:t>
            </a:r>
            <a:endParaRPr b="0" i="0" sz="4300" u="none" cap="none" strike="noStrike">
              <a:solidFill>
                <a:srgbClr val="006B8C"/>
              </a:solidFill>
              <a:latin typeface="Calibri"/>
              <a:ea typeface="Calibri"/>
              <a:cs typeface="Calibri"/>
              <a:sym typeface="Calibri"/>
            </a:endParaRPr>
          </a:p>
        </p:txBody>
      </p:sp>
      <p:sp>
        <p:nvSpPr>
          <p:cNvPr id="295" name="Google Shape;295;p29"/>
          <p:cNvSpPr txBox="1"/>
          <p:nvPr/>
        </p:nvSpPr>
        <p:spPr>
          <a:xfrm>
            <a:off x="1295400" y="4114800"/>
            <a:ext cx="7498080" cy="1524000"/>
          </a:xfrm>
          <a:prstGeom prst="rect">
            <a:avLst/>
          </a:prstGeom>
          <a:noFill/>
          <a:ln>
            <a:noFill/>
          </a:ln>
        </p:spPr>
        <p:txBody>
          <a:bodyPr anchorCtr="0" anchor="t" bIns="45700" lIns="91425" spcFirstLastPara="1" rIns="91425" wrap="square" tIns="45700">
            <a:normAutofit/>
          </a:bodyPr>
          <a:lstStyle/>
          <a:p>
            <a:pPr indent="-283464" lvl="0" marL="365760" marR="0" rtl="0" algn="l">
              <a:lnSpc>
                <a:spcPct val="100000"/>
              </a:lnSpc>
              <a:spcBef>
                <a:spcPts val="0"/>
              </a:spcBef>
              <a:spcAft>
                <a:spcPts val="0"/>
              </a:spcAft>
              <a:buClr>
                <a:schemeClr val="accent1"/>
              </a:buClr>
              <a:buSzPts val="2560"/>
              <a:buFont typeface="Noto Sans Symbols"/>
              <a:buChar char="⚫"/>
            </a:pPr>
            <a:r>
              <a:rPr lang="en-US" sz="3200">
                <a:solidFill>
                  <a:schemeClr val="dk1"/>
                </a:solidFill>
                <a:latin typeface="Constantia"/>
                <a:ea typeface="Constantia"/>
                <a:cs typeface="Constantia"/>
                <a:sym typeface="Constantia"/>
              </a:rPr>
              <a:t>Slow speed</a:t>
            </a:r>
            <a:endParaRPr b="0" i="0" sz="32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
          <p:cNvSpPr txBox="1"/>
          <p:nvPr>
            <p:ph type="title"/>
          </p:nvPr>
        </p:nvSpPr>
        <p:spPr>
          <a:xfrm>
            <a:off x="304800" y="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3600"/>
              <a:buFont typeface="Calibri"/>
              <a:buNone/>
            </a:pPr>
            <a:r>
              <a:rPr lang="en-US" sz="3600"/>
              <a:t>Logic Families</a:t>
            </a:r>
            <a:endParaRPr sz="3600"/>
          </a:p>
        </p:txBody>
      </p:sp>
      <p:pic>
        <p:nvPicPr>
          <p:cNvPr id="124" name="Google Shape;124;p3"/>
          <p:cNvPicPr preferRelativeResize="0"/>
          <p:nvPr>
            <p:ph idx="1" type="body"/>
          </p:nvPr>
        </p:nvPicPr>
        <p:blipFill rotWithShape="1">
          <a:blip r:embed="rId3">
            <a:alphaModFix/>
          </a:blip>
          <a:srcRect b="0" l="0" r="0" t="0"/>
          <a:stretch/>
        </p:blipFill>
        <p:spPr>
          <a:xfrm>
            <a:off x="1219200" y="1219200"/>
            <a:ext cx="7620000" cy="4953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0"/>
          <p:cNvSpPr txBox="1"/>
          <p:nvPr>
            <p:ph type="title"/>
          </p:nvPr>
        </p:nvSpPr>
        <p:spPr>
          <a:xfrm>
            <a:off x="1219200" y="274638"/>
            <a:ext cx="7714488"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Transistor Transistor Logic (TTL)</a:t>
            </a:r>
            <a:endParaRPr/>
          </a:p>
        </p:txBody>
      </p:sp>
      <p:sp>
        <p:nvSpPr>
          <p:cNvPr id="301" name="Google Shape;301;p30"/>
          <p:cNvSpPr txBox="1"/>
          <p:nvPr>
            <p:ph idx="1" type="body"/>
          </p:nvPr>
        </p:nvSpPr>
        <p:spPr>
          <a:xfrm>
            <a:off x="1143000" y="1447800"/>
            <a:ext cx="7790688" cy="48006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80"/>
              <a:buChar char="⚫"/>
            </a:pPr>
            <a:r>
              <a:rPr lang="en-US" sz="2400"/>
              <a:t>The TTL or Transistor-Transistor Logic logic was invented in the year 1961 by “James L. Buie ”</a:t>
            </a:r>
            <a:endParaRPr/>
          </a:p>
          <a:p>
            <a:pPr indent="-129540" lvl="0" marL="274320" rtl="0" algn="l">
              <a:spcBef>
                <a:spcPts val="480"/>
              </a:spcBef>
              <a:spcAft>
                <a:spcPts val="0"/>
              </a:spcAft>
              <a:buSzPts val="2280"/>
              <a:buNone/>
            </a:pPr>
            <a:r>
              <a:t/>
            </a:r>
            <a:endParaRPr sz="2400"/>
          </a:p>
          <a:p>
            <a:pPr indent="-274320" lvl="0" marL="274320" rtl="0" algn="l">
              <a:spcBef>
                <a:spcPts val="480"/>
              </a:spcBef>
              <a:spcAft>
                <a:spcPts val="0"/>
              </a:spcAft>
              <a:buSzPts val="2280"/>
              <a:buChar char="⚫"/>
            </a:pPr>
            <a:r>
              <a:rPr lang="en-US" sz="2400"/>
              <a:t>In 1963, the manufacturing first commercial TTL devices were designed by “Sylvania” known as SUHL or ‘Sylvania Universal High-Level Logic family’.</a:t>
            </a:r>
            <a:endParaRPr/>
          </a:p>
          <a:p>
            <a:pPr indent="-129540" lvl="0" marL="274320" rtl="0" algn="l">
              <a:spcBef>
                <a:spcPts val="480"/>
              </a:spcBef>
              <a:spcAft>
                <a:spcPts val="0"/>
              </a:spcAft>
              <a:buSzPts val="2280"/>
              <a:buNone/>
            </a:pPr>
            <a:r>
              <a:t/>
            </a:r>
            <a:endParaRPr sz="2400"/>
          </a:p>
          <a:p>
            <a:pPr indent="-274320" lvl="0" marL="274320" rtl="0" algn="l">
              <a:spcBef>
                <a:spcPts val="480"/>
              </a:spcBef>
              <a:spcAft>
                <a:spcPts val="0"/>
              </a:spcAft>
              <a:buSzPts val="2280"/>
              <a:buChar char="⚫"/>
            </a:pPr>
            <a:r>
              <a:rPr lang="en-US" sz="2400"/>
              <a:t>After the Texas instruments engineers launched the 5400 series ICs in the year 1964 with the range of military temperature, then the Transistor-Transistor Logic became very popular.</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1"/>
          <p:cNvSpPr txBox="1"/>
          <p:nvPr>
            <p:ph type="title"/>
          </p:nvPr>
        </p:nvSpPr>
        <p:spPr>
          <a:xfrm>
            <a:off x="1295400" y="381000"/>
            <a:ext cx="7543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Teko"/>
              <a:buNone/>
            </a:pPr>
            <a:r>
              <a:rPr b="1" lang="en-US">
                <a:latin typeface="Teko"/>
                <a:ea typeface="Teko"/>
                <a:cs typeface="Teko"/>
                <a:sym typeface="Teko"/>
              </a:rPr>
              <a:t>Transistor-Transistor Logic (TTL)</a:t>
            </a:r>
            <a:endParaRPr>
              <a:latin typeface="Teko"/>
              <a:ea typeface="Teko"/>
              <a:cs typeface="Teko"/>
              <a:sym typeface="Teko"/>
            </a:endParaRPr>
          </a:p>
        </p:txBody>
      </p:sp>
      <p:sp>
        <p:nvSpPr>
          <p:cNvPr id="307" name="Google Shape;307;p3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rtl="0" algn="l">
              <a:spcBef>
                <a:spcPts val="0"/>
              </a:spcBef>
              <a:spcAft>
                <a:spcPts val="0"/>
              </a:spcAft>
              <a:buSzPct val="95000"/>
              <a:buChar char="⚫"/>
            </a:pPr>
            <a:r>
              <a:rPr lang="en-US">
                <a:latin typeface="Teko"/>
                <a:ea typeface="Teko"/>
                <a:cs typeface="Teko"/>
                <a:sym typeface="Teko"/>
              </a:rPr>
              <a:t>The Transistor-Transistor Logic (TTL) is a logic family made up of BJTs (bipolar junction transistors). </a:t>
            </a:r>
            <a:endParaRPr/>
          </a:p>
          <a:p>
            <a:pPr indent="-274320" lvl="0" marL="274320" rtl="0" algn="l">
              <a:spcBef>
                <a:spcPts val="364"/>
              </a:spcBef>
              <a:spcAft>
                <a:spcPts val="0"/>
              </a:spcAft>
              <a:buSzPct val="95000"/>
              <a:buChar char="⚫"/>
            </a:pPr>
            <a:r>
              <a:rPr lang="en-US">
                <a:latin typeface="Teko"/>
                <a:ea typeface="Teko"/>
                <a:cs typeface="Teko"/>
                <a:sym typeface="Teko"/>
              </a:rPr>
              <a:t>Improved version of DTL</a:t>
            </a:r>
            <a:endParaRPr/>
          </a:p>
          <a:p>
            <a:pPr indent="-164528" lvl="0" marL="274320" rtl="0" algn="l">
              <a:spcBef>
                <a:spcPts val="364"/>
              </a:spcBef>
              <a:spcAft>
                <a:spcPts val="0"/>
              </a:spcAft>
              <a:buSzPct val="95000"/>
              <a:buNone/>
            </a:pPr>
            <a:r>
              <a:t/>
            </a:r>
            <a:endParaRPr>
              <a:latin typeface="Teko"/>
              <a:ea typeface="Teko"/>
              <a:cs typeface="Teko"/>
              <a:sym typeface="Teko"/>
            </a:endParaRPr>
          </a:p>
          <a:p>
            <a:pPr indent="-274320" lvl="0" marL="274320" rtl="0" algn="l">
              <a:spcBef>
                <a:spcPts val="364"/>
              </a:spcBef>
              <a:spcAft>
                <a:spcPts val="0"/>
              </a:spcAft>
              <a:buSzPct val="95000"/>
              <a:buChar char="⚫"/>
            </a:pPr>
            <a:r>
              <a:rPr lang="en-US">
                <a:latin typeface="Teko"/>
                <a:ea typeface="Teko"/>
                <a:cs typeface="Teko"/>
                <a:sym typeface="Teko"/>
              </a:rPr>
              <a:t>As the name suggests, the transistor performs two functions like logic as well as amplifying. </a:t>
            </a:r>
            <a:endParaRPr/>
          </a:p>
          <a:p>
            <a:pPr indent="-164528" lvl="0" marL="274320" rtl="0" algn="l">
              <a:spcBef>
                <a:spcPts val="364"/>
              </a:spcBef>
              <a:spcAft>
                <a:spcPts val="0"/>
              </a:spcAft>
              <a:buSzPct val="95000"/>
              <a:buNone/>
            </a:pPr>
            <a:r>
              <a:t/>
            </a:r>
            <a:endParaRPr>
              <a:latin typeface="Teko"/>
              <a:ea typeface="Teko"/>
              <a:cs typeface="Teko"/>
              <a:sym typeface="Teko"/>
            </a:endParaRPr>
          </a:p>
          <a:p>
            <a:pPr indent="-274320" lvl="0" marL="274320" rtl="0" algn="l">
              <a:spcBef>
                <a:spcPts val="364"/>
              </a:spcBef>
              <a:spcAft>
                <a:spcPts val="0"/>
              </a:spcAft>
              <a:buSzPct val="95000"/>
              <a:buChar char="⚫"/>
            </a:pPr>
            <a:r>
              <a:rPr lang="en-US">
                <a:latin typeface="Teko"/>
                <a:ea typeface="Teko"/>
                <a:cs typeface="Teko"/>
                <a:sym typeface="Teko"/>
              </a:rPr>
              <a:t>The best examples of TTL are logic gates namely the 7402 NOR Gate &amp; the 7400 NAND gate.</a:t>
            </a:r>
            <a:endParaRPr/>
          </a:p>
          <a:p>
            <a:pPr indent="-164528" lvl="0" marL="274320" rtl="0" algn="l">
              <a:spcBef>
                <a:spcPts val="364"/>
              </a:spcBef>
              <a:spcAft>
                <a:spcPts val="0"/>
              </a:spcAft>
              <a:buSzPct val="95000"/>
              <a:buNone/>
            </a:pPr>
            <a:r>
              <a:t/>
            </a:r>
            <a:endParaRPr>
              <a:latin typeface="Teko"/>
              <a:ea typeface="Teko"/>
              <a:cs typeface="Teko"/>
              <a:sym typeface="Teko"/>
            </a:endParaRPr>
          </a:p>
          <a:p>
            <a:pPr indent="-274320" lvl="0" marL="274320" rtl="0" algn="l">
              <a:spcBef>
                <a:spcPts val="364"/>
              </a:spcBef>
              <a:spcAft>
                <a:spcPts val="0"/>
              </a:spcAft>
              <a:buSzPct val="95000"/>
              <a:buChar char="⚫"/>
            </a:pPr>
            <a:r>
              <a:rPr lang="en-US">
                <a:latin typeface="Teko"/>
                <a:ea typeface="Teko"/>
                <a:cs typeface="Teko"/>
                <a:sym typeface="Teko"/>
              </a:rPr>
              <a:t>TTL logic includes several transistors that have several emitters as well as several inputs. </a:t>
            </a:r>
            <a:endParaRPr/>
          </a:p>
          <a:p>
            <a:pPr indent="-274319" lvl="0" marL="274320" rtl="0" algn="l">
              <a:spcBef>
                <a:spcPts val="434"/>
              </a:spcBef>
              <a:spcAft>
                <a:spcPts val="0"/>
              </a:spcAft>
              <a:buSzPct val="95000"/>
              <a:buChar char="⚫"/>
            </a:pPr>
            <a:r>
              <a:rPr lang="en-US" sz="3100">
                <a:latin typeface="Teko"/>
                <a:ea typeface="Teko"/>
                <a:cs typeface="Teko"/>
                <a:sym typeface="Teko"/>
              </a:rPr>
              <a:t>The designing of TTL logic gates can be done with resistors and BJTs.</a:t>
            </a:r>
            <a:endParaRPr/>
          </a:p>
          <a:p>
            <a:pPr indent="-143414" lvl="0" marL="274320" rtl="0" algn="l">
              <a:spcBef>
                <a:spcPts val="434"/>
              </a:spcBef>
              <a:spcAft>
                <a:spcPts val="0"/>
              </a:spcAft>
              <a:buSzPct val="95000"/>
              <a:buNone/>
            </a:pPr>
            <a:r>
              <a:t/>
            </a:r>
            <a:endParaRPr sz="3100">
              <a:latin typeface="Teko"/>
              <a:ea typeface="Teko"/>
              <a:cs typeface="Teko"/>
              <a:sym typeface="Teko"/>
            </a:endParaRPr>
          </a:p>
          <a:p>
            <a:pPr indent="-274319" lvl="0" marL="274320" rtl="0" algn="l">
              <a:spcBef>
                <a:spcPts val="434"/>
              </a:spcBef>
              <a:spcAft>
                <a:spcPts val="0"/>
              </a:spcAft>
              <a:buSzPct val="95000"/>
              <a:buChar char="⚫"/>
            </a:pPr>
            <a:r>
              <a:rPr lang="en-US" sz="3100">
                <a:latin typeface="Teko"/>
                <a:ea typeface="Teko"/>
                <a:cs typeface="Teko"/>
                <a:sym typeface="Teko"/>
              </a:rPr>
              <a:t> There are several variants of TTL which are developed for different purposes such as the radiation-hardened TTL packages for space applications and Low power Schottky diodes that can provide an excellent combination of speed and lesser power consumption</a:t>
            </a:r>
            <a:r>
              <a:rPr lang="en-US"/>
              <a:t>.</a:t>
            </a:r>
            <a:endParaRPr>
              <a:latin typeface="Teko"/>
              <a:ea typeface="Teko"/>
              <a:cs typeface="Teko"/>
              <a:sym typeface="Teko"/>
            </a:endParaRPr>
          </a:p>
          <a:p>
            <a:pPr indent="-164528" lvl="0" marL="274320" rtl="0" algn="l">
              <a:spcBef>
                <a:spcPts val="364"/>
              </a:spcBef>
              <a:spcAft>
                <a:spcPts val="0"/>
              </a:spcAft>
              <a:buSzPct val="95000"/>
              <a:buNone/>
            </a:pPr>
            <a:r>
              <a:t/>
            </a:r>
            <a:endParaRPr/>
          </a:p>
          <a:p>
            <a:pPr indent="-164528" lvl="0" marL="274320" rtl="0" algn="l">
              <a:spcBef>
                <a:spcPts val="364"/>
              </a:spcBef>
              <a:spcAft>
                <a:spcPts val="0"/>
              </a:spcAft>
              <a:buSzPct val="950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2"/>
          <p:cNvSpPr txBox="1"/>
          <p:nvPr>
            <p:ph type="title"/>
          </p:nvPr>
        </p:nvSpPr>
        <p:spPr>
          <a:xfrm>
            <a:off x="381000" y="0"/>
            <a:ext cx="50292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TTL NAND Gate</a:t>
            </a:r>
            <a:endParaRPr/>
          </a:p>
        </p:txBody>
      </p:sp>
      <p:pic>
        <p:nvPicPr>
          <p:cNvPr id="313" name="Google Shape;313;p32"/>
          <p:cNvPicPr preferRelativeResize="0"/>
          <p:nvPr>
            <p:ph idx="1" type="body"/>
          </p:nvPr>
        </p:nvPicPr>
        <p:blipFill rotWithShape="1">
          <a:blip r:embed="rId3">
            <a:alphaModFix/>
          </a:blip>
          <a:srcRect b="0" l="0" r="0" t="0"/>
          <a:stretch/>
        </p:blipFill>
        <p:spPr>
          <a:xfrm>
            <a:off x="457200" y="1969142"/>
            <a:ext cx="8229600" cy="4321479"/>
          </a:xfrm>
          <a:prstGeom prst="rect">
            <a:avLst/>
          </a:prstGeom>
          <a:noFill/>
          <a:ln>
            <a:noFill/>
          </a:ln>
        </p:spPr>
      </p:pic>
      <p:graphicFrame>
        <p:nvGraphicFramePr>
          <p:cNvPr id="314" name="Google Shape;314;p32"/>
          <p:cNvGraphicFramePr/>
          <p:nvPr/>
        </p:nvGraphicFramePr>
        <p:xfrm>
          <a:off x="6858000" y="304800"/>
          <a:ext cx="3000000" cy="3000000"/>
        </p:xfrm>
        <a:graphic>
          <a:graphicData uri="http://schemas.openxmlformats.org/drawingml/2006/table">
            <a:tbl>
              <a:tblPr bandRow="1" firstRow="1">
                <a:noFill/>
                <a:tableStyleId>{FE9335AD-AA33-4160-8CE9-4BED37224188}</a:tableStyleId>
              </a:tblPr>
              <a:tblGrid>
                <a:gridCol w="762000"/>
                <a:gridCol w="762000"/>
                <a:gridCol w="762000"/>
              </a:tblGrid>
              <a:tr h="307300">
                <a:tc>
                  <a:txBody>
                    <a:bodyPr/>
                    <a:lstStyle/>
                    <a:p>
                      <a:pPr indent="0" lvl="0" marL="0" marR="0" rtl="0" algn="l">
                        <a:spcBef>
                          <a:spcPts val="0"/>
                        </a:spcBef>
                        <a:spcAft>
                          <a:spcPts val="0"/>
                        </a:spcAft>
                        <a:buNone/>
                      </a:pPr>
                      <a:r>
                        <a:rPr lang="en-US" sz="1800"/>
                        <a:t>A</a:t>
                      </a:r>
                      <a:endParaRPr sz="1800"/>
                    </a:p>
                  </a:txBody>
                  <a:tcPr marT="45725" marB="45725" marR="91450" marL="91450"/>
                </a:tc>
                <a:tc>
                  <a:txBody>
                    <a:bodyPr/>
                    <a:lstStyle/>
                    <a:p>
                      <a:pPr indent="0" lvl="0" marL="0" marR="0" rtl="0" algn="l">
                        <a:spcBef>
                          <a:spcPts val="0"/>
                        </a:spcBef>
                        <a:spcAft>
                          <a:spcPts val="0"/>
                        </a:spcAft>
                        <a:buNone/>
                      </a:pPr>
                      <a:r>
                        <a:rPr lang="en-US" sz="1800"/>
                        <a:t>B</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r>
              <a:tr h="307300">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r>
              <a:tr h="307300">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r>
              <a:tr h="307300">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r>
              <a:tr h="307300">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0</a:t>
                      </a:r>
                      <a:endParaRPr sz="1800"/>
                    </a:p>
                  </a:txBody>
                  <a:tcPr marT="45725" marB="45725" marR="91450" marL="9145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Cont.</a:t>
            </a:r>
            <a:endParaRPr/>
          </a:p>
        </p:txBody>
      </p:sp>
      <p:pic>
        <p:nvPicPr>
          <p:cNvPr id="320" name="Google Shape;320;p33"/>
          <p:cNvPicPr preferRelativeResize="0"/>
          <p:nvPr>
            <p:ph idx="1" type="body"/>
          </p:nvPr>
        </p:nvPicPr>
        <p:blipFill rotWithShape="1">
          <a:blip r:embed="rId3">
            <a:alphaModFix/>
          </a:blip>
          <a:srcRect b="0" l="0" r="0" t="0"/>
          <a:stretch/>
        </p:blipFill>
        <p:spPr>
          <a:xfrm>
            <a:off x="762000" y="2286000"/>
            <a:ext cx="5943600" cy="3124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Advantages</a:t>
            </a:r>
            <a:endParaRPr/>
          </a:p>
        </p:txBody>
      </p:sp>
      <p:sp>
        <p:nvSpPr>
          <p:cNvPr id="326" name="Google Shape;326;p3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Power dissipation is low. </a:t>
            </a:r>
            <a:endParaRPr/>
          </a:p>
          <a:p>
            <a:pPr indent="-274320" lvl="0" marL="274320" rtl="0" algn="l">
              <a:spcBef>
                <a:spcPts val="520"/>
              </a:spcBef>
              <a:spcAft>
                <a:spcPts val="0"/>
              </a:spcAft>
              <a:buSzPts val="2470"/>
              <a:buChar char="⚫"/>
            </a:pPr>
            <a:r>
              <a:rPr lang="en-US"/>
              <a:t>High noise margin and </a:t>
            </a:r>
            <a:endParaRPr/>
          </a:p>
          <a:p>
            <a:pPr indent="-274320" lvl="0" marL="274320" rtl="0" algn="l">
              <a:spcBef>
                <a:spcPts val="520"/>
              </a:spcBef>
              <a:spcAft>
                <a:spcPts val="0"/>
              </a:spcAft>
              <a:buSzPts val="2470"/>
              <a:buChar char="⚫"/>
            </a:pPr>
            <a:r>
              <a:rPr lang="en-US"/>
              <a:t>its propagation delay is relatively larger. </a:t>
            </a:r>
            <a:endParaRPr/>
          </a:p>
          <a:p>
            <a:pPr indent="-274320" lvl="0" marL="274320" rtl="0" algn="l">
              <a:spcBef>
                <a:spcPts val="520"/>
              </a:spcBef>
              <a:spcAft>
                <a:spcPts val="0"/>
              </a:spcAft>
              <a:buSzPts val="2470"/>
              <a:buChar char="⚫"/>
            </a:pPr>
            <a:r>
              <a:rPr lang="en-US"/>
              <a:t>Greater  fan out</a:t>
            </a:r>
            <a:endParaRPr/>
          </a:p>
          <a:p>
            <a:pPr indent="-274320" lvl="0" marL="274320" rtl="0" algn="l">
              <a:spcBef>
                <a:spcPts val="520"/>
              </a:spcBef>
              <a:spcAft>
                <a:spcPts val="0"/>
              </a:spcAft>
              <a:buSzPts val="2470"/>
              <a:buChar char="⚫"/>
            </a:pPr>
            <a:r>
              <a:rPr lang="en-US"/>
              <a:t>Improved noise margin</a:t>
            </a:r>
            <a:endParaRPr/>
          </a:p>
          <a:p>
            <a:pPr indent="-117475" lvl="0" marL="274320" rtl="0" algn="l">
              <a:spcBef>
                <a:spcPts val="520"/>
              </a:spcBef>
              <a:spcAft>
                <a:spcPts val="0"/>
              </a:spcAft>
              <a:buSzPts val="247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5"/>
          <p:cNvSpPr txBox="1"/>
          <p:nvPr>
            <p:ph type="title"/>
          </p:nvPr>
        </p:nvSpPr>
        <p:spPr>
          <a:xfrm>
            <a:off x="304800" y="2286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Tristate TTL </a:t>
            </a:r>
            <a:endParaRPr/>
          </a:p>
        </p:txBody>
      </p:sp>
      <p:sp>
        <p:nvSpPr>
          <p:cNvPr id="332" name="Google Shape;332;p35"/>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80"/>
              <a:buChar char="⚫"/>
            </a:pPr>
            <a:r>
              <a:rPr lang="en-US" sz="2400"/>
              <a:t>The tri-state devices allow three possible output states namely, High, Low and High impedance. </a:t>
            </a:r>
            <a:endParaRPr/>
          </a:p>
          <a:p>
            <a:pPr indent="-129540" lvl="0" marL="274320" rtl="0" algn="l">
              <a:spcBef>
                <a:spcPts val="480"/>
              </a:spcBef>
              <a:spcAft>
                <a:spcPts val="0"/>
              </a:spcAft>
              <a:buSzPts val="2280"/>
              <a:buNone/>
            </a:pPr>
            <a:r>
              <a:t/>
            </a:r>
            <a:endParaRPr sz="2400"/>
          </a:p>
          <a:p>
            <a:pPr indent="-274320" lvl="0" marL="274320" rtl="0" algn="l">
              <a:spcBef>
                <a:spcPts val="480"/>
              </a:spcBef>
              <a:spcAft>
                <a:spcPts val="0"/>
              </a:spcAft>
              <a:buSzPts val="2280"/>
              <a:buChar char="⚫"/>
            </a:pPr>
            <a:r>
              <a:rPr lang="en-US" sz="2400"/>
              <a:t>The high impedance state offers high impedance between the output terminal and ground or positive supply. Output in this case is floating. </a:t>
            </a:r>
            <a:endParaRPr/>
          </a:p>
          <a:p>
            <a:pPr indent="-129540" lvl="0" marL="274320" rtl="0" algn="l">
              <a:spcBef>
                <a:spcPts val="480"/>
              </a:spcBef>
              <a:spcAft>
                <a:spcPts val="0"/>
              </a:spcAft>
              <a:buSzPts val="2280"/>
              <a:buNone/>
            </a:pPr>
            <a:r>
              <a:t/>
            </a:r>
            <a:endParaRPr sz="2400"/>
          </a:p>
          <a:p>
            <a:pPr indent="-274320" lvl="0" marL="274320" rtl="0" algn="l">
              <a:spcBef>
                <a:spcPts val="480"/>
              </a:spcBef>
              <a:spcAft>
                <a:spcPts val="0"/>
              </a:spcAft>
              <a:buSzPts val="2280"/>
              <a:buChar char="⚫"/>
            </a:pPr>
            <a:r>
              <a:rPr lang="en-US" sz="2400"/>
              <a:t>In this circuit input A is the normal logic input while the ENABLE E terminal is an enable input that can produce high impedance output/Tristate output/High Z. </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6"/>
          <p:cNvSpPr txBox="1"/>
          <p:nvPr>
            <p:ph type="title"/>
          </p:nvPr>
        </p:nvSpPr>
        <p:spPr>
          <a:xfrm>
            <a:off x="304800" y="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Tristate TTL </a:t>
            </a:r>
            <a:endParaRPr/>
          </a:p>
        </p:txBody>
      </p:sp>
      <p:pic>
        <p:nvPicPr>
          <p:cNvPr id="338" name="Google Shape;338;p36"/>
          <p:cNvPicPr preferRelativeResize="0"/>
          <p:nvPr>
            <p:ph idx="1" type="body"/>
          </p:nvPr>
        </p:nvPicPr>
        <p:blipFill rotWithShape="1">
          <a:blip r:embed="rId3">
            <a:alphaModFix/>
          </a:blip>
          <a:srcRect b="0" l="0" r="0" t="0"/>
          <a:stretch/>
        </p:blipFill>
        <p:spPr>
          <a:xfrm>
            <a:off x="0" y="1981200"/>
            <a:ext cx="5257800" cy="3886200"/>
          </a:xfrm>
          <a:prstGeom prst="rect">
            <a:avLst/>
          </a:prstGeom>
          <a:noFill/>
          <a:ln>
            <a:noFill/>
          </a:ln>
        </p:spPr>
      </p:pic>
      <p:sp>
        <p:nvSpPr>
          <p:cNvPr id="339" name="Google Shape;339;p36"/>
          <p:cNvSpPr txBox="1"/>
          <p:nvPr/>
        </p:nvSpPr>
        <p:spPr>
          <a:xfrm>
            <a:off x="228600" y="1143000"/>
            <a:ext cx="2438400" cy="1524000"/>
          </a:xfrm>
          <a:prstGeom prst="rect">
            <a:avLst/>
          </a:prstGeom>
          <a:noFill/>
          <a:ln>
            <a:noFill/>
          </a:ln>
        </p:spPr>
        <p:txBody>
          <a:bodyPr anchorCtr="0" anchor="t" bIns="45700" lIns="91425" spcFirstLastPara="1" rIns="91425" wrap="square" tIns="45700">
            <a:normAutofit/>
          </a:bodyPr>
          <a:lstStyle/>
          <a:p>
            <a:pPr indent="-283464" lvl="0" marL="365760" marR="0" rtl="0" algn="l">
              <a:lnSpc>
                <a:spcPct val="100000"/>
              </a:lnSpc>
              <a:spcBef>
                <a:spcPts val="0"/>
              </a:spcBef>
              <a:spcAft>
                <a:spcPts val="0"/>
              </a:spcAft>
              <a:buClr>
                <a:schemeClr val="accent1"/>
              </a:buClr>
              <a:buSzPts val="1600"/>
              <a:buFont typeface="Noto Sans Symbols"/>
              <a:buChar char="⚫"/>
            </a:pPr>
            <a:r>
              <a:rPr b="0" i="0" lang="en-US" sz="2000" u="none" cap="none" strike="noStrike">
                <a:solidFill>
                  <a:schemeClr val="dk1"/>
                </a:solidFill>
                <a:latin typeface="Constantia"/>
                <a:ea typeface="Constantia"/>
                <a:cs typeface="Constantia"/>
                <a:sym typeface="Constantia"/>
              </a:rPr>
              <a:t>Low</a:t>
            </a:r>
            <a:r>
              <a:rPr b="0" i="0" lang="en-US" sz="2000" u="none" cap="none" strike="noStrike">
                <a:solidFill>
                  <a:schemeClr val="dk1"/>
                </a:solidFill>
                <a:latin typeface="Constantia"/>
                <a:ea typeface="Constantia"/>
                <a:cs typeface="Constantia"/>
                <a:sym typeface="Constantia"/>
              </a:rPr>
              <a:t> 0 v</a:t>
            </a:r>
            <a:endParaRPr/>
          </a:p>
          <a:p>
            <a:pPr indent="-283464" lvl="0" marL="365760" marR="0" rtl="0" algn="l">
              <a:lnSpc>
                <a:spcPct val="100000"/>
              </a:lnSpc>
              <a:spcBef>
                <a:spcPts val="600"/>
              </a:spcBef>
              <a:spcAft>
                <a:spcPts val="0"/>
              </a:spcAft>
              <a:buClr>
                <a:schemeClr val="accent1"/>
              </a:buClr>
              <a:buSzPts val="1600"/>
              <a:buFont typeface="Noto Sans Symbols"/>
              <a:buChar char="⚫"/>
            </a:pPr>
            <a:r>
              <a:rPr lang="en-US" sz="2000">
                <a:solidFill>
                  <a:schemeClr val="dk1"/>
                </a:solidFill>
                <a:latin typeface="Constantia"/>
                <a:ea typeface="Constantia"/>
                <a:cs typeface="Constantia"/>
                <a:sym typeface="Constantia"/>
              </a:rPr>
              <a:t>High 5v</a:t>
            </a:r>
            <a:endParaRPr b="0" i="0" sz="2000" u="none" cap="none" strike="noStrike">
              <a:solidFill>
                <a:schemeClr val="dk1"/>
              </a:solidFill>
              <a:latin typeface="Constantia"/>
              <a:ea typeface="Constantia"/>
              <a:cs typeface="Constantia"/>
              <a:sym typeface="Constantia"/>
            </a:endParaRPr>
          </a:p>
        </p:txBody>
      </p:sp>
      <p:graphicFrame>
        <p:nvGraphicFramePr>
          <p:cNvPr id="340" name="Google Shape;340;p36"/>
          <p:cNvGraphicFramePr/>
          <p:nvPr/>
        </p:nvGraphicFramePr>
        <p:xfrm>
          <a:off x="4800600" y="3429000"/>
          <a:ext cx="3000000" cy="3000000"/>
        </p:xfrm>
        <a:graphic>
          <a:graphicData uri="http://schemas.openxmlformats.org/drawingml/2006/table">
            <a:tbl>
              <a:tblPr bandRow="1" firstRow="1">
                <a:noFill/>
                <a:tableStyleId>{AF78C15F-C3F7-4F78-AE5D-EBA9F337B321}</a:tableStyleId>
              </a:tblPr>
              <a:tblGrid>
                <a:gridCol w="482600"/>
                <a:gridCol w="772150"/>
                <a:gridCol w="606700"/>
                <a:gridCol w="620475"/>
                <a:gridCol w="620475"/>
                <a:gridCol w="620475"/>
                <a:gridCol w="620475"/>
              </a:tblGrid>
              <a:tr h="849875">
                <a:tc>
                  <a:txBody>
                    <a:bodyPr/>
                    <a:lstStyle/>
                    <a:p>
                      <a:pPr indent="0" lvl="0" marL="0" marR="0" rtl="0" algn="l">
                        <a:spcBef>
                          <a:spcPts val="0"/>
                        </a:spcBef>
                        <a:spcAft>
                          <a:spcPts val="0"/>
                        </a:spcAft>
                        <a:buNone/>
                      </a:pPr>
                      <a:r>
                        <a:rPr lang="en-US" sz="1800"/>
                        <a:t>E</a:t>
                      </a:r>
                      <a:endParaRPr sz="1800"/>
                    </a:p>
                  </a:txBody>
                  <a:tcPr marT="45725" marB="45725" marR="91450" marL="91450"/>
                </a:tc>
                <a:tc>
                  <a:txBody>
                    <a:bodyPr/>
                    <a:lstStyle/>
                    <a:p>
                      <a:pPr indent="0" lvl="0" marL="0" marR="0" rtl="0" algn="l">
                        <a:spcBef>
                          <a:spcPts val="0"/>
                        </a:spcBef>
                        <a:spcAft>
                          <a:spcPts val="0"/>
                        </a:spcAft>
                        <a:buNone/>
                      </a:pPr>
                      <a:r>
                        <a:rPr lang="en-US" sz="1800"/>
                        <a:t>I/P</a:t>
                      </a:r>
                      <a:endParaRPr sz="1800"/>
                    </a:p>
                  </a:txBody>
                  <a:tcPr marT="45725" marB="45725" marR="91450" marL="91450"/>
                </a:tc>
                <a:tc>
                  <a:txBody>
                    <a:bodyPr/>
                    <a:lstStyle/>
                    <a:p>
                      <a:pPr indent="0" lvl="0" marL="0" marR="0" rtl="0" algn="l">
                        <a:spcBef>
                          <a:spcPts val="0"/>
                        </a:spcBef>
                        <a:spcAft>
                          <a:spcPts val="0"/>
                        </a:spcAft>
                        <a:buNone/>
                      </a:pPr>
                      <a:r>
                        <a:rPr lang="en-US" sz="1800"/>
                        <a:t>D1</a:t>
                      </a:r>
                      <a:endParaRPr sz="1800"/>
                    </a:p>
                  </a:txBody>
                  <a:tcPr marT="45725" marB="45725" marR="91450" marL="91450"/>
                </a:tc>
                <a:tc>
                  <a:txBody>
                    <a:bodyPr/>
                    <a:lstStyle/>
                    <a:p>
                      <a:pPr indent="0" lvl="0" marL="0" marR="0" rtl="0" algn="l">
                        <a:spcBef>
                          <a:spcPts val="0"/>
                        </a:spcBef>
                        <a:spcAft>
                          <a:spcPts val="0"/>
                        </a:spcAft>
                        <a:buNone/>
                      </a:pPr>
                      <a:r>
                        <a:rPr lang="en-US" sz="1800"/>
                        <a:t>Q2</a:t>
                      </a:r>
                      <a:endParaRPr sz="1800"/>
                    </a:p>
                  </a:txBody>
                  <a:tcPr marT="45725" marB="45725" marR="91450" marL="91450"/>
                </a:tc>
                <a:tc>
                  <a:txBody>
                    <a:bodyPr/>
                    <a:lstStyle/>
                    <a:p>
                      <a:pPr indent="0" lvl="0" marL="0" marR="0" rtl="0" algn="l">
                        <a:spcBef>
                          <a:spcPts val="0"/>
                        </a:spcBef>
                        <a:spcAft>
                          <a:spcPts val="0"/>
                        </a:spcAft>
                        <a:buNone/>
                      </a:pPr>
                      <a:r>
                        <a:rPr lang="en-US" sz="1800"/>
                        <a:t>Q3 &amp; D2</a:t>
                      </a:r>
                      <a:endParaRPr sz="1800"/>
                    </a:p>
                  </a:txBody>
                  <a:tcPr marT="45725" marB="45725" marR="91450" marL="91450"/>
                </a:tc>
                <a:tc>
                  <a:txBody>
                    <a:bodyPr/>
                    <a:lstStyle/>
                    <a:p>
                      <a:pPr indent="0" lvl="0" marL="0" marR="0" rtl="0" algn="l">
                        <a:spcBef>
                          <a:spcPts val="0"/>
                        </a:spcBef>
                        <a:spcAft>
                          <a:spcPts val="0"/>
                        </a:spcAft>
                        <a:buNone/>
                      </a:pPr>
                      <a:r>
                        <a:rPr lang="en-US" sz="1800"/>
                        <a:t>Q4</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r>
              <a:tr h="492375">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off</a:t>
                      </a:r>
                      <a:endParaRPr sz="1800"/>
                    </a:p>
                  </a:txBody>
                  <a:tcPr marT="45725" marB="45725" marR="91450" marL="91450"/>
                </a:tc>
                <a:tc>
                  <a:txBody>
                    <a:bodyPr/>
                    <a:lstStyle/>
                    <a:p>
                      <a:pPr indent="0" lvl="0" marL="0" marR="0" rtl="0" algn="l">
                        <a:spcBef>
                          <a:spcPts val="0"/>
                        </a:spcBef>
                        <a:spcAft>
                          <a:spcPts val="0"/>
                        </a:spcAft>
                        <a:buNone/>
                      </a:pPr>
                      <a:r>
                        <a:rPr lang="en-US" sz="1800"/>
                        <a:t>off</a:t>
                      </a:r>
                      <a:endParaRPr sz="1800"/>
                    </a:p>
                  </a:txBody>
                  <a:tcPr marT="45725" marB="45725" marR="91450" marL="91450"/>
                </a:tc>
                <a:tc>
                  <a:txBody>
                    <a:bodyPr/>
                    <a:lstStyle/>
                    <a:p>
                      <a:pPr indent="0" lvl="0" marL="0" marR="0" rtl="0" algn="l">
                        <a:spcBef>
                          <a:spcPts val="0"/>
                        </a:spcBef>
                        <a:spcAft>
                          <a:spcPts val="0"/>
                        </a:spcAft>
                        <a:buNone/>
                      </a:pPr>
                      <a:r>
                        <a:rPr lang="en-US" sz="1800"/>
                        <a:t>on</a:t>
                      </a:r>
                      <a:endParaRPr sz="1800"/>
                    </a:p>
                  </a:txBody>
                  <a:tcPr marT="45725" marB="45725" marR="91450" marL="91450"/>
                </a:tc>
                <a:tc>
                  <a:txBody>
                    <a:bodyPr/>
                    <a:lstStyle/>
                    <a:p>
                      <a:pPr indent="0" lvl="0" marL="0" marR="0" rtl="0" algn="l">
                        <a:spcBef>
                          <a:spcPts val="0"/>
                        </a:spcBef>
                        <a:spcAft>
                          <a:spcPts val="0"/>
                        </a:spcAft>
                        <a:buNone/>
                      </a:pPr>
                      <a:r>
                        <a:rPr lang="en-US" sz="1800"/>
                        <a:t>off</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r>
              <a:tr h="492375">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off</a:t>
                      </a:r>
                      <a:endParaRPr sz="1800"/>
                    </a:p>
                  </a:txBody>
                  <a:tcPr marT="45725" marB="45725" marR="91450" marL="91450"/>
                </a:tc>
                <a:tc>
                  <a:txBody>
                    <a:bodyPr/>
                    <a:lstStyle/>
                    <a:p>
                      <a:pPr indent="0" lvl="0" marL="0" marR="0" rtl="0" algn="l">
                        <a:spcBef>
                          <a:spcPts val="0"/>
                        </a:spcBef>
                        <a:spcAft>
                          <a:spcPts val="0"/>
                        </a:spcAft>
                        <a:buNone/>
                      </a:pPr>
                      <a:r>
                        <a:rPr lang="en-US" sz="1800"/>
                        <a:t>on</a:t>
                      </a:r>
                      <a:endParaRPr sz="1800"/>
                    </a:p>
                  </a:txBody>
                  <a:tcPr marT="45725" marB="45725" marR="91450" marL="91450"/>
                </a:tc>
                <a:tc>
                  <a:txBody>
                    <a:bodyPr/>
                    <a:lstStyle/>
                    <a:p>
                      <a:pPr indent="0" lvl="0" marL="0" marR="0" rtl="0" algn="l">
                        <a:spcBef>
                          <a:spcPts val="0"/>
                        </a:spcBef>
                        <a:spcAft>
                          <a:spcPts val="0"/>
                        </a:spcAft>
                        <a:buNone/>
                      </a:pPr>
                      <a:r>
                        <a:rPr lang="en-US" sz="1800"/>
                        <a:t>off</a:t>
                      </a:r>
                      <a:endParaRPr sz="1800"/>
                    </a:p>
                  </a:txBody>
                  <a:tcPr marT="45725" marB="45725" marR="91450" marL="91450"/>
                </a:tc>
                <a:tc>
                  <a:txBody>
                    <a:bodyPr/>
                    <a:lstStyle/>
                    <a:p>
                      <a:pPr indent="0" lvl="0" marL="0" marR="0" rtl="0" algn="l">
                        <a:spcBef>
                          <a:spcPts val="0"/>
                        </a:spcBef>
                        <a:spcAft>
                          <a:spcPts val="0"/>
                        </a:spcAft>
                        <a:buNone/>
                      </a:pPr>
                      <a:r>
                        <a:rPr lang="en-US" sz="1800"/>
                        <a:t>on</a:t>
                      </a:r>
                      <a:endParaRPr sz="1800"/>
                    </a:p>
                  </a:txBody>
                  <a:tcPr marT="45725" marB="45725" marR="91450" marL="91450"/>
                </a:tc>
                <a:tc>
                  <a:txBody>
                    <a:bodyPr/>
                    <a:lstStyle/>
                    <a:p>
                      <a:pPr indent="0" lvl="0" marL="0" marR="0" rtl="0" algn="l">
                        <a:spcBef>
                          <a:spcPts val="0"/>
                        </a:spcBef>
                        <a:spcAft>
                          <a:spcPts val="0"/>
                        </a:spcAft>
                        <a:buNone/>
                      </a:pPr>
                      <a:r>
                        <a:rPr lang="en-US" sz="1800"/>
                        <a:t>0</a:t>
                      </a:r>
                      <a:endParaRPr sz="1800"/>
                    </a:p>
                  </a:txBody>
                  <a:tcPr marT="45725" marB="45725" marR="91450" marL="91450"/>
                </a:tc>
              </a:tr>
              <a:tr h="492375">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on</a:t>
                      </a:r>
                      <a:endParaRPr sz="1800"/>
                    </a:p>
                  </a:txBody>
                  <a:tcPr marT="45725" marB="45725" marR="91450" marL="91450"/>
                </a:tc>
                <a:tc>
                  <a:txBody>
                    <a:bodyPr/>
                    <a:lstStyle/>
                    <a:p>
                      <a:pPr indent="0" lvl="0" marL="0" marR="0" rtl="0" algn="l">
                        <a:spcBef>
                          <a:spcPts val="0"/>
                        </a:spcBef>
                        <a:spcAft>
                          <a:spcPts val="0"/>
                        </a:spcAft>
                        <a:buNone/>
                      </a:pPr>
                      <a:r>
                        <a:rPr lang="en-US" sz="1800"/>
                        <a:t>off</a:t>
                      </a:r>
                      <a:endParaRPr sz="1800"/>
                    </a:p>
                  </a:txBody>
                  <a:tcPr marT="45725" marB="45725" marR="91450" marL="91450"/>
                </a:tc>
                <a:tc>
                  <a:txBody>
                    <a:bodyPr/>
                    <a:lstStyle/>
                    <a:p>
                      <a:pPr indent="0" lvl="0" marL="0" marR="0" rtl="0" algn="l">
                        <a:spcBef>
                          <a:spcPts val="0"/>
                        </a:spcBef>
                        <a:spcAft>
                          <a:spcPts val="0"/>
                        </a:spcAft>
                        <a:buNone/>
                      </a:pPr>
                      <a:r>
                        <a:rPr lang="en-US" sz="1800"/>
                        <a:t>off</a:t>
                      </a:r>
                      <a:endParaRPr sz="1800"/>
                    </a:p>
                  </a:txBody>
                  <a:tcPr marT="45725" marB="45725" marR="91450" marL="91450"/>
                </a:tc>
                <a:tc>
                  <a:txBody>
                    <a:bodyPr/>
                    <a:lstStyle/>
                    <a:p>
                      <a:pPr indent="0" lvl="0" marL="0" marR="0" rtl="0" algn="l">
                        <a:spcBef>
                          <a:spcPts val="0"/>
                        </a:spcBef>
                        <a:spcAft>
                          <a:spcPts val="0"/>
                        </a:spcAft>
                        <a:buNone/>
                      </a:pPr>
                      <a:r>
                        <a:rPr lang="en-US" sz="1800"/>
                        <a:t>off</a:t>
                      </a:r>
                      <a:endParaRPr sz="1800"/>
                    </a:p>
                  </a:txBody>
                  <a:tcPr marT="45725" marB="45725" marR="91450" marL="91450"/>
                </a:tc>
                <a:tc>
                  <a:txBody>
                    <a:bodyPr/>
                    <a:lstStyle/>
                    <a:p>
                      <a:pPr indent="0" lvl="0" marL="0" marR="0" rtl="0" algn="l">
                        <a:spcBef>
                          <a:spcPts val="0"/>
                        </a:spcBef>
                        <a:spcAft>
                          <a:spcPts val="0"/>
                        </a:spcAft>
                        <a:buNone/>
                      </a:pPr>
                      <a:r>
                        <a:rPr lang="en-US" sz="1800"/>
                        <a:t>High- Z</a:t>
                      </a:r>
                      <a:endParaRPr sz="1800"/>
                    </a:p>
                  </a:txBody>
                  <a:tcPr marT="45725" marB="45725" marR="91450" marL="91450"/>
                </a:tc>
              </a:tr>
              <a:tr h="492375">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on</a:t>
                      </a:r>
                      <a:endParaRPr sz="1800"/>
                    </a:p>
                  </a:txBody>
                  <a:tcPr marT="45725" marB="45725" marR="91450" marL="91450"/>
                </a:tc>
                <a:tc>
                  <a:txBody>
                    <a:bodyPr/>
                    <a:lstStyle/>
                    <a:p>
                      <a:pPr indent="0" lvl="0" marL="0" marR="0" rtl="0" algn="l">
                        <a:spcBef>
                          <a:spcPts val="0"/>
                        </a:spcBef>
                        <a:spcAft>
                          <a:spcPts val="0"/>
                        </a:spcAft>
                        <a:buNone/>
                      </a:pPr>
                      <a:r>
                        <a:rPr lang="en-US" sz="1800"/>
                        <a:t>off</a:t>
                      </a:r>
                      <a:endParaRPr sz="1800"/>
                    </a:p>
                  </a:txBody>
                  <a:tcPr marT="45725" marB="45725" marR="91450" marL="91450"/>
                </a:tc>
                <a:tc>
                  <a:txBody>
                    <a:bodyPr/>
                    <a:lstStyle/>
                    <a:p>
                      <a:pPr indent="0" lvl="0" marL="0" marR="0" rtl="0" algn="l">
                        <a:spcBef>
                          <a:spcPts val="0"/>
                        </a:spcBef>
                        <a:spcAft>
                          <a:spcPts val="0"/>
                        </a:spcAft>
                        <a:buNone/>
                      </a:pPr>
                      <a:r>
                        <a:rPr lang="en-US" sz="1800"/>
                        <a:t>off</a:t>
                      </a:r>
                      <a:endParaRPr sz="1800"/>
                    </a:p>
                  </a:txBody>
                  <a:tcPr marT="45725" marB="45725" marR="91450" marL="91450"/>
                </a:tc>
                <a:tc>
                  <a:txBody>
                    <a:bodyPr/>
                    <a:lstStyle/>
                    <a:p>
                      <a:pPr indent="0" lvl="0" marL="0" marR="0" rtl="0" algn="l">
                        <a:spcBef>
                          <a:spcPts val="0"/>
                        </a:spcBef>
                        <a:spcAft>
                          <a:spcPts val="0"/>
                        </a:spcAft>
                        <a:buNone/>
                      </a:pPr>
                      <a:r>
                        <a:rPr lang="en-US" sz="1800"/>
                        <a:t>off</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onstantia"/>
                        <a:buNone/>
                      </a:pPr>
                      <a:r>
                        <a:rPr lang="en-US" sz="1800"/>
                        <a:t>High- Z</a:t>
                      </a:r>
                      <a:endParaRPr/>
                    </a:p>
                    <a:p>
                      <a:pPr indent="0" lvl="0" marL="0" marR="0" rtl="0" algn="l">
                        <a:spcBef>
                          <a:spcPts val="0"/>
                        </a:spcBef>
                        <a:spcAft>
                          <a:spcPts val="0"/>
                        </a:spcAft>
                        <a:buNone/>
                      </a:pPr>
                      <a:r>
                        <a:t/>
                      </a:r>
                      <a:endParaRPr sz="1800"/>
                    </a:p>
                  </a:txBody>
                  <a:tcPr marT="45725" marB="45725" marR="91450" marL="91450"/>
                </a:tc>
              </a:tr>
            </a:tbl>
          </a:graphicData>
        </a:graphic>
      </p:graphicFrame>
      <p:pic>
        <p:nvPicPr>
          <p:cNvPr id="341" name="Google Shape;341;p36"/>
          <p:cNvPicPr preferRelativeResize="0"/>
          <p:nvPr/>
        </p:nvPicPr>
        <p:blipFill rotWithShape="1">
          <a:blip r:embed="rId4">
            <a:alphaModFix/>
          </a:blip>
          <a:srcRect b="0" l="0" r="0" t="0"/>
          <a:stretch/>
        </p:blipFill>
        <p:spPr>
          <a:xfrm>
            <a:off x="5715000" y="685800"/>
            <a:ext cx="2352675" cy="26955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7"/>
          <p:cNvSpPr txBox="1"/>
          <p:nvPr>
            <p:ph type="title"/>
          </p:nvPr>
        </p:nvSpPr>
        <p:spPr>
          <a:xfrm>
            <a:off x="457200" y="3810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Cont.</a:t>
            </a:r>
            <a:endParaRPr/>
          </a:p>
        </p:txBody>
      </p:sp>
      <p:sp>
        <p:nvSpPr>
          <p:cNvPr id="347" name="Google Shape;347;p37"/>
          <p:cNvSpPr txBox="1"/>
          <p:nvPr>
            <p:ph idx="1" type="body"/>
          </p:nvPr>
        </p:nvSpPr>
        <p:spPr>
          <a:xfrm>
            <a:off x="457200" y="1676400"/>
            <a:ext cx="8229600" cy="438912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1710"/>
              <a:buChar char="⚫"/>
            </a:pPr>
            <a:r>
              <a:rPr lang="en-US" sz="1800"/>
              <a:t>When ENABLE E terminal is high (logic 1), the diode D1 remains in reverse bias/Off  so it has no effect on the working of transistors Q3 and Q4 and therefore circuit operates as normal inverter. </a:t>
            </a:r>
            <a:endParaRPr/>
          </a:p>
          <a:p>
            <a:pPr indent="-165735" lvl="0" marL="274320" rtl="0" algn="l">
              <a:spcBef>
                <a:spcPts val="360"/>
              </a:spcBef>
              <a:spcAft>
                <a:spcPts val="0"/>
              </a:spcAft>
              <a:buSzPts val="1710"/>
              <a:buNone/>
            </a:pPr>
            <a:r>
              <a:t/>
            </a:r>
            <a:endParaRPr sz="1800"/>
          </a:p>
          <a:p>
            <a:pPr indent="-274320" lvl="0" marL="274320" rtl="0" algn="l">
              <a:spcBef>
                <a:spcPts val="360"/>
              </a:spcBef>
              <a:spcAft>
                <a:spcPts val="0"/>
              </a:spcAft>
              <a:buSzPts val="1710"/>
              <a:buChar char="⚫"/>
            </a:pPr>
            <a:r>
              <a:rPr lang="en-US" sz="1800"/>
              <a:t>When ENABLE E terminal is low (logic 0), the diode D1 will be in forward bias and it takes away the base current of transistor Q3. So this transistor will be turned off.</a:t>
            </a:r>
            <a:endParaRPr/>
          </a:p>
          <a:p>
            <a:pPr indent="-165735" lvl="0" marL="274320" rtl="0" algn="l">
              <a:spcBef>
                <a:spcPts val="360"/>
              </a:spcBef>
              <a:spcAft>
                <a:spcPts val="0"/>
              </a:spcAft>
              <a:buSzPts val="1710"/>
              <a:buNone/>
            </a:pPr>
            <a:r>
              <a:t/>
            </a:r>
            <a:endParaRPr sz="1800"/>
          </a:p>
          <a:p>
            <a:pPr indent="-274320" lvl="0" marL="274320" rtl="0" algn="l">
              <a:spcBef>
                <a:spcPts val="360"/>
              </a:spcBef>
              <a:spcAft>
                <a:spcPts val="0"/>
              </a:spcAft>
              <a:buSzPts val="1710"/>
              <a:buChar char="⚫"/>
            </a:pPr>
            <a:r>
              <a:rPr lang="en-US" sz="1800"/>
              <a:t>The forward bias/on diode D1 also forward biases the emitter base junction of the transistor Q1, transistor Q2 will therefore be turned off, which  turns off the transistor Q4. So by applying logic 0 to the ENABLE E terminal both the transistors Q3 and Q4 of  output go in cutoff state and hence output comes as High impedance state.</a:t>
            </a:r>
            <a:endParaRPr/>
          </a:p>
          <a:p>
            <a:pPr indent="-165735" lvl="0" marL="274320" rtl="0" algn="l">
              <a:spcBef>
                <a:spcPts val="360"/>
              </a:spcBef>
              <a:spcAft>
                <a:spcPts val="0"/>
              </a:spcAft>
              <a:buSzPts val="1710"/>
              <a:buNone/>
            </a:pPr>
            <a:r>
              <a:t/>
            </a:r>
            <a:endParaRPr sz="1800"/>
          </a:p>
          <a:p>
            <a:pPr indent="-274320" lvl="0" marL="274320" rtl="0" algn="l">
              <a:spcBef>
                <a:spcPts val="360"/>
              </a:spcBef>
              <a:spcAft>
                <a:spcPts val="0"/>
              </a:spcAft>
              <a:buSzPts val="1710"/>
              <a:buChar char="⚫"/>
            </a:pPr>
            <a:r>
              <a:rPr lang="en-US" sz="1800"/>
              <a:t>The high impedance state offers high impedance between the output terminal and ground . Output in this case is floating </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8"/>
          <p:cNvSpPr txBox="1"/>
          <p:nvPr>
            <p:ph type="title"/>
          </p:nvPr>
        </p:nvSpPr>
        <p:spPr>
          <a:xfrm>
            <a:off x="304800" y="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Conclusion</a:t>
            </a:r>
            <a:endParaRPr/>
          </a:p>
        </p:txBody>
      </p:sp>
      <p:sp>
        <p:nvSpPr>
          <p:cNvPr id="353" name="Google Shape;353;p38"/>
          <p:cNvSpPr txBox="1"/>
          <p:nvPr>
            <p:ph idx="1" type="body"/>
          </p:nvPr>
        </p:nvSpPr>
        <p:spPr>
          <a:xfrm>
            <a:off x="533400" y="1143000"/>
            <a:ext cx="8229600" cy="1524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It is concluded that Tristate TTL works as  Tristate TTL inverter  .</a:t>
            </a:r>
            <a:endParaRPr/>
          </a:p>
          <a:p>
            <a:pPr indent="-274320" lvl="0" marL="274320" rtl="0" algn="l">
              <a:spcBef>
                <a:spcPts val="520"/>
              </a:spcBef>
              <a:spcAft>
                <a:spcPts val="0"/>
              </a:spcAft>
              <a:buSzPts val="2470"/>
              <a:buChar char="⚫"/>
            </a:pPr>
            <a:r>
              <a:rPr b="1" lang="en-US"/>
              <a:t>NOTE</a:t>
            </a:r>
            <a:r>
              <a:rPr lang="en-US"/>
              <a:t>- It is  available in others gate also</a:t>
            </a:r>
            <a:endParaRPr/>
          </a:p>
        </p:txBody>
      </p:sp>
      <p:pic>
        <p:nvPicPr>
          <p:cNvPr descr="C:\Users\admin\Desktop\download (1).png" id="354" name="Google Shape;354;p38"/>
          <p:cNvPicPr preferRelativeResize="0"/>
          <p:nvPr/>
        </p:nvPicPr>
        <p:blipFill rotWithShape="1">
          <a:blip r:embed="rId3">
            <a:alphaModFix/>
          </a:blip>
          <a:srcRect b="0" l="0" r="0" t="0"/>
          <a:stretch/>
        </p:blipFill>
        <p:spPr>
          <a:xfrm>
            <a:off x="1066800" y="2743200"/>
            <a:ext cx="6172200" cy="3352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9"/>
          <p:cNvSpPr txBox="1"/>
          <p:nvPr>
            <p:ph type="title"/>
          </p:nvPr>
        </p:nvSpPr>
        <p:spPr>
          <a:xfrm>
            <a:off x="457200" y="3810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Advantages</a:t>
            </a:r>
            <a:endParaRPr/>
          </a:p>
        </p:txBody>
      </p:sp>
      <p:sp>
        <p:nvSpPr>
          <p:cNvPr id="360" name="Google Shape;360;p39"/>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The tri-state configuration is possible with other gates also with the similar circuits. </a:t>
            </a:r>
            <a:endParaRPr/>
          </a:p>
          <a:p>
            <a:pPr indent="-274320" lvl="0" marL="274320" rtl="0" algn="l">
              <a:spcBef>
                <a:spcPts val="520"/>
              </a:spcBef>
              <a:spcAft>
                <a:spcPts val="0"/>
              </a:spcAft>
              <a:buSzPts val="2470"/>
              <a:buChar char="⚫"/>
            </a:pPr>
            <a:r>
              <a:rPr lang="en-US"/>
              <a:t>its speed is also fast.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Digital ICs is fabricated by two </a:t>
            </a:r>
            <a:r>
              <a:rPr lang="en-US" sz="4900"/>
              <a:t>types</a:t>
            </a:r>
            <a:r>
              <a:rPr lang="en-US"/>
              <a:t> </a:t>
            </a:r>
            <a:endParaRPr/>
          </a:p>
        </p:txBody>
      </p:sp>
      <p:sp>
        <p:nvSpPr>
          <p:cNvPr id="130" name="Google Shape;130;p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None/>
            </a:pPr>
            <a:r>
              <a:t/>
            </a:r>
            <a:endParaRPr/>
          </a:p>
          <a:p>
            <a:pPr indent="-274320" lvl="0" marL="274320" rtl="0" algn="l">
              <a:spcBef>
                <a:spcPts val="520"/>
              </a:spcBef>
              <a:spcAft>
                <a:spcPts val="0"/>
              </a:spcAft>
              <a:buSzPts val="2470"/>
              <a:buNone/>
            </a:pPr>
            <a:r>
              <a:rPr lang="en-US"/>
              <a:t> 1.  </a:t>
            </a:r>
            <a:r>
              <a:rPr lang="en-US" u="sng"/>
              <a:t>Bipolar Logic Families </a:t>
            </a:r>
            <a:r>
              <a:rPr lang="en-US"/>
              <a:t>: Used both electrons and holes as charge carrier</a:t>
            </a:r>
            <a:endParaRPr/>
          </a:p>
          <a:p>
            <a:pPr indent="-274320" lvl="0" marL="274320" rtl="0" algn="l">
              <a:spcBef>
                <a:spcPts val="520"/>
              </a:spcBef>
              <a:spcAft>
                <a:spcPts val="0"/>
              </a:spcAft>
              <a:buSzPts val="2470"/>
              <a:buNone/>
            </a:pPr>
            <a:r>
              <a:t/>
            </a:r>
            <a:endParaRPr/>
          </a:p>
          <a:p>
            <a:pPr indent="-274320" lvl="0" marL="274320" rtl="0" algn="l">
              <a:spcBef>
                <a:spcPts val="520"/>
              </a:spcBef>
              <a:spcAft>
                <a:spcPts val="0"/>
              </a:spcAft>
              <a:buSzPts val="2470"/>
              <a:buNone/>
            </a:pPr>
            <a:r>
              <a:rPr lang="en-US"/>
              <a:t>2.  </a:t>
            </a:r>
            <a:r>
              <a:rPr lang="en-US" u="sng"/>
              <a:t>Uni-polar Logic Families </a:t>
            </a:r>
            <a:r>
              <a:rPr lang="en-US"/>
              <a:t>: Used only one type of charge carrier ,either electron or holes</a:t>
            </a:r>
            <a:endParaRPr/>
          </a:p>
          <a:p>
            <a:pPr indent="-117475" lvl="0" marL="274320" rtl="0" algn="l">
              <a:spcBef>
                <a:spcPts val="520"/>
              </a:spcBef>
              <a:spcAft>
                <a:spcPts val="0"/>
              </a:spcAft>
              <a:buSzPts val="2470"/>
              <a:buNone/>
            </a:pPr>
            <a:r>
              <a:t/>
            </a:r>
            <a:endParaRPr/>
          </a:p>
          <a:p>
            <a:pPr indent="-274320" lvl="0" marL="274320" rtl="0" algn="l">
              <a:spcBef>
                <a:spcPts val="520"/>
              </a:spcBef>
              <a:spcAft>
                <a:spcPts val="0"/>
              </a:spcAft>
              <a:buSzPts val="2470"/>
              <a:buChar char="⚫"/>
            </a:pPr>
            <a:r>
              <a:rPr lang="en-US"/>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364" name="Shape 364"/>
        <p:cNvGrpSpPr/>
        <p:nvPr/>
      </p:nvGrpSpPr>
      <p:grpSpPr>
        <a:xfrm>
          <a:off x="0" y="0"/>
          <a:ext cx="0" cy="0"/>
          <a:chOff x="0" y="0"/>
          <a:chExt cx="0" cy="0"/>
        </a:xfrm>
      </p:grpSpPr>
      <p:sp>
        <p:nvSpPr>
          <p:cNvPr id="365" name="Google Shape;365;p40"/>
          <p:cNvSpPr txBox="1"/>
          <p:nvPr>
            <p:ph type="title"/>
          </p:nvPr>
        </p:nvSpPr>
        <p:spPr>
          <a:xfrm>
            <a:off x="2971800" y="2514600"/>
            <a:ext cx="31242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59C7FF"/>
              </a:buClr>
              <a:buSzPts val="5000"/>
              <a:buFont typeface="Algerian"/>
              <a:buNone/>
            </a:pPr>
            <a:r>
              <a:rPr b="1" lang="en-US">
                <a:solidFill>
                  <a:srgbClr val="59C7FF"/>
                </a:solidFill>
                <a:latin typeface="Algerian"/>
                <a:ea typeface="Algerian"/>
                <a:cs typeface="Algerian"/>
                <a:sym typeface="Algerian"/>
              </a:rPr>
              <a:t>Thanks</a:t>
            </a:r>
            <a:endParaRPr b="1">
              <a:solidFill>
                <a:srgbClr val="59C7FF"/>
              </a:solidFill>
              <a:latin typeface="Algerian"/>
              <a:ea typeface="Algerian"/>
              <a:cs typeface="Algerian"/>
              <a:sym typeface="Algeri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ph type="title"/>
          </p:nvPr>
        </p:nvSpPr>
        <p:spPr>
          <a:xfrm>
            <a:off x="304800" y="2286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4000"/>
              <a:buFont typeface="Calibri"/>
              <a:buNone/>
            </a:pPr>
            <a:r>
              <a:rPr lang="en-US" sz="4000"/>
              <a:t>Bipolar logic families</a:t>
            </a:r>
            <a:endParaRPr sz="4000"/>
          </a:p>
        </p:txBody>
      </p:sp>
      <p:sp>
        <p:nvSpPr>
          <p:cNvPr id="136" name="Google Shape;136;p5"/>
          <p:cNvSpPr txBox="1"/>
          <p:nvPr>
            <p:ph idx="1" type="body"/>
          </p:nvPr>
        </p:nvSpPr>
        <p:spPr>
          <a:xfrm>
            <a:off x="1219200" y="1371600"/>
            <a:ext cx="7498080" cy="396240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470"/>
              <a:buNone/>
            </a:pPr>
            <a:r>
              <a:t/>
            </a:r>
            <a:endParaRPr/>
          </a:p>
          <a:p>
            <a:pPr indent="-514350" lvl="0" marL="514350" rtl="0" algn="l">
              <a:spcBef>
                <a:spcPts val="560"/>
              </a:spcBef>
              <a:spcAft>
                <a:spcPts val="0"/>
              </a:spcAft>
              <a:buSzPts val="2660"/>
              <a:buFont typeface="Calibri"/>
              <a:buAutoNum type="arabicPeriod"/>
            </a:pPr>
            <a:r>
              <a:rPr b="1" lang="en-US" sz="2800"/>
              <a:t>Saturated Logic Circuits :  </a:t>
            </a:r>
            <a:r>
              <a:rPr lang="en-US" sz="2800"/>
              <a:t>In which the transistors are driven into saturation. </a:t>
            </a:r>
            <a:endParaRPr/>
          </a:p>
          <a:p>
            <a:pPr indent="-514350" lvl="0" marL="514350" rtl="0" algn="l">
              <a:spcBef>
                <a:spcPts val="480"/>
              </a:spcBef>
              <a:spcAft>
                <a:spcPts val="0"/>
              </a:spcAft>
              <a:buSzPts val="2280"/>
              <a:buNone/>
            </a:pPr>
            <a:r>
              <a:rPr lang="en-US" sz="2400"/>
              <a:t>Ex. TTL, RTL, DTL </a:t>
            </a:r>
            <a:endParaRPr/>
          </a:p>
          <a:p>
            <a:pPr indent="-514350" lvl="0" marL="514350" rtl="0" algn="l">
              <a:spcBef>
                <a:spcPts val="560"/>
              </a:spcBef>
              <a:spcAft>
                <a:spcPts val="0"/>
              </a:spcAft>
              <a:buSzPts val="2660"/>
              <a:buNone/>
            </a:pPr>
            <a:r>
              <a:rPr lang="en-US" sz="2800"/>
              <a:t>  </a:t>
            </a:r>
            <a:endParaRPr/>
          </a:p>
          <a:p>
            <a:pPr indent="-514350" lvl="0" marL="514350" rtl="0" algn="l">
              <a:spcBef>
                <a:spcPts val="560"/>
              </a:spcBef>
              <a:spcAft>
                <a:spcPts val="0"/>
              </a:spcAft>
              <a:buSzPts val="2660"/>
              <a:buFont typeface="Calibri"/>
              <a:buAutoNum type="arabicPeriod"/>
            </a:pPr>
            <a:r>
              <a:rPr b="1" lang="en-US" sz="2800"/>
              <a:t>Non-Saturated Logic :  </a:t>
            </a:r>
            <a:r>
              <a:rPr lang="en-US" sz="2800"/>
              <a:t>In non-saturated transistor logic circuits, the transistors are avoided to go into saturation.</a:t>
            </a:r>
            <a:endParaRPr/>
          </a:p>
          <a:p>
            <a:pPr indent="-514350" lvl="0" marL="514350" rtl="0" algn="l">
              <a:spcBef>
                <a:spcPts val="560"/>
              </a:spcBef>
              <a:spcAft>
                <a:spcPts val="0"/>
              </a:spcAft>
              <a:buSzPts val="2660"/>
              <a:buNone/>
            </a:pPr>
            <a:r>
              <a:rPr lang="en-US" sz="2800"/>
              <a:t>Ex. ECL, Schottky TTL</a:t>
            </a:r>
            <a:endParaRPr/>
          </a:p>
          <a:p>
            <a:pPr indent="-117475" lvl="0" marL="274320" rtl="0" algn="l">
              <a:spcBef>
                <a:spcPts val="520"/>
              </a:spcBef>
              <a:spcAft>
                <a:spcPts val="0"/>
              </a:spcAft>
              <a:buSzPts val="247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b="1" lang="en-US"/>
              <a:t>Characteristics of  Digital ICs</a:t>
            </a:r>
            <a:br>
              <a:rPr b="1" lang="en-US"/>
            </a:br>
            <a:endParaRPr/>
          </a:p>
        </p:txBody>
      </p:sp>
      <p:sp>
        <p:nvSpPr>
          <p:cNvPr id="142" name="Google Shape;142;p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SzPts val="2470"/>
              <a:buFont typeface="Calibri"/>
              <a:buAutoNum type="arabicPeriod"/>
            </a:pPr>
            <a:r>
              <a:rPr lang="en-US"/>
              <a:t>Propagation delay</a:t>
            </a:r>
            <a:endParaRPr/>
          </a:p>
          <a:p>
            <a:pPr indent="-514350" lvl="0" marL="514350" rtl="0" algn="l">
              <a:spcBef>
                <a:spcPts val="520"/>
              </a:spcBef>
              <a:spcAft>
                <a:spcPts val="0"/>
              </a:spcAft>
              <a:buSzPts val="2470"/>
              <a:buFont typeface="Calibri"/>
              <a:buAutoNum type="arabicPeriod"/>
            </a:pPr>
            <a:r>
              <a:rPr lang="en-US"/>
              <a:t>Power dissipation</a:t>
            </a:r>
            <a:endParaRPr/>
          </a:p>
          <a:p>
            <a:pPr indent="-514350" lvl="0" marL="514350" rtl="0" algn="l">
              <a:spcBef>
                <a:spcPts val="520"/>
              </a:spcBef>
              <a:spcAft>
                <a:spcPts val="0"/>
              </a:spcAft>
              <a:buSzPts val="2470"/>
              <a:buFont typeface="Calibri"/>
              <a:buAutoNum type="arabicPeriod"/>
            </a:pPr>
            <a:r>
              <a:rPr lang="en-US"/>
              <a:t>Figure of merits</a:t>
            </a:r>
            <a:endParaRPr/>
          </a:p>
          <a:p>
            <a:pPr indent="-514350" lvl="0" marL="514350" rtl="0" algn="l">
              <a:spcBef>
                <a:spcPts val="520"/>
              </a:spcBef>
              <a:spcAft>
                <a:spcPts val="0"/>
              </a:spcAft>
              <a:buSzPts val="2470"/>
              <a:buFont typeface="Calibri"/>
              <a:buAutoNum type="arabicPeriod"/>
            </a:pPr>
            <a:r>
              <a:rPr lang="en-US"/>
              <a:t>Fan-in</a:t>
            </a:r>
            <a:endParaRPr/>
          </a:p>
          <a:p>
            <a:pPr indent="-514350" lvl="0" marL="514350" rtl="0" algn="l">
              <a:spcBef>
                <a:spcPts val="520"/>
              </a:spcBef>
              <a:spcAft>
                <a:spcPts val="0"/>
              </a:spcAft>
              <a:buSzPts val="2470"/>
              <a:buFont typeface="Calibri"/>
              <a:buAutoNum type="arabicPeriod"/>
            </a:pPr>
            <a:r>
              <a:rPr lang="en-US"/>
              <a:t>Fan-out</a:t>
            </a:r>
            <a:endParaRPr/>
          </a:p>
          <a:p>
            <a:pPr indent="-514350" lvl="0" marL="514350" rtl="0" algn="l">
              <a:spcBef>
                <a:spcPts val="520"/>
              </a:spcBef>
              <a:spcAft>
                <a:spcPts val="0"/>
              </a:spcAft>
              <a:buSzPts val="2470"/>
              <a:buFont typeface="Calibri"/>
              <a:buAutoNum type="arabicPeriod"/>
            </a:pPr>
            <a:r>
              <a:rPr lang="en-US"/>
              <a:t>Noise margin</a:t>
            </a:r>
            <a:endParaRPr/>
          </a:p>
          <a:p>
            <a:pPr indent="-514350" lvl="0" marL="514350" rtl="0" algn="l">
              <a:spcBef>
                <a:spcPts val="520"/>
              </a:spcBef>
              <a:spcAft>
                <a:spcPts val="0"/>
              </a:spcAft>
              <a:buSzPts val="2470"/>
              <a:buFont typeface="Calibri"/>
              <a:buAutoNum type="arabicPeriod"/>
            </a:pPr>
            <a:r>
              <a:rPr lang="en-US"/>
              <a:t>Operating temperature</a:t>
            </a:r>
            <a:endParaRPr/>
          </a:p>
          <a:p>
            <a:pPr indent="-514350" lvl="0" marL="514350" rtl="0" algn="l">
              <a:spcBef>
                <a:spcPts val="520"/>
              </a:spcBef>
              <a:spcAft>
                <a:spcPts val="0"/>
              </a:spcAft>
              <a:buSzPts val="2470"/>
              <a:buNone/>
            </a:pPr>
            <a:r>
              <a:t/>
            </a:r>
            <a:endParaRPr/>
          </a:p>
          <a:p>
            <a:pPr indent="-514350" lvl="0" marL="514350" rtl="0" algn="l">
              <a:spcBef>
                <a:spcPts val="520"/>
              </a:spcBef>
              <a:spcAft>
                <a:spcPts val="0"/>
              </a:spcAft>
              <a:buSzPts val="2470"/>
              <a:buNone/>
            </a:pPr>
            <a:r>
              <a:t/>
            </a:r>
            <a:endParaRPr/>
          </a:p>
          <a:p>
            <a:pPr indent="-514350" lvl="0" marL="514350" rtl="0" algn="l">
              <a:spcBef>
                <a:spcPts val="520"/>
              </a:spcBef>
              <a:spcAft>
                <a:spcPts val="0"/>
              </a:spcAft>
              <a:buSzPts val="2470"/>
              <a:buNone/>
            </a:pPr>
            <a:r>
              <a:t/>
            </a:r>
            <a:endParaRPr/>
          </a:p>
          <a:p>
            <a:pPr indent="-514350" lvl="0" marL="514350" rtl="0" algn="l">
              <a:spcBef>
                <a:spcPts val="520"/>
              </a:spcBef>
              <a:spcAft>
                <a:spcPts val="0"/>
              </a:spcAft>
              <a:buSzPts val="2470"/>
              <a:buNone/>
            </a:pPr>
            <a:r>
              <a:t/>
            </a:r>
            <a:endParaRPr/>
          </a:p>
          <a:p>
            <a:pPr indent="-514350" lvl="0" marL="514350" rtl="0" algn="l">
              <a:spcBef>
                <a:spcPts val="520"/>
              </a:spcBef>
              <a:spcAft>
                <a:spcPts val="0"/>
              </a:spcAft>
              <a:buSzPts val="247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txBox="1"/>
          <p:nvPr>
            <p:ph type="title"/>
          </p:nvPr>
        </p:nvSpPr>
        <p:spPr>
          <a:xfrm>
            <a:off x="914400" y="0"/>
            <a:ext cx="7315200" cy="12954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b="1" lang="en-US"/>
              <a:t>Propagation Delay </a:t>
            </a:r>
            <a:endParaRPr b="1"/>
          </a:p>
        </p:txBody>
      </p:sp>
      <p:sp>
        <p:nvSpPr>
          <p:cNvPr id="148" name="Google Shape;148;p7"/>
          <p:cNvSpPr txBox="1"/>
          <p:nvPr>
            <p:ph idx="1" type="body"/>
          </p:nvPr>
        </p:nvSpPr>
        <p:spPr>
          <a:xfrm>
            <a:off x="1143000" y="1828800"/>
            <a:ext cx="7543800" cy="39624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80"/>
              <a:buChar char="⚫"/>
            </a:pPr>
            <a:r>
              <a:rPr lang="en-US" sz="2400"/>
              <a:t>The propagation delay of a Gate is a average transition time that the signal takes to propagate from input to the output .</a:t>
            </a:r>
            <a:endParaRPr/>
          </a:p>
          <a:p>
            <a:pPr indent="-274320" lvl="0" marL="274320" rtl="0" algn="l">
              <a:spcBef>
                <a:spcPts val="520"/>
              </a:spcBef>
              <a:spcAft>
                <a:spcPts val="0"/>
              </a:spcAft>
              <a:buSzPts val="2280"/>
              <a:buChar char="⚫"/>
            </a:pPr>
            <a:r>
              <a:rPr lang="en-US" sz="2400"/>
              <a:t>In other words it is defined as the time interval between a change in input state and the resulting change in output state of the gate.</a:t>
            </a:r>
            <a:r>
              <a:rPr lang="en-US"/>
              <a:t> </a:t>
            </a:r>
            <a:endParaRPr/>
          </a:p>
          <a:p>
            <a:pPr indent="-274320" lvl="0" marL="274320" rtl="0" algn="l">
              <a:spcBef>
                <a:spcPts val="480"/>
              </a:spcBef>
              <a:spcAft>
                <a:spcPts val="0"/>
              </a:spcAft>
              <a:buSzPts val="2280"/>
              <a:buChar char="⚫"/>
            </a:pPr>
            <a:r>
              <a:rPr lang="en-US" sz="2400"/>
              <a:t>This delay is a very small quantity; it is of the order of few nano second say 20 nsec (20x10-9 sec) or 50 nsec (50x10-9 sec). </a:t>
            </a:r>
            <a:endParaRPr/>
          </a:p>
          <a:p>
            <a:pPr indent="-117475" lvl="0" marL="274320" rtl="0" algn="l">
              <a:spcBef>
                <a:spcPts val="520"/>
              </a:spcBef>
              <a:spcAft>
                <a:spcPts val="0"/>
              </a:spcAft>
              <a:buSzPts val="2470"/>
              <a:buNone/>
            </a:pPr>
            <a:r>
              <a:t/>
            </a:r>
            <a:endParaRPr/>
          </a:p>
          <a:p>
            <a:pPr indent="-274320" lvl="0" marL="274320" rtl="0" algn="l">
              <a:spcBef>
                <a:spcPts val="520"/>
              </a:spcBef>
              <a:spcAft>
                <a:spcPts val="0"/>
              </a:spcAft>
              <a:buSzPts val="2470"/>
              <a:buNone/>
            </a:pPr>
            <a:r>
              <a:t/>
            </a:r>
            <a:endParaRPr/>
          </a:p>
          <a:p>
            <a:pPr indent="-117475" lvl="0" marL="274320" rtl="0" algn="l">
              <a:spcBef>
                <a:spcPts val="520"/>
              </a:spcBef>
              <a:spcAft>
                <a:spcPts val="0"/>
              </a:spcAft>
              <a:buSzPts val="2470"/>
              <a:buNone/>
            </a:pPr>
            <a:r>
              <a:t/>
            </a:r>
            <a:endParaRPr/>
          </a:p>
        </p:txBody>
      </p:sp>
      <p:pic>
        <p:nvPicPr>
          <p:cNvPr descr="images.png" id="149" name="Google Shape;149;p7"/>
          <p:cNvPicPr preferRelativeResize="0"/>
          <p:nvPr/>
        </p:nvPicPr>
        <p:blipFill rotWithShape="1">
          <a:blip r:embed="rId3">
            <a:alphaModFix/>
          </a:blip>
          <a:srcRect b="0" l="0" r="0" t="0"/>
          <a:stretch/>
        </p:blipFill>
        <p:spPr>
          <a:xfrm>
            <a:off x="2438400" y="4648200"/>
            <a:ext cx="4724400" cy="160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txBox="1"/>
          <p:nvPr>
            <p:ph type="title"/>
          </p:nvPr>
        </p:nvSpPr>
        <p:spPr>
          <a:xfrm>
            <a:off x="1066800" y="533400"/>
            <a:ext cx="7239000" cy="381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Cont.</a:t>
            </a:r>
            <a:endParaRPr/>
          </a:p>
        </p:txBody>
      </p:sp>
      <p:sp>
        <p:nvSpPr>
          <p:cNvPr id="155" name="Google Shape;155;p8"/>
          <p:cNvSpPr txBox="1"/>
          <p:nvPr>
            <p:ph idx="1" type="body"/>
          </p:nvPr>
        </p:nvSpPr>
        <p:spPr>
          <a:xfrm>
            <a:off x="952500" y="914400"/>
            <a:ext cx="7239000" cy="3429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Char char="⚫"/>
            </a:pPr>
            <a:r>
              <a:rPr lang="en-US" sz="2000"/>
              <a:t>The propagation delay time is measured between 50% voltage levels of input and output waveforms.</a:t>
            </a:r>
            <a:endParaRPr/>
          </a:p>
          <a:p>
            <a:pPr indent="-274320" lvl="0" marL="274320" rtl="0" algn="l">
              <a:spcBef>
                <a:spcPts val="400"/>
              </a:spcBef>
              <a:spcAft>
                <a:spcPts val="0"/>
              </a:spcAft>
              <a:buSzPts val="1900"/>
              <a:buChar char="⚫"/>
            </a:pPr>
            <a:r>
              <a:rPr lang="en-US" sz="2000"/>
              <a:t>Figure shows the input and output waveforms of an inverter or NOT gate.</a:t>
            </a:r>
            <a:endParaRPr/>
          </a:p>
          <a:p>
            <a:pPr indent="-274320" lvl="0" marL="274320" rtl="0" algn="l">
              <a:spcBef>
                <a:spcPts val="400"/>
              </a:spcBef>
              <a:spcAft>
                <a:spcPts val="0"/>
              </a:spcAft>
              <a:buSzPts val="1900"/>
              <a:buChar char="⚫"/>
            </a:pPr>
            <a:r>
              <a:rPr lang="en-US" sz="2000"/>
              <a:t> If t</a:t>
            </a:r>
            <a:r>
              <a:rPr baseline="-25000" lang="en-US" sz="2000"/>
              <a:t>PHL</a:t>
            </a:r>
            <a:r>
              <a:rPr lang="en-US" sz="2000"/>
              <a:t> is the delay time when the output goes from high state (logic 1) to low state (logic 0) and t</a:t>
            </a:r>
            <a:r>
              <a:rPr baseline="-25000" lang="en-US" sz="2000"/>
              <a:t>PLH </a:t>
            </a:r>
            <a:r>
              <a:rPr lang="en-US" sz="2000"/>
              <a:t>is the delay time when the output goes from low state (logic 0) to high state (logic 1), the propagation delay time of the gate t</a:t>
            </a:r>
            <a:r>
              <a:rPr baseline="-25000" lang="en-US" sz="2000"/>
              <a:t>PD</a:t>
            </a:r>
            <a:r>
              <a:rPr lang="en-US" sz="2000"/>
              <a:t> expressed as the average of the two delays as</a:t>
            </a:r>
            <a:endParaRPr sz="2000"/>
          </a:p>
        </p:txBody>
      </p:sp>
      <p:pic>
        <p:nvPicPr>
          <p:cNvPr id="156" name="Google Shape;156;p8"/>
          <p:cNvPicPr preferRelativeResize="0"/>
          <p:nvPr/>
        </p:nvPicPr>
        <p:blipFill rotWithShape="1">
          <a:blip r:embed="rId3">
            <a:alphaModFix/>
          </a:blip>
          <a:srcRect b="0" l="0" r="0" t="0"/>
          <a:stretch/>
        </p:blipFill>
        <p:spPr>
          <a:xfrm>
            <a:off x="952500" y="3924300"/>
            <a:ext cx="7086600" cy="2933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
          <p:cNvSpPr txBox="1"/>
          <p:nvPr>
            <p:ph type="title"/>
          </p:nvPr>
        </p:nvSpPr>
        <p:spPr>
          <a:xfrm>
            <a:off x="457200" y="38100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Cont.</a:t>
            </a:r>
            <a:endParaRPr/>
          </a:p>
        </p:txBody>
      </p:sp>
      <p:sp>
        <p:nvSpPr>
          <p:cNvPr id="162" name="Google Shape;162;p9"/>
          <p:cNvSpPr txBox="1"/>
          <p:nvPr>
            <p:ph idx="1" type="body"/>
          </p:nvPr>
        </p:nvSpPr>
        <p:spPr>
          <a:xfrm>
            <a:off x="1143000" y="1447800"/>
            <a:ext cx="7790688" cy="48006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The  speed of operation of gate is specified in terms of propagation delay.</a:t>
            </a:r>
            <a:endParaRPr/>
          </a:p>
          <a:p>
            <a:pPr indent="-274320" lvl="0" marL="274320" rtl="0" algn="l">
              <a:spcBef>
                <a:spcPts val="520"/>
              </a:spcBef>
              <a:spcAft>
                <a:spcPts val="0"/>
              </a:spcAft>
              <a:buSzPts val="2470"/>
              <a:buNone/>
            </a:pPr>
            <a:r>
              <a:t/>
            </a:r>
            <a:endParaRPr/>
          </a:p>
          <a:p>
            <a:pPr indent="-274320" lvl="0" marL="274320" rtl="0" algn="l">
              <a:spcBef>
                <a:spcPts val="520"/>
              </a:spcBef>
              <a:spcAft>
                <a:spcPts val="0"/>
              </a:spcAft>
              <a:buSzPts val="2470"/>
              <a:buChar char="⚫"/>
            </a:pPr>
            <a:r>
              <a:rPr lang="en-US"/>
              <a:t>It is always advantageous to be the smaller propagation delay, so that speed of operation should be high.</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admin</dc:creator>
</cp:coreProperties>
</file>