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</p:sldIdLst>
  <p:sldSz cy="7559675" cx="100806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1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603">
          <p15:clr>
            <a:srgbClr val="000000"/>
          </p15:clr>
        </p15:guide>
        <p15:guide id="2" pos="1872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1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603" orient="horz"/>
        <p:guide pos="1872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1363662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1066800" y="4305300"/>
            <a:ext cx="4772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1363662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1066800" y="4305300"/>
            <a:ext cx="4772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1363662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1066800" y="4305300"/>
            <a:ext cx="4772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1363662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1066800" y="4305300"/>
            <a:ext cx="4772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1363662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1066800" y="4305300"/>
            <a:ext cx="4772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6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0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1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2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3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4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5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6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7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8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9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9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0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1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2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2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3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4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5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5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6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6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7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7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8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8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9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9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0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0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1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1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2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2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3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3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4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54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5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5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6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6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7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7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8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8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9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9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0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60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1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61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2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62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3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63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4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64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5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5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6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6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7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67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8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68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9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69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0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70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1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71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2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72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73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73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4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74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5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75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76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76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77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77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78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78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9:notes"/>
          <p:cNvSpPr txBox="1"/>
          <p:nvPr>
            <p:ph idx="1" type="body"/>
          </p:nvPr>
        </p:nvSpPr>
        <p:spPr>
          <a:xfrm>
            <a:off x="1066800" y="4305300"/>
            <a:ext cx="4772100" cy="3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79:notes"/>
          <p:cNvSpPr/>
          <p:nvPr>
            <p:ph idx="2" type="sldImg"/>
          </p:nvPr>
        </p:nvSpPr>
        <p:spPr>
          <a:xfrm>
            <a:off x="1362075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1363662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1066800" y="4305300"/>
            <a:ext cx="4772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/>
          <p:nvPr>
            <p:ph idx="2" type="sldImg"/>
          </p:nvPr>
        </p:nvSpPr>
        <p:spPr>
          <a:xfrm>
            <a:off x="1363662" y="868362"/>
            <a:ext cx="4175100" cy="31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1066800" y="4305300"/>
            <a:ext cx="4772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1092200" y="2016125"/>
            <a:ext cx="85677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512888" y="4283075"/>
            <a:ext cx="7056300" cy="19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>
            <a:lvl1pPr lvl="0" rtl="0" algn="ctr">
              <a:spcBef>
                <a:spcPts val="700"/>
              </a:spcBef>
              <a:spcAft>
                <a:spcPts val="0"/>
              </a:spcAft>
              <a:buSzPts val="2100"/>
              <a:buFont typeface="Noto Sans Symbols"/>
              <a:buNone/>
              <a:defRPr/>
            </a:lvl1pPr>
            <a:lvl2pPr lvl="1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1303338" y="2224088"/>
            <a:ext cx="42084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2" type="body"/>
          </p:nvPr>
        </p:nvSpPr>
        <p:spPr>
          <a:xfrm>
            <a:off x="5664200" y="2224088"/>
            <a:ext cx="42084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687388" y="1884363"/>
            <a:ext cx="86946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687388" y="5059363"/>
            <a:ext cx="8694600" cy="16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303337" y="2224087"/>
            <a:ext cx="85692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 rot="5400000">
            <a:off x="5757863" y="2644838"/>
            <a:ext cx="6078600" cy="21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 rot="5400000">
            <a:off x="1379450" y="569888"/>
            <a:ext cx="6078600" cy="6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 rot="5400000">
            <a:off x="3320362" y="207187"/>
            <a:ext cx="4535400" cy="85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693738" y="503238"/>
            <a:ext cx="3251100" cy="17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/>
          <p:nvPr>
            <p:ph idx="2" type="pic"/>
          </p:nvPr>
        </p:nvSpPr>
        <p:spPr>
          <a:xfrm>
            <a:off x="4286250" y="1089025"/>
            <a:ext cx="5102100" cy="537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693738" y="2268538"/>
            <a:ext cx="3251100" cy="4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indent="-228600" lvl="1" marL="914400" rtl="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indent="-228600" lvl="2" marL="1371600" rtl="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693738" y="503238"/>
            <a:ext cx="3251100" cy="17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4286250" y="1089025"/>
            <a:ext cx="5102100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>
            <a:lvl1pPr indent="-350520" lvl="0" marL="4572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rtl="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rtl="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693738" y="2268538"/>
            <a:ext cx="3251100" cy="4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indent="-228600" lvl="1" marL="914400" rtl="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indent="-228600" lvl="2" marL="1371600" rtl="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693738" y="403225"/>
            <a:ext cx="86946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693738" y="1852613"/>
            <a:ext cx="42657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2" type="body"/>
          </p:nvPr>
        </p:nvSpPr>
        <p:spPr>
          <a:xfrm>
            <a:off x="693738" y="2760663"/>
            <a:ext cx="4265700" cy="40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3" type="body"/>
          </p:nvPr>
        </p:nvSpPr>
        <p:spPr>
          <a:xfrm>
            <a:off x="5103813" y="1852613"/>
            <a:ext cx="42846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1"/>
          <p:cNvSpPr txBox="1"/>
          <p:nvPr>
            <p:ph idx="4" type="body"/>
          </p:nvPr>
        </p:nvSpPr>
        <p:spPr>
          <a:xfrm>
            <a:off x="5103813" y="2760663"/>
            <a:ext cx="4284600" cy="40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2687637"/>
            <a:ext cx="9798398" cy="1050192"/>
            <a:chOff x="0" y="1536"/>
            <a:chExt cx="5599" cy="600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83" y="1604"/>
              <a:ext cx="457" cy="208"/>
              <a:chOff x="720" y="336"/>
              <a:chExt cx="636" cy="300"/>
            </a:xfrm>
          </p:grpSpPr>
          <p:sp>
            <p:nvSpPr>
              <p:cNvPr id="8" name="Google Shape;8;p1"/>
              <p:cNvSpPr txBox="1"/>
              <p:nvPr/>
            </p:nvSpPr>
            <p:spPr>
              <a:xfrm>
                <a:off x="720" y="336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" name="Google Shape;9;p1"/>
              <p:cNvSpPr txBox="1"/>
              <p:nvPr/>
            </p:nvSpPr>
            <p:spPr>
              <a:xfrm>
                <a:off x="1056" y="336"/>
                <a:ext cx="300" cy="300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261" y="1870"/>
              <a:ext cx="440" cy="208"/>
              <a:chOff x="912" y="2640"/>
              <a:chExt cx="636" cy="300"/>
            </a:xfrm>
          </p:grpSpPr>
          <p:sp>
            <p:nvSpPr>
              <p:cNvPr id="11" name="Google Shape;11;p1"/>
              <p:cNvSpPr txBox="1"/>
              <p:nvPr/>
            </p:nvSpPr>
            <p:spPr>
              <a:xfrm>
                <a:off x="912" y="2640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" name="Google Shape;12;p1"/>
              <p:cNvSpPr txBox="1"/>
              <p:nvPr/>
            </p:nvSpPr>
            <p:spPr>
              <a:xfrm>
                <a:off x="1248" y="2640"/>
                <a:ext cx="300" cy="3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3" name="Google Shape;13;p1"/>
            <p:cNvSpPr txBox="1"/>
            <p:nvPr/>
          </p:nvSpPr>
          <p:spPr>
            <a:xfrm>
              <a:off x="0" y="1824"/>
              <a:ext cx="300" cy="3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400" y="1536"/>
              <a:ext cx="0" cy="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199" y="2089"/>
              <a:ext cx="5400" cy="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1303337" y="2224087"/>
            <a:ext cx="85692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>
            <a:lvl1pPr indent="-36195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  <a:defRPr b="0" i="0" sz="3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6867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hlink"/>
              </a:buClr>
              <a:buSzPts val="1705"/>
              <a:buFont typeface="Noto Sans Symbols"/>
              <a:buChar char="■"/>
              <a:defRPr b="0" i="0" sz="3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5435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21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8450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/>
        </p:nvSpPr>
        <p:spPr>
          <a:xfrm>
            <a:off x="460375" y="1211262"/>
            <a:ext cx="482700" cy="52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375" lIns="100750" spcFirstLastPara="1" rIns="100750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882650" y="1211262"/>
            <a:ext cx="362100" cy="5223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50375" lIns="100750" spcFirstLastPara="1" rIns="100750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596900" y="1676400"/>
            <a:ext cx="465000" cy="5238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50375" lIns="100750" spcFirstLastPara="1" rIns="100750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1004887" y="1676400"/>
            <a:ext cx="406500" cy="5238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50375" lIns="100750" spcFirstLastPara="1" rIns="100750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139700" y="1595437"/>
            <a:ext cx="617400" cy="466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44" scaled="0"/>
          </a:gradFill>
          <a:ln>
            <a:noFill/>
          </a:ln>
        </p:spPr>
        <p:txBody>
          <a:bodyPr anchorCtr="0" anchor="ctr" bIns="50375" lIns="100750" spcFirstLastPara="1" rIns="100750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839787" y="1092200"/>
            <a:ext cx="34800" cy="116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0375" lIns="100750" spcFirstLastPara="1" rIns="100750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488950" y="1963737"/>
            <a:ext cx="9067800" cy="348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50375" lIns="100750" spcFirstLastPara="1" rIns="100750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1303337" y="2224087"/>
            <a:ext cx="85692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>
            <a:lvl1pPr indent="-36195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  <a:defRPr b="0" i="0" sz="3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6867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hlink"/>
              </a:buClr>
              <a:buSzPts val="1705"/>
              <a:buFont typeface="Noto Sans Symbols"/>
              <a:buChar char="■"/>
              <a:defRPr b="0" i="0" sz="3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5435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21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8450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1092200" y="2016125"/>
            <a:ext cx="85677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Structures</a:t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1512887" y="4283075"/>
            <a:ext cx="7056300" cy="19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1268412" y="757237"/>
            <a:ext cx="85914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Things you can and can't do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739775" y="2101850"/>
            <a:ext cx="8605800" cy="54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7825" lvl="0" marL="3778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can</a:t>
            </a:r>
            <a:endParaRPr/>
          </a:p>
          <a:p>
            <a:pPr indent="-315912" lvl="1" marL="819150" rtl="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SzPts val="1705"/>
              <a:buChar char="•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= to assign whole struct variables</a:t>
            </a:r>
            <a:endParaRPr/>
          </a:p>
          <a:p>
            <a:pPr indent="-377825" lvl="0" marL="377825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can</a:t>
            </a:r>
            <a:endParaRPr/>
          </a:p>
          <a:p>
            <a:pPr indent="-315912" lvl="1" marL="819150" rtl="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hlink"/>
              </a:buClr>
              <a:buSzPts val="1705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Have a struct as a function return type</a:t>
            </a:r>
            <a:endParaRPr/>
          </a:p>
          <a:p>
            <a:pPr indent="-377825" lvl="0" marL="377825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cannot</a:t>
            </a:r>
            <a:endParaRPr/>
          </a:p>
          <a:p>
            <a:pPr indent="-315912" lvl="1" marL="819150" rtl="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hlink"/>
              </a:buClr>
              <a:buSzPts val="1705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== to directly compare struct variables; can compare fields directly</a:t>
            </a:r>
            <a:endParaRPr/>
          </a:p>
          <a:p>
            <a:pPr indent="-377825" lvl="0" marL="377825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cannot</a:t>
            </a:r>
            <a:endParaRPr/>
          </a:p>
          <a:p>
            <a:pPr indent="-315912" lvl="1" marL="819150" rtl="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hlink"/>
              </a:buClr>
              <a:buSzPts val="1705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Directly scanf or printf structs; can read fields one by one.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990600" y="381000"/>
            <a:ext cx="8591400" cy="110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1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Struct initializers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990600" y="1754187"/>
            <a:ext cx="8610600" cy="159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7825" lvl="0" marL="377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3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/* typedef structs go on top */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3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StudentRecord s1 = {"V Singhal", "00CS1002", 15, 78, 73, 'B'};</a:t>
            </a:r>
            <a:endParaRPr/>
          </a:p>
          <a:p>
            <a:pPr indent="-263525" lvl="0" marL="377825" rtl="0" algn="l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533400" y="3276600"/>
            <a:ext cx="86058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Using components of struct variables</a:t>
            </a: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1447800" y="4800600"/>
            <a:ext cx="5943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None/>
            </a:pPr>
            <a:r>
              <a:rPr b="0" i="0" lang="en-US" sz="3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s1.classtest = 46;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None/>
            </a:pPr>
            <a:r>
              <a:rPr b="0" i="0" lang="en-US" sz="3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s1.midterm = 78;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None/>
            </a:pPr>
            <a:r>
              <a:rPr b="0" i="0" lang="en-US" sz="3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scanf ("%d", &amp;s1.rollno) 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1268412" y="757237"/>
            <a:ext cx="85914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1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Assigning whole structs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762000" y="2133600"/>
            <a:ext cx="85692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7825" lvl="0" marL="377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s1 = singhal;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equivalent to</a:t>
            </a:r>
            <a:endParaRPr/>
          </a:p>
          <a:p>
            <a:pPr indent="-315912" lvl="1" marL="81915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hlink"/>
              </a:buClr>
              <a:buSzPts val="1705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strcpy(s1.name, singhal.name) ;</a:t>
            </a:r>
            <a:endParaRPr/>
          </a:p>
          <a:p>
            <a:pPr indent="-315912" lvl="1" marL="81915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hlink"/>
              </a:buClr>
              <a:buSzPts val="1705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strcpy(s1.rollno, singhal.rollno;</a:t>
            </a:r>
            <a:endParaRPr/>
          </a:p>
          <a:p>
            <a:pPr indent="-315912" lvl="1" marL="81915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hlink"/>
              </a:buClr>
              <a:buSzPts val="1705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s1.classtest = singhal.classtest;</a:t>
            </a:r>
            <a:endParaRPr/>
          </a:p>
          <a:p>
            <a:pPr indent="-315912" lvl="1" marL="81915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hlink"/>
              </a:buClr>
              <a:buSzPts val="1705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s1.midterm = singhal.midterm;</a:t>
            </a:r>
            <a:endParaRPr/>
          </a:p>
          <a:p>
            <a:pPr indent="-315912" lvl="1" marL="81915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hlink"/>
              </a:buClr>
              <a:buSzPts val="1705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s1.final = singhal.final;</a:t>
            </a:r>
            <a:endParaRPr/>
          </a:p>
          <a:p>
            <a:pPr indent="-315912" lvl="1" marL="81915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hlink"/>
              </a:buClr>
              <a:buSzPts val="1705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s1.grade = singhal.grade;</a:t>
            </a:r>
            <a:endParaRPr/>
          </a:p>
          <a:p>
            <a:pPr indent="-207644" lvl="1" marL="81915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hlink"/>
              </a:buClr>
              <a:buSzPts val="1705"/>
              <a:buFont typeface="Noto Sans Symbols"/>
              <a:buNone/>
            </a:pPr>
            <a:r>
              <a:t/>
            </a:r>
            <a:endParaRPr b="0" i="0" sz="31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9715" lvl="0" marL="377825" rtl="0" algn="l">
              <a:spcBef>
                <a:spcPts val="620"/>
              </a:spcBef>
              <a:spcAft>
                <a:spcPts val="0"/>
              </a:spcAft>
              <a:buSzPts val="1860"/>
              <a:buNone/>
            </a:pPr>
            <a:r>
              <a:t/>
            </a:r>
            <a:endParaRPr b="0" i="0" sz="31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990600" y="533400"/>
            <a:ext cx="85677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77825" lvl="0" marL="3778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60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Within a given structure, the member names must be unique.</a:t>
            </a:r>
            <a:endParaRPr/>
          </a:p>
          <a:p>
            <a:pPr indent="-377825" lvl="0" marL="377825" rtl="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folHlink"/>
              </a:buClr>
              <a:buSzPts val="1860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However, members in different structures may have the same name. </a:t>
            </a:r>
            <a:endParaRPr/>
          </a:p>
          <a:p>
            <a:pPr indent="-377825" lvl="0" marL="377825" rtl="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folHlink"/>
              </a:buClr>
              <a:buSzPts val="1860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member is always accessed through a structure identifier.</a:t>
            </a:r>
            <a:endParaRPr/>
          </a:p>
          <a:p>
            <a:pPr indent="-315912" lvl="1" marL="8191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 fruit {</a:t>
            </a:r>
            <a:endParaRPr/>
          </a:p>
          <a:p>
            <a:pPr indent="-315912" lvl="1" marL="8191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char name[20];</a:t>
            </a:r>
            <a:endParaRPr/>
          </a:p>
          <a:p>
            <a:pPr indent="-315912" lvl="1" marL="8191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int calories;</a:t>
            </a:r>
            <a:endParaRPr/>
          </a:p>
          <a:p>
            <a:pPr indent="-315912" lvl="1" marL="8191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};</a:t>
            </a:r>
            <a:endParaRPr/>
          </a:p>
          <a:p>
            <a:pPr indent="-315912" lvl="1" marL="8191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 vegetable {</a:t>
            </a:r>
            <a:endParaRPr/>
          </a:p>
          <a:p>
            <a:pPr indent="-315912" lvl="1" marL="8191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	char name[30];</a:t>
            </a:r>
            <a:endParaRPr/>
          </a:p>
          <a:p>
            <a:pPr indent="-315912" lvl="1" marL="8191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int calories;</a:t>
            </a:r>
            <a:endParaRPr/>
          </a:p>
          <a:p>
            <a:pPr indent="-315912" lvl="1" marL="8191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};</a:t>
            </a: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5105400" y="3430587"/>
            <a:ext cx="4343400" cy="334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 fruit mango;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 vegetable potato;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clear that we can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access mango.calories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potato.calories without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any ambiguity.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Complicated structures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1303337" y="2224087"/>
            <a:ext cx="85692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77825" lvl="0" marL="3778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member of a structure can be an array or another structure.</a:t>
            </a:r>
            <a:endParaRPr/>
          </a:p>
          <a:p>
            <a:pPr indent="-315912" lvl="1" marL="8191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struct grocerylist {</a:t>
            </a:r>
            <a:endParaRPr/>
          </a:p>
          <a:p>
            <a:pPr indent="-315912" lvl="1" marL="8191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	struct fruit flist[10];</a:t>
            </a:r>
            <a:endParaRPr/>
          </a:p>
          <a:p>
            <a:pPr indent="-315912" lvl="1" marL="8191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	struct vegetable vlist[20];</a:t>
            </a:r>
            <a:endParaRPr/>
          </a:p>
          <a:p>
            <a:pPr indent="-315912" lvl="1" marL="8191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} ;</a:t>
            </a:r>
            <a:endParaRPr/>
          </a:p>
          <a:p>
            <a:pPr indent="-377825" lvl="0" marL="377825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can have an array of structures.</a:t>
            </a:r>
            <a:endParaRPr/>
          </a:p>
          <a:p>
            <a:pPr indent="-315912" lvl="1" marL="8191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struct card {</a:t>
            </a:r>
            <a:endParaRPr/>
          </a:p>
          <a:p>
            <a:pPr indent="-315912" lvl="1" marL="8191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	int pips;</a:t>
            </a:r>
            <a:endParaRPr/>
          </a:p>
          <a:p>
            <a:pPr indent="-315912" lvl="1" marL="8191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	char suit;</a:t>
            </a:r>
            <a:endParaRPr/>
          </a:p>
          <a:p>
            <a:pPr indent="-315912" lvl="1" marL="8191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} deck[52] 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 function using struct array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1303337" y="2224087"/>
            <a:ext cx="85692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77825" lvl="0" marL="377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77825" lvl="0" marL="37782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fail (StudentRecord  slist []) {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int i, cnt=0;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for (i=0; i&lt;CLASS_SIZE; i++)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cnt += slist[i].grade == ‘F’;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return cnt;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Using structures with functions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1303337" y="2224087"/>
            <a:ext cx="85692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77825" lvl="0" marL="377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Structures can be passed as arguments to functions.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Structures can be returned from functions.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Call by value is used if a structure is a function parameter, meaning that a local copy is made for use in the body of the function. If a member of the structure is an array, then the array gets copied as well.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structure is large, passing the structure as an argument can be relatively inefficient. An address of th structure may be used as the parameter.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Union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762000" y="2224087"/>
            <a:ext cx="91107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77825" lvl="0" marL="377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740"/>
              <a:buFont typeface="Noto Sans Symbols"/>
              <a:buChar char="■"/>
            </a:pPr>
            <a:r>
              <a:rPr b="0" i="0" lang="en-US" sz="2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union is like a structure, except that the members of a union share the same space in memory.</a:t>
            </a:r>
            <a:endParaRPr/>
          </a:p>
          <a:p>
            <a:pPr indent="-315912" lvl="1" marL="81915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95"/>
              <a:buNone/>
            </a:pPr>
            <a:r>
              <a:rPr b="0" i="0" lang="en-US" sz="29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union int_or_float {</a:t>
            </a:r>
            <a:endParaRPr/>
          </a:p>
          <a:p>
            <a:pPr indent="-315912" lvl="1" marL="81915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95"/>
              <a:buNone/>
            </a:pPr>
            <a:r>
              <a:rPr b="0" i="0" lang="en-US" sz="29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		int i;</a:t>
            </a:r>
            <a:endParaRPr/>
          </a:p>
          <a:p>
            <a:pPr indent="-315912" lvl="1" marL="81915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95"/>
              <a:buNone/>
            </a:pPr>
            <a:r>
              <a:rPr b="0" i="0" lang="en-US" sz="29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		float f;</a:t>
            </a:r>
            <a:endParaRPr/>
          </a:p>
          <a:p>
            <a:pPr indent="-315912" lvl="1" marL="81915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95"/>
              <a:buNone/>
            </a:pPr>
            <a:r>
              <a:rPr b="0" i="0" lang="en-US" sz="29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};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folHlink"/>
              </a:buClr>
              <a:buSzPts val="1740"/>
              <a:buFont typeface="Noto Sans Symbols"/>
              <a:buChar char="■"/>
            </a:pPr>
            <a:r>
              <a:rPr b="0" i="0" lang="en-US" sz="2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the programmer’s responsibility to know which representation is currently stored in a union variable.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Arrays of Structures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609600" y="2224087"/>
            <a:ext cx="92631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77825" lvl="0" marL="377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struct represents a single record.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Typically structs are used to deal with collections of such records</a:t>
            </a:r>
            <a:endParaRPr/>
          </a:p>
          <a:p>
            <a:pPr indent="-315912" lvl="1" marL="8191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Examples : student records, employee records, book records, ...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each case we will hav multiple instances of the struct type.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Arrays of structs are the natural way to do this.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Arrays of structs : declaration &amp; use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1303337" y="2224087"/>
            <a:ext cx="85692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77825" lvl="0" marL="377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declaration below declares an array, where each array element is a structure:</a:t>
            </a:r>
            <a:endParaRPr/>
          </a:p>
          <a:p>
            <a:pPr indent="-315912" lvl="1" marL="8191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rPr b="0" i="0" lang="en-US" sz="2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point corner_points[10] ;</a:t>
            </a:r>
            <a:endParaRPr/>
          </a:p>
          <a:p>
            <a:pPr indent="-315912" lvl="1" marL="8191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rPr b="0" i="0" lang="en-US" sz="2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StudentRecord btech01[MAXS] 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access a field of a struct in an array by specifying the array element and then the field :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btech01[i].name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	corner_points[4].x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1268412" y="757237"/>
            <a:ext cx="85914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1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Heterogeneous Structures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533400" y="2286000"/>
            <a:ext cx="86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7825" lvl="0" marL="377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Collection of values of possibly different types.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 the collection.</a:t>
            </a: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 the components.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: Student record</a:t>
            </a: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Sharma</a:t>
            </a:r>
            <a:endParaRPr/>
          </a:p>
          <a:p>
            <a:pPr indent="-252412" lvl="2" marL="12604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       "V Sharma"</a:t>
            </a:r>
            <a:endParaRPr/>
          </a:p>
          <a:p>
            <a:pPr indent="-252412" lvl="2" marL="12604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rollno      "00CS1001"</a:t>
            </a:r>
            <a:endParaRPr/>
          </a:p>
          <a:p>
            <a:pPr indent="-252412" lvl="2" marL="12604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classtest   14</a:t>
            </a:r>
            <a:endParaRPr/>
          </a:p>
          <a:p>
            <a:pPr indent="-252412" lvl="2" marL="12604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midterm   78</a:t>
            </a:r>
            <a:endParaRPr/>
          </a:p>
          <a:p>
            <a:pPr indent="-252412" lvl="2" marL="12604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final         73</a:t>
            </a:r>
            <a:endParaRPr/>
          </a:p>
          <a:p>
            <a:pPr indent="-252412" lvl="2" marL="12604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grade       ‘B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Naming in struct Arrays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1303337" y="2224087"/>
            <a:ext cx="4107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77825" lvl="0" marL="377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35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point pentagon[5];</a:t>
            </a:r>
            <a:endParaRPr/>
          </a:p>
        </p:txBody>
      </p:sp>
      <p:sp>
        <p:nvSpPr>
          <p:cNvPr id="188" name="Google Shape;188;p33"/>
          <p:cNvSpPr txBox="1"/>
          <p:nvPr/>
        </p:nvSpPr>
        <p:spPr>
          <a:xfrm>
            <a:off x="1295400" y="4114800"/>
            <a:ext cx="1905000" cy="762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" name="Google Shape;189;p33"/>
          <p:cNvSpPr txBox="1"/>
          <p:nvPr/>
        </p:nvSpPr>
        <p:spPr>
          <a:xfrm>
            <a:off x="1828800" y="4495800"/>
            <a:ext cx="914400" cy="228600"/>
          </a:xfrm>
          <a:prstGeom prst="rect">
            <a:avLst/>
          </a:prstGeom>
          <a:solidFill>
            <a:srgbClr val="7FDBC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" name="Google Shape;190;p33"/>
          <p:cNvSpPr txBox="1"/>
          <p:nvPr/>
        </p:nvSpPr>
        <p:spPr>
          <a:xfrm>
            <a:off x="2819400" y="4114800"/>
            <a:ext cx="33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sp>
        <p:nvSpPr>
          <p:cNvPr id="191" name="Google Shape;191;p33"/>
          <p:cNvSpPr txBox="1"/>
          <p:nvPr/>
        </p:nvSpPr>
        <p:spPr>
          <a:xfrm>
            <a:off x="2819400" y="4343400"/>
            <a:ext cx="33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1828800" y="4191000"/>
            <a:ext cx="914400" cy="228600"/>
          </a:xfrm>
          <a:prstGeom prst="rect">
            <a:avLst/>
          </a:prstGeom>
          <a:solidFill>
            <a:srgbClr val="7FDBC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1295400" y="3352800"/>
            <a:ext cx="1905000" cy="762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1828800" y="3733800"/>
            <a:ext cx="914400" cy="228600"/>
          </a:xfrm>
          <a:prstGeom prst="rect">
            <a:avLst/>
          </a:prstGeom>
          <a:solidFill>
            <a:srgbClr val="FFDD4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2819400" y="3352800"/>
            <a:ext cx="33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sp>
        <p:nvSpPr>
          <p:cNvPr id="196" name="Google Shape;196;p33"/>
          <p:cNvSpPr txBox="1"/>
          <p:nvPr/>
        </p:nvSpPr>
        <p:spPr>
          <a:xfrm>
            <a:off x="2819400" y="3581400"/>
            <a:ext cx="33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endParaRPr/>
          </a:p>
        </p:txBody>
      </p:sp>
      <p:sp>
        <p:nvSpPr>
          <p:cNvPr id="197" name="Google Shape;197;p33"/>
          <p:cNvSpPr txBox="1"/>
          <p:nvPr/>
        </p:nvSpPr>
        <p:spPr>
          <a:xfrm>
            <a:off x="1828800" y="3430587"/>
            <a:ext cx="914400" cy="227100"/>
          </a:xfrm>
          <a:prstGeom prst="rect">
            <a:avLst/>
          </a:prstGeom>
          <a:solidFill>
            <a:srgbClr val="FFDD4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" name="Google Shape;198;p33"/>
          <p:cNvSpPr txBox="1"/>
          <p:nvPr/>
        </p:nvSpPr>
        <p:spPr>
          <a:xfrm>
            <a:off x="1295400" y="4876800"/>
            <a:ext cx="1905000" cy="762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1828800" y="5257800"/>
            <a:ext cx="914400" cy="228600"/>
          </a:xfrm>
          <a:prstGeom prst="rect">
            <a:avLst/>
          </a:prstGeom>
          <a:solidFill>
            <a:srgbClr val="FFDD4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" name="Google Shape;200;p33"/>
          <p:cNvSpPr txBox="1"/>
          <p:nvPr/>
        </p:nvSpPr>
        <p:spPr>
          <a:xfrm>
            <a:off x="2819400" y="4876800"/>
            <a:ext cx="33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sp>
        <p:nvSpPr>
          <p:cNvPr id="201" name="Google Shape;201;p33"/>
          <p:cNvSpPr txBox="1"/>
          <p:nvPr/>
        </p:nvSpPr>
        <p:spPr>
          <a:xfrm>
            <a:off x="2819400" y="5103812"/>
            <a:ext cx="3366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endParaRPr/>
          </a:p>
        </p:txBody>
      </p:sp>
      <p:sp>
        <p:nvSpPr>
          <p:cNvPr id="202" name="Google Shape;202;p33"/>
          <p:cNvSpPr txBox="1"/>
          <p:nvPr/>
        </p:nvSpPr>
        <p:spPr>
          <a:xfrm>
            <a:off x="1828800" y="4953000"/>
            <a:ext cx="914400" cy="228600"/>
          </a:xfrm>
          <a:prstGeom prst="rect">
            <a:avLst/>
          </a:prstGeom>
          <a:solidFill>
            <a:srgbClr val="FFDD4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" name="Google Shape;203;p33"/>
          <p:cNvSpPr txBox="1"/>
          <p:nvPr/>
        </p:nvSpPr>
        <p:spPr>
          <a:xfrm>
            <a:off x="1295400" y="5638800"/>
            <a:ext cx="1905000" cy="762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1828800" y="6019800"/>
            <a:ext cx="914400" cy="228600"/>
          </a:xfrm>
          <a:prstGeom prst="rect">
            <a:avLst/>
          </a:prstGeom>
          <a:solidFill>
            <a:srgbClr val="FFDD4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2819400" y="5638800"/>
            <a:ext cx="33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sp>
        <p:nvSpPr>
          <p:cNvPr id="206" name="Google Shape;206;p33"/>
          <p:cNvSpPr txBox="1"/>
          <p:nvPr/>
        </p:nvSpPr>
        <p:spPr>
          <a:xfrm>
            <a:off x="2819400" y="5867400"/>
            <a:ext cx="33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endParaRPr/>
          </a:p>
        </p:txBody>
      </p:sp>
      <p:sp>
        <p:nvSpPr>
          <p:cNvPr id="207" name="Google Shape;207;p33"/>
          <p:cNvSpPr txBox="1"/>
          <p:nvPr/>
        </p:nvSpPr>
        <p:spPr>
          <a:xfrm>
            <a:off x="1828800" y="5715000"/>
            <a:ext cx="914400" cy="227100"/>
          </a:xfrm>
          <a:prstGeom prst="rect">
            <a:avLst/>
          </a:prstGeom>
          <a:solidFill>
            <a:srgbClr val="FFDD4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1295400" y="6324600"/>
            <a:ext cx="1905000" cy="762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1828800" y="6705600"/>
            <a:ext cx="914400" cy="228600"/>
          </a:xfrm>
          <a:prstGeom prst="rect">
            <a:avLst/>
          </a:prstGeom>
          <a:solidFill>
            <a:srgbClr val="FFDD4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2819400" y="6324600"/>
            <a:ext cx="335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sp>
        <p:nvSpPr>
          <p:cNvPr id="211" name="Google Shape;211;p33"/>
          <p:cNvSpPr txBox="1"/>
          <p:nvPr/>
        </p:nvSpPr>
        <p:spPr>
          <a:xfrm>
            <a:off x="2819400" y="6553200"/>
            <a:ext cx="33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endParaRPr/>
          </a:p>
        </p:txBody>
      </p:sp>
      <p:sp>
        <p:nvSpPr>
          <p:cNvPr id="212" name="Google Shape;212;p33"/>
          <p:cNvSpPr txBox="1"/>
          <p:nvPr/>
        </p:nvSpPr>
        <p:spPr>
          <a:xfrm>
            <a:off x="1828800" y="6400800"/>
            <a:ext cx="914400" cy="228600"/>
          </a:xfrm>
          <a:prstGeom prst="rect">
            <a:avLst/>
          </a:prstGeom>
          <a:solidFill>
            <a:srgbClr val="FFDD4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4251325" y="2928937"/>
            <a:ext cx="412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pentagon : an array of points</a:t>
            </a:r>
            <a:endParaRPr/>
          </a:p>
        </p:txBody>
      </p:sp>
      <p:cxnSp>
        <p:nvCxnSpPr>
          <p:cNvPr id="214" name="Google Shape;214;p33"/>
          <p:cNvCxnSpPr/>
          <p:nvPr/>
        </p:nvCxnSpPr>
        <p:spPr>
          <a:xfrm flipH="1">
            <a:off x="3200400" y="3200400"/>
            <a:ext cx="1066800" cy="15240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215" name="Google Shape;215;p33"/>
          <p:cNvSpPr txBox="1"/>
          <p:nvPr/>
        </p:nvSpPr>
        <p:spPr>
          <a:xfrm>
            <a:off x="4267200" y="3810000"/>
            <a:ext cx="43737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pentagon[1] : a point structure</a:t>
            </a:r>
            <a:endParaRPr/>
          </a:p>
        </p:txBody>
      </p:sp>
      <p:cxnSp>
        <p:nvCxnSpPr>
          <p:cNvPr id="216" name="Google Shape;216;p33"/>
          <p:cNvCxnSpPr/>
          <p:nvPr/>
        </p:nvCxnSpPr>
        <p:spPr>
          <a:xfrm>
            <a:off x="3200400" y="4114800"/>
            <a:ext cx="1143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lg" w="lg" type="triangle"/>
            <a:tailEnd len="med" w="med" type="none"/>
          </a:ln>
        </p:spPr>
      </p:cxnSp>
      <p:sp>
        <p:nvSpPr>
          <p:cNvPr id="217" name="Google Shape;217;p33"/>
          <p:cNvSpPr txBox="1"/>
          <p:nvPr/>
        </p:nvSpPr>
        <p:spPr>
          <a:xfrm>
            <a:off x="4327525" y="5519737"/>
            <a:ext cx="35481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990099"/>
                </a:solidFill>
                <a:latin typeface="Tahoma"/>
                <a:ea typeface="Tahoma"/>
                <a:cs typeface="Tahoma"/>
                <a:sym typeface="Tahoma"/>
              </a:rPr>
              <a:t>pentagon[4].x : a double</a:t>
            </a:r>
            <a:endParaRPr/>
          </a:p>
        </p:txBody>
      </p:sp>
      <p:cxnSp>
        <p:nvCxnSpPr>
          <p:cNvPr id="218" name="Google Shape;218;p33"/>
          <p:cNvCxnSpPr/>
          <p:nvPr/>
        </p:nvCxnSpPr>
        <p:spPr>
          <a:xfrm flipH="1">
            <a:off x="2743200" y="5791200"/>
            <a:ext cx="1600200" cy="685800"/>
          </a:xfrm>
          <a:prstGeom prst="straightConnector1">
            <a:avLst/>
          </a:prstGeom>
          <a:noFill/>
          <a:ln cap="flat" cmpd="sng" w="28575">
            <a:solidFill>
              <a:srgbClr val="990099"/>
            </a:solidFill>
            <a:prstDash val="solid"/>
            <a:miter lim="800000"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Using Arrays of structs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685800" y="2224087"/>
            <a:ext cx="91869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77825" lvl="0" marL="377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StudentRecord class[MAXS];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(i=0; i&lt;nstudents; i++)	{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scanf (“%d%d”, &amp;class[i].midterm, &amp;class[i].final);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class[i].grade = (double)(class[i].midterm+class[i].final)/50.0;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struct Array elements as parameters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1303337" y="2224087"/>
            <a:ext cx="85692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77825" lvl="0" marL="377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void draw_line (point p1, point p2) { ... }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point pentagon[5];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(i=0;i&lt;4;i++)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0" i="0" lang="en-US" sz="2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draw_line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(pentagon[i], pentagon[i+1]);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draw_line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(pentagon[4], pentagon[0]);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structs as Parameters</a:t>
            </a:r>
            <a:endParaRPr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1303337" y="2224087"/>
            <a:ext cx="8569200" cy="21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77825" lvl="0" marL="377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single struct is passed </a:t>
            </a:r>
            <a:r>
              <a:rPr b="0" i="0" lang="en-US" sz="35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by value</a:t>
            </a: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315912" lvl="1" marL="81915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hlink"/>
              </a:buClr>
              <a:buSzPts val="1705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of its components are copied from the argument (actual parameter) to initialize the (formal) parameter.</a:t>
            </a:r>
            <a:endParaRPr/>
          </a:p>
        </p:txBody>
      </p:sp>
      <p:sp>
        <p:nvSpPr>
          <p:cNvPr id="237" name="Google Shape;237;p36"/>
          <p:cNvSpPr txBox="1"/>
          <p:nvPr/>
        </p:nvSpPr>
        <p:spPr>
          <a:xfrm>
            <a:off x="1127125" y="4605337"/>
            <a:ext cx="5523000" cy="228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point set_midpt (point a, point b) { ...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main (void)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point p1, p2, 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m = set_midpt(p1, p2);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Passing Arrays of structs</a:t>
            </a:r>
            <a:endParaRPr/>
          </a:p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533400" y="2224087"/>
            <a:ext cx="93393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77825" lvl="0" marL="377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array of structs is an array.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any array is an argument (actual parameter), it is passed </a:t>
            </a:r>
            <a:r>
              <a:rPr b="0" i="0" lang="en-US" sz="28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by reference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not copied [As for any array]</a:t>
            </a:r>
            <a:endParaRPr/>
          </a:p>
          <a:p>
            <a:pPr indent="-315912" lvl="1" marL="8191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parameter is an alias of the actual array argument.</a:t>
            </a:r>
            <a:endParaRPr/>
          </a:p>
        </p:txBody>
      </p:sp>
      <p:sp>
        <p:nvSpPr>
          <p:cNvPr id="244" name="Google Shape;244;p37"/>
          <p:cNvSpPr txBox="1"/>
          <p:nvPr/>
        </p:nvSpPr>
        <p:spPr>
          <a:xfrm>
            <a:off x="3429000" y="4343400"/>
            <a:ext cx="5386500" cy="264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avg (StudentRec class[MAX]) { ...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main (void)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StudentRec bt01[MAX];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int average;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average = avg_midpt(bt01)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ctrTitle"/>
          </p:nvPr>
        </p:nvSpPr>
        <p:spPr>
          <a:xfrm>
            <a:off x="1092200" y="2016125"/>
            <a:ext cx="85677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Dynamic Memory Allocation,</a:t>
            </a:r>
            <a:b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Structure pointers</a:t>
            </a:r>
            <a:endParaRPr/>
          </a:p>
        </p:txBody>
      </p:sp>
      <p:sp>
        <p:nvSpPr>
          <p:cNvPr id="250" name="Google Shape;250;p38"/>
          <p:cNvSpPr txBox="1"/>
          <p:nvPr>
            <p:ph idx="1" type="subTitle"/>
          </p:nvPr>
        </p:nvSpPr>
        <p:spPr>
          <a:xfrm>
            <a:off x="1512887" y="4283075"/>
            <a:ext cx="7056300" cy="19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Basic Idea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1303337" y="2224087"/>
            <a:ext cx="85692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60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a time we face situations where data is dynamic in nature.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hlink"/>
              </a:buClr>
              <a:buSzPts val="1705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Amount of data cannot be predicted beforehand.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hlink"/>
              </a:buClr>
              <a:buSzPts val="1705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Number of data item keeps changing during program execution.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folHlink"/>
              </a:buClr>
              <a:buSzPts val="1860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Such situations can be handled more easily and effectively using dynamic memory management techniques.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idx="1" type="body"/>
          </p:nvPr>
        </p:nvSpPr>
        <p:spPr>
          <a:xfrm>
            <a:off x="1008062" y="1260475"/>
            <a:ext cx="8401200" cy="54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77825" lvl="0" marL="377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 language requires the number of elements in an array to be specified at compile time.</a:t>
            </a:r>
            <a:endParaRPr/>
          </a:p>
          <a:p>
            <a:pPr indent="-315912" lvl="1" marL="81915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hlink"/>
              </a:buClr>
              <a:buSzPts val="1705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Often leads to wastage or memory space or program failure.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Dynamic Memory Allocation</a:t>
            </a:r>
            <a:endParaRPr/>
          </a:p>
          <a:p>
            <a:pPr indent="-315912" lvl="1" marL="81915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hlink"/>
              </a:buClr>
              <a:buSzPts val="1705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Memory space required can be specified at the time of execution.</a:t>
            </a:r>
            <a:endParaRPr/>
          </a:p>
          <a:p>
            <a:pPr indent="-315912" lvl="1" marL="81915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hlink"/>
              </a:buClr>
              <a:buSzPts val="1705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 supports allocating and freeing memory dynamically using library routines.</a:t>
            </a:r>
            <a:endParaRPr/>
          </a:p>
          <a:p>
            <a:pPr indent="-259715" lvl="0" marL="377825" rtl="0" algn="l">
              <a:spcBef>
                <a:spcPts val="620"/>
              </a:spcBef>
              <a:spcAft>
                <a:spcPts val="0"/>
              </a:spcAft>
              <a:buSzPts val="1860"/>
              <a:buNone/>
            </a:pPr>
            <a:r>
              <a:t/>
            </a:r>
            <a:endParaRPr b="0" i="0" sz="31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Tahoma"/>
              <a:buNone/>
            </a:pPr>
            <a:r>
              <a:rPr b="0" i="0" lang="en-US" sz="47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Memory Allocation Process  in C</a:t>
            </a:r>
            <a:endParaRPr/>
          </a:p>
        </p:txBody>
      </p:sp>
      <p:sp>
        <p:nvSpPr>
          <p:cNvPr id="267" name="Google Shape;267;p41"/>
          <p:cNvSpPr txBox="1"/>
          <p:nvPr/>
        </p:nvSpPr>
        <p:spPr>
          <a:xfrm>
            <a:off x="1512887" y="3192462"/>
            <a:ext cx="3190800" cy="6714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100"/>
              <a:buFont typeface="Times New Roman"/>
              <a:buNone/>
            </a:pPr>
            <a:r>
              <a:rPr b="1" i="0" lang="en-US" sz="31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variables</a:t>
            </a:r>
            <a:endParaRPr/>
          </a:p>
        </p:txBody>
      </p:sp>
      <p:sp>
        <p:nvSpPr>
          <p:cNvPr id="268" name="Google Shape;268;p41"/>
          <p:cNvSpPr txBox="1"/>
          <p:nvPr/>
        </p:nvSpPr>
        <p:spPr>
          <a:xfrm>
            <a:off x="1512887" y="3863975"/>
            <a:ext cx="3190800" cy="6714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100"/>
              <a:buFont typeface="Times New Roman"/>
              <a:buNone/>
            </a:pPr>
            <a:r>
              <a:rPr b="1" i="0" lang="en-US" sz="31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memory</a:t>
            </a:r>
            <a:endParaRPr/>
          </a:p>
        </p:txBody>
      </p:sp>
      <p:sp>
        <p:nvSpPr>
          <p:cNvPr id="269" name="Google Shape;269;p41"/>
          <p:cNvSpPr txBox="1"/>
          <p:nvPr/>
        </p:nvSpPr>
        <p:spPr>
          <a:xfrm>
            <a:off x="1512887" y="4535487"/>
            <a:ext cx="3190800" cy="6714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100"/>
              <a:buFont typeface="Times New Roman"/>
              <a:buNone/>
            </a:pPr>
            <a:r>
              <a:rPr b="1" i="0" lang="en-US" sz="31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variables</a:t>
            </a:r>
            <a:endParaRPr/>
          </a:p>
        </p:txBody>
      </p:sp>
      <p:sp>
        <p:nvSpPr>
          <p:cNvPr id="270" name="Google Shape;270;p41"/>
          <p:cNvSpPr txBox="1"/>
          <p:nvPr/>
        </p:nvSpPr>
        <p:spPr>
          <a:xfrm>
            <a:off x="1512887" y="5207000"/>
            <a:ext cx="3190800" cy="673200"/>
          </a:xfrm>
          <a:prstGeom prst="rect">
            <a:avLst/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100"/>
              <a:buFont typeface="Times New Roman"/>
              <a:buNone/>
            </a:pPr>
            <a:r>
              <a:rPr b="1" i="0" lang="en-US" sz="31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</a:t>
            </a:r>
            <a:endParaRPr/>
          </a:p>
        </p:txBody>
      </p:sp>
      <p:sp>
        <p:nvSpPr>
          <p:cNvPr id="271" name="Google Shape;271;p41"/>
          <p:cNvSpPr/>
          <p:nvPr/>
        </p:nvSpPr>
        <p:spPr>
          <a:xfrm>
            <a:off x="4956175" y="4535487"/>
            <a:ext cx="504900" cy="1344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2" name="Google Shape;272;p41"/>
          <p:cNvSpPr txBox="1"/>
          <p:nvPr/>
        </p:nvSpPr>
        <p:spPr>
          <a:xfrm>
            <a:off x="5545137" y="4787900"/>
            <a:ext cx="26877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Permanent storage area</a:t>
            </a:r>
            <a:endParaRPr/>
          </a:p>
        </p:txBody>
      </p:sp>
      <p:sp>
        <p:nvSpPr>
          <p:cNvPr id="273" name="Google Shape;273;p41"/>
          <p:cNvSpPr txBox="1"/>
          <p:nvPr/>
        </p:nvSpPr>
        <p:spPr>
          <a:xfrm>
            <a:off x="5545137" y="3276600"/>
            <a:ext cx="26877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/>
          </a:p>
        </p:txBody>
      </p:sp>
      <p:sp>
        <p:nvSpPr>
          <p:cNvPr id="274" name="Google Shape;274;p41"/>
          <p:cNvSpPr txBox="1"/>
          <p:nvPr/>
        </p:nvSpPr>
        <p:spPr>
          <a:xfrm>
            <a:off x="5545137" y="4032250"/>
            <a:ext cx="26877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Heap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idx="1" type="body"/>
          </p:nvPr>
        </p:nvSpPr>
        <p:spPr>
          <a:xfrm>
            <a:off x="1303337" y="1176337"/>
            <a:ext cx="8569200" cy="55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77825" lvl="0" marL="377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program instructions and the global variables are stored in a region known as permanent storage area.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local variables are stored in another area called stack.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memory space between these two areas is available for dynamic allocation during execution of the program.</a:t>
            </a:r>
            <a:endParaRPr/>
          </a:p>
          <a:p>
            <a:pPr indent="-315912" lvl="1" marL="81915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hlink"/>
              </a:buClr>
              <a:buSzPts val="1705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free region is called the heap.</a:t>
            </a:r>
            <a:endParaRPr/>
          </a:p>
          <a:p>
            <a:pPr indent="-315912" lvl="1" marL="81915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hlink"/>
              </a:buClr>
              <a:buSzPts val="1705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size of the heap keeps changing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Structure : terminology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1303337" y="2224087"/>
            <a:ext cx="85692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77825" lvl="0" marL="3778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60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0" lang="en-US" sz="31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struct</a:t>
            </a: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 group of items (variables) which may be of different types.</a:t>
            </a:r>
            <a:endParaRPr/>
          </a:p>
          <a:p>
            <a:pPr indent="-377825" lvl="0" marL="377825" rtl="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folHlink"/>
              </a:buClr>
              <a:buSzPts val="1860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item is identified by its own identifier, each of which is known as a </a:t>
            </a:r>
            <a:r>
              <a:rPr b="0" i="0" lang="en-US" sz="31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member</a:t>
            </a: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</a:t>
            </a:r>
            <a:r>
              <a:rPr b="0" i="0" lang="en-US" sz="31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field</a:t>
            </a: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the structure.</a:t>
            </a:r>
            <a:endParaRPr/>
          </a:p>
          <a:p>
            <a:pPr indent="-377825" lvl="0" marL="377825" rtl="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folHlink"/>
              </a:buClr>
              <a:buSzPts val="1860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struct is sometimes called a </a:t>
            </a:r>
            <a:r>
              <a:rPr b="0" i="0" lang="en-US" sz="31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record</a:t>
            </a: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</a:t>
            </a:r>
            <a:r>
              <a:rPr b="0" i="0" lang="en-US" sz="31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structure</a:t>
            </a: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377825" lvl="0" marL="377825" rtl="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folHlink"/>
              </a:buClr>
              <a:buSzPts val="1860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Structs are the basis of classes in C++ and Java.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Memory Allocation Functions</a:t>
            </a:r>
            <a:endParaRPr/>
          </a:p>
        </p:txBody>
      </p:sp>
      <p:sp>
        <p:nvSpPr>
          <p:cNvPr id="285" name="Google Shape;285;p43"/>
          <p:cNvSpPr txBox="1"/>
          <p:nvPr>
            <p:ph idx="1" type="body"/>
          </p:nvPr>
        </p:nvSpPr>
        <p:spPr>
          <a:xfrm>
            <a:off x="336550" y="2224087"/>
            <a:ext cx="95361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35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malloc</a:t>
            </a: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Allocates requested number of bytes and returns a pointer to the first byte of the allocated space.</a:t>
            </a:r>
            <a:endParaRPr b="0" i="0" sz="35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35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calloc</a:t>
            </a: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Allocates space for an array of elements, initializes them to zero and then returns a pointer to the memory.</a:t>
            </a:r>
            <a:endParaRPr b="0" i="0" sz="35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35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free</a:t>
            </a: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</a:t>
            </a: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Frees previously allocated space.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35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realloc</a:t>
            </a: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Modifies the size of previously allocated space.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Dynamic Memory Allocation</a:t>
            </a:r>
            <a:endParaRPr/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1303337" y="2224087"/>
            <a:ext cx="81057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used to dynamically create space for arrays, structures, etc.</a:t>
            </a:r>
            <a:endParaRPr/>
          </a:p>
        </p:txBody>
      </p:sp>
      <p:sp>
        <p:nvSpPr>
          <p:cNvPr id="292" name="Google Shape;292;p44"/>
          <p:cNvSpPr txBox="1"/>
          <p:nvPr/>
        </p:nvSpPr>
        <p:spPr>
          <a:xfrm>
            <a:off x="336550" y="3611562"/>
            <a:ext cx="5294400" cy="29193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 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int *a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int 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....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a = (int *) calloc (n, sizeof(int));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....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93" name="Google Shape;293;p44"/>
          <p:cNvSpPr txBox="1"/>
          <p:nvPr/>
        </p:nvSpPr>
        <p:spPr>
          <a:xfrm>
            <a:off x="5711825" y="4872037"/>
            <a:ext cx="3737100" cy="5031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malloc (n*sizeof(int));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9" name="Google Shape;299;p45"/>
          <p:cNvSpPr txBox="1"/>
          <p:nvPr>
            <p:ph idx="1" type="body"/>
          </p:nvPr>
        </p:nvSpPr>
        <p:spPr>
          <a:xfrm>
            <a:off x="1303337" y="2224087"/>
            <a:ext cx="85692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Space that has been dynamically allocated with either calloc() or malloc() does not get returned to the function upon function exit.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programmer must use free() explicitly to return the space.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hlink"/>
              </a:buClr>
              <a:buSzPts val="1705"/>
              <a:buFont typeface="Noto Sans Symbols"/>
              <a:buChar char="■"/>
            </a:pPr>
            <a:r>
              <a:rPr b="0" i="0" lang="en-US" sz="3100" u="none">
                <a:solidFill>
                  <a:srgbClr val="990033"/>
                </a:solidFill>
                <a:latin typeface="Tahoma"/>
                <a:ea typeface="Tahoma"/>
                <a:cs typeface="Tahoma"/>
                <a:sym typeface="Tahoma"/>
              </a:rPr>
              <a:t>ptr = malloc (...) 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hlink"/>
              </a:buClr>
              <a:buSzPts val="1705"/>
              <a:buFont typeface="Noto Sans Symbols"/>
              <a:buChar char="■"/>
            </a:pPr>
            <a:r>
              <a:rPr b="0" i="0" lang="en-US" sz="3100" u="none">
                <a:solidFill>
                  <a:srgbClr val="990033"/>
                </a:solidFill>
                <a:latin typeface="Tahoma"/>
                <a:ea typeface="Tahoma"/>
                <a:cs typeface="Tahoma"/>
                <a:sym typeface="Tahoma"/>
              </a:rPr>
              <a:t>free (ptr) ;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/>
        </p:nvSpPr>
        <p:spPr>
          <a:xfrm>
            <a:off x="1763712" y="1427162"/>
            <a:ext cx="6351600" cy="5334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read_array (int *a, int n)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sum_array (int *a, int n)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wrt_array (int *a, int n)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 main ()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int *a, 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printf (“Input n: “)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scanf (“%d”, &amp;n)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a = calloc (n, sizeof (int))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read_array (a, n)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wrt_array (a, n)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printf (“Sum = %d\n”, sum_array(a, 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        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/>
        </p:nvSpPr>
        <p:spPr>
          <a:xfrm>
            <a:off x="1931987" y="503237"/>
            <a:ext cx="4400700" cy="61389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read_array (int *a, int n)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int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for (i=0; i&lt;n;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scanf (“%d”, &amp;a[i])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sum_array (int *a, int n)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int i, sum=0;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for (i=0; i&lt;n;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sum += a[i]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return sum;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wrt_array (int *a, int n)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int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........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Arrays of Pointers</a:t>
            </a:r>
            <a:endParaRPr/>
          </a:p>
        </p:txBody>
      </p:sp>
      <p:sp>
        <p:nvSpPr>
          <p:cNvPr id="315" name="Google Shape;315;p48"/>
          <p:cNvSpPr txBox="1"/>
          <p:nvPr>
            <p:ph idx="1" type="body"/>
          </p:nvPr>
        </p:nvSpPr>
        <p:spPr>
          <a:xfrm>
            <a:off x="1303337" y="2224087"/>
            <a:ext cx="85692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77825" lvl="0" marL="377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Array elements can be of any type</a:t>
            </a:r>
            <a:endParaRPr/>
          </a:p>
          <a:p>
            <a:pPr indent="-315912" lvl="1" marL="81915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hlink"/>
              </a:buClr>
              <a:buSzPts val="1705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array of structures</a:t>
            </a:r>
            <a:endParaRPr/>
          </a:p>
          <a:p>
            <a:pPr indent="-315912" lvl="1" marL="81915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hlink"/>
              </a:buClr>
              <a:buSzPts val="1705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array of pointers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/>
        </p:nvSpPr>
        <p:spPr>
          <a:xfrm>
            <a:off x="1092200" y="923925"/>
            <a:ext cx="7874100" cy="57357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 (void)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char word[MAXWORD];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char * w[N];       /* an array of pointers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i, n;                /* n: no of words to sort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for (i=0; scanf(“%s”, word) == 1); ++i)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w[i] = calloc (strlen(word)+1, sizeof(char));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if (w[i] == NULL) exit(0);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strcpy (w[i], word)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n =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sortwords (w, n)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wrt_words (w, 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			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/>
          <p:nvPr/>
        </p:nvSpPr>
        <p:spPr>
          <a:xfrm>
            <a:off x="1931987" y="2184400"/>
            <a:ext cx="671400" cy="503100"/>
          </a:xfrm>
          <a:prstGeom prst="rect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6" name="Google Shape;326;p50"/>
          <p:cNvSpPr txBox="1"/>
          <p:nvPr/>
        </p:nvSpPr>
        <p:spPr>
          <a:xfrm>
            <a:off x="1931987" y="2687637"/>
            <a:ext cx="671400" cy="504900"/>
          </a:xfrm>
          <a:prstGeom prst="rect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7" name="Google Shape;327;p50"/>
          <p:cNvSpPr txBox="1"/>
          <p:nvPr/>
        </p:nvSpPr>
        <p:spPr>
          <a:xfrm>
            <a:off x="1931987" y="3192462"/>
            <a:ext cx="671400" cy="503100"/>
          </a:xfrm>
          <a:prstGeom prst="rect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8" name="Google Shape;328;p50"/>
          <p:cNvSpPr txBox="1"/>
          <p:nvPr/>
        </p:nvSpPr>
        <p:spPr>
          <a:xfrm>
            <a:off x="1931987" y="5795962"/>
            <a:ext cx="671400" cy="503100"/>
          </a:xfrm>
          <a:prstGeom prst="rect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9" name="Google Shape;329;p50"/>
          <p:cNvSpPr txBox="1"/>
          <p:nvPr/>
        </p:nvSpPr>
        <p:spPr>
          <a:xfrm>
            <a:off x="1931987" y="3695700"/>
            <a:ext cx="671400" cy="504900"/>
          </a:xfrm>
          <a:prstGeom prst="rect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0" name="Google Shape;330;p50"/>
          <p:cNvSpPr txBox="1"/>
          <p:nvPr/>
        </p:nvSpPr>
        <p:spPr>
          <a:xfrm>
            <a:off x="1931987" y="4200525"/>
            <a:ext cx="671400" cy="1595400"/>
          </a:xfrm>
          <a:prstGeom prst="rect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1" name="Google Shape;331;p50"/>
          <p:cNvSpPr txBox="1"/>
          <p:nvPr/>
        </p:nvSpPr>
        <p:spPr>
          <a:xfrm>
            <a:off x="1998662" y="1641475"/>
            <a:ext cx="446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332" name="Google Shape;332;p50"/>
          <p:cNvSpPr txBox="1"/>
          <p:nvPr/>
        </p:nvSpPr>
        <p:spPr>
          <a:xfrm>
            <a:off x="1411287" y="2144712"/>
            <a:ext cx="369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33" name="Google Shape;333;p50"/>
          <p:cNvSpPr txBox="1"/>
          <p:nvPr/>
        </p:nvSpPr>
        <p:spPr>
          <a:xfrm>
            <a:off x="1411287" y="2649537"/>
            <a:ext cx="3699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34" name="Google Shape;334;p50"/>
          <p:cNvSpPr txBox="1"/>
          <p:nvPr/>
        </p:nvSpPr>
        <p:spPr>
          <a:xfrm>
            <a:off x="1411287" y="3152775"/>
            <a:ext cx="369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35" name="Google Shape;335;p50"/>
          <p:cNvSpPr txBox="1"/>
          <p:nvPr/>
        </p:nvSpPr>
        <p:spPr>
          <a:xfrm>
            <a:off x="1428750" y="3695700"/>
            <a:ext cx="369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36" name="Google Shape;336;p50"/>
          <p:cNvSpPr txBox="1"/>
          <p:nvPr/>
        </p:nvSpPr>
        <p:spPr>
          <a:xfrm>
            <a:off x="1327150" y="5757862"/>
            <a:ext cx="538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337" name="Google Shape;337;p50"/>
          <p:cNvSpPr txBox="1"/>
          <p:nvPr/>
        </p:nvSpPr>
        <p:spPr>
          <a:xfrm>
            <a:off x="923925" y="755650"/>
            <a:ext cx="7410600" cy="1057200"/>
          </a:xfrm>
          <a:prstGeom prst="rect">
            <a:avLst/>
          </a:prstGeom>
          <a:solidFill>
            <a:schemeClr val="lt2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Times New Roman"/>
              <a:buNone/>
            </a:pPr>
            <a:r>
              <a:rPr b="0" i="0" lang="en-US" sz="31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: A is for apple or alphabet pie which        	all get a slice of come taste it and try</a:t>
            </a:r>
            <a:endParaRPr/>
          </a:p>
        </p:txBody>
      </p:sp>
      <p:sp>
        <p:nvSpPr>
          <p:cNvPr id="338" name="Google Shape;338;p50"/>
          <p:cNvSpPr txBox="1"/>
          <p:nvPr/>
        </p:nvSpPr>
        <p:spPr>
          <a:xfrm>
            <a:off x="4368800" y="2184400"/>
            <a:ext cx="419100" cy="4191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339" name="Google Shape;339;p50"/>
          <p:cNvSpPr txBox="1"/>
          <p:nvPr/>
        </p:nvSpPr>
        <p:spPr>
          <a:xfrm>
            <a:off x="4787900" y="2184400"/>
            <a:ext cx="420600" cy="4191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\0</a:t>
            </a:r>
            <a:endParaRPr/>
          </a:p>
        </p:txBody>
      </p:sp>
      <p:sp>
        <p:nvSpPr>
          <p:cNvPr id="340" name="Google Shape;340;p50"/>
          <p:cNvSpPr txBox="1"/>
          <p:nvPr/>
        </p:nvSpPr>
        <p:spPr>
          <a:xfrm>
            <a:off x="4368800" y="2687637"/>
            <a:ext cx="419100" cy="4206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341" name="Google Shape;341;p50"/>
          <p:cNvSpPr txBox="1"/>
          <p:nvPr/>
        </p:nvSpPr>
        <p:spPr>
          <a:xfrm>
            <a:off x="4787900" y="2687637"/>
            <a:ext cx="420600" cy="4206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342" name="Google Shape;342;p50"/>
          <p:cNvSpPr txBox="1"/>
          <p:nvPr/>
        </p:nvSpPr>
        <p:spPr>
          <a:xfrm>
            <a:off x="5208587" y="2687637"/>
            <a:ext cx="419100" cy="4206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\0</a:t>
            </a:r>
            <a:endParaRPr/>
          </a:p>
        </p:txBody>
      </p:sp>
      <p:sp>
        <p:nvSpPr>
          <p:cNvPr id="343" name="Google Shape;343;p50"/>
          <p:cNvSpPr txBox="1"/>
          <p:nvPr/>
        </p:nvSpPr>
        <p:spPr>
          <a:xfrm>
            <a:off x="4368800" y="3192462"/>
            <a:ext cx="419100" cy="4191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sp>
        <p:nvSpPr>
          <p:cNvPr id="344" name="Google Shape;344;p50"/>
          <p:cNvSpPr txBox="1"/>
          <p:nvPr/>
        </p:nvSpPr>
        <p:spPr>
          <a:xfrm>
            <a:off x="4787900" y="3192462"/>
            <a:ext cx="420600" cy="4191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/>
          </a:p>
        </p:txBody>
      </p:sp>
      <p:sp>
        <p:nvSpPr>
          <p:cNvPr id="345" name="Google Shape;345;p50"/>
          <p:cNvSpPr txBox="1"/>
          <p:nvPr/>
        </p:nvSpPr>
        <p:spPr>
          <a:xfrm>
            <a:off x="5208587" y="3192462"/>
            <a:ext cx="419100" cy="4191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346" name="Google Shape;346;p50"/>
          <p:cNvSpPr txBox="1"/>
          <p:nvPr/>
        </p:nvSpPr>
        <p:spPr>
          <a:xfrm>
            <a:off x="5627687" y="3192462"/>
            <a:ext cx="420600" cy="4191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\0</a:t>
            </a:r>
            <a:endParaRPr/>
          </a:p>
        </p:txBody>
      </p:sp>
      <p:sp>
        <p:nvSpPr>
          <p:cNvPr id="347" name="Google Shape;347;p50"/>
          <p:cNvSpPr txBox="1"/>
          <p:nvPr/>
        </p:nvSpPr>
        <p:spPr>
          <a:xfrm>
            <a:off x="4368800" y="3695700"/>
            <a:ext cx="419100" cy="4206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348" name="Google Shape;348;p50"/>
          <p:cNvSpPr txBox="1"/>
          <p:nvPr/>
        </p:nvSpPr>
        <p:spPr>
          <a:xfrm>
            <a:off x="4787900" y="3695700"/>
            <a:ext cx="420600" cy="4206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  <p:sp>
        <p:nvSpPr>
          <p:cNvPr id="349" name="Google Shape;349;p50"/>
          <p:cNvSpPr txBox="1"/>
          <p:nvPr/>
        </p:nvSpPr>
        <p:spPr>
          <a:xfrm>
            <a:off x="5208587" y="3695700"/>
            <a:ext cx="419100" cy="4206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  <p:sp>
        <p:nvSpPr>
          <p:cNvPr id="350" name="Google Shape;350;p50"/>
          <p:cNvSpPr txBox="1"/>
          <p:nvPr/>
        </p:nvSpPr>
        <p:spPr>
          <a:xfrm>
            <a:off x="5627687" y="3695700"/>
            <a:ext cx="420600" cy="4206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</p:txBody>
      </p:sp>
      <p:sp>
        <p:nvSpPr>
          <p:cNvPr id="351" name="Google Shape;351;p50"/>
          <p:cNvSpPr txBox="1"/>
          <p:nvPr/>
        </p:nvSpPr>
        <p:spPr>
          <a:xfrm>
            <a:off x="6048375" y="3695700"/>
            <a:ext cx="420600" cy="4206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352" name="Google Shape;352;p50"/>
          <p:cNvSpPr txBox="1"/>
          <p:nvPr/>
        </p:nvSpPr>
        <p:spPr>
          <a:xfrm>
            <a:off x="6469062" y="3695700"/>
            <a:ext cx="419100" cy="4206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\0</a:t>
            </a:r>
            <a:endParaRPr/>
          </a:p>
        </p:txBody>
      </p:sp>
      <p:sp>
        <p:nvSpPr>
          <p:cNvPr id="353" name="Google Shape;353;p50"/>
          <p:cNvSpPr txBox="1"/>
          <p:nvPr/>
        </p:nvSpPr>
        <p:spPr>
          <a:xfrm>
            <a:off x="4368800" y="5795962"/>
            <a:ext cx="419100" cy="4191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354" name="Google Shape;354;p50"/>
          <p:cNvSpPr txBox="1"/>
          <p:nvPr/>
        </p:nvSpPr>
        <p:spPr>
          <a:xfrm>
            <a:off x="4787900" y="5795962"/>
            <a:ext cx="420600" cy="4191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355" name="Google Shape;355;p50"/>
          <p:cNvSpPr txBox="1"/>
          <p:nvPr/>
        </p:nvSpPr>
        <p:spPr>
          <a:xfrm>
            <a:off x="5208587" y="5795962"/>
            <a:ext cx="419100" cy="4191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356" name="Google Shape;356;p50"/>
          <p:cNvSpPr txBox="1"/>
          <p:nvPr/>
        </p:nvSpPr>
        <p:spPr>
          <a:xfrm>
            <a:off x="5627687" y="5795962"/>
            <a:ext cx="420600" cy="4191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\0</a:t>
            </a:r>
            <a:endParaRPr/>
          </a:p>
        </p:txBody>
      </p:sp>
      <p:cxnSp>
        <p:nvCxnSpPr>
          <p:cNvPr id="357" name="Google Shape;357;p50"/>
          <p:cNvCxnSpPr/>
          <p:nvPr/>
        </p:nvCxnSpPr>
        <p:spPr>
          <a:xfrm>
            <a:off x="2352675" y="2435225"/>
            <a:ext cx="2016000" cy="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358" name="Google Shape;358;p50"/>
          <p:cNvCxnSpPr/>
          <p:nvPr/>
        </p:nvCxnSpPr>
        <p:spPr>
          <a:xfrm>
            <a:off x="2352675" y="2940050"/>
            <a:ext cx="2016000" cy="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359" name="Google Shape;359;p50"/>
          <p:cNvCxnSpPr/>
          <p:nvPr/>
        </p:nvCxnSpPr>
        <p:spPr>
          <a:xfrm>
            <a:off x="2352675" y="3443287"/>
            <a:ext cx="2016000" cy="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360" name="Google Shape;360;p50"/>
          <p:cNvCxnSpPr/>
          <p:nvPr/>
        </p:nvCxnSpPr>
        <p:spPr>
          <a:xfrm>
            <a:off x="2352675" y="3948112"/>
            <a:ext cx="2016000" cy="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361" name="Google Shape;361;p50"/>
          <p:cNvCxnSpPr/>
          <p:nvPr/>
        </p:nvCxnSpPr>
        <p:spPr>
          <a:xfrm>
            <a:off x="2352675" y="6048375"/>
            <a:ext cx="2016000" cy="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/>
        </p:nvSpPr>
        <p:spPr>
          <a:xfrm>
            <a:off x="1746250" y="1220787"/>
            <a:ext cx="5877000" cy="5334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sort_words (char *w[], int n)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int i, j;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for (i=0; i&lt;n; ++i)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for (j=i+1; j&lt;n; ++j)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(strcmp(w[i], w[j]) &gt; 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swap (&amp;w[i], &amp;w[j])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swap (char **p, char **q)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char *tmp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tmp = *p;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*p = *q;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*q = tmp;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"/>
          <p:cNvSpPr txBox="1"/>
          <p:nvPr/>
        </p:nvSpPr>
        <p:spPr>
          <a:xfrm>
            <a:off x="3462337" y="2222500"/>
            <a:ext cx="671400" cy="503100"/>
          </a:xfrm>
          <a:prstGeom prst="rect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2" name="Google Shape;372;p52"/>
          <p:cNvSpPr txBox="1"/>
          <p:nvPr/>
        </p:nvSpPr>
        <p:spPr>
          <a:xfrm>
            <a:off x="3462337" y="2725737"/>
            <a:ext cx="671400" cy="504900"/>
          </a:xfrm>
          <a:prstGeom prst="rect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3" name="Google Shape;373;p52"/>
          <p:cNvSpPr txBox="1"/>
          <p:nvPr/>
        </p:nvSpPr>
        <p:spPr>
          <a:xfrm>
            <a:off x="3462337" y="3230562"/>
            <a:ext cx="671400" cy="503100"/>
          </a:xfrm>
          <a:prstGeom prst="rect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4" name="Google Shape;374;p52"/>
          <p:cNvSpPr txBox="1"/>
          <p:nvPr/>
        </p:nvSpPr>
        <p:spPr>
          <a:xfrm>
            <a:off x="3462337" y="5834062"/>
            <a:ext cx="671400" cy="504900"/>
          </a:xfrm>
          <a:prstGeom prst="rect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5" name="Google Shape;375;p52"/>
          <p:cNvSpPr txBox="1"/>
          <p:nvPr/>
        </p:nvSpPr>
        <p:spPr>
          <a:xfrm>
            <a:off x="3462337" y="3733800"/>
            <a:ext cx="671400" cy="504900"/>
          </a:xfrm>
          <a:prstGeom prst="rect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6" name="Google Shape;376;p52"/>
          <p:cNvSpPr txBox="1"/>
          <p:nvPr/>
        </p:nvSpPr>
        <p:spPr>
          <a:xfrm>
            <a:off x="3462337" y="4238625"/>
            <a:ext cx="671400" cy="1595400"/>
          </a:xfrm>
          <a:prstGeom prst="rect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7" name="Google Shape;377;p52"/>
          <p:cNvSpPr txBox="1"/>
          <p:nvPr/>
        </p:nvSpPr>
        <p:spPr>
          <a:xfrm>
            <a:off x="3529012" y="1679575"/>
            <a:ext cx="446100" cy="5049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378" name="Google Shape;378;p52"/>
          <p:cNvSpPr txBox="1"/>
          <p:nvPr/>
        </p:nvSpPr>
        <p:spPr>
          <a:xfrm>
            <a:off x="2771775" y="2687637"/>
            <a:ext cx="7635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w[i]</a:t>
            </a:r>
            <a:endParaRPr/>
          </a:p>
        </p:txBody>
      </p:sp>
      <p:sp>
        <p:nvSpPr>
          <p:cNvPr id="379" name="Google Shape;379;p52"/>
          <p:cNvSpPr txBox="1"/>
          <p:nvPr/>
        </p:nvSpPr>
        <p:spPr>
          <a:xfrm>
            <a:off x="5897562" y="3230562"/>
            <a:ext cx="420600" cy="4191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sp>
        <p:nvSpPr>
          <p:cNvPr id="380" name="Google Shape;380;p52"/>
          <p:cNvSpPr txBox="1"/>
          <p:nvPr/>
        </p:nvSpPr>
        <p:spPr>
          <a:xfrm>
            <a:off x="6318250" y="3230562"/>
            <a:ext cx="419100" cy="4191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/>
          </a:p>
        </p:txBody>
      </p:sp>
      <p:sp>
        <p:nvSpPr>
          <p:cNvPr id="381" name="Google Shape;381;p52"/>
          <p:cNvSpPr txBox="1"/>
          <p:nvPr/>
        </p:nvSpPr>
        <p:spPr>
          <a:xfrm>
            <a:off x="6737350" y="3230562"/>
            <a:ext cx="420600" cy="4191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382" name="Google Shape;382;p52"/>
          <p:cNvSpPr txBox="1"/>
          <p:nvPr/>
        </p:nvSpPr>
        <p:spPr>
          <a:xfrm>
            <a:off x="7158037" y="3230562"/>
            <a:ext cx="420600" cy="4191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\0</a:t>
            </a:r>
            <a:endParaRPr/>
          </a:p>
        </p:txBody>
      </p:sp>
      <p:sp>
        <p:nvSpPr>
          <p:cNvPr id="383" name="Google Shape;383;p52"/>
          <p:cNvSpPr txBox="1"/>
          <p:nvPr/>
        </p:nvSpPr>
        <p:spPr>
          <a:xfrm>
            <a:off x="5562600" y="4573587"/>
            <a:ext cx="419100" cy="4206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384" name="Google Shape;384;p52"/>
          <p:cNvSpPr txBox="1"/>
          <p:nvPr/>
        </p:nvSpPr>
        <p:spPr>
          <a:xfrm>
            <a:off x="5981700" y="4573587"/>
            <a:ext cx="420600" cy="4206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  <p:sp>
        <p:nvSpPr>
          <p:cNvPr id="385" name="Google Shape;385;p52"/>
          <p:cNvSpPr txBox="1"/>
          <p:nvPr/>
        </p:nvSpPr>
        <p:spPr>
          <a:xfrm>
            <a:off x="6402387" y="4573587"/>
            <a:ext cx="419100" cy="4206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  <p:sp>
        <p:nvSpPr>
          <p:cNvPr id="386" name="Google Shape;386;p52"/>
          <p:cNvSpPr txBox="1"/>
          <p:nvPr/>
        </p:nvSpPr>
        <p:spPr>
          <a:xfrm>
            <a:off x="6821487" y="4573587"/>
            <a:ext cx="420600" cy="4206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</p:txBody>
      </p:sp>
      <p:sp>
        <p:nvSpPr>
          <p:cNvPr id="387" name="Google Shape;387;p52"/>
          <p:cNvSpPr txBox="1"/>
          <p:nvPr/>
        </p:nvSpPr>
        <p:spPr>
          <a:xfrm>
            <a:off x="7242175" y="4573587"/>
            <a:ext cx="419100" cy="4206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388" name="Google Shape;388;p52"/>
          <p:cNvSpPr txBox="1"/>
          <p:nvPr/>
        </p:nvSpPr>
        <p:spPr>
          <a:xfrm>
            <a:off x="7661275" y="4573587"/>
            <a:ext cx="420600" cy="4206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\0</a:t>
            </a:r>
            <a:endParaRPr/>
          </a:p>
        </p:txBody>
      </p:sp>
      <p:cxnSp>
        <p:nvCxnSpPr>
          <p:cNvPr id="389" name="Google Shape;389;p52"/>
          <p:cNvCxnSpPr/>
          <p:nvPr/>
        </p:nvCxnSpPr>
        <p:spPr>
          <a:xfrm>
            <a:off x="3881437" y="2978150"/>
            <a:ext cx="2016000" cy="50490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390" name="Google Shape;390;p52"/>
          <p:cNvCxnSpPr/>
          <p:nvPr/>
        </p:nvCxnSpPr>
        <p:spPr>
          <a:xfrm>
            <a:off x="3462337" y="5330825"/>
            <a:ext cx="6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1" name="Google Shape;391;p52"/>
          <p:cNvCxnSpPr/>
          <p:nvPr/>
        </p:nvCxnSpPr>
        <p:spPr>
          <a:xfrm flipH="1" rot="10800000">
            <a:off x="3881437" y="4826087"/>
            <a:ext cx="1681200" cy="839700"/>
          </a:xfrm>
          <a:prstGeom prst="straightConnector1">
            <a:avLst/>
          </a:prstGeom>
          <a:noFill/>
          <a:ln cap="flat" cmpd="sng" w="15875">
            <a:solidFill>
              <a:schemeClr val="hlink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392" name="Google Shape;392;p52"/>
          <p:cNvSpPr txBox="1"/>
          <p:nvPr/>
        </p:nvSpPr>
        <p:spPr>
          <a:xfrm>
            <a:off x="2419350" y="512762"/>
            <a:ext cx="34926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homa"/>
              <a:buNone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Before swapping</a:t>
            </a:r>
            <a:endParaRPr/>
          </a:p>
        </p:txBody>
      </p:sp>
      <p:sp>
        <p:nvSpPr>
          <p:cNvPr id="393" name="Google Shape;393;p52"/>
          <p:cNvSpPr txBox="1"/>
          <p:nvPr/>
        </p:nvSpPr>
        <p:spPr>
          <a:xfrm>
            <a:off x="2771775" y="5291137"/>
            <a:ext cx="7635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w[j]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268412" y="681037"/>
            <a:ext cx="85914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Structure declaration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990600" y="2362200"/>
            <a:ext cx="3421200" cy="327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77825" lvl="0" marL="377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struct {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char first[10];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char midinit;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char last[20];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} sname, ename;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5318125" y="2090737"/>
            <a:ext cx="34815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declaration creates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structure variables,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sname and ename, each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which contains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members.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use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sname.first,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ename.midinit, 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etc.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3"/>
          <p:cNvSpPr txBox="1"/>
          <p:nvPr/>
        </p:nvSpPr>
        <p:spPr>
          <a:xfrm>
            <a:off x="3462337" y="2222500"/>
            <a:ext cx="671400" cy="503100"/>
          </a:xfrm>
          <a:prstGeom prst="rect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9" name="Google Shape;399;p53"/>
          <p:cNvSpPr txBox="1"/>
          <p:nvPr/>
        </p:nvSpPr>
        <p:spPr>
          <a:xfrm>
            <a:off x="3462337" y="2725737"/>
            <a:ext cx="671400" cy="504900"/>
          </a:xfrm>
          <a:prstGeom prst="rect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0" name="Google Shape;400;p53"/>
          <p:cNvSpPr txBox="1"/>
          <p:nvPr/>
        </p:nvSpPr>
        <p:spPr>
          <a:xfrm>
            <a:off x="3462337" y="3230562"/>
            <a:ext cx="671400" cy="503100"/>
          </a:xfrm>
          <a:prstGeom prst="rect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1" name="Google Shape;401;p53"/>
          <p:cNvSpPr txBox="1"/>
          <p:nvPr/>
        </p:nvSpPr>
        <p:spPr>
          <a:xfrm>
            <a:off x="3462337" y="5834062"/>
            <a:ext cx="671400" cy="504900"/>
          </a:xfrm>
          <a:prstGeom prst="rect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2" name="Google Shape;402;p53"/>
          <p:cNvSpPr txBox="1"/>
          <p:nvPr/>
        </p:nvSpPr>
        <p:spPr>
          <a:xfrm>
            <a:off x="3462337" y="3733800"/>
            <a:ext cx="671400" cy="504900"/>
          </a:xfrm>
          <a:prstGeom prst="rect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3" name="Google Shape;403;p53"/>
          <p:cNvSpPr txBox="1"/>
          <p:nvPr/>
        </p:nvSpPr>
        <p:spPr>
          <a:xfrm>
            <a:off x="3462337" y="4238625"/>
            <a:ext cx="671400" cy="1595400"/>
          </a:xfrm>
          <a:prstGeom prst="rect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4" name="Google Shape;404;p53"/>
          <p:cNvSpPr txBox="1"/>
          <p:nvPr/>
        </p:nvSpPr>
        <p:spPr>
          <a:xfrm>
            <a:off x="3529012" y="1679575"/>
            <a:ext cx="446100" cy="5049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405" name="Google Shape;405;p53"/>
          <p:cNvSpPr txBox="1"/>
          <p:nvPr/>
        </p:nvSpPr>
        <p:spPr>
          <a:xfrm>
            <a:off x="2771775" y="2687637"/>
            <a:ext cx="7635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w[i]</a:t>
            </a:r>
            <a:endParaRPr/>
          </a:p>
        </p:txBody>
      </p:sp>
      <p:sp>
        <p:nvSpPr>
          <p:cNvPr id="406" name="Google Shape;406;p53"/>
          <p:cNvSpPr txBox="1"/>
          <p:nvPr/>
        </p:nvSpPr>
        <p:spPr>
          <a:xfrm>
            <a:off x="5897562" y="3230562"/>
            <a:ext cx="420600" cy="4191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sp>
        <p:nvSpPr>
          <p:cNvPr id="407" name="Google Shape;407;p53"/>
          <p:cNvSpPr txBox="1"/>
          <p:nvPr/>
        </p:nvSpPr>
        <p:spPr>
          <a:xfrm>
            <a:off x="6318250" y="3230562"/>
            <a:ext cx="419100" cy="4191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/>
          </a:p>
        </p:txBody>
      </p:sp>
      <p:sp>
        <p:nvSpPr>
          <p:cNvPr id="408" name="Google Shape;408;p53"/>
          <p:cNvSpPr txBox="1"/>
          <p:nvPr/>
        </p:nvSpPr>
        <p:spPr>
          <a:xfrm>
            <a:off x="6737350" y="3230562"/>
            <a:ext cx="420600" cy="4191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409" name="Google Shape;409;p53"/>
          <p:cNvSpPr txBox="1"/>
          <p:nvPr/>
        </p:nvSpPr>
        <p:spPr>
          <a:xfrm>
            <a:off x="7158037" y="3230562"/>
            <a:ext cx="420600" cy="4191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\0</a:t>
            </a:r>
            <a:endParaRPr/>
          </a:p>
        </p:txBody>
      </p:sp>
      <p:sp>
        <p:nvSpPr>
          <p:cNvPr id="410" name="Google Shape;410;p53"/>
          <p:cNvSpPr txBox="1"/>
          <p:nvPr/>
        </p:nvSpPr>
        <p:spPr>
          <a:xfrm>
            <a:off x="5562600" y="4573587"/>
            <a:ext cx="419100" cy="4206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411" name="Google Shape;411;p53"/>
          <p:cNvSpPr txBox="1"/>
          <p:nvPr/>
        </p:nvSpPr>
        <p:spPr>
          <a:xfrm>
            <a:off x="5981700" y="4573587"/>
            <a:ext cx="420600" cy="4206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  <p:sp>
        <p:nvSpPr>
          <p:cNvPr id="412" name="Google Shape;412;p53"/>
          <p:cNvSpPr txBox="1"/>
          <p:nvPr/>
        </p:nvSpPr>
        <p:spPr>
          <a:xfrm>
            <a:off x="6402387" y="4573587"/>
            <a:ext cx="419100" cy="4206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  <p:sp>
        <p:nvSpPr>
          <p:cNvPr id="413" name="Google Shape;413;p53"/>
          <p:cNvSpPr txBox="1"/>
          <p:nvPr/>
        </p:nvSpPr>
        <p:spPr>
          <a:xfrm>
            <a:off x="6821487" y="4573587"/>
            <a:ext cx="420600" cy="4206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</p:txBody>
      </p:sp>
      <p:sp>
        <p:nvSpPr>
          <p:cNvPr id="414" name="Google Shape;414;p53"/>
          <p:cNvSpPr txBox="1"/>
          <p:nvPr/>
        </p:nvSpPr>
        <p:spPr>
          <a:xfrm>
            <a:off x="7242175" y="4573587"/>
            <a:ext cx="419100" cy="4206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415" name="Google Shape;415;p53"/>
          <p:cNvSpPr txBox="1"/>
          <p:nvPr/>
        </p:nvSpPr>
        <p:spPr>
          <a:xfrm>
            <a:off x="7661275" y="4573587"/>
            <a:ext cx="420600" cy="420600"/>
          </a:xfrm>
          <a:prstGeom prst="rect">
            <a:avLst/>
          </a:prstGeom>
          <a:solidFill>
            <a:srgbClr val="99CC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\0</a:t>
            </a:r>
            <a:endParaRPr/>
          </a:p>
        </p:txBody>
      </p:sp>
      <p:cxnSp>
        <p:nvCxnSpPr>
          <p:cNvPr id="416" name="Google Shape;416;p53"/>
          <p:cNvCxnSpPr/>
          <p:nvPr/>
        </p:nvCxnSpPr>
        <p:spPr>
          <a:xfrm>
            <a:off x="3881437" y="2978150"/>
            <a:ext cx="1663800" cy="180960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417" name="Google Shape;417;p53"/>
          <p:cNvCxnSpPr/>
          <p:nvPr/>
        </p:nvCxnSpPr>
        <p:spPr>
          <a:xfrm>
            <a:off x="3462337" y="5330825"/>
            <a:ext cx="6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8" name="Google Shape;418;p53"/>
          <p:cNvCxnSpPr/>
          <p:nvPr/>
        </p:nvCxnSpPr>
        <p:spPr>
          <a:xfrm flipH="1" rot="10800000">
            <a:off x="3881437" y="3443387"/>
            <a:ext cx="1998600" cy="2222400"/>
          </a:xfrm>
          <a:prstGeom prst="straightConnector1">
            <a:avLst/>
          </a:prstGeom>
          <a:noFill/>
          <a:ln cap="flat" cmpd="sng" w="15875">
            <a:solidFill>
              <a:schemeClr val="hlink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419" name="Google Shape;419;p53"/>
          <p:cNvSpPr txBox="1"/>
          <p:nvPr/>
        </p:nvSpPr>
        <p:spPr>
          <a:xfrm>
            <a:off x="2419350" y="512762"/>
            <a:ext cx="31686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homa"/>
              <a:buNone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After swapping</a:t>
            </a:r>
            <a:endParaRPr/>
          </a:p>
        </p:txBody>
      </p:sp>
      <p:sp>
        <p:nvSpPr>
          <p:cNvPr id="420" name="Google Shape;420;p53"/>
          <p:cNvSpPr txBox="1"/>
          <p:nvPr/>
        </p:nvSpPr>
        <p:spPr>
          <a:xfrm>
            <a:off x="2771775" y="5291137"/>
            <a:ext cx="7635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w[j]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ctrTitle"/>
          </p:nvPr>
        </p:nvSpPr>
        <p:spPr>
          <a:xfrm>
            <a:off x="1092200" y="2016125"/>
            <a:ext cx="85677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Pointers to Structure</a:t>
            </a:r>
            <a:endParaRPr/>
          </a:p>
        </p:txBody>
      </p:sp>
      <p:sp>
        <p:nvSpPr>
          <p:cNvPr id="426" name="Google Shape;426;p54"/>
          <p:cNvSpPr txBox="1"/>
          <p:nvPr>
            <p:ph idx="1" type="subTitle"/>
          </p:nvPr>
        </p:nvSpPr>
        <p:spPr>
          <a:xfrm>
            <a:off x="1512887" y="4283075"/>
            <a:ext cx="7056300" cy="19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5"/>
          <p:cNvSpPr txBox="1"/>
          <p:nvPr>
            <p:ph type="title"/>
          </p:nvPr>
        </p:nvSpPr>
        <p:spPr>
          <a:xfrm>
            <a:off x="1268412" y="681037"/>
            <a:ext cx="85914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Pointers and Structures</a:t>
            </a:r>
            <a:endParaRPr/>
          </a:p>
        </p:txBody>
      </p:sp>
      <p:sp>
        <p:nvSpPr>
          <p:cNvPr id="432" name="Google Shape;432;p55"/>
          <p:cNvSpPr txBox="1"/>
          <p:nvPr>
            <p:ph idx="1" type="body"/>
          </p:nvPr>
        </p:nvSpPr>
        <p:spPr>
          <a:xfrm>
            <a:off x="839787" y="1763712"/>
            <a:ext cx="9033000" cy="499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60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may recall that the name of an array stands for the address of its zero-th element.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hlink"/>
              </a:buClr>
              <a:buSzPts val="1595"/>
              <a:buFont typeface="Noto Sans Symbols"/>
              <a:buChar char="■"/>
            </a:pPr>
            <a:r>
              <a:rPr b="0" i="0" lang="en-US" sz="2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Also true for the names of arrays of structure variables.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folHlink"/>
              </a:buClr>
              <a:buSzPts val="1860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declaration: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300"/>
              <a:buNone/>
            </a:pPr>
            <a:r>
              <a:rPr b="0" i="0" lang="en-US" sz="26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struct   stud   {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300"/>
              <a:buNone/>
            </a:pPr>
            <a:r>
              <a:rPr b="0" i="0" lang="en-US" sz="26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         int    roll;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300"/>
              <a:buNone/>
            </a:pPr>
            <a:r>
              <a:rPr b="0" i="0" lang="en-US" sz="26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         char  dept_code[25];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300"/>
              <a:buNone/>
            </a:pPr>
            <a:r>
              <a:rPr b="0" i="0" lang="en-US" sz="26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         float  cgpa;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300"/>
              <a:buNone/>
            </a:pPr>
            <a:r>
              <a:rPr b="0" i="0" lang="en-US" sz="26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 }</a:t>
            </a: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b="0" i="0" lang="en-US" sz="26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class[100],  *ptr</a:t>
            </a: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;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6"/>
          <p:cNvSpPr txBox="1"/>
          <p:nvPr>
            <p:ph idx="1" type="body"/>
          </p:nvPr>
        </p:nvSpPr>
        <p:spPr>
          <a:xfrm>
            <a:off x="1008062" y="839787"/>
            <a:ext cx="8652000" cy="613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95"/>
              <a:buFont typeface="Noto Sans Symbols"/>
              <a:buChar char="■"/>
            </a:pPr>
            <a:r>
              <a:rPr b="0" i="0" lang="en-US" sz="2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name class represents the address of the zero-th element of the structure array.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hlink"/>
              </a:buClr>
              <a:buSzPts val="1595"/>
              <a:buFont typeface="Noto Sans Symbols"/>
              <a:buChar char="■"/>
            </a:pPr>
            <a:r>
              <a:rPr b="0" i="0" lang="en-US" sz="2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ptr is a pointer to data objects of the type struct stud.</a:t>
            </a:r>
            <a:endParaRPr b="0" i="0" sz="31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folHlink"/>
              </a:buClr>
              <a:buSzPts val="1860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assignment</a:t>
            </a:r>
            <a:endParaRPr b="0" i="0" sz="35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300"/>
              <a:buNone/>
            </a:pPr>
            <a:r>
              <a:rPr b="0" i="0" lang="en-US" sz="26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ptr  =  class 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hlink"/>
              </a:buClr>
              <a:buSzPts val="1595"/>
              <a:buFont typeface="Noto Sans Symbols"/>
              <a:buChar char="■"/>
            </a:pPr>
            <a:r>
              <a:rPr b="0" i="0" lang="en-US" sz="2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will assign the address of class[0] to ptr.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folHlink"/>
              </a:buClr>
              <a:buSzPts val="1860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the pointer ptr is incremented by one </a:t>
            </a:r>
            <a:r>
              <a:rPr b="0" i="0" lang="en-US" sz="31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(ptr++)</a:t>
            </a: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hlink"/>
              </a:buClr>
              <a:buSzPts val="1705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value of ptr is actually increased by sizeof(stud).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hlink"/>
              </a:buClr>
              <a:buSzPts val="1705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made to point to the next record.</a:t>
            </a:r>
            <a:endParaRPr/>
          </a:p>
          <a:p>
            <a:pPr indent="-259715" lvl="0" marL="377825" rtl="0" algn="l">
              <a:spcBef>
                <a:spcPts val="620"/>
              </a:spcBef>
              <a:spcAft>
                <a:spcPts val="0"/>
              </a:spcAft>
              <a:buSzPts val="1860"/>
              <a:buNone/>
            </a:pPr>
            <a:r>
              <a:t/>
            </a:r>
            <a:endParaRPr b="0" i="0" sz="31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7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3" name="Google Shape;443;p57"/>
          <p:cNvSpPr txBox="1"/>
          <p:nvPr>
            <p:ph idx="1" type="body"/>
          </p:nvPr>
        </p:nvSpPr>
        <p:spPr>
          <a:xfrm>
            <a:off x="1303337" y="2224087"/>
            <a:ext cx="85692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77825" lvl="0" marL="377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Once </a:t>
            </a:r>
            <a:r>
              <a:rPr b="0" i="0" lang="en-US" sz="35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ptr</a:t>
            </a: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points to a structure variable, the members can be accessed as:</a:t>
            </a:r>
            <a:endParaRPr/>
          </a:p>
          <a:p>
            <a:pPr indent="-315912" lvl="1" marL="819150" rtl="0" algn="l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SzPts val="1705"/>
              <a:buNone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b="0" i="0" lang="en-US" sz="31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ptr  –&gt;  roll ;</a:t>
            </a:r>
            <a:endParaRPr/>
          </a:p>
          <a:p>
            <a:pPr indent="-315912" lvl="1" marL="819150" rtl="0" algn="l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SzPts val="1705"/>
              <a:buNone/>
            </a:pPr>
            <a:r>
              <a:rPr b="0" i="0" lang="en-US" sz="31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    ptr  –&gt;  dept_code ;</a:t>
            </a:r>
            <a:endParaRPr/>
          </a:p>
          <a:p>
            <a:pPr indent="-315912" lvl="1" marL="819150" rtl="0" algn="l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SzPts val="1705"/>
              <a:buNone/>
            </a:pPr>
            <a:r>
              <a:rPr b="0" i="0" lang="en-US" sz="31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    ptr  –&gt;  cgpa ;</a:t>
            </a:r>
            <a:endParaRPr/>
          </a:p>
          <a:p>
            <a:pPr indent="-207644" lvl="1" marL="819150" rtl="0" algn="l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>
                <a:schemeClr val="hlink"/>
              </a:buClr>
              <a:buSzPts val="1705"/>
              <a:buFont typeface="Noto Sans Symbols"/>
              <a:buNone/>
            </a:pPr>
            <a:r>
              <a:t/>
            </a:r>
            <a:endParaRPr b="0" i="0" sz="3100" u="none">
              <a:solidFill>
                <a:srgbClr val="CC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5912" lvl="1" marL="819150" rtl="0" algn="l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>
                <a:schemeClr val="hlink"/>
              </a:buClr>
              <a:buSzPts val="1705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symbol “–&gt;” is called the </a:t>
            </a:r>
            <a:r>
              <a:rPr b="0" i="0" lang="en-US" sz="31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arrow</a:t>
            </a: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operator.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8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Warning</a:t>
            </a:r>
            <a:endParaRPr/>
          </a:p>
        </p:txBody>
      </p:sp>
      <p:sp>
        <p:nvSpPr>
          <p:cNvPr id="449" name="Google Shape;449;p58"/>
          <p:cNvSpPr txBox="1"/>
          <p:nvPr>
            <p:ph idx="1" type="body"/>
          </p:nvPr>
        </p:nvSpPr>
        <p:spPr>
          <a:xfrm>
            <a:off x="420687" y="2224087"/>
            <a:ext cx="94521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77825" lvl="0" marL="377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60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using structure pointers, we should take care of operator precedence.</a:t>
            </a:r>
            <a:endParaRPr/>
          </a:p>
          <a:p>
            <a:pPr indent="-315912" lvl="1" marL="8191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Member operator “.” has higher precedence than “*”.</a:t>
            </a:r>
            <a:endParaRPr/>
          </a:p>
          <a:p>
            <a:pPr indent="-252412" lvl="2" marL="126047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6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ptr –&gt; roll</a:t>
            </a: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6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(*ptr).roll</a:t>
            </a: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mean the same thing.</a:t>
            </a:r>
            <a:endParaRPr/>
          </a:p>
          <a:p>
            <a:pPr indent="-252412" lvl="2" marL="126047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6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*ptr.roll</a:t>
            </a: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will lead to error.</a:t>
            </a:r>
            <a:endParaRPr/>
          </a:p>
          <a:p>
            <a:pPr indent="-169862" lvl="2" marL="126047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5912" lvl="1" marL="81915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hlink"/>
              </a:buClr>
              <a:buSzPts val="1705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operator  “–&gt;”  enjoys the highest priority among operators.</a:t>
            </a:r>
            <a:endParaRPr/>
          </a:p>
          <a:p>
            <a:pPr indent="-252412" lvl="2" marL="126047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6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++ptr –&gt; roll</a:t>
            </a: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will increment roll, not </a:t>
            </a:r>
            <a:r>
              <a:rPr b="0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ptr</a:t>
            </a: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52412" lvl="2" marL="126047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6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(++ptr) –&gt; roll</a:t>
            </a: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will do the intended thing.</a:t>
            </a:r>
            <a:endParaRPr/>
          </a:p>
          <a:p>
            <a:pPr indent="-278765" lvl="0" marL="377825" rtl="0" algn="l"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9"/>
          <p:cNvSpPr txBox="1"/>
          <p:nvPr>
            <p:ph type="title"/>
          </p:nvPr>
        </p:nvSpPr>
        <p:spPr>
          <a:xfrm>
            <a:off x="1489075" y="503237"/>
            <a:ext cx="8591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Tahoma"/>
              <a:buNone/>
            </a:pPr>
            <a:r>
              <a:rPr b="0" i="0" lang="en-US" sz="41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Program to add two complex numbers using pointers</a:t>
            </a:r>
            <a:endParaRPr/>
          </a:p>
        </p:txBody>
      </p:sp>
      <p:sp>
        <p:nvSpPr>
          <p:cNvPr id="455" name="Google Shape;455;p59"/>
          <p:cNvSpPr txBox="1"/>
          <p:nvPr>
            <p:ph idx="1" type="body"/>
          </p:nvPr>
        </p:nvSpPr>
        <p:spPr>
          <a:xfrm>
            <a:off x="671512" y="1763712"/>
            <a:ext cx="7224600" cy="5459400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9933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1" i="0" lang="en-US" sz="2600" u="none">
                <a:solidFill>
                  <a:srgbClr val="993300"/>
                </a:solidFill>
                <a:latin typeface="Tahoma"/>
                <a:ea typeface="Tahoma"/>
                <a:cs typeface="Tahoma"/>
                <a:sym typeface="Tahoma"/>
              </a:rPr>
              <a:t>typedef struct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1" i="0" lang="en-US" sz="2600" u="none">
                <a:solidFill>
                  <a:srgbClr val="993300"/>
                </a:solidFill>
                <a:latin typeface="Tahoma"/>
                <a:ea typeface="Tahoma"/>
                <a:cs typeface="Tahoma"/>
                <a:sym typeface="Tahoma"/>
              </a:rPr>
              <a:t>         float  re;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1" i="0" lang="en-US" sz="2600" u="none">
                <a:solidFill>
                  <a:srgbClr val="993300"/>
                </a:solidFill>
                <a:latin typeface="Tahoma"/>
                <a:ea typeface="Tahoma"/>
                <a:cs typeface="Tahoma"/>
                <a:sym typeface="Tahoma"/>
              </a:rPr>
              <a:t>         float  im;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1" i="0" lang="en-US" sz="2600" u="none">
                <a:solidFill>
                  <a:srgbClr val="993300"/>
                </a:solidFill>
                <a:latin typeface="Tahoma"/>
                <a:ea typeface="Tahoma"/>
                <a:cs typeface="Tahoma"/>
                <a:sym typeface="Tahoma"/>
              </a:rPr>
              <a:t>} complex;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1" i="0" lang="en-US" sz="2600" u="none">
                <a:solidFill>
                  <a:srgbClr val="993300"/>
                </a:solidFill>
                <a:latin typeface="Tahoma"/>
                <a:ea typeface="Tahoma"/>
                <a:cs typeface="Tahoma"/>
                <a:sym typeface="Tahoma"/>
              </a:rPr>
              <a:t>main()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1" i="0" lang="en-US" sz="2600" u="none">
                <a:solidFill>
                  <a:srgbClr val="993300"/>
                </a:solidFill>
                <a:latin typeface="Tahoma"/>
                <a:ea typeface="Tahoma"/>
                <a:cs typeface="Tahoma"/>
                <a:sym typeface="Tahoma"/>
              </a:rPr>
              <a:t>    complex  a, b, c;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1" i="0" lang="en-US" sz="2600" u="none">
                <a:solidFill>
                  <a:srgbClr val="993300"/>
                </a:solidFill>
                <a:latin typeface="Tahoma"/>
                <a:ea typeface="Tahoma"/>
                <a:cs typeface="Tahoma"/>
                <a:sym typeface="Tahoma"/>
              </a:rPr>
              <a:t>    scanf  (“%f %f”, &amp;a.re, &amp;a.im);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1" i="0" lang="en-US" sz="2600" u="none">
                <a:solidFill>
                  <a:srgbClr val="993300"/>
                </a:solidFill>
                <a:latin typeface="Tahoma"/>
                <a:ea typeface="Tahoma"/>
                <a:cs typeface="Tahoma"/>
                <a:sym typeface="Tahoma"/>
              </a:rPr>
              <a:t>    scanf  (“%f %f”, &amp;b.re, &amp;b.im);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1" i="0" lang="en-US" sz="2600" u="none">
                <a:solidFill>
                  <a:srgbClr val="993300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b="1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add (&amp;a, &amp;b, &amp;c) 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1" i="0" lang="en-US" sz="2600" u="none">
                <a:solidFill>
                  <a:srgbClr val="993300"/>
                </a:solidFill>
                <a:latin typeface="Tahoma"/>
                <a:ea typeface="Tahoma"/>
                <a:cs typeface="Tahoma"/>
                <a:sym typeface="Tahoma"/>
              </a:rPr>
              <a:t>    printf  (“\n %f %f”, c,re, c.im);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1" i="0" lang="en-US" sz="2600" u="none">
                <a:solidFill>
                  <a:srgbClr val="993300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0"/>
          <p:cNvSpPr txBox="1"/>
          <p:nvPr/>
        </p:nvSpPr>
        <p:spPr>
          <a:xfrm>
            <a:off x="420687" y="2184400"/>
            <a:ext cx="8988300" cy="3082800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Times New Roman"/>
              <a:buNone/>
            </a:pPr>
            <a:r>
              <a:rPr b="1" i="0" lang="en-US" sz="31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 add  (complex * x, complex * y, complex * t)</a:t>
            </a:r>
            <a:r>
              <a:rPr b="1" i="0" lang="en-US" sz="31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3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1" marL="5032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t-&gt;re = x-&gt;re + y-&gt;re ;</a:t>
            </a:r>
            <a:endParaRPr/>
          </a:p>
          <a:p>
            <a:pPr indent="0" lvl="1" marL="5032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t-&gt;im = x-&gt;im + y-&gt;im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None/>
            </a:pPr>
            <a:r>
              <a:rPr b="1" i="0" lang="en-US" sz="3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1"/>
          <p:cNvSpPr txBox="1"/>
          <p:nvPr>
            <p:ph type="ctrTitle"/>
          </p:nvPr>
        </p:nvSpPr>
        <p:spPr>
          <a:xfrm>
            <a:off x="1092200" y="2016125"/>
            <a:ext cx="85677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Structure and list processing</a:t>
            </a:r>
            <a:endParaRPr/>
          </a:p>
        </p:txBody>
      </p:sp>
      <p:sp>
        <p:nvSpPr>
          <p:cNvPr id="466" name="Google Shape;466;p61"/>
          <p:cNvSpPr txBox="1"/>
          <p:nvPr>
            <p:ph idx="1" type="subTitle"/>
          </p:nvPr>
        </p:nvSpPr>
        <p:spPr>
          <a:xfrm>
            <a:off x="1512887" y="4283075"/>
            <a:ext cx="7056300" cy="19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2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Dynamic allocation: review</a:t>
            </a:r>
            <a:endParaRPr/>
          </a:p>
        </p:txBody>
      </p:sp>
      <p:sp>
        <p:nvSpPr>
          <p:cNvPr id="472" name="Google Shape;472;p62"/>
          <p:cNvSpPr txBox="1"/>
          <p:nvPr>
            <p:ph idx="1" type="body"/>
          </p:nvPr>
        </p:nvSpPr>
        <p:spPr>
          <a:xfrm>
            <a:off x="1303337" y="2224087"/>
            <a:ext cx="85692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60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Variables in C are allocated in one of 3 spots: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hlink"/>
              </a:buClr>
              <a:buSzPts val="1485"/>
              <a:buFont typeface="Noto Sans Symbols"/>
              <a:buChar char="■"/>
            </a:pPr>
            <a:r>
              <a:rPr b="0" i="0" lang="en-US" sz="27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the run-time stack : </a:t>
            </a:r>
            <a:r>
              <a:rPr b="0" i="0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variables declared local to functions are allocated during execution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hlink"/>
              </a:buClr>
              <a:buSzPts val="1485"/>
              <a:buFont typeface="Noto Sans Symbols"/>
              <a:buChar char="■"/>
            </a:pPr>
            <a:r>
              <a:rPr b="0" i="0" lang="en-US" sz="27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the global data section : </a:t>
            </a:r>
            <a:r>
              <a:rPr b="0" i="0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Global variables are allocated here and are accessible by all parts of a program.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hlink"/>
              </a:buClr>
              <a:buSzPts val="1485"/>
              <a:buFont typeface="Noto Sans Symbols"/>
              <a:buChar char="■"/>
            </a:pPr>
            <a:r>
              <a:rPr b="0" i="0" lang="en-US" sz="27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the heap : </a:t>
            </a:r>
            <a:r>
              <a:rPr b="0" i="0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Dynamically allocated data items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malloc, calloc, realloc</a:t>
            </a: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manage the heap region of the mmory. If the allocation is not successful a NULL value is returned.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Members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303337" y="2224087"/>
            <a:ext cx="85692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77825" lvl="0" marL="377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access the members of a structure, we use the member access operator “.”.</a:t>
            </a:r>
            <a:endParaRPr/>
          </a:p>
          <a:p>
            <a:pPr indent="-315912" lvl="1" marL="81915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1705"/>
              <a:buNone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strcpy (sname.first, “Ram”);</a:t>
            </a:r>
            <a:endParaRPr/>
          </a:p>
          <a:p>
            <a:pPr indent="-315912" lvl="1" marL="81915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1705"/>
              <a:buNone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sname.midinit = ‘Kumar’;</a:t>
            </a:r>
            <a:endParaRPr/>
          </a:p>
          <a:p>
            <a:pPr indent="-315912" lvl="1" marL="81915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1705"/>
              <a:buNone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strcpy (sname.last, “Sharma”) ;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3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Bad Pointers</a:t>
            </a:r>
            <a:endParaRPr/>
          </a:p>
        </p:txBody>
      </p:sp>
      <p:sp>
        <p:nvSpPr>
          <p:cNvPr id="478" name="Google Shape;478;p63"/>
          <p:cNvSpPr txBox="1"/>
          <p:nvPr>
            <p:ph idx="1" type="body"/>
          </p:nvPr>
        </p:nvSpPr>
        <p:spPr>
          <a:xfrm>
            <a:off x="923925" y="2184400"/>
            <a:ext cx="85692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a pointer is first allocated, it does not have a pointee.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pointer is </a:t>
            </a:r>
            <a:r>
              <a:rPr b="0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uninitialized</a:t>
            </a: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</a:t>
            </a:r>
            <a:r>
              <a:rPr b="0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bad</a:t>
            </a: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dereference operation on a bad pointer is a serious runtime error.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pointer must be assigned a pointee before it can support dereference operations.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210"/>
              <a:buFont typeface="Noto Sans Symbols"/>
              <a:buChar char="■"/>
            </a:pPr>
            <a:r>
              <a:rPr b="1" i="0" lang="en-US" sz="22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int * numPtr;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Every pointer starts out with a bad value. Correct code overwrites the bad value.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4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pointer code.</a:t>
            </a:r>
            <a:endParaRPr/>
          </a:p>
        </p:txBody>
      </p:sp>
      <p:sp>
        <p:nvSpPr>
          <p:cNvPr id="484" name="Google Shape;484;p64"/>
          <p:cNvSpPr txBox="1"/>
          <p:nvPr>
            <p:ph idx="1" type="body"/>
          </p:nvPr>
        </p:nvSpPr>
        <p:spPr>
          <a:xfrm>
            <a:off x="1303337" y="2224087"/>
            <a:ext cx="85692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77825" lvl="0" marL="377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* numPtr;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num = 42;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numPtr = &amp;num;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*numPtr = 73;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numPtr = malloc (sizeof (int));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*numPtr = 73;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5"/>
          <p:cNvSpPr txBox="1"/>
          <p:nvPr>
            <p:ph idx="1" type="body"/>
          </p:nvPr>
        </p:nvSpPr>
        <p:spPr>
          <a:xfrm>
            <a:off x="2520950" y="1595437"/>
            <a:ext cx="4408500" cy="470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77825" lvl="0" marL="377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a=1, b=2, c=3;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*p, *q;</a:t>
            </a:r>
            <a:endParaRPr/>
          </a:p>
        </p:txBody>
      </p:sp>
      <p:sp>
        <p:nvSpPr>
          <p:cNvPr id="490" name="Google Shape;490;p65"/>
          <p:cNvSpPr txBox="1"/>
          <p:nvPr/>
        </p:nvSpPr>
        <p:spPr>
          <a:xfrm>
            <a:off x="3192462" y="3192462"/>
            <a:ext cx="587400" cy="419100"/>
          </a:xfrm>
          <a:prstGeom prst="rect">
            <a:avLst/>
          </a:prstGeom>
          <a:solidFill>
            <a:srgbClr val="DDF4F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491" name="Google Shape;491;p65"/>
          <p:cNvSpPr txBox="1"/>
          <p:nvPr/>
        </p:nvSpPr>
        <p:spPr>
          <a:xfrm>
            <a:off x="2754312" y="3144837"/>
            <a:ext cx="3795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492" name="Google Shape;492;p65"/>
          <p:cNvSpPr txBox="1"/>
          <p:nvPr/>
        </p:nvSpPr>
        <p:spPr>
          <a:xfrm>
            <a:off x="3192462" y="4787900"/>
            <a:ext cx="587400" cy="419100"/>
          </a:xfrm>
          <a:prstGeom prst="rect">
            <a:avLst/>
          </a:prstGeom>
          <a:solidFill>
            <a:srgbClr val="DDF4F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493" name="Google Shape;493;p65"/>
          <p:cNvSpPr txBox="1"/>
          <p:nvPr/>
        </p:nvSpPr>
        <p:spPr>
          <a:xfrm>
            <a:off x="2754312" y="4740275"/>
            <a:ext cx="3588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494" name="Google Shape;494;p65"/>
          <p:cNvSpPr txBox="1"/>
          <p:nvPr/>
        </p:nvSpPr>
        <p:spPr>
          <a:xfrm>
            <a:off x="3192462" y="3948112"/>
            <a:ext cx="587400" cy="419100"/>
          </a:xfrm>
          <a:prstGeom prst="rect">
            <a:avLst/>
          </a:prstGeom>
          <a:solidFill>
            <a:srgbClr val="DDF4F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495" name="Google Shape;495;p65"/>
          <p:cNvSpPr txBox="1"/>
          <p:nvPr/>
        </p:nvSpPr>
        <p:spPr>
          <a:xfrm>
            <a:off x="2754312" y="3900487"/>
            <a:ext cx="3888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496" name="Google Shape;496;p65"/>
          <p:cNvSpPr txBox="1"/>
          <p:nvPr/>
        </p:nvSpPr>
        <p:spPr>
          <a:xfrm>
            <a:off x="4619625" y="3276600"/>
            <a:ext cx="841500" cy="419100"/>
          </a:xfrm>
          <a:prstGeom prst="rect">
            <a:avLst/>
          </a:prstGeom>
          <a:solidFill>
            <a:srgbClr val="ADE3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xxx</a:t>
            </a:r>
            <a:endParaRPr/>
          </a:p>
        </p:txBody>
      </p:sp>
      <p:sp>
        <p:nvSpPr>
          <p:cNvPr id="497" name="Google Shape;497;p65"/>
          <p:cNvSpPr txBox="1"/>
          <p:nvPr/>
        </p:nvSpPr>
        <p:spPr>
          <a:xfrm>
            <a:off x="4619625" y="4367212"/>
            <a:ext cx="841500" cy="420600"/>
          </a:xfrm>
          <a:prstGeom prst="rect">
            <a:avLst/>
          </a:prstGeom>
          <a:solidFill>
            <a:srgbClr val="ADE3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xxx</a:t>
            </a:r>
            <a:endParaRPr/>
          </a:p>
        </p:txBody>
      </p:sp>
      <p:sp>
        <p:nvSpPr>
          <p:cNvPr id="498" name="Google Shape;498;p65"/>
          <p:cNvSpPr txBox="1"/>
          <p:nvPr/>
        </p:nvSpPr>
        <p:spPr>
          <a:xfrm>
            <a:off x="5443537" y="3228975"/>
            <a:ext cx="387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endParaRPr/>
          </a:p>
        </p:txBody>
      </p:sp>
      <p:sp>
        <p:nvSpPr>
          <p:cNvPr id="499" name="Google Shape;499;p65"/>
          <p:cNvSpPr txBox="1"/>
          <p:nvPr/>
        </p:nvSpPr>
        <p:spPr>
          <a:xfrm>
            <a:off x="5443537" y="4321175"/>
            <a:ext cx="387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6"/>
          <p:cNvSpPr txBox="1"/>
          <p:nvPr>
            <p:ph idx="1" type="body"/>
          </p:nvPr>
        </p:nvSpPr>
        <p:spPr>
          <a:xfrm>
            <a:off x="2520950" y="1595437"/>
            <a:ext cx="4408500" cy="470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77825" lvl="0" marL="377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 = &amp;a 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 = &amp;b ;</a:t>
            </a:r>
            <a:endParaRPr/>
          </a:p>
        </p:txBody>
      </p:sp>
      <p:sp>
        <p:nvSpPr>
          <p:cNvPr id="505" name="Google Shape;505;p66"/>
          <p:cNvSpPr txBox="1"/>
          <p:nvPr/>
        </p:nvSpPr>
        <p:spPr>
          <a:xfrm>
            <a:off x="3192462" y="3192462"/>
            <a:ext cx="587400" cy="419100"/>
          </a:xfrm>
          <a:prstGeom prst="rect">
            <a:avLst/>
          </a:prstGeom>
          <a:solidFill>
            <a:srgbClr val="DDF4F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506" name="Google Shape;506;p66"/>
          <p:cNvSpPr txBox="1"/>
          <p:nvPr/>
        </p:nvSpPr>
        <p:spPr>
          <a:xfrm>
            <a:off x="2754312" y="3144837"/>
            <a:ext cx="3795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507" name="Google Shape;507;p66"/>
          <p:cNvSpPr txBox="1"/>
          <p:nvPr/>
        </p:nvSpPr>
        <p:spPr>
          <a:xfrm>
            <a:off x="3192462" y="4787900"/>
            <a:ext cx="587400" cy="419100"/>
          </a:xfrm>
          <a:prstGeom prst="rect">
            <a:avLst/>
          </a:prstGeom>
          <a:solidFill>
            <a:srgbClr val="DDF4F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508" name="Google Shape;508;p66"/>
          <p:cNvSpPr txBox="1"/>
          <p:nvPr/>
        </p:nvSpPr>
        <p:spPr>
          <a:xfrm>
            <a:off x="2754312" y="4740275"/>
            <a:ext cx="3588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509" name="Google Shape;509;p66"/>
          <p:cNvSpPr txBox="1"/>
          <p:nvPr/>
        </p:nvSpPr>
        <p:spPr>
          <a:xfrm>
            <a:off x="3192462" y="3948112"/>
            <a:ext cx="587400" cy="419100"/>
          </a:xfrm>
          <a:prstGeom prst="rect">
            <a:avLst/>
          </a:prstGeom>
          <a:solidFill>
            <a:srgbClr val="DDF4F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510" name="Google Shape;510;p66"/>
          <p:cNvSpPr txBox="1"/>
          <p:nvPr/>
        </p:nvSpPr>
        <p:spPr>
          <a:xfrm>
            <a:off x="2754312" y="3900487"/>
            <a:ext cx="3888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511" name="Google Shape;511;p66"/>
          <p:cNvSpPr txBox="1"/>
          <p:nvPr/>
        </p:nvSpPr>
        <p:spPr>
          <a:xfrm>
            <a:off x="4619625" y="3276600"/>
            <a:ext cx="841500" cy="419100"/>
          </a:xfrm>
          <a:prstGeom prst="rect">
            <a:avLst/>
          </a:prstGeom>
          <a:solidFill>
            <a:srgbClr val="ADE3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2" name="Google Shape;512;p66"/>
          <p:cNvSpPr txBox="1"/>
          <p:nvPr/>
        </p:nvSpPr>
        <p:spPr>
          <a:xfrm>
            <a:off x="4619625" y="4367212"/>
            <a:ext cx="841500" cy="420600"/>
          </a:xfrm>
          <a:prstGeom prst="rect">
            <a:avLst/>
          </a:prstGeom>
          <a:solidFill>
            <a:srgbClr val="ADE3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3" name="Google Shape;513;p66"/>
          <p:cNvSpPr txBox="1"/>
          <p:nvPr/>
        </p:nvSpPr>
        <p:spPr>
          <a:xfrm>
            <a:off x="5443537" y="3228975"/>
            <a:ext cx="387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endParaRPr/>
          </a:p>
        </p:txBody>
      </p:sp>
      <p:sp>
        <p:nvSpPr>
          <p:cNvPr id="514" name="Google Shape;514;p66"/>
          <p:cNvSpPr txBox="1"/>
          <p:nvPr/>
        </p:nvSpPr>
        <p:spPr>
          <a:xfrm>
            <a:off x="5443537" y="4321175"/>
            <a:ext cx="387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endParaRPr/>
          </a:p>
        </p:txBody>
      </p:sp>
      <p:cxnSp>
        <p:nvCxnSpPr>
          <p:cNvPr id="515" name="Google Shape;515;p66"/>
          <p:cNvCxnSpPr/>
          <p:nvPr/>
        </p:nvCxnSpPr>
        <p:spPr>
          <a:xfrm rot="10800000">
            <a:off x="3779737" y="3443424"/>
            <a:ext cx="1092300" cy="84000"/>
          </a:xfrm>
          <a:prstGeom prst="straightConnector1">
            <a:avLst/>
          </a:prstGeom>
          <a:noFill/>
          <a:ln cap="flat" cmpd="sng" w="25400">
            <a:solidFill>
              <a:srgbClr val="0000FF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516" name="Google Shape;516;p66"/>
          <p:cNvCxnSpPr/>
          <p:nvPr/>
        </p:nvCxnSpPr>
        <p:spPr>
          <a:xfrm rot="10800000">
            <a:off x="3779899" y="4200525"/>
            <a:ext cx="1008000" cy="419100"/>
          </a:xfrm>
          <a:prstGeom prst="straightConnector1">
            <a:avLst/>
          </a:prstGeom>
          <a:noFill/>
          <a:ln cap="flat" cmpd="sng" w="25400">
            <a:solidFill>
              <a:srgbClr val="0000FF"/>
            </a:solidFill>
            <a:prstDash val="solid"/>
            <a:miter lim="800000"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7"/>
          <p:cNvSpPr txBox="1"/>
          <p:nvPr>
            <p:ph idx="1" type="body"/>
          </p:nvPr>
        </p:nvSpPr>
        <p:spPr>
          <a:xfrm>
            <a:off x="2687637" y="839787"/>
            <a:ext cx="4408500" cy="470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77825" lvl="0" marL="377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 = *p 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 = q 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*p = 13 ;</a:t>
            </a:r>
            <a:endParaRPr/>
          </a:p>
        </p:txBody>
      </p:sp>
      <p:sp>
        <p:nvSpPr>
          <p:cNvPr id="522" name="Google Shape;522;p67"/>
          <p:cNvSpPr txBox="1"/>
          <p:nvPr/>
        </p:nvSpPr>
        <p:spPr>
          <a:xfrm>
            <a:off x="3192462" y="3192462"/>
            <a:ext cx="587400" cy="419100"/>
          </a:xfrm>
          <a:prstGeom prst="rect">
            <a:avLst/>
          </a:prstGeom>
          <a:solidFill>
            <a:srgbClr val="DDF4F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523" name="Google Shape;523;p67"/>
          <p:cNvSpPr txBox="1"/>
          <p:nvPr/>
        </p:nvSpPr>
        <p:spPr>
          <a:xfrm>
            <a:off x="2754312" y="3144837"/>
            <a:ext cx="3795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524" name="Google Shape;524;p67"/>
          <p:cNvSpPr txBox="1"/>
          <p:nvPr/>
        </p:nvSpPr>
        <p:spPr>
          <a:xfrm>
            <a:off x="3192462" y="4787900"/>
            <a:ext cx="587400" cy="419100"/>
          </a:xfrm>
          <a:prstGeom prst="rect">
            <a:avLst/>
          </a:prstGeom>
          <a:solidFill>
            <a:srgbClr val="DDF4F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525" name="Google Shape;525;p67"/>
          <p:cNvSpPr txBox="1"/>
          <p:nvPr/>
        </p:nvSpPr>
        <p:spPr>
          <a:xfrm>
            <a:off x="2754312" y="4740275"/>
            <a:ext cx="3588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526" name="Google Shape;526;p67"/>
          <p:cNvSpPr txBox="1"/>
          <p:nvPr/>
        </p:nvSpPr>
        <p:spPr>
          <a:xfrm>
            <a:off x="3192462" y="3948112"/>
            <a:ext cx="587400" cy="419100"/>
          </a:xfrm>
          <a:prstGeom prst="rect">
            <a:avLst/>
          </a:prstGeom>
          <a:solidFill>
            <a:srgbClr val="DDF4F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527" name="Google Shape;527;p67"/>
          <p:cNvSpPr txBox="1"/>
          <p:nvPr/>
        </p:nvSpPr>
        <p:spPr>
          <a:xfrm>
            <a:off x="2754312" y="3900487"/>
            <a:ext cx="3888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528" name="Google Shape;528;p67"/>
          <p:cNvSpPr txBox="1"/>
          <p:nvPr/>
        </p:nvSpPr>
        <p:spPr>
          <a:xfrm>
            <a:off x="4619625" y="3276600"/>
            <a:ext cx="841500" cy="419100"/>
          </a:xfrm>
          <a:prstGeom prst="rect">
            <a:avLst/>
          </a:prstGeom>
          <a:solidFill>
            <a:srgbClr val="ADE3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9" name="Google Shape;529;p67"/>
          <p:cNvSpPr txBox="1"/>
          <p:nvPr/>
        </p:nvSpPr>
        <p:spPr>
          <a:xfrm>
            <a:off x="4619625" y="4367212"/>
            <a:ext cx="841500" cy="420600"/>
          </a:xfrm>
          <a:prstGeom prst="rect">
            <a:avLst/>
          </a:prstGeom>
          <a:solidFill>
            <a:srgbClr val="ADE3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0" name="Google Shape;530;p67"/>
          <p:cNvSpPr txBox="1"/>
          <p:nvPr/>
        </p:nvSpPr>
        <p:spPr>
          <a:xfrm>
            <a:off x="5443537" y="3228975"/>
            <a:ext cx="387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endParaRPr/>
          </a:p>
        </p:txBody>
      </p:sp>
      <p:sp>
        <p:nvSpPr>
          <p:cNvPr id="531" name="Google Shape;531;p67"/>
          <p:cNvSpPr txBox="1"/>
          <p:nvPr/>
        </p:nvSpPr>
        <p:spPr>
          <a:xfrm>
            <a:off x="5443537" y="4321175"/>
            <a:ext cx="387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endParaRPr/>
          </a:p>
        </p:txBody>
      </p:sp>
      <p:cxnSp>
        <p:nvCxnSpPr>
          <p:cNvPr id="532" name="Google Shape;532;p67"/>
          <p:cNvCxnSpPr/>
          <p:nvPr/>
        </p:nvCxnSpPr>
        <p:spPr>
          <a:xfrm rot="10800000">
            <a:off x="3779737" y="4116524"/>
            <a:ext cx="1092300" cy="503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533" name="Google Shape;533;p67"/>
          <p:cNvCxnSpPr/>
          <p:nvPr/>
        </p:nvCxnSpPr>
        <p:spPr>
          <a:xfrm flipH="1">
            <a:off x="3779737" y="3527425"/>
            <a:ext cx="1092300" cy="588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8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Bad pointer Example</a:t>
            </a:r>
            <a:endParaRPr/>
          </a:p>
        </p:txBody>
      </p:sp>
      <p:sp>
        <p:nvSpPr>
          <p:cNvPr id="539" name="Google Shape;539;p68"/>
          <p:cNvSpPr txBox="1"/>
          <p:nvPr>
            <p:ph idx="1" type="body"/>
          </p:nvPr>
        </p:nvSpPr>
        <p:spPr>
          <a:xfrm>
            <a:off x="1303337" y="2224087"/>
            <a:ext cx="36528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void BadPointer () 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int *p;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*p = 42;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* Bad2 () 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int num, *p;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num = 42;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p = &amp;num;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return p;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540" name="Google Shape;540;p68"/>
          <p:cNvSpPr txBox="1"/>
          <p:nvPr/>
        </p:nvSpPr>
        <p:spPr>
          <a:xfrm>
            <a:off x="5964237" y="2268537"/>
            <a:ext cx="1260600" cy="503100"/>
          </a:xfrm>
          <a:prstGeom prst="rect">
            <a:avLst/>
          </a:prstGeom>
          <a:solidFill>
            <a:srgbClr val="DDF4F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x x</a:t>
            </a:r>
            <a:endParaRPr/>
          </a:p>
        </p:txBody>
      </p:sp>
      <p:sp>
        <p:nvSpPr>
          <p:cNvPr id="541" name="Google Shape;541;p68"/>
          <p:cNvSpPr txBox="1"/>
          <p:nvPr/>
        </p:nvSpPr>
        <p:spPr>
          <a:xfrm>
            <a:off x="5443537" y="2220912"/>
            <a:ext cx="387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endParaRPr/>
          </a:p>
        </p:txBody>
      </p:sp>
      <p:cxnSp>
        <p:nvCxnSpPr>
          <p:cNvPr id="542" name="Google Shape;542;p68"/>
          <p:cNvCxnSpPr/>
          <p:nvPr/>
        </p:nvCxnSpPr>
        <p:spPr>
          <a:xfrm>
            <a:off x="7140575" y="2519362"/>
            <a:ext cx="1008000" cy="1008000"/>
          </a:xfrm>
          <a:prstGeom prst="straightConnector1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med" w="med" type="oval"/>
            <a:tailEnd len="med" w="med" type="stealth"/>
          </a:ln>
        </p:spPr>
      </p:cxnSp>
      <p:sp>
        <p:nvSpPr>
          <p:cNvPr id="543" name="Google Shape;543;p68"/>
          <p:cNvSpPr txBox="1"/>
          <p:nvPr/>
        </p:nvSpPr>
        <p:spPr>
          <a:xfrm>
            <a:off x="8047037" y="3144837"/>
            <a:ext cx="3969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9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9" name="Google Shape;549;p69"/>
          <p:cNvSpPr txBox="1"/>
          <p:nvPr>
            <p:ph idx="1" type="body"/>
          </p:nvPr>
        </p:nvSpPr>
        <p:spPr>
          <a:xfrm>
            <a:off x="1303337" y="2224087"/>
            <a:ext cx="85692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function call </a:t>
            </a:r>
            <a:r>
              <a:rPr b="0" i="0" lang="en-US" sz="26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malloc(size)</a:t>
            </a: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allocates a block of mrmory in the heap and returns a pointer to the new block. size is the integer size of the block in bytes. </a:t>
            </a:r>
            <a:r>
              <a:rPr b="0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Heap memory is not deallocated when the creating function exits.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malloc </a:t>
            </a: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generates a generic pointer to a generic data item (void *) or NULL if it cannot fulfill the request.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Type cast</a:t>
            </a: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pointer returned by malloc to the type of variable we are assigning it to.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free</a:t>
            </a: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takes as its parameter a pointer to an allocated region and de-allocates memory space.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0"/>
          <p:cNvSpPr txBox="1"/>
          <p:nvPr>
            <p:ph type="title"/>
          </p:nvPr>
        </p:nvSpPr>
        <p:spPr>
          <a:xfrm>
            <a:off x="1260475" y="420687"/>
            <a:ext cx="85914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Tahoma"/>
              <a:buNone/>
            </a:pPr>
            <a:r>
              <a:rPr b="0" i="0" lang="en-US" sz="41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Dynamic memory allocation: review</a:t>
            </a:r>
            <a:endParaRPr/>
          </a:p>
        </p:txBody>
      </p:sp>
      <p:sp>
        <p:nvSpPr>
          <p:cNvPr id="555" name="Google Shape;555;p70"/>
          <p:cNvSpPr txBox="1"/>
          <p:nvPr>
            <p:ph idx="1" type="body"/>
          </p:nvPr>
        </p:nvSpPr>
        <p:spPr>
          <a:xfrm>
            <a:off x="923925" y="1427162"/>
            <a:ext cx="8569200" cy="554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None/>
            </a:pPr>
            <a:r>
              <a:rPr b="0" i="0" lang="en-US" sz="2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typedef struct 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int hiTemp;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int loTemp;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double precip;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rPr b="0" i="0" lang="en-US" sz="2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} WeatherData;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main ()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int numdays;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WeatherData * days;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scanf (“%d”, &amp;numdays) 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days=(WeatherData *)malloc (sizeof(WeatherData)*numdays);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if (days == NULL) printf (“Insufficient memory”);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...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b="0" i="0" lang="en-US" sz="2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free (days)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1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Self-referential structures</a:t>
            </a:r>
            <a:endParaRPr/>
          </a:p>
        </p:txBody>
      </p:sp>
      <p:sp>
        <p:nvSpPr>
          <p:cNvPr id="561" name="Google Shape;561;p71"/>
          <p:cNvSpPr txBox="1"/>
          <p:nvPr>
            <p:ph idx="1" type="body"/>
          </p:nvPr>
        </p:nvSpPr>
        <p:spPr>
          <a:xfrm>
            <a:off x="1303337" y="2224087"/>
            <a:ext cx="85692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77825" lvl="0" marL="377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60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Dynamic data structures : Structures with pointer members that refer to the same structure.</a:t>
            </a:r>
            <a:endParaRPr/>
          </a:p>
          <a:p>
            <a:pPr indent="-315912" lvl="1" marL="81915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hlink"/>
              </a:buClr>
              <a:buSzPts val="1705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Arrays and other simple variables are allocated at block entry.</a:t>
            </a:r>
            <a:endParaRPr/>
          </a:p>
          <a:p>
            <a:pPr indent="-315912" lvl="1" marL="81915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hlink"/>
              </a:buClr>
              <a:buSzPts val="1705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But dynamic data structures require storage management routine to explicitly obtain and release memory.</a:t>
            </a:r>
            <a:endParaRPr b="0" i="0" sz="35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4475" lvl="0" marL="377825" rtl="0" algn="l"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35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2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Self-referential structures</a:t>
            </a:r>
            <a:endParaRPr/>
          </a:p>
        </p:txBody>
      </p:sp>
      <p:sp>
        <p:nvSpPr>
          <p:cNvPr id="567" name="Google Shape;567;p72"/>
          <p:cNvSpPr txBox="1"/>
          <p:nvPr>
            <p:ph idx="1" type="body"/>
          </p:nvPr>
        </p:nvSpPr>
        <p:spPr>
          <a:xfrm>
            <a:off x="1303337" y="2224087"/>
            <a:ext cx="4157700" cy="25638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folHlink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77825" lvl="0" marL="377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35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struct list {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rPr b="0" i="0" lang="en-US" sz="35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	int data 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rPr b="0" i="0" lang="en-US" sz="35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	struct list * next 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rPr b="0" i="0" lang="en-US" sz="35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} ;</a:t>
            </a:r>
            <a:endParaRPr/>
          </a:p>
        </p:txBody>
      </p:sp>
      <p:sp>
        <p:nvSpPr>
          <p:cNvPr id="568" name="Google Shape;568;p72"/>
          <p:cNvSpPr txBox="1"/>
          <p:nvPr/>
        </p:nvSpPr>
        <p:spPr>
          <a:xfrm>
            <a:off x="1243012" y="4992687"/>
            <a:ext cx="75009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pointer variable </a:t>
            </a:r>
            <a:r>
              <a:rPr b="0" i="0" lang="en-US" sz="26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next</a:t>
            </a: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called a </a:t>
            </a:r>
            <a:r>
              <a:rPr b="0" i="0" lang="en-US" sz="26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structure is linked to a succeeding structure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 next.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Tagged structure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1000" y="2362200"/>
            <a:ext cx="5181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77825" lvl="0" marL="377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struct nametype {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char first[10];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char midinit;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char last[20];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};</a:t>
            </a:r>
            <a:endParaRPr b="0" i="0" sz="2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77825" lvl="0" marL="3778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struct nametype sname,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                       ename;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typedef struct nametype NTYPE;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NTYPE aname, bname;</a:t>
            </a:r>
            <a:endParaRPr/>
          </a:p>
          <a:p>
            <a:pPr indent="-278765" lvl="0" marL="377825" rtl="0" algn="l"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600" u="non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5257800" y="2362200"/>
            <a:ext cx="4402200" cy="4371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definition creates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structure tag </a:t>
            </a:r>
            <a:r>
              <a:rPr b="0" i="0" lang="en-US" sz="2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nametype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containing 3 members: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first, midinit, last.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Variables may be declared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type struct &lt;tagname&gt;.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typedef 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normally used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give names to 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 type.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3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Pictorial representation</a:t>
            </a:r>
            <a:endParaRPr/>
          </a:p>
        </p:txBody>
      </p:sp>
      <p:sp>
        <p:nvSpPr>
          <p:cNvPr id="574" name="Google Shape;574;p73"/>
          <p:cNvSpPr txBox="1"/>
          <p:nvPr/>
        </p:nvSpPr>
        <p:spPr>
          <a:xfrm>
            <a:off x="1327150" y="2052637"/>
            <a:ext cx="44370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structure of type </a:t>
            </a:r>
            <a:r>
              <a:rPr b="0" i="0" lang="en-US" sz="26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struct list</a:t>
            </a:r>
            <a:endParaRPr/>
          </a:p>
        </p:txBody>
      </p:sp>
      <p:sp>
        <p:nvSpPr>
          <p:cNvPr id="575" name="Google Shape;575;p73"/>
          <p:cNvSpPr txBox="1"/>
          <p:nvPr/>
        </p:nvSpPr>
        <p:spPr>
          <a:xfrm>
            <a:off x="1847850" y="2855912"/>
            <a:ext cx="1008000" cy="587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6" name="Google Shape;576;p73"/>
          <p:cNvSpPr txBox="1"/>
          <p:nvPr/>
        </p:nvSpPr>
        <p:spPr>
          <a:xfrm>
            <a:off x="2855912" y="2855912"/>
            <a:ext cx="1008000" cy="587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7" name="Google Shape;577;p73"/>
          <p:cNvSpPr txBox="1"/>
          <p:nvPr/>
        </p:nvSpPr>
        <p:spPr>
          <a:xfrm>
            <a:off x="1931987" y="3443287"/>
            <a:ext cx="8541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</a:t>
            </a:r>
            <a:endParaRPr/>
          </a:p>
        </p:txBody>
      </p:sp>
      <p:sp>
        <p:nvSpPr>
          <p:cNvPr id="578" name="Google Shape;578;p73"/>
          <p:cNvSpPr txBox="1"/>
          <p:nvPr/>
        </p:nvSpPr>
        <p:spPr>
          <a:xfrm>
            <a:off x="2855912" y="3443287"/>
            <a:ext cx="8460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next</a:t>
            </a:r>
            <a:endParaRPr/>
          </a:p>
        </p:txBody>
      </p:sp>
      <p:cxnSp>
        <p:nvCxnSpPr>
          <p:cNvPr id="579" name="Google Shape;579;p73"/>
          <p:cNvCxnSpPr/>
          <p:nvPr/>
        </p:nvCxnSpPr>
        <p:spPr>
          <a:xfrm>
            <a:off x="3444875" y="3192462"/>
            <a:ext cx="1092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diamond"/>
            <a:tailEnd len="med" w="med" type="triangle"/>
          </a:ln>
        </p:spPr>
      </p:cxnSp>
      <p:sp>
        <p:nvSpPr>
          <p:cNvPr id="580" name="Google Shape;580;p73"/>
          <p:cNvSpPr txBox="1"/>
          <p:nvPr/>
        </p:nvSpPr>
        <p:spPr>
          <a:xfrm>
            <a:off x="1428750" y="4283075"/>
            <a:ext cx="7574100" cy="21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pointer variable next contains either </a:t>
            </a:r>
            <a:endParaRPr/>
          </a:p>
          <a:p>
            <a:pPr indent="-165100" lvl="1" marL="503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 address of the location in memory of the </a:t>
            </a:r>
            <a:endParaRPr/>
          </a:p>
          <a:p>
            <a:pPr indent="0" lvl="1" marL="503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successor list element</a:t>
            </a:r>
            <a:endParaRPr/>
          </a:p>
          <a:p>
            <a:pPr indent="-165100" lvl="1" marL="5032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the special value </a:t>
            </a:r>
            <a:r>
              <a:rPr b="0" i="0" lang="en-US" sz="26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defined as 0.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used to denote the end of the list.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4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6" name="Google Shape;586;p74"/>
          <p:cNvSpPr txBox="1"/>
          <p:nvPr/>
        </p:nvSpPr>
        <p:spPr>
          <a:xfrm>
            <a:off x="1008062" y="2519362"/>
            <a:ext cx="5216400" cy="21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 list a, b,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a.data 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b.data = 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c.data = 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a.next = b.next = c.next = NULL;</a:t>
            </a:r>
            <a:endParaRPr/>
          </a:p>
        </p:txBody>
      </p:sp>
      <p:sp>
        <p:nvSpPr>
          <p:cNvPr id="587" name="Google Shape;587;p74"/>
          <p:cNvSpPr txBox="1"/>
          <p:nvPr/>
        </p:nvSpPr>
        <p:spPr>
          <a:xfrm>
            <a:off x="1428750" y="5124450"/>
            <a:ext cx="1008000" cy="587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588" name="Google Shape;588;p74"/>
          <p:cNvSpPr txBox="1"/>
          <p:nvPr/>
        </p:nvSpPr>
        <p:spPr>
          <a:xfrm>
            <a:off x="2436812" y="5124450"/>
            <a:ext cx="1008000" cy="587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589" name="Google Shape;589;p74"/>
          <p:cNvSpPr txBox="1"/>
          <p:nvPr/>
        </p:nvSpPr>
        <p:spPr>
          <a:xfrm>
            <a:off x="1512887" y="5711825"/>
            <a:ext cx="8526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</a:t>
            </a:r>
            <a:endParaRPr/>
          </a:p>
        </p:txBody>
      </p:sp>
      <p:sp>
        <p:nvSpPr>
          <p:cNvPr id="590" name="Google Shape;590;p74"/>
          <p:cNvSpPr txBox="1"/>
          <p:nvPr/>
        </p:nvSpPr>
        <p:spPr>
          <a:xfrm>
            <a:off x="2436812" y="5711825"/>
            <a:ext cx="8445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next</a:t>
            </a:r>
            <a:endParaRPr/>
          </a:p>
        </p:txBody>
      </p:sp>
      <p:sp>
        <p:nvSpPr>
          <p:cNvPr id="591" name="Google Shape;591;p74"/>
          <p:cNvSpPr txBox="1"/>
          <p:nvPr/>
        </p:nvSpPr>
        <p:spPr>
          <a:xfrm>
            <a:off x="1428750" y="4703762"/>
            <a:ext cx="3795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592" name="Google Shape;592;p74"/>
          <p:cNvSpPr txBox="1"/>
          <p:nvPr/>
        </p:nvSpPr>
        <p:spPr>
          <a:xfrm>
            <a:off x="3863975" y="5124450"/>
            <a:ext cx="1008000" cy="587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593" name="Google Shape;593;p74"/>
          <p:cNvSpPr txBox="1"/>
          <p:nvPr/>
        </p:nvSpPr>
        <p:spPr>
          <a:xfrm>
            <a:off x="4872037" y="5124450"/>
            <a:ext cx="1008000" cy="587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594" name="Google Shape;594;p74"/>
          <p:cNvSpPr txBox="1"/>
          <p:nvPr/>
        </p:nvSpPr>
        <p:spPr>
          <a:xfrm>
            <a:off x="3948112" y="5711825"/>
            <a:ext cx="854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</a:t>
            </a:r>
            <a:endParaRPr/>
          </a:p>
        </p:txBody>
      </p:sp>
      <p:sp>
        <p:nvSpPr>
          <p:cNvPr id="595" name="Google Shape;595;p74"/>
          <p:cNvSpPr txBox="1"/>
          <p:nvPr/>
        </p:nvSpPr>
        <p:spPr>
          <a:xfrm>
            <a:off x="4872037" y="5711825"/>
            <a:ext cx="8460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next</a:t>
            </a:r>
            <a:endParaRPr/>
          </a:p>
        </p:txBody>
      </p:sp>
      <p:sp>
        <p:nvSpPr>
          <p:cNvPr id="596" name="Google Shape;596;p74"/>
          <p:cNvSpPr txBox="1"/>
          <p:nvPr/>
        </p:nvSpPr>
        <p:spPr>
          <a:xfrm>
            <a:off x="3863975" y="4703762"/>
            <a:ext cx="388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597" name="Google Shape;597;p74"/>
          <p:cNvSpPr txBox="1"/>
          <p:nvPr/>
        </p:nvSpPr>
        <p:spPr>
          <a:xfrm>
            <a:off x="6216650" y="5124450"/>
            <a:ext cx="1008000" cy="587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598" name="Google Shape;598;p74"/>
          <p:cNvSpPr txBox="1"/>
          <p:nvPr/>
        </p:nvSpPr>
        <p:spPr>
          <a:xfrm>
            <a:off x="7224712" y="5124450"/>
            <a:ext cx="1008000" cy="587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599" name="Google Shape;599;p74"/>
          <p:cNvSpPr txBox="1"/>
          <p:nvPr/>
        </p:nvSpPr>
        <p:spPr>
          <a:xfrm>
            <a:off x="6300787" y="5711825"/>
            <a:ext cx="854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</a:t>
            </a:r>
            <a:endParaRPr/>
          </a:p>
        </p:txBody>
      </p:sp>
      <p:sp>
        <p:nvSpPr>
          <p:cNvPr id="600" name="Google Shape;600;p74"/>
          <p:cNvSpPr txBox="1"/>
          <p:nvPr/>
        </p:nvSpPr>
        <p:spPr>
          <a:xfrm>
            <a:off x="7224712" y="5711825"/>
            <a:ext cx="8445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next</a:t>
            </a:r>
            <a:endParaRPr/>
          </a:p>
        </p:txBody>
      </p:sp>
      <p:sp>
        <p:nvSpPr>
          <p:cNvPr id="601" name="Google Shape;601;p74"/>
          <p:cNvSpPr txBox="1"/>
          <p:nvPr/>
        </p:nvSpPr>
        <p:spPr>
          <a:xfrm>
            <a:off x="6216650" y="4703762"/>
            <a:ext cx="358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5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Chaining these together</a:t>
            </a:r>
            <a:endParaRPr/>
          </a:p>
        </p:txBody>
      </p:sp>
      <p:sp>
        <p:nvSpPr>
          <p:cNvPr id="607" name="Google Shape;607;p75"/>
          <p:cNvSpPr txBox="1"/>
          <p:nvPr/>
        </p:nvSpPr>
        <p:spPr>
          <a:xfrm>
            <a:off x="1763712" y="2268537"/>
            <a:ext cx="21099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a.next = &amp;b;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b.next = &amp;c;</a:t>
            </a:r>
            <a:endParaRPr/>
          </a:p>
        </p:txBody>
      </p:sp>
      <p:sp>
        <p:nvSpPr>
          <p:cNvPr id="608" name="Google Shape;608;p75"/>
          <p:cNvSpPr txBox="1"/>
          <p:nvPr/>
        </p:nvSpPr>
        <p:spPr>
          <a:xfrm>
            <a:off x="1260475" y="3695700"/>
            <a:ext cx="1008000" cy="587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609" name="Google Shape;609;p75"/>
          <p:cNvSpPr txBox="1"/>
          <p:nvPr/>
        </p:nvSpPr>
        <p:spPr>
          <a:xfrm>
            <a:off x="2268537" y="3695700"/>
            <a:ext cx="1008000" cy="587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0" name="Google Shape;610;p75"/>
          <p:cNvSpPr txBox="1"/>
          <p:nvPr/>
        </p:nvSpPr>
        <p:spPr>
          <a:xfrm>
            <a:off x="1344612" y="4283075"/>
            <a:ext cx="8541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</a:t>
            </a:r>
            <a:endParaRPr/>
          </a:p>
        </p:txBody>
      </p:sp>
      <p:sp>
        <p:nvSpPr>
          <p:cNvPr id="611" name="Google Shape;611;p75"/>
          <p:cNvSpPr txBox="1"/>
          <p:nvPr/>
        </p:nvSpPr>
        <p:spPr>
          <a:xfrm>
            <a:off x="2268537" y="4283075"/>
            <a:ext cx="8445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next</a:t>
            </a:r>
            <a:endParaRPr/>
          </a:p>
        </p:txBody>
      </p:sp>
      <p:sp>
        <p:nvSpPr>
          <p:cNvPr id="612" name="Google Shape;612;p75"/>
          <p:cNvSpPr txBox="1"/>
          <p:nvPr/>
        </p:nvSpPr>
        <p:spPr>
          <a:xfrm>
            <a:off x="1260475" y="3276600"/>
            <a:ext cx="3795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613" name="Google Shape;613;p75"/>
          <p:cNvSpPr txBox="1"/>
          <p:nvPr/>
        </p:nvSpPr>
        <p:spPr>
          <a:xfrm>
            <a:off x="3695700" y="3695700"/>
            <a:ext cx="1008000" cy="587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614" name="Google Shape;614;p75"/>
          <p:cNvSpPr txBox="1"/>
          <p:nvPr/>
        </p:nvSpPr>
        <p:spPr>
          <a:xfrm>
            <a:off x="4703762" y="3695700"/>
            <a:ext cx="1008000" cy="587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5" name="Google Shape;615;p75"/>
          <p:cNvSpPr txBox="1"/>
          <p:nvPr/>
        </p:nvSpPr>
        <p:spPr>
          <a:xfrm>
            <a:off x="3779837" y="4283075"/>
            <a:ext cx="8541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</a:t>
            </a:r>
            <a:endParaRPr/>
          </a:p>
        </p:txBody>
      </p:sp>
      <p:sp>
        <p:nvSpPr>
          <p:cNvPr id="616" name="Google Shape;616;p75"/>
          <p:cNvSpPr txBox="1"/>
          <p:nvPr/>
        </p:nvSpPr>
        <p:spPr>
          <a:xfrm>
            <a:off x="4703762" y="4283075"/>
            <a:ext cx="8460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next</a:t>
            </a:r>
            <a:endParaRPr/>
          </a:p>
        </p:txBody>
      </p:sp>
      <p:sp>
        <p:nvSpPr>
          <p:cNvPr id="617" name="Google Shape;617;p75"/>
          <p:cNvSpPr txBox="1"/>
          <p:nvPr/>
        </p:nvSpPr>
        <p:spPr>
          <a:xfrm>
            <a:off x="3695700" y="3276600"/>
            <a:ext cx="388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618" name="Google Shape;618;p75"/>
          <p:cNvSpPr txBox="1"/>
          <p:nvPr/>
        </p:nvSpPr>
        <p:spPr>
          <a:xfrm>
            <a:off x="6048375" y="3695700"/>
            <a:ext cx="1008000" cy="587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619" name="Google Shape;619;p75"/>
          <p:cNvSpPr txBox="1"/>
          <p:nvPr/>
        </p:nvSpPr>
        <p:spPr>
          <a:xfrm>
            <a:off x="7056437" y="3695700"/>
            <a:ext cx="1008000" cy="587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0" name="Google Shape;620;p75"/>
          <p:cNvSpPr txBox="1"/>
          <p:nvPr/>
        </p:nvSpPr>
        <p:spPr>
          <a:xfrm>
            <a:off x="6132512" y="4283075"/>
            <a:ext cx="8541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</a:t>
            </a:r>
            <a:endParaRPr/>
          </a:p>
        </p:txBody>
      </p:sp>
      <p:sp>
        <p:nvSpPr>
          <p:cNvPr id="621" name="Google Shape;621;p75"/>
          <p:cNvSpPr txBox="1"/>
          <p:nvPr/>
        </p:nvSpPr>
        <p:spPr>
          <a:xfrm>
            <a:off x="7056437" y="4283075"/>
            <a:ext cx="8445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next</a:t>
            </a:r>
            <a:endParaRPr/>
          </a:p>
        </p:txBody>
      </p:sp>
      <p:sp>
        <p:nvSpPr>
          <p:cNvPr id="622" name="Google Shape;622;p75"/>
          <p:cNvSpPr txBox="1"/>
          <p:nvPr/>
        </p:nvSpPr>
        <p:spPr>
          <a:xfrm>
            <a:off x="6048375" y="3276600"/>
            <a:ext cx="358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cxnSp>
        <p:nvCxnSpPr>
          <p:cNvPr id="623" name="Google Shape;623;p75"/>
          <p:cNvCxnSpPr/>
          <p:nvPr/>
        </p:nvCxnSpPr>
        <p:spPr>
          <a:xfrm>
            <a:off x="2855912" y="4032250"/>
            <a:ext cx="839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oval"/>
            <a:tailEnd len="lg" w="lg" type="triangle"/>
          </a:ln>
        </p:spPr>
      </p:cxnSp>
      <p:cxnSp>
        <p:nvCxnSpPr>
          <p:cNvPr id="624" name="Google Shape;624;p75"/>
          <p:cNvCxnSpPr/>
          <p:nvPr/>
        </p:nvCxnSpPr>
        <p:spPr>
          <a:xfrm>
            <a:off x="5208587" y="4032250"/>
            <a:ext cx="839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oval"/>
            <a:tailEnd len="lg" w="lg" type="triangle"/>
          </a:ln>
        </p:spPr>
      </p:cxnSp>
      <p:sp>
        <p:nvSpPr>
          <p:cNvPr id="625" name="Google Shape;625;p75"/>
          <p:cNvSpPr txBox="1"/>
          <p:nvPr/>
        </p:nvSpPr>
        <p:spPr>
          <a:xfrm>
            <a:off x="7207250" y="3732212"/>
            <a:ext cx="9828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626" name="Google Shape;626;p75"/>
          <p:cNvSpPr txBox="1"/>
          <p:nvPr/>
        </p:nvSpPr>
        <p:spPr>
          <a:xfrm>
            <a:off x="1344612" y="4956175"/>
            <a:ext cx="39054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are the values of : </a:t>
            </a:r>
            <a:endParaRPr/>
          </a:p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Tahoma"/>
              <a:buChar char="•"/>
            </a:pPr>
            <a:r>
              <a:rPr b="0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a.next-&gt;data</a:t>
            </a:r>
            <a:endParaRPr/>
          </a:p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Tahoma"/>
              <a:buChar char="•"/>
            </a:pPr>
            <a:r>
              <a:rPr b="0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a.next-&gt;next-&gt;data </a:t>
            </a:r>
            <a:endParaRPr/>
          </a:p>
        </p:txBody>
      </p:sp>
      <p:sp>
        <p:nvSpPr>
          <p:cNvPr id="627" name="Google Shape;627;p75"/>
          <p:cNvSpPr txBox="1"/>
          <p:nvPr/>
        </p:nvSpPr>
        <p:spPr>
          <a:xfrm>
            <a:off x="5795962" y="5291137"/>
            <a:ext cx="3873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6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Linear Linked Lists</a:t>
            </a:r>
            <a:endParaRPr/>
          </a:p>
        </p:txBody>
      </p:sp>
      <p:sp>
        <p:nvSpPr>
          <p:cNvPr id="633" name="Google Shape;633;p76"/>
          <p:cNvSpPr txBox="1"/>
          <p:nvPr>
            <p:ph idx="1" type="body"/>
          </p:nvPr>
        </p:nvSpPr>
        <p:spPr>
          <a:xfrm>
            <a:off x="1303337" y="2224087"/>
            <a:ext cx="85692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77825" lvl="0" marL="377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head pointer addresses the first element of the list.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element points at a successor element.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last element has a link value NULL.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7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Header file : list.h</a:t>
            </a:r>
            <a:endParaRPr/>
          </a:p>
        </p:txBody>
      </p:sp>
      <p:sp>
        <p:nvSpPr>
          <p:cNvPr id="639" name="Google Shape;639;p77"/>
          <p:cNvSpPr txBox="1"/>
          <p:nvPr>
            <p:ph idx="1" type="body"/>
          </p:nvPr>
        </p:nvSpPr>
        <p:spPr>
          <a:xfrm>
            <a:off x="1303337" y="2224087"/>
            <a:ext cx="85692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&lt;stdio.h&gt;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&lt;stdlib.h&gt;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typedef char DATA;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 list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DATA d;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struct list * next;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typedef struct list ELEMENT;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typedef ELEMENT * LINK;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8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Storage allocation</a:t>
            </a:r>
            <a:endParaRPr/>
          </a:p>
        </p:txBody>
      </p:sp>
      <p:sp>
        <p:nvSpPr>
          <p:cNvPr id="645" name="Google Shape;645;p78"/>
          <p:cNvSpPr txBox="1"/>
          <p:nvPr>
            <p:ph idx="1" type="body"/>
          </p:nvPr>
        </p:nvSpPr>
        <p:spPr>
          <a:xfrm>
            <a:off x="1303337" y="2224087"/>
            <a:ext cx="5753100" cy="205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LINK head 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head = malloc (sizeof(ELEMENT));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head-&gt;d = ‘n’;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head-&gt;next = NULL;</a:t>
            </a:r>
            <a:endParaRPr/>
          </a:p>
        </p:txBody>
      </p:sp>
      <p:sp>
        <p:nvSpPr>
          <p:cNvPr id="646" name="Google Shape;646;p78"/>
          <p:cNvSpPr txBox="1"/>
          <p:nvPr/>
        </p:nvSpPr>
        <p:spPr>
          <a:xfrm>
            <a:off x="1074737" y="4572000"/>
            <a:ext cx="44292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creates a single element list.</a:t>
            </a:r>
            <a:endParaRPr/>
          </a:p>
        </p:txBody>
      </p:sp>
      <p:sp>
        <p:nvSpPr>
          <p:cNvPr id="647" name="Google Shape;647;p78"/>
          <p:cNvSpPr txBox="1"/>
          <p:nvPr/>
        </p:nvSpPr>
        <p:spPr>
          <a:xfrm>
            <a:off x="2687637" y="5543550"/>
            <a:ext cx="1008000" cy="5889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/>
          </a:p>
        </p:txBody>
      </p:sp>
      <p:sp>
        <p:nvSpPr>
          <p:cNvPr id="648" name="Google Shape;648;p78"/>
          <p:cNvSpPr txBox="1"/>
          <p:nvPr/>
        </p:nvSpPr>
        <p:spPr>
          <a:xfrm>
            <a:off x="3695700" y="5543550"/>
            <a:ext cx="1008000" cy="5889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649" name="Google Shape;649;p78"/>
          <p:cNvSpPr txBox="1"/>
          <p:nvPr/>
        </p:nvSpPr>
        <p:spPr>
          <a:xfrm>
            <a:off x="839787" y="5543550"/>
            <a:ext cx="9303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head</a:t>
            </a:r>
            <a:endParaRPr/>
          </a:p>
        </p:txBody>
      </p:sp>
      <p:cxnSp>
        <p:nvCxnSpPr>
          <p:cNvPr id="650" name="Google Shape;650;p78"/>
          <p:cNvCxnSpPr/>
          <p:nvPr/>
        </p:nvCxnSpPr>
        <p:spPr>
          <a:xfrm>
            <a:off x="1763712" y="5795962"/>
            <a:ext cx="924000" cy="0"/>
          </a:xfrm>
          <a:prstGeom prst="straightConnector1">
            <a:avLst/>
          </a:prstGeom>
          <a:noFill/>
          <a:ln cap="flat" cmpd="sng" w="25400">
            <a:solidFill>
              <a:schemeClr val="hlink"/>
            </a:solidFill>
            <a:prstDash val="solid"/>
            <a:miter lim="800000"/>
            <a:headEnd len="med" w="med" type="oval"/>
            <a:tailEnd len="lg" w="lg" type="triangl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9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Storage allocation</a:t>
            </a:r>
            <a:endParaRPr/>
          </a:p>
        </p:txBody>
      </p:sp>
      <p:sp>
        <p:nvSpPr>
          <p:cNvPr id="656" name="Google Shape;656;p79"/>
          <p:cNvSpPr txBox="1"/>
          <p:nvPr>
            <p:ph idx="1" type="body"/>
          </p:nvPr>
        </p:nvSpPr>
        <p:spPr>
          <a:xfrm>
            <a:off x="1303337" y="2224087"/>
            <a:ext cx="6845400" cy="172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head-&gt;next = malloc (sizeof(ELEMENT));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head-&gt;next-&gt;d = ‘e’;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head-&gt;next-&gt;next = NULL;</a:t>
            </a:r>
            <a:endParaRPr/>
          </a:p>
        </p:txBody>
      </p:sp>
      <p:sp>
        <p:nvSpPr>
          <p:cNvPr id="657" name="Google Shape;657;p79"/>
          <p:cNvSpPr txBox="1"/>
          <p:nvPr/>
        </p:nvSpPr>
        <p:spPr>
          <a:xfrm>
            <a:off x="1074737" y="4572000"/>
            <a:ext cx="42894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second element is added.</a:t>
            </a:r>
            <a:endParaRPr/>
          </a:p>
        </p:txBody>
      </p:sp>
      <p:sp>
        <p:nvSpPr>
          <p:cNvPr id="658" name="Google Shape;658;p79"/>
          <p:cNvSpPr txBox="1"/>
          <p:nvPr/>
        </p:nvSpPr>
        <p:spPr>
          <a:xfrm>
            <a:off x="2436812" y="5543550"/>
            <a:ext cx="1008000" cy="5889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/>
          </a:p>
        </p:txBody>
      </p:sp>
      <p:sp>
        <p:nvSpPr>
          <p:cNvPr id="659" name="Google Shape;659;p79"/>
          <p:cNvSpPr txBox="1"/>
          <p:nvPr/>
        </p:nvSpPr>
        <p:spPr>
          <a:xfrm>
            <a:off x="3444875" y="5543550"/>
            <a:ext cx="1008000" cy="5889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0" name="Google Shape;660;p79"/>
          <p:cNvSpPr txBox="1"/>
          <p:nvPr/>
        </p:nvSpPr>
        <p:spPr>
          <a:xfrm>
            <a:off x="923925" y="5543550"/>
            <a:ext cx="9288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head</a:t>
            </a:r>
            <a:endParaRPr/>
          </a:p>
        </p:txBody>
      </p:sp>
      <p:cxnSp>
        <p:nvCxnSpPr>
          <p:cNvPr id="661" name="Google Shape;661;p79"/>
          <p:cNvCxnSpPr/>
          <p:nvPr/>
        </p:nvCxnSpPr>
        <p:spPr>
          <a:xfrm>
            <a:off x="1847850" y="5795962"/>
            <a:ext cx="588900" cy="0"/>
          </a:xfrm>
          <a:prstGeom prst="straightConnector1">
            <a:avLst/>
          </a:prstGeom>
          <a:noFill/>
          <a:ln cap="flat" cmpd="sng" w="25400">
            <a:solidFill>
              <a:schemeClr val="hlink"/>
            </a:solidFill>
            <a:prstDash val="solid"/>
            <a:miter lim="800000"/>
            <a:headEnd len="med" w="med" type="oval"/>
            <a:tailEnd len="lg" w="lg" type="triangle"/>
          </a:ln>
        </p:spPr>
      </p:cxnSp>
      <p:sp>
        <p:nvSpPr>
          <p:cNvPr id="662" name="Google Shape;662;p79"/>
          <p:cNvSpPr txBox="1"/>
          <p:nvPr/>
        </p:nvSpPr>
        <p:spPr>
          <a:xfrm>
            <a:off x="4872037" y="5543550"/>
            <a:ext cx="1008000" cy="5889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endParaRPr/>
          </a:p>
        </p:txBody>
      </p:sp>
      <p:sp>
        <p:nvSpPr>
          <p:cNvPr id="663" name="Google Shape;663;p79"/>
          <p:cNvSpPr txBox="1"/>
          <p:nvPr/>
        </p:nvSpPr>
        <p:spPr>
          <a:xfrm>
            <a:off x="5880100" y="5543550"/>
            <a:ext cx="1008000" cy="5889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cxnSp>
        <p:nvCxnSpPr>
          <p:cNvPr id="664" name="Google Shape;664;p79"/>
          <p:cNvCxnSpPr/>
          <p:nvPr/>
        </p:nvCxnSpPr>
        <p:spPr>
          <a:xfrm>
            <a:off x="4200525" y="5795962"/>
            <a:ext cx="671400" cy="0"/>
          </a:xfrm>
          <a:prstGeom prst="straightConnector1">
            <a:avLst/>
          </a:prstGeom>
          <a:noFill/>
          <a:ln cap="flat" cmpd="sng" w="25400">
            <a:solidFill>
              <a:schemeClr val="hlink"/>
            </a:solidFill>
            <a:prstDash val="solid"/>
            <a:miter lim="800000"/>
            <a:headEnd len="med" w="med" type="oval"/>
            <a:tailEnd len="lg" w="lg" type="triangle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0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Storage allocation</a:t>
            </a:r>
            <a:endParaRPr/>
          </a:p>
        </p:txBody>
      </p:sp>
      <p:sp>
        <p:nvSpPr>
          <p:cNvPr id="670" name="Google Shape;670;p80"/>
          <p:cNvSpPr txBox="1"/>
          <p:nvPr>
            <p:ph idx="1" type="body"/>
          </p:nvPr>
        </p:nvSpPr>
        <p:spPr>
          <a:xfrm>
            <a:off x="1303337" y="2224087"/>
            <a:ext cx="7601100" cy="172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head-&gt;next=&gt;next = malloc (sizeof(ELEMENT));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head-&gt;next-&gt;next-&gt;d = ‘e’;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head-&gt;next-&gt;next-&gt; = NULL;</a:t>
            </a:r>
            <a:endParaRPr/>
          </a:p>
        </p:txBody>
      </p:sp>
      <p:sp>
        <p:nvSpPr>
          <p:cNvPr id="671" name="Google Shape;671;p80"/>
          <p:cNvSpPr txBox="1"/>
          <p:nvPr/>
        </p:nvSpPr>
        <p:spPr>
          <a:xfrm>
            <a:off x="1092200" y="4283075"/>
            <a:ext cx="80709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have a 3 element list pointed to by head.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list ends when next has the sentinel value NULL.</a:t>
            </a:r>
            <a:endParaRPr/>
          </a:p>
        </p:txBody>
      </p:sp>
      <p:sp>
        <p:nvSpPr>
          <p:cNvPr id="672" name="Google Shape;672;p80"/>
          <p:cNvSpPr txBox="1"/>
          <p:nvPr/>
        </p:nvSpPr>
        <p:spPr>
          <a:xfrm>
            <a:off x="2436812" y="5543550"/>
            <a:ext cx="1008000" cy="5889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/>
          </a:p>
        </p:txBody>
      </p:sp>
      <p:sp>
        <p:nvSpPr>
          <p:cNvPr id="673" name="Google Shape;673;p80"/>
          <p:cNvSpPr txBox="1"/>
          <p:nvPr/>
        </p:nvSpPr>
        <p:spPr>
          <a:xfrm>
            <a:off x="3444875" y="5543550"/>
            <a:ext cx="1008000" cy="5889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4" name="Google Shape;674;p80"/>
          <p:cNvSpPr txBox="1"/>
          <p:nvPr/>
        </p:nvSpPr>
        <p:spPr>
          <a:xfrm>
            <a:off x="923925" y="5543550"/>
            <a:ext cx="9288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head</a:t>
            </a:r>
            <a:endParaRPr/>
          </a:p>
        </p:txBody>
      </p:sp>
      <p:cxnSp>
        <p:nvCxnSpPr>
          <p:cNvPr id="675" name="Google Shape;675;p80"/>
          <p:cNvCxnSpPr/>
          <p:nvPr/>
        </p:nvCxnSpPr>
        <p:spPr>
          <a:xfrm>
            <a:off x="1847850" y="5795962"/>
            <a:ext cx="588900" cy="0"/>
          </a:xfrm>
          <a:prstGeom prst="straightConnector1">
            <a:avLst/>
          </a:prstGeom>
          <a:noFill/>
          <a:ln cap="flat" cmpd="sng" w="25400">
            <a:solidFill>
              <a:schemeClr val="hlink"/>
            </a:solidFill>
            <a:prstDash val="solid"/>
            <a:miter lim="800000"/>
            <a:headEnd len="med" w="med" type="oval"/>
            <a:tailEnd len="lg" w="lg" type="triangle"/>
          </a:ln>
        </p:spPr>
      </p:cxnSp>
      <p:sp>
        <p:nvSpPr>
          <p:cNvPr id="676" name="Google Shape;676;p80"/>
          <p:cNvSpPr txBox="1"/>
          <p:nvPr/>
        </p:nvSpPr>
        <p:spPr>
          <a:xfrm>
            <a:off x="4872037" y="5543550"/>
            <a:ext cx="1008000" cy="5889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endParaRPr/>
          </a:p>
        </p:txBody>
      </p:sp>
      <p:sp>
        <p:nvSpPr>
          <p:cNvPr id="677" name="Google Shape;677;p80"/>
          <p:cNvSpPr txBox="1"/>
          <p:nvPr/>
        </p:nvSpPr>
        <p:spPr>
          <a:xfrm>
            <a:off x="5880100" y="5543550"/>
            <a:ext cx="1008000" cy="5889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78" name="Google Shape;678;p80"/>
          <p:cNvCxnSpPr/>
          <p:nvPr/>
        </p:nvCxnSpPr>
        <p:spPr>
          <a:xfrm>
            <a:off x="4200525" y="5795962"/>
            <a:ext cx="671400" cy="0"/>
          </a:xfrm>
          <a:prstGeom prst="straightConnector1">
            <a:avLst/>
          </a:prstGeom>
          <a:noFill/>
          <a:ln cap="flat" cmpd="sng" w="25400">
            <a:solidFill>
              <a:schemeClr val="hlink"/>
            </a:solidFill>
            <a:prstDash val="solid"/>
            <a:miter lim="800000"/>
            <a:headEnd len="med" w="med" type="oval"/>
            <a:tailEnd len="lg" w="lg" type="triangle"/>
          </a:ln>
        </p:spPr>
      </p:cxnSp>
      <p:sp>
        <p:nvSpPr>
          <p:cNvPr id="679" name="Google Shape;679;p80"/>
          <p:cNvSpPr txBox="1"/>
          <p:nvPr/>
        </p:nvSpPr>
        <p:spPr>
          <a:xfrm>
            <a:off x="7308850" y="5543550"/>
            <a:ext cx="1008000" cy="5889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</a:t>
            </a:r>
            <a:endParaRPr/>
          </a:p>
        </p:txBody>
      </p:sp>
      <p:sp>
        <p:nvSpPr>
          <p:cNvPr id="680" name="Google Shape;680;p80"/>
          <p:cNvSpPr txBox="1"/>
          <p:nvPr/>
        </p:nvSpPr>
        <p:spPr>
          <a:xfrm>
            <a:off x="8316912" y="5543550"/>
            <a:ext cx="1008000" cy="5889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cxnSp>
        <p:nvCxnSpPr>
          <p:cNvPr id="681" name="Google Shape;681;p80"/>
          <p:cNvCxnSpPr/>
          <p:nvPr/>
        </p:nvCxnSpPr>
        <p:spPr>
          <a:xfrm>
            <a:off x="6635750" y="5795962"/>
            <a:ext cx="673200" cy="0"/>
          </a:xfrm>
          <a:prstGeom prst="straightConnector1">
            <a:avLst/>
          </a:prstGeom>
          <a:noFill/>
          <a:ln cap="flat" cmpd="sng" w="25400">
            <a:solidFill>
              <a:schemeClr val="hlink"/>
            </a:solidFill>
            <a:prstDash val="solid"/>
            <a:miter lim="800000"/>
            <a:headEnd len="med" w="med" type="oval"/>
            <a:tailEnd len="lg" w="lg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81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List operations</a:t>
            </a:r>
            <a:endParaRPr/>
          </a:p>
        </p:txBody>
      </p:sp>
      <p:sp>
        <p:nvSpPr>
          <p:cNvPr id="687" name="Google Shape;687;p81"/>
          <p:cNvSpPr txBox="1"/>
          <p:nvPr>
            <p:ph idx="1" type="body"/>
          </p:nvPr>
        </p:nvSpPr>
        <p:spPr>
          <a:xfrm>
            <a:off x="1303337" y="2224087"/>
            <a:ext cx="85692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77825" lvl="0" marL="377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🡺"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a list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🡺"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Count the elements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🡺"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Look up an element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🡺"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Concatenate two lists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🡺"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Insert an element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🡺"/>
            </a:pPr>
            <a:r>
              <a:rPr b="0" i="0" lang="en-US" sz="3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Delete an element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82"/>
          <p:cNvSpPr txBox="1"/>
          <p:nvPr>
            <p:ph type="title"/>
          </p:nvPr>
        </p:nvSpPr>
        <p:spPr>
          <a:xfrm>
            <a:off x="923925" y="587375"/>
            <a:ext cx="85170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Tahoma"/>
              <a:buNone/>
            </a:pPr>
            <a:r>
              <a:rPr b="0" i="0" lang="en-US" sz="41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Produce a list from a string </a:t>
            </a:r>
            <a:br>
              <a:rPr b="0" i="0" lang="en-US" sz="41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1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0" i="0" lang="en-US" sz="37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(recursive version)</a:t>
            </a:r>
            <a:endParaRPr/>
          </a:p>
        </p:txBody>
      </p:sp>
      <p:sp>
        <p:nvSpPr>
          <p:cNvPr id="693" name="Google Shape;693;p82"/>
          <p:cNvSpPr txBox="1"/>
          <p:nvPr>
            <p:ph idx="1" type="body"/>
          </p:nvPr>
        </p:nvSpPr>
        <p:spPr>
          <a:xfrm>
            <a:off x="923925" y="1679575"/>
            <a:ext cx="8653500" cy="52086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#include “list.h”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LINK StrToList (char s[]) 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	LINK head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	if (s[0] == ‘\0’)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		return NULL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	else   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		head = malloc (sizeof(ELEMENT));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		head-&gt;d = s[0];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		head-&gt;next = StrToList (s+1);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		return head;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typedef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1303337" y="2224087"/>
            <a:ext cx="4488000" cy="3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77825" lvl="0" marL="377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typedef struct {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char first[10];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char midinit;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char last[20];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 NAMETYPE;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NAMETYPE sname,ename;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3"/>
          <p:cNvSpPr txBox="1"/>
          <p:nvPr>
            <p:ph idx="1" type="body"/>
          </p:nvPr>
        </p:nvSpPr>
        <p:spPr>
          <a:xfrm>
            <a:off x="671512" y="420687"/>
            <a:ext cx="8821800" cy="68865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“list.h”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LINK SToL (char s[]) 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LINK head = NULL, tail;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int	 i;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if (s[0] != ‘\0’)   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head = malloc (sizeof(ELEMENT));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head-&gt;d = s[0];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tail = head;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for (i=1; s[i] != ‘\0’; i++)  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       tail-&gt;next = malloc(sizeof(ELEMENT));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       tail = tail-&gt;next;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       tail-&gt;d = s[i];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tail-&gt;next = NULL;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}	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return head;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699" name="Google Shape;699;p83"/>
          <p:cNvSpPr txBox="1"/>
          <p:nvPr>
            <p:ph type="title"/>
          </p:nvPr>
        </p:nvSpPr>
        <p:spPr>
          <a:xfrm>
            <a:off x="4872037" y="336550"/>
            <a:ext cx="4400700" cy="1174800"/>
          </a:xfrm>
          <a:prstGeom prst="rect">
            <a:avLst/>
          </a:prstGeom>
          <a:solidFill>
            <a:srgbClr val="DDF4F3"/>
          </a:solidFill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Tahoma"/>
              <a:buNone/>
            </a:pPr>
            <a:r>
              <a:rPr b="0" i="0" lang="en-US" sz="41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list from a string </a:t>
            </a:r>
            <a:br>
              <a:rPr b="0" i="0" lang="en-US" sz="41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37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(iterative version)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84"/>
          <p:cNvSpPr txBox="1"/>
          <p:nvPr/>
        </p:nvSpPr>
        <p:spPr>
          <a:xfrm>
            <a:off x="3294062" y="1558925"/>
            <a:ext cx="755700" cy="504900"/>
          </a:xfrm>
          <a:prstGeom prst="rect">
            <a:avLst/>
          </a:prstGeom>
          <a:solidFill>
            <a:srgbClr val="ADE3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/>
          </a:p>
        </p:txBody>
      </p:sp>
      <p:sp>
        <p:nvSpPr>
          <p:cNvPr id="705" name="Google Shape;705;p84"/>
          <p:cNvSpPr txBox="1"/>
          <p:nvPr/>
        </p:nvSpPr>
        <p:spPr>
          <a:xfrm>
            <a:off x="2538412" y="1558925"/>
            <a:ext cx="755700" cy="504900"/>
          </a:xfrm>
          <a:prstGeom prst="rect">
            <a:avLst/>
          </a:prstGeom>
          <a:solidFill>
            <a:srgbClr val="ADE3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706" name="Google Shape;706;p84"/>
          <p:cNvSpPr txBox="1"/>
          <p:nvPr/>
        </p:nvSpPr>
        <p:spPr>
          <a:xfrm>
            <a:off x="1092200" y="1176337"/>
            <a:ext cx="928800" cy="50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head</a:t>
            </a:r>
            <a:endParaRPr/>
          </a:p>
        </p:txBody>
      </p:sp>
      <p:sp>
        <p:nvSpPr>
          <p:cNvPr id="707" name="Google Shape;707;p84"/>
          <p:cNvSpPr txBox="1"/>
          <p:nvPr/>
        </p:nvSpPr>
        <p:spPr>
          <a:xfrm>
            <a:off x="1193800" y="2147887"/>
            <a:ext cx="646200" cy="50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tail</a:t>
            </a:r>
            <a:endParaRPr/>
          </a:p>
        </p:txBody>
      </p:sp>
      <p:cxnSp>
        <p:nvCxnSpPr>
          <p:cNvPr id="708" name="Google Shape;708;p84"/>
          <p:cNvCxnSpPr/>
          <p:nvPr/>
        </p:nvCxnSpPr>
        <p:spPr>
          <a:xfrm flipH="1" rot="10800000">
            <a:off x="1668462" y="1795462"/>
            <a:ext cx="657300" cy="381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09" name="Google Shape;709;p84"/>
          <p:cNvCxnSpPr/>
          <p:nvPr/>
        </p:nvCxnSpPr>
        <p:spPr>
          <a:xfrm>
            <a:off x="1833562" y="1295400"/>
            <a:ext cx="468300" cy="347700"/>
          </a:xfrm>
          <a:prstGeom prst="bentConnector3">
            <a:avLst>
              <a:gd fmla="val 1076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10" name="Google Shape;710;p84"/>
          <p:cNvSpPr txBox="1"/>
          <p:nvPr/>
        </p:nvSpPr>
        <p:spPr>
          <a:xfrm>
            <a:off x="1092200" y="587375"/>
            <a:ext cx="32781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rgbClr val="990033"/>
                </a:solidFill>
                <a:latin typeface="Tahoma"/>
                <a:ea typeface="Tahoma"/>
                <a:cs typeface="Tahoma"/>
                <a:sym typeface="Tahoma"/>
              </a:rPr>
              <a:t>1. A one-element list</a:t>
            </a:r>
            <a:endParaRPr/>
          </a:p>
        </p:txBody>
      </p:sp>
      <p:sp>
        <p:nvSpPr>
          <p:cNvPr id="711" name="Google Shape;711;p84"/>
          <p:cNvSpPr txBox="1"/>
          <p:nvPr/>
        </p:nvSpPr>
        <p:spPr>
          <a:xfrm>
            <a:off x="1008062" y="2687637"/>
            <a:ext cx="49515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rgbClr val="990033"/>
                </a:solidFill>
                <a:latin typeface="Tahoma"/>
                <a:ea typeface="Tahoma"/>
                <a:cs typeface="Tahoma"/>
                <a:sym typeface="Tahoma"/>
              </a:rPr>
              <a:t>2. A second element is attached</a:t>
            </a:r>
            <a:endParaRPr/>
          </a:p>
        </p:txBody>
      </p:sp>
      <p:sp>
        <p:nvSpPr>
          <p:cNvPr id="712" name="Google Shape;712;p84"/>
          <p:cNvSpPr txBox="1"/>
          <p:nvPr/>
        </p:nvSpPr>
        <p:spPr>
          <a:xfrm>
            <a:off x="2789237" y="3659187"/>
            <a:ext cx="757200" cy="503100"/>
          </a:xfrm>
          <a:prstGeom prst="rect">
            <a:avLst/>
          </a:prstGeom>
          <a:solidFill>
            <a:srgbClr val="ADE3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3" name="Google Shape;713;p84"/>
          <p:cNvSpPr txBox="1"/>
          <p:nvPr/>
        </p:nvSpPr>
        <p:spPr>
          <a:xfrm>
            <a:off x="2033587" y="3659187"/>
            <a:ext cx="755700" cy="503100"/>
          </a:xfrm>
          <a:prstGeom prst="rect">
            <a:avLst/>
          </a:prstGeom>
          <a:solidFill>
            <a:srgbClr val="ADE3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714" name="Google Shape;714;p84"/>
          <p:cNvSpPr txBox="1"/>
          <p:nvPr/>
        </p:nvSpPr>
        <p:spPr>
          <a:xfrm>
            <a:off x="587375" y="3276600"/>
            <a:ext cx="930300" cy="50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head</a:t>
            </a:r>
            <a:endParaRPr/>
          </a:p>
        </p:txBody>
      </p:sp>
      <p:sp>
        <p:nvSpPr>
          <p:cNvPr id="715" name="Google Shape;715;p84"/>
          <p:cNvSpPr txBox="1"/>
          <p:nvPr/>
        </p:nvSpPr>
        <p:spPr>
          <a:xfrm>
            <a:off x="688975" y="4246562"/>
            <a:ext cx="646200" cy="50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tail</a:t>
            </a:r>
            <a:endParaRPr/>
          </a:p>
        </p:txBody>
      </p:sp>
      <p:cxnSp>
        <p:nvCxnSpPr>
          <p:cNvPr id="716" name="Google Shape;716;p84"/>
          <p:cNvCxnSpPr/>
          <p:nvPr/>
        </p:nvCxnSpPr>
        <p:spPr>
          <a:xfrm flipH="1" rot="10800000">
            <a:off x="1211262" y="3700462"/>
            <a:ext cx="657300" cy="381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7" name="Google Shape;717;p84"/>
          <p:cNvCxnSpPr/>
          <p:nvPr/>
        </p:nvCxnSpPr>
        <p:spPr>
          <a:xfrm>
            <a:off x="1376362" y="3200400"/>
            <a:ext cx="468300" cy="347700"/>
          </a:xfrm>
          <a:prstGeom prst="bentConnector3">
            <a:avLst>
              <a:gd fmla="val 1076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18" name="Google Shape;718;p84"/>
          <p:cNvSpPr txBox="1"/>
          <p:nvPr/>
        </p:nvSpPr>
        <p:spPr>
          <a:xfrm>
            <a:off x="4721225" y="3659187"/>
            <a:ext cx="757200" cy="503100"/>
          </a:xfrm>
          <a:prstGeom prst="rect">
            <a:avLst/>
          </a:prstGeom>
          <a:solidFill>
            <a:srgbClr val="ADE3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/>
          </a:p>
        </p:txBody>
      </p:sp>
      <p:sp>
        <p:nvSpPr>
          <p:cNvPr id="719" name="Google Shape;719;p84"/>
          <p:cNvSpPr txBox="1"/>
          <p:nvPr/>
        </p:nvSpPr>
        <p:spPr>
          <a:xfrm>
            <a:off x="3965575" y="3659187"/>
            <a:ext cx="755700" cy="503100"/>
          </a:xfrm>
          <a:prstGeom prst="rect">
            <a:avLst/>
          </a:prstGeom>
          <a:solidFill>
            <a:srgbClr val="ADE3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/>
          </a:p>
        </p:txBody>
      </p:sp>
      <p:cxnSp>
        <p:nvCxnSpPr>
          <p:cNvPr id="720" name="Google Shape;720;p84"/>
          <p:cNvCxnSpPr/>
          <p:nvPr/>
        </p:nvCxnSpPr>
        <p:spPr>
          <a:xfrm>
            <a:off x="3294062" y="3911600"/>
            <a:ext cx="671400" cy="0"/>
          </a:xfrm>
          <a:prstGeom prst="straightConnector1">
            <a:avLst/>
          </a:prstGeom>
          <a:noFill/>
          <a:ln cap="flat" cmpd="sng" w="25400">
            <a:solidFill>
              <a:schemeClr val="hlink"/>
            </a:solidFill>
            <a:prstDash val="solid"/>
            <a:miter lim="800000"/>
            <a:headEnd len="med" w="med" type="oval"/>
            <a:tailEnd len="lg" w="lg" type="triangle"/>
          </a:ln>
        </p:spPr>
      </p:cxnSp>
      <p:sp>
        <p:nvSpPr>
          <p:cNvPr id="721" name="Google Shape;721;p84"/>
          <p:cNvSpPr txBox="1"/>
          <p:nvPr/>
        </p:nvSpPr>
        <p:spPr>
          <a:xfrm>
            <a:off x="1008062" y="4619625"/>
            <a:ext cx="30528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rgbClr val="990033"/>
                </a:solidFill>
                <a:latin typeface="Tahoma"/>
                <a:ea typeface="Tahoma"/>
                <a:cs typeface="Tahoma"/>
                <a:sym typeface="Tahoma"/>
              </a:rPr>
              <a:t>3. Updating the tail</a:t>
            </a:r>
            <a:endParaRPr/>
          </a:p>
        </p:txBody>
      </p:sp>
      <p:sp>
        <p:nvSpPr>
          <p:cNvPr id="722" name="Google Shape;722;p84"/>
          <p:cNvSpPr txBox="1"/>
          <p:nvPr/>
        </p:nvSpPr>
        <p:spPr>
          <a:xfrm>
            <a:off x="2603500" y="5543550"/>
            <a:ext cx="757200" cy="504900"/>
          </a:xfrm>
          <a:prstGeom prst="rect">
            <a:avLst/>
          </a:prstGeom>
          <a:solidFill>
            <a:srgbClr val="ADE3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3" name="Google Shape;723;p84"/>
          <p:cNvSpPr txBox="1"/>
          <p:nvPr/>
        </p:nvSpPr>
        <p:spPr>
          <a:xfrm>
            <a:off x="1847850" y="5543550"/>
            <a:ext cx="755700" cy="504900"/>
          </a:xfrm>
          <a:prstGeom prst="rect">
            <a:avLst/>
          </a:prstGeom>
          <a:solidFill>
            <a:srgbClr val="ADE3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724" name="Google Shape;724;p84"/>
          <p:cNvSpPr txBox="1"/>
          <p:nvPr/>
        </p:nvSpPr>
        <p:spPr>
          <a:xfrm>
            <a:off x="403225" y="5160962"/>
            <a:ext cx="928800" cy="50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head</a:t>
            </a:r>
            <a:endParaRPr/>
          </a:p>
        </p:txBody>
      </p:sp>
      <p:sp>
        <p:nvSpPr>
          <p:cNvPr id="725" name="Google Shape;725;p84"/>
          <p:cNvSpPr txBox="1"/>
          <p:nvPr/>
        </p:nvSpPr>
        <p:spPr>
          <a:xfrm>
            <a:off x="2520950" y="6383337"/>
            <a:ext cx="644400" cy="50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tail</a:t>
            </a:r>
            <a:endParaRPr/>
          </a:p>
        </p:txBody>
      </p:sp>
      <p:cxnSp>
        <p:nvCxnSpPr>
          <p:cNvPr id="726" name="Google Shape;726;p84"/>
          <p:cNvCxnSpPr/>
          <p:nvPr/>
        </p:nvCxnSpPr>
        <p:spPr>
          <a:xfrm>
            <a:off x="1208087" y="4910137"/>
            <a:ext cx="468300" cy="347700"/>
          </a:xfrm>
          <a:prstGeom prst="bentConnector3">
            <a:avLst>
              <a:gd fmla="val 1076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27" name="Google Shape;727;p84"/>
          <p:cNvSpPr txBox="1"/>
          <p:nvPr/>
        </p:nvSpPr>
        <p:spPr>
          <a:xfrm>
            <a:off x="4537075" y="5543550"/>
            <a:ext cx="755700" cy="504900"/>
          </a:xfrm>
          <a:prstGeom prst="rect">
            <a:avLst/>
          </a:prstGeom>
          <a:solidFill>
            <a:srgbClr val="ADE3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/>
          </a:p>
        </p:txBody>
      </p:sp>
      <p:sp>
        <p:nvSpPr>
          <p:cNvPr id="728" name="Google Shape;728;p84"/>
          <p:cNvSpPr txBox="1"/>
          <p:nvPr/>
        </p:nvSpPr>
        <p:spPr>
          <a:xfrm>
            <a:off x="3779837" y="5543550"/>
            <a:ext cx="757200" cy="504900"/>
          </a:xfrm>
          <a:prstGeom prst="rect">
            <a:avLst/>
          </a:prstGeom>
          <a:solidFill>
            <a:srgbClr val="ADE3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cxnSp>
        <p:nvCxnSpPr>
          <p:cNvPr id="729" name="Google Shape;729;p84"/>
          <p:cNvCxnSpPr/>
          <p:nvPr/>
        </p:nvCxnSpPr>
        <p:spPr>
          <a:xfrm>
            <a:off x="3192462" y="5711825"/>
            <a:ext cx="671400" cy="0"/>
          </a:xfrm>
          <a:prstGeom prst="straightConnector1">
            <a:avLst/>
          </a:prstGeom>
          <a:noFill/>
          <a:ln cap="flat" cmpd="sng" w="25400">
            <a:solidFill>
              <a:schemeClr val="hlink"/>
            </a:solidFill>
            <a:prstDash val="solid"/>
            <a:miter lim="800000"/>
            <a:headEnd len="med" w="med" type="oval"/>
            <a:tailEnd len="lg" w="lg" type="triangle"/>
          </a:ln>
        </p:spPr>
      </p:cxnSp>
      <p:cxnSp>
        <p:nvCxnSpPr>
          <p:cNvPr id="730" name="Google Shape;730;p84"/>
          <p:cNvCxnSpPr/>
          <p:nvPr/>
        </p:nvCxnSpPr>
        <p:spPr>
          <a:xfrm rot="-5400000">
            <a:off x="2769337" y="5360250"/>
            <a:ext cx="762000" cy="5571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31" name="Google Shape;731;p84"/>
          <p:cNvCxnSpPr/>
          <p:nvPr/>
        </p:nvCxnSpPr>
        <p:spPr>
          <a:xfrm>
            <a:off x="5795962" y="755650"/>
            <a:ext cx="0" cy="638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32" name="Google Shape;732;p84"/>
          <p:cNvSpPr txBox="1"/>
          <p:nvPr/>
        </p:nvSpPr>
        <p:spPr>
          <a:xfrm>
            <a:off x="5964237" y="1427162"/>
            <a:ext cx="36543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rgbClr val="990033"/>
                </a:solidFill>
                <a:latin typeface="Tahoma"/>
                <a:ea typeface="Tahoma"/>
                <a:cs typeface="Tahoma"/>
                <a:sym typeface="Tahoma"/>
              </a:rPr>
              <a:t>4. after assigning NULL</a:t>
            </a:r>
            <a:endParaRPr/>
          </a:p>
        </p:txBody>
      </p:sp>
      <p:sp>
        <p:nvSpPr>
          <p:cNvPr id="733" name="Google Shape;733;p84"/>
          <p:cNvSpPr txBox="1"/>
          <p:nvPr/>
        </p:nvSpPr>
        <p:spPr>
          <a:xfrm>
            <a:off x="7224712" y="2519362"/>
            <a:ext cx="755700" cy="504900"/>
          </a:xfrm>
          <a:prstGeom prst="rect">
            <a:avLst/>
          </a:prstGeom>
          <a:solidFill>
            <a:srgbClr val="ADE3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4" name="Google Shape;734;p84"/>
          <p:cNvSpPr txBox="1"/>
          <p:nvPr/>
        </p:nvSpPr>
        <p:spPr>
          <a:xfrm>
            <a:off x="6469062" y="2519362"/>
            <a:ext cx="755700" cy="504900"/>
          </a:xfrm>
          <a:prstGeom prst="rect">
            <a:avLst/>
          </a:prstGeom>
          <a:solidFill>
            <a:srgbClr val="ADE3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735" name="Google Shape;735;p84"/>
          <p:cNvSpPr txBox="1"/>
          <p:nvPr/>
        </p:nvSpPr>
        <p:spPr>
          <a:xfrm>
            <a:off x="5022850" y="2136775"/>
            <a:ext cx="928800" cy="50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head</a:t>
            </a:r>
            <a:endParaRPr/>
          </a:p>
        </p:txBody>
      </p:sp>
      <p:sp>
        <p:nvSpPr>
          <p:cNvPr id="736" name="Google Shape;736;p84"/>
          <p:cNvSpPr txBox="1"/>
          <p:nvPr/>
        </p:nvSpPr>
        <p:spPr>
          <a:xfrm>
            <a:off x="7140575" y="3359150"/>
            <a:ext cx="646200" cy="50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tail</a:t>
            </a:r>
            <a:endParaRPr/>
          </a:p>
        </p:txBody>
      </p:sp>
      <p:cxnSp>
        <p:nvCxnSpPr>
          <p:cNvPr id="737" name="Google Shape;737;p84"/>
          <p:cNvCxnSpPr/>
          <p:nvPr/>
        </p:nvCxnSpPr>
        <p:spPr>
          <a:xfrm>
            <a:off x="5399087" y="2166937"/>
            <a:ext cx="468300" cy="347700"/>
          </a:xfrm>
          <a:prstGeom prst="bentConnector3">
            <a:avLst>
              <a:gd fmla="val 1076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38" name="Google Shape;738;p84"/>
          <p:cNvSpPr txBox="1"/>
          <p:nvPr/>
        </p:nvSpPr>
        <p:spPr>
          <a:xfrm>
            <a:off x="9156700" y="2519362"/>
            <a:ext cx="755700" cy="504900"/>
          </a:xfrm>
          <a:prstGeom prst="rect">
            <a:avLst/>
          </a:prstGeom>
          <a:solidFill>
            <a:srgbClr val="ADE3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739" name="Google Shape;739;p84"/>
          <p:cNvSpPr txBox="1"/>
          <p:nvPr/>
        </p:nvSpPr>
        <p:spPr>
          <a:xfrm>
            <a:off x="8401050" y="2519362"/>
            <a:ext cx="755700" cy="504900"/>
          </a:xfrm>
          <a:prstGeom prst="rect">
            <a:avLst/>
          </a:prstGeom>
          <a:solidFill>
            <a:srgbClr val="ADE3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cxnSp>
        <p:nvCxnSpPr>
          <p:cNvPr id="740" name="Google Shape;740;p84"/>
          <p:cNvCxnSpPr/>
          <p:nvPr/>
        </p:nvCxnSpPr>
        <p:spPr>
          <a:xfrm>
            <a:off x="7812087" y="2687637"/>
            <a:ext cx="673200" cy="0"/>
          </a:xfrm>
          <a:prstGeom prst="straightConnector1">
            <a:avLst/>
          </a:prstGeom>
          <a:noFill/>
          <a:ln cap="flat" cmpd="sng" w="25400">
            <a:solidFill>
              <a:schemeClr val="hlink"/>
            </a:solidFill>
            <a:prstDash val="solid"/>
            <a:miter lim="800000"/>
            <a:headEnd len="med" w="med" type="oval"/>
            <a:tailEnd len="lg" w="lg" type="triangle"/>
          </a:ln>
        </p:spPr>
      </p:cxnSp>
      <p:cxnSp>
        <p:nvCxnSpPr>
          <p:cNvPr id="741" name="Google Shape;741;p84"/>
          <p:cNvCxnSpPr/>
          <p:nvPr/>
        </p:nvCxnSpPr>
        <p:spPr>
          <a:xfrm rot="-5400000">
            <a:off x="6960337" y="2617050"/>
            <a:ext cx="762000" cy="5571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85"/>
          <p:cNvSpPr txBox="1"/>
          <p:nvPr>
            <p:ph type="title"/>
          </p:nvPr>
        </p:nvSpPr>
        <p:spPr>
          <a:xfrm>
            <a:off x="923925" y="587375"/>
            <a:ext cx="85914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100"/>
              <a:buFont typeface="Tahoma"/>
              <a:buNone/>
            </a:pPr>
            <a:r>
              <a:rPr b="0" i="0" lang="en-US" sz="41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/* Count a list recursively */</a:t>
            </a:r>
            <a:endParaRPr/>
          </a:p>
        </p:txBody>
      </p:sp>
      <p:sp>
        <p:nvSpPr>
          <p:cNvPr id="747" name="Google Shape;747;p85"/>
          <p:cNvSpPr txBox="1"/>
          <p:nvPr>
            <p:ph idx="1" type="body"/>
          </p:nvPr>
        </p:nvSpPr>
        <p:spPr>
          <a:xfrm>
            <a:off x="839787" y="1427162"/>
            <a:ext cx="8780400" cy="226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folHlink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count (LINK head)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if (head == NULL)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return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return 1+count(head-&gt;next);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748" name="Google Shape;748;p85"/>
          <p:cNvSpPr txBox="1"/>
          <p:nvPr/>
        </p:nvSpPr>
        <p:spPr>
          <a:xfrm>
            <a:off x="671512" y="3527425"/>
            <a:ext cx="85914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100"/>
              <a:buFont typeface="Tahoma"/>
              <a:buNone/>
            </a:pPr>
            <a:r>
              <a:rPr b="0" i="0" lang="en-US" sz="41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/* Count a list iteratively */</a:t>
            </a:r>
            <a:endParaRPr/>
          </a:p>
        </p:txBody>
      </p:sp>
      <p:sp>
        <p:nvSpPr>
          <p:cNvPr id="749" name="Google Shape;749;p85"/>
          <p:cNvSpPr txBox="1"/>
          <p:nvPr/>
        </p:nvSpPr>
        <p:spPr>
          <a:xfrm>
            <a:off x="587375" y="4451350"/>
            <a:ext cx="8780400" cy="247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count (LINK head)  {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int cnt = 0;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for ( ; head != NULL; head=head-&gt;next)  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++cnt;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return cnt;</a:t>
            </a:r>
            <a:endParaRPr/>
          </a:p>
          <a:p>
            <a:pPr indent="-377825" lvl="0" marL="3778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86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/* Print a List */</a:t>
            </a:r>
            <a:endParaRPr/>
          </a:p>
        </p:txBody>
      </p:sp>
      <p:sp>
        <p:nvSpPr>
          <p:cNvPr id="755" name="Google Shape;755;p86"/>
          <p:cNvSpPr txBox="1"/>
          <p:nvPr>
            <p:ph idx="1" type="body"/>
          </p:nvPr>
        </p:nvSpPr>
        <p:spPr>
          <a:xfrm>
            <a:off x="1303337" y="2224087"/>
            <a:ext cx="85692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60"/>
              <a:buNone/>
            </a:pPr>
            <a:r>
              <a:rPr b="0" i="0" lang="en-US" sz="31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void PrintList  (LINK head)</a:t>
            </a: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1860"/>
              <a:buNone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if (head == NULL)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1860"/>
              <a:buNone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printf (“NULL”) 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1860"/>
              <a:buNone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else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1860"/>
              <a:buNone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printf (“%c --&gt; “, head-&gt;d) 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1860"/>
              <a:buNone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PrintList (head-&gt;next);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1860"/>
              <a:buNone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1860"/>
              <a:buNone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87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/* Concatenate two Lists */</a:t>
            </a:r>
            <a:endParaRPr/>
          </a:p>
        </p:txBody>
      </p:sp>
      <p:sp>
        <p:nvSpPr>
          <p:cNvPr id="761" name="Google Shape;761;p87"/>
          <p:cNvSpPr txBox="1"/>
          <p:nvPr>
            <p:ph idx="1" type="body"/>
          </p:nvPr>
        </p:nvSpPr>
        <p:spPr>
          <a:xfrm>
            <a:off x="504825" y="2771775"/>
            <a:ext cx="91155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60"/>
              <a:buNone/>
            </a:pPr>
            <a:r>
              <a:rPr b="0" i="0" lang="en-US" sz="31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void concatenate  (LINK ahead, LINK bhead)</a:t>
            </a: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1860"/>
              <a:buNone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if (ahead-&gt;next == NULL)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1860"/>
              <a:buNone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ahead-&gt;next = bhead 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1860"/>
              <a:buNone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else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1860"/>
              <a:buNone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concatenate (ahead-&gt;next, bhead);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1860"/>
              <a:buNone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8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Insertion</a:t>
            </a:r>
            <a:endParaRPr/>
          </a:p>
        </p:txBody>
      </p:sp>
      <p:sp>
        <p:nvSpPr>
          <p:cNvPr id="767" name="Google Shape;767;p88"/>
          <p:cNvSpPr txBox="1"/>
          <p:nvPr>
            <p:ph idx="1" type="body"/>
          </p:nvPr>
        </p:nvSpPr>
        <p:spPr>
          <a:xfrm>
            <a:off x="1303337" y="2224087"/>
            <a:ext cx="85692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60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Insertion in a list takes a fixed amount of time once the position in the list is found.</a:t>
            </a:r>
            <a:endParaRPr/>
          </a:p>
          <a:p>
            <a:pPr indent="-259715" lvl="0" marL="377825" rtl="0" algn="l">
              <a:spcBef>
                <a:spcPts val="620"/>
              </a:spcBef>
              <a:spcAft>
                <a:spcPts val="0"/>
              </a:spcAft>
              <a:buSzPts val="1860"/>
              <a:buNone/>
            </a:pPr>
            <a:r>
              <a:t/>
            </a:r>
            <a:endParaRPr b="0" i="0" sz="31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8" name="Google Shape;768;p88"/>
          <p:cNvSpPr txBox="1"/>
          <p:nvPr/>
        </p:nvSpPr>
        <p:spPr>
          <a:xfrm>
            <a:off x="3713162" y="4583112"/>
            <a:ext cx="757200" cy="503100"/>
          </a:xfrm>
          <a:prstGeom prst="rect">
            <a:avLst/>
          </a:prstGeom>
          <a:solidFill>
            <a:srgbClr val="ADE3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9" name="Google Shape;769;p88"/>
          <p:cNvSpPr txBox="1"/>
          <p:nvPr/>
        </p:nvSpPr>
        <p:spPr>
          <a:xfrm>
            <a:off x="2957512" y="4583112"/>
            <a:ext cx="755700" cy="503100"/>
          </a:xfrm>
          <a:prstGeom prst="rect">
            <a:avLst/>
          </a:prstGeom>
          <a:solidFill>
            <a:srgbClr val="ADE3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770" name="Google Shape;770;p88"/>
          <p:cNvSpPr txBox="1"/>
          <p:nvPr/>
        </p:nvSpPr>
        <p:spPr>
          <a:xfrm>
            <a:off x="6635750" y="4535487"/>
            <a:ext cx="757200" cy="504900"/>
          </a:xfrm>
          <a:prstGeom prst="rect">
            <a:avLst/>
          </a:prstGeom>
          <a:solidFill>
            <a:srgbClr val="ADE3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1" name="Google Shape;771;p88"/>
          <p:cNvSpPr txBox="1"/>
          <p:nvPr/>
        </p:nvSpPr>
        <p:spPr>
          <a:xfrm>
            <a:off x="5880100" y="4535487"/>
            <a:ext cx="755700" cy="504900"/>
          </a:xfrm>
          <a:prstGeom prst="rect">
            <a:avLst/>
          </a:prstGeom>
          <a:solidFill>
            <a:srgbClr val="ADE3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cxnSp>
        <p:nvCxnSpPr>
          <p:cNvPr id="772" name="Google Shape;772;p88"/>
          <p:cNvCxnSpPr/>
          <p:nvPr/>
        </p:nvCxnSpPr>
        <p:spPr>
          <a:xfrm>
            <a:off x="4200525" y="4872037"/>
            <a:ext cx="1763700" cy="0"/>
          </a:xfrm>
          <a:prstGeom prst="straightConnector1">
            <a:avLst/>
          </a:prstGeom>
          <a:noFill/>
          <a:ln cap="flat" cmpd="sng" w="25400">
            <a:solidFill>
              <a:schemeClr val="folHlink"/>
            </a:solidFill>
            <a:prstDash val="solid"/>
            <a:miter lim="800000"/>
            <a:headEnd len="med" w="med" type="oval"/>
            <a:tailEnd len="lg" w="lg" type="triangle"/>
          </a:ln>
        </p:spPr>
      </p:cxnSp>
      <p:sp>
        <p:nvSpPr>
          <p:cNvPr id="773" name="Google Shape;773;p88"/>
          <p:cNvSpPr txBox="1"/>
          <p:nvPr/>
        </p:nvSpPr>
        <p:spPr>
          <a:xfrm>
            <a:off x="4452937" y="4032250"/>
            <a:ext cx="571500" cy="50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p2</a:t>
            </a:r>
            <a:endParaRPr/>
          </a:p>
        </p:txBody>
      </p:sp>
      <p:cxnSp>
        <p:nvCxnSpPr>
          <p:cNvPr id="774" name="Google Shape;774;p88"/>
          <p:cNvCxnSpPr/>
          <p:nvPr/>
        </p:nvCxnSpPr>
        <p:spPr>
          <a:xfrm>
            <a:off x="4557712" y="3886200"/>
            <a:ext cx="792300" cy="347700"/>
          </a:xfrm>
          <a:prstGeom prst="bentConnector3">
            <a:avLst>
              <a:gd fmla="val 10776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75" name="Google Shape;775;p88"/>
          <p:cNvSpPr txBox="1"/>
          <p:nvPr/>
        </p:nvSpPr>
        <p:spPr>
          <a:xfrm>
            <a:off x="1512887" y="4116387"/>
            <a:ext cx="571500" cy="50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p1</a:t>
            </a:r>
            <a:endParaRPr/>
          </a:p>
        </p:txBody>
      </p:sp>
      <p:cxnSp>
        <p:nvCxnSpPr>
          <p:cNvPr id="776" name="Google Shape;776;p88"/>
          <p:cNvCxnSpPr/>
          <p:nvPr/>
        </p:nvCxnSpPr>
        <p:spPr>
          <a:xfrm>
            <a:off x="1890712" y="3962400"/>
            <a:ext cx="792300" cy="347700"/>
          </a:xfrm>
          <a:prstGeom prst="bentConnector3">
            <a:avLst>
              <a:gd fmla="val 10776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77" name="Google Shape;777;p88"/>
          <p:cNvCxnSpPr/>
          <p:nvPr/>
        </p:nvCxnSpPr>
        <p:spPr>
          <a:xfrm>
            <a:off x="1512887" y="4956175"/>
            <a:ext cx="1427100" cy="0"/>
          </a:xfrm>
          <a:prstGeom prst="straightConnector1">
            <a:avLst/>
          </a:prstGeom>
          <a:noFill/>
          <a:ln cap="flat" cmpd="sng" w="25400">
            <a:solidFill>
              <a:schemeClr val="folHlink"/>
            </a:solidFill>
            <a:prstDash val="solid"/>
            <a:miter lim="800000"/>
            <a:headEnd len="med" w="med" type="oval"/>
            <a:tailEnd len="lg" w="lg" type="triangle"/>
          </a:ln>
        </p:spPr>
      </p:cxnSp>
      <p:sp>
        <p:nvSpPr>
          <p:cNvPr id="778" name="Google Shape;778;p88"/>
          <p:cNvSpPr txBox="1"/>
          <p:nvPr/>
        </p:nvSpPr>
        <p:spPr>
          <a:xfrm>
            <a:off x="4386262" y="5927725"/>
            <a:ext cx="755700" cy="503100"/>
          </a:xfrm>
          <a:prstGeom prst="rect">
            <a:avLst/>
          </a:prstGeom>
          <a:solidFill>
            <a:srgbClr val="ADE3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9" name="Google Shape;779;p88"/>
          <p:cNvSpPr txBox="1"/>
          <p:nvPr/>
        </p:nvSpPr>
        <p:spPr>
          <a:xfrm>
            <a:off x="3629025" y="5927725"/>
            <a:ext cx="757200" cy="503100"/>
          </a:xfrm>
          <a:prstGeom prst="rect">
            <a:avLst/>
          </a:prstGeom>
          <a:solidFill>
            <a:srgbClr val="ADE3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780" name="Google Shape;780;p88"/>
          <p:cNvSpPr txBox="1"/>
          <p:nvPr/>
        </p:nvSpPr>
        <p:spPr>
          <a:xfrm>
            <a:off x="2352675" y="5459412"/>
            <a:ext cx="387300" cy="50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endParaRPr/>
          </a:p>
        </p:txBody>
      </p:sp>
      <p:cxnSp>
        <p:nvCxnSpPr>
          <p:cNvPr id="781" name="Google Shape;781;p88"/>
          <p:cNvCxnSpPr/>
          <p:nvPr/>
        </p:nvCxnSpPr>
        <p:spPr>
          <a:xfrm>
            <a:off x="2486025" y="5181600"/>
            <a:ext cx="792300" cy="347700"/>
          </a:xfrm>
          <a:prstGeom prst="bentConnector3">
            <a:avLst>
              <a:gd fmla="val 10776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82" name="Google Shape;782;p88"/>
          <p:cNvSpPr txBox="1"/>
          <p:nvPr/>
        </p:nvSpPr>
        <p:spPr>
          <a:xfrm>
            <a:off x="3024187" y="3527425"/>
            <a:ext cx="25875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Before Insertion</a:t>
            </a:r>
            <a:endParaRPr/>
          </a:p>
        </p:txBody>
      </p:sp>
      <p:cxnSp>
        <p:nvCxnSpPr>
          <p:cNvPr id="783" name="Google Shape;783;p88"/>
          <p:cNvCxnSpPr/>
          <p:nvPr/>
        </p:nvCxnSpPr>
        <p:spPr>
          <a:xfrm>
            <a:off x="6972300" y="4787900"/>
            <a:ext cx="1428900" cy="0"/>
          </a:xfrm>
          <a:prstGeom prst="straightConnector1">
            <a:avLst/>
          </a:prstGeom>
          <a:noFill/>
          <a:ln cap="flat" cmpd="sng" w="25400">
            <a:solidFill>
              <a:schemeClr val="folHlink"/>
            </a:solidFill>
            <a:prstDash val="solid"/>
            <a:miter lim="800000"/>
            <a:headEnd len="med" w="med" type="oval"/>
            <a:tailEnd len="lg" w="lg" type="triangl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89"/>
          <p:cNvSpPr txBox="1"/>
          <p:nvPr>
            <p:ph type="title"/>
          </p:nvPr>
        </p:nvSpPr>
        <p:spPr>
          <a:xfrm>
            <a:off x="1268412" y="681037"/>
            <a:ext cx="85914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Insertion</a:t>
            </a:r>
            <a:endParaRPr/>
          </a:p>
        </p:txBody>
      </p:sp>
      <p:sp>
        <p:nvSpPr>
          <p:cNvPr id="789" name="Google Shape;789;p89"/>
          <p:cNvSpPr txBox="1"/>
          <p:nvPr>
            <p:ph idx="1" type="body"/>
          </p:nvPr>
        </p:nvSpPr>
        <p:spPr>
          <a:xfrm>
            <a:off x="1303337" y="1595437"/>
            <a:ext cx="8569200" cy="26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/* Inserting an element in a linked list. */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void insert (LINK p1, LINK p2, LINK q) {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		p1-&gt;next = q;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		q-&gt;next = p2;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790" name="Google Shape;790;p89"/>
          <p:cNvSpPr txBox="1"/>
          <p:nvPr/>
        </p:nvSpPr>
        <p:spPr>
          <a:xfrm>
            <a:off x="3713162" y="5170487"/>
            <a:ext cx="757200" cy="504900"/>
          </a:xfrm>
          <a:prstGeom prst="rect">
            <a:avLst/>
          </a:prstGeom>
          <a:solidFill>
            <a:srgbClr val="ADE3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1" name="Google Shape;791;p89"/>
          <p:cNvSpPr txBox="1"/>
          <p:nvPr/>
        </p:nvSpPr>
        <p:spPr>
          <a:xfrm>
            <a:off x="2957512" y="5170487"/>
            <a:ext cx="755700" cy="504900"/>
          </a:xfrm>
          <a:prstGeom prst="rect">
            <a:avLst/>
          </a:prstGeom>
          <a:solidFill>
            <a:srgbClr val="ADE3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792" name="Google Shape;792;p89"/>
          <p:cNvSpPr txBox="1"/>
          <p:nvPr/>
        </p:nvSpPr>
        <p:spPr>
          <a:xfrm>
            <a:off x="6635750" y="5124450"/>
            <a:ext cx="757200" cy="503100"/>
          </a:xfrm>
          <a:prstGeom prst="rect">
            <a:avLst/>
          </a:prstGeom>
          <a:solidFill>
            <a:srgbClr val="ADE3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3" name="Google Shape;793;p89"/>
          <p:cNvSpPr txBox="1"/>
          <p:nvPr/>
        </p:nvSpPr>
        <p:spPr>
          <a:xfrm>
            <a:off x="5880100" y="5124450"/>
            <a:ext cx="755700" cy="503100"/>
          </a:xfrm>
          <a:prstGeom prst="rect">
            <a:avLst/>
          </a:prstGeom>
          <a:solidFill>
            <a:srgbClr val="ADE3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794" name="Google Shape;794;p89"/>
          <p:cNvSpPr txBox="1"/>
          <p:nvPr/>
        </p:nvSpPr>
        <p:spPr>
          <a:xfrm>
            <a:off x="4452937" y="4619625"/>
            <a:ext cx="571500" cy="50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p2</a:t>
            </a:r>
            <a:endParaRPr/>
          </a:p>
        </p:txBody>
      </p:sp>
      <p:cxnSp>
        <p:nvCxnSpPr>
          <p:cNvPr id="795" name="Google Shape;795;p89"/>
          <p:cNvCxnSpPr/>
          <p:nvPr/>
        </p:nvCxnSpPr>
        <p:spPr>
          <a:xfrm>
            <a:off x="4557712" y="4419600"/>
            <a:ext cx="792300" cy="347700"/>
          </a:xfrm>
          <a:prstGeom prst="bentConnector3">
            <a:avLst>
              <a:gd fmla="val 10776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96" name="Google Shape;796;p89"/>
          <p:cNvSpPr txBox="1"/>
          <p:nvPr/>
        </p:nvSpPr>
        <p:spPr>
          <a:xfrm>
            <a:off x="1512887" y="4703762"/>
            <a:ext cx="571500" cy="50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p1</a:t>
            </a:r>
            <a:endParaRPr/>
          </a:p>
        </p:txBody>
      </p:sp>
      <p:cxnSp>
        <p:nvCxnSpPr>
          <p:cNvPr id="797" name="Google Shape;797;p89"/>
          <p:cNvCxnSpPr/>
          <p:nvPr/>
        </p:nvCxnSpPr>
        <p:spPr>
          <a:xfrm>
            <a:off x="1890712" y="4495800"/>
            <a:ext cx="792300" cy="347700"/>
          </a:xfrm>
          <a:prstGeom prst="bentConnector3">
            <a:avLst>
              <a:gd fmla="val 10776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8" name="Google Shape;798;p89"/>
          <p:cNvCxnSpPr/>
          <p:nvPr/>
        </p:nvCxnSpPr>
        <p:spPr>
          <a:xfrm>
            <a:off x="1512887" y="5543550"/>
            <a:ext cx="1427100" cy="0"/>
          </a:xfrm>
          <a:prstGeom prst="straightConnector1">
            <a:avLst/>
          </a:prstGeom>
          <a:noFill/>
          <a:ln cap="flat" cmpd="sng" w="25400">
            <a:solidFill>
              <a:schemeClr val="folHlink"/>
            </a:solidFill>
            <a:prstDash val="solid"/>
            <a:miter lim="800000"/>
            <a:headEnd len="med" w="med" type="oval"/>
            <a:tailEnd len="lg" w="lg" type="triangle"/>
          </a:ln>
        </p:spPr>
      </p:cxnSp>
      <p:sp>
        <p:nvSpPr>
          <p:cNvPr id="799" name="Google Shape;799;p89"/>
          <p:cNvSpPr txBox="1"/>
          <p:nvPr/>
        </p:nvSpPr>
        <p:spPr>
          <a:xfrm>
            <a:off x="4386262" y="6515100"/>
            <a:ext cx="755700" cy="503100"/>
          </a:xfrm>
          <a:prstGeom prst="rect">
            <a:avLst/>
          </a:prstGeom>
          <a:solidFill>
            <a:srgbClr val="ADE3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0" name="Google Shape;800;p89"/>
          <p:cNvSpPr txBox="1"/>
          <p:nvPr/>
        </p:nvSpPr>
        <p:spPr>
          <a:xfrm>
            <a:off x="3629025" y="6515100"/>
            <a:ext cx="757200" cy="503100"/>
          </a:xfrm>
          <a:prstGeom prst="rect">
            <a:avLst/>
          </a:prstGeom>
          <a:solidFill>
            <a:srgbClr val="ADE3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801" name="Google Shape;801;p89"/>
          <p:cNvSpPr txBox="1"/>
          <p:nvPr/>
        </p:nvSpPr>
        <p:spPr>
          <a:xfrm>
            <a:off x="2352675" y="6048375"/>
            <a:ext cx="387300" cy="50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endParaRPr/>
          </a:p>
        </p:txBody>
      </p:sp>
      <p:cxnSp>
        <p:nvCxnSpPr>
          <p:cNvPr id="802" name="Google Shape;802;p89"/>
          <p:cNvCxnSpPr/>
          <p:nvPr/>
        </p:nvCxnSpPr>
        <p:spPr>
          <a:xfrm>
            <a:off x="2486025" y="5715000"/>
            <a:ext cx="792300" cy="347700"/>
          </a:xfrm>
          <a:prstGeom prst="bentConnector3">
            <a:avLst>
              <a:gd fmla="val 10776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03" name="Google Shape;803;p89"/>
          <p:cNvSpPr txBox="1"/>
          <p:nvPr/>
        </p:nvSpPr>
        <p:spPr>
          <a:xfrm>
            <a:off x="3024187" y="4116387"/>
            <a:ext cx="2344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After Insertion</a:t>
            </a:r>
            <a:endParaRPr/>
          </a:p>
        </p:txBody>
      </p:sp>
      <p:cxnSp>
        <p:nvCxnSpPr>
          <p:cNvPr id="804" name="Google Shape;804;p89"/>
          <p:cNvCxnSpPr/>
          <p:nvPr/>
        </p:nvCxnSpPr>
        <p:spPr>
          <a:xfrm>
            <a:off x="6972300" y="5375275"/>
            <a:ext cx="1428900" cy="0"/>
          </a:xfrm>
          <a:prstGeom prst="straightConnector1">
            <a:avLst/>
          </a:prstGeom>
          <a:noFill/>
          <a:ln cap="flat" cmpd="sng" w="25400">
            <a:solidFill>
              <a:schemeClr val="folHlink"/>
            </a:solidFill>
            <a:prstDash val="solid"/>
            <a:miter lim="800000"/>
            <a:headEnd len="med" w="med" type="oval"/>
            <a:tailEnd len="lg" w="lg" type="triangle"/>
          </a:ln>
        </p:spPr>
      </p:cxnSp>
      <p:cxnSp>
        <p:nvCxnSpPr>
          <p:cNvPr id="805" name="Google Shape;805;p89"/>
          <p:cNvCxnSpPr/>
          <p:nvPr/>
        </p:nvCxnSpPr>
        <p:spPr>
          <a:xfrm>
            <a:off x="4032250" y="5375275"/>
            <a:ext cx="0" cy="117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oval"/>
            <a:tailEnd len="lg" w="lg" type="triangle"/>
          </a:ln>
        </p:spPr>
      </p:cxnSp>
      <p:cxnSp>
        <p:nvCxnSpPr>
          <p:cNvPr id="806" name="Google Shape;806;p89"/>
          <p:cNvCxnSpPr/>
          <p:nvPr/>
        </p:nvCxnSpPr>
        <p:spPr>
          <a:xfrm>
            <a:off x="4787900" y="5543587"/>
            <a:ext cx="0" cy="1176300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7" name="Google Shape;807;p89"/>
          <p:cNvCxnSpPr/>
          <p:nvPr/>
        </p:nvCxnSpPr>
        <p:spPr>
          <a:xfrm>
            <a:off x="4787900" y="5543550"/>
            <a:ext cx="1092300" cy="0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90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Deletion</a:t>
            </a:r>
            <a:endParaRPr/>
          </a:p>
        </p:txBody>
      </p:sp>
      <p:sp>
        <p:nvSpPr>
          <p:cNvPr id="813" name="Google Shape;813;p90"/>
          <p:cNvSpPr txBox="1"/>
          <p:nvPr>
            <p:ph idx="1" type="body"/>
          </p:nvPr>
        </p:nvSpPr>
        <p:spPr>
          <a:xfrm>
            <a:off x="3024187" y="1847850"/>
            <a:ext cx="35289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42900" lvl="0" marL="3429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60"/>
              <a:buNone/>
            </a:pPr>
            <a:r>
              <a:rPr b="0" i="0" lang="en-US" sz="31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Before deletion</a:t>
            </a:r>
            <a:endParaRPr/>
          </a:p>
        </p:txBody>
      </p:sp>
      <p:sp>
        <p:nvSpPr>
          <p:cNvPr id="814" name="Google Shape;814;p90"/>
          <p:cNvSpPr txBox="1"/>
          <p:nvPr/>
        </p:nvSpPr>
        <p:spPr>
          <a:xfrm>
            <a:off x="2184400" y="3151187"/>
            <a:ext cx="1008000" cy="5889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815" name="Google Shape;815;p90"/>
          <p:cNvSpPr txBox="1"/>
          <p:nvPr/>
        </p:nvSpPr>
        <p:spPr>
          <a:xfrm>
            <a:off x="3192462" y="3151187"/>
            <a:ext cx="1008000" cy="5889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6" name="Google Shape;816;p90"/>
          <p:cNvSpPr txBox="1"/>
          <p:nvPr/>
        </p:nvSpPr>
        <p:spPr>
          <a:xfrm>
            <a:off x="4619625" y="3151187"/>
            <a:ext cx="1008000" cy="5889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817" name="Google Shape;817;p90"/>
          <p:cNvSpPr txBox="1"/>
          <p:nvPr/>
        </p:nvSpPr>
        <p:spPr>
          <a:xfrm>
            <a:off x="5627687" y="3151187"/>
            <a:ext cx="1008000" cy="5889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8" name="Google Shape;818;p90"/>
          <p:cNvSpPr txBox="1"/>
          <p:nvPr/>
        </p:nvSpPr>
        <p:spPr>
          <a:xfrm>
            <a:off x="6972300" y="3151187"/>
            <a:ext cx="1008000" cy="5889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819" name="Google Shape;819;p90"/>
          <p:cNvSpPr txBox="1"/>
          <p:nvPr/>
        </p:nvSpPr>
        <p:spPr>
          <a:xfrm>
            <a:off x="7980362" y="3151187"/>
            <a:ext cx="1008000" cy="5889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20" name="Google Shape;820;p90"/>
          <p:cNvCxnSpPr/>
          <p:nvPr/>
        </p:nvCxnSpPr>
        <p:spPr>
          <a:xfrm>
            <a:off x="3695700" y="3487737"/>
            <a:ext cx="924000" cy="0"/>
          </a:xfrm>
          <a:prstGeom prst="straightConnector1">
            <a:avLst/>
          </a:prstGeom>
          <a:noFill/>
          <a:ln cap="flat" cmpd="sng" w="25400">
            <a:solidFill>
              <a:srgbClr val="0000FF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821" name="Google Shape;821;p90"/>
          <p:cNvCxnSpPr/>
          <p:nvPr/>
        </p:nvCxnSpPr>
        <p:spPr>
          <a:xfrm>
            <a:off x="6048375" y="3487737"/>
            <a:ext cx="924000" cy="0"/>
          </a:xfrm>
          <a:prstGeom prst="straightConnector1">
            <a:avLst/>
          </a:prstGeom>
          <a:noFill/>
          <a:ln cap="flat" cmpd="sng" w="25400">
            <a:solidFill>
              <a:srgbClr val="0000FF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822" name="Google Shape;822;p90"/>
          <p:cNvCxnSpPr/>
          <p:nvPr/>
        </p:nvCxnSpPr>
        <p:spPr>
          <a:xfrm>
            <a:off x="1260475" y="3487737"/>
            <a:ext cx="924000" cy="0"/>
          </a:xfrm>
          <a:prstGeom prst="straightConnector1">
            <a:avLst/>
          </a:prstGeom>
          <a:noFill/>
          <a:ln cap="flat" cmpd="sng" w="25400">
            <a:solidFill>
              <a:srgbClr val="0000FF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823" name="Google Shape;823;p90"/>
          <p:cNvCxnSpPr/>
          <p:nvPr/>
        </p:nvCxnSpPr>
        <p:spPr>
          <a:xfrm>
            <a:off x="8569325" y="3487737"/>
            <a:ext cx="924000" cy="0"/>
          </a:xfrm>
          <a:prstGeom prst="straightConnector1">
            <a:avLst/>
          </a:prstGeom>
          <a:noFill/>
          <a:ln cap="flat" cmpd="sng" w="25400">
            <a:solidFill>
              <a:srgbClr val="0000FF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824" name="Google Shape;824;p90"/>
          <p:cNvSpPr txBox="1"/>
          <p:nvPr/>
        </p:nvSpPr>
        <p:spPr>
          <a:xfrm>
            <a:off x="1243012" y="2347912"/>
            <a:ext cx="3873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endParaRPr/>
          </a:p>
        </p:txBody>
      </p:sp>
      <p:cxnSp>
        <p:nvCxnSpPr>
          <p:cNvPr id="825" name="Google Shape;825;p90"/>
          <p:cNvCxnSpPr/>
          <p:nvPr/>
        </p:nvCxnSpPr>
        <p:spPr>
          <a:xfrm>
            <a:off x="1479550" y="2359025"/>
            <a:ext cx="958800" cy="500100"/>
          </a:xfrm>
          <a:prstGeom prst="bentConnector2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26" name="Google Shape;826;p90"/>
          <p:cNvSpPr txBox="1"/>
          <p:nvPr/>
        </p:nvSpPr>
        <p:spPr>
          <a:xfrm>
            <a:off x="2922587" y="4029075"/>
            <a:ext cx="41784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p-&gt;next = p-&gt;next-&gt;next;</a:t>
            </a:r>
            <a:endParaRPr/>
          </a:p>
        </p:txBody>
      </p:sp>
      <p:sp>
        <p:nvSpPr>
          <p:cNvPr id="827" name="Google Shape;827;p90"/>
          <p:cNvSpPr txBox="1"/>
          <p:nvPr/>
        </p:nvSpPr>
        <p:spPr>
          <a:xfrm>
            <a:off x="3024187" y="4664075"/>
            <a:ext cx="35289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7825" lvl="0" marL="3778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Tahoma"/>
              <a:buNone/>
            </a:pPr>
            <a:r>
              <a:rPr b="0" i="0" lang="en-US" sz="35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After deletion</a:t>
            </a:r>
            <a:endParaRPr/>
          </a:p>
        </p:txBody>
      </p:sp>
      <p:sp>
        <p:nvSpPr>
          <p:cNvPr id="828" name="Google Shape;828;p90"/>
          <p:cNvSpPr txBox="1"/>
          <p:nvPr/>
        </p:nvSpPr>
        <p:spPr>
          <a:xfrm>
            <a:off x="1931987" y="5419725"/>
            <a:ext cx="1008000" cy="587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829" name="Google Shape;829;p90"/>
          <p:cNvSpPr txBox="1"/>
          <p:nvPr/>
        </p:nvSpPr>
        <p:spPr>
          <a:xfrm>
            <a:off x="2940050" y="5419725"/>
            <a:ext cx="1008000" cy="587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0" name="Google Shape;830;p90"/>
          <p:cNvSpPr txBox="1"/>
          <p:nvPr/>
        </p:nvSpPr>
        <p:spPr>
          <a:xfrm>
            <a:off x="4368800" y="5419725"/>
            <a:ext cx="1008000" cy="587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831" name="Google Shape;831;p90"/>
          <p:cNvSpPr txBox="1"/>
          <p:nvPr/>
        </p:nvSpPr>
        <p:spPr>
          <a:xfrm>
            <a:off x="5376862" y="5419725"/>
            <a:ext cx="1008000" cy="587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2" name="Google Shape;832;p90"/>
          <p:cNvSpPr txBox="1"/>
          <p:nvPr/>
        </p:nvSpPr>
        <p:spPr>
          <a:xfrm>
            <a:off x="6719887" y="5419725"/>
            <a:ext cx="1008000" cy="587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833" name="Google Shape;833;p90"/>
          <p:cNvSpPr txBox="1"/>
          <p:nvPr/>
        </p:nvSpPr>
        <p:spPr>
          <a:xfrm>
            <a:off x="7727950" y="5419725"/>
            <a:ext cx="1008000" cy="587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34" name="Google Shape;834;p90"/>
          <p:cNvCxnSpPr/>
          <p:nvPr/>
        </p:nvCxnSpPr>
        <p:spPr>
          <a:xfrm>
            <a:off x="5795962" y="5756275"/>
            <a:ext cx="924000" cy="0"/>
          </a:xfrm>
          <a:prstGeom prst="straightConnector1">
            <a:avLst/>
          </a:prstGeom>
          <a:noFill/>
          <a:ln cap="flat" cmpd="sng" w="25400">
            <a:solidFill>
              <a:srgbClr val="0000FF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835" name="Google Shape;835;p90"/>
          <p:cNvCxnSpPr/>
          <p:nvPr/>
        </p:nvCxnSpPr>
        <p:spPr>
          <a:xfrm>
            <a:off x="1008062" y="5756275"/>
            <a:ext cx="924000" cy="0"/>
          </a:xfrm>
          <a:prstGeom prst="straightConnector1">
            <a:avLst/>
          </a:prstGeom>
          <a:noFill/>
          <a:ln cap="flat" cmpd="sng" w="25400">
            <a:solidFill>
              <a:srgbClr val="0000FF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836" name="Google Shape;836;p90"/>
          <p:cNvCxnSpPr/>
          <p:nvPr/>
        </p:nvCxnSpPr>
        <p:spPr>
          <a:xfrm>
            <a:off x="8316912" y="5756275"/>
            <a:ext cx="924000" cy="0"/>
          </a:xfrm>
          <a:prstGeom prst="straightConnector1">
            <a:avLst/>
          </a:prstGeom>
          <a:noFill/>
          <a:ln cap="flat" cmpd="sng" w="25400">
            <a:solidFill>
              <a:srgbClr val="0000FF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837" name="Google Shape;837;p90"/>
          <p:cNvSpPr txBox="1"/>
          <p:nvPr/>
        </p:nvSpPr>
        <p:spPr>
          <a:xfrm>
            <a:off x="990600" y="4616450"/>
            <a:ext cx="388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endParaRPr/>
          </a:p>
        </p:txBody>
      </p:sp>
      <p:cxnSp>
        <p:nvCxnSpPr>
          <p:cNvPr id="838" name="Google Shape;838;p90"/>
          <p:cNvCxnSpPr/>
          <p:nvPr/>
        </p:nvCxnSpPr>
        <p:spPr>
          <a:xfrm>
            <a:off x="1250950" y="4416425"/>
            <a:ext cx="958800" cy="500100"/>
          </a:xfrm>
          <a:prstGeom prst="bentConnector2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39" name="Google Shape;839;p90"/>
          <p:cNvCxnSpPr/>
          <p:nvPr/>
        </p:nvCxnSpPr>
        <p:spPr>
          <a:xfrm>
            <a:off x="3444875" y="5756275"/>
            <a:ext cx="0" cy="587400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40" name="Google Shape;840;p90"/>
          <p:cNvCxnSpPr/>
          <p:nvPr/>
        </p:nvCxnSpPr>
        <p:spPr>
          <a:xfrm>
            <a:off x="3444875" y="6343650"/>
            <a:ext cx="3527400" cy="0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41" name="Google Shape;841;p90"/>
          <p:cNvCxnSpPr/>
          <p:nvPr/>
        </p:nvCxnSpPr>
        <p:spPr>
          <a:xfrm>
            <a:off x="6972300" y="6007050"/>
            <a:ext cx="0" cy="336600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42" name="Google Shape;842;p90"/>
          <p:cNvSpPr txBox="1"/>
          <p:nvPr/>
        </p:nvSpPr>
        <p:spPr>
          <a:xfrm>
            <a:off x="7794625" y="4532312"/>
            <a:ext cx="1411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garbage</a:t>
            </a:r>
            <a:endParaRPr/>
          </a:p>
        </p:txBody>
      </p:sp>
      <p:cxnSp>
        <p:nvCxnSpPr>
          <p:cNvPr id="843" name="Google Shape;843;p90"/>
          <p:cNvCxnSpPr/>
          <p:nvPr/>
        </p:nvCxnSpPr>
        <p:spPr>
          <a:xfrm flipH="1">
            <a:off x="5880225" y="4830762"/>
            <a:ext cx="2016000" cy="5889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91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Deletion</a:t>
            </a:r>
            <a:endParaRPr/>
          </a:p>
        </p:txBody>
      </p:sp>
      <p:sp>
        <p:nvSpPr>
          <p:cNvPr id="849" name="Google Shape;849;p91"/>
          <p:cNvSpPr txBox="1"/>
          <p:nvPr>
            <p:ph idx="1" type="body"/>
          </p:nvPr>
        </p:nvSpPr>
        <p:spPr>
          <a:xfrm>
            <a:off x="3024187" y="1847850"/>
            <a:ext cx="35289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42900" lvl="0" marL="3429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60"/>
              <a:buNone/>
            </a:pPr>
            <a:r>
              <a:rPr b="0" i="0" lang="en-US" sz="31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Before deletion</a:t>
            </a:r>
            <a:endParaRPr/>
          </a:p>
        </p:txBody>
      </p:sp>
      <p:sp>
        <p:nvSpPr>
          <p:cNvPr id="850" name="Google Shape;850;p91"/>
          <p:cNvSpPr txBox="1"/>
          <p:nvPr/>
        </p:nvSpPr>
        <p:spPr>
          <a:xfrm>
            <a:off x="1931987" y="2687637"/>
            <a:ext cx="1008000" cy="5889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851" name="Google Shape;851;p91"/>
          <p:cNvSpPr txBox="1"/>
          <p:nvPr/>
        </p:nvSpPr>
        <p:spPr>
          <a:xfrm>
            <a:off x="2940050" y="2687637"/>
            <a:ext cx="1008000" cy="5889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2" name="Google Shape;852;p91"/>
          <p:cNvSpPr txBox="1"/>
          <p:nvPr/>
        </p:nvSpPr>
        <p:spPr>
          <a:xfrm>
            <a:off x="4368800" y="2687637"/>
            <a:ext cx="1008000" cy="5889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853" name="Google Shape;853;p91"/>
          <p:cNvSpPr txBox="1"/>
          <p:nvPr/>
        </p:nvSpPr>
        <p:spPr>
          <a:xfrm>
            <a:off x="5376862" y="2687637"/>
            <a:ext cx="1008000" cy="5889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4" name="Google Shape;854;p91"/>
          <p:cNvSpPr txBox="1"/>
          <p:nvPr/>
        </p:nvSpPr>
        <p:spPr>
          <a:xfrm>
            <a:off x="6719887" y="2687637"/>
            <a:ext cx="1008000" cy="5889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855" name="Google Shape;855;p91"/>
          <p:cNvSpPr txBox="1"/>
          <p:nvPr/>
        </p:nvSpPr>
        <p:spPr>
          <a:xfrm>
            <a:off x="7727950" y="2687637"/>
            <a:ext cx="1008000" cy="5889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56" name="Google Shape;856;p91"/>
          <p:cNvCxnSpPr/>
          <p:nvPr/>
        </p:nvCxnSpPr>
        <p:spPr>
          <a:xfrm>
            <a:off x="3444875" y="3024187"/>
            <a:ext cx="924000" cy="0"/>
          </a:xfrm>
          <a:prstGeom prst="straightConnector1">
            <a:avLst/>
          </a:prstGeom>
          <a:noFill/>
          <a:ln cap="flat" cmpd="sng" w="25400">
            <a:solidFill>
              <a:srgbClr val="0000FF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857" name="Google Shape;857;p91"/>
          <p:cNvCxnSpPr/>
          <p:nvPr/>
        </p:nvCxnSpPr>
        <p:spPr>
          <a:xfrm>
            <a:off x="5795962" y="3024187"/>
            <a:ext cx="924000" cy="0"/>
          </a:xfrm>
          <a:prstGeom prst="straightConnector1">
            <a:avLst/>
          </a:prstGeom>
          <a:noFill/>
          <a:ln cap="flat" cmpd="sng" w="25400">
            <a:solidFill>
              <a:srgbClr val="0000FF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858" name="Google Shape;858;p91"/>
          <p:cNvCxnSpPr/>
          <p:nvPr/>
        </p:nvCxnSpPr>
        <p:spPr>
          <a:xfrm>
            <a:off x="1008062" y="3024187"/>
            <a:ext cx="924000" cy="0"/>
          </a:xfrm>
          <a:prstGeom prst="straightConnector1">
            <a:avLst/>
          </a:prstGeom>
          <a:noFill/>
          <a:ln cap="flat" cmpd="sng" w="25400">
            <a:solidFill>
              <a:srgbClr val="0000FF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859" name="Google Shape;859;p91"/>
          <p:cNvCxnSpPr/>
          <p:nvPr/>
        </p:nvCxnSpPr>
        <p:spPr>
          <a:xfrm>
            <a:off x="8316912" y="3024187"/>
            <a:ext cx="924000" cy="0"/>
          </a:xfrm>
          <a:prstGeom prst="straightConnector1">
            <a:avLst/>
          </a:prstGeom>
          <a:noFill/>
          <a:ln cap="flat" cmpd="sng" w="25400">
            <a:solidFill>
              <a:srgbClr val="0000FF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860" name="Google Shape;860;p91"/>
          <p:cNvSpPr txBox="1"/>
          <p:nvPr/>
        </p:nvSpPr>
        <p:spPr>
          <a:xfrm>
            <a:off x="1243012" y="2347912"/>
            <a:ext cx="3873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endParaRPr/>
          </a:p>
        </p:txBody>
      </p:sp>
      <p:cxnSp>
        <p:nvCxnSpPr>
          <p:cNvPr id="861" name="Google Shape;861;p91"/>
          <p:cNvCxnSpPr/>
          <p:nvPr/>
        </p:nvCxnSpPr>
        <p:spPr>
          <a:xfrm>
            <a:off x="1479550" y="2359025"/>
            <a:ext cx="730200" cy="79500"/>
          </a:xfrm>
          <a:prstGeom prst="bentConnector2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62" name="Google Shape;862;p91"/>
          <p:cNvSpPr txBox="1"/>
          <p:nvPr/>
        </p:nvSpPr>
        <p:spPr>
          <a:xfrm>
            <a:off x="2922587" y="3443287"/>
            <a:ext cx="5562600" cy="91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1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 = p-&gt;next;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1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p-&gt;next = p-&gt;next-&gt;next;</a:t>
            </a:r>
            <a:endParaRPr/>
          </a:p>
        </p:txBody>
      </p:sp>
      <p:sp>
        <p:nvSpPr>
          <p:cNvPr id="863" name="Google Shape;863;p91"/>
          <p:cNvSpPr txBox="1"/>
          <p:nvPr/>
        </p:nvSpPr>
        <p:spPr>
          <a:xfrm>
            <a:off x="3024187" y="4367212"/>
            <a:ext cx="35289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7825" lvl="0" marL="3778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500"/>
              <a:buFont typeface="Tahoma"/>
              <a:buNone/>
            </a:pPr>
            <a:r>
              <a:rPr b="0" i="0" lang="en-US" sz="35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After deletion</a:t>
            </a:r>
            <a:endParaRPr/>
          </a:p>
        </p:txBody>
      </p:sp>
      <p:sp>
        <p:nvSpPr>
          <p:cNvPr id="864" name="Google Shape;864;p91"/>
          <p:cNvSpPr txBox="1"/>
          <p:nvPr/>
        </p:nvSpPr>
        <p:spPr>
          <a:xfrm>
            <a:off x="1931987" y="5124450"/>
            <a:ext cx="1008000" cy="587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865" name="Google Shape;865;p91"/>
          <p:cNvSpPr txBox="1"/>
          <p:nvPr/>
        </p:nvSpPr>
        <p:spPr>
          <a:xfrm>
            <a:off x="2940050" y="5124450"/>
            <a:ext cx="1008000" cy="587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6" name="Google Shape;866;p91"/>
          <p:cNvSpPr txBox="1"/>
          <p:nvPr/>
        </p:nvSpPr>
        <p:spPr>
          <a:xfrm>
            <a:off x="4368800" y="5124450"/>
            <a:ext cx="1008000" cy="587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867" name="Google Shape;867;p91"/>
          <p:cNvSpPr txBox="1"/>
          <p:nvPr/>
        </p:nvSpPr>
        <p:spPr>
          <a:xfrm>
            <a:off x="5376862" y="5124450"/>
            <a:ext cx="1008000" cy="587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8" name="Google Shape;868;p91"/>
          <p:cNvSpPr txBox="1"/>
          <p:nvPr/>
        </p:nvSpPr>
        <p:spPr>
          <a:xfrm>
            <a:off x="6719887" y="5124450"/>
            <a:ext cx="1008000" cy="587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869" name="Google Shape;869;p91"/>
          <p:cNvSpPr txBox="1"/>
          <p:nvPr/>
        </p:nvSpPr>
        <p:spPr>
          <a:xfrm>
            <a:off x="7727950" y="5124450"/>
            <a:ext cx="1008000" cy="587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70" name="Google Shape;870;p91"/>
          <p:cNvCxnSpPr/>
          <p:nvPr/>
        </p:nvCxnSpPr>
        <p:spPr>
          <a:xfrm>
            <a:off x="5795962" y="5459412"/>
            <a:ext cx="924000" cy="0"/>
          </a:xfrm>
          <a:prstGeom prst="straightConnector1">
            <a:avLst/>
          </a:prstGeom>
          <a:noFill/>
          <a:ln cap="flat" cmpd="sng" w="25400">
            <a:solidFill>
              <a:srgbClr val="0000FF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871" name="Google Shape;871;p91"/>
          <p:cNvCxnSpPr/>
          <p:nvPr/>
        </p:nvCxnSpPr>
        <p:spPr>
          <a:xfrm>
            <a:off x="1008062" y="5459412"/>
            <a:ext cx="924000" cy="0"/>
          </a:xfrm>
          <a:prstGeom prst="straightConnector1">
            <a:avLst/>
          </a:prstGeom>
          <a:noFill/>
          <a:ln cap="flat" cmpd="sng" w="25400">
            <a:solidFill>
              <a:srgbClr val="0000FF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872" name="Google Shape;872;p91"/>
          <p:cNvCxnSpPr/>
          <p:nvPr/>
        </p:nvCxnSpPr>
        <p:spPr>
          <a:xfrm>
            <a:off x="8316912" y="5459412"/>
            <a:ext cx="924000" cy="0"/>
          </a:xfrm>
          <a:prstGeom prst="straightConnector1">
            <a:avLst/>
          </a:prstGeom>
          <a:noFill/>
          <a:ln cap="flat" cmpd="sng" w="25400">
            <a:solidFill>
              <a:srgbClr val="0000FF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873" name="Google Shape;873;p91"/>
          <p:cNvSpPr txBox="1"/>
          <p:nvPr/>
        </p:nvSpPr>
        <p:spPr>
          <a:xfrm>
            <a:off x="990600" y="4321175"/>
            <a:ext cx="388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endParaRPr/>
          </a:p>
        </p:txBody>
      </p:sp>
      <p:cxnSp>
        <p:nvCxnSpPr>
          <p:cNvPr id="874" name="Google Shape;874;p91"/>
          <p:cNvCxnSpPr/>
          <p:nvPr/>
        </p:nvCxnSpPr>
        <p:spPr>
          <a:xfrm>
            <a:off x="1250950" y="4148137"/>
            <a:ext cx="958800" cy="500100"/>
          </a:xfrm>
          <a:prstGeom prst="bentConnector2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75" name="Google Shape;875;p91"/>
          <p:cNvCxnSpPr/>
          <p:nvPr/>
        </p:nvCxnSpPr>
        <p:spPr>
          <a:xfrm>
            <a:off x="3444875" y="5459412"/>
            <a:ext cx="0" cy="588900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76" name="Google Shape;876;p91"/>
          <p:cNvCxnSpPr/>
          <p:nvPr/>
        </p:nvCxnSpPr>
        <p:spPr>
          <a:xfrm>
            <a:off x="3444875" y="6048375"/>
            <a:ext cx="3527400" cy="0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77" name="Google Shape;877;p91"/>
          <p:cNvCxnSpPr/>
          <p:nvPr/>
        </p:nvCxnSpPr>
        <p:spPr>
          <a:xfrm>
            <a:off x="6972300" y="5711775"/>
            <a:ext cx="0" cy="336600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78" name="Google Shape;878;p91"/>
          <p:cNvSpPr txBox="1"/>
          <p:nvPr/>
        </p:nvSpPr>
        <p:spPr>
          <a:xfrm>
            <a:off x="3108325" y="6132512"/>
            <a:ext cx="3888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endParaRPr/>
          </a:p>
        </p:txBody>
      </p:sp>
      <p:cxnSp>
        <p:nvCxnSpPr>
          <p:cNvPr id="879" name="Google Shape;879;p91"/>
          <p:cNvCxnSpPr/>
          <p:nvPr/>
        </p:nvCxnSpPr>
        <p:spPr>
          <a:xfrm>
            <a:off x="3529012" y="6508750"/>
            <a:ext cx="117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80" name="Google Shape;880;p91"/>
          <p:cNvCxnSpPr/>
          <p:nvPr/>
        </p:nvCxnSpPr>
        <p:spPr>
          <a:xfrm>
            <a:off x="4703762" y="5751549"/>
            <a:ext cx="0" cy="757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81" name="Google Shape;881;p91"/>
          <p:cNvSpPr txBox="1"/>
          <p:nvPr/>
        </p:nvSpPr>
        <p:spPr>
          <a:xfrm>
            <a:off x="5359400" y="6335712"/>
            <a:ext cx="1719300" cy="51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1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free (q) ;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92"/>
          <p:cNvSpPr txBox="1"/>
          <p:nvPr>
            <p:ph type="title"/>
          </p:nvPr>
        </p:nvSpPr>
        <p:spPr>
          <a:xfrm>
            <a:off x="1268412" y="681037"/>
            <a:ext cx="8591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50" spcFirstLastPara="1" rIns="100750" wrap="square" tIns="50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0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Delete a list and free memory</a:t>
            </a:r>
            <a:endParaRPr/>
          </a:p>
        </p:txBody>
      </p:sp>
      <p:sp>
        <p:nvSpPr>
          <p:cNvPr id="887" name="Google Shape;887;p92"/>
          <p:cNvSpPr txBox="1"/>
          <p:nvPr>
            <p:ph idx="1" type="body"/>
          </p:nvPr>
        </p:nvSpPr>
        <p:spPr>
          <a:xfrm>
            <a:off x="1303337" y="2224087"/>
            <a:ext cx="8569200" cy="4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50" spcFirstLastPara="1" rIns="100750" wrap="square" tIns="503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60"/>
              <a:buNone/>
            </a:pPr>
            <a:r>
              <a:rPr b="1" i="0" lang="en-US" sz="3100" u="none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/* Recursive deletion of a list */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1860"/>
              <a:buNone/>
            </a:pPr>
            <a:r>
              <a:rPr b="0" i="0" lang="en-US" sz="31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en-US" sz="31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delete_list</a:t>
            </a:r>
            <a:r>
              <a:rPr b="0" i="0" lang="en-US" sz="31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(LINK head)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1860"/>
              <a:buNone/>
            </a:pPr>
            <a:r>
              <a:rPr b="0" i="0" lang="en-US" sz="31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		if (head != NULL)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1860"/>
              <a:buNone/>
            </a:pPr>
            <a:r>
              <a:rPr b="0" i="0" lang="en-US" sz="31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  <a:r>
              <a:rPr b="1" i="0" lang="en-US" sz="31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delete_list</a:t>
            </a:r>
            <a:r>
              <a:rPr b="0" i="0" lang="en-US" sz="31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(head-&gt;next) 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1860"/>
              <a:buNone/>
            </a:pPr>
            <a:r>
              <a:rPr b="0" i="0" lang="en-US" sz="31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			free (head) ; </a:t>
            </a:r>
            <a:r>
              <a:rPr b="0" i="0" lang="en-US" sz="3100" u="none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/* Release storage */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1860"/>
              <a:buNone/>
            </a:pPr>
            <a:r>
              <a:rPr b="0" i="0" lang="en-US" sz="31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268412" y="757237"/>
            <a:ext cx="85914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1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Another example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739775" y="2101850"/>
            <a:ext cx="8605800" cy="4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7825" lvl="0" marL="3778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#define MAX_NAME 40</a:t>
            </a:r>
            <a:endParaRPr/>
          </a:p>
          <a:p>
            <a:pPr indent="-377825" lvl="0" marL="377825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typedef struct		{</a:t>
            </a:r>
            <a:endParaRPr/>
          </a:p>
          <a:p>
            <a:pPr indent="-252412" lvl="2" marL="1260475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300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 name[MAX_NAME+1];</a:t>
            </a:r>
            <a:endParaRPr/>
          </a:p>
          <a:p>
            <a:pPr indent="-252412" lvl="2" marL="1260475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300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 rollno[10];</a:t>
            </a:r>
            <a:endParaRPr/>
          </a:p>
          <a:p>
            <a:pPr indent="-252412" lvl="2" marL="1260475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300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classtest;</a:t>
            </a:r>
            <a:endParaRPr/>
          </a:p>
          <a:p>
            <a:pPr indent="-252412" lvl="2" marL="1260475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300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midterm;</a:t>
            </a:r>
            <a:endParaRPr/>
          </a:p>
          <a:p>
            <a:pPr indent="-252412" lvl="2" marL="1260475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300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final;</a:t>
            </a:r>
            <a:endParaRPr/>
          </a:p>
          <a:p>
            <a:pPr indent="-252412" lvl="2" marL="1260475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300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 grade;</a:t>
            </a:r>
            <a:endParaRPr/>
          </a:p>
          <a:p>
            <a:pPr indent="-377825" lvl="0" marL="377825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 StudentRecord;</a:t>
            </a:r>
            <a:endParaRPr/>
          </a:p>
          <a:p>
            <a:pPr indent="-377825" lvl="0" marL="377825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Defines a new data type called StudentRecord. Does not declare a variable.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1268412" y="757237"/>
            <a:ext cx="85914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Font typeface="Tahoma"/>
              <a:buNone/>
            </a:pPr>
            <a:r>
              <a:rPr b="1" i="0" lang="en-US" sz="4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Declaring struct variables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739775" y="2101850"/>
            <a:ext cx="8605800" cy="4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7825" lvl="0" marL="377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60"/>
              <a:buNone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/* typedef structs go at top of program */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1860"/>
              <a:buNone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. .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1860"/>
              <a:buNone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.....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1860"/>
              <a:buNone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float ....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1860"/>
              <a:buNone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StudentRecord s1;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1860"/>
              <a:buNone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StudentRecord singhal 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/* StudentRecord is a type; s1 and singhal are variables*/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1860"/>
              <a:buNone/>
            </a:pPr>
            <a:r>
              <a:rPr b="0" i="0" lang="en-US" sz="3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 nametype aname;</a:t>
            </a:r>
            <a:endParaRPr/>
          </a:p>
          <a:p>
            <a:pPr indent="-377825" lvl="0" marL="3778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/* struct nametype is a type; aname is a variable      */</a:t>
            </a:r>
            <a:endParaRPr/>
          </a:p>
          <a:p>
            <a:pPr indent="-286385" lvl="0" marL="377825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unctions_Search_Sort">
  <a:themeElements>
    <a:clrScheme name="Functions_Search_Sort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Functions_Search_Sort">
  <a:themeElements>
    <a:clrScheme name="Functions_Search_Sort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