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2" r:id="rId12"/>
    <p:sldId id="265" r:id="rId13"/>
    <p:sldId id="273" r:id="rId14"/>
    <p:sldId id="274" r:id="rId15"/>
    <p:sldId id="266" r:id="rId16"/>
    <p:sldId id="267" r:id="rId17"/>
    <p:sldId id="268" r:id="rId18"/>
    <p:sldId id="269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79a1e4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79a1e4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79a1e4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79a1e4d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79a1e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79a1e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79a1e4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79a1e4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79a1e4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79a1e4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79a1e4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79a1e4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79a1e4d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79a1e4d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79a1e4d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79a1e4d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79a1e4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79a1e4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79a1e4d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79a1e4d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Expressions and Statements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… ELSE Statement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96DC1-1FB3-4E3B-9968-5F78FB48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67" y="1317829"/>
            <a:ext cx="4634533" cy="3380646"/>
          </a:xfrm>
          <a:prstGeom prst="rect">
            <a:avLst/>
          </a:prstGeom>
        </p:spPr>
      </p:pic>
      <p:sp>
        <p:nvSpPr>
          <p:cNvPr id="6" name="Google Shape;104;p20">
            <a:extLst>
              <a:ext uri="{FF2B5EF4-FFF2-40B4-BE49-F238E27FC236}">
                <a16:creationId xmlns:a16="http://schemas.microsoft.com/office/drawing/2014/main" id="{B624AFA3-C93C-4D60-ABE4-C72F0CD80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if ( test–expression 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	statement or block (if true);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else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	statement or block (otherwise);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statement – x;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next statement;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ACC-DF29-4C42-8C66-5B747A7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3A3B-3366-4B24-8B58-5994CD710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GB" dirty="0"/>
              <a:t>main()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int a, b, c, d;</a:t>
            </a:r>
          </a:p>
          <a:p>
            <a:pPr marL="114300" indent="0">
              <a:buNone/>
            </a:pPr>
            <a:r>
              <a:rPr lang="en-GB" dirty="0"/>
              <a:t>	float ratio;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(“Enter four integer values\n”);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(“%d %d %d %d”, &amp;a, &amp;b, &amp;c, &amp;d);</a:t>
            </a:r>
          </a:p>
          <a:p>
            <a:pPr marL="114300" indent="0">
              <a:buNone/>
            </a:pPr>
            <a:r>
              <a:rPr lang="en-GB" dirty="0"/>
              <a:t>	if (c-d != 0) /* Execute statement block */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ratio = (float)(</a:t>
            </a:r>
            <a:r>
              <a:rPr lang="en-GB" dirty="0" err="1"/>
              <a:t>a+b</a:t>
            </a:r>
            <a:r>
              <a:rPr lang="en-GB" dirty="0"/>
              <a:t>)/(float)(c-d);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(“Ratio = %f\n”, ratio);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	else</a:t>
            </a:r>
          </a:p>
          <a:p>
            <a:pPr marL="114300" indent="0">
              <a:buNone/>
            </a:pPr>
            <a:r>
              <a:rPr lang="en-GB" dirty="0"/>
              <a:t>		 </a:t>
            </a:r>
            <a:r>
              <a:rPr lang="en-GB" dirty="0" err="1"/>
              <a:t>printf</a:t>
            </a:r>
            <a:r>
              <a:rPr lang="en-GB" dirty="0"/>
              <a:t>(“c – d is zero\n”);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I/P: 10 11 12 13</a:t>
            </a:r>
          </a:p>
          <a:p>
            <a:pPr marL="114300" indent="0">
              <a:buNone/>
            </a:pPr>
            <a:r>
              <a:rPr lang="en-GB" dirty="0"/>
              <a:t>O/P: -21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I/P: 10 11 12 12</a:t>
            </a:r>
          </a:p>
          <a:p>
            <a:pPr marL="114300" indent="0">
              <a:buNone/>
            </a:pPr>
            <a:r>
              <a:rPr lang="en-GB" dirty="0"/>
              <a:t>O/P: c – d is zero</a:t>
            </a:r>
          </a:p>
        </p:txBody>
      </p:sp>
    </p:spTree>
    <p:extLst>
      <p:ext uri="{BB962C8B-B14F-4D97-AF65-F5344CB8AC3E}">
        <p14:creationId xmlns:p14="http://schemas.microsoft.com/office/powerpoint/2010/main" val="16453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- ELSE Statements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dirty="0"/>
              <a:t>if ( test–expression-1 ) {</a:t>
            </a:r>
            <a:br>
              <a:rPr lang="en-GB" sz="1000" dirty="0"/>
            </a:br>
            <a:r>
              <a:rPr lang="en-GB" sz="1000" dirty="0"/>
              <a:t>	if ( test–expression-2 ) {</a:t>
            </a:r>
            <a:br>
              <a:rPr lang="en-GB" sz="1000" dirty="0"/>
            </a:br>
            <a:r>
              <a:rPr lang="en-GB" sz="1000" dirty="0"/>
              <a:t>	</a:t>
            </a:r>
            <a:br>
              <a:rPr lang="en-GB" sz="1000" dirty="0"/>
            </a:br>
            <a:r>
              <a:rPr lang="en-GB" sz="1000" dirty="0"/>
              <a:t>	}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dirty="0"/>
              <a:t>	else</a:t>
            </a:r>
            <a:br>
              <a:rPr lang="en-GB" sz="1000" dirty="0"/>
            </a:br>
            <a:r>
              <a:rPr lang="en-GB" sz="1000" dirty="0"/>
              <a:t>	{</a:t>
            </a:r>
            <a:br>
              <a:rPr lang="en-GB" sz="1000" dirty="0"/>
            </a:br>
            <a:r>
              <a:rPr lang="en-GB" sz="1000" dirty="0"/>
              <a:t>	</a:t>
            </a:r>
            <a:br>
              <a:rPr lang="en-GB" sz="1000" dirty="0"/>
            </a:br>
            <a:r>
              <a:rPr lang="en-GB" sz="1000" dirty="0"/>
              <a:t>	}</a:t>
            </a:r>
            <a:br>
              <a:rPr lang="en-GB" sz="1000" dirty="0"/>
            </a:br>
            <a:r>
              <a:rPr lang="en-GB" sz="1000" dirty="0"/>
              <a:t>}</a:t>
            </a:r>
            <a:br>
              <a:rPr lang="en-GB" sz="1000" dirty="0"/>
            </a:br>
            <a:r>
              <a:rPr lang="en-GB" sz="1000" dirty="0"/>
              <a:t>else {</a:t>
            </a:r>
            <a:br>
              <a:rPr lang="en-GB" sz="1000" dirty="0"/>
            </a:br>
            <a:r>
              <a:rPr lang="en-GB" sz="1000" dirty="0"/>
              <a:t>	statement or block - 1;</a:t>
            </a:r>
            <a:br>
              <a:rPr lang="en-GB" sz="1000" dirty="0"/>
            </a:br>
            <a:r>
              <a:rPr lang="en-GB" sz="1000" dirty="0"/>
              <a:t>}</a:t>
            </a:r>
            <a:br>
              <a:rPr lang="en-GB" sz="1000" dirty="0"/>
            </a:br>
            <a:br>
              <a:rPr lang="en-GB" sz="1000" dirty="0"/>
            </a:br>
            <a:r>
              <a:rPr lang="en-GB" sz="1000" dirty="0"/>
              <a:t>statement – x;</a:t>
            </a:r>
            <a:br>
              <a:rPr lang="en-GB" sz="1000" dirty="0"/>
            </a:br>
            <a:br>
              <a:rPr lang="en-GB" sz="1000" dirty="0"/>
            </a:br>
            <a:r>
              <a:rPr lang="en-GB" sz="1000" dirty="0"/>
              <a:t>next statement;</a:t>
            </a:r>
            <a:endParaRPr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692CE-4975-4B07-904D-31748486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3625"/>
            <a:ext cx="4395232" cy="4253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8BF0-DCA8-4AB2-AF50-17179AB8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64B9-AB89-4DFC-ACE9-BB696791A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GB" sz="1000" dirty="0"/>
              <a:t>main()</a:t>
            </a:r>
          </a:p>
          <a:p>
            <a:pPr marL="114300" indent="0">
              <a:buNone/>
            </a:pPr>
            <a:r>
              <a:rPr lang="en-GB" sz="1000" dirty="0"/>
              <a:t>{</a:t>
            </a:r>
          </a:p>
          <a:p>
            <a:pPr marL="114300" indent="0">
              <a:buNone/>
            </a:pPr>
            <a:r>
              <a:rPr lang="en-GB" sz="1000" dirty="0"/>
              <a:t>	int a, b, c, d;</a:t>
            </a:r>
          </a:p>
          <a:p>
            <a:pPr marL="114300" indent="0">
              <a:buNone/>
            </a:pPr>
            <a:r>
              <a:rPr lang="en-GB" sz="1000" dirty="0"/>
              <a:t>	float ratio;</a:t>
            </a:r>
          </a:p>
          <a:p>
            <a:pPr marL="114300" indent="0">
              <a:buNone/>
            </a:pPr>
            <a:r>
              <a:rPr lang="en-GB" sz="1000" dirty="0"/>
              <a:t>	</a:t>
            </a:r>
            <a:r>
              <a:rPr lang="en-GB" sz="1000" dirty="0" err="1"/>
              <a:t>printf</a:t>
            </a:r>
            <a:r>
              <a:rPr lang="en-GB" sz="1000" dirty="0"/>
              <a:t>(“Enter four integer values\n”);</a:t>
            </a:r>
          </a:p>
          <a:p>
            <a:pPr marL="114300" indent="0">
              <a:buNone/>
            </a:pPr>
            <a:r>
              <a:rPr lang="en-GB" sz="1000" dirty="0"/>
              <a:t>	</a:t>
            </a:r>
            <a:r>
              <a:rPr lang="en-GB" sz="1000" dirty="0" err="1"/>
              <a:t>scanf</a:t>
            </a:r>
            <a:r>
              <a:rPr lang="en-GB" sz="1000" dirty="0"/>
              <a:t>(“%d %d %d %d”, &amp;a, &amp;b, &amp;c, &amp;d);</a:t>
            </a:r>
          </a:p>
          <a:p>
            <a:pPr marL="114300" indent="0">
              <a:buNone/>
            </a:pPr>
            <a:r>
              <a:rPr lang="en-GB" sz="1000" dirty="0"/>
              <a:t>	if (c-d != 0) /* Execute statement block */</a:t>
            </a:r>
          </a:p>
          <a:p>
            <a:pPr marL="114300" indent="0">
              <a:buNone/>
            </a:pPr>
            <a:r>
              <a:rPr lang="en-GB" sz="1000" dirty="0"/>
              <a:t>	{</a:t>
            </a:r>
            <a:br>
              <a:rPr lang="en-GB" sz="1000" dirty="0"/>
            </a:br>
            <a:r>
              <a:rPr lang="en-GB" sz="1000" dirty="0"/>
              <a:t>		if(a &gt; b) {</a:t>
            </a:r>
            <a:br>
              <a:rPr lang="en-GB" sz="1000" dirty="0"/>
            </a:br>
            <a:r>
              <a:rPr lang="en-GB" sz="1000" dirty="0"/>
              <a:t>			ratio = (float)(</a:t>
            </a:r>
            <a:r>
              <a:rPr lang="en-GB" sz="1000" dirty="0" err="1"/>
              <a:t>a+b</a:t>
            </a:r>
            <a:r>
              <a:rPr lang="en-GB" sz="1000" dirty="0"/>
              <a:t>)/(float)(c-d);</a:t>
            </a:r>
            <a:br>
              <a:rPr lang="en-GB" sz="1000" dirty="0"/>
            </a:br>
            <a:r>
              <a:rPr lang="en-GB" sz="1000" dirty="0"/>
              <a:t>			</a:t>
            </a:r>
            <a:r>
              <a:rPr lang="en-GB" sz="1000" dirty="0" err="1"/>
              <a:t>printf</a:t>
            </a:r>
            <a:r>
              <a:rPr lang="en-GB" sz="1000" dirty="0"/>
              <a:t>(“Ratio = %f\n”, ratio);</a:t>
            </a:r>
            <a:br>
              <a:rPr lang="en-GB" sz="1000" dirty="0"/>
            </a:br>
            <a:r>
              <a:rPr lang="en-GB" sz="1000" dirty="0"/>
              <a:t>		}</a:t>
            </a:r>
            <a:br>
              <a:rPr lang="en-GB" sz="1000" dirty="0"/>
            </a:br>
            <a:r>
              <a:rPr lang="en-GB" sz="1000" dirty="0"/>
              <a:t>		else</a:t>
            </a:r>
            <a:br>
              <a:rPr lang="en-GB" sz="1000" dirty="0"/>
            </a:br>
            <a:r>
              <a:rPr lang="en-GB" sz="1000" dirty="0"/>
              <a:t>		{</a:t>
            </a:r>
            <a:br>
              <a:rPr lang="en-GB" sz="1000" dirty="0"/>
            </a:br>
            <a:r>
              <a:rPr lang="en-GB" sz="1000" dirty="0"/>
              <a:t>			ratio = (float)(a-b)/(float)(c-d);</a:t>
            </a:r>
            <a:br>
              <a:rPr lang="en-GB" sz="1000" dirty="0"/>
            </a:br>
            <a:r>
              <a:rPr lang="en-GB" sz="1000" dirty="0"/>
              <a:t>			</a:t>
            </a:r>
            <a:r>
              <a:rPr lang="en-GB" sz="1000" dirty="0" err="1"/>
              <a:t>printf</a:t>
            </a:r>
            <a:r>
              <a:rPr lang="en-GB" sz="1000" dirty="0"/>
              <a:t>(“Ratio = %f\n”, ratio);</a:t>
            </a:r>
            <a:br>
              <a:rPr lang="en-GB" sz="1000" dirty="0"/>
            </a:br>
            <a:r>
              <a:rPr lang="en-GB" sz="1000" dirty="0"/>
              <a:t>		}</a:t>
            </a:r>
            <a:br>
              <a:rPr lang="en-GB" sz="1000" dirty="0"/>
            </a:br>
            <a:r>
              <a:rPr lang="en-GB" sz="1000" dirty="0"/>
              <a:t>	}</a:t>
            </a:r>
          </a:p>
          <a:p>
            <a:pPr marL="114300" indent="0">
              <a:buNone/>
            </a:pPr>
            <a:r>
              <a:rPr lang="en-GB" sz="1000" dirty="0"/>
              <a:t>	else</a:t>
            </a:r>
          </a:p>
          <a:p>
            <a:pPr marL="114300" indent="0">
              <a:buNone/>
            </a:pPr>
            <a:r>
              <a:rPr lang="en-GB" sz="1000" dirty="0"/>
              <a:t>		 </a:t>
            </a:r>
            <a:r>
              <a:rPr lang="en-GB" sz="1000" dirty="0" err="1"/>
              <a:t>printf</a:t>
            </a:r>
            <a:r>
              <a:rPr lang="en-GB" sz="1000" dirty="0"/>
              <a:t>(“c – d is zero\n”);</a:t>
            </a:r>
          </a:p>
          <a:p>
            <a:pPr marL="114300" indent="0">
              <a:buNone/>
            </a:pPr>
            <a:r>
              <a:rPr lang="en-GB" sz="1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FE801-214C-45FA-9CA3-35E4FD22012D}"/>
              </a:ext>
            </a:extLst>
          </p:cNvPr>
          <p:cNvSpPr txBox="1"/>
          <p:nvPr/>
        </p:nvSpPr>
        <p:spPr>
          <a:xfrm>
            <a:off x="6185648" y="853888"/>
            <a:ext cx="2252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four integer values</a:t>
            </a:r>
          </a:p>
          <a:p>
            <a:r>
              <a:rPr lang="en-GB" dirty="0"/>
              <a:t>10 11 12 13</a:t>
            </a:r>
          </a:p>
          <a:p>
            <a:r>
              <a:rPr lang="en-GB" dirty="0"/>
              <a:t>Ratio = 1.000000</a:t>
            </a:r>
          </a:p>
        </p:txBody>
      </p:sp>
    </p:spTree>
    <p:extLst>
      <p:ext uri="{BB962C8B-B14F-4D97-AF65-F5344CB8AC3E}">
        <p14:creationId xmlns:p14="http://schemas.microsoft.com/office/powerpoint/2010/main" val="399151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C12-99CF-4253-AD0E-3A40EADA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DD4A-418E-46C8-B340-71320E40A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GB" dirty="0"/>
              <a:t>main()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float A, B, C;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(“Enter three values\n”);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(“%f %f %f”, &amp;A, &amp;B, &amp;C);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(“\</a:t>
            </a:r>
            <a:r>
              <a:rPr lang="en-GB" dirty="0" err="1"/>
              <a:t>nLargest</a:t>
            </a:r>
            <a:r>
              <a:rPr lang="en-GB" dirty="0"/>
              <a:t> value is “);</a:t>
            </a:r>
          </a:p>
          <a:p>
            <a:pPr marL="114300" indent="0">
              <a:buNone/>
            </a:pPr>
            <a:r>
              <a:rPr lang="en-GB" dirty="0"/>
              <a:t>	if (A&gt;B)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if (A&gt;C)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(“%f\n”, A);</a:t>
            </a:r>
          </a:p>
          <a:p>
            <a:pPr marL="114300" indent="0">
              <a:buNone/>
            </a:pPr>
            <a:r>
              <a:rPr lang="en-GB" dirty="0"/>
              <a:t>		else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(“%f\n”, C);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	else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if (C&gt;B)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(“%f\n”, C);</a:t>
            </a:r>
          </a:p>
          <a:p>
            <a:pPr marL="114300" indent="0">
              <a:buNone/>
            </a:pPr>
            <a:r>
              <a:rPr lang="en-GB" dirty="0"/>
              <a:t>		else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(“%f\n”, B);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A44B0-3CF6-41D2-BB70-2692FACC9BE6}"/>
              </a:ext>
            </a:extLst>
          </p:cNvPr>
          <p:cNvSpPr txBox="1"/>
          <p:nvPr/>
        </p:nvSpPr>
        <p:spPr>
          <a:xfrm>
            <a:off x="5398995" y="1017725"/>
            <a:ext cx="21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does the program do?</a:t>
            </a:r>
          </a:p>
        </p:txBody>
      </p:sp>
    </p:spTree>
    <p:extLst>
      <p:ext uri="{BB962C8B-B14F-4D97-AF65-F5344CB8AC3E}">
        <p14:creationId xmlns:p14="http://schemas.microsoft.com/office/powerpoint/2010/main" val="358654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- IF Ladder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/>
              <a:t>if ( test-expression-1 ) {</a:t>
            </a:r>
            <a:br>
              <a:rPr lang="en-GB" sz="1800" dirty="0"/>
            </a:br>
            <a:r>
              <a:rPr lang="en-GB" sz="1800" dirty="0"/>
              <a:t>	 statement or block - 1;</a:t>
            </a:r>
            <a:br>
              <a:rPr lang="en-GB" sz="1800" dirty="0"/>
            </a:br>
            <a:r>
              <a:rPr lang="en-GB" sz="1800" dirty="0"/>
              <a:t>}</a:t>
            </a:r>
            <a:br>
              <a:rPr lang="en-GB" sz="1800" dirty="0"/>
            </a:br>
            <a:r>
              <a:rPr lang="en-GB" sz="1800" dirty="0"/>
              <a:t>else if ( test-expression-2) {</a:t>
            </a:r>
            <a:br>
              <a:rPr lang="en-GB" sz="1800" dirty="0"/>
            </a:br>
            <a:r>
              <a:rPr lang="en-GB" sz="1800" dirty="0"/>
              <a:t>	statement or block - 2;</a:t>
            </a:r>
            <a:br>
              <a:rPr lang="en-GB" sz="1800" dirty="0"/>
            </a:br>
            <a:r>
              <a:rPr lang="en-GB" sz="1800" dirty="0"/>
              <a:t>}</a:t>
            </a:r>
            <a:br>
              <a:rPr lang="en-GB" sz="1800" dirty="0"/>
            </a:br>
            <a:r>
              <a:rPr lang="en-GB" sz="1800" dirty="0"/>
              <a:t>       else if ( test-expression-3) {</a:t>
            </a:r>
            <a:br>
              <a:rPr lang="en-GB" sz="1800" dirty="0"/>
            </a:br>
            <a:r>
              <a:rPr lang="en-GB" sz="1800" dirty="0"/>
              <a:t>	statement or block - 3;</a:t>
            </a:r>
            <a:br>
              <a:rPr lang="en-GB" sz="1800" dirty="0"/>
            </a:br>
            <a:r>
              <a:rPr lang="en-GB" sz="1800" dirty="0"/>
              <a:t>       }</a:t>
            </a:r>
            <a:br>
              <a:rPr lang="en-GB" sz="1800" dirty="0"/>
            </a:br>
            <a:r>
              <a:rPr lang="en-GB" sz="1800" dirty="0"/>
              <a:t>              else if ( test-expression-4) {</a:t>
            </a:r>
            <a:br>
              <a:rPr lang="en-GB" sz="1800" dirty="0"/>
            </a:br>
            <a:r>
              <a:rPr lang="en-GB" sz="1800" dirty="0"/>
              <a:t>	statement or block - 4;</a:t>
            </a:r>
            <a:br>
              <a:rPr lang="en-GB" sz="1800" dirty="0"/>
            </a:br>
            <a:r>
              <a:rPr lang="en-GB" sz="1800" dirty="0"/>
              <a:t>              }</a:t>
            </a:r>
            <a:br>
              <a:rPr lang="en-GB" sz="1800" dirty="0"/>
            </a:br>
            <a:r>
              <a:rPr lang="en-GB" sz="1800" dirty="0"/>
              <a:t>                     else {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/>
              <a:t>                      }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statement – x;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next statement;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AE524-270F-47FF-AC0C-47BFCCD1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03" y="445025"/>
            <a:ext cx="4488414" cy="4452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407A-9D7A-4EAB-B9DC-1CD5DB0B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D440-E055-415B-8283-288A6FD2A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State true or false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Every line in a C program should end with a semicolon.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In C language, lowercase letters are significant.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Every C program ends with an END word.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main() is where the program begins its execution.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The closing brace of the main( ) in a program is the logical end of the program.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Comments cause the computer to print the text enclosed between /* and */ when executed.</a:t>
            </a:r>
          </a:p>
          <a:p>
            <a:pPr marL="11430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068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74AA-9EC2-4CF1-9B44-881857CB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8DC0-F4F9-47DC-8D0D-5D8A3AB6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The __________ Function is used to display the output on the screen.</a:t>
            </a:r>
          </a:p>
          <a:p>
            <a:r>
              <a:rPr lang="en-GB" dirty="0"/>
              <a:t>The escape sequence character __________ causes the cursor to move to the next line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72670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A77A-648F-48E2-9ED5-B8AC52E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the output?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9A52-3D89-46CE-A980-0845E77BC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21-Regular"/>
              </a:rPr>
              <a:t>/* A simple program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21-Regular"/>
              </a:rPr>
              <a:t>int main( )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21-Regular"/>
              </a:rPr>
              <a:t>{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21-Regular"/>
              </a:rPr>
              <a:t>	/* Does nothing */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21-Regular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41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3E53-6266-4296-9F1D-EB960E6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Comma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9041-A6E3-41D2-AEEF-77640C964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 language, the comma operator (represented by the token ,) is a binary operator that evaluates its first operand and discards the result.</a:t>
            </a:r>
          </a:p>
          <a:p>
            <a:r>
              <a:rPr lang="en-GB" dirty="0"/>
              <a:t>Then it evaluates the second operand and returns this value (and type).</a:t>
            </a:r>
          </a:p>
        </p:txBody>
      </p:sp>
    </p:spTree>
    <p:extLst>
      <p:ext uri="{BB962C8B-B14F-4D97-AF65-F5344CB8AC3E}">
        <p14:creationId xmlns:p14="http://schemas.microsoft.com/office/powerpoint/2010/main" val="23017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 which evaluate to TRUE or FALSE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boolean expression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can be combination of individual conditions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 3 &lt; 5 || 3 &gt; 15, 100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6B1B-821A-47ED-A330-226777D7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Operator VS Separator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07F9-FAF8-428A-9FB0-6DAD67F80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void main() {    </a:t>
            </a:r>
          </a:p>
          <a:p>
            <a:pPr marL="114300" indent="0">
              <a:buNone/>
            </a:pPr>
            <a:r>
              <a:rPr lang="en-GB" dirty="0"/>
              <a:t>	int a, b;    </a:t>
            </a:r>
          </a:p>
          <a:p>
            <a:pPr marL="11430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 = (a=2, b=3, a + b);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("%d", </a:t>
            </a:r>
            <a:r>
              <a:rPr lang="en-GB" dirty="0" err="1"/>
              <a:t>i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0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you can use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operators (&gt;, &lt;, &gt;=, &lt;=, ==, !=)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Logical operators (&amp;&amp;, ||, !)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Bitwise operators (&amp;, |, !)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known as decision making and branching statements.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program execution is sequential in nature.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change the order of execution, conditional statements are used.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If (अगर) it does not rain, then (फिर) we will play cricket. Else (अन्यथा)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, we will play video games.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Conditional/Control Statements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switch statement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Conditional operator statement (?:) [We know it as Ternaty Operator]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goto statement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 test expression 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 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 2;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 3;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457700" y="2449275"/>
            <a:ext cx="2147100" cy="1387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expression?</a:t>
            </a:r>
            <a:endParaRPr/>
          </a:p>
        </p:txBody>
      </p:sp>
      <p:cxnSp>
        <p:nvCxnSpPr>
          <p:cNvPr id="87" name="Google Shape;87;p18"/>
          <p:cNvCxnSpPr>
            <a:stCxn id="86" idx="0"/>
          </p:cNvCxnSpPr>
          <p:nvPr/>
        </p:nvCxnSpPr>
        <p:spPr>
          <a:xfrm rot="10800000" flipH="1">
            <a:off x="5531250" y="1673775"/>
            <a:ext cx="4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8" name="Google Shape;88;p18"/>
          <p:cNvCxnSpPr>
            <a:stCxn id="86" idx="3"/>
          </p:cNvCxnSpPr>
          <p:nvPr/>
        </p:nvCxnSpPr>
        <p:spPr>
          <a:xfrm>
            <a:off x="6604800" y="31431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8"/>
          <p:cNvCxnSpPr>
            <a:stCxn id="86" idx="2"/>
          </p:cNvCxnSpPr>
          <p:nvPr/>
        </p:nvCxnSpPr>
        <p:spPr>
          <a:xfrm>
            <a:off x="5531250" y="3837075"/>
            <a:ext cx="4200" cy="8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" name="Google Shape;90;p18"/>
          <p:cNvSpPr txBox="1"/>
          <p:nvPr/>
        </p:nvSpPr>
        <p:spPr>
          <a:xfrm>
            <a:off x="5796650" y="1469575"/>
            <a:ext cx="47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915150" y="3273875"/>
            <a:ext cx="47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755825" y="4514850"/>
            <a:ext cx="47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IF statements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if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… else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if … else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 if ladder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IF Statement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if ( test–expression 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	statement or block;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statement – x;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next statement;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34D88-9CC0-4FC3-9218-65290DC1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5025"/>
            <a:ext cx="4012322" cy="4044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ACC-DF29-4C42-8C66-5B747A7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3A3B-3366-4B24-8B58-5994CD710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GB" dirty="0"/>
              <a:t>main()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int a, b, c, d;</a:t>
            </a:r>
          </a:p>
          <a:p>
            <a:pPr marL="114300" indent="0">
              <a:buNone/>
            </a:pPr>
            <a:r>
              <a:rPr lang="en-GB" dirty="0"/>
              <a:t>	float ratio;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(“Enter four integer values\n”);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(“%d %d %d %d”, &amp;a, &amp;b, &amp;c, &amp;d);</a:t>
            </a:r>
          </a:p>
          <a:p>
            <a:pPr marL="114300" indent="0">
              <a:buNone/>
            </a:pPr>
            <a:r>
              <a:rPr lang="en-GB" dirty="0"/>
              <a:t>	if (c-d != 0) /* Execute statement block */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ratio = (float)(</a:t>
            </a:r>
            <a:r>
              <a:rPr lang="en-GB" dirty="0" err="1"/>
              <a:t>a+b</a:t>
            </a:r>
            <a:r>
              <a:rPr lang="en-GB" dirty="0"/>
              <a:t>)/(float)(c-d);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(“Ratio = %f\n”, ratio);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I/P: 10 11 12 13</a:t>
            </a:r>
          </a:p>
          <a:p>
            <a:pPr marL="114300" indent="0">
              <a:buNone/>
            </a:pPr>
            <a:r>
              <a:rPr lang="en-GB" dirty="0"/>
              <a:t>O/P: -21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I/P: 10 11 12 12</a:t>
            </a:r>
          </a:p>
          <a:p>
            <a:pPr marL="114300" indent="0">
              <a:buNone/>
            </a:pPr>
            <a:r>
              <a:rPr lang="en-GB" dirty="0"/>
              <a:t>O/P: blank output</a:t>
            </a:r>
          </a:p>
        </p:txBody>
      </p:sp>
    </p:spTree>
    <p:extLst>
      <p:ext uri="{BB962C8B-B14F-4D97-AF65-F5344CB8AC3E}">
        <p14:creationId xmlns:p14="http://schemas.microsoft.com/office/powerpoint/2010/main" val="16157245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1218</Words>
  <Application>Microsoft Office PowerPoint</Application>
  <PresentationFormat>On-screen Show (16:9)</PresentationFormat>
  <Paragraphs>167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Generic21-Regular</vt:lpstr>
      <vt:lpstr>Simple Light</vt:lpstr>
      <vt:lpstr>Conditional Expressions and Statements</vt:lpstr>
      <vt:lpstr>Conditional Expressions</vt:lpstr>
      <vt:lpstr>Operators you can use</vt:lpstr>
      <vt:lpstr>Conditional Statements</vt:lpstr>
      <vt:lpstr>Types of Conditional/Control Statements</vt:lpstr>
      <vt:lpstr>IF Statement</vt:lpstr>
      <vt:lpstr>Types of IF statements</vt:lpstr>
      <vt:lpstr>Simple IF Statement</vt:lpstr>
      <vt:lpstr>Example</vt:lpstr>
      <vt:lpstr>IF … ELSE Statement</vt:lpstr>
      <vt:lpstr>Example</vt:lpstr>
      <vt:lpstr>Nested IF - ELSE Statements</vt:lpstr>
      <vt:lpstr>Example</vt:lpstr>
      <vt:lpstr>Example</vt:lpstr>
      <vt:lpstr>ELSE - IF Ladder</vt:lpstr>
      <vt:lpstr>Questions</vt:lpstr>
      <vt:lpstr>Questions</vt:lpstr>
      <vt:lpstr>What is the output?</vt:lpstr>
      <vt:lpstr>Comma Operator</vt:lpstr>
      <vt:lpstr>Example: Operator VS Separator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Expressions and Statements</dc:title>
  <dc:creator>Nachiket Tapas</dc:creator>
  <cp:lastModifiedBy>Nachiket</cp:lastModifiedBy>
  <cp:revision>15</cp:revision>
  <dcterms:modified xsi:type="dcterms:W3CDTF">2022-01-15T05:04:02Z</dcterms:modified>
</cp:coreProperties>
</file>