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7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iket" initials="N" lastIdx="1" clrIdx="0">
    <p:extLst>
      <p:ext uri="{19B8F6BF-5375-455C-9EA6-DF929625EA0E}">
        <p15:presenceInfo xmlns:p15="http://schemas.microsoft.com/office/powerpoint/2012/main" userId="800cc5e050eb89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3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79a1e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79a1e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F6B-8110-42F4-803A-9BB6DFD0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 of series: 1^2 + 2^2 + 3^2 + … + 9^2 + 10^2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0C46-2C09-41D4-8F40-A564CDDAC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sum = 0;</a:t>
            </a:r>
          </a:p>
          <a:p>
            <a:pPr marL="114300" indent="0">
              <a:buNone/>
            </a:pPr>
            <a:r>
              <a:rPr lang="pt-BR" dirty="0"/>
              <a:t>n = 1; /* Initialization */</a:t>
            </a:r>
          </a:p>
          <a:p>
            <a:pPr marL="114300" indent="0">
              <a:buNone/>
            </a:pPr>
            <a:r>
              <a:rPr lang="pt-BR" dirty="0"/>
              <a:t>while(n &lt;= 10) /* Testing */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sum = sum + n * n;</a:t>
            </a:r>
          </a:p>
          <a:p>
            <a:pPr marL="114300" indent="0">
              <a:buNone/>
            </a:pPr>
            <a:r>
              <a:rPr lang="pt-BR" dirty="0"/>
              <a:t>	n = n+1; /* Incrementing */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  <a:p>
            <a:pPr marL="114300" indent="0">
              <a:buNone/>
            </a:pPr>
            <a:r>
              <a:rPr lang="pt-BR" dirty="0"/>
              <a:t>printf(“sum = %d\n”, sum);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3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D8DE-D895-4436-B2FA-CBEC0612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 While Loop/Statement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69B03-E901-4CDA-8348-CB61CFC05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Also known as exit-control loop.</a:t>
            </a:r>
          </a:p>
          <a:p>
            <a:pPr marL="114300" indent="0">
              <a:buNone/>
            </a:pPr>
            <a:r>
              <a:rPr lang="en-GB" dirty="0"/>
              <a:t>Syntax</a:t>
            </a:r>
          </a:p>
          <a:p>
            <a:pPr marL="114300" indent="0">
              <a:buNone/>
            </a:pPr>
            <a:r>
              <a:rPr lang="en-GB" dirty="0"/>
              <a:t>do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body of the loop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while (test-condition);</a:t>
            </a:r>
          </a:p>
        </p:txBody>
      </p:sp>
    </p:spTree>
    <p:extLst>
      <p:ext uri="{BB962C8B-B14F-4D97-AF65-F5344CB8AC3E}">
        <p14:creationId xmlns:p14="http://schemas.microsoft.com/office/powerpoint/2010/main" val="374269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4BE3-DAD5-4A9C-8872-C33198F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 of series: 1^2 + 2^2 + 3^2 + … + 9^2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00EF-4456-4A10-8CC7-5549AF1A8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sum = 0;</a:t>
            </a:r>
          </a:p>
          <a:p>
            <a:pPr marL="114300" indent="0">
              <a:buNone/>
            </a:pPr>
            <a:r>
              <a:rPr lang="pt-BR" dirty="0"/>
              <a:t>n = 1; /* Initialization */</a:t>
            </a:r>
          </a:p>
          <a:p>
            <a:pPr marL="114300" indent="0">
              <a:buNone/>
            </a:pPr>
            <a:r>
              <a:rPr lang="pt-BR" dirty="0"/>
              <a:t>do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sum = sum + n * n;</a:t>
            </a:r>
          </a:p>
          <a:p>
            <a:pPr marL="114300" indent="0">
              <a:buNone/>
            </a:pPr>
            <a:r>
              <a:rPr lang="pt-BR" dirty="0"/>
              <a:t>	n = n+1; /* Incrementing */</a:t>
            </a:r>
          </a:p>
          <a:p>
            <a:pPr marL="114300" indent="0">
              <a:buNone/>
            </a:pPr>
            <a:r>
              <a:rPr lang="pt-BR" dirty="0"/>
              <a:t>} while(n &lt; 10) /* Testing */</a:t>
            </a:r>
          </a:p>
          <a:p>
            <a:pPr marL="114300" indent="0">
              <a:buNone/>
            </a:pPr>
            <a:r>
              <a:rPr lang="pt-BR" dirty="0"/>
              <a:t>printf(“sum = %d\n”, sum);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34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5A9B-33AC-42F2-A4E5-3C688CA4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83365-16CB-44DB-BB23-470CDB655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Entry controlled loop.</a:t>
            </a:r>
          </a:p>
          <a:p>
            <a:r>
              <a:rPr lang="en-GB" dirty="0"/>
              <a:t>Initialization of the control variable (ex. </a:t>
            </a:r>
            <a:r>
              <a:rPr lang="en-GB" dirty="0" err="1"/>
              <a:t>i</a:t>
            </a:r>
            <a:r>
              <a:rPr lang="en-GB" dirty="0"/>
              <a:t> = 1)</a:t>
            </a:r>
          </a:p>
          <a:p>
            <a:r>
              <a:rPr lang="en-GB" dirty="0"/>
              <a:t>The value of the control variable is tested using the test-condition.</a:t>
            </a:r>
          </a:p>
          <a:p>
            <a:r>
              <a:rPr lang="en-GB" dirty="0"/>
              <a:t>After the execution of the body, the control goes back to execute the increment statement.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Syntax</a:t>
            </a:r>
          </a:p>
          <a:p>
            <a:pPr marL="114300" indent="0">
              <a:buNone/>
            </a:pPr>
            <a:r>
              <a:rPr lang="en-GB" dirty="0"/>
              <a:t>for ( initialization(1); test-condition(2); increment(3) ) {</a:t>
            </a:r>
          </a:p>
          <a:p>
            <a:pPr marL="114300" indent="0">
              <a:buNone/>
            </a:pPr>
            <a:r>
              <a:rPr lang="en-GB" dirty="0"/>
              <a:t>	body of the loop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52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102-74A4-4827-ADBD-1C32029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644D-2924-4361-ADCB-6E57FC12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#include&lt;stdio.h&gt;</a:t>
            </a:r>
          </a:p>
          <a:p>
            <a:pPr marL="114300" indent="0">
              <a:buNone/>
            </a:pPr>
            <a:r>
              <a:rPr lang="en-GB" dirty="0"/>
              <a:t>void main() {</a:t>
            </a:r>
          </a:p>
          <a:p>
            <a:pPr marL="114300" indent="0">
              <a:buNone/>
            </a:pPr>
            <a:r>
              <a:rPr lang="en-GB" dirty="0"/>
              <a:t>	int x;</a:t>
            </a:r>
          </a:p>
          <a:p>
            <a:pPr marL="114300" indent="0">
              <a:buNone/>
            </a:pPr>
            <a:r>
              <a:rPr lang="en-GB" dirty="0"/>
              <a:t>	for ( x = 0; x &lt;= 9; x = x + 1 ) {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printf</a:t>
            </a:r>
            <a:r>
              <a:rPr lang="en-GB" dirty="0"/>
              <a:t>(“%d\n”, x);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(“\n”);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0</a:t>
            </a:r>
          </a:p>
          <a:p>
            <a:pPr marL="114300" indent="0">
              <a:buNone/>
            </a:pPr>
            <a:r>
              <a:rPr lang="en-GB" dirty="0"/>
              <a:t>1</a:t>
            </a:r>
          </a:p>
          <a:p>
            <a:pPr marL="114300" indent="0">
              <a:buNone/>
            </a:pPr>
            <a:r>
              <a:rPr lang="en-GB" dirty="0"/>
              <a:t>2</a:t>
            </a:r>
          </a:p>
          <a:p>
            <a:pPr marL="114300" indent="0">
              <a:buNone/>
            </a:pPr>
            <a:r>
              <a:rPr lang="en-GB" dirty="0"/>
              <a:t>3</a:t>
            </a:r>
          </a:p>
          <a:p>
            <a:pPr marL="114300" indent="0">
              <a:buNone/>
            </a:pPr>
            <a:r>
              <a:rPr lang="en-GB" dirty="0"/>
              <a:t>…</a:t>
            </a:r>
          </a:p>
          <a:p>
            <a:pPr marL="114300" indent="0">
              <a:buNone/>
            </a:pPr>
            <a:r>
              <a:rPr lang="en-GB" dirty="0"/>
              <a:t>9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2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C102-74A4-4827-ADBD-1C32029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 of series: 1^2 + 2^2 + 3^2 + … + 9^2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644D-2924-4361-ADCB-6E57FC12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int sum = 0,n; </a:t>
            </a:r>
          </a:p>
          <a:p>
            <a:pPr marL="114300" indent="0">
              <a:buNone/>
            </a:pPr>
            <a:r>
              <a:rPr lang="pt-BR" dirty="0"/>
              <a:t>for ( n = 1; n &lt; 10; n = n + 1)</a:t>
            </a:r>
          </a:p>
          <a:p>
            <a:pPr marL="114300" indent="0">
              <a:buNone/>
            </a:pPr>
            <a:r>
              <a:rPr lang="pt-BR" dirty="0"/>
              <a:t>{</a:t>
            </a:r>
          </a:p>
          <a:p>
            <a:pPr marL="114300" indent="0">
              <a:buNone/>
            </a:pPr>
            <a:r>
              <a:rPr lang="pt-BR" dirty="0"/>
              <a:t>	sum = sum + n * n;</a:t>
            </a:r>
          </a:p>
          <a:p>
            <a:pPr marL="114300" indent="0">
              <a:buNone/>
            </a:pPr>
            <a:r>
              <a:rPr lang="pt-BR" dirty="0"/>
              <a:t>} </a:t>
            </a:r>
          </a:p>
          <a:p>
            <a:pPr marL="114300" indent="0">
              <a:buNone/>
            </a:pPr>
            <a:r>
              <a:rPr lang="pt-BR" dirty="0"/>
              <a:t>printf(“sum = %d\n”, sum);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7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38F8-5E54-4AC3-BC00-37B27202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2490-C567-4C61-BC39-FEAA86D4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876"/>
            <a:ext cx="9144000" cy="28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9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F6A7-2E35-4216-8110-0D9B605B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BEA9-273F-485A-8023-07C566449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all three loops, write a C program to print all the prime numbers between 1 and n where ‘n’ is supplied by the user.</a:t>
            </a:r>
          </a:p>
          <a:p>
            <a:r>
              <a:rPr lang="en-GB" dirty="0"/>
              <a:t>Using all three loops, write a C program to print the Fibonacci sequence.</a:t>
            </a:r>
          </a:p>
          <a:p>
            <a:pPr lvl="1"/>
            <a:r>
              <a:rPr lang="en-GB" dirty="0"/>
              <a:t>0 1 1 2 3 5 8 13 21 …</a:t>
            </a:r>
          </a:p>
        </p:txBody>
      </p:sp>
    </p:spTree>
    <p:extLst>
      <p:ext uri="{BB962C8B-B14F-4D97-AF65-F5344CB8AC3E}">
        <p14:creationId xmlns:p14="http://schemas.microsoft.com/office/powerpoint/2010/main" val="7428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6DD8-3BDD-4543-A75B-87824F0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Additional Features of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E10F-2935-4ADD-B186-F45527D84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Multiple initializations possible.</a:t>
            </a:r>
          </a:p>
          <a:p>
            <a:r>
              <a:rPr lang="en-GB" dirty="0"/>
              <a:t>Multiple increment statements possible.</a:t>
            </a:r>
          </a:p>
          <a:p>
            <a:r>
              <a:rPr lang="en-GB" dirty="0"/>
              <a:t>Compound test statements (condition_1 &amp;&amp; condition_2) possible.</a:t>
            </a:r>
          </a:p>
          <a:p>
            <a:r>
              <a:rPr lang="en-GB" dirty="0"/>
              <a:t>Elimination of one or all elements of for loop possible.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88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94D6-6819-4992-9C51-918185D3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Nesting of Loops and its need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224-ED75-4E7E-BBAD-36B86781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Nesting of loops is possible.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F2552-179B-4609-BFE5-CE64B3CAE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0855"/>
              </p:ext>
            </p:extLst>
          </p:nvPr>
        </p:nvGraphicFramePr>
        <p:xfrm>
          <a:off x="1816229" y="1953771"/>
          <a:ext cx="292608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4840516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42111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349155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63540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357310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456681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27213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48783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4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2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3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3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9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Executing a pair of statements again and again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have seen in the previous chapter that it is possible to execute a segment of a program repeatedly by introducing a counter and later testing it using the if statement.</a:t>
            </a: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4C74-5BA0-42F5-A274-F096B035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Jumps in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D39F-A7C6-4022-A99E-719CD5DFF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Break</a:t>
            </a:r>
          </a:p>
          <a:p>
            <a:r>
              <a:rPr lang="en-GB" dirty="0" err="1"/>
              <a:t>GoTo</a:t>
            </a:r>
            <a:endParaRPr lang="en-GB" dirty="0"/>
          </a:p>
          <a:p>
            <a:r>
              <a:rPr lang="en-GB" dirty="0"/>
              <a:t>Continue</a:t>
            </a:r>
          </a:p>
          <a:p>
            <a:endParaRPr lang="en-GB" dirty="0"/>
          </a:p>
          <a:p>
            <a:r>
              <a:rPr lang="en-GB" dirty="0"/>
              <a:t>for(;;) {</a:t>
            </a:r>
          </a:p>
          <a:p>
            <a:pPr lvl="1"/>
            <a:r>
              <a:rPr lang="en-GB" dirty="0"/>
              <a:t>for(;;) {</a:t>
            </a:r>
          </a:p>
          <a:p>
            <a:pPr lvl="2"/>
            <a:r>
              <a:rPr lang="en-GB" dirty="0"/>
              <a:t>if(x&gt;12) break;</a:t>
            </a:r>
          </a:p>
          <a:p>
            <a:pPr lvl="2"/>
            <a:r>
              <a:rPr lang="en-GB" dirty="0"/>
              <a:t>....</a:t>
            </a:r>
          </a:p>
          <a:p>
            <a:pPr lvl="2"/>
            <a:r>
              <a:rPr lang="en-GB" dirty="0"/>
              <a:t>...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}</a:t>
            </a:r>
          </a:p>
          <a:p>
            <a:pPr lvl="1"/>
            <a:r>
              <a:rPr lang="en-GB" dirty="0"/>
              <a:t>break;</a:t>
            </a:r>
          </a:p>
          <a:p>
            <a:pPr lvl="1"/>
            <a:endParaRPr lang="en-GB" dirty="0"/>
          </a:p>
          <a:p>
            <a:pPr marL="596900" lvl="1" indent="0">
              <a:buNone/>
            </a:pPr>
            <a:r>
              <a:rPr lang="en-GB" dirty="0"/>
              <a:t>}</a:t>
            </a:r>
          </a:p>
          <a:p>
            <a:pPr marL="596900" lvl="1" indent="0">
              <a:buNone/>
            </a:pPr>
            <a:r>
              <a:rPr lang="en-GB" dirty="0"/>
              <a:t>statement x</a:t>
            </a:r>
          </a:p>
        </p:txBody>
      </p:sp>
    </p:spTree>
    <p:extLst>
      <p:ext uri="{BB962C8B-B14F-4D97-AF65-F5344CB8AC3E}">
        <p14:creationId xmlns:p14="http://schemas.microsoft.com/office/powerpoint/2010/main" val="184115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CA4E-A460-4687-ABB1-4008F4C6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Break in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4A84B-4594-4F05-9D23-85177D9B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19" y="367187"/>
            <a:ext cx="6698981" cy="47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7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DAD0-E0A5-4F69-BF4B-05E60CEA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GoTo</a:t>
            </a:r>
            <a:r>
              <a:rPr lang="en-GB" dirty="0"/>
              <a:t> in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0E85-3742-4ACC-BBFC-111D5DA69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D80E8-BA8B-4FB2-ACF7-8A512E35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429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FE7B-6AEB-450F-800C-73600428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Continue in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C65F-0C43-48FF-85E9-2EF734F77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6109-5503-405A-8EE7-07B3CF0D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99" y="973058"/>
            <a:ext cx="6638801" cy="4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1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A0B9-75A3-4BA2-9680-D9D4C1D8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Jump out of program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8037-C890-49A1-B5F3-82138BE41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exit(0)</a:t>
            </a:r>
          </a:p>
          <a:p>
            <a:r>
              <a:rPr lang="en-GB" dirty="0"/>
              <a:t>we can jump out of a program by using the library function exit( ).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The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01-Regular"/>
              </a:rPr>
              <a:t>exit( )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function takes an integer value as its argument. 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Normally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05-Regular"/>
              </a:rPr>
              <a:t>zero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is used to indicate normal termination and a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05-Regular"/>
              </a:rPr>
              <a:t>nonzero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value to indicate termination due to some error or abnormal condition. </a:t>
            </a:r>
          </a:p>
          <a:p>
            <a:pPr algn="l"/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The</a:t>
            </a:r>
            <a:r>
              <a:rPr lang="en-GB" dirty="0">
                <a:solidFill>
                  <a:srgbClr val="231F20"/>
                </a:solidFill>
                <a:latin typeface="Generic120-Regular"/>
              </a:rPr>
              <a:t>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20-Regular"/>
              </a:rPr>
              <a:t>use of 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01-Regular"/>
              </a:rPr>
              <a:t>exit( ) function requires the inclusion &lt;</a:t>
            </a:r>
            <a:r>
              <a:rPr lang="en-GB" sz="1800" b="0" i="0" u="none" strike="noStrike" baseline="0" dirty="0" err="1">
                <a:solidFill>
                  <a:srgbClr val="231F20"/>
                </a:solidFill>
                <a:latin typeface="Generic101-Regular"/>
              </a:rPr>
              <a:t>stdlib.h</a:t>
            </a:r>
            <a:r>
              <a:rPr lang="en-GB" sz="1800" b="0" i="0" u="none" strike="noStrike" baseline="0" dirty="0">
                <a:solidFill>
                  <a:srgbClr val="231F20"/>
                </a:solidFill>
                <a:latin typeface="Generic101-Regular"/>
              </a:rPr>
              <a:t>&gt;.</a:t>
            </a:r>
          </a:p>
          <a:p>
            <a:pPr algn="l"/>
            <a:endParaRPr lang="en-GB" dirty="0">
              <a:solidFill>
                <a:srgbClr val="231F20"/>
              </a:solidFill>
              <a:latin typeface="Generic101-Regular"/>
            </a:endParaRPr>
          </a:p>
          <a:p>
            <a:pPr algn="l"/>
            <a:r>
              <a:rPr lang="en-GB" dirty="0">
                <a:solidFill>
                  <a:srgbClr val="231F20"/>
                </a:solidFill>
                <a:latin typeface="Generic101-Regular"/>
              </a:rPr>
              <a:t>void main(){</a:t>
            </a:r>
          </a:p>
          <a:p>
            <a:pPr lvl="1"/>
            <a:r>
              <a:rPr lang="en-GB" dirty="0">
                <a:solidFill>
                  <a:srgbClr val="231F20"/>
                </a:solidFill>
                <a:latin typeface="Generic101-Regular"/>
              </a:rPr>
              <a:t>....</a:t>
            </a:r>
          </a:p>
          <a:p>
            <a:pPr lvl="1"/>
            <a:r>
              <a:rPr lang="en-GB" dirty="0">
                <a:solidFill>
                  <a:srgbClr val="231F20"/>
                </a:solidFill>
                <a:latin typeface="Generic101-Regular"/>
              </a:rPr>
              <a:t>exit(0);</a:t>
            </a:r>
          </a:p>
          <a:p>
            <a:pPr lvl="1"/>
            <a:r>
              <a:rPr lang="en-GB" dirty="0" err="1">
                <a:solidFill>
                  <a:srgbClr val="231F20"/>
                </a:solidFill>
                <a:latin typeface="Generic101-Regular"/>
              </a:rPr>
              <a:t>printf</a:t>
            </a:r>
            <a:r>
              <a:rPr lang="en-GB" dirty="0">
                <a:solidFill>
                  <a:srgbClr val="231F20"/>
                </a:solidFill>
                <a:latin typeface="Generic101-Regular"/>
              </a:rPr>
              <a:t>(“Hello World”);</a:t>
            </a:r>
          </a:p>
          <a:p>
            <a:pPr lvl="1"/>
            <a:r>
              <a:rPr lang="en-GB" dirty="0">
                <a:solidFill>
                  <a:srgbClr val="231F20"/>
                </a:solidFill>
                <a:latin typeface="Generic101-Regular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74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FBE8-3D99-4FE0-B562-5D8E94DA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3B1BC-C64C-4A12-99C2-D857EE18D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14-Regular"/>
              </a:rPr>
              <a:t>........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14-Regular"/>
              </a:rPr>
              <a:t>........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14-Regular"/>
              </a:rPr>
              <a:t>if (test-condition) exit(0) ;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14-Regular"/>
              </a:rPr>
              <a:t>........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14-Regular"/>
              </a:rPr>
              <a:t>........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22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94D6-6819-4992-9C51-918185D3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9224-ED75-4E7E-BBAD-36B86781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Write a C program to print the following pattern.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F2552-179B-4609-BFE5-CE64B3CAE133}"/>
              </a:ext>
            </a:extLst>
          </p:cNvPr>
          <p:cNvGraphicFramePr>
            <a:graphicFrameLocks noGrp="1"/>
          </p:cNvGraphicFramePr>
          <p:nvPr/>
        </p:nvGraphicFramePr>
        <p:xfrm>
          <a:off x="1816229" y="1953771"/>
          <a:ext cx="54864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2464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30681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2469612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59768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270442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4261822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43576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840516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42111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349155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363540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357310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456681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27213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48783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2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4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2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3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3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6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FD63-4EE0-487F-887C-127E69BA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 of series: 1^2 + 2^2 + 3^2 + … + 9^2 + 10^2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7922-2D01-4057-A199-F015E919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298" y="956652"/>
            <a:ext cx="4597404" cy="35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18E0-2194-4434-91A6-094D4E43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Program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7C0FF-750D-4F22-942A-6BFAD8FC0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This program does the following things:</a:t>
            </a:r>
          </a:p>
          <a:p>
            <a:pPr marL="114300" indent="0">
              <a:buNone/>
            </a:pPr>
            <a:r>
              <a:rPr lang="en-GB" dirty="0"/>
              <a:t>1. Initializes the variable n.</a:t>
            </a:r>
          </a:p>
          <a:p>
            <a:pPr marL="114300" indent="0">
              <a:buNone/>
            </a:pPr>
            <a:r>
              <a:rPr lang="en-GB" dirty="0"/>
              <a:t>2. Computes the square of n and adds it to sum.</a:t>
            </a:r>
          </a:p>
          <a:p>
            <a:pPr marL="114300" indent="0">
              <a:buNone/>
            </a:pPr>
            <a:r>
              <a:rPr lang="en-GB" dirty="0"/>
              <a:t>3. Tests the value of n to see whether it is equal to 10 or not. If it is equal to 10, then the program prints the results.</a:t>
            </a:r>
          </a:p>
          <a:p>
            <a:pPr marL="114300" indent="0">
              <a:buNone/>
            </a:pPr>
            <a:r>
              <a:rPr lang="en-GB" dirty="0"/>
              <a:t>4. If n is less than 10, then it is incremented by one and the control goes back to compute the sum again.</a:t>
            </a:r>
          </a:p>
        </p:txBody>
      </p:sp>
    </p:spTree>
    <p:extLst>
      <p:ext uri="{BB962C8B-B14F-4D97-AF65-F5344CB8AC3E}">
        <p14:creationId xmlns:p14="http://schemas.microsoft.com/office/powerpoint/2010/main" val="27647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506B-F877-48F9-ACF3-35CCEB26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531D-EC4D-4D19-A4D4-4C835518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06" y="428326"/>
            <a:ext cx="545858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5886-205C-4F23-9644-4A8551DD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Looping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D2AC-A3AB-4D09-A428-C7D07A10F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02-Regular"/>
              </a:rPr>
              <a:t>1. Setting and initialization of a condition variable.</a:t>
            </a: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02-Regular"/>
              </a:rPr>
              <a:t>2. Execution of the statements in the loop.</a:t>
            </a:r>
          </a:p>
          <a:p>
            <a:pPr marL="114300" indent="0" algn="l">
              <a:buNone/>
            </a:pPr>
            <a:r>
              <a:rPr lang="en-GB" dirty="0">
                <a:solidFill>
                  <a:srgbClr val="231F20"/>
                </a:solidFill>
                <a:latin typeface="Generic102-Regular"/>
              </a:rPr>
              <a:t>3. Test for a specified value of the condition variable for execution of the loop.</a:t>
            </a:r>
            <a:endParaRPr lang="en-GB" sz="1800" b="0" i="0" u="none" strike="noStrike" baseline="0" dirty="0">
              <a:solidFill>
                <a:srgbClr val="231F20"/>
              </a:solidFill>
              <a:latin typeface="Generic102-Regular"/>
            </a:endParaRPr>
          </a:p>
          <a:p>
            <a:pPr marL="114300" indent="0" algn="l">
              <a:buNone/>
            </a:pPr>
            <a:r>
              <a:rPr lang="en-GB" sz="1800" b="0" i="0" u="none" strike="noStrike" baseline="0" dirty="0">
                <a:solidFill>
                  <a:srgbClr val="231F20"/>
                </a:solidFill>
                <a:latin typeface="Generic102-Regular"/>
              </a:rPr>
              <a:t>4. Incrementing or updating the condition variable.</a:t>
            </a:r>
          </a:p>
          <a:p>
            <a:pPr marL="114300" indent="0" algn="l">
              <a:buNone/>
            </a:pPr>
            <a:endParaRPr lang="en-GB" dirty="0">
              <a:solidFill>
                <a:srgbClr val="231F20"/>
              </a:solidFill>
              <a:latin typeface="Generic10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54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119A-68A9-4FDA-8DFB-2138BDDA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25B5-62F2-45CB-9D38-4C7F3D8C0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while</a:t>
            </a:r>
            <a:r>
              <a:rPr lang="en-GB" dirty="0"/>
              <a:t> statement</a:t>
            </a:r>
          </a:p>
          <a:p>
            <a:r>
              <a:rPr lang="en-GB" dirty="0"/>
              <a:t>The </a:t>
            </a:r>
            <a:r>
              <a:rPr lang="en-GB" b="1" dirty="0"/>
              <a:t>for</a:t>
            </a:r>
            <a:r>
              <a:rPr lang="en-GB" dirty="0"/>
              <a:t> statement</a:t>
            </a:r>
          </a:p>
          <a:p>
            <a:r>
              <a:rPr lang="en-GB" dirty="0"/>
              <a:t>The </a:t>
            </a:r>
            <a:r>
              <a:rPr lang="en-GB" b="1" dirty="0"/>
              <a:t>do</a:t>
            </a:r>
            <a:r>
              <a:rPr lang="en-GB" dirty="0"/>
              <a:t>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80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30AC-D203-4BA9-8B5C-CE422BEF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 based on termination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56111-D9F3-403F-9A0B-4EF717811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Counter-controlled loops (finite loops)</a:t>
            </a:r>
          </a:p>
          <a:p>
            <a:pPr lvl="1"/>
            <a:r>
              <a:rPr lang="en-GB" dirty="0"/>
              <a:t>Based on the value of the variable</a:t>
            </a:r>
          </a:p>
          <a:p>
            <a:endParaRPr lang="en-GB" dirty="0"/>
          </a:p>
          <a:p>
            <a:r>
              <a:rPr lang="en-GB" dirty="0"/>
              <a:t>Sentinel-controlled loops (infinite loops)</a:t>
            </a:r>
          </a:p>
          <a:p>
            <a:pPr lvl="1"/>
            <a:r>
              <a:rPr lang="en-GB" dirty="0"/>
              <a:t>Based on some special value like -1 or 999</a:t>
            </a:r>
          </a:p>
        </p:txBody>
      </p:sp>
    </p:spTree>
    <p:extLst>
      <p:ext uri="{BB962C8B-B14F-4D97-AF65-F5344CB8AC3E}">
        <p14:creationId xmlns:p14="http://schemas.microsoft.com/office/powerpoint/2010/main" val="76094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E565-DE96-4259-899E-55CC89A9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While Loop/Statement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1610-62BC-4923-9388-9311384FC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Also known as entry-control loop.</a:t>
            </a:r>
          </a:p>
          <a:p>
            <a:pPr marL="114300" indent="0">
              <a:buNone/>
            </a:pPr>
            <a:r>
              <a:rPr lang="en-GB" dirty="0"/>
              <a:t>Syntax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while (test condition)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body of the loop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3634583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10997</TotalTime>
  <Words>965</Words>
  <Application>Microsoft Office PowerPoint</Application>
  <PresentationFormat>On-screen Show (16:9)</PresentationFormat>
  <Paragraphs>250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Generic101-Regular</vt:lpstr>
      <vt:lpstr>Generic102-Regular</vt:lpstr>
      <vt:lpstr>Generic105-Regular</vt:lpstr>
      <vt:lpstr>Generic114-Regular</vt:lpstr>
      <vt:lpstr>Generic120-Regular</vt:lpstr>
      <vt:lpstr>Simple Light</vt:lpstr>
      <vt:lpstr>Looping</vt:lpstr>
      <vt:lpstr>Looping</vt:lpstr>
      <vt:lpstr>Sum of series: 1^2 + 2^2 + 3^2 + … + 9^2 + 10^2</vt:lpstr>
      <vt:lpstr>Program Explanation</vt:lpstr>
      <vt:lpstr>Types</vt:lpstr>
      <vt:lpstr>Looping process</vt:lpstr>
      <vt:lpstr>Types</vt:lpstr>
      <vt:lpstr>Type based on termination condition</vt:lpstr>
      <vt:lpstr>While Loop/Statement</vt:lpstr>
      <vt:lpstr>Sum of series: 1^2 + 2^2 + 3^2 + … + 9^2 + 10^2</vt:lpstr>
      <vt:lpstr>Do While Loop/Statement</vt:lpstr>
      <vt:lpstr>Sum of series: 1^2 + 2^2 + 3^2 + … + 9^2</vt:lpstr>
      <vt:lpstr>FOR loop</vt:lpstr>
      <vt:lpstr>Example</vt:lpstr>
      <vt:lpstr>Sum of series: 1^2 + 2^2 + 3^2 + … + 9^2</vt:lpstr>
      <vt:lpstr>Comparison</vt:lpstr>
      <vt:lpstr>Question</vt:lpstr>
      <vt:lpstr>Additional Features of For</vt:lpstr>
      <vt:lpstr>Nesting of Loops and its need</vt:lpstr>
      <vt:lpstr>Jumps in Loops</vt:lpstr>
      <vt:lpstr>Break in Loop</vt:lpstr>
      <vt:lpstr>GoTo in Loop</vt:lpstr>
      <vt:lpstr>Continue in Loop</vt:lpstr>
      <vt:lpstr>Jump out of program </vt:lpstr>
      <vt:lpstr>Usage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Expressions and Statements</dc:title>
  <dc:creator>Nachiket Tapas</dc:creator>
  <cp:lastModifiedBy>Nachiket</cp:lastModifiedBy>
  <cp:revision>97</cp:revision>
  <dcterms:modified xsi:type="dcterms:W3CDTF">2022-01-25T10:56:34Z</dcterms:modified>
</cp:coreProperties>
</file>