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72" r:id="rId2"/>
    <p:sldId id="267" r:id="rId3"/>
    <p:sldId id="268" r:id="rId4"/>
    <p:sldId id="269" r:id="rId5"/>
    <p:sldId id="270" r:id="rId6"/>
    <p:sldId id="271" r:id="rId7"/>
    <p:sldId id="275" r:id="rId8"/>
    <p:sldId id="276" r:id="rId9"/>
    <p:sldId id="277" r:id="rId10"/>
    <p:sldId id="278" r:id="rId11"/>
    <p:sldId id="279" r:id="rId12"/>
    <p:sldId id="280" r:id="rId13"/>
    <p:sldId id="281" r:id="rId14"/>
    <p:sldId id="282" r:id="rId15"/>
    <p:sldId id="283" r:id="rId16"/>
    <p:sldId id="284" r:id="rId17"/>
    <p:sldId id="285" r:id="rId18"/>
    <p:sldId id="273" r:id="rId19"/>
    <p:sldId id="257" r:id="rId20"/>
    <p:sldId id="258" r:id="rId21"/>
    <p:sldId id="259" r:id="rId22"/>
    <p:sldId id="260" r:id="rId23"/>
    <p:sldId id="274" r:id="rId24"/>
    <p:sldId id="261" r:id="rId25"/>
    <p:sldId id="262" r:id="rId26"/>
    <p:sldId id="263" r:id="rId27"/>
    <p:sldId id="264" r:id="rId28"/>
    <p:sldId id="265" r:id="rId29"/>
    <p:sldId id="266"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chiket" initials="N" lastIdx="1" clrIdx="0">
    <p:extLst>
      <p:ext uri="{19B8F6BF-5375-455C-9EA6-DF929625EA0E}">
        <p15:presenceInfo xmlns:p15="http://schemas.microsoft.com/office/powerpoint/2012/main" userId="800cc5e050eb89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9748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b79a1e4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b79a1e4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file:///\\end" TargetMode="External"/><Relationship Id="rId2" Type="http://schemas.openxmlformats.org/officeDocument/2006/relationships/hyperlink" Target="file:///\\star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file:///\\end" TargetMode="External"/><Relationship Id="rId2" Type="http://schemas.openxmlformats.org/officeDocument/2006/relationships/hyperlink" Target="file:///\\star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B7B2DB-9116-4A40-8165-238C5EF7523B}"/>
              </a:ext>
            </a:extLst>
          </p:cNvPr>
          <p:cNvSpPr>
            <a:spLocks noGrp="1"/>
          </p:cNvSpPr>
          <p:nvPr>
            <p:ph type="title"/>
          </p:nvPr>
        </p:nvSpPr>
        <p:spPr/>
        <p:txBody>
          <a:bodyPr/>
          <a:lstStyle/>
          <a:p>
            <a:r>
              <a:rPr lang="en-GB" dirty="0"/>
              <a:t>Character Data Type</a:t>
            </a:r>
          </a:p>
        </p:txBody>
      </p:sp>
    </p:spTree>
    <p:extLst>
      <p:ext uri="{BB962C8B-B14F-4D97-AF65-F5344CB8AC3E}">
        <p14:creationId xmlns:p14="http://schemas.microsoft.com/office/powerpoint/2010/main" val="2177835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7DC5-1BA2-4867-8D38-A628906F6391}"/>
              </a:ext>
            </a:extLst>
          </p:cNvPr>
          <p:cNvSpPr>
            <a:spLocks noGrp="1"/>
          </p:cNvSpPr>
          <p:nvPr>
            <p:ph type="title"/>
          </p:nvPr>
        </p:nvSpPr>
        <p:spPr/>
        <p:txBody>
          <a:bodyPr>
            <a:normAutofit fontScale="90000"/>
          </a:bodyPr>
          <a:lstStyle/>
          <a:p>
            <a:r>
              <a:rPr lang="en-GB" dirty="0"/>
              <a:t>What is stream?</a:t>
            </a:r>
          </a:p>
        </p:txBody>
      </p:sp>
      <p:sp>
        <p:nvSpPr>
          <p:cNvPr id="3" name="Text Placeholder 2">
            <a:extLst>
              <a:ext uri="{FF2B5EF4-FFF2-40B4-BE49-F238E27FC236}">
                <a16:creationId xmlns:a16="http://schemas.microsoft.com/office/drawing/2014/main" id="{F0B9F3DB-93E8-4899-A848-D29A280D5C5C}"/>
              </a:ext>
            </a:extLst>
          </p:cNvPr>
          <p:cNvSpPr>
            <a:spLocks noGrp="1"/>
          </p:cNvSpPr>
          <p:nvPr>
            <p:ph type="body" idx="1"/>
          </p:nvPr>
        </p:nvSpPr>
        <p:spPr/>
        <p:txBody>
          <a:bodyPr>
            <a:normAutofit/>
          </a:bodyPr>
          <a:lstStyle/>
          <a:p>
            <a:r>
              <a:rPr lang="en-GB" dirty="0"/>
              <a:t>A stream is a sequence of characters with functions to take characters out of one end, and put characters into the other end. </a:t>
            </a:r>
          </a:p>
          <a:p>
            <a:r>
              <a:rPr lang="en-GB" dirty="0"/>
              <a:t>In the case of input/output streams, one end of the stream is connected to a physical I/O device such as a keyboard or display. </a:t>
            </a:r>
          </a:p>
        </p:txBody>
      </p:sp>
      <p:sp>
        <p:nvSpPr>
          <p:cNvPr id="4" name="Rectangle 3">
            <a:extLst>
              <a:ext uri="{FF2B5EF4-FFF2-40B4-BE49-F238E27FC236}">
                <a16:creationId xmlns:a16="http://schemas.microsoft.com/office/drawing/2014/main" id="{826F03E1-F3FC-4F4D-A23E-30C8A4CC6166}"/>
              </a:ext>
            </a:extLst>
          </p:cNvPr>
          <p:cNvSpPr/>
          <p:nvPr/>
        </p:nvSpPr>
        <p:spPr>
          <a:xfrm>
            <a:off x="2177592" y="2978870"/>
            <a:ext cx="4232635" cy="32051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31976967-C5B3-473F-82B4-F3B236BF8DEF}"/>
              </a:ext>
            </a:extLst>
          </p:cNvPr>
          <p:cNvSpPr txBox="1"/>
          <p:nvPr/>
        </p:nvSpPr>
        <p:spPr>
          <a:xfrm>
            <a:off x="3810253" y="2991604"/>
            <a:ext cx="761747" cy="307777"/>
          </a:xfrm>
          <a:prstGeom prst="rect">
            <a:avLst/>
          </a:prstGeom>
          <a:noFill/>
        </p:spPr>
        <p:txBody>
          <a:bodyPr wrap="none" rtlCol="0">
            <a:spAutoFit/>
          </a:bodyPr>
          <a:lstStyle/>
          <a:p>
            <a:r>
              <a:rPr lang="en-GB" dirty="0"/>
              <a:t>Stream</a:t>
            </a:r>
          </a:p>
        </p:txBody>
      </p:sp>
      <p:sp>
        <p:nvSpPr>
          <p:cNvPr id="6" name="TextBox 5">
            <a:extLst>
              <a:ext uri="{FF2B5EF4-FFF2-40B4-BE49-F238E27FC236}">
                <a16:creationId xmlns:a16="http://schemas.microsoft.com/office/drawing/2014/main" id="{CA11F258-12C8-42FF-9C3F-2EF63461E53A}"/>
              </a:ext>
            </a:extLst>
          </p:cNvPr>
          <p:cNvSpPr txBox="1"/>
          <p:nvPr/>
        </p:nvSpPr>
        <p:spPr>
          <a:xfrm>
            <a:off x="1018095" y="2978870"/>
            <a:ext cx="1021433" cy="307777"/>
          </a:xfrm>
          <a:prstGeom prst="rect">
            <a:avLst/>
          </a:prstGeom>
          <a:noFill/>
        </p:spPr>
        <p:txBody>
          <a:bodyPr wrap="none" rtlCol="0">
            <a:spAutoFit/>
          </a:bodyPr>
          <a:lstStyle/>
          <a:p>
            <a:r>
              <a:rPr lang="en-GB" dirty="0"/>
              <a:t>I/O Device</a:t>
            </a:r>
          </a:p>
        </p:txBody>
      </p:sp>
      <p:sp>
        <p:nvSpPr>
          <p:cNvPr id="7" name="TextBox 6">
            <a:extLst>
              <a:ext uri="{FF2B5EF4-FFF2-40B4-BE49-F238E27FC236}">
                <a16:creationId xmlns:a16="http://schemas.microsoft.com/office/drawing/2014/main" id="{2B4E0DE5-02B9-463E-8578-D83512798F33}"/>
              </a:ext>
            </a:extLst>
          </p:cNvPr>
          <p:cNvSpPr txBox="1"/>
          <p:nvPr/>
        </p:nvSpPr>
        <p:spPr>
          <a:xfrm>
            <a:off x="6589336" y="2991604"/>
            <a:ext cx="782587" cy="307777"/>
          </a:xfrm>
          <a:prstGeom prst="rect">
            <a:avLst/>
          </a:prstGeom>
          <a:noFill/>
        </p:spPr>
        <p:txBody>
          <a:bodyPr wrap="none" rtlCol="0">
            <a:spAutoFit/>
          </a:bodyPr>
          <a:lstStyle/>
          <a:p>
            <a:r>
              <a:rPr lang="en-GB" dirty="0"/>
              <a:t>System</a:t>
            </a:r>
          </a:p>
        </p:txBody>
      </p:sp>
    </p:spTree>
    <p:extLst>
      <p:ext uri="{BB962C8B-B14F-4D97-AF65-F5344CB8AC3E}">
        <p14:creationId xmlns:p14="http://schemas.microsoft.com/office/powerpoint/2010/main" val="9590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7DC5-1BA2-4867-8D38-A628906F6391}"/>
              </a:ext>
            </a:extLst>
          </p:cNvPr>
          <p:cNvSpPr>
            <a:spLocks noGrp="1"/>
          </p:cNvSpPr>
          <p:nvPr>
            <p:ph type="title"/>
          </p:nvPr>
        </p:nvSpPr>
        <p:spPr/>
        <p:txBody>
          <a:bodyPr>
            <a:normAutofit fontScale="90000"/>
          </a:bodyPr>
          <a:lstStyle/>
          <a:p>
            <a:r>
              <a:rPr lang="en-GB" dirty="0"/>
              <a:t>Output stream (</a:t>
            </a:r>
            <a:r>
              <a:rPr lang="en-GB" dirty="0" err="1"/>
              <a:t>stdout</a:t>
            </a:r>
            <a:r>
              <a:rPr lang="en-GB" dirty="0"/>
              <a:t>)</a:t>
            </a:r>
          </a:p>
        </p:txBody>
      </p:sp>
      <p:sp>
        <p:nvSpPr>
          <p:cNvPr id="3" name="Text Placeholder 2">
            <a:extLst>
              <a:ext uri="{FF2B5EF4-FFF2-40B4-BE49-F238E27FC236}">
                <a16:creationId xmlns:a16="http://schemas.microsoft.com/office/drawing/2014/main" id="{F0B9F3DB-93E8-4899-A848-D29A280D5C5C}"/>
              </a:ext>
            </a:extLst>
          </p:cNvPr>
          <p:cNvSpPr>
            <a:spLocks noGrp="1"/>
          </p:cNvSpPr>
          <p:nvPr>
            <p:ph type="body" idx="1"/>
          </p:nvPr>
        </p:nvSpPr>
        <p:spPr/>
        <p:txBody>
          <a:bodyPr>
            <a:normAutofit/>
          </a:bodyPr>
          <a:lstStyle/>
          <a:p>
            <a:r>
              <a:rPr lang="en-GB" dirty="0"/>
              <a:t>If it is a console output stream, your program puts characters into one end of the stream, and the display system takes characters out of the other and puts them on the screen. </a:t>
            </a:r>
          </a:p>
        </p:txBody>
      </p:sp>
      <p:sp>
        <p:nvSpPr>
          <p:cNvPr id="4" name="Rectangle 3">
            <a:extLst>
              <a:ext uri="{FF2B5EF4-FFF2-40B4-BE49-F238E27FC236}">
                <a16:creationId xmlns:a16="http://schemas.microsoft.com/office/drawing/2014/main" id="{5DCE0B4F-633A-47EF-9F56-B1E67F547BF1}"/>
              </a:ext>
            </a:extLst>
          </p:cNvPr>
          <p:cNvSpPr/>
          <p:nvPr/>
        </p:nvSpPr>
        <p:spPr>
          <a:xfrm>
            <a:off x="2177592" y="2978870"/>
            <a:ext cx="4232635" cy="32051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5B55AEA8-E38B-4164-9B80-C9C535FFFCF2}"/>
              </a:ext>
            </a:extLst>
          </p:cNvPr>
          <p:cNvSpPr txBox="1"/>
          <p:nvPr/>
        </p:nvSpPr>
        <p:spPr>
          <a:xfrm>
            <a:off x="3810253" y="2991604"/>
            <a:ext cx="761747" cy="307777"/>
          </a:xfrm>
          <a:prstGeom prst="rect">
            <a:avLst/>
          </a:prstGeom>
          <a:noFill/>
        </p:spPr>
        <p:txBody>
          <a:bodyPr wrap="none" rtlCol="0">
            <a:spAutoFit/>
          </a:bodyPr>
          <a:lstStyle/>
          <a:p>
            <a:r>
              <a:rPr lang="en-GB" dirty="0"/>
              <a:t>Stream</a:t>
            </a:r>
          </a:p>
        </p:txBody>
      </p:sp>
      <p:sp>
        <p:nvSpPr>
          <p:cNvPr id="6" name="TextBox 5">
            <a:extLst>
              <a:ext uri="{FF2B5EF4-FFF2-40B4-BE49-F238E27FC236}">
                <a16:creationId xmlns:a16="http://schemas.microsoft.com/office/drawing/2014/main" id="{DBCF58C1-8313-40FB-8CF0-D9BC50CA84E4}"/>
              </a:ext>
            </a:extLst>
          </p:cNvPr>
          <p:cNvSpPr txBox="1"/>
          <p:nvPr/>
        </p:nvSpPr>
        <p:spPr>
          <a:xfrm>
            <a:off x="1018095" y="2978870"/>
            <a:ext cx="772969" cy="307777"/>
          </a:xfrm>
          <a:prstGeom prst="rect">
            <a:avLst/>
          </a:prstGeom>
          <a:noFill/>
        </p:spPr>
        <p:txBody>
          <a:bodyPr wrap="none" rtlCol="0">
            <a:spAutoFit/>
          </a:bodyPr>
          <a:lstStyle/>
          <a:p>
            <a:r>
              <a:rPr lang="en-GB" dirty="0"/>
              <a:t>Display</a:t>
            </a:r>
          </a:p>
        </p:txBody>
      </p:sp>
      <p:sp>
        <p:nvSpPr>
          <p:cNvPr id="7" name="TextBox 6">
            <a:extLst>
              <a:ext uri="{FF2B5EF4-FFF2-40B4-BE49-F238E27FC236}">
                <a16:creationId xmlns:a16="http://schemas.microsoft.com/office/drawing/2014/main" id="{7BAD4C11-DA61-465E-A9E1-D55EE1A508B0}"/>
              </a:ext>
            </a:extLst>
          </p:cNvPr>
          <p:cNvSpPr txBox="1"/>
          <p:nvPr/>
        </p:nvSpPr>
        <p:spPr>
          <a:xfrm>
            <a:off x="6589336" y="2991604"/>
            <a:ext cx="2013693" cy="307777"/>
          </a:xfrm>
          <a:prstGeom prst="rect">
            <a:avLst/>
          </a:prstGeom>
          <a:noFill/>
        </p:spPr>
        <p:txBody>
          <a:bodyPr wrap="none" rtlCol="0">
            <a:spAutoFit/>
          </a:bodyPr>
          <a:lstStyle/>
          <a:p>
            <a:r>
              <a:rPr lang="en-GB" dirty="0"/>
              <a:t>System (your program)</a:t>
            </a:r>
          </a:p>
        </p:txBody>
      </p:sp>
      <p:cxnSp>
        <p:nvCxnSpPr>
          <p:cNvPr id="12" name="Connector: Curved 11">
            <a:extLst>
              <a:ext uri="{FF2B5EF4-FFF2-40B4-BE49-F238E27FC236}">
                <a16:creationId xmlns:a16="http://schemas.microsoft.com/office/drawing/2014/main" id="{9368C2AA-3C38-4A1B-85F8-1168A2252028}"/>
              </a:ext>
            </a:extLst>
          </p:cNvPr>
          <p:cNvCxnSpPr>
            <a:cxnSpLocks/>
            <a:stCxn id="7" idx="0"/>
            <a:endCxn id="4" idx="3"/>
          </p:cNvCxnSpPr>
          <p:nvPr/>
        </p:nvCxnSpPr>
        <p:spPr>
          <a:xfrm rot="16200000" flipH="1" flipV="1">
            <a:off x="6929444" y="2472387"/>
            <a:ext cx="147522" cy="1185956"/>
          </a:xfrm>
          <a:prstGeom prst="curvedConnector4">
            <a:avLst>
              <a:gd name="adj1" fmla="val -154960"/>
              <a:gd name="adj2" fmla="val 92449"/>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Curved 13">
            <a:extLst>
              <a:ext uri="{FF2B5EF4-FFF2-40B4-BE49-F238E27FC236}">
                <a16:creationId xmlns:a16="http://schemas.microsoft.com/office/drawing/2014/main" id="{4975B72C-1A79-4BD0-83FA-34B37249ED71}"/>
              </a:ext>
            </a:extLst>
          </p:cNvPr>
          <p:cNvCxnSpPr>
            <a:stCxn id="4" idx="1"/>
            <a:endCxn id="6" idx="0"/>
          </p:cNvCxnSpPr>
          <p:nvPr/>
        </p:nvCxnSpPr>
        <p:spPr>
          <a:xfrm rot="10800000">
            <a:off x="1404580" y="2978870"/>
            <a:ext cx="773012" cy="160256"/>
          </a:xfrm>
          <a:prstGeom prst="curvedConnector4">
            <a:avLst>
              <a:gd name="adj1" fmla="val 25001"/>
              <a:gd name="adj2" fmla="val 242647"/>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702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7DC5-1BA2-4867-8D38-A628906F6391}"/>
              </a:ext>
            </a:extLst>
          </p:cNvPr>
          <p:cNvSpPr>
            <a:spLocks noGrp="1"/>
          </p:cNvSpPr>
          <p:nvPr>
            <p:ph type="title"/>
          </p:nvPr>
        </p:nvSpPr>
        <p:spPr/>
        <p:txBody>
          <a:bodyPr>
            <a:normAutofit fontScale="90000"/>
          </a:bodyPr>
          <a:lstStyle/>
          <a:p>
            <a:r>
              <a:rPr lang="en-GB" dirty="0"/>
              <a:t>Input stream (stdin)</a:t>
            </a:r>
          </a:p>
        </p:txBody>
      </p:sp>
      <p:sp>
        <p:nvSpPr>
          <p:cNvPr id="3" name="Text Placeholder 2">
            <a:extLst>
              <a:ext uri="{FF2B5EF4-FFF2-40B4-BE49-F238E27FC236}">
                <a16:creationId xmlns:a16="http://schemas.microsoft.com/office/drawing/2014/main" id="{F0B9F3DB-93E8-4899-A848-D29A280D5C5C}"/>
              </a:ext>
            </a:extLst>
          </p:cNvPr>
          <p:cNvSpPr>
            <a:spLocks noGrp="1"/>
          </p:cNvSpPr>
          <p:nvPr>
            <p:ph type="body" idx="1"/>
          </p:nvPr>
        </p:nvSpPr>
        <p:spPr/>
        <p:txBody>
          <a:bodyPr>
            <a:normAutofit/>
          </a:bodyPr>
          <a:lstStyle/>
          <a:p>
            <a:r>
              <a:rPr lang="en-GB" dirty="0"/>
              <a:t>If it is a console input stream, the keyboard puts characters into one end of the stream, and your program takes characters out of the other and stores the results in variables in the program. </a:t>
            </a:r>
          </a:p>
        </p:txBody>
      </p:sp>
      <p:sp>
        <p:nvSpPr>
          <p:cNvPr id="4" name="Rectangle 3">
            <a:extLst>
              <a:ext uri="{FF2B5EF4-FFF2-40B4-BE49-F238E27FC236}">
                <a16:creationId xmlns:a16="http://schemas.microsoft.com/office/drawing/2014/main" id="{37F8B88B-8B57-421D-9E77-4A62C117DCC7}"/>
              </a:ext>
            </a:extLst>
          </p:cNvPr>
          <p:cNvSpPr/>
          <p:nvPr/>
        </p:nvSpPr>
        <p:spPr>
          <a:xfrm>
            <a:off x="2177592" y="2978870"/>
            <a:ext cx="4232635" cy="32051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5ADC157-0CD9-43E5-93FE-5E55AA2C4461}"/>
              </a:ext>
            </a:extLst>
          </p:cNvPr>
          <p:cNvSpPr txBox="1"/>
          <p:nvPr/>
        </p:nvSpPr>
        <p:spPr>
          <a:xfrm>
            <a:off x="3810253" y="2991604"/>
            <a:ext cx="761747" cy="307777"/>
          </a:xfrm>
          <a:prstGeom prst="rect">
            <a:avLst/>
          </a:prstGeom>
          <a:noFill/>
        </p:spPr>
        <p:txBody>
          <a:bodyPr wrap="none" rtlCol="0">
            <a:spAutoFit/>
          </a:bodyPr>
          <a:lstStyle/>
          <a:p>
            <a:r>
              <a:rPr lang="en-GB" dirty="0"/>
              <a:t>Stream</a:t>
            </a:r>
          </a:p>
        </p:txBody>
      </p:sp>
      <p:sp>
        <p:nvSpPr>
          <p:cNvPr id="6" name="TextBox 5">
            <a:extLst>
              <a:ext uri="{FF2B5EF4-FFF2-40B4-BE49-F238E27FC236}">
                <a16:creationId xmlns:a16="http://schemas.microsoft.com/office/drawing/2014/main" id="{33AD4F80-F7F0-4A75-8DBA-E033A9DD3AAA}"/>
              </a:ext>
            </a:extLst>
          </p:cNvPr>
          <p:cNvSpPr txBox="1"/>
          <p:nvPr/>
        </p:nvSpPr>
        <p:spPr>
          <a:xfrm>
            <a:off x="1018095" y="2978870"/>
            <a:ext cx="950901" cy="307777"/>
          </a:xfrm>
          <a:prstGeom prst="rect">
            <a:avLst/>
          </a:prstGeom>
          <a:noFill/>
        </p:spPr>
        <p:txBody>
          <a:bodyPr wrap="none" rtlCol="0">
            <a:spAutoFit/>
          </a:bodyPr>
          <a:lstStyle/>
          <a:p>
            <a:r>
              <a:rPr lang="en-GB" dirty="0"/>
              <a:t>Keyboard</a:t>
            </a:r>
          </a:p>
        </p:txBody>
      </p:sp>
      <p:sp>
        <p:nvSpPr>
          <p:cNvPr id="7" name="TextBox 6">
            <a:extLst>
              <a:ext uri="{FF2B5EF4-FFF2-40B4-BE49-F238E27FC236}">
                <a16:creationId xmlns:a16="http://schemas.microsoft.com/office/drawing/2014/main" id="{CD68EF68-EBA3-4C9E-A532-EE6CB6922EB2}"/>
              </a:ext>
            </a:extLst>
          </p:cNvPr>
          <p:cNvSpPr txBox="1"/>
          <p:nvPr/>
        </p:nvSpPr>
        <p:spPr>
          <a:xfrm>
            <a:off x="6589336" y="2991604"/>
            <a:ext cx="2013693" cy="307777"/>
          </a:xfrm>
          <a:prstGeom prst="rect">
            <a:avLst/>
          </a:prstGeom>
          <a:noFill/>
        </p:spPr>
        <p:txBody>
          <a:bodyPr wrap="none" rtlCol="0">
            <a:spAutoFit/>
          </a:bodyPr>
          <a:lstStyle/>
          <a:p>
            <a:r>
              <a:rPr lang="en-GB" dirty="0"/>
              <a:t>System (your program)</a:t>
            </a:r>
          </a:p>
        </p:txBody>
      </p:sp>
      <p:cxnSp>
        <p:nvCxnSpPr>
          <p:cNvPr id="8" name="Connector: Curved 7">
            <a:extLst>
              <a:ext uri="{FF2B5EF4-FFF2-40B4-BE49-F238E27FC236}">
                <a16:creationId xmlns:a16="http://schemas.microsoft.com/office/drawing/2014/main" id="{A61A6C68-A364-4748-B582-CD64868D080D}"/>
              </a:ext>
            </a:extLst>
          </p:cNvPr>
          <p:cNvCxnSpPr>
            <a:cxnSpLocks/>
            <a:stCxn id="4" idx="3"/>
            <a:endCxn id="7" idx="0"/>
          </p:cNvCxnSpPr>
          <p:nvPr/>
        </p:nvCxnSpPr>
        <p:spPr>
          <a:xfrm flipV="1">
            <a:off x="6410227" y="2991604"/>
            <a:ext cx="1185956" cy="147522"/>
          </a:xfrm>
          <a:prstGeom prst="curvedConnector4">
            <a:avLst>
              <a:gd name="adj1" fmla="val 7551"/>
              <a:gd name="adj2" fmla="val 263592"/>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ctor: Curved 8">
            <a:extLst>
              <a:ext uri="{FF2B5EF4-FFF2-40B4-BE49-F238E27FC236}">
                <a16:creationId xmlns:a16="http://schemas.microsoft.com/office/drawing/2014/main" id="{6B331B53-BC92-456E-8B06-F5998E3A5105}"/>
              </a:ext>
            </a:extLst>
          </p:cNvPr>
          <p:cNvCxnSpPr>
            <a:cxnSpLocks/>
            <a:stCxn id="6" idx="0"/>
            <a:endCxn id="4" idx="1"/>
          </p:cNvCxnSpPr>
          <p:nvPr/>
        </p:nvCxnSpPr>
        <p:spPr>
          <a:xfrm rot="16200000" flipH="1">
            <a:off x="1755441" y="2716975"/>
            <a:ext cx="160256" cy="684046"/>
          </a:xfrm>
          <a:prstGeom prst="curvedConnector4">
            <a:avLst>
              <a:gd name="adj1" fmla="val -142647"/>
              <a:gd name="adj2" fmla="val 8475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597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7DC5-1BA2-4867-8D38-A628906F6391}"/>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F0B9F3DB-93E8-4899-A848-D29A280D5C5C}"/>
              </a:ext>
            </a:extLst>
          </p:cNvPr>
          <p:cNvSpPr>
            <a:spLocks noGrp="1"/>
          </p:cNvSpPr>
          <p:nvPr>
            <p:ph type="body" idx="1"/>
          </p:nvPr>
        </p:nvSpPr>
        <p:spPr/>
        <p:txBody>
          <a:bodyPr>
            <a:normAutofit/>
          </a:bodyPr>
          <a:lstStyle/>
          <a:p>
            <a:r>
              <a:rPr lang="en-GB" dirty="0"/>
              <a:t>If no characters are waiting in the input stream, your program must wait until you supply some by typing on the keyboard. </a:t>
            </a:r>
          </a:p>
          <a:p>
            <a:r>
              <a:rPr lang="en-GB" dirty="0"/>
              <a:t>File streams follow the same principle, except that the file system is attached to the other end of the stream.</a:t>
            </a:r>
          </a:p>
        </p:txBody>
      </p:sp>
    </p:spTree>
    <p:extLst>
      <p:ext uri="{BB962C8B-B14F-4D97-AF65-F5344CB8AC3E}">
        <p14:creationId xmlns:p14="http://schemas.microsoft.com/office/powerpoint/2010/main" val="354354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BCC3-B4A8-47AD-989F-36EBAB0F9218}"/>
              </a:ext>
            </a:extLst>
          </p:cNvPr>
          <p:cNvSpPr>
            <a:spLocks noGrp="1"/>
          </p:cNvSpPr>
          <p:nvPr>
            <p:ph type="title"/>
          </p:nvPr>
        </p:nvSpPr>
        <p:spPr/>
        <p:txBody>
          <a:bodyPr>
            <a:normAutofit fontScale="90000"/>
          </a:bodyPr>
          <a:lstStyle/>
          <a:p>
            <a:r>
              <a:rPr lang="en-GB" dirty="0"/>
              <a:t>Problem</a:t>
            </a:r>
          </a:p>
        </p:txBody>
      </p:sp>
      <p:sp>
        <p:nvSpPr>
          <p:cNvPr id="3" name="Text Placeholder 2">
            <a:extLst>
              <a:ext uri="{FF2B5EF4-FFF2-40B4-BE49-F238E27FC236}">
                <a16:creationId xmlns:a16="http://schemas.microsoft.com/office/drawing/2014/main" id="{041F6BDB-17AF-4A15-B424-20D8428A98FC}"/>
              </a:ext>
            </a:extLst>
          </p:cNvPr>
          <p:cNvSpPr>
            <a:spLocks noGrp="1"/>
          </p:cNvSpPr>
          <p:nvPr>
            <p:ph type="body" idx="1"/>
          </p:nvPr>
        </p:nvSpPr>
        <p:spPr>
          <a:xfrm>
            <a:off x="311700" y="1152475"/>
            <a:ext cx="5099286" cy="3416400"/>
          </a:xfrm>
        </p:spPr>
        <p:txBody>
          <a:bodyPr>
            <a:normAutofit fontScale="92500" lnSpcReduction="20000"/>
          </a:bodyPr>
          <a:lstStyle/>
          <a:p>
            <a:pPr marL="114300" indent="0">
              <a:buNone/>
            </a:pPr>
            <a:r>
              <a:rPr lang="en-GB" dirty="0"/>
              <a:t>#include&lt;stdio.h&gt;</a:t>
            </a:r>
          </a:p>
          <a:p>
            <a:pPr marL="114300" indent="0">
              <a:buNone/>
            </a:pPr>
            <a:r>
              <a:rPr lang="en-GB" dirty="0"/>
              <a:t>void main() {</a:t>
            </a:r>
          </a:p>
          <a:p>
            <a:pPr marL="114300" indent="0">
              <a:buNone/>
            </a:pPr>
            <a:r>
              <a:rPr lang="en-GB" dirty="0"/>
              <a:t>	int </a:t>
            </a:r>
            <a:r>
              <a:rPr lang="en-GB" dirty="0" err="1"/>
              <a:t>num</a:t>
            </a:r>
            <a:r>
              <a:rPr lang="en-GB" dirty="0"/>
              <a:t>;</a:t>
            </a:r>
          </a:p>
          <a:p>
            <a:pPr marL="114300" indent="0">
              <a:buNone/>
            </a:pPr>
            <a:r>
              <a:rPr lang="en-GB" dirty="0"/>
              <a:t>	char </a:t>
            </a:r>
            <a:r>
              <a:rPr lang="en-GB" dirty="0" err="1"/>
              <a:t>ch</a:t>
            </a:r>
            <a:r>
              <a:rPr lang="en-GB" dirty="0"/>
              <a:t>;</a:t>
            </a:r>
          </a:p>
          <a:p>
            <a:pPr marL="114300" indent="0">
              <a:buNone/>
            </a:pPr>
            <a:r>
              <a:rPr lang="en-GB" dirty="0"/>
              <a:t>	</a:t>
            </a:r>
            <a:r>
              <a:rPr lang="en-GB" dirty="0" err="1"/>
              <a:t>printf</a:t>
            </a:r>
            <a:r>
              <a:rPr lang="en-GB" dirty="0"/>
              <a:t>(“\</a:t>
            </a:r>
            <a:r>
              <a:rPr lang="en-GB" dirty="0" err="1"/>
              <a:t>nEnter</a:t>
            </a:r>
            <a:r>
              <a:rPr lang="en-GB" dirty="0"/>
              <a:t> a number:”);</a:t>
            </a:r>
          </a:p>
          <a:p>
            <a:pPr marL="114300" indent="0">
              <a:buNone/>
            </a:pPr>
            <a:r>
              <a:rPr lang="en-GB" dirty="0"/>
              <a:t>	</a:t>
            </a:r>
            <a:r>
              <a:rPr lang="en-GB" dirty="0" err="1"/>
              <a:t>scanf</a:t>
            </a:r>
            <a:r>
              <a:rPr lang="en-GB" dirty="0"/>
              <a:t>(“%d”, &amp;</a:t>
            </a:r>
            <a:r>
              <a:rPr lang="en-GB" dirty="0" err="1"/>
              <a:t>num</a:t>
            </a:r>
            <a:r>
              <a:rPr lang="en-GB" dirty="0"/>
              <a:t>);</a:t>
            </a:r>
          </a:p>
          <a:p>
            <a:pPr marL="114300" indent="0">
              <a:buNone/>
            </a:pPr>
            <a:r>
              <a:rPr lang="en-GB" dirty="0"/>
              <a:t>	</a:t>
            </a:r>
            <a:r>
              <a:rPr lang="en-GB" dirty="0" err="1"/>
              <a:t>printf</a:t>
            </a:r>
            <a:r>
              <a:rPr lang="en-GB" dirty="0"/>
              <a:t>(“\</a:t>
            </a:r>
            <a:r>
              <a:rPr lang="en-GB" dirty="0" err="1"/>
              <a:t>nEntered</a:t>
            </a:r>
            <a:r>
              <a:rPr lang="en-GB" dirty="0"/>
              <a:t> number is:%d”, </a:t>
            </a:r>
            <a:r>
              <a:rPr lang="en-GB" dirty="0" err="1"/>
              <a:t>num</a:t>
            </a:r>
            <a:r>
              <a:rPr lang="en-GB" dirty="0"/>
              <a:t>);</a:t>
            </a:r>
          </a:p>
          <a:p>
            <a:pPr marL="114300" indent="0">
              <a:buNone/>
            </a:pPr>
            <a:endParaRPr lang="en-GB" dirty="0"/>
          </a:p>
          <a:p>
            <a:pPr marL="114300" indent="0">
              <a:buNone/>
            </a:pPr>
            <a:r>
              <a:rPr lang="en-GB" dirty="0"/>
              <a:t>	</a:t>
            </a:r>
            <a:r>
              <a:rPr lang="en-GB" dirty="0" err="1"/>
              <a:t>printf</a:t>
            </a:r>
            <a:r>
              <a:rPr lang="en-GB" dirty="0"/>
              <a:t>(“\</a:t>
            </a:r>
            <a:r>
              <a:rPr lang="en-GB" dirty="0" err="1"/>
              <a:t>nEnter</a:t>
            </a:r>
            <a:r>
              <a:rPr lang="en-GB" dirty="0"/>
              <a:t> a character:”);</a:t>
            </a:r>
          </a:p>
          <a:p>
            <a:pPr marL="114300" indent="0">
              <a:buNone/>
            </a:pPr>
            <a:r>
              <a:rPr lang="en-GB" dirty="0"/>
              <a:t>	</a:t>
            </a:r>
            <a:r>
              <a:rPr lang="en-GB" dirty="0" err="1"/>
              <a:t>scanf</a:t>
            </a:r>
            <a:r>
              <a:rPr lang="en-GB" dirty="0"/>
              <a:t>(“%c”, &amp;</a:t>
            </a:r>
            <a:r>
              <a:rPr lang="en-GB" dirty="0" err="1"/>
              <a:t>ch</a:t>
            </a:r>
            <a:r>
              <a:rPr lang="en-GB" dirty="0"/>
              <a:t>);</a:t>
            </a:r>
          </a:p>
          <a:p>
            <a:pPr marL="114300" indent="0">
              <a:buNone/>
            </a:pPr>
            <a:r>
              <a:rPr lang="en-GB" dirty="0"/>
              <a:t>	</a:t>
            </a:r>
            <a:r>
              <a:rPr lang="en-GB" dirty="0" err="1"/>
              <a:t>printf</a:t>
            </a:r>
            <a:r>
              <a:rPr lang="en-GB" dirty="0"/>
              <a:t>(“\</a:t>
            </a:r>
            <a:r>
              <a:rPr lang="en-GB" dirty="0" err="1"/>
              <a:t>nEntered</a:t>
            </a:r>
            <a:r>
              <a:rPr lang="en-GB" dirty="0"/>
              <a:t> character is:%c”, </a:t>
            </a:r>
            <a:r>
              <a:rPr lang="en-GB" dirty="0" err="1"/>
              <a:t>ch</a:t>
            </a:r>
            <a:r>
              <a:rPr lang="en-GB" dirty="0"/>
              <a:t>);</a:t>
            </a:r>
          </a:p>
          <a:p>
            <a:pPr marL="114300" indent="0">
              <a:buNone/>
            </a:pPr>
            <a:r>
              <a:rPr lang="en-GB" dirty="0"/>
              <a:t>}</a:t>
            </a:r>
          </a:p>
          <a:p>
            <a:pPr marL="114300" indent="0">
              <a:buNone/>
            </a:pPr>
            <a:endParaRPr lang="en-GB" dirty="0"/>
          </a:p>
          <a:p>
            <a:pPr marL="114300" indent="0">
              <a:buNone/>
            </a:pPr>
            <a:endParaRPr lang="en-GB" dirty="0"/>
          </a:p>
          <a:p>
            <a:pPr marL="114300" indent="0">
              <a:buNone/>
            </a:pPr>
            <a:endParaRPr lang="en-GB" dirty="0"/>
          </a:p>
        </p:txBody>
      </p:sp>
      <p:sp>
        <p:nvSpPr>
          <p:cNvPr id="4" name="TextBox 3">
            <a:extLst>
              <a:ext uri="{FF2B5EF4-FFF2-40B4-BE49-F238E27FC236}">
                <a16:creationId xmlns:a16="http://schemas.microsoft.com/office/drawing/2014/main" id="{7F8203C4-5F40-4D99-BF32-F8798B77DC06}"/>
              </a:ext>
            </a:extLst>
          </p:cNvPr>
          <p:cNvSpPr txBox="1"/>
          <p:nvPr/>
        </p:nvSpPr>
        <p:spPr>
          <a:xfrm>
            <a:off x="5608948" y="1131216"/>
            <a:ext cx="3223352" cy="1600438"/>
          </a:xfrm>
          <a:prstGeom prst="rect">
            <a:avLst/>
          </a:prstGeom>
          <a:noFill/>
        </p:spPr>
        <p:txBody>
          <a:bodyPr wrap="square" rtlCol="0">
            <a:spAutoFit/>
          </a:bodyPr>
          <a:lstStyle/>
          <a:p>
            <a:r>
              <a:rPr lang="en-GB" dirty="0"/>
              <a:t>Output:</a:t>
            </a:r>
            <a:br>
              <a:rPr lang="en-GB" dirty="0"/>
            </a:br>
            <a:r>
              <a:rPr lang="en-GB" dirty="0"/>
              <a:t>Enter a number:12&lt;Enter&gt;</a:t>
            </a:r>
          </a:p>
          <a:p>
            <a:endParaRPr lang="en-GB" dirty="0"/>
          </a:p>
          <a:p>
            <a:r>
              <a:rPr lang="en-GB" dirty="0"/>
              <a:t>Entered number is: 12</a:t>
            </a:r>
          </a:p>
          <a:p>
            <a:r>
              <a:rPr lang="en-GB" dirty="0"/>
              <a:t>Enter a character:</a:t>
            </a:r>
          </a:p>
          <a:p>
            <a:r>
              <a:rPr lang="en-GB" dirty="0"/>
              <a:t>Entered character is: </a:t>
            </a:r>
          </a:p>
          <a:p>
            <a:endParaRPr lang="en-GB" dirty="0"/>
          </a:p>
        </p:txBody>
      </p:sp>
    </p:spTree>
    <p:extLst>
      <p:ext uri="{BB962C8B-B14F-4D97-AF65-F5344CB8AC3E}">
        <p14:creationId xmlns:p14="http://schemas.microsoft.com/office/powerpoint/2010/main" val="314626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65F7-7BD6-4F72-9AE3-9BBDB3597CD8}"/>
              </a:ext>
            </a:extLst>
          </p:cNvPr>
          <p:cNvSpPr>
            <a:spLocks noGrp="1"/>
          </p:cNvSpPr>
          <p:nvPr>
            <p:ph type="title"/>
          </p:nvPr>
        </p:nvSpPr>
        <p:spPr/>
        <p:txBody>
          <a:bodyPr>
            <a:normAutofit fontScale="90000"/>
          </a:bodyPr>
          <a:lstStyle/>
          <a:p>
            <a:r>
              <a:rPr lang="en-GB" dirty="0"/>
              <a:t>Why?</a:t>
            </a:r>
          </a:p>
        </p:txBody>
      </p:sp>
      <p:sp>
        <p:nvSpPr>
          <p:cNvPr id="4" name="Rectangle 3">
            <a:extLst>
              <a:ext uri="{FF2B5EF4-FFF2-40B4-BE49-F238E27FC236}">
                <a16:creationId xmlns:a16="http://schemas.microsoft.com/office/drawing/2014/main" id="{703178D8-D8BF-4BBE-8EC6-629FA7AE79F4}"/>
              </a:ext>
            </a:extLst>
          </p:cNvPr>
          <p:cNvSpPr/>
          <p:nvPr/>
        </p:nvSpPr>
        <p:spPr>
          <a:xfrm>
            <a:off x="2177592" y="2281282"/>
            <a:ext cx="4232635" cy="32051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248AB4E-4E31-42DF-9501-20ADE74071B8}"/>
              </a:ext>
            </a:extLst>
          </p:cNvPr>
          <p:cNvSpPr txBox="1"/>
          <p:nvPr/>
        </p:nvSpPr>
        <p:spPr>
          <a:xfrm>
            <a:off x="3810253" y="2294016"/>
            <a:ext cx="503664" cy="307777"/>
          </a:xfrm>
          <a:prstGeom prst="rect">
            <a:avLst/>
          </a:prstGeom>
          <a:noFill/>
        </p:spPr>
        <p:txBody>
          <a:bodyPr wrap="none" rtlCol="0">
            <a:spAutoFit/>
          </a:bodyPr>
          <a:lstStyle/>
          <a:p>
            <a:r>
              <a:rPr lang="en-GB" dirty="0"/>
              <a:t>\n A</a:t>
            </a:r>
          </a:p>
        </p:txBody>
      </p:sp>
      <p:sp>
        <p:nvSpPr>
          <p:cNvPr id="6" name="TextBox 5">
            <a:extLst>
              <a:ext uri="{FF2B5EF4-FFF2-40B4-BE49-F238E27FC236}">
                <a16:creationId xmlns:a16="http://schemas.microsoft.com/office/drawing/2014/main" id="{3321A37E-78C2-4340-B2DC-964D534F87FE}"/>
              </a:ext>
            </a:extLst>
          </p:cNvPr>
          <p:cNvSpPr txBox="1"/>
          <p:nvPr/>
        </p:nvSpPr>
        <p:spPr>
          <a:xfrm>
            <a:off x="1018095" y="2281282"/>
            <a:ext cx="950901" cy="307777"/>
          </a:xfrm>
          <a:prstGeom prst="rect">
            <a:avLst/>
          </a:prstGeom>
          <a:noFill/>
        </p:spPr>
        <p:txBody>
          <a:bodyPr wrap="none" rtlCol="0">
            <a:spAutoFit/>
          </a:bodyPr>
          <a:lstStyle/>
          <a:p>
            <a:r>
              <a:rPr lang="en-GB" dirty="0"/>
              <a:t>Keyboard</a:t>
            </a:r>
          </a:p>
        </p:txBody>
      </p:sp>
      <p:sp>
        <p:nvSpPr>
          <p:cNvPr id="7" name="TextBox 6">
            <a:extLst>
              <a:ext uri="{FF2B5EF4-FFF2-40B4-BE49-F238E27FC236}">
                <a16:creationId xmlns:a16="http://schemas.microsoft.com/office/drawing/2014/main" id="{8699628C-4572-4E35-89AB-137A005951C7}"/>
              </a:ext>
            </a:extLst>
          </p:cNvPr>
          <p:cNvSpPr txBox="1"/>
          <p:nvPr/>
        </p:nvSpPr>
        <p:spPr>
          <a:xfrm>
            <a:off x="6589336" y="2294016"/>
            <a:ext cx="2013693" cy="738664"/>
          </a:xfrm>
          <a:prstGeom prst="rect">
            <a:avLst/>
          </a:prstGeom>
          <a:noFill/>
        </p:spPr>
        <p:txBody>
          <a:bodyPr wrap="none" rtlCol="0">
            <a:spAutoFit/>
          </a:bodyPr>
          <a:lstStyle/>
          <a:p>
            <a:r>
              <a:rPr lang="en-GB" dirty="0"/>
              <a:t>System (your program)</a:t>
            </a:r>
          </a:p>
          <a:p>
            <a:r>
              <a:rPr lang="en-GB" dirty="0"/>
              <a:t>1. read integer</a:t>
            </a:r>
          </a:p>
          <a:p>
            <a:r>
              <a:rPr lang="en-GB" dirty="0"/>
              <a:t>2. read character</a:t>
            </a:r>
          </a:p>
        </p:txBody>
      </p:sp>
      <p:cxnSp>
        <p:nvCxnSpPr>
          <p:cNvPr id="8" name="Connector: Curved 7">
            <a:extLst>
              <a:ext uri="{FF2B5EF4-FFF2-40B4-BE49-F238E27FC236}">
                <a16:creationId xmlns:a16="http://schemas.microsoft.com/office/drawing/2014/main" id="{72592038-19A3-4C40-B1E6-42AAF47EBA0E}"/>
              </a:ext>
            </a:extLst>
          </p:cNvPr>
          <p:cNvCxnSpPr>
            <a:cxnSpLocks/>
            <a:stCxn id="4" idx="3"/>
            <a:endCxn id="7" idx="0"/>
          </p:cNvCxnSpPr>
          <p:nvPr/>
        </p:nvCxnSpPr>
        <p:spPr>
          <a:xfrm flipV="1">
            <a:off x="6410227" y="2294016"/>
            <a:ext cx="1185956" cy="147522"/>
          </a:xfrm>
          <a:prstGeom prst="curvedConnector4">
            <a:avLst>
              <a:gd name="adj1" fmla="val 7551"/>
              <a:gd name="adj2" fmla="val 263592"/>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ctor: Curved 8">
            <a:extLst>
              <a:ext uri="{FF2B5EF4-FFF2-40B4-BE49-F238E27FC236}">
                <a16:creationId xmlns:a16="http://schemas.microsoft.com/office/drawing/2014/main" id="{F8634BC3-842E-41AA-96B8-CF917335B373}"/>
              </a:ext>
            </a:extLst>
          </p:cNvPr>
          <p:cNvCxnSpPr>
            <a:cxnSpLocks/>
            <a:stCxn id="6" idx="0"/>
            <a:endCxn id="4" idx="1"/>
          </p:cNvCxnSpPr>
          <p:nvPr/>
        </p:nvCxnSpPr>
        <p:spPr>
          <a:xfrm rot="16200000" flipH="1">
            <a:off x="1755441" y="2019387"/>
            <a:ext cx="160256" cy="684046"/>
          </a:xfrm>
          <a:prstGeom prst="curvedConnector4">
            <a:avLst>
              <a:gd name="adj1" fmla="val -142647"/>
              <a:gd name="adj2" fmla="val 8475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7265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B7CE-B7BD-4066-8BBC-AA1EDEABB061}"/>
              </a:ext>
            </a:extLst>
          </p:cNvPr>
          <p:cNvSpPr>
            <a:spLocks noGrp="1"/>
          </p:cNvSpPr>
          <p:nvPr>
            <p:ph type="title"/>
          </p:nvPr>
        </p:nvSpPr>
        <p:spPr/>
        <p:txBody>
          <a:bodyPr>
            <a:normAutofit fontScale="90000"/>
          </a:bodyPr>
          <a:lstStyle/>
          <a:p>
            <a:r>
              <a:rPr lang="en-GB" dirty="0"/>
              <a:t>Solution</a:t>
            </a:r>
          </a:p>
        </p:txBody>
      </p:sp>
      <p:sp>
        <p:nvSpPr>
          <p:cNvPr id="3" name="Text Placeholder 2">
            <a:extLst>
              <a:ext uri="{FF2B5EF4-FFF2-40B4-BE49-F238E27FC236}">
                <a16:creationId xmlns:a16="http://schemas.microsoft.com/office/drawing/2014/main" id="{D45F6721-27F4-49E6-A3EB-ED335F7D21C2}"/>
              </a:ext>
            </a:extLst>
          </p:cNvPr>
          <p:cNvSpPr>
            <a:spLocks noGrp="1"/>
          </p:cNvSpPr>
          <p:nvPr>
            <p:ph type="body" idx="1"/>
          </p:nvPr>
        </p:nvSpPr>
        <p:spPr/>
        <p:txBody>
          <a:bodyPr>
            <a:normAutofit fontScale="92500" lnSpcReduction="20000"/>
          </a:bodyPr>
          <a:lstStyle/>
          <a:p>
            <a:r>
              <a:rPr lang="en-GB" dirty="0"/>
              <a:t>Using </a:t>
            </a:r>
            <a:r>
              <a:rPr lang="en-GB" dirty="0" err="1"/>
              <a:t>scanf’s</a:t>
            </a:r>
            <a:r>
              <a:rPr lang="en-GB" dirty="0"/>
              <a:t> formatted feature</a:t>
            </a:r>
          </a:p>
          <a:p>
            <a:pPr marL="114300" indent="0">
              <a:buNone/>
            </a:pPr>
            <a:r>
              <a:rPr lang="en-GB" dirty="0" err="1"/>
              <a:t>scanf</a:t>
            </a:r>
            <a:r>
              <a:rPr lang="en-GB" dirty="0"/>
              <a:t>(“%d”, &amp;</a:t>
            </a:r>
            <a:r>
              <a:rPr lang="en-GB" dirty="0" err="1"/>
              <a:t>num</a:t>
            </a:r>
            <a:r>
              <a:rPr lang="en-GB" dirty="0"/>
              <a:t>);</a:t>
            </a:r>
          </a:p>
          <a:p>
            <a:pPr marL="114300" indent="0">
              <a:buNone/>
            </a:pPr>
            <a:r>
              <a:rPr lang="en-GB" dirty="0" err="1"/>
              <a:t>scanf</a:t>
            </a:r>
            <a:r>
              <a:rPr lang="en-GB" dirty="0"/>
              <a:t>(“ %c”, &amp;</a:t>
            </a:r>
            <a:r>
              <a:rPr lang="en-GB" dirty="0" err="1"/>
              <a:t>ch</a:t>
            </a:r>
            <a:r>
              <a:rPr lang="en-GB" dirty="0"/>
              <a:t>);		</a:t>
            </a:r>
          </a:p>
          <a:p>
            <a:pPr marL="114300" indent="0">
              <a:buNone/>
            </a:pPr>
            <a:endParaRPr lang="en-GB" dirty="0"/>
          </a:p>
          <a:p>
            <a:r>
              <a:rPr lang="en-GB" dirty="0"/>
              <a:t>Changing the sequence of input</a:t>
            </a:r>
          </a:p>
          <a:p>
            <a:pPr marL="114300" indent="0">
              <a:buNone/>
            </a:pPr>
            <a:r>
              <a:rPr lang="en-GB" dirty="0" err="1"/>
              <a:t>scanf</a:t>
            </a:r>
            <a:r>
              <a:rPr lang="en-GB" dirty="0"/>
              <a:t>(“%d”, &amp;</a:t>
            </a:r>
            <a:r>
              <a:rPr lang="en-GB" dirty="0" err="1"/>
              <a:t>num</a:t>
            </a:r>
            <a:r>
              <a:rPr lang="en-GB" dirty="0"/>
              <a:t>);</a:t>
            </a:r>
          </a:p>
          <a:p>
            <a:pPr marL="114300" indent="0">
              <a:buNone/>
            </a:pPr>
            <a:r>
              <a:rPr lang="en-GB" dirty="0" err="1"/>
              <a:t>scanf</a:t>
            </a:r>
            <a:r>
              <a:rPr lang="en-GB" dirty="0"/>
              <a:t>(“%c”, &amp;</a:t>
            </a:r>
            <a:r>
              <a:rPr lang="en-GB" dirty="0" err="1"/>
              <a:t>ch</a:t>
            </a:r>
            <a:r>
              <a:rPr lang="en-GB" dirty="0"/>
              <a:t>);</a:t>
            </a:r>
          </a:p>
          <a:p>
            <a:pPr marL="114300" indent="0">
              <a:buNone/>
            </a:pPr>
            <a:endParaRPr lang="en-GB" dirty="0"/>
          </a:p>
          <a:p>
            <a:pPr marL="114300" indent="0">
              <a:buNone/>
            </a:pPr>
            <a:r>
              <a:rPr lang="en-GB" dirty="0" err="1"/>
              <a:t>scanf</a:t>
            </a:r>
            <a:r>
              <a:rPr lang="en-GB" dirty="0"/>
              <a:t>(“%c”, &amp;</a:t>
            </a:r>
            <a:r>
              <a:rPr lang="en-GB" dirty="0" err="1"/>
              <a:t>ch</a:t>
            </a:r>
            <a:r>
              <a:rPr lang="en-GB" dirty="0"/>
              <a:t>);</a:t>
            </a:r>
          </a:p>
          <a:p>
            <a:pPr marL="114300" indent="0">
              <a:buNone/>
            </a:pPr>
            <a:r>
              <a:rPr lang="en-GB" dirty="0" err="1"/>
              <a:t>scanf</a:t>
            </a:r>
            <a:r>
              <a:rPr lang="en-GB" dirty="0"/>
              <a:t>(“%d”, &amp;</a:t>
            </a:r>
            <a:r>
              <a:rPr lang="en-GB" dirty="0" err="1"/>
              <a:t>num</a:t>
            </a:r>
            <a:r>
              <a:rPr lang="en-GB" dirty="0"/>
              <a:t>);</a:t>
            </a:r>
          </a:p>
          <a:p>
            <a:pPr marL="114300" indent="0">
              <a:buNone/>
            </a:pPr>
            <a:endParaRPr lang="en-GB" dirty="0"/>
          </a:p>
          <a:p>
            <a:r>
              <a:rPr lang="en-GB" dirty="0"/>
              <a:t>In almost all cases, the </a:t>
            </a:r>
            <a:r>
              <a:rPr lang="en-GB" dirty="0" err="1"/>
              <a:t>scanf</a:t>
            </a:r>
            <a:r>
              <a:rPr lang="en-GB" dirty="0"/>
              <a:t> function starts the scan for the value by skipping over any initial whitespace characters.</a:t>
            </a:r>
          </a:p>
          <a:p>
            <a:pPr marL="114300" indent="0">
              <a:buNone/>
            </a:pPr>
            <a:endParaRPr lang="en-GB" dirty="0"/>
          </a:p>
          <a:p>
            <a:pPr marL="114300" indent="0">
              <a:buNone/>
            </a:pPr>
            <a:endParaRPr lang="en-GB" dirty="0"/>
          </a:p>
        </p:txBody>
      </p:sp>
    </p:spTree>
    <p:extLst>
      <p:ext uri="{BB962C8B-B14F-4D97-AF65-F5344CB8AC3E}">
        <p14:creationId xmlns:p14="http://schemas.microsoft.com/office/powerpoint/2010/main" val="582916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7819-28A1-4899-B89E-6B3E56200C2F}"/>
              </a:ext>
            </a:extLst>
          </p:cNvPr>
          <p:cNvSpPr>
            <a:spLocks noGrp="1"/>
          </p:cNvSpPr>
          <p:nvPr>
            <p:ph type="title"/>
          </p:nvPr>
        </p:nvSpPr>
        <p:spPr/>
        <p:txBody>
          <a:bodyPr>
            <a:normAutofit fontScale="90000"/>
          </a:bodyPr>
          <a:lstStyle/>
          <a:p>
            <a:r>
              <a:rPr lang="en-GB" dirty="0" err="1"/>
              <a:t>Contd</a:t>
            </a:r>
            <a:endParaRPr lang="en-GB" dirty="0"/>
          </a:p>
        </p:txBody>
      </p:sp>
      <p:sp>
        <p:nvSpPr>
          <p:cNvPr id="3" name="Text Placeholder 2">
            <a:extLst>
              <a:ext uri="{FF2B5EF4-FFF2-40B4-BE49-F238E27FC236}">
                <a16:creationId xmlns:a16="http://schemas.microsoft.com/office/drawing/2014/main" id="{F75F26C1-C203-4A27-AB08-AEDF39FB74A6}"/>
              </a:ext>
            </a:extLst>
          </p:cNvPr>
          <p:cNvSpPr>
            <a:spLocks noGrp="1"/>
          </p:cNvSpPr>
          <p:nvPr>
            <p:ph type="body" idx="1"/>
          </p:nvPr>
        </p:nvSpPr>
        <p:spPr/>
        <p:txBody>
          <a:bodyPr/>
          <a:lstStyle/>
          <a:p>
            <a:r>
              <a:rPr lang="en-GB" dirty="0"/>
              <a:t>Using the following cleaning code</a:t>
            </a:r>
          </a:p>
          <a:p>
            <a:pPr marL="114300" indent="0">
              <a:buNone/>
            </a:pPr>
            <a:endParaRPr lang="en-GB" dirty="0"/>
          </a:p>
          <a:p>
            <a:pPr marL="114300" indent="0">
              <a:buNone/>
            </a:pPr>
            <a:r>
              <a:rPr lang="en-GB" dirty="0"/>
              <a:t>while ((</a:t>
            </a:r>
            <a:r>
              <a:rPr lang="en-GB" dirty="0" err="1"/>
              <a:t>ch</a:t>
            </a:r>
            <a:r>
              <a:rPr lang="en-GB" dirty="0"/>
              <a:t> = </a:t>
            </a:r>
            <a:r>
              <a:rPr lang="en-GB" dirty="0" err="1"/>
              <a:t>getchar</a:t>
            </a:r>
            <a:r>
              <a:rPr lang="en-GB" dirty="0"/>
              <a:t>()) != '\n’ &amp;&amp; </a:t>
            </a:r>
            <a:r>
              <a:rPr lang="en-GB" dirty="0" err="1"/>
              <a:t>ch</a:t>
            </a:r>
            <a:r>
              <a:rPr lang="en-GB" dirty="0"/>
              <a:t> != EOF); //EOF is constant with value -1</a:t>
            </a:r>
          </a:p>
          <a:p>
            <a:pPr marL="114300" indent="0">
              <a:buNone/>
            </a:pPr>
            <a:endParaRPr lang="en-GB" dirty="0"/>
          </a:p>
          <a:p>
            <a:pPr marL="114300" indent="0">
              <a:buNone/>
            </a:pPr>
            <a:endParaRPr lang="en-GB" dirty="0"/>
          </a:p>
        </p:txBody>
      </p:sp>
    </p:spTree>
    <p:extLst>
      <p:ext uri="{BB962C8B-B14F-4D97-AF65-F5344CB8AC3E}">
        <p14:creationId xmlns:p14="http://schemas.microsoft.com/office/powerpoint/2010/main" val="378854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18CCC-AC28-4C10-8AD5-69BC13BBE417}"/>
              </a:ext>
            </a:extLst>
          </p:cNvPr>
          <p:cNvSpPr>
            <a:spLocks noGrp="1"/>
          </p:cNvSpPr>
          <p:nvPr>
            <p:ph type="title"/>
          </p:nvPr>
        </p:nvSpPr>
        <p:spPr/>
        <p:txBody>
          <a:bodyPr/>
          <a:lstStyle/>
          <a:p>
            <a:r>
              <a:rPr lang="en-GB" dirty="0"/>
              <a:t>Overflow and a way out</a:t>
            </a:r>
          </a:p>
        </p:txBody>
      </p:sp>
    </p:spTree>
    <p:extLst>
      <p:ext uri="{BB962C8B-B14F-4D97-AF65-F5344CB8AC3E}">
        <p14:creationId xmlns:p14="http://schemas.microsoft.com/office/powerpoint/2010/main" val="2227537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Overflow in Variables</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GB" dirty="0"/>
              <a:t>The data types like int, char, long can hold bounded values.</a:t>
            </a:r>
          </a:p>
          <a:p>
            <a:pPr marL="457200" lvl="0" indent="-342900" algn="l" rtl="0">
              <a:lnSpc>
                <a:spcPct val="150000"/>
              </a:lnSpc>
              <a:spcBef>
                <a:spcPts val="0"/>
              </a:spcBef>
              <a:spcAft>
                <a:spcPts val="0"/>
              </a:spcAft>
              <a:buSzPts val="1800"/>
              <a:buChar char="●"/>
            </a:pPr>
            <a:r>
              <a:rPr lang="en-GB" dirty="0"/>
              <a:t>A complex expression that produces a final value within bound might produce intermediate values that go beyond the bounds</a:t>
            </a:r>
          </a:p>
          <a:p>
            <a:pPr lvl="1" indent="-342900">
              <a:lnSpc>
                <a:spcPct val="150000"/>
              </a:lnSpc>
              <a:buSzPts val="1800"/>
              <a:buChar char="●"/>
            </a:pPr>
            <a:r>
              <a:rPr lang="en-GB" dirty="0"/>
              <a:t>Overflow</a:t>
            </a:r>
          </a:p>
          <a:p>
            <a:pPr lvl="1" indent="-342900">
              <a:lnSpc>
                <a:spcPct val="150000"/>
              </a:lnSpc>
              <a:buSzPts val="1800"/>
              <a:buChar char="●"/>
            </a:pPr>
            <a:r>
              <a:rPr lang="en-GB" dirty="0"/>
              <a:t>May result in incorrect final value</a:t>
            </a:r>
          </a:p>
          <a:p>
            <a:pPr>
              <a:lnSpc>
                <a:spcPct val="150000"/>
              </a:lnSpc>
            </a:pPr>
            <a:r>
              <a:rPr lang="en-GB" dirty="0"/>
              <a:t>Some tricks or simplification may be needed to get correct value.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4C70-37C8-4BCF-B7EF-6EE9D2F90A84}"/>
              </a:ext>
            </a:extLst>
          </p:cNvPr>
          <p:cNvSpPr>
            <a:spLocks noGrp="1"/>
          </p:cNvSpPr>
          <p:nvPr>
            <p:ph type="title"/>
          </p:nvPr>
        </p:nvSpPr>
        <p:spPr/>
        <p:txBody>
          <a:bodyPr>
            <a:normAutofit fontScale="90000"/>
          </a:bodyPr>
          <a:lstStyle/>
          <a:p>
            <a:r>
              <a:rPr lang="en-GB" dirty="0"/>
              <a:t>char Data Type</a:t>
            </a:r>
          </a:p>
        </p:txBody>
      </p:sp>
      <p:sp>
        <p:nvSpPr>
          <p:cNvPr id="3" name="Text Placeholder 2">
            <a:extLst>
              <a:ext uri="{FF2B5EF4-FFF2-40B4-BE49-F238E27FC236}">
                <a16:creationId xmlns:a16="http://schemas.microsoft.com/office/drawing/2014/main" id="{06051B6F-A506-4CDD-8875-339C7B0CE465}"/>
              </a:ext>
            </a:extLst>
          </p:cNvPr>
          <p:cNvSpPr>
            <a:spLocks noGrp="1"/>
          </p:cNvSpPr>
          <p:nvPr>
            <p:ph type="body" idx="1"/>
          </p:nvPr>
        </p:nvSpPr>
        <p:spPr/>
        <p:txBody>
          <a:bodyPr>
            <a:normAutofit fontScale="92500" lnSpcReduction="20000"/>
          </a:bodyPr>
          <a:lstStyle/>
          <a:p>
            <a:r>
              <a:rPr lang="en-GB" b="1" dirty="0"/>
              <a:t>char</a:t>
            </a:r>
            <a:r>
              <a:rPr lang="en-GB" dirty="0"/>
              <a:t> keyword is used to refer character data type.</a:t>
            </a:r>
            <a:br>
              <a:rPr lang="en-GB" dirty="0"/>
            </a:br>
            <a:endParaRPr lang="en-GB" dirty="0"/>
          </a:p>
          <a:p>
            <a:r>
              <a:rPr lang="en-GB" dirty="0"/>
              <a:t>Character data type allows a variable to store only one character.</a:t>
            </a:r>
          </a:p>
          <a:p>
            <a:endParaRPr lang="en-GB" dirty="0"/>
          </a:p>
          <a:p>
            <a:r>
              <a:rPr lang="en-GB" dirty="0"/>
              <a:t>Syntax:</a:t>
            </a:r>
          </a:p>
          <a:p>
            <a:pPr marL="114300" indent="0">
              <a:buNone/>
            </a:pPr>
            <a:r>
              <a:rPr lang="en-GB" dirty="0"/>
              <a:t>variable declaration</a:t>
            </a:r>
          </a:p>
          <a:p>
            <a:pPr marL="114300" indent="0">
              <a:buNone/>
            </a:pPr>
            <a:r>
              <a:rPr lang="en-GB" dirty="0"/>
              <a:t>char </a:t>
            </a:r>
            <a:r>
              <a:rPr lang="en-GB" dirty="0" err="1"/>
              <a:t>ch</a:t>
            </a:r>
            <a:r>
              <a:rPr lang="en-GB" dirty="0"/>
              <a:t>;</a:t>
            </a:r>
          </a:p>
          <a:p>
            <a:pPr marL="114300" indent="0">
              <a:buNone/>
            </a:pPr>
            <a:endParaRPr lang="en-GB" dirty="0"/>
          </a:p>
          <a:p>
            <a:pPr marL="114300" indent="0">
              <a:buNone/>
            </a:pPr>
            <a:r>
              <a:rPr lang="en-GB" dirty="0"/>
              <a:t>variable initialization</a:t>
            </a:r>
          </a:p>
          <a:p>
            <a:pPr marL="114300" indent="0">
              <a:buNone/>
            </a:pPr>
            <a:r>
              <a:rPr lang="en-GB" dirty="0" err="1"/>
              <a:t>ch</a:t>
            </a:r>
            <a:r>
              <a:rPr lang="en-GB" dirty="0"/>
              <a:t> = ‘a’;			</a:t>
            </a:r>
          </a:p>
          <a:p>
            <a:pPr marL="114300" indent="0">
              <a:buNone/>
            </a:pPr>
            <a:endParaRPr lang="en-GB" dirty="0"/>
          </a:p>
          <a:p>
            <a:pPr marL="114300" indent="0">
              <a:buNone/>
            </a:pPr>
            <a:r>
              <a:rPr lang="en-GB" dirty="0"/>
              <a:t>variable declaration + initialization </a:t>
            </a:r>
          </a:p>
          <a:p>
            <a:pPr marL="114300" indent="0">
              <a:buNone/>
            </a:pPr>
            <a:r>
              <a:rPr lang="en-GB" dirty="0"/>
              <a:t>char </a:t>
            </a:r>
            <a:r>
              <a:rPr lang="en-GB" dirty="0" err="1"/>
              <a:t>ch</a:t>
            </a:r>
            <a:r>
              <a:rPr lang="en-GB" dirty="0"/>
              <a:t> = ‘a’;</a:t>
            </a:r>
          </a:p>
          <a:p>
            <a:pPr marL="114300" indent="0">
              <a:buNone/>
            </a:pPr>
            <a:endParaRPr lang="en-GB" dirty="0"/>
          </a:p>
        </p:txBody>
      </p:sp>
    </p:spTree>
    <p:extLst>
      <p:ext uri="{BB962C8B-B14F-4D97-AF65-F5344CB8AC3E}">
        <p14:creationId xmlns:p14="http://schemas.microsoft.com/office/powerpoint/2010/main" val="42262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173F-3BFD-4653-A093-396142CA3ADA}"/>
              </a:ext>
            </a:extLst>
          </p:cNvPr>
          <p:cNvSpPr>
            <a:spLocks noGrp="1"/>
          </p:cNvSpPr>
          <p:nvPr>
            <p:ph type="title"/>
          </p:nvPr>
        </p:nvSpPr>
        <p:spPr/>
        <p:txBody>
          <a:bodyPr>
            <a:normAutofit fontScale="90000"/>
          </a:bodyPr>
          <a:lstStyle/>
          <a:p>
            <a:r>
              <a:rPr lang="en-GB" dirty="0"/>
              <a:t>Avoiding Overflow: Examples</a:t>
            </a:r>
          </a:p>
        </p:txBody>
      </p:sp>
      <p:sp>
        <p:nvSpPr>
          <p:cNvPr id="3" name="Text Placeholder 2">
            <a:extLst>
              <a:ext uri="{FF2B5EF4-FFF2-40B4-BE49-F238E27FC236}">
                <a16:creationId xmlns:a16="http://schemas.microsoft.com/office/drawing/2014/main" id="{7A0D0FB0-E158-4291-8306-1CBE90CAAC82}"/>
              </a:ext>
            </a:extLst>
          </p:cNvPr>
          <p:cNvSpPr>
            <a:spLocks noGrp="1"/>
          </p:cNvSpPr>
          <p:nvPr>
            <p:ph type="body" idx="1"/>
          </p:nvPr>
        </p:nvSpPr>
        <p:spPr/>
        <p:txBody>
          <a:bodyPr/>
          <a:lstStyle/>
          <a:p>
            <a:r>
              <a:rPr lang="en-GB" dirty="0"/>
              <a:t>Permutation, r out of n: n! / (n-r)!</a:t>
            </a:r>
          </a:p>
          <a:p>
            <a:r>
              <a:rPr lang="en-GB" dirty="0"/>
              <a:t>Computation of 100! / 98!</a:t>
            </a:r>
          </a:p>
          <a:p>
            <a:pPr lvl="1"/>
            <a:r>
              <a:rPr lang="en-GB" dirty="0"/>
              <a:t>100! And 98! are too big for computer</a:t>
            </a:r>
          </a:p>
          <a:p>
            <a:pPr lvl="1"/>
            <a:r>
              <a:rPr lang="en-GB" dirty="0"/>
              <a:t>But the result 100*99 can be computed easily</a:t>
            </a:r>
          </a:p>
          <a:p>
            <a:pPr lvl="1"/>
            <a:endParaRPr lang="en-GB" dirty="0"/>
          </a:p>
          <a:p>
            <a:r>
              <a:rPr lang="en-GB" dirty="0"/>
              <a:t>To avoid overflow: write smart algorithm</a:t>
            </a:r>
          </a:p>
        </p:txBody>
      </p:sp>
    </p:spTree>
    <p:extLst>
      <p:ext uri="{BB962C8B-B14F-4D97-AF65-F5344CB8AC3E}">
        <p14:creationId xmlns:p14="http://schemas.microsoft.com/office/powerpoint/2010/main" val="9556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173F-3BFD-4653-A093-396142CA3ADA}"/>
              </a:ext>
            </a:extLst>
          </p:cNvPr>
          <p:cNvSpPr>
            <a:spLocks noGrp="1"/>
          </p:cNvSpPr>
          <p:nvPr>
            <p:ph type="title"/>
          </p:nvPr>
        </p:nvSpPr>
        <p:spPr/>
        <p:txBody>
          <a:bodyPr>
            <a:normAutofit fontScale="90000"/>
          </a:bodyPr>
          <a:lstStyle/>
          <a:p>
            <a:r>
              <a:rPr lang="en-GB" dirty="0"/>
              <a:t>Avoiding Overflow: Examples</a:t>
            </a:r>
          </a:p>
        </p:txBody>
      </p:sp>
      <p:sp>
        <p:nvSpPr>
          <p:cNvPr id="3" name="Text Placeholder 2">
            <a:extLst>
              <a:ext uri="{FF2B5EF4-FFF2-40B4-BE49-F238E27FC236}">
                <a16:creationId xmlns:a16="http://schemas.microsoft.com/office/drawing/2014/main" id="{7A0D0FB0-E158-4291-8306-1CBE90CAAC82}"/>
              </a:ext>
            </a:extLst>
          </p:cNvPr>
          <p:cNvSpPr>
            <a:spLocks noGrp="1"/>
          </p:cNvSpPr>
          <p:nvPr>
            <p:ph type="body" idx="1"/>
          </p:nvPr>
        </p:nvSpPr>
        <p:spPr/>
        <p:txBody>
          <a:bodyPr/>
          <a:lstStyle/>
          <a:p>
            <a:r>
              <a:rPr lang="en-GB" dirty="0"/>
              <a:t>Terms in the series: T(n) = (x + 1)^2*n / (2*n + 1)!</a:t>
            </a:r>
          </a:p>
          <a:p>
            <a:r>
              <a:rPr lang="en-GB" dirty="0"/>
              <a:t>Direct computation of nth term:</a:t>
            </a:r>
          </a:p>
          <a:p>
            <a:pPr lvl="1"/>
            <a:r>
              <a:rPr lang="en-GB" dirty="0"/>
              <a:t>May not fit in the data type</a:t>
            </a:r>
          </a:p>
          <a:p>
            <a:r>
              <a:rPr lang="en-GB" dirty="0"/>
              <a:t>Better way to compute:</a:t>
            </a:r>
          </a:p>
          <a:p>
            <a:pPr lvl="1"/>
            <a:r>
              <a:rPr lang="en-GB" dirty="0"/>
              <a:t>T(n) = T(n-1) * R</a:t>
            </a:r>
          </a:p>
          <a:p>
            <a:pPr lvl="1"/>
            <a:r>
              <a:rPr lang="en-GB" dirty="0"/>
              <a:t>Where R = (x+1)^2 / 2*n * (2*n + 1)</a:t>
            </a:r>
          </a:p>
          <a:p>
            <a:r>
              <a:rPr lang="en-GB" dirty="0"/>
              <a:t>Can calculate this for large n</a:t>
            </a:r>
          </a:p>
        </p:txBody>
      </p:sp>
    </p:spTree>
    <p:extLst>
      <p:ext uri="{BB962C8B-B14F-4D97-AF65-F5344CB8AC3E}">
        <p14:creationId xmlns:p14="http://schemas.microsoft.com/office/powerpoint/2010/main" val="2518426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DF1D-AF9C-486F-A82B-710F7ABD5FC7}"/>
              </a:ext>
            </a:extLst>
          </p:cNvPr>
          <p:cNvSpPr>
            <a:spLocks noGrp="1"/>
          </p:cNvSpPr>
          <p:nvPr>
            <p:ph type="title"/>
          </p:nvPr>
        </p:nvSpPr>
        <p:spPr/>
        <p:txBody>
          <a:bodyPr>
            <a:normAutofit fontScale="90000"/>
          </a:bodyPr>
          <a:lstStyle/>
          <a:p>
            <a:r>
              <a:rPr lang="en-GB" dirty="0"/>
              <a:t>Program</a:t>
            </a:r>
          </a:p>
        </p:txBody>
      </p:sp>
      <p:sp>
        <p:nvSpPr>
          <p:cNvPr id="3" name="Text Placeholder 2">
            <a:extLst>
              <a:ext uri="{FF2B5EF4-FFF2-40B4-BE49-F238E27FC236}">
                <a16:creationId xmlns:a16="http://schemas.microsoft.com/office/drawing/2014/main" id="{F7E2CCF3-F84F-4682-8B9B-EA2BD8468F28}"/>
              </a:ext>
            </a:extLst>
          </p:cNvPr>
          <p:cNvSpPr>
            <a:spLocks noGrp="1"/>
          </p:cNvSpPr>
          <p:nvPr>
            <p:ph type="body" idx="1"/>
          </p:nvPr>
        </p:nvSpPr>
        <p:spPr/>
        <p:txBody>
          <a:bodyPr>
            <a:normAutofit lnSpcReduction="10000"/>
          </a:bodyPr>
          <a:lstStyle/>
          <a:p>
            <a:pPr marL="114300" indent="0">
              <a:buNone/>
            </a:pPr>
            <a:r>
              <a:rPr lang="en-GB" dirty="0"/>
              <a:t>#include&lt;stdio.h&gt;</a:t>
            </a:r>
          </a:p>
          <a:p>
            <a:pPr marL="114300" indent="0">
              <a:buNone/>
            </a:pPr>
            <a:r>
              <a:rPr lang="en-GB" dirty="0"/>
              <a:t>void main() {</a:t>
            </a:r>
          </a:p>
          <a:p>
            <a:pPr marL="114300" indent="0">
              <a:buNone/>
            </a:pPr>
            <a:r>
              <a:rPr lang="en-GB" dirty="0"/>
              <a:t>	float x, term = 1.0;</a:t>
            </a:r>
          </a:p>
          <a:p>
            <a:pPr marL="114300" indent="0">
              <a:buNone/>
            </a:pPr>
            <a:r>
              <a:rPr lang="en-GB" dirty="0"/>
              <a:t>	int </a:t>
            </a:r>
            <a:r>
              <a:rPr lang="en-GB" dirty="0" err="1"/>
              <a:t>i</a:t>
            </a:r>
            <a:r>
              <a:rPr lang="en-GB" dirty="0"/>
              <a:t>;</a:t>
            </a:r>
          </a:p>
          <a:p>
            <a:pPr marL="114300" indent="0">
              <a:buNone/>
            </a:pPr>
            <a:r>
              <a:rPr lang="en-GB" dirty="0"/>
              <a:t>	</a:t>
            </a:r>
            <a:r>
              <a:rPr lang="en-GB" dirty="0" err="1"/>
              <a:t>scanf</a:t>
            </a:r>
            <a:r>
              <a:rPr lang="en-GB" dirty="0"/>
              <a:t>(“%f”, &amp;x);</a:t>
            </a:r>
          </a:p>
          <a:p>
            <a:pPr marL="114300" indent="0">
              <a:buNone/>
            </a:pPr>
            <a:endParaRPr lang="en-GB" dirty="0"/>
          </a:p>
          <a:p>
            <a:pPr marL="114300" indent="0">
              <a:buNone/>
            </a:pPr>
            <a:r>
              <a:rPr lang="en-GB" dirty="0"/>
              <a:t>	for( </a:t>
            </a:r>
            <a:r>
              <a:rPr lang="en-GB" dirty="0" err="1"/>
              <a:t>i</a:t>
            </a:r>
            <a:r>
              <a:rPr lang="en-GB" dirty="0"/>
              <a:t>=1; </a:t>
            </a:r>
            <a:r>
              <a:rPr lang="en-GB" dirty="0" err="1"/>
              <a:t>i</a:t>
            </a:r>
            <a:r>
              <a:rPr lang="en-GB" dirty="0"/>
              <a:t>&lt;=50; </a:t>
            </a:r>
            <a:r>
              <a:rPr lang="en-GB" dirty="0" err="1"/>
              <a:t>i</a:t>
            </a:r>
            <a:r>
              <a:rPr lang="en-GB" dirty="0"/>
              <a:t>++ ) {</a:t>
            </a:r>
          </a:p>
          <a:p>
            <a:pPr marL="114300" indent="0">
              <a:buNone/>
            </a:pPr>
            <a:r>
              <a:rPr lang="en-GB" dirty="0"/>
              <a:t>		term = term * ((x + 1) * (x + 1) / (2 * </a:t>
            </a:r>
            <a:r>
              <a:rPr lang="en-GB" dirty="0" err="1"/>
              <a:t>i</a:t>
            </a:r>
            <a:r>
              <a:rPr lang="en-GB" dirty="0"/>
              <a:t>) * (2 * </a:t>
            </a:r>
            <a:r>
              <a:rPr lang="en-GB" dirty="0" err="1"/>
              <a:t>i</a:t>
            </a:r>
            <a:r>
              <a:rPr lang="en-GB" dirty="0"/>
              <a:t> + 1));</a:t>
            </a:r>
          </a:p>
          <a:p>
            <a:pPr marL="114300" indent="0">
              <a:buNone/>
            </a:pPr>
            <a:r>
              <a:rPr lang="en-GB" dirty="0"/>
              <a:t>		</a:t>
            </a:r>
            <a:r>
              <a:rPr lang="en-GB" dirty="0" err="1"/>
              <a:t>printf</a:t>
            </a:r>
            <a:r>
              <a:rPr lang="en-GB" dirty="0"/>
              <a:t>(“The %</a:t>
            </a:r>
            <a:r>
              <a:rPr lang="en-GB" dirty="0" err="1"/>
              <a:t>dth</a:t>
            </a:r>
            <a:r>
              <a:rPr lang="en-GB" dirty="0"/>
              <a:t> term is: %f”, </a:t>
            </a:r>
            <a:r>
              <a:rPr lang="en-GB" dirty="0" err="1"/>
              <a:t>i</a:t>
            </a:r>
            <a:r>
              <a:rPr lang="en-GB" dirty="0"/>
              <a:t>, term);</a:t>
            </a:r>
          </a:p>
          <a:p>
            <a:pPr marL="114300" indent="0">
              <a:buNone/>
            </a:pPr>
            <a:r>
              <a:rPr lang="en-GB" dirty="0"/>
              <a:t>	}</a:t>
            </a:r>
          </a:p>
          <a:p>
            <a:pPr marL="114300" indent="0">
              <a:buNone/>
            </a:pPr>
            <a:r>
              <a:rPr lang="en-GB" dirty="0"/>
              <a:t>}</a:t>
            </a:r>
          </a:p>
        </p:txBody>
      </p:sp>
    </p:spTree>
    <p:extLst>
      <p:ext uri="{BB962C8B-B14F-4D97-AF65-F5344CB8AC3E}">
        <p14:creationId xmlns:p14="http://schemas.microsoft.com/office/powerpoint/2010/main" val="932755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D4254C-6E0D-4E8D-ABFD-2AA8C41C7B86}"/>
              </a:ext>
            </a:extLst>
          </p:cNvPr>
          <p:cNvSpPr>
            <a:spLocks noGrp="1"/>
          </p:cNvSpPr>
          <p:nvPr>
            <p:ph type="title"/>
          </p:nvPr>
        </p:nvSpPr>
        <p:spPr/>
        <p:txBody>
          <a:bodyPr/>
          <a:lstStyle/>
          <a:p>
            <a:r>
              <a:rPr lang="en-GB" dirty="0"/>
              <a:t>Variable Scope</a:t>
            </a:r>
          </a:p>
        </p:txBody>
      </p:sp>
    </p:spTree>
    <p:extLst>
      <p:ext uri="{BB962C8B-B14F-4D97-AF65-F5344CB8AC3E}">
        <p14:creationId xmlns:p14="http://schemas.microsoft.com/office/powerpoint/2010/main" val="3366375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9840-549E-4C0F-B1A3-659CEB1603DC}"/>
              </a:ext>
            </a:extLst>
          </p:cNvPr>
          <p:cNvSpPr>
            <a:spLocks noGrp="1"/>
          </p:cNvSpPr>
          <p:nvPr>
            <p:ph type="title"/>
          </p:nvPr>
        </p:nvSpPr>
        <p:spPr/>
        <p:txBody>
          <a:bodyPr>
            <a:normAutofit fontScale="90000"/>
          </a:bodyPr>
          <a:lstStyle/>
          <a:p>
            <a:r>
              <a:rPr lang="en-GB" dirty="0"/>
              <a:t>Scope of variable in C</a:t>
            </a:r>
          </a:p>
        </p:txBody>
      </p:sp>
      <p:sp>
        <p:nvSpPr>
          <p:cNvPr id="3" name="Text Placeholder 2">
            <a:extLst>
              <a:ext uri="{FF2B5EF4-FFF2-40B4-BE49-F238E27FC236}">
                <a16:creationId xmlns:a16="http://schemas.microsoft.com/office/drawing/2014/main" id="{775CF87A-16EE-4E88-8FBD-1D38FFDE3EDC}"/>
              </a:ext>
            </a:extLst>
          </p:cNvPr>
          <p:cNvSpPr>
            <a:spLocks noGrp="1"/>
          </p:cNvSpPr>
          <p:nvPr>
            <p:ph type="body" idx="1"/>
          </p:nvPr>
        </p:nvSpPr>
        <p:spPr/>
        <p:txBody>
          <a:bodyPr/>
          <a:lstStyle/>
          <a:p>
            <a:pPr marL="114300" indent="0">
              <a:buNone/>
            </a:pPr>
            <a:r>
              <a:rPr lang="en-GB" dirty="0"/>
              <a:t>#include&lt;stdio.h&gt;</a:t>
            </a:r>
          </a:p>
          <a:p>
            <a:pPr marL="114300" indent="0">
              <a:buNone/>
            </a:pPr>
            <a:r>
              <a:rPr lang="en-GB" dirty="0"/>
              <a:t>void main() {</a:t>
            </a:r>
          </a:p>
          <a:p>
            <a:pPr marL="114300" indent="0">
              <a:buNone/>
            </a:pPr>
            <a:r>
              <a:rPr lang="en-GB" dirty="0"/>
              <a:t>	</a:t>
            </a:r>
          </a:p>
          <a:p>
            <a:pPr marL="114300" indent="0">
              <a:buNone/>
            </a:pPr>
            <a:r>
              <a:rPr lang="en-GB" dirty="0"/>
              <a:t>	for(int </a:t>
            </a:r>
            <a:r>
              <a:rPr lang="en-GB" dirty="0" err="1"/>
              <a:t>i</a:t>
            </a:r>
            <a:r>
              <a:rPr lang="en-GB" dirty="0"/>
              <a:t>=1; </a:t>
            </a:r>
            <a:r>
              <a:rPr lang="en-GB" dirty="0" err="1"/>
              <a:t>i</a:t>
            </a:r>
            <a:r>
              <a:rPr lang="en-GB" dirty="0"/>
              <a:t>&lt;=2; </a:t>
            </a:r>
            <a:r>
              <a:rPr lang="en-GB" dirty="0" err="1"/>
              <a:t>i</a:t>
            </a:r>
            <a:r>
              <a:rPr lang="en-GB" dirty="0"/>
              <a:t>++) </a:t>
            </a:r>
          </a:p>
          <a:p>
            <a:pPr marL="114300" indent="0">
              <a:buNone/>
            </a:pPr>
            <a:r>
              <a:rPr lang="en-GB" dirty="0"/>
              <a:t>		</a:t>
            </a:r>
            <a:r>
              <a:rPr lang="en-GB" dirty="0" err="1"/>
              <a:t>i</a:t>
            </a:r>
            <a:r>
              <a:rPr lang="en-GB" dirty="0"/>
              <a:t> += 1; </a:t>
            </a:r>
          </a:p>
          <a:p>
            <a:pPr marL="114300" indent="0">
              <a:buNone/>
            </a:pPr>
            <a:r>
              <a:rPr lang="en-GB" dirty="0"/>
              <a:t>		</a:t>
            </a:r>
            <a:r>
              <a:rPr lang="en-GB" dirty="0" err="1"/>
              <a:t>printf</a:t>
            </a:r>
            <a:r>
              <a:rPr lang="en-GB" dirty="0"/>
              <a:t>(“%d\n”, </a:t>
            </a:r>
            <a:r>
              <a:rPr lang="en-GB" dirty="0" err="1"/>
              <a:t>i</a:t>
            </a:r>
            <a:r>
              <a:rPr lang="en-GB" dirty="0"/>
              <a:t>);</a:t>
            </a:r>
          </a:p>
          <a:p>
            <a:pPr marL="114300" indent="0">
              <a:buNone/>
            </a:pPr>
            <a:r>
              <a:rPr lang="en-GB" dirty="0"/>
              <a:t>}</a:t>
            </a:r>
          </a:p>
          <a:p>
            <a:pPr marL="114300" indent="0">
              <a:buNone/>
            </a:pPr>
            <a:endParaRPr lang="en-GB" dirty="0"/>
          </a:p>
          <a:p>
            <a:pPr marL="114300" indent="0">
              <a:buNone/>
            </a:pPr>
            <a:r>
              <a:rPr lang="en-GB" dirty="0"/>
              <a:t>What will be the output?</a:t>
            </a:r>
          </a:p>
        </p:txBody>
      </p:sp>
    </p:spTree>
    <p:extLst>
      <p:ext uri="{BB962C8B-B14F-4D97-AF65-F5344CB8AC3E}">
        <p14:creationId xmlns:p14="http://schemas.microsoft.com/office/powerpoint/2010/main" val="3031002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9840-549E-4C0F-B1A3-659CEB1603DC}"/>
              </a:ext>
            </a:extLst>
          </p:cNvPr>
          <p:cNvSpPr>
            <a:spLocks noGrp="1"/>
          </p:cNvSpPr>
          <p:nvPr>
            <p:ph type="title"/>
          </p:nvPr>
        </p:nvSpPr>
        <p:spPr/>
        <p:txBody>
          <a:bodyPr>
            <a:normAutofit fontScale="90000"/>
          </a:bodyPr>
          <a:lstStyle/>
          <a:p>
            <a:r>
              <a:rPr lang="en-GB" dirty="0"/>
              <a:t>Scope of variable in C</a:t>
            </a:r>
          </a:p>
        </p:txBody>
      </p:sp>
      <p:sp>
        <p:nvSpPr>
          <p:cNvPr id="3" name="Text Placeholder 2">
            <a:extLst>
              <a:ext uri="{FF2B5EF4-FFF2-40B4-BE49-F238E27FC236}">
                <a16:creationId xmlns:a16="http://schemas.microsoft.com/office/drawing/2014/main" id="{775CF87A-16EE-4E88-8FBD-1D38FFDE3EDC}"/>
              </a:ext>
            </a:extLst>
          </p:cNvPr>
          <p:cNvSpPr>
            <a:spLocks noGrp="1"/>
          </p:cNvSpPr>
          <p:nvPr>
            <p:ph type="body" idx="1"/>
          </p:nvPr>
        </p:nvSpPr>
        <p:spPr/>
        <p:txBody>
          <a:bodyPr/>
          <a:lstStyle/>
          <a:p>
            <a:pPr marL="114300" indent="0">
              <a:buNone/>
            </a:pPr>
            <a:r>
              <a:rPr lang="en-GB" dirty="0"/>
              <a:t>#include&lt;stdio.h&gt;</a:t>
            </a:r>
          </a:p>
          <a:p>
            <a:pPr marL="114300" indent="0">
              <a:buNone/>
            </a:pPr>
            <a:r>
              <a:rPr lang="en-GB" dirty="0"/>
              <a:t>void main() {</a:t>
            </a:r>
          </a:p>
          <a:p>
            <a:pPr marL="114300" indent="0">
              <a:buNone/>
            </a:pPr>
            <a:r>
              <a:rPr lang="en-GB" dirty="0"/>
              <a:t>	</a:t>
            </a:r>
          </a:p>
          <a:p>
            <a:pPr marL="114300" indent="0">
              <a:buNone/>
            </a:pPr>
            <a:r>
              <a:rPr lang="en-GB" dirty="0"/>
              <a:t>	for(int </a:t>
            </a:r>
            <a:r>
              <a:rPr lang="en-GB" dirty="0" err="1"/>
              <a:t>i</a:t>
            </a:r>
            <a:r>
              <a:rPr lang="en-GB" dirty="0"/>
              <a:t>=1; </a:t>
            </a:r>
            <a:r>
              <a:rPr lang="en-GB" dirty="0" err="1"/>
              <a:t>i</a:t>
            </a:r>
            <a:r>
              <a:rPr lang="en-GB" dirty="0"/>
              <a:t>&lt;=2; </a:t>
            </a:r>
            <a:r>
              <a:rPr lang="en-GB" dirty="0" err="1"/>
              <a:t>i</a:t>
            </a:r>
            <a:r>
              <a:rPr lang="en-GB" dirty="0"/>
              <a:t>++)</a:t>
            </a:r>
          </a:p>
          <a:p>
            <a:pPr marL="114300" indent="0">
              <a:buNone/>
            </a:pPr>
            <a:r>
              <a:rPr lang="en-GB" dirty="0"/>
              <a:t>		</a:t>
            </a:r>
            <a:r>
              <a:rPr lang="en-GB" dirty="0" err="1"/>
              <a:t>i</a:t>
            </a:r>
            <a:r>
              <a:rPr lang="en-GB" dirty="0"/>
              <a:t> += 1; </a:t>
            </a:r>
          </a:p>
          <a:p>
            <a:pPr marL="114300" indent="0">
              <a:buNone/>
            </a:pPr>
            <a:r>
              <a:rPr lang="en-GB" dirty="0"/>
              <a:t>		</a:t>
            </a:r>
            <a:r>
              <a:rPr lang="en-GB" dirty="0" err="1"/>
              <a:t>printf</a:t>
            </a:r>
            <a:r>
              <a:rPr lang="en-GB" dirty="0"/>
              <a:t>(“%d\n”, </a:t>
            </a:r>
            <a:r>
              <a:rPr lang="en-GB" dirty="0" err="1"/>
              <a:t>i</a:t>
            </a:r>
            <a:r>
              <a:rPr lang="en-GB" dirty="0"/>
              <a:t>);</a:t>
            </a:r>
          </a:p>
          <a:p>
            <a:pPr marL="114300" indent="0">
              <a:buNone/>
            </a:pPr>
            <a:r>
              <a:rPr lang="en-GB" dirty="0"/>
              <a:t>}</a:t>
            </a:r>
          </a:p>
          <a:p>
            <a:pPr marL="114300" indent="0">
              <a:buNone/>
            </a:pPr>
            <a:endParaRPr lang="en-GB" dirty="0"/>
          </a:p>
          <a:p>
            <a:pPr marL="114300" indent="0">
              <a:buNone/>
            </a:pPr>
            <a:r>
              <a:rPr lang="en-GB" dirty="0"/>
              <a:t>What will be the output?</a:t>
            </a:r>
          </a:p>
          <a:p>
            <a:pPr marL="114300" indent="0">
              <a:buNone/>
            </a:pPr>
            <a:r>
              <a:rPr lang="en-GB" dirty="0"/>
              <a:t>Compiler Error</a:t>
            </a:r>
          </a:p>
        </p:txBody>
      </p:sp>
    </p:spTree>
    <p:extLst>
      <p:ext uri="{BB962C8B-B14F-4D97-AF65-F5344CB8AC3E}">
        <p14:creationId xmlns:p14="http://schemas.microsoft.com/office/powerpoint/2010/main" val="846379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3079-3CCD-4B00-B687-393D58D6E5AD}"/>
              </a:ext>
            </a:extLst>
          </p:cNvPr>
          <p:cNvSpPr>
            <a:spLocks noGrp="1"/>
          </p:cNvSpPr>
          <p:nvPr>
            <p:ph type="title"/>
          </p:nvPr>
        </p:nvSpPr>
        <p:spPr/>
        <p:txBody>
          <a:bodyPr>
            <a:normAutofit fontScale="90000"/>
          </a:bodyPr>
          <a:lstStyle/>
          <a:p>
            <a:r>
              <a:rPr lang="en-GB" dirty="0"/>
              <a:t>Same program using while loop</a:t>
            </a:r>
          </a:p>
        </p:txBody>
      </p:sp>
      <p:sp>
        <p:nvSpPr>
          <p:cNvPr id="3" name="Text Placeholder 2">
            <a:extLst>
              <a:ext uri="{FF2B5EF4-FFF2-40B4-BE49-F238E27FC236}">
                <a16:creationId xmlns:a16="http://schemas.microsoft.com/office/drawing/2014/main" id="{C0842020-4273-4F75-B775-9C31589C63F5}"/>
              </a:ext>
            </a:extLst>
          </p:cNvPr>
          <p:cNvSpPr>
            <a:spLocks noGrp="1"/>
          </p:cNvSpPr>
          <p:nvPr>
            <p:ph type="body" idx="1"/>
          </p:nvPr>
        </p:nvSpPr>
        <p:spPr/>
        <p:txBody>
          <a:bodyPr>
            <a:normAutofit fontScale="92500" lnSpcReduction="20000"/>
          </a:bodyPr>
          <a:lstStyle/>
          <a:p>
            <a:pPr marL="114300" indent="0">
              <a:buNone/>
            </a:pPr>
            <a:r>
              <a:rPr lang="en-GB" dirty="0"/>
              <a:t>#include&lt;stdio.h&gt;</a:t>
            </a:r>
          </a:p>
          <a:p>
            <a:pPr marL="114300" indent="0">
              <a:buNone/>
            </a:pPr>
            <a:r>
              <a:rPr lang="en-GB" dirty="0"/>
              <a:t>void main() {</a:t>
            </a:r>
          </a:p>
          <a:p>
            <a:pPr marL="114300" indent="0">
              <a:buNone/>
            </a:pPr>
            <a:r>
              <a:rPr lang="en-GB" dirty="0"/>
              <a:t>	int </a:t>
            </a:r>
            <a:r>
              <a:rPr lang="en-GB" dirty="0" err="1"/>
              <a:t>i</a:t>
            </a:r>
            <a:r>
              <a:rPr lang="en-GB" dirty="0"/>
              <a:t>;</a:t>
            </a:r>
          </a:p>
          <a:p>
            <a:pPr marL="114300" indent="0">
              <a:buNone/>
            </a:pPr>
            <a:r>
              <a:rPr lang="en-GB" dirty="0"/>
              <a:t>	while(</a:t>
            </a:r>
            <a:r>
              <a:rPr lang="en-GB" dirty="0" err="1"/>
              <a:t>i</a:t>
            </a:r>
            <a:r>
              <a:rPr lang="en-GB" dirty="0"/>
              <a:t>&lt;=2) {</a:t>
            </a:r>
          </a:p>
          <a:p>
            <a:pPr marL="114300" indent="0">
              <a:buNone/>
            </a:pPr>
            <a:r>
              <a:rPr lang="en-GB" dirty="0"/>
              <a:t>		</a:t>
            </a:r>
            <a:r>
              <a:rPr lang="en-GB" dirty="0" err="1"/>
              <a:t>i</a:t>
            </a:r>
            <a:r>
              <a:rPr lang="en-GB" dirty="0"/>
              <a:t> +-= 1;</a:t>
            </a:r>
          </a:p>
          <a:p>
            <a:pPr marL="114300" indent="0">
              <a:buNone/>
            </a:pPr>
            <a:r>
              <a:rPr lang="en-GB" dirty="0"/>
              <a:t>	}</a:t>
            </a:r>
          </a:p>
          <a:p>
            <a:pPr marL="114300" indent="0">
              <a:buNone/>
            </a:pPr>
            <a:r>
              <a:rPr lang="en-GB" dirty="0"/>
              <a:t>	 </a:t>
            </a:r>
            <a:r>
              <a:rPr lang="en-GB" dirty="0" err="1"/>
              <a:t>printf</a:t>
            </a:r>
            <a:r>
              <a:rPr lang="en-GB" dirty="0"/>
              <a:t>(“%d\n”, </a:t>
            </a:r>
            <a:r>
              <a:rPr lang="en-GB" dirty="0" err="1"/>
              <a:t>i</a:t>
            </a:r>
            <a:r>
              <a:rPr lang="en-GB" dirty="0"/>
              <a:t>);</a:t>
            </a:r>
          </a:p>
          <a:p>
            <a:pPr marL="114300" indent="0">
              <a:buNone/>
            </a:pPr>
            <a:r>
              <a:rPr lang="en-GB" dirty="0"/>
              <a:t>}</a:t>
            </a:r>
          </a:p>
          <a:p>
            <a:pPr marL="114300" indent="0">
              <a:buNone/>
            </a:pPr>
            <a:endParaRPr lang="en-GB" dirty="0"/>
          </a:p>
          <a:p>
            <a:pPr marL="114300" indent="0">
              <a:buNone/>
            </a:pPr>
            <a:r>
              <a:rPr lang="en-GB" dirty="0"/>
              <a:t>What will be the output now?</a:t>
            </a:r>
            <a:br>
              <a:rPr lang="en-GB" dirty="0"/>
            </a:br>
            <a:r>
              <a:rPr lang="en-GB" dirty="0"/>
              <a:t>Again compiler error?</a:t>
            </a:r>
          </a:p>
          <a:p>
            <a:pPr marL="114300" indent="0">
              <a:buNone/>
            </a:pPr>
            <a:r>
              <a:rPr lang="en-GB" dirty="0"/>
              <a:t>No. This time it will compile successfully.</a:t>
            </a:r>
          </a:p>
        </p:txBody>
      </p:sp>
    </p:spTree>
    <p:extLst>
      <p:ext uri="{BB962C8B-B14F-4D97-AF65-F5344CB8AC3E}">
        <p14:creationId xmlns:p14="http://schemas.microsoft.com/office/powerpoint/2010/main" val="3857404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B98-6B88-4D83-87C1-8942BEF290ED}"/>
              </a:ext>
            </a:extLst>
          </p:cNvPr>
          <p:cNvSpPr>
            <a:spLocks noGrp="1"/>
          </p:cNvSpPr>
          <p:nvPr>
            <p:ph type="title"/>
          </p:nvPr>
        </p:nvSpPr>
        <p:spPr/>
        <p:txBody>
          <a:bodyPr>
            <a:normAutofit fontScale="90000"/>
          </a:bodyPr>
          <a:lstStyle/>
          <a:p>
            <a:r>
              <a:rPr lang="en-GB" dirty="0"/>
              <a:t>Block scope of a variable</a:t>
            </a:r>
          </a:p>
        </p:txBody>
      </p:sp>
      <p:sp>
        <p:nvSpPr>
          <p:cNvPr id="3" name="Text Placeholder 2">
            <a:extLst>
              <a:ext uri="{FF2B5EF4-FFF2-40B4-BE49-F238E27FC236}">
                <a16:creationId xmlns:a16="http://schemas.microsoft.com/office/drawing/2014/main" id="{EBC3E5CC-1706-4D2D-A924-52190A098EAC}"/>
              </a:ext>
            </a:extLst>
          </p:cNvPr>
          <p:cNvSpPr>
            <a:spLocks noGrp="1"/>
          </p:cNvSpPr>
          <p:nvPr>
            <p:ph type="body" idx="1"/>
          </p:nvPr>
        </p:nvSpPr>
        <p:spPr/>
        <p:txBody>
          <a:bodyPr>
            <a:normAutofit fontScale="92500" lnSpcReduction="20000"/>
          </a:bodyPr>
          <a:lstStyle/>
          <a:p>
            <a:pPr marL="114300" indent="0">
              <a:buNone/>
            </a:pPr>
            <a:r>
              <a:rPr lang="en-GB" dirty="0"/>
              <a:t>#include&lt;stdio.h&gt;</a:t>
            </a:r>
          </a:p>
          <a:p>
            <a:pPr marL="114300" indent="0">
              <a:buNone/>
            </a:pPr>
            <a:r>
              <a:rPr lang="en-GB" dirty="0"/>
              <a:t>void main() {</a:t>
            </a:r>
          </a:p>
          <a:p>
            <a:pPr marL="114300" indent="0">
              <a:buNone/>
            </a:pPr>
            <a:r>
              <a:rPr lang="en-GB" dirty="0"/>
              <a:t>	{	</a:t>
            </a:r>
            <a:r>
              <a:rPr lang="en-GB" dirty="0">
                <a:hlinkClick r:id="rId2" action="ppaction://hlinkfile"/>
              </a:rPr>
              <a:t>\\start</a:t>
            </a:r>
            <a:r>
              <a:rPr lang="en-GB" dirty="0"/>
              <a:t> block</a:t>
            </a:r>
          </a:p>
          <a:p>
            <a:pPr marL="114300" indent="0">
              <a:buNone/>
            </a:pPr>
            <a:r>
              <a:rPr lang="en-GB" dirty="0"/>
              <a:t>		int </a:t>
            </a:r>
            <a:r>
              <a:rPr lang="en-GB" dirty="0" err="1"/>
              <a:t>i</a:t>
            </a:r>
            <a:r>
              <a:rPr lang="en-GB" dirty="0"/>
              <a:t>;</a:t>
            </a:r>
          </a:p>
          <a:p>
            <a:pPr marL="114300" indent="0">
              <a:buNone/>
            </a:pPr>
            <a:r>
              <a:rPr lang="en-GB" dirty="0"/>
              <a:t>		for ( </a:t>
            </a:r>
            <a:r>
              <a:rPr lang="en-GB" dirty="0" err="1"/>
              <a:t>i</a:t>
            </a:r>
            <a:r>
              <a:rPr lang="en-GB" dirty="0"/>
              <a:t>=1; </a:t>
            </a:r>
            <a:r>
              <a:rPr lang="en-GB" dirty="0" err="1"/>
              <a:t>i</a:t>
            </a:r>
            <a:r>
              <a:rPr lang="en-GB" dirty="0"/>
              <a:t>&lt;=2; </a:t>
            </a:r>
            <a:r>
              <a:rPr lang="en-GB" dirty="0" err="1"/>
              <a:t>i</a:t>
            </a:r>
            <a:r>
              <a:rPr lang="en-GB" dirty="0"/>
              <a:t>++ )</a:t>
            </a:r>
          </a:p>
          <a:p>
            <a:pPr marL="114300" indent="0">
              <a:buNone/>
            </a:pPr>
            <a:r>
              <a:rPr lang="en-GB" dirty="0"/>
              <a:t>			</a:t>
            </a:r>
            <a:r>
              <a:rPr lang="en-GB" dirty="0" err="1"/>
              <a:t>printf</a:t>
            </a:r>
            <a:r>
              <a:rPr lang="en-GB" dirty="0"/>
              <a:t>(“%d\n”, </a:t>
            </a:r>
            <a:r>
              <a:rPr lang="en-GB" dirty="0" err="1"/>
              <a:t>i</a:t>
            </a:r>
            <a:r>
              <a:rPr lang="en-GB" dirty="0"/>
              <a:t>);</a:t>
            </a:r>
          </a:p>
          <a:p>
            <a:pPr marL="114300" indent="0">
              <a:buNone/>
            </a:pPr>
            <a:r>
              <a:rPr lang="en-GB" dirty="0"/>
              <a:t>	}	</a:t>
            </a:r>
            <a:r>
              <a:rPr lang="en-GB" dirty="0">
                <a:hlinkClick r:id="rId3" action="ppaction://hlinkfile"/>
              </a:rPr>
              <a:t>\\end</a:t>
            </a:r>
            <a:r>
              <a:rPr lang="en-GB" dirty="0"/>
              <a:t> block</a:t>
            </a:r>
          </a:p>
          <a:p>
            <a:pPr marL="114300" indent="0">
              <a:buNone/>
            </a:pPr>
            <a:r>
              <a:rPr lang="en-GB" dirty="0"/>
              <a:t>}</a:t>
            </a:r>
          </a:p>
          <a:p>
            <a:pPr marL="114300" indent="0">
              <a:buNone/>
            </a:pPr>
            <a:endParaRPr lang="en-GB" dirty="0"/>
          </a:p>
          <a:p>
            <a:pPr marL="114300" indent="0">
              <a:buNone/>
            </a:pPr>
            <a:r>
              <a:rPr lang="en-GB" dirty="0"/>
              <a:t>Output?</a:t>
            </a:r>
          </a:p>
          <a:p>
            <a:pPr marL="114300" indent="0">
              <a:buNone/>
            </a:pPr>
            <a:r>
              <a:rPr lang="en-GB" dirty="0"/>
              <a:t>1</a:t>
            </a:r>
          </a:p>
          <a:p>
            <a:pPr marL="114300" indent="0">
              <a:buNone/>
            </a:pPr>
            <a:r>
              <a:rPr lang="en-GB" dirty="0"/>
              <a:t>2</a:t>
            </a:r>
          </a:p>
        </p:txBody>
      </p:sp>
    </p:spTree>
    <p:extLst>
      <p:ext uri="{BB962C8B-B14F-4D97-AF65-F5344CB8AC3E}">
        <p14:creationId xmlns:p14="http://schemas.microsoft.com/office/powerpoint/2010/main" val="3092648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B98-6B88-4D83-87C1-8942BEF290ED}"/>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EBC3E5CC-1706-4D2D-A924-52190A098EAC}"/>
              </a:ext>
            </a:extLst>
          </p:cNvPr>
          <p:cNvSpPr>
            <a:spLocks noGrp="1"/>
          </p:cNvSpPr>
          <p:nvPr>
            <p:ph type="body" idx="1"/>
          </p:nvPr>
        </p:nvSpPr>
        <p:spPr/>
        <p:txBody>
          <a:bodyPr>
            <a:normAutofit fontScale="92500" lnSpcReduction="20000"/>
          </a:bodyPr>
          <a:lstStyle/>
          <a:p>
            <a:pPr marL="114300" indent="0">
              <a:buNone/>
            </a:pPr>
            <a:r>
              <a:rPr lang="en-GB" dirty="0"/>
              <a:t>#include&lt;stdio.h&gt;</a:t>
            </a:r>
          </a:p>
          <a:p>
            <a:pPr marL="114300" indent="0">
              <a:buNone/>
            </a:pPr>
            <a:r>
              <a:rPr lang="en-GB" dirty="0"/>
              <a:t>void main() {</a:t>
            </a:r>
          </a:p>
          <a:p>
            <a:pPr marL="114300" indent="0">
              <a:buNone/>
            </a:pPr>
            <a:r>
              <a:rPr lang="en-GB" dirty="0"/>
              <a:t>	{	</a:t>
            </a:r>
            <a:r>
              <a:rPr lang="en-GB" dirty="0">
                <a:hlinkClick r:id="rId2" action="ppaction://hlinkfile"/>
              </a:rPr>
              <a:t>\\start</a:t>
            </a:r>
            <a:r>
              <a:rPr lang="en-GB" dirty="0"/>
              <a:t> block</a:t>
            </a:r>
          </a:p>
          <a:p>
            <a:pPr marL="114300" indent="0">
              <a:buNone/>
            </a:pPr>
            <a:r>
              <a:rPr lang="en-GB" dirty="0"/>
              <a:t>		int </a:t>
            </a:r>
            <a:r>
              <a:rPr lang="en-GB" dirty="0" err="1"/>
              <a:t>i</a:t>
            </a:r>
            <a:r>
              <a:rPr lang="en-GB" dirty="0"/>
              <a:t>;</a:t>
            </a:r>
          </a:p>
          <a:p>
            <a:pPr marL="114300" indent="0">
              <a:buNone/>
            </a:pPr>
            <a:r>
              <a:rPr lang="en-GB" dirty="0"/>
              <a:t>		for ( </a:t>
            </a:r>
            <a:r>
              <a:rPr lang="en-GB" dirty="0" err="1"/>
              <a:t>i</a:t>
            </a:r>
            <a:r>
              <a:rPr lang="en-GB" dirty="0"/>
              <a:t>=1; </a:t>
            </a:r>
            <a:r>
              <a:rPr lang="en-GB" dirty="0" err="1"/>
              <a:t>i</a:t>
            </a:r>
            <a:r>
              <a:rPr lang="en-GB" dirty="0"/>
              <a:t>&lt;=2; </a:t>
            </a:r>
            <a:r>
              <a:rPr lang="en-GB" dirty="0" err="1"/>
              <a:t>i</a:t>
            </a:r>
            <a:r>
              <a:rPr lang="en-GB" dirty="0"/>
              <a:t>++ )</a:t>
            </a:r>
          </a:p>
          <a:p>
            <a:pPr marL="114300" indent="0">
              <a:buNone/>
            </a:pPr>
            <a:r>
              <a:rPr lang="en-GB" dirty="0"/>
              <a:t>			</a:t>
            </a:r>
            <a:r>
              <a:rPr lang="en-GB" dirty="0" err="1"/>
              <a:t>printf</a:t>
            </a:r>
            <a:r>
              <a:rPr lang="en-GB" dirty="0"/>
              <a:t>(“%d\n”, </a:t>
            </a:r>
            <a:r>
              <a:rPr lang="en-GB" dirty="0" err="1"/>
              <a:t>i</a:t>
            </a:r>
            <a:r>
              <a:rPr lang="en-GB" dirty="0"/>
              <a:t>);</a:t>
            </a:r>
          </a:p>
          <a:p>
            <a:pPr marL="114300" indent="0">
              <a:buNone/>
            </a:pPr>
            <a:r>
              <a:rPr lang="en-GB" dirty="0"/>
              <a:t>	}	</a:t>
            </a:r>
            <a:r>
              <a:rPr lang="en-GB" dirty="0">
                <a:hlinkClick r:id="rId3" action="ppaction://hlinkfile"/>
              </a:rPr>
              <a:t>\\end</a:t>
            </a:r>
            <a:r>
              <a:rPr lang="en-GB" dirty="0"/>
              <a:t> block</a:t>
            </a:r>
          </a:p>
          <a:p>
            <a:pPr marL="114300" indent="0">
              <a:buNone/>
            </a:pPr>
            <a:r>
              <a:rPr lang="en-GB" dirty="0"/>
              <a:t>	 </a:t>
            </a:r>
            <a:r>
              <a:rPr lang="en-GB" dirty="0" err="1"/>
              <a:t>printf</a:t>
            </a:r>
            <a:r>
              <a:rPr lang="en-GB" dirty="0"/>
              <a:t>(“outside %d\n”, </a:t>
            </a:r>
            <a:r>
              <a:rPr lang="en-GB" dirty="0" err="1"/>
              <a:t>i</a:t>
            </a:r>
            <a:r>
              <a:rPr lang="en-GB" dirty="0"/>
              <a:t>);</a:t>
            </a:r>
          </a:p>
          <a:p>
            <a:pPr marL="114300" indent="0">
              <a:buNone/>
            </a:pPr>
            <a:r>
              <a:rPr lang="en-GB" dirty="0"/>
              <a:t>}</a:t>
            </a:r>
          </a:p>
          <a:p>
            <a:pPr marL="114300" indent="0">
              <a:buNone/>
            </a:pPr>
            <a:endParaRPr lang="en-GB" dirty="0"/>
          </a:p>
          <a:p>
            <a:pPr marL="114300" indent="0">
              <a:buNone/>
            </a:pPr>
            <a:r>
              <a:rPr lang="en-GB" dirty="0"/>
              <a:t>Output?</a:t>
            </a:r>
          </a:p>
          <a:p>
            <a:pPr marL="114300" indent="0">
              <a:buNone/>
            </a:pPr>
            <a:r>
              <a:rPr lang="en-GB" dirty="0"/>
              <a:t>Compiler Error: </a:t>
            </a:r>
            <a:r>
              <a:rPr lang="en-GB" dirty="0" err="1"/>
              <a:t>i</a:t>
            </a:r>
            <a:r>
              <a:rPr lang="en-GB" dirty="0"/>
              <a:t> undeclared</a:t>
            </a:r>
          </a:p>
        </p:txBody>
      </p:sp>
    </p:spTree>
    <p:extLst>
      <p:ext uri="{BB962C8B-B14F-4D97-AF65-F5344CB8AC3E}">
        <p14:creationId xmlns:p14="http://schemas.microsoft.com/office/powerpoint/2010/main" val="2010763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4FFC-14A5-4094-B282-FFCCDDBC27B7}"/>
              </a:ext>
            </a:extLst>
          </p:cNvPr>
          <p:cNvSpPr>
            <a:spLocks noGrp="1"/>
          </p:cNvSpPr>
          <p:nvPr>
            <p:ph type="title"/>
          </p:nvPr>
        </p:nvSpPr>
        <p:spPr/>
        <p:txBody>
          <a:bodyPr>
            <a:normAutofit fontScale="90000"/>
          </a:bodyPr>
          <a:lstStyle/>
          <a:p>
            <a:r>
              <a:rPr lang="en-GB" dirty="0"/>
              <a:t>Another example</a:t>
            </a:r>
          </a:p>
        </p:txBody>
      </p:sp>
      <p:sp>
        <p:nvSpPr>
          <p:cNvPr id="3" name="Text Placeholder 2">
            <a:extLst>
              <a:ext uri="{FF2B5EF4-FFF2-40B4-BE49-F238E27FC236}">
                <a16:creationId xmlns:a16="http://schemas.microsoft.com/office/drawing/2014/main" id="{43F582A1-68BB-430C-919D-E9D5E6701218}"/>
              </a:ext>
            </a:extLst>
          </p:cNvPr>
          <p:cNvSpPr>
            <a:spLocks noGrp="1"/>
          </p:cNvSpPr>
          <p:nvPr>
            <p:ph type="body" idx="1"/>
          </p:nvPr>
        </p:nvSpPr>
        <p:spPr/>
        <p:txBody>
          <a:bodyPr>
            <a:normAutofit fontScale="77500" lnSpcReduction="20000"/>
          </a:bodyPr>
          <a:lstStyle/>
          <a:p>
            <a:pPr marL="114300" indent="0">
              <a:buNone/>
            </a:pPr>
            <a:r>
              <a:rPr lang="en-GB" dirty="0"/>
              <a:t>#include&lt;stdio.h&gt;</a:t>
            </a:r>
          </a:p>
          <a:p>
            <a:pPr marL="114300" indent="0">
              <a:buNone/>
            </a:pPr>
            <a:r>
              <a:rPr lang="en-GB" dirty="0"/>
              <a:t>void main() {</a:t>
            </a:r>
          </a:p>
          <a:p>
            <a:pPr marL="114300" indent="0">
              <a:buNone/>
            </a:pPr>
            <a:r>
              <a:rPr lang="en-GB" dirty="0"/>
              <a:t>	int </a:t>
            </a:r>
            <a:r>
              <a:rPr lang="en-GB" dirty="0" err="1"/>
              <a:t>i</a:t>
            </a:r>
            <a:r>
              <a:rPr lang="en-GB" dirty="0"/>
              <a:t>;</a:t>
            </a:r>
          </a:p>
          <a:p>
            <a:pPr marL="114300" indent="0">
              <a:buNone/>
            </a:pPr>
            <a:r>
              <a:rPr lang="en-GB" dirty="0"/>
              <a:t>	for ( </a:t>
            </a:r>
            <a:r>
              <a:rPr lang="en-GB" dirty="0" err="1"/>
              <a:t>i</a:t>
            </a:r>
            <a:r>
              <a:rPr lang="en-GB" dirty="0"/>
              <a:t>=1; </a:t>
            </a:r>
            <a:r>
              <a:rPr lang="en-GB" dirty="0" err="1"/>
              <a:t>i</a:t>
            </a:r>
            <a:r>
              <a:rPr lang="en-GB"/>
              <a:t>&lt;=2; </a:t>
            </a:r>
            <a:r>
              <a:rPr lang="en-GB" dirty="0" err="1"/>
              <a:t>i</a:t>
            </a:r>
            <a:r>
              <a:rPr lang="en-GB" dirty="0"/>
              <a:t>++) {</a:t>
            </a:r>
          </a:p>
          <a:p>
            <a:pPr marL="114300" indent="0">
              <a:buNone/>
            </a:pPr>
            <a:r>
              <a:rPr lang="en-GB" dirty="0"/>
              <a:t>		int j;</a:t>
            </a:r>
          </a:p>
          <a:p>
            <a:pPr marL="114300" indent="0">
              <a:buNone/>
            </a:pPr>
            <a:r>
              <a:rPr lang="en-GB" dirty="0"/>
              <a:t>		if (</a:t>
            </a:r>
            <a:r>
              <a:rPr lang="en-GB" dirty="0" err="1"/>
              <a:t>i</a:t>
            </a:r>
            <a:r>
              <a:rPr lang="en-GB" dirty="0"/>
              <a:t>==1) {</a:t>
            </a:r>
          </a:p>
          <a:p>
            <a:pPr marL="114300" indent="0">
              <a:buNone/>
            </a:pPr>
            <a:r>
              <a:rPr lang="en-GB" dirty="0"/>
              <a:t>			j = 0;</a:t>
            </a:r>
          </a:p>
          <a:p>
            <a:pPr marL="114300" indent="0">
              <a:buNone/>
            </a:pPr>
            <a:r>
              <a:rPr lang="en-GB" dirty="0"/>
              <a:t>		}</a:t>
            </a:r>
          </a:p>
          <a:p>
            <a:pPr marL="114300" indent="0">
              <a:buNone/>
            </a:pPr>
            <a:r>
              <a:rPr lang="en-GB" dirty="0"/>
              <a:t>		j = j + 1;</a:t>
            </a:r>
          </a:p>
          <a:p>
            <a:pPr marL="114300" indent="0">
              <a:buNone/>
            </a:pPr>
            <a:r>
              <a:rPr lang="en-GB" dirty="0"/>
              <a:t>		</a:t>
            </a:r>
            <a:r>
              <a:rPr lang="en-GB" dirty="0" err="1"/>
              <a:t>printf</a:t>
            </a:r>
            <a:r>
              <a:rPr lang="en-GB" dirty="0"/>
              <a:t>(“</a:t>
            </a:r>
            <a:r>
              <a:rPr lang="en-GB" dirty="0" err="1"/>
              <a:t>i</a:t>
            </a:r>
            <a:r>
              <a:rPr lang="en-GB" dirty="0"/>
              <a:t>=%d, j=%d”, </a:t>
            </a:r>
            <a:r>
              <a:rPr lang="en-GB" dirty="0" err="1"/>
              <a:t>i</a:t>
            </a:r>
            <a:r>
              <a:rPr lang="en-GB" dirty="0"/>
              <a:t>, j);</a:t>
            </a:r>
          </a:p>
          <a:p>
            <a:pPr marL="114300" indent="0">
              <a:buNone/>
            </a:pPr>
            <a:r>
              <a:rPr lang="en-GB" dirty="0"/>
              <a:t>	}</a:t>
            </a:r>
          </a:p>
          <a:p>
            <a:pPr marL="114300" indent="0">
              <a:buNone/>
            </a:pPr>
            <a:r>
              <a:rPr lang="en-GB" dirty="0"/>
              <a:t>}</a:t>
            </a:r>
          </a:p>
          <a:p>
            <a:pPr marL="114300" indent="0">
              <a:buNone/>
            </a:pPr>
            <a:r>
              <a:rPr lang="en-GB" dirty="0"/>
              <a:t>Output:</a:t>
            </a:r>
          </a:p>
          <a:p>
            <a:pPr marL="114300" indent="0">
              <a:buNone/>
            </a:pPr>
            <a:r>
              <a:rPr lang="en-GB" dirty="0" err="1"/>
              <a:t>i</a:t>
            </a:r>
            <a:r>
              <a:rPr lang="en-GB" dirty="0"/>
              <a:t>=1, j=1</a:t>
            </a:r>
          </a:p>
          <a:p>
            <a:pPr marL="114300" indent="0">
              <a:buNone/>
            </a:pPr>
            <a:r>
              <a:rPr lang="en-GB" dirty="0" err="1"/>
              <a:t>i</a:t>
            </a:r>
            <a:r>
              <a:rPr lang="en-GB" dirty="0"/>
              <a:t>=2, j=???</a:t>
            </a:r>
          </a:p>
        </p:txBody>
      </p:sp>
    </p:spTree>
    <p:extLst>
      <p:ext uri="{BB962C8B-B14F-4D97-AF65-F5344CB8AC3E}">
        <p14:creationId xmlns:p14="http://schemas.microsoft.com/office/powerpoint/2010/main" val="154002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0432-4BDA-4DA2-809D-57E9B25EAD91}"/>
              </a:ext>
            </a:extLst>
          </p:cNvPr>
          <p:cNvSpPr>
            <a:spLocks noGrp="1"/>
          </p:cNvSpPr>
          <p:nvPr>
            <p:ph type="title"/>
          </p:nvPr>
        </p:nvSpPr>
        <p:spPr/>
        <p:txBody>
          <a:bodyPr>
            <a:normAutofit fontScale="90000"/>
          </a:bodyPr>
          <a:lstStyle/>
          <a:p>
            <a:r>
              <a:rPr lang="en-GB" dirty="0"/>
              <a:t>Example</a:t>
            </a:r>
          </a:p>
        </p:txBody>
      </p:sp>
      <p:sp>
        <p:nvSpPr>
          <p:cNvPr id="3" name="Text Placeholder 2">
            <a:extLst>
              <a:ext uri="{FF2B5EF4-FFF2-40B4-BE49-F238E27FC236}">
                <a16:creationId xmlns:a16="http://schemas.microsoft.com/office/drawing/2014/main" id="{351D709B-CA1C-4864-9516-4181702A508F}"/>
              </a:ext>
            </a:extLst>
          </p:cNvPr>
          <p:cNvSpPr>
            <a:spLocks noGrp="1"/>
          </p:cNvSpPr>
          <p:nvPr>
            <p:ph type="body" idx="1"/>
          </p:nvPr>
        </p:nvSpPr>
        <p:spPr/>
        <p:txBody>
          <a:bodyPr/>
          <a:lstStyle/>
          <a:p>
            <a:pPr marL="114300" indent="0">
              <a:buNone/>
            </a:pPr>
            <a:r>
              <a:rPr lang="en-GB" dirty="0"/>
              <a:t>#include&lt;stdio.h&gt; </a:t>
            </a:r>
          </a:p>
          <a:p>
            <a:pPr marL="114300" indent="0">
              <a:buNone/>
            </a:pPr>
            <a:r>
              <a:rPr lang="en-GB" dirty="0"/>
              <a:t>void main() {</a:t>
            </a:r>
          </a:p>
          <a:p>
            <a:pPr marL="114300" indent="0">
              <a:buNone/>
            </a:pPr>
            <a:r>
              <a:rPr lang="en-GB" dirty="0"/>
              <a:t>	char flag = 'a' ; </a:t>
            </a:r>
          </a:p>
          <a:p>
            <a:pPr marL="114300" indent="0">
              <a:buNone/>
            </a:pPr>
            <a:r>
              <a:rPr lang="en-GB" dirty="0"/>
              <a:t>	</a:t>
            </a:r>
            <a:r>
              <a:rPr lang="en-GB" dirty="0" err="1"/>
              <a:t>printf</a:t>
            </a:r>
            <a:r>
              <a:rPr lang="en-GB" dirty="0"/>
              <a:t>("%c \</a:t>
            </a:r>
            <a:r>
              <a:rPr lang="en-GB" dirty="0" err="1"/>
              <a:t>n",flag</a:t>
            </a:r>
            <a:r>
              <a:rPr lang="en-GB" dirty="0"/>
              <a:t>); </a:t>
            </a:r>
          </a:p>
          <a:p>
            <a:pPr marL="114300" indent="0">
              <a:buNone/>
            </a:pPr>
            <a:r>
              <a:rPr lang="en-GB" dirty="0"/>
              <a:t>}</a:t>
            </a:r>
          </a:p>
          <a:p>
            <a:pPr marL="114300" indent="0">
              <a:buNone/>
            </a:pPr>
            <a:endParaRPr lang="en-GB" dirty="0"/>
          </a:p>
          <a:p>
            <a:pPr marL="114300" indent="0">
              <a:buNone/>
            </a:pPr>
            <a:r>
              <a:rPr lang="en-GB" dirty="0"/>
              <a:t>Output:</a:t>
            </a:r>
          </a:p>
          <a:p>
            <a:pPr marL="114300" indent="0">
              <a:buNone/>
            </a:pPr>
            <a:r>
              <a:rPr lang="en-GB" dirty="0"/>
              <a:t>a</a:t>
            </a:r>
          </a:p>
        </p:txBody>
      </p:sp>
      <p:sp>
        <p:nvSpPr>
          <p:cNvPr id="5" name="Text Placeholder 2">
            <a:extLst>
              <a:ext uri="{FF2B5EF4-FFF2-40B4-BE49-F238E27FC236}">
                <a16:creationId xmlns:a16="http://schemas.microsoft.com/office/drawing/2014/main" id="{76E0C208-23BF-4A98-AC5E-FD40DC83A8F3}"/>
              </a:ext>
            </a:extLst>
          </p:cNvPr>
          <p:cNvSpPr txBox="1">
            <a:spLocks/>
          </p:cNvSpPr>
          <p:nvPr/>
        </p:nvSpPr>
        <p:spPr>
          <a:xfrm>
            <a:off x="4272529" y="1152475"/>
            <a:ext cx="4559771" cy="341640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GB" dirty="0"/>
              <a:t>#include&lt;stdio.h&gt; </a:t>
            </a:r>
          </a:p>
          <a:p>
            <a:pPr marL="114300" indent="0">
              <a:buFont typeface="Arial"/>
              <a:buNone/>
            </a:pPr>
            <a:r>
              <a:rPr lang="en-GB" dirty="0"/>
              <a:t>void main() {</a:t>
            </a:r>
          </a:p>
          <a:p>
            <a:pPr marL="114300" indent="0">
              <a:buFont typeface="Arial"/>
              <a:buNone/>
            </a:pPr>
            <a:r>
              <a:rPr lang="en-GB" dirty="0"/>
              <a:t>	char flag = ‘n’ ; </a:t>
            </a:r>
          </a:p>
          <a:p>
            <a:pPr marL="114300" indent="0">
              <a:buFont typeface="Arial"/>
              <a:buNone/>
            </a:pPr>
            <a:r>
              <a:rPr lang="en-GB" dirty="0"/>
              <a:t>	</a:t>
            </a:r>
            <a:r>
              <a:rPr lang="en-GB" dirty="0" err="1"/>
              <a:t>printf</a:t>
            </a:r>
            <a:r>
              <a:rPr lang="en-GB" dirty="0"/>
              <a:t>(“Enter a character:\n”);</a:t>
            </a:r>
          </a:p>
          <a:p>
            <a:pPr marL="114300" indent="0">
              <a:buFont typeface="Arial"/>
              <a:buNone/>
            </a:pPr>
            <a:r>
              <a:rPr lang="en-GB" dirty="0"/>
              <a:t>	</a:t>
            </a:r>
            <a:r>
              <a:rPr lang="en-GB" dirty="0" err="1"/>
              <a:t>scanf</a:t>
            </a:r>
            <a:r>
              <a:rPr lang="en-GB" dirty="0"/>
              <a:t>(“%c”, &amp;flag); </a:t>
            </a:r>
          </a:p>
          <a:p>
            <a:pPr marL="114300" indent="0">
              <a:buFont typeface="Arial"/>
              <a:buNone/>
            </a:pPr>
            <a:r>
              <a:rPr lang="en-GB" dirty="0"/>
              <a:t>	</a:t>
            </a:r>
            <a:r>
              <a:rPr lang="en-GB" dirty="0" err="1"/>
              <a:t>printf</a:t>
            </a:r>
            <a:r>
              <a:rPr lang="en-GB" dirty="0"/>
              <a:t>(“Entered character is:%c \</a:t>
            </a:r>
            <a:r>
              <a:rPr lang="en-GB" dirty="0" err="1"/>
              <a:t>n",flag</a:t>
            </a:r>
            <a:r>
              <a:rPr lang="en-GB" dirty="0"/>
              <a:t>); </a:t>
            </a:r>
          </a:p>
          <a:p>
            <a:pPr marL="114300" indent="0">
              <a:buFont typeface="Arial"/>
              <a:buNone/>
            </a:pPr>
            <a:r>
              <a:rPr lang="en-GB" dirty="0"/>
              <a:t>}</a:t>
            </a:r>
          </a:p>
          <a:p>
            <a:pPr marL="114300" indent="0">
              <a:buFont typeface="Arial"/>
              <a:buNone/>
            </a:pPr>
            <a:endParaRPr lang="en-GB" dirty="0"/>
          </a:p>
          <a:p>
            <a:pPr marL="114300" indent="0">
              <a:buFont typeface="Arial"/>
              <a:buNone/>
            </a:pPr>
            <a:r>
              <a:rPr lang="en-GB" dirty="0"/>
              <a:t>Output:</a:t>
            </a:r>
          </a:p>
          <a:p>
            <a:pPr marL="114300" indent="0">
              <a:buFont typeface="Arial"/>
              <a:buNone/>
            </a:pPr>
            <a:r>
              <a:rPr lang="en-GB" dirty="0"/>
              <a:t>a</a:t>
            </a:r>
          </a:p>
        </p:txBody>
      </p:sp>
    </p:spTree>
    <p:extLst>
      <p:ext uri="{BB962C8B-B14F-4D97-AF65-F5344CB8AC3E}">
        <p14:creationId xmlns:p14="http://schemas.microsoft.com/office/powerpoint/2010/main" val="395429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9A09-5CA6-4C2C-9AC3-5986F4ED417C}"/>
              </a:ext>
            </a:extLst>
          </p:cNvPr>
          <p:cNvSpPr>
            <a:spLocks noGrp="1"/>
          </p:cNvSpPr>
          <p:nvPr>
            <p:ph type="title"/>
          </p:nvPr>
        </p:nvSpPr>
        <p:spPr/>
        <p:txBody>
          <a:bodyPr>
            <a:normAutofit fontScale="90000"/>
          </a:bodyPr>
          <a:lstStyle/>
          <a:p>
            <a:r>
              <a:rPr lang="en-GB" dirty="0"/>
              <a:t>ASCII and Why?</a:t>
            </a:r>
          </a:p>
        </p:txBody>
      </p:sp>
      <p:sp>
        <p:nvSpPr>
          <p:cNvPr id="3" name="Text Placeholder 2">
            <a:extLst>
              <a:ext uri="{FF2B5EF4-FFF2-40B4-BE49-F238E27FC236}">
                <a16:creationId xmlns:a16="http://schemas.microsoft.com/office/drawing/2014/main" id="{883746DA-83D0-48E7-A948-0DD9E6A04627}"/>
              </a:ext>
            </a:extLst>
          </p:cNvPr>
          <p:cNvSpPr>
            <a:spLocks noGrp="1"/>
          </p:cNvSpPr>
          <p:nvPr>
            <p:ph type="body" idx="1"/>
          </p:nvPr>
        </p:nvSpPr>
        <p:spPr/>
        <p:txBody>
          <a:bodyPr/>
          <a:lstStyle/>
          <a:p>
            <a:r>
              <a:rPr lang="en-GB" b="0" i="0" dirty="0">
                <a:solidFill>
                  <a:srgbClr val="000000"/>
                </a:solidFill>
                <a:effectLst/>
                <a:latin typeface="Times New Roman" panose="02020603050405020304" pitchFamily="18" charset="0"/>
              </a:rPr>
              <a:t>ASCII stands for </a:t>
            </a:r>
            <a:r>
              <a:rPr lang="en-GB" b="1" i="0" dirty="0">
                <a:solidFill>
                  <a:srgbClr val="000000"/>
                </a:solidFill>
                <a:effectLst/>
                <a:latin typeface="Times New Roman" panose="02020603050405020304" pitchFamily="18" charset="0"/>
              </a:rPr>
              <a:t>American Standard Code for Information Interchange</a:t>
            </a:r>
            <a:endParaRPr lang="en-GB" b="0" i="0" dirty="0">
              <a:solidFill>
                <a:srgbClr val="000000"/>
              </a:solidFill>
              <a:effectLst/>
              <a:latin typeface="Times New Roman" panose="02020603050405020304" pitchFamily="18" charset="0"/>
            </a:endParaRPr>
          </a:p>
          <a:p>
            <a:r>
              <a:rPr lang="en-GB" b="0" i="0" dirty="0">
                <a:solidFill>
                  <a:srgbClr val="000000"/>
                </a:solidFill>
                <a:effectLst/>
                <a:latin typeface="Times New Roman" panose="02020603050405020304" pitchFamily="18" charset="0"/>
              </a:rPr>
              <a:t>A computer system normally stores characters using the ASCII code. </a:t>
            </a:r>
          </a:p>
          <a:p>
            <a:r>
              <a:rPr lang="en-GB" b="0" i="0" dirty="0">
                <a:solidFill>
                  <a:srgbClr val="000000"/>
                </a:solidFill>
                <a:effectLst/>
                <a:latin typeface="Times New Roman" panose="02020603050405020304" pitchFamily="18" charset="0"/>
              </a:rPr>
              <a:t>Each character is stored using eight bits of information, giving a total number of 256 different characters (2**8 = 256).</a:t>
            </a:r>
            <a:endParaRPr lang="en-GB" dirty="0"/>
          </a:p>
        </p:txBody>
      </p:sp>
    </p:spTree>
    <p:extLst>
      <p:ext uri="{BB962C8B-B14F-4D97-AF65-F5344CB8AC3E}">
        <p14:creationId xmlns:p14="http://schemas.microsoft.com/office/powerpoint/2010/main" val="179758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9721-502E-4E80-BCDF-6F95BC1B04C2}"/>
              </a:ext>
            </a:extLst>
          </p:cNvPr>
          <p:cNvSpPr>
            <a:spLocks noGrp="1"/>
          </p:cNvSpPr>
          <p:nvPr>
            <p:ph type="title"/>
          </p:nvPr>
        </p:nvSpPr>
        <p:spPr/>
        <p:txBody>
          <a:bodyPr>
            <a:normAutofit fontScale="90000"/>
          </a:bodyPr>
          <a:lstStyle/>
          <a:p>
            <a:r>
              <a:rPr lang="en-GB" dirty="0"/>
              <a:t>List of ASCII characters</a:t>
            </a:r>
          </a:p>
        </p:txBody>
      </p:sp>
      <p:pic>
        <p:nvPicPr>
          <p:cNvPr id="5" name="Picture 4">
            <a:extLst>
              <a:ext uri="{FF2B5EF4-FFF2-40B4-BE49-F238E27FC236}">
                <a16:creationId xmlns:a16="http://schemas.microsoft.com/office/drawing/2014/main" id="{CACD604D-5DE5-4052-909B-A96D32C4D342}"/>
              </a:ext>
            </a:extLst>
          </p:cNvPr>
          <p:cNvPicPr>
            <a:picLocks noChangeAspect="1"/>
          </p:cNvPicPr>
          <p:nvPr/>
        </p:nvPicPr>
        <p:blipFill>
          <a:blip r:embed="rId2"/>
          <a:stretch>
            <a:fillRect/>
          </a:stretch>
        </p:blipFill>
        <p:spPr>
          <a:xfrm>
            <a:off x="1675996" y="1466696"/>
            <a:ext cx="5792008" cy="2210108"/>
          </a:xfrm>
          <a:prstGeom prst="rect">
            <a:avLst/>
          </a:prstGeom>
        </p:spPr>
      </p:pic>
      <p:sp>
        <p:nvSpPr>
          <p:cNvPr id="6" name="TextBox 5">
            <a:extLst>
              <a:ext uri="{FF2B5EF4-FFF2-40B4-BE49-F238E27FC236}">
                <a16:creationId xmlns:a16="http://schemas.microsoft.com/office/drawing/2014/main" id="{7BE51583-D151-4FA9-83E0-E576B41AC327}"/>
              </a:ext>
            </a:extLst>
          </p:cNvPr>
          <p:cNvSpPr txBox="1"/>
          <p:nvPr/>
        </p:nvSpPr>
        <p:spPr>
          <a:xfrm>
            <a:off x="5344998" y="282804"/>
            <a:ext cx="2743200" cy="954107"/>
          </a:xfrm>
          <a:prstGeom prst="rect">
            <a:avLst/>
          </a:prstGeom>
          <a:noFill/>
        </p:spPr>
        <p:txBody>
          <a:bodyPr wrap="square" rtlCol="0">
            <a:spAutoFit/>
          </a:bodyPr>
          <a:lstStyle/>
          <a:p>
            <a:r>
              <a:rPr lang="en-GB" dirty="0"/>
              <a:t>0X.... </a:t>
            </a:r>
          </a:p>
          <a:p>
            <a:r>
              <a:rPr lang="en-GB" dirty="0"/>
              <a:t>0x.....</a:t>
            </a:r>
          </a:p>
          <a:p>
            <a:r>
              <a:rPr lang="en-GB" dirty="0"/>
              <a:t>0o....</a:t>
            </a:r>
          </a:p>
          <a:p>
            <a:r>
              <a:rPr lang="en-GB" dirty="0"/>
              <a:t>0O....</a:t>
            </a:r>
          </a:p>
        </p:txBody>
      </p:sp>
    </p:spTree>
    <p:extLst>
      <p:ext uri="{BB962C8B-B14F-4D97-AF65-F5344CB8AC3E}">
        <p14:creationId xmlns:p14="http://schemas.microsoft.com/office/powerpoint/2010/main" val="353020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B434-6A35-45E1-9AA2-C1C2F279DF3C}"/>
              </a:ext>
            </a:extLst>
          </p:cNvPr>
          <p:cNvSpPr>
            <a:spLocks noGrp="1"/>
          </p:cNvSpPr>
          <p:nvPr>
            <p:ph type="title"/>
          </p:nvPr>
        </p:nvSpPr>
        <p:spPr/>
        <p:txBody>
          <a:bodyPr>
            <a:normAutofit fontScale="90000"/>
          </a:bodyPr>
          <a:lstStyle/>
          <a:p>
            <a:r>
              <a:rPr lang="en-GB" dirty="0"/>
              <a:t>Example</a:t>
            </a:r>
          </a:p>
        </p:txBody>
      </p:sp>
      <p:sp>
        <p:nvSpPr>
          <p:cNvPr id="3" name="Text Placeholder 2">
            <a:extLst>
              <a:ext uri="{FF2B5EF4-FFF2-40B4-BE49-F238E27FC236}">
                <a16:creationId xmlns:a16="http://schemas.microsoft.com/office/drawing/2014/main" id="{75698725-EF2F-415B-A2B4-72CF688CC331}"/>
              </a:ext>
            </a:extLst>
          </p:cNvPr>
          <p:cNvSpPr>
            <a:spLocks noGrp="1"/>
          </p:cNvSpPr>
          <p:nvPr>
            <p:ph type="body" idx="1"/>
          </p:nvPr>
        </p:nvSpPr>
        <p:spPr/>
        <p:txBody>
          <a:bodyPr>
            <a:normAutofit fontScale="92500" lnSpcReduction="10000"/>
          </a:bodyPr>
          <a:lstStyle/>
          <a:p>
            <a:pPr marL="114300" indent="0">
              <a:buNone/>
            </a:pPr>
            <a:r>
              <a:rPr lang="en-GB" dirty="0"/>
              <a:t>#include &lt;</a:t>
            </a:r>
            <a:r>
              <a:rPr lang="en-GB" dirty="0" err="1"/>
              <a:t>stdio.h</a:t>
            </a:r>
            <a:r>
              <a:rPr lang="en-GB" dirty="0"/>
              <a:t>&gt;</a:t>
            </a:r>
          </a:p>
          <a:p>
            <a:pPr marL="114300" indent="0">
              <a:buNone/>
            </a:pPr>
            <a:r>
              <a:rPr lang="en-GB" dirty="0"/>
              <a:t>void main() {  </a:t>
            </a:r>
          </a:p>
          <a:p>
            <a:pPr marL="114300" indent="0">
              <a:buNone/>
            </a:pPr>
            <a:r>
              <a:rPr lang="en-GB" dirty="0"/>
              <a:t>	char c;</a:t>
            </a:r>
          </a:p>
          <a:p>
            <a:pPr marL="114300" indent="0">
              <a:buNone/>
            </a:pPr>
            <a:r>
              <a:rPr lang="en-GB" dirty="0"/>
              <a:t>	</a:t>
            </a:r>
            <a:r>
              <a:rPr lang="en-GB" dirty="0" err="1"/>
              <a:t>printf</a:t>
            </a:r>
            <a:r>
              <a:rPr lang="en-GB" dirty="0"/>
              <a:t>("Enter a character: ");</a:t>
            </a:r>
          </a:p>
          <a:p>
            <a:pPr marL="114300" indent="0">
              <a:buNone/>
            </a:pPr>
            <a:r>
              <a:rPr lang="en-GB" dirty="0"/>
              <a:t>	</a:t>
            </a:r>
            <a:r>
              <a:rPr lang="en-GB" dirty="0" err="1"/>
              <a:t>scanf</a:t>
            </a:r>
            <a:r>
              <a:rPr lang="en-GB" dirty="0"/>
              <a:t>("%c", &amp;c);  </a:t>
            </a:r>
          </a:p>
          <a:p>
            <a:endParaRPr lang="en-GB" dirty="0"/>
          </a:p>
          <a:p>
            <a:pPr marL="114300" indent="0">
              <a:buNone/>
            </a:pPr>
            <a:r>
              <a:rPr lang="en-GB" dirty="0"/>
              <a:t>    	// %d displays the integer value of a character</a:t>
            </a:r>
          </a:p>
          <a:p>
            <a:pPr marL="114300" indent="0">
              <a:buNone/>
            </a:pPr>
            <a:r>
              <a:rPr lang="en-GB" dirty="0"/>
              <a:t>    	// %c displays the actual character</a:t>
            </a:r>
          </a:p>
          <a:p>
            <a:pPr marL="114300" indent="0">
              <a:buNone/>
            </a:pPr>
            <a:r>
              <a:rPr lang="en-GB" dirty="0"/>
              <a:t>    	</a:t>
            </a:r>
            <a:r>
              <a:rPr lang="en-GB" dirty="0" err="1"/>
              <a:t>printf</a:t>
            </a:r>
            <a:r>
              <a:rPr lang="en-GB" dirty="0"/>
              <a:t>("ASCII value of %c = %d", c, c);</a:t>
            </a:r>
          </a:p>
          <a:p>
            <a:pPr marL="114300" indent="0">
              <a:buNone/>
            </a:pPr>
            <a:r>
              <a:rPr lang="en-GB" dirty="0"/>
              <a:t>    </a:t>
            </a:r>
          </a:p>
          <a:p>
            <a:pPr marL="114300" indent="0">
              <a:buNone/>
            </a:pPr>
            <a:r>
              <a:rPr lang="en-GB" dirty="0"/>
              <a:t>}</a:t>
            </a:r>
          </a:p>
        </p:txBody>
      </p:sp>
    </p:spTree>
    <p:extLst>
      <p:ext uri="{BB962C8B-B14F-4D97-AF65-F5344CB8AC3E}">
        <p14:creationId xmlns:p14="http://schemas.microsoft.com/office/powerpoint/2010/main" val="278431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12EB-A019-49EF-AB8C-FAD94E3BD389}"/>
              </a:ext>
            </a:extLst>
          </p:cNvPr>
          <p:cNvSpPr>
            <a:spLocks noGrp="1"/>
          </p:cNvSpPr>
          <p:nvPr>
            <p:ph type="title"/>
          </p:nvPr>
        </p:nvSpPr>
        <p:spPr/>
        <p:txBody>
          <a:bodyPr>
            <a:normAutofit fontScale="90000"/>
          </a:bodyPr>
          <a:lstStyle/>
          <a:p>
            <a:r>
              <a:rPr lang="en-GB" dirty="0" err="1"/>
              <a:t>ctype.h</a:t>
            </a:r>
            <a:r>
              <a:rPr lang="en-GB" dirty="0"/>
              <a:t> functions</a:t>
            </a:r>
          </a:p>
        </p:txBody>
      </p:sp>
      <p:sp>
        <p:nvSpPr>
          <p:cNvPr id="3" name="Text Placeholder 2">
            <a:extLst>
              <a:ext uri="{FF2B5EF4-FFF2-40B4-BE49-F238E27FC236}">
                <a16:creationId xmlns:a16="http://schemas.microsoft.com/office/drawing/2014/main" id="{9B6F71FB-04EB-48DD-B52C-5E1F1455F209}"/>
              </a:ext>
            </a:extLst>
          </p:cNvPr>
          <p:cNvSpPr>
            <a:spLocks noGrp="1"/>
          </p:cNvSpPr>
          <p:nvPr>
            <p:ph type="body" idx="1"/>
          </p:nvPr>
        </p:nvSpPr>
        <p:spPr/>
        <p:txBody>
          <a:bodyPr/>
          <a:lstStyle/>
          <a:p>
            <a:r>
              <a:rPr lang="en-GB" dirty="0" err="1"/>
              <a:t>isalpha</a:t>
            </a:r>
            <a:r>
              <a:rPr lang="en-GB" dirty="0"/>
              <a:t>(</a:t>
            </a:r>
            <a:r>
              <a:rPr lang="en-GB" dirty="0" err="1"/>
              <a:t>ch</a:t>
            </a:r>
            <a:r>
              <a:rPr lang="en-GB" dirty="0"/>
              <a:t>)			</a:t>
            </a:r>
          </a:p>
          <a:p>
            <a:r>
              <a:rPr lang="en-GB" dirty="0" err="1"/>
              <a:t>isdigit</a:t>
            </a:r>
            <a:r>
              <a:rPr lang="en-GB" dirty="0"/>
              <a:t>(</a:t>
            </a:r>
            <a:r>
              <a:rPr lang="en-GB" dirty="0" err="1"/>
              <a:t>ch</a:t>
            </a:r>
            <a:r>
              <a:rPr lang="en-GB" dirty="0"/>
              <a:t>)</a:t>
            </a:r>
          </a:p>
          <a:p>
            <a:r>
              <a:rPr lang="en-GB" dirty="0" err="1"/>
              <a:t>isalnum</a:t>
            </a:r>
            <a:r>
              <a:rPr lang="en-GB" dirty="0"/>
              <a:t>(</a:t>
            </a:r>
            <a:r>
              <a:rPr lang="en-GB" dirty="0" err="1"/>
              <a:t>ch</a:t>
            </a:r>
            <a:r>
              <a:rPr lang="en-GB" dirty="0"/>
              <a:t>)</a:t>
            </a:r>
          </a:p>
          <a:p>
            <a:r>
              <a:rPr lang="en-GB" dirty="0" err="1"/>
              <a:t>ispunct</a:t>
            </a:r>
            <a:r>
              <a:rPr lang="en-GB" dirty="0"/>
              <a:t>(</a:t>
            </a:r>
            <a:r>
              <a:rPr lang="en-GB" dirty="0" err="1"/>
              <a:t>ch</a:t>
            </a:r>
            <a:r>
              <a:rPr lang="en-GB" dirty="0"/>
              <a:t>)		‘ “ ‘!’ ?</a:t>
            </a:r>
          </a:p>
          <a:p>
            <a:r>
              <a:rPr lang="en-GB" dirty="0" err="1"/>
              <a:t>isspace</a:t>
            </a:r>
            <a:r>
              <a:rPr lang="en-GB" dirty="0"/>
              <a:t>(</a:t>
            </a:r>
            <a:r>
              <a:rPr lang="en-GB" dirty="0" err="1"/>
              <a:t>ch</a:t>
            </a:r>
            <a:r>
              <a:rPr lang="en-GB" dirty="0"/>
              <a:t>)</a:t>
            </a:r>
          </a:p>
          <a:p>
            <a:r>
              <a:rPr lang="en-GB" dirty="0" err="1"/>
              <a:t>isupper</a:t>
            </a:r>
            <a:r>
              <a:rPr lang="en-GB" dirty="0"/>
              <a:t>(</a:t>
            </a:r>
            <a:r>
              <a:rPr lang="en-GB" dirty="0" err="1"/>
              <a:t>ch</a:t>
            </a:r>
            <a:r>
              <a:rPr lang="en-GB" dirty="0"/>
              <a:t>)	A upper	a lower</a:t>
            </a:r>
          </a:p>
          <a:p>
            <a:r>
              <a:rPr lang="en-GB" dirty="0" err="1"/>
              <a:t>islower</a:t>
            </a:r>
            <a:r>
              <a:rPr lang="en-GB" dirty="0"/>
              <a:t>(</a:t>
            </a:r>
            <a:r>
              <a:rPr lang="en-GB" dirty="0" err="1"/>
              <a:t>ch</a:t>
            </a:r>
            <a:r>
              <a:rPr lang="en-GB" dirty="0"/>
              <a:t>)	‘a’ -&gt; true 97 to 97+26	‘A’ -&gt; false	‘!’ -&gt; false</a:t>
            </a:r>
          </a:p>
          <a:p>
            <a:r>
              <a:rPr lang="en-GB" dirty="0" err="1"/>
              <a:t>toupper</a:t>
            </a:r>
            <a:r>
              <a:rPr lang="en-GB" dirty="0"/>
              <a:t>(</a:t>
            </a:r>
            <a:r>
              <a:rPr lang="en-GB" dirty="0" err="1"/>
              <a:t>ch</a:t>
            </a:r>
            <a:r>
              <a:rPr lang="en-GB" dirty="0"/>
              <a:t>)	</a:t>
            </a:r>
            <a:r>
              <a:rPr lang="en-GB" dirty="0" err="1"/>
              <a:t>toupper</a:t>
            </a:r>
            <a:r>
              <a:rPr lang="en-GB" dirty="0"/>
              <a:t>(‘A’) = A </a:t>
            </a:r>
            <a:r>
              <a:rPr lang="en-GB" dirty="0" err="1"/>
              <a:t>toupper</a:t>
            </a:r>
            <a:r>
              <a:rPr lang="en-GB" dirty="0"/>
              <a:t>(‘a’) = A 	</a:t>
            </a:r>
          </a:p>
          <a:p>
            <a:r>
              <a:rPr lang="en-GB" dirty="0" err="1"/>
              <a:t>tolower</a:t>
            </a:r>
            <a:r>
              <a:rPr lang="en-GB" dirty="0"/>
              <a:t>(</a:t>
            </a:r>
            <a:r>
              <a:rPr lang="en-GB" dirty="0" err="1"/>
              <a:t>ch</a:t>
            </a:r>
            <a:r>
              <a:rPr lang="en-GB" dirty="0"/>
              <a:t>)	</a:t>
            </a:r>
            <a:r>
              <a:rPr lang="en-GB" dirty="0" err="1"/>
              <a:t>tolower</a:t>
            </a:r>
            <a:r>
              <a:rPr lang="en-GB" dirty="0"/>
              <a:t>(‘a’) = a  </a:t>
            </a:r>
            <a:r>
              <a:rPr lang="en-GB" dirty="0" err="1"/>
              <a:t>tolower</a:t>
            </a:r>
            <a:r>
              <a:rPr lang="en-GB" dirty="0"/>
              <a:t>(‘A’) = a</a:t>
            </a:r>
          </a:p>
          <a:p>
            <a:r>
              <a:rPr lang="en-GB" dirty="0"/>
              <a:t>“Enter y to continue!” </a:t>
            </a:r>
            <a:r>
              <a:rPr lang="en-GB" dirty="0" err="1"/>
              <a:t>tolower</a:t>
            </a:r>
            <a:r>
              <a:rPr lang="en-GB" dirty="0"/>
              <a:t>(‘Y’) = y	var ==‘y’</a:t>
            </a:r>
          </a:p>
        </p:txBody>
      </p:sp>
    </p:spTree>
    <p:extLst>
      <p:ext uri="{BB962C8B-B14F-4D97-AF65-F5344CB8AC3E}">
        <p14:creationId xmlns:p14="http://schemas.microsoft.com/office/powerpoint/2010/main" val="363484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57ED-48A3-4472-9F9C-429C06716ED9}"/>
              </a:ext>
            </a:extLst>
          </p:cNvPr>
          <p:cNvSpPr>
            <a:spLocks noGrp="1"/>
          </p:cNvSpPr>
          <p:nvPr>
            <p:ph type="title"/>
          </p:nvPr>
        </p:nvSpPr>
        <p:spPr/>
        <p:txBody>
          <a:bodyPr>
            <a:normAutofit fontScale="90000"/>
          </a:bodyPr>
          <a:lstStyle/>
          <a:p>
            <a:r>
              <a:rPr lang="en-GB" dirty="0"/>
              <a:t>Example</a:t>
            </a:r>
          </a:p>
        </p:txBody>
      </p:sp>
      <p:sp>
        <p:nvSpPr>
          <p:cNvPr id="3" name="Text Placeholder 2">
            <a:extLst>
              <a:ext uri="{FF2B5EF4-FFF2-40B4-BE49-F238E27FC236}">
                <a16:creationId xmlns:a16="http://schemas.microsoft.com/office/drawing/2014/main" id="{1425F264-628A-4DB3-8157-BF0B177EE439}"/>
              </a:ext>
            </a:extLst>
          </p:cNvPr>
          <p:cNvSpPr>
            <a:spLocks noGrp="1"/>
          </p:cNvSpPr>
          <p:nvPr>
            <p:ph type="body" idx="1"/>
          </p:nvPr>
        </p:nvSpPr>
        <p:spPr/>
        <p:txBody>
          <a:bodyPr>
            <a:normAutofit fontScale="62500" lnSpcReduction="20000"/>
          </a:bodyPr>
          <a:lstStyle/>
          <a:p>
            <a:pPr marL="114300" indent="0">
              <a:buNone/>
            </a:pPr>
            <a:r>
              <a:rPr lang="en-GB" dirty="0"/>
              <a:t>#include&lt;ctype.h&gt;</a:t>
            </a:r>
          </a:p>
          <a:p>
            <a:pPr marL="114300" indent="0">
              <a:buNone/>
            </a:pPr>
            <a:r>
              <a:rPr lang="en-GB" dirty="0"/>
              <a:t>#include&lt;stdio.h&gt;</a:t>
            </a:r>
          </a:p>
          <a:p>
            <a:pPr marL="114300" indent="0">
              <a:buNone/>
            </a:pPr>
            <a:r>
              <a:rPr lang="en-GB" dirty="0"/>
              <a:t>void main()</a:t>
            </a:r>
          </a:p>
          <a:p>
            <a:pPr marL="114300" indent="0">
              <a:buNone/>
            </a:pPr>
            <a:r>
              <a:rPr lang="en-GB" dirty="0"/>
              <a:t>{</a:t>
            </a:r>
          </a:p>
          <a:p>
            <a:pPr marL="114300" indent="0">
              <a:buNone/>
            </a:pPr>
            <a:r>
              <a:rPr lang="en-GB" dirty="0"/>
              <a:t>	char n;</a:t>
            </a:r>
          </a:p>
          <a:p>
            <a:pPr marL="114300" indent="0">
              <a:buNone/>
            </a:pPr>
            <a:r>
              <a:rPr lang="en-GB" dirty="0"/>
              <a:t>	</a:t>
            </a:r>
            <a:r>
              <a:rPr lang="en-GB" dirty="0" err="1"/>
              <a:t>printf</a:t>
            </a:r>
            <a:r>
              <a:rPr lang="en-GB" dirty="0"/>
              <a:t>("\</a:t>
            </a:r>
            <a:r>
              <a:rPr lang="en-GB" dirty="0" err="1"/>
              <a:t>nEnter</a:t>
            </a:r>
            <a:r>
              <a:rPr lang="en-GB" dirty="0"/>
              <a:t> a character=");</a:t>
            </a:r>
          </a:p>
          <a:p>
            <a:pPr marL="114300" indent="0">
              <a:buNone/>
            </a:pPr>
            <a:r>
              <a:rPr lang="en-GB" dirty="0"/>
              <a:t>	n=</a:t>
            </a:r>
            <a:r>
              <a:rPr lang="en-GB" dirty="0" err="1"/>
              <a:t>getche</a:t>
            </a:r>
            <a:r>
              <a:rPr lang="en-GB" dirty="0"/>
              <a:t>();</a:t>
            </a:r>
          </a:p>
          <a:p>
            <a:pPr marL="114300" indent="0">
              <a:buNone/>
            </a:pPr>
            <a:endParaRPr lang="en-GB" dirty="0"/>
          </a:p>
          <a:p>
            <a:pPr marL="114300" indent="0">
              <a:buNone/>
            </a:pPr>
            <a:r>
              <a:rPr lang="en-GB" dirty="0"/>
              <a:t>	if(</a:t>
            </a:r>
            <a:r>
              <a:rPr lang="en-GB" dirty="0" err="1"/>
              <a:t>isalpha</a:t>
            </a:r>
            <a:r>
              <a:rPr lang="en-GB" dirty="0"/>
              <a:t>(n)) </a:t>
            </a:r>
          </a:p>
          <a:p>
            <a:pPr marL="114300" indent="0">
              <a:buNone/>
            </a:pPr>
            <a:r>
              <a:rPr lang="en-GB" dirty="0"/>
              <a:t>		</a:t>
            </a:r>
            <a:r>
              <a:rPr lang="en-GB" dirty="0" err="1"/>
              <a:t>printf</a:t>
            </a:r>
            <a:r>
              <a:rPr lang="en-GB" dirty="0"/>
              <a:t>("\</a:t>
            </a:r>
            <a:r>
              <a:rPr lang="en-GB" dirty="0" err="1"/>
              <a:t>nYou</a:t>
            </a:r>
            <a:r>
              <a:rPr lang="en-GB" dirty="0"/>
              <a:t> typed an alphabet");</a:t>
            </a:r>
          </a:p>
          <a:p>
            <a:pPr marL="114300" indent="0">
              <a:buNone/>
            </a:pPr>
            <a:r>
              <a:rPr lang="en-GB" dirty="0"/>
              <a:t>	if(</a:t>
            </a:r>
            <a:r>
              <a:rPr lang="en-GB" dirty="0" err="1"/>
              <a:t>isdigit</a:t>
            </a:r>
            <a:r>
              <a:rPr lang="en-GB" dirty="0"/>
              <a:t>(n)) </a:t>
            </a:r>
          </a:p>
          <a:p>
            <a:pPr marL="114300" indent="0">
              <a:buNone/>
            </a:pPr>
            <a:r>
              <a:rPr lang="en-GB" dirty="0"/>
              <a:t>		</a:t>
            </a:r>
            <a:r>
              <a:rPr lang="en-GB" dirty="0" err="1"/>
              <a:t>printf</a:t>
            </a:r>
            <a:r>
              <a:rPr lang="en-GB" dirty="0"/>
              <a:t>("\</a:t>
            </a:r>
            <a:r>
              <a:rPr lang="en-GB" dirty="0" err="1"/>
              <a:t>nYou</a:t>
            </a:r>
            <a:r>
              <a:rPr lang="en-GB" dirty="0"/>
              <a:t> typed a digit");</a:t>
            </a:r>
          </a:p>
          <a:p>
            <a:pPr marL="114300" indent="0">
              <a:buNone/>
            </a:pPr>
            <a:r>
              <a:rPr lang="en-GB" dirty="0"/>
              <a:t>	if(</a:t>
            </a:r>
            <a:r>
              <a:rPr lang="en-GB" dirty="0" err="1"/>
              <a:t>isalnum</a:t>
            </a:r>
            <a:r>
              <a:rPr lang="en-GB" dirty="0"/>
              <a:t>(n)) </a:t>
            </a:r>
          </a:p>
          <a:p>
            <a:pPr marL="114300" indent="0">
              <a:buNone/>
            </a:pPr>
            <a:r>
              <a:rPr lang="en-GB" dirty="0"/>
              <a:t>		</a:t>
            </a:r>
            <a:r>
              <a:rPr lang="en-GB" dirty="0" err="1"/>
              <a:t>printf</a:t>
            </a:r>
            <a:r>
              <a:rPr lang="en-GB" dirty="0"/>
              <a:t>("\</a:t>
            </a:r>
            <a:r>
              <a:rPr lang="en-GB" dirty="0" err="1"/>
              <a:t>nYou</a:t>
            </a:r>
            <a:r>
              <a:rPr lang="en-GB" dirty="0"/>
              <a:t> typed an alphabet or digit");</a:t>
            </a:r>
          </a:p>
          <a:p>
            <a:pPr marL="114300" indent="0">
              <a:buNone/>
            </a:pPr>
            <a:r>
              <a:rPr lang="en-GB" dirty="0"/>
              <a:t>	if(</a:t>
            </a:r>
            <a:r>
              <a:rPr lang="en-GB" dirty="0" err="1"/>
              <a:t>isspace</a:t>
            </a:r>
            <a:r>
              <a:rPr lang="en-GB" dirty="0"/>
              <a:t>(n)) </a:t>
            </a:r>
          </a:p>
          <a:p>
            <a:pPr marL="114300" indent="0">
              <a:buNone/>
            </a:pPr>
            <a:r>
              <a:rPr lang="en-GB" dirty="0"/>
              <a:t>		</a:t>
            </a:r>
            <a:r>
              <a:rPr lang="en-GB" dirty="0" err="1"/>
              <a:t>printf</a:t>
            </a:r>
            <a:r>
              <a:rPr lang="en-GB" dirty="0"/>
              <a:t>("\</a:t>
            </a:r>
            <a:r>
              <a:rPr lang="en-GB" dirty="0" err="1"/>
              <a:t>nYou</a:t>
            </a:r>
            <a:r>
              <a:rPr lang="en-GB" dirty="0"/>
              <a:t> typed a blank space");</a:t>
            </a:r>
          </a:p>
          <a:p>
            <a:pPr marL="114300" indent="0">
              <a:buNone/>
            </a:pPr>
            <a:r>
              <a:rPr lang="en-GB" dirty="0"/>
              <a:t>	if(</a:t>
            </a:r>
            <a:r>
              <a:rPr lang="en-GB" dirty="0" err="1"/>
              <a:t>ispunct</a:t>
            </a:r>
            <a:r>
              <a:rPr lang="en-GB" dirty="0"/>
              <a:t>(n)) </a:t>
            </a:r>
          </a:p>
          <a:p>
            <a:pPr marL="114300" indent="0">
              <a:buNone/>
            </a:pPr>
            <a:r>
              <a:rPr lang="en-GB" dirty="0"/>
              <a:t>		</a:t>
            </a:r>
            <a:r>
              <a:rPr lang="en-GB" dirty="0" err="1"/>
              <a:t>printf</a:t>
            </a:r>
            <a:r>
              <a:rPr lang="en-GB" dirty="0"/>
              <a:t>("\</a:t>
            </a:r>
            <a:r>
              <a:rPr lang="en-GB" dirty="0" err="1"/>
              <a:t>nYou</a:t>
            </a:r>
            <a:r>
              <a:rPr lang="en-GB" dirty="0"/>
              <a:t> typed punctuator");</a:t>
            </a:r>
          </a:p>
          <a:p>
            <a:pPr marL="114300" indent="0">
              <a:buNone/>
            </a:pPr>
            <a:r>
              <a:rPr lang="en-GB" dirty="0"/>
              <a:t>}</a:t>
            </a:r>
          </a:p>
        </p:txBody>
      </p:sp>
    </p:spTree>
    <p:extLst>
      <p:ext uri="{BB962C8B-B14F-4D97-AF65-F5344CB8AC3E}">
        <p14:creationId xmlns:p14="http://schemas.microsoft.com/office/powerpoint/2010/main" val="254216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71760-9D9F-4907-994F-AFCF07E68B84}"/>
              </a:ext>
            </a:extLst>
          </p:cNvPr>
          <p:cNvSpPr>
            <a:spLocks noGrp="1"/>
          </p:cNvSpPr>
          <p:nvPr>
            <p:ph type="title"/>
          </p:nvPr>
        </p:nvSpPr>
        <p:spPr/>
        <p:txBody>
          <a:bodyPr/>
          <a:lstStyle/>
          <a:p>
            <a:r>
              <a:rPr lang="en-GB" dirty="0"/>
              <a:t>I/O Streams stdin and </a:t>
            </a:r>
            <a:r>
              <a:rPr lang="en-GB" dirty="0" err="1"/>
              <a:t>stdout</a:t>
            </a:r>
            <a:endParaRPr lang="en-GB" dirty="0"/>
          </a:p>
        </p:txBody>
      </p:sp>
    </p:spTree>
    <p:extLst>
      <p:ext uri="{BB962C8B-B14F-4D97-AF65-F5344CB8AC3E}">
        <p14:creationId xmlns:p14="http://schemas.microsoft.com/office/powerpoint/2010/main" val="31356001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8311</TotalTime>
  <Words>1660</Words>
  <Application>Microsoft Office PowerPoint</Application>
  <PresentationFormat>On-screen Show (16:9)</PresentationFormat>
  <Paragraphs>257</Paragraphs>
  <Slides>29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Times New Roman</vt:lpstr>
      <vt:lpstr>Simple Light</vt:lpstr>
      <vt:lpstr>Character Data Type</vt:lpstr>
      <vt:lpstr>char Data Type</vt:lpstr>
      <vt:lpstr>Example</vt:lpstr>
      <vt:lpstr>ASCII and Why?</vt:lpstr>
      <vt:lpstr>List of ASCII characters</vt:lpstr>
      <vt:lpstr>Example</vt:lpstr>
      <vt:lpstr>ctype.h functions</vt:lpstr>
      <vt:lpstr>Example</vt:lpstr>
      <vt:lpstr>I/O Streams stdin and stdout</vt:lpstr>
      <vt:lpstr>What is stream?</vt:lpstr>
      <vt:lpstr>Output stream (stdout)</vt:lpstr>
      <vt:lpstr>Input stream (stdin)</vt:lpstr>
      <vt:lpstr>Contd.</vt:lpstr>
      <vt:lpstr>Problem</vt:lpstr>
      <vt:lpstr>Why?</vt:lpstr>
      <vt:lpstr>Solution</vt:lpstr>
      <vt:lpstr>Contd</vt:lpstr>
      <vt:lpstr>Overflow and a way out</vt:lpstr>
      <vt:lpstr>Overflow in Variables</vt:lpstr>
      <vt:lpstr>Avoiding Overflow: Examples</vt:lpstr>
      <vt:lpstr>Avoiding Overflow: Examples</vt:lpstr>
      <vt:lpstr>Program</vt:lpstr>
      <vt:lpstr>Variable Scope</vt:lpstr>
      <vt:lpstr>Scope of variable in C</vt:lpstr>
      <vt:lpstr>Scope of variable in C</vt:lpstr>
      <vt:lpstr>Same program using while loop</vt:lpstr>
      <vt:lpstr>Block scope of a variable</vt:lpstr>
      <vt:lpstr>Contd.</vt:lpstr>
      <vt:lpstr>Another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Expressions and Statements</dc:title>
  <dc:creator>Nachiket Tapas</dc:creator>
  <cp:lastModifiedBy>Nachiket</cp:lastModifiedBy>
  <cp:revision>163</cp:revision>
  <dcterms:modified xsi:type="dcterms:W3CDTF">2022-01-31T09:21:10Z</dcterms:modified>
</cp:coreProperties>
</file>