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4" r:id="rId11"/>
    <p:sldId id="262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3173-347B-448B-9FC0-B418FC36014B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A77D-8DD9-44EC-B07C-9CD1D9062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A77D-8DD9-44EC-B07C-9CD1D90629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A77D-8DD9-44EC-B07C-9CD1D90629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A77D-8DD9-44EC-B07C-9CD1D90629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7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2A77D-8DD9-44EC-B07C-9CD1D90629F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1CE-F8D9-4DC1-9E61-5C471671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17E17-F80E-41A5-B881-F960A9E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38D-333F-4408-963F-5ECBDA8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9B03-A402-4004-963D-A695B11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2C3D-8612-4F10-950F-53BEEE7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75B9-0C43-40F8-8F21-B68188B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9F62-39F1-415A-8780-B9BB91356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CB09-39AE-44C7-B0D2-2FDC8762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9EA7-784B-45F4-8F14-57E9D9F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801C-A6FB-4F99-81A6-6CFF969C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3895-4BB6-48B7-96B4-48FCF50D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AE66F-5485-4083-9A6A-5BA2A774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65BD-33B0-4E6C-A6F8-4BBD11E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2-CBB3-4A1E-99BB-8DD43158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34D4-484E-426E-81D8-79A9B4F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B4FD-5149-409F-A763-FC44401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0709-E711-426E-9164-CAAA84ED5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7A37-9AEA-499B-8A32-9929F889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47A2-E12A-4BAC-96B8-66DCAA77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319-64CF-4DD5-80DA-A60A8AD5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20C-4141-46AD-82F0-095FAD7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D5A3-9DAD-426D-857D-B1B4C69B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73DF-9A9F-4DE7-8727-116742A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2B3-5043-4C0F-BEAE-7ECE33A1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1635-6099-47B3-AC87-E3C6D7AE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7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076-990B-49BB-8EFD-35ABF305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162F-D54C-417B-8E86-BAE5A5C8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2453-E837-45A3-A11E-450D7367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3EDB-C8FD-4B23-B708-7E3231E4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D30A-2C2E-4DFF-81A9-3C2578FB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D4B5-AEEE-4133-9913-89EBC9B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5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AEE-9174-412A-AC0C-F2DD60B8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2EDEC-CF12-4A04-A119-EF3C14B0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C27-1DB3-45AC-B51B-CE1E88638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F4AFA-D8C2-424B-859E-B155D254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2993-DFC0-4B01-8DE4-267C3C2F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BC0F0-34F1-45CC-869A-BDE30360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D635D-4160-4EA6-B533-C3E2469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4CA0-AB9D-4054-BEA0-93C722B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7CE-E6D0-418D-B029-4743CE6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3CEC-F990-4669-8208-A45CF5D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69898-3E04-4083-BF45-5DCEC3E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B9BC7-6E7B-41C8-89FF-2EC39C2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5513-ED84-4160-B437-1B51DCF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71112-7354-4341-9D12-4A880A95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56041-BC50-4F73-8514-265C36EC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E7C-FBFA-4C01-AE49-C068274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C9E-F351-4383-8823-E7AB49BF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4A78-981A-4EBE-89EB-4C8DF66C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2626-19F2-46F7-A460-76E68C2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76ED-764B-48AB-9819-0DE9D0F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46C9-20CC-408D-9851-4C733BB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FB0-3A87-49FE-8919-AA7807C2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4845-0F40-4520-8627-7A2849D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7FE1-02CB-4E2C-BA39-E0DA9163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066B-F09D-4500-9929-FE6469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1D8F-7DC5-4188-8F23-A39F229F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2CC8-FCB0-4DB8-98CF-79C746FA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6D7B6-9F64-4AE4-B19C-72C4F1C8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F873-D1F0-413B-867B-ED2D08EB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189B-2C99-4457-81A3-06DB6BEA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770F4-3569-446E-BB5A-98D840BCFF53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01A3-C447-4436-B69C-662EE044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96DB-8281-48F9-8BEF-955E3F76D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257-FCFA-45E0-A422-39063CE39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77B-316E-4EBF-B318-75224B1CB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BB11-1A87-4BF4-A10B-A4D412A4D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7FF-5132-4B29-8F7A-13BD112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Scope: Shadow (Global)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0EB4-3FCC-4A01-8B21-77DCC178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a variable is declared inside a function that has the same name as global variable?</a:t>
            </a:r>
          </a:p>
          <a:p>
            <a:r>
              <a:rPr lang="en-GB" dirty="0"/>
              <a:t>The global variable is “shadowed” inside that particular function only.</a:t>
            </a:r>
          </a:p>
        </p:txBody>
      </p:sp>
    </p:spTree>
    <p:extLst>
      <p:ext uri="{BB962C8B-B14F-4D97-AF65-F5344CB8AC3E}">
        <p14:creationId xmlns:p14="http://schemas.microsoft.com/office/powerpoint/2010/main" val="25388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05F7-5C8E-4D2B-8040-F1E2BA45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012C-FEDD-4CCD-93D0-80CA0D7C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g=10, h=20;  //global variables</a:t>
            </a:r>
          </a:p>
          <a:p>
            <a:pPr marL="0" indent="0">
              <a:buNone/>
            </a:pPr>
            <a:r>
              <a:rPr lang="en-GB" dirty="0"/>
              <a:t>int add() {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g+h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fun1() {</a:t>
            </a:r>
          </a:p>
          <a:p>
            <a:pPr marL="0" indent="0">
              <a:buNone/>
            </a:pPr>
            <a:r>
              <a:rPr lang="en-GB" dirty="0"/>
              <a:t>	 //local variable shadow</a:t>
            </a:r>
          </a:p>
          <a:p>
            <a:pPr marL="0" indent="0">
              <a:buNone/>
            </a:pPr>
            <a:r>
              <a:rPr lang="en-GB" dirty="0"/>
              <a:t>	int g=200;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(“%d\n”, g);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2C14CA-0C7B-4D3D-938D-048B5599E059}"/>
              </a:ext>
            </a:extLst>
          </p:cNvPr>
          <p:cNvSpPr txBox="1">
            <a:spLocks/>
          </p:cNvSpPr>
          <p:nvPr/>
        </p:nvSpPr>
        <p:spPr>
          <a:xfrm>
            <a:off x="6100482" y="182562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fun1();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 %d %d”, g, h, add());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10 20 30</a:t>
            </a:r>
          </a:p>
        </p:txBody>
      </p:sp>
    </p:spTree>
    <p:extLst>
      <p:ext uri="{BB962C8B-B14F-4D97-AF65-F5344CB8AC3E}">
        <p14:creationId xmlns:p14="http://schemas.microsoft.com/office/powerpoint/2010/main" val="42947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91A2-CECC-4EA0-A04E-837E927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 via #define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CB81E5-5731-45DB-B910-482802B0B464}"/>
              </a:ext>
            </a:extLst>
          </p:cNvPr>
          <p:cNvSpPr txBox="1">
            <a:spLocks/>
          </p:cNvSpPr>
          <p:nvPr/>
        </p:nvSpPr>
        <p:spPr>
          <a:xfrm>
            <a:off x="842682" y="182562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#define PI 3.14159;</a:t>
            </a:r>
          </a:p>
          <a:p>
            <a:pPr marL="0" indent="0">
              <a:buNone/>
            </a:pPr>
            <a:r>
              <a:rPr lang="en-GB" dirty="0"/>
              <a:t>double </a:t>
            </a:r>
            <a:r>
              <a:rPr lang="en-GB" dirty="0" err="1"/>
              <a:t>circumferenceCircle</a:t>
            </a:r>
            <a:r>
              <a:rPr lang="en-GB" dirty="0"/>
              <a:t>(double r) {	</a:t>
            </a:r>
          </a:p>
          <a:p>
            <a:pPr marL="0" indent="0">
              <a:buNone/>
            </a:pPr>
            <a:r>
              <a:rPr lang="en-GB" dirty="0"/>
              <a:t>	return 2*PI*r;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double </a:t>
            </a:r>
            <a:r>
              <a:rPr lang="en-GB" dirty="0" err="1"/>
              <a:t>areaCircle</a:t>
            </a:r>
            <a:r>
              <a:rPr lang="en-GB" dirty="0"/>
              <a:t>(double r) {	</a:t>
            </a:r>
          </a:p>
          <a:p>
            <a:pPr marL="0" indent="0">
              <a:buNone/>
            </a:pPr>
            <a:r>
              <a:rPr lang="en-GB" dirty="0"/>
              <a:t>	return PI*r*r;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39A9B3-EA3C-4A9B-96F4-1E052AC9418A}"/>
              </a:ext>
            </a:extLst>
          </p:cNvPr>
          <p:cNvSpPr txBox="1">
            <a:spLocks/>
          </p:cNvSpPr>
          <p:nvPr/>
        </p:nvSpPr>
        <p:spPr>
          <a:xfrm>
            <a:off x="6701117" y="182562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double r = 1.5;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("Circumference: %</a:t>
            </a:r>
            <a:r>
              <a:rPr lang="en-GB" dirty="0" err="1"/>
              <a:t>lf</a:t>
            </a:r>
            <a:r>
              <a:rPr lang="en-GB" dirty="0"/>
              <a:t>\n", </a:t>
            </a:r>
            <a:r>
              <a:rPr lang="en-GB" dirty="0" err="1"/>
              <a:t>circumferenceCircle</a:t>
            </a:r>
            <a:r>
              <a:rPr lang="en-GB" dirty="0"/>
              <a:t>(r));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("Area: %</a:t>
            </a:r>
            <a:r>
              <a:rPr lang="en-GB" dirty="0" err="1"/>
              <a:t>lf</a:t>
            </a:r>
            <a:r>
              <a:rPr lang="en-GB" dirty="0"/>
              <a:t>\n", </a:t>
            </a:r>
            <a:r>
              <a:rPr lang="en-GB" dirty="0" err="1"/>
              <a:t>areaCircle</a:t>
            </a:r>
            <a:r>
              <a:rPr lang="en-GB" dirty="0"/>
              <a:t>(r));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Circumference: 9.424770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Area: 7.068577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92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9D8-A1F7-4677-8F22-7385777A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#define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7111-7776-414C-A741-6D929630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the pre-processing step, the name with #define variable is replaced with the value everywhere in the program.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#define PI 3.14					 #define PI 3.14 		</a:t>
            </a:r>
          </a:p>
          <a:p>
            <a:pPr marL="0" indent="0">
              <a:buNone/>
            </a:pPr>
            <a:r>
              <a:rPr lang="en-IN" dirty="0"/>
              <a:t>...							 ... 				</a:t>
            </a:r>
          </a:p>
          <a:p>
            <a:pPr marL="0" indent="0">
              <a:buNone/>
            </a:pPr>
            <a:r>
              <a:rPr lang="en-IN" dirty="0"/>
              <a:t>void main() {						 void main() {</a:t>
            </a:r>
          </a:p>
          <a:p>
            <a:pPr marL="0" indent="0">
              <a:buNone/>
            </a:pPr>
            <a:r>
              <a:rPr lang="en-IN" dirty="0"/>
              <a:t>	area = PI*r*r;				 	area = 3.14*r*r;</a:t>
            </a:r>
          </a:p>
          <a:p>
            <a:pPr marL="0" indent="0">
              <a:buNone/>
            </a:pPr>
            <a:r>
              <a:rPr lang="en-IN" dirty="0"/>
              <a:t>}							 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99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7D7-2457-4D04-847E-7C338F88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the number of function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F761-6CD1-4BE8-896A-E2703FED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this be done using local variables?</a:t>
            </a:r>
          </a:p>
          <a:p>
            <a:pPr marL="0" indent="0">
              <a:buNone/>
            </a:pPr>
            <a:r>
              <a:rPr lang="en-IN" dirty="0"/>
              <a:t>int f() {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nCalls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nCalls</a:t>
            </a:r>
            <a:r>
              <a:rPr lang="en-IN" dirty="0"/>
              <a:t> = </a:t>
            </a:r>
            <a:r>
              <a:rPr lang="en-IN" dirty="0" err="1"/>
              <a:t>nCalls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/>
              <a:t>	...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With every call to f(), </a:t>
            </a:r>
            <a:r>
              <a:rPr lang="en-IN" dirty="0" err="1"/>
              <a:t>nCalls</a:t>
            </a:r>
            <a:r>
              <a:rPr lang="en-IN" dirty="0"/>
              <a:t> is declared and when functions ends, the variable </a:t>
            </a:r>
            <a:r>
              <a:rPr lang="en-IN" dirty="0" err="1"/>
              <a:t>nCalls</a:t>
            </a:r>
            <a:r>
              <a:rPr lang="en-IN" dirty="0"/>
              <a:t> is destroyed. Thus, you will always get value 1.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7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063C-2B10-4AB8-A55C-5ABC673B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Global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572-F724-4E95-81E8-A81CA9B0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nCalls</a:t>
            </a:r>
            <a:r>
              <a:rPr lang="en-IN" dirty="0"/>
              <a:t> = 0;</a:t>
            </a:r>
          </a:p>
          <a:p>
            <a:pPr marL="0" indent="0">
              <a:buNone/>
            </a:pPr>
            <a:r>
              <a:rPr lang="en-IN" dirty="0"/>
              <a:t>int f()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nCalls</a:t>
            </a:r>
            <a:r>
              <a:rPr lang="en-IN" dirty="0"/>
              <a:t> = </a:t>
            </a:r>
            <a:r>
              <a:rPr lang="en-IN" dirty="0" err="1"/>
              <a:t>nCalls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/>
              <a:t>	...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GB" dirty="0"/>
              <a:t>With global variable, the scope is the entire program. Thus, the value of </a:t>
            </a:r>
            <a:r>
              <a:rPr lang="en-GB" dirty="0" err="1"/>
              <a:t>nCalls</a:t>
            </a:r>
            <a:r>
              <a:rPr lang="en-GB" dirty="0"/>
              <a:t> is not destroyed when the function ends.</a:t>
            </a:r>
          </a:p>
        </p:txBody>
      </p:sp>
    </p:spTree>
    <p:extLst>
      <p:ext uri="{BB962C8B-B14F-4D97-AF65-F5344CB8AC3E}">
        <p14:creationId xmlns:p14="http://schemas.microsoft.com/office/powerpoint/2010/main" val="123499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D1D4-83D6-404A-B971-B6EE3C2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Variables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7990-70CA-4B61-B037-9EDFEA68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created for the first time it is executed.</a:t>
            </a:r>
          </a:p>
          <a:p>
            <a:r>
              <a:rPr lang="en-GB" dirty="0"/>
              <a:t>Once created, it never gets destroyed and retains its value across invocations of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f() {</a:t>
            </a:r>
          </a:p>
          <a:p>
            <a:pPr marL="0" indent="0">
              <a:buNone/>
            </a:pPr>
            <a:r>
              <a:rPr lang="en-GB" dirty="0"/>
              <a:t>	static int </a:t>
            </a:r>
            <a:r>
              <a:rPr lang="en-GB" dirty="0" err="1"/>
              <a:t>nCalls</a:t>
            </a:r>
            <a:r>
              <a:rPr lang="en-GB" dirty="0"/>
              <a:t> = 0;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nCalls</a:t>
            </a:r>
            <a:r>
              <a:rPr lang="en-GB" dirty="0"/>
              <a:t> = </a:t>
            </a:r>
            <a:r>
              <a:rPr lang="en-GB" dirty="0" err="1"/>
              <a:t>nCalls</a:t>
            </a:r>
            <a:r>
              <a:rPr lang="en-GB" dirty="0"/>
              <a:t> + 1;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4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DC86-A0B7-473B-9A4E-82B02F19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0B0C-3A3D-4382-B46B-F7D5C773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3512"/>
          </a:xfrm>
        </p:spPr>
        <p:txBody>
          <a:bodyPr>
            <a:normAutofit/>
          </a:bodyPr>
          <a:lstStyle/>
          <a:p>
            <a:r>
              <a:rPr lang="en-GB" dirty="0"/>
              <a:t>Two variables should have the same name only if they are declared in separate scope.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E1451-5651-43EC-A1C3-A48229605793}"/>
              </a:ext>
            </a:extLst>
          </p:cNvPr>
          <p:cNvSpPr txBox="1">
            <a:spLocks/>
          </p:cNvSpPr>
          <p:nvPr/>
        </p:nvSpPr>
        <p:spPr>
          <a:xfrm>
            <a:off x="838200" y="2719137"/>
            <a:ext cx="4563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#include&lt;stdio.h&gt;</a:t>
            </a:r>
            <a:br>
              <a:rPr lang="en-GB" dirty="0"/>
            </a:br>
            <a:r>
              <a:rPr lang="en-GB" dirty="0"/>
              <a:t>void max(int a, int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</a:t>
            </a:r>
            <a:r>
              <a:rPr lang="en-GB" dirty="0" err="1"/>
              <a:t>a,b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C6A7D0-7B88-4B21-848D-3C5245B426D4}"/>
              </a:ext>
            </a:extLst>
          </p:cNvPr>
          <p:cNvSpPr txBox="1">
            <a:spLocks/>
          </p:cNvSpPr>
          <p:nvPr/>
        </p:nvSpPr>
        <p:spPr>
          <a:xfrm>
            <a:off x="5839330" y="2727156"/>
            <a:ext cx="4563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#include&lt;stdio.h&gt;</a:t>
            </a:r>
            <a:br>
              <a:rPr lang="en-GB" dirty="0"/>
            </a:br>
            <a:r>
              <a:rPr lang="en-GB" dirty="0"/>
              <a:t>void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</a:t>
            </a:r>
            <a:r>
              <a:rPr lang="en-GB" dirty="0" err="1"/>
              <a:t>a,b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int </a:t>
            </a:r>
            <a:r>
              <a:rPr lang="en-GB" dirty="0" err="1"/>
              <a:t>a,b</a:t>
            </a:r>
            <a:r>
              <a:rPr lang="en-GB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EA51D-52C0-4DD1-87CD-AB2517894E6E}"/>
              </a:ext>
            </a:extLst>
          </p:cNvPr>
          <p:cNvSpPr txBox="1"/>
          <p:nvPr/>
        </p:nvSpPr>
        <p:spPr>
          <a:xfrm>
            <a:off x="2326512" y="6308209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Correct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D968A-1CCA-4C99-875B-56FAB2FB9546}"/>
              </a:ext>
            </a:extLst>
          </p:cNvPr>
          <p:cNvSpPr txBox="1"/>
          <p:nvPr/>
        </p:nvSpPr>
        <p:spPr>
          <a:xfrm>
            <a:off x="7386578" y="6308209"/>
            <a:ext cx="81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21959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51EF-4E8D-4579-A40C-C64FF8A4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Scopes of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D3FA-7579-465E-BEAA-A0D0F466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block/function scope (local scope)</a:t>
            </a:r>
          </a:p>
          <a:p>
            <a:r>
              <a:rPr lang="en-GB" dirty="0"/>
              <a:t>global/external scope</a:t>
            </a:r>
          </a:p>
        </p:txBody>
      </p:sp>
    </p:spTree>
    <p:extLst>
      <p:ext uri="{BB962C8B-B14F-4D97-AF65-F5344CB8AC3E}">
        <p14:creationId xmlns:p14="http://schemas.microsoft.com/office/powerpoint/2010/main" val="17393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FF8-6290-4B00-A154-690B51D2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4069-3B1B-447D-9140-2A2E10EF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is valid within the block/function it is defined.</a:t>
            </a:r>
          </a:p>
          <a:p>
            <a:r>
              <a:rPr lang="en-GB" dirty="0"/>
              <a:t>Function parameters and variables defined in the function are valid only in the 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max(int a, int b) {</a:t>
            </a:r>
          </a:p>
          <a:p>
            <a:pPr marL="0" indent="0">
              <a:buNone/>
            </a:pPr>
            <a:r>
              <a:rPr lang="en-GB" dirty="0"/>
              <a:t>	int c;</a:t>
            </a:r>
          </a:p>
          <a:p>
            <a:pPr marL="0" indent="0">
              <a:buNone/>
            </a:pPr>
            <a:r>
              <a:rPr lang="en-GB" dirty="0"/>
              <a:t>	...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96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ED39-0426-49BB-BEBE-15DA77B9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9B1D-6437-4CAB-A5A2-5DA226EC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Similarly for block, variable scope is from declaration to termination of block.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a = 5;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int b = 6;</a:t>
            </a:r>
          </a:p>
          <a:p>
            <a:pPr marL="0" indent="0">
              <a:buNone/>
            </a:pPr>
            <a:r>
              <a:rPr lang="en-GB" dirty="0"/>
              <a:t>		...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7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D51E-CA60-41ED-B4BB-7772F1AA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Scope: Shadow (local)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B1DA-CD4B-4EC7-ACBD-ACA191BC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case of nested scopes, the inner scope takes precedence.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int m = 5;</a:t>
            </a:r>
          </a:p>
          <a:p>
            <a:pPr marL="0" indent="0">
              <a:buNone/>
            </a:pPr>
            <a:r>
              <a:rPr lang="en-GB" dirty="0"/>
              <a:t>	{</a:t>
            </a:r>
          </a:p>
          <a:p>
            <a:pPr marL="0" indent="0">
              <a:buNone/>
            </a:pPr>
            <a:r>
              <a:rPr lang="en-GB" dirty="0"/>
              <a:t>		float m = 6.5; //shadow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(“%f”, m); //prints 6.5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/>
              <a:t>m); //prints 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8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B0F-1694-46FB-8F72-E844344F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Global/External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F930-FB2B-45A4-8268-B5322513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is valid within the .c file it is defined.</a:t>
            </a:r>
          </a:p>
          <a:p>
            <a:r>
              <a:rPr lang="en-GB" dirty="0"/>
              <a:t>It is declared outside every function definition (even outside main).</a:t>
            </a:r>
          </a:p>
          <a:p>
            <a:r>
              <a:rPr lang="en-GB" dirty="0"/>
              <a:t>Can be accessed by all functions in the program that follow the declaration.</a:t>
            </a:r>
          </a:p>
          <a:p>
            <a:r>
              <a:rPr lang="en-GB" dirty="0"/>
              <a:t>Also called external variables.</a:t>
            </a:r>
          </a:p>
          <a:p>
            <a:r>
              <a:rPr lang="en-GB" dirty="0"/>
              <a:t>Global variables are useful for defining constants that are used by different functions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8688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064C-3D5F-4D2B-B650-6851E404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6216-352D-4270-88A5-70DB57B4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/>
              <a:t>int a=10;</a:t>
            </a:r>
          </a:p>
          <a:p>
            <a:pPr marL="0" indent="0">
              <a:buNone/>
            </a:pPr>
            <a:r>
              <a:rPr lang="en-GB" dirty="0"/>
              <a:t>void fun() {</a:t>
            </a:r>
          </a:p>
          <a:p>
            <a:pPr marL="0" indent="0">
              <a:buNone/>
            </a:pPr>
            <a:r>
              <a:rPr lang="en-GB" dirty="0"/>
              <a:t>	a=20;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(“a=%d”, a);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void main() {</a:t>
            </a:r>
          </a:p>
          <a:p>
            <a:pPr marL="0" indent="0">
              <a:buNone/>
            </a:pPr>
            <a:r>
              <a:rPr lang="en-GB" dirty="0"/>
              <a:t>	fun();</a:t>
            </a:r>
          </a:p>
          <a:p>
            <a:pPr marL="0" indent="0">
              <a:buNone/>
            </a:pPr>
            <a:r>
              <a:rPr lang="en-GB" dirty="0"/>
              <a:t>	a=30;</a:t>
            </a:r>
          </a:p>
          <a:p>
            <a:pPr marL="0" indent="0">
              <a:buNone/>
            </a:pPr>
            <a:r>
              <a:rPr lang="en-GB" dirty="0"/>
              <a:t>	 </a:t>
            </a:r>
            <a:r>
              <a:rPr lang="en-GB" dirty="0" err="1"/>
              <a:t>printf</a:t>
            </a:r>
            <a:r>
              <a:rPr lang="en-GB" dirty="0"/>
              <a:t>(“a=%d”, a);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33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87B8-3974-4D01-B95B-B628D63D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(Why to use?)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1656-B908-4112-9E2F-73BB8BFF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557156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#include&lt;stdio.h&gt;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double PI = 3.14159;</a:t>
            </a:r>
          </a:p>
          <a:p>
            <a:pPr marL="0" indent="0">
              <a:buNone/>
            </a:pPr>
            <a:r>
              <a:rPr lang="en-GB" dirty="0"/>
              <a:t>double </a:t>
            </a:r>
            <a:r>
              <a:rPr lang="en-GB" dirty="0" err="1"/>
              <a:t>circumferenceCircle</a:t>
            </a:r>
            <a:r>
              <a:rPr lang="en-GB" dirty="0"/>
              <a:t>(double r) {	</a:t>
            </a:r>
          </a:p>
          <a:p>
            <a:pPr marL="0" indent="0">
              <a:buNone/>
            </a:pPr>
            <a:r>
              <a:rPr lang="en-GB" dirty="0"/>
              <a:t>	return 2*PI*r;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double </a:t>
            </a:r>
            <a:r>
              <a:rPr lang="en-GB" dirty="0" err="1"/>
              <a:t>areaCircle</a:t>
            </a:r>
            <a:r>
              <a:rPr lang="en-GB" dirty="0"/>
              <a:t>(double r) {	</a:t>
            </a:r>
          </a:p>
          <a:p>
            <a:pPr marL="0" indent="0">
              <a:buNone/>
            </a:pPr>
            <a:r>
              <a:rPr lang="en-GB" dirty="0"/>
              <a:t>	return PI*r*r;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E67CA-0C3B-4281-B12F-778AECA1207A}"/>
              </a:ext>
            </a:extLst>
          </p:cNvPr>
          <p:cNvSpPr txBox="1">
            <a:spLocks/>
          </p:cNvSpPr>
          <p:nvPr/>
        </p:nvSpPr>
        <p:spPr>
          <a:xfrm>
            <a:off x="6683190" y="182562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void main() {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double r = 1.5;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("Circumference: %</a:t>
            </a:r>
            <a:r>
              <a:rPr lang="en-GB" dirty="0" err="1"/>
              <a:t>lf</a:t>
            </a:r>
            <a:r>
              <a:rPr lang="en-GB" dirty="0"/>
              <a:t>\n", </a:t>
            </a:r>
            <a:r>
              <a:rPr lang="en-GB" dirty="0" err="1"/>
              <a:t>circumferenceCircle</a:t>
            </a:r>
            <a:r>
              <a:rPr lang="en-GB" dirty="0"/>
              <a:t>(r));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("Area: %</a:t>
            </a:r>
            <a:r>
              <a:rPr lang="en-GB" dirty="0" err="1"/>
              <a:t>lf</a:t>
            </a:r>
            <a:r>
              <a:rPr lang="en-GB" dirty="0"/>
              <a:t>\n", </a:t>
            </a:r>
            <a:r>
              <a:rPr lang="en-GB" dirty="0" err="1"/>
              <a:t>areaCircle</a:t>
            </a:r>
            <a:r>
              <a:rPr lang="en-GB" dirty="0"/>
              <a:t>(r));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Circumference: 9.424770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Area: 7.068577</a:t>
            </a:r>
          </a:p>
        </p:txBody>
      </p:sp>
    </p:spTree>
    <p:extLst>
      <p:ext uri="{BB962C8B-B14F-4D97-AF65-F5344CB8AC3E}">
        <p14:creationId xmlns:p14="http://schemas.microsoft.com/office/powerpoint/2010/main" val="26606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959</Words>
  <Application>Microsoft Office PowerPoint</Application>
  <PresentationFormat>Widescreen</PresentationFormat>
  <Paragraphs>159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Variable Scope</vt:lpstr>
      <vt:lpstr>Variable Scope</vt:lpstr>
      <vt:lpstr>Scopes of C program</vt:lpstr>
      <vt:lpstr>Function Scope</vt:lpstr>
      <vt:lpstr>Block Scope</vt:lpstr>
      <vt:lpstr>Scope: Shadow (local)</vt:lpstr>
      <vt:lpstr>Global/External Variable</vt:lpstr>
      <vt:lpstr>Example </vt:lpstr>
      <vt:lpstr>Example (Why to use?) </vt:lpstr>
      <vt:lpstr>Scope: Shadow (Global)</vt:lpstr>
      <vt:lpstr>Example</vt:lpstr>
      <vt:lpstr>Constants via #define</vt:lpstr>
      <vt:lpstr>#define </vt:lpstr>
      <vt:lpstr>Count the number of function calls</vt:lpstr>
      <vt:lpstr>Using Global </vt:lpstr>
      <vt:lpstr>Static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and Recursion</dc:title>
  <dc:creator>Nachiket</dc:creator>
  <cp:lastModifiedBy>Nachiket</cp:lastModifiedBy>
  <cp:revision>36</cp:revision>
  <dcterms:created xsi:type="dcterms:W3CDTF">2022-02-11T06:55:17Z</dcterms:created>
  <dcterms:modified xsi:type="dcterms:W3CDTF">2022-02-13T14:47:58Z</dcterms:modified>
</cp:coreProperties>
</file>