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8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9" r:id="rId20"/>
    <p:sldId id="272" r:id="rId21"/>
    <p:sldId id="274" r:id="rId22"/>
    <p:sldId id="275" r:id="rId23"/>
    <p:sldId id="276" r:id="rId24"/>
    <p:sldId id="277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3173-347B-448B-9FC0-B418FC36014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A77D-8DD9-44EC-B07C-9CD1D9062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1CE-F8D9-4DC1-9E61-5C47167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7E17-F80E-41A5-B881-F960A9ED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A38D-333F-4408-963F-5ECBDA8C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9B03-A402-4004-963D-A695B11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2C3D-8612-4F10-950F-53BEEE7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75B9-0C43-40F8-8F21-B68188B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9F62-39F1-415A-8780-B9BB9135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CB09-39AE-44C7-B0D2-2FDC8762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9EA7-784B-45F4-8F14-57E9D9F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801C-A6FB-4F99-81A6-6CFF969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3895-4BB6-48B7-96B4-48FCF50D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AE66F-5485-4083-9A6A-5BA2A774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65BD-33B0-4E6C-A6F8-4BBD11E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7B42-CBB3-4A1E-99BB-8DD43158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34D4-484E-426E-81D8-79A9B4F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B4FD-5149-409F-A763-FC444019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0709-E711-426E-9164-CAAA84ED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A37-9AEA-499B-8A32-9929F889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47A2-E12A-4BAC-96B8-66DCAA77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319-64CF-4DD5-80DA-A60A8AD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20C-4141-46AD-82F0-095FAD7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D5A3-9DAD-426D-857D-B1B4C69B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73DF-9A9F-4DE7-8727-116742A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2B3-5043-4C0F-BEAE-7ECE33A1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1635-6099-47B3-AC87-E3C6D7A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076-990B-49BB-8EFD-35ABF30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162F-D54C-417B-8E86-BAE5A5C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2453-E837-45A3-A11E-450D7367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3EDB-C8FD-4B23-B708-7E3231E4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D30A-2C2E-4DFF-81A9-3C2578FB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4B5-AEEE-4133-9913-89EBC9B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5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AEE-9174-412A-AC0C-F2DD60B8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EDEC-CF12-4A04-A119-EF3C14B0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C27-1DB3-45AC-B51B-CE1E8863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F4AFA-D8C2-424B-859E-B155D2547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2993-DFC0-4B01-8DE4-267C3C2F8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C0F0-34F1-45CC-869A-BDE30360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D635D-4160-4EA6-B533-C3E2469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4CA0-AB9D-4054-BEA0-93C722B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9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7CE-E6D0-418D-B029-4743CE66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D3CEC-F990-4669-8208-A45CF5D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69898-3E04-4083-BF45-5DCEC3E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B9BC7-6E7B-41C8-89FF-2EC39C2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5513-ED84-4160-B437-1B51DCF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71112-7354-4341-9D12-4A880A95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6041-BC50-4F73-8514-265C36EC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7C-FBFA-4C01-AE49-C068274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C9E-F351-4383-8823-E7AB49BF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4A78-981A-4EBE-89EB-4C8DF66C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2626-19F2-46F7-A460-76E68C2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776ED-764B-48AB-9819-0DE9D0F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46C9-20CC-408D-9851-4C733BB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FB0-3A87-49FE-8919-AA7807C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4845-0F40-4520-8627-7A2849DD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C7FE1-02CB-4E2C-BA39-E0DA9163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066B-F09D-4500-9929-FE64699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1D8F-7DC5-4188-8F23-A39F22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2CC8-FCB0-4DB8-98CF-79C746FA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D7B6-9F64-4AE4-B19C-72C4F1C8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F873-D1F0-413B-867B-ED2D08EB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189B-2C99-4457-81A3-06DB6BEA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70F4-3569-446E-BB5A-98D840BCFF53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01A3-C447-4436-B69C-662EE044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96DB-8281-48F9-8BEF-955E3F76D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C77B-316E-4EBF-B318-75224B1CB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BB11-1A87-4BF4-A10B-A4D412A4D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3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47AD-38A3-4C6E-869A-57C6B6F1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63E1-2B1F-40E1-9321-07234A4C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int search(int a[], int </a:t>
            </a:r>
            <a:r>
              <a:rPr lang="en-GB" dirty="0" err="1"/>
              <a:t>nEle</a:t>
            </a:r>
            <a:r>
              <a:rPr lang="en-GB" dirty="0"/>
              <a:t>, int key) {</a:t>
            </a:r>
          </a:p>
          <a:p>
            <a:pPr marL="0" indent="0">
              <a:buNone/>
            </a:pPr>
            <a:r>
              <a:rPr lang="en-GB" dirty="0"/>
              <a:t>	if(</a:t>
            </a:r>
            <a:r>
              <a:rPr lang="en-GB" dirty="0" err="1"/>
              <a:t>nEle</a:t>
            </a:r>
            <a:r>
              <a:rPr lang="en-GB" dirty="0"/>
              <a:t> == 0) return -1;</a:t>
            </a:r>
          </a:p>
          <a:p>
            <a:pPr marL="0" indent="0">
              <a:buNone/>
            </a:pPr>
            <a:r>
              <a:rPr lang="en-GB" dirty="0"/>
              <a:t>	if(a[nEle-1] == key) return 1;</a:t>
            </a:r>
          </a:p>
          <a:p>
            <a:pPr marL="0" indent="0">
              <a:buNone/>
            </a:pPr>
            <a:r>
              <a:rPr lang="en-GB" dirty="0"/>
              <a:t>	return search(a, n-1, key);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arr</a:t>
            </a:r>
            <a:r>
              <a:rPr lang="en-GB" dirty="0"/>
              <a:t>[] = {1, 2, 3, 4, 5, 6, 7, 8, 9};</a:t>
            </a:r>
          </a:p>
          <a:p>
            <a:pPr marL="0" indent="0">
              <a:buNone/>
            </a:pPr>
            <a:r>
              <a:rPr lang="en-GB" dirty="0"/>
              <a:t>	int key;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CB2697-A32E-406A-BC15-95C07E3068D8}"/>
              </a:ext>
            </a:extLst>
          </p:cNvPr>
          <p:cNvSpPr txBox="1">
            <a:spLocks/>
          </p:cNvSpPr>
          <p:nvPr/>
        </p:nvSpPr>
        <p:spPr>
          <a:xfrm>
            <a:off x="6129762" y="182755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(“\</a:t>
            </a:r>
            <a:r>
              <a:rPr lang="en-GB" dirty="0" err="1"/>
              <a:t>nEnter</a:t>
            </a:r>
            <a:r>
              <a:rPr lang="en-GB" dirty="0"/>
              <a:t> a key to search:”);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scanf</a:t>
            </a:r>
            <a:r>
              <a:rPr lang="en-GB" dirty="0"/>
              <a:t>(“%d”, &amp;key);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int </a:t>
            </a:r>
            <a:r>
              <a:rPr lang="en-GB" dirty="0" err="1"/>
              <a:t>pos</a:t>
            </a:r>
            <a:r>
              <a:rPr lang="en-GB" dirty="0"/>
              <a:t> = search(</a:t>
            </a:r>
            <a:r>
              <a:rPr lang="en-GB" dirty="0" err="1"/>
              <a:t>arr</a:t>
            </a:r>
            <a:r>
              <a:rPr lang="en-GB" dirty="0"/>
              <a:t>, 9, key);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if(</a:t>
            </a:r>
            <a:r>
              <a:rPr lang="en-GB" dirty="0" err="1"/>
              <a:t>pos</a:t>
            </a:r>
            <a:r>
              <a:rPr lang="en-GB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(“Element found at position: %d”, </a:t>
            </a:r>
            <a:r>
              <a:rPr lang="en-GB" dirty="0" err="1"/>
              <a:t>pos</a:t>
            </a:r>
            <a:r>
              <a:rPr lang="en-GB" dirty="0"/>
              <a:t> + 1);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 </a:t>
            </a:r>
            <a:r>
              <a:rPr lang="en-GB" dirty="0" err="1"/>
              <a:t>printf</a:t>
            </a:r>
            <a:r>
              <a:rPr lang="en-GB" dirty="0"/>
              <a:t>(“Element not found.“);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3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45C9-2686-4279-A523-56243C39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Recursion: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C938-3E2E-4DE2-A6AA-D6F80170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us try to compute the time taken by the function “search”.</a:t>
            </a:r>
          </a:p>
          <a:p>
            <a:r>
              <a:rPr lang="en-GB" dirty="0"/>
              <a:t>Let us assume T(n) be the time it takes to search an element “key” in an array of size “n.”</a:t>
            </a:r>
          </a:p>
          <a:p>
            <a:r>
              <a:rPr lang="en-GB" dirty="0"/>
              <a:t>Assume that if condition takes 1 time unit to execute.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Thus, T(n) = 1 + 1 + T(n-1)</a:t>
            </a:r>
          </a:p>
          <a:p>
            <a:pPr marL="0" indent="0">
              <a:buNone/>
            </a:pPr>
            <a:r>
              <a:rPr lang="en-GB" dirty="0"/>
              <a:t>	or, T(n) = T(n-1) + C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last statement is known as recurrence relation.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86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ED1D-2261-43A9-B6EF-4C7CFFEA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F904-526A-44F5-B8E4-A0BD6E7B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know the following:</a:t>
            </a:r>
          </a:p>
          <a:p>
            <a:pPr marL="0" indent="0">
              <a:buNone/>
            </a:pPr>
            <a:r>
              <a:rPr lang="en-GB" dirty="0"/>
              <a:t>T(n) = T(n-1) + C,  T(0) = C</a:t>
            </a:r>
          </a:p>
          <a:p>
            <a:pPr marL="0" indent="0">
              <a:buNone/>
            </a:pPr>
            <a:r>
              <a:rPr lang="en-GB" dirty="0"/>
              <a:t>T(n-1) = T(n-2) + C</a:t>
            </a:r>
          </a:p>
          <a:p>
            <a:pPr marL="0" indent="0">
              <a:buNone/>
            </a:pPr>
            <a:r>
              <a:rPr lang="en-GB" dirty="0"/>
              <a:t>T(n-2) = T(n-3) + C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T(2) = 2C + C =3C</a:t>
            </a:r>
          </a:p>
          <a:p>
            <a:pPr marL="0" indent="0">
              <a:buNone/>
            </a:pPr>
            <a:r>
              <a:rPr lang="en-GB" dirty="0"/>
              <a:t>T(1) = 2C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Adding all, you get</a:t>
            </a:r>
          </a:p>
          <a:p>
            <a:pPr marL="0" indent="0">
              <a:buNone/>
            </a:pPr>
            <a:r>
              <a:rPr lang="en-GB" dirty="0"/>
              <a:t>T(n) = C + </a:t>
            </a:r>
            <a:r>
              <a:rPr lang="en-GB" dirty="0" err="1"/>
              <a:t>nC</a:t>
            </a:r>
            <a:r>
              <a:rPr lang="en-GB" dirty="0"/>
              <a:t> =&gt;  T(n) is proportional to n</a:t>
            </a:r>
          </a:p>
        </p:txBody>
      </p:sp>
    </p:spTree>
    <p:extLst>
      <p:ext uri="{BB962C8B-B14F-4D97-AF65-F5344CB8AC3E}">
        <p14:creationId xmlns:p14="http://schemas.microsoft.com/office/powerpoint/2010/main" val="402031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D32C-CE95-45BC-B1F9-F7ABCA11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71AC-686E-4865-A97B-55D2D771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we search faster than “n” (linear search), where “n” is number of elements?</a:t>
            </a:r>
          </a:p>
          <a:p>
            <a:r>
              <a:rPr lang="en-GB" dirty="0"/>
              <a:t>Yes, if the elements are sorted in ascending or descending order.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Ex:  	1	2	3	4	5	6	7	8	9</a:t>
            </a:r>
          </a:p>
          <a:p>
            <a:pPr marL="0" indent="0">
              <a:buNone/>
            </a:pPr>
            <a:r>
              <a:rPr lang="en-GB" dirty="0"/>
              <a:t>Ex: 	9 	8	7	6	5	4	3	2	1</a:t>
            </a:r>
          </a:p>
          <a:p>
            <a:pPr marL="0" indent="0">
              <a:buNone/>
            </a:pPr>
            <a:r>
              <a:rPr lang="en-GB" dirty="0"/>
              <a:t>To search: 7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71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EEBC-78C4-4886-820F-3C65F7A7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4D6A-219C-488D-977F-8FAB5C50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Elements	1	2	3	4	5	6	7	8	9</a:t>
            </a:r>
          </a:p>
          <a:p>
            <a:pPr marL="0" indent="0">
              <a:buNone/>
            </a:pPr>
            <a:r>
              <a:rPr lang="en-GB" dirty="0"/>
              <a:t>Index		0	1	2	3	4	5	6	7	8</a:t>
            </a:r>
          </a:p>
          <a:p>
            <a:pPr marL="0" indent="0">
              <a:buNone/>
            </a:pPr>
            <a:r>
              <a:rPr lang="en-GB" dirty="0"/>
              <a:t>To search: 7</a:t>
            </a:r>
          </a:p>
          <a:p>
            <a:pPr marL="0" indent="0">
              <a:buNone/>
            </a:pPr>
            <a:r>
              <a:rPr lang="en-GB" dirty="0"/>
              <a:t>Left = 0, Right = 8, Value at </a:t>
            </a:r>
            <a:r>
              <a:rPr lang="en-GB" dirty="0" err="1"/>
              <a:t>pos</a:t>
            </a:r>
            <a:r>
              <a:rPr lang="en-GB" dirty="0"/>
              <a:t> 4 != 7. Also, Value at </a:t>
            </a:r>
            <a:r>
              <a:rPr lang="en-GB" dirty="0" err="1"/>
              <a:t>pMid</a:t>
            </a:r>
            <a:r>
              <a:rPr lang="en-GB" dirty="0"/>
              <a:t> = (0+8)/2 = 4</a:t>
            </a:r>
          </a:p>
          <a:p>
            <a:pPr marL="0" indent="0">
              <a:buNone/>
            </a:pPr>
            <a:r>
              <a:rPr lang="en-GB" dirty="0" err="1"/>
              <a:t>os</a:t>
            </a:r>
            <a:r>
              <a:rPr lang="en-GB" dirty="0"/>
              <a:t> 4 &lt; 7. Thus, Left = Mid + 1</a:t>
            </a:r>
          </a:p>
          <a:p>
            <a:pPr marL="0" indent="0">
              <a:buNone/>
            </a:pPr>
            <a:r>
              <a:rPr lang="en-GB" dirty="0"/>
              <a:t>Left = 5, Right = 8, Mid = (5+8)/2 = 6</a:t>
            </a:r>
          </a:p>
          <a:p>
            <a:pPr marL="0" indent="0">
              <a:buNone/>
            </a:pPr>
            <a:r>
              <a:rPr lang="en-GB" dirty="0"/>
              <a:t>Value at </a:t>
            </a:r>
            <a:r>
              <a:rPr lang="en-GB" dirty="0" err="1"/>
              <a:t>pos</a:t>
            </a:r>
            <a:r>
              <a:rPr lang="en-GB" dirty="0"/>
              <a:t> 6 == 7, Thus, element is found.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6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68F9-610B-4CEA-8C4F-CC07FE24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E83-7A87-40D2-8AC3-A52903C4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Ex:  	1	2	3	4	5	6	7	8	9</a:t>
            </a:r>
          </a:p>
          <a:p>
            <a:pPr marL="0" indent="0">
              <a:buNone/>
            </a:pPr>
            <a:r>
              <a:rPr lang="en-GB" dirty="0"/>
              <a:t>To search: 7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Let us consider 3 variables: left, right, and middle.</a:t>
            </a:r>
          </a:p>
          <a:p>
            <a:r>
              <a:rPr lang="en-GB" dirty="0"/>
              <a:t>Initially, left = 0 (position in array), right= length.</a:t>
            </a:r>
          </a:p>
          <a:p>
            <a:r>
              <a:rPr lang="en-GB" dirty="0"/>
              <a:t>Calculate mid as (</a:t>
            </a:r>
            <a:r>
              <a:rPr lang="en-GB" dirty="0" err="1"/>
              <a:t>left+right</a:t>
            </a:r>
            <a:r>
              <a:rPr lang="en-GB" dirty="0"/>
              <a:t>)/2 and check if the key to be searched is found or greater or smaller.</a:t>
            </a:r>
          </a:p>
          <a:p>
            <a:r>
              <a:rPr lang="en-GB" dirty="0"/>
              <a:t>If the key is greater than mid, you need to search in right array. Else, you need to search in the left array. </a:t>
            </a:r>
          </a:p>
        </p:txBody>
      </p:sp>
    </p:spTree>
    <p:extLst>
      <p:ext uri="{BB962C8B-B14F-4D97-AF65-F5344CB8AC3E}">
        <p14:creationId xmlns:p14="http://schemas.microsoft.com/office/powerpoint/2010/main" val="326799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D4BD-B947-4698-9BB2-C49BFBDF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89DF-3985-43D9-B201-5DDE6DE5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binarysearch</a:t>
            </a:r>
            <a:r>
              <a:rPr lang="en-GB" dirty="0"/>
              <a:t>(int a[], int start, int end, int key) {</a:t>
            </a:r>
          </a:p>
          <a:p>
            <a:pPr marL="0" indent="0">
              <a:buNone/>
            </a:pPr>
            <a:r>
              <a:rPr lang="en-GB" dirty="0"/>
              <a:t>	if(start &gt; end) </a:t>
            </a:r>
          </a:p>
          <a:p>
            <a:pPr marL="0" indent="0">
              <a:buNone/>
            </a:pPr>
            <a:r>
              <a:rPr lang="en-GB" dirty="0"/>
              <a:t>		return -1;</a:t>
            </a:r>
          </a:p>
          <a:p>
            <a:pPr marL="0" indent="0">
              <a:buNone/>
            </a:pPr>
            <a:r>
              <a:rPr lang="en-GB" dirty="0"/>
              <a:t>	int mid = (start + end)/2;</a:t>
            </a:r>
          </a:p>
          <a:p>
            <a:pPr marL="0" indent="0">
              <a:buNone/>
            </a:pPr>
            <a:r>
              <a:rPr lang="en-GB" dirty="0"/>
              <a:t>	if(a[mid] == key)</a:t>
            </a:r>
          </a:p>
          <a:p>
            <a:pPr marL="0" indent="0">
              <a:buNone/>
            </a:pPr>
            <a:r>
              <a:rPr lang="en-GB" dirty="0"/>
              <a:t>		return mid;</a:t>
            </a:r>
          </a:p>
          <a:p>
            <a:pPr marL="0" indent="0">
              <a:buNone/>
            </a:pPr>
            <a:r>
              <a:rPr lang="en-GB" dirty="0"/>
              <a:t>	else if(a[mid] &gt; key)</a:t>
            </a:r>
          </a:p>
          <a:p>
            <a:pPr marL="0" indent="0">
              <a:buNone/>
            </a:pPr>
            <a:r>
              <a:rPr lang="en-GB" dirty="0"/>
              <a:t>		return </a:t>
            </a:r>
            <a:r>
              <a:rPr lang="en-GB" dirty="0" err="1"/>
              <a:t>binarysearch</a:t>
            </a:r>
            <a:r>
              <a:rPr lang="en-GB" dirty="0"/>
              <a:t>(a, start, mid – 1, key);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 return </a:t>
            </a:r>
            <a:r>
              <a:rPr lang="en-GB" dirty="0" err="1"/>
              <a:t>binarysearch</a:t>
            </a:r>
            <a:r>
              <a:rPr lang="en-GB" dirty="0"/>
              <a:t>(a, mid + 1, end, key);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568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4C93-EB1A-4DB9-A056-AD4B1B9C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Taken?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2D594-9B87-4FFE-9A26-BFBAD3603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Recurrence Relation</a:t>
                </a:r>
              </a:p>
              <a:p>
                <a:pPr marL="0" indent="0">
                  <a:buNone/>
                </a:pPr>
                <a:r>
                  <a:rPr lang="en-GB" dirty="0"/>
                  <a:t>T(n) = T(n/2) + C</a:t>
                </a:r>
              </a:p>
              <a:p>
                <a:pPr marL="0" indent="0">
                  <a:buNone/>
                </a:pPr>
                <a:r>
                  <a:rPr lang="en-GB" dirty="0"/>
                  <a:t>let n = 2^k</a:t>
                </a:r>
              </a:p>
              <a:p>
                <a:pPr marL="0" indent="0">
                  <a:buNone/>
                </a:pPr>
                <a:r>
                  <a:rPr lang="en-GB" dirty="0"/>
                  <a:t>T(2^k) = T(2^k-1) + C</a:t>
                </a:r>
              </a:p>
              <a:p>
                <a:pPr marL="0" indent="0">
                  <a:buNone/>
                </a:pPr>
                <a:r>
                  <a:rPr lang="en-GB" dirty="0"/>
                  <a:t>T(2^k-1) = T(2^k-2) + C</a:t>
                </a:r>
              </a:p>
              <a:p>
                <a:pPr marL="0" indent="0">
                  <a:buNone/>
                </a:pPr>
                <a:r>
                  <a:rPr lang="en-GB" dirty="0"/>
                  <a:t>...</a:t>
                </a:r>
              </a:p>
              <a:p>
                <a:pPr marL="0" indent="0">
                  <a:buNone/>
                </a:pPr>
                <a:r>
                  <a:rPr lang="en-GB" dirty="0"/>
                  <a:t>T(2) = T(1) + C</a:t>
                </a:r>
              </a:p>
              <a:p>
                <a:pPr marL="0" indent="0">
                  <a:buNone/>
                </a:pPr>
                <a:r>
                  <a:rPr lang="en-GB" dirty="0"/>
                  <a:t>=&gt; T(2^k) is proportional to k =&gt; T(n) is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2D594-9B87-4FFE-9A26-BFBAD3603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70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6400-F3FE-4516-9155-A7660FF8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38196-2FC7-48EC-8B96-A55AA4571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Sequence like following</a:t>
                </a:r>
              </a:p>
              <a:p>
                <a:pPr marL="0" indent="0">
                  <a:buNone/>
                </a:pPr>
                <a:r>
                  <a:rPr lang="en-GB" dirty="0"/>
                  <a:t>0 1 1 2 3 5 8 13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38196-2FC7-48EC-8B96-A55AA4571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2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1842-AF39-4D6B-B753-D879874C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3940-0162-413B-B339-F432DEC0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fibo</a:t>
            </a:r>
            <a:r>
              <a:rPr lang="en-GB" dirty="0"/>
              <a:t>(int term) {    </a:t>
            </a:r>
          </a:p>
          <a:p>
            <a:pPr marL="0" indent="0">
              <a:buNone/>
            </a:pPr>
            <a:r>
              <a:rPr lang="en-GB" dirty="0"/>
              <a:t>	if(term &lt;= 1)        </a:t>
            </a:r>
          </a:p>
          <a:p>
            <a:pPr marL="0" indent="0">
              <a:buNone/>
            </a:pPr>
            <a:r>
              <a:rPr lang="en-GB" dirty="0"/>
              <a:t>		return term;    </a:t>
            </a:r>
          </a:p>
          <a:p>
            <a:pPr marL="0" indent="0">
              <a:buNone/>
            </a:pPr>
            <a:r>
              <a:rPr lang="en-GB" dirty="0"/>
              <a:t>	return </a:t>
            </a:r>
            <a:r>
              <a:rPr lang="en-GB" dirty="0" err="1"/>
              <a:t>fibo</a:t>
            </a:r>
            <a:r>
              <a:rPr lang="en-GB" dirty="0"/>
              <a:t>(term - 1) + </a:t>
            </a:r>
            <a:r>
              <a:rPr lang="en-GB" dirty="0" err="1"/>
              <a:t>fibo</a:t>
            </a:r>
            <a:r>
              <a:rPr lang="en-GB" dirty="0"/>
              <a:t>(term - 2);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91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C77B-316E-4EBF-B318-75224B1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2FBCB-089D-4530-9BB2-CEB229B6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function calling itself, directly or indirectly, is called a recursive function.</a:t>
            </a:r>
          </a:p>
          <a:p>
            <a:r>
              <a:rPr lang="en-GB" dirty="0"/>
              <a:t>The phenomenon itself is called recursion.</a:t>
            </a:r>
          </a:p>
          <a:p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GB" dirty="0"/>
              <a:t>	0! = 1</a:t>
            </a:r>
          </a:p>
          <a:p>
            <a:pPr marL="0" indent="0">
              <a:buNone/>
            </a:pPr>
            <a:r>
              <a:rPr lang="en-GB" dirty="0"/>
              <a:t>	n! = n * (n-1) * (n-2)!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Even(n) = (n==0) || Odd(n-1)</a:t>
            </a:r>
          </a:p>
          <a:p>
            <a:pPr marL="0" indent="0">
              <a:buNone/>
            </a:pPr>
            <a:r>
              <a:rPr lang="en-GB" dirty="0"/>
              <a:t>	Odd(n) = (n!=0) &amp;&amp; Even(n-1)</a:t>
            </a:r>
          </a:p>
        </p:txBody>
      </p:sp>
    </p:spTree>
    <p:extLst>
      <p:ext uri="{BB962C8B-B14F-4D97-AF65-F5344CB8AC3E}">
        <p14:creationId xmlns:p14="http://schemas.microsoft.com/office/powerpoint/2010/main" val="104960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3B52-9194-4596-8EBD-0394974C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E2193C1-6035-4192-A23C-EA425F452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289474"/>
              </p:ext>
            </p:extLst>
          </p:nvPr>
        </p:nvGraphicFramePr>
        <p:xfrm>
          <a:off x="1569012" y="1705156"/>
          <a:ext cx="8128000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itmap Image" r:id="rId3" imgW="13935240" imgH="7343640" progId="Paint.Picture">
                  <p:embed/>
                </p:oleObj>
              </mc:Choice>
              <mc:Fallback>
                <p:oleObj name="Bitmap Image" r:id="rId3" imgW="13935240" imgH="734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9012" y="1705156"/>
                        <a:ext cx="8128000" cy="428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9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0E6F-E219-4373-8880-77F2AE00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Tower of Hanoi</a:t>
            </a:r>
          </a:p>
        </p:txBody>
      </p:sp>
      <p:pic>
        <p:nvPicPr>
          <p:cNvPr id="2050" name="Picture 2" descr="Tower Of Hanoi – Algorithm And Implementation – IOE Capsule">
            <a:extLst>
              <a:ext uri="{FF2B5EF4-FFF2-40B4-BE49-F238E27FC236}">
                <a16:creationId xmlns:a16="http://schemas.microsoft.com/office/drawing/2014/main" id="{476C5619-D3DF-468D-942F-7964CA4C4C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28" y="2118167"/>
            <a:ext cx="7103570" cy="420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0F9265-D087-4203-A30C-01ED272279C2}"/>
              </a:ext>
            </a:extLst>
          </p:cNvPr>
          <p:cNvSpPr txBox="1"/>
          <p:nvPr/>
        </p:nvSpPr>
        <p:spPr>
          <a:xfrm>
            <a:off x="1122744" y="2199190"/>
            <a:ext cx="45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 all discs from peg A to peg B using peg C.</a:t>
            </a:r>
          </a:p>
        </p:txBody>
      </p:sp>
    </p:spTree>
    <p:extLst>
      <p:ext uri="{BB962C8B-B14F-4D97-AF65-F5344CB8AC3E}">
        <p14:creationId xmlns:p14="http://schemas.microsoft.com/office/powerpoint/2010/main" val="187576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91E2-CEDF-4653-ACB0-C3F94613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D7BE-6595-4A6D-AA9A-662831BD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one disk can be moved at a time</a:t>
            </a:r>
          </a:p>
          <a:p>
            <a:r>
              <a:rPr lang="en-GB" dirty="0"/>
              <a:t>No disk may be placed on top of a smaller disk</a:t>
            </a:r>
          </a:p>
          <a:p>
            <a:pPr marL="0" indent="0">
              <a:buNone/>
            </a:pPr>
            <a:r>
              <a:rPr lang="en-GB" dirty="0"/>
              <a:t>How to think about it recursively?</a:t>
            </a:r>
          </a:p>
          <a:p>
            <a:pPr marL="0" indent="0">
              <a:buNone/>
            </a:pPr>
            <a:r>
              <a:rPr lang="en-GB" dirty="0"/>
              <a:t>Lets say if you have the following situation, then you need to move disk from peg A to peg B, then you need to move remaining disk from peg C to B.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62E2DC-78CD-4DC7-BCCC-49E563967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69250"/>
              </p:ext>
            </p:extLst>
          </p:nvPr>
        </p:nvGraphicFramePr>
        <p:xfrm>
          <a:off x="3320307" y="4191000"/>
          <a:ext cx="59912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Bitmap Image" r:id="rId3" imgW="5991120" imgH="2666880" progId="Paint.Picture">
                  <p:embed/>
                </p:oleObj>
              </mc:Choice>
              <mc:Fallback>
                <p:oleObj name="Bitmap Image" r:id="rId3" imgW="5991120" imgH="2666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0307" y="4191000"/>
                        <a:ext cx="5991225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438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70F7-C53E-4DF3-A4B3-019A24E6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3D3F-FAC8-4739-8AEA-667A0A51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So, if you have a function to move n disks from peg X to peg Y using peg Z, you can use it again to solve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261564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24DB-2D50-44D0-A66F-18FE1113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69D2-2CDE-4134-B536-EF660C23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void Hanoi(int n, char A, char B, char C) {</a:t>
            </a:r>
          </a:p>
          <a:p>
            <a:pPr marL="0" indent="0">
              <a:buNone/>
            </a:pPr>
            <a:r>
              <a:rPr lang="en-GB" dirty="0"/>
              <a:t>	if(n==0) return;</a:t>
            </a:r>
          </a:p>
          <a:p>
            <a:pPr marL="0" indent="0">
              <a:buNone/>
            </a:pPr>
            <a:r>
              <a:rPr lang="en-GB" dirty="0"/>
              <a:t>	Hanoi(n-1, A, C, B);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(“Move 1 disk from %c to %c”, A</a:t>
            </a:r>
            <a:r>
              <a:rPr lang="en-GB"/>
              <a:t>, B);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Hanoi(n-1, C, B, A);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0344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BB74-F972-4100-B97F-2BF27A93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2B65-2A23-4D9F-B01F-3E1AAD82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</a:t>
            </a:r>
          </a:p>
          <a:p>
            <a:pPr lvl="1"/>
            <a:r>
              <a:rPr lang="en-GB" dirty="0"/>
              <a:t>Elegant Solution</a:t>
            </a:r>
          </a:p>
          <a:p>
            <a:pPr lvl="1"/>
            <a:r>
              <a:rPr lang="en-GB" dirty="0"/>
              <a:t>Fewer Variables</a:t>
            </a:r>
          </a:p>
          <a:p>
            <a:pPr lvl="1"/>
            <a:r>
              <a:rPr lang="en-GB" dirty="0"/>
              <a:t>Easy to implement once you figure out the recursive definition.</a:t>
            </a:r>
          </a:p>
          <a:p>
            <a:pPr lvl="1"/>
            <a:endParaRPr lang="en-GB" dirty="0"/>
          </a:p>
          <a:p>
            <a:r>
              <a:rPr lang="en-GB" dirty="0"/>
              <a:t>Disadvantage</a:t>
            </a:r>
          </a:p>
          <a:p>
            <a:pPr lvl="1"/>
            <a:r>
              <a:rPr lang="en-GB" dirty="0"/>
              <a:t>Debugging is difficult</a:t>
            </a:r>
          </a:p>
          <a:p>
            <a:pPr lvl="1"/>
            <a:r>
              <a:rPr lang="en-GB" dirty="0"/>
              <a:t>Figuring out the logic is sometimes difficult</a:t>
            </a:r>
          </a:p>
          <a:p>
            <a:pPr lvl="1"/>
            <a:r>
              <a:rPr lang="en-GB" dirty="0"/>
              <a:t>Can be inefficient</a:t>
            </a:r>
          </a:p>
        </p:txBody>
      </p:sp>
    </p:spTree>
    <p:extLst>
      <p:ext uri="{BB962C8B-B14F-4D97-AF65-F5344CB8AC3E}">
        <p14:creationId xmlns:p14="http://schemas.microsoft.com/office/powerpoint/2010/main" val="3198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42E-23C0-4E48-9331-77F67A0B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DA18-05D0-40C3-AD31-3F1A1B9E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arguments change between the recursive calls.</a:t>
            </a:r>
          </a:p>
          <a:p>
            <a:pPr marL="0" indent="0">
              <a:buNone/>
            </a:pPr>
            <a:r>
              <a:rPr lang="en-GB" dirty="0"/>
              <a:t>	5! = 5 * 4! = 5 * 4 * 3! = ...</a:t>
            </a:r>
          </a:p>
          <a:p>
            <a:r>
              <a:rPr lang="en-GB" dirty="0"/>
              <a:t>Change is towards a case for which solution is known (base case)</a:t>
            </a:r>
          </a:p>
          <a:p>
            <a:r>
              <a:rPr lang="en-GB" dirty="0"/>
              <a:t>There must be one or more base cases</a:t>
            </a:r>
          </a:p>
          <a:p>
            <a:pPr marL="0" indent="0">
              <a:buNone/>
            </a:pPr>
            <a:r>
              <a:rPr lang="en-GB" dirty="0"/>
              <a:t>	0! = 1</a:t>
            </a:r>
          </a:p>
          <a:p>
            <a:pPr marL="0" indent="0">
              <a:buNone/>
            </a:pPr>
            <a:r>
              <a:rPr lang="en-GB" dirty="0"/>
              <a:t>	or</a:t>
            </a:r>
          </a:p>
          <a:p>
            <a:pPr marL="0" indent="0">
              <a:buNone/>
            </a:pPr>
            <a:r>
              <a:rPr lang="en-GB" dirty="0"/>
              <a:t>	Odd(0) is false</a:t>
            </a:r>
          </a:p>
          <a:p>
            <a:pPr marL="0" indent="0">
              <a:buNone/>
            </a:pPr>
            <a:r>
              <a:rPr lang="en-GB" dirty="0"/>
              <a:t>	Even(0) is true</a:t>
            </a:r>
          </a:p>
        </p:txBody>
      </p:sp>
    </p:spTree>
    <p:extLst>
      <p:ext uri="{BB962C8B-B14F-4D97-AF65-F5344CB8AC3E}">
        <p14:creationId xmlns:p14="http://schemas.microsoft.com/office/powerpoint/2010/main" val="270915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3BC4-DB9B-401C-9F9B-E0311F57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and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61D6F-66E5-42D5-A0B0-BBA1A6B69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When programming recursively, think inductively.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How to prove:</a:t>
                </a:r>
              </a:p>
              <a:p>
                <a:pPr marL="0" indent="0">
                  <a:buNone/>
                </a:pPr>
                <a:r>
                  <a:rPr lang="en-GB" dirty="0"/>
                  <a:t>f(n) = 1+2+3+4+...+n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*n*(n+1)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begin by checking if f(1) is true. Next we assume f(n) is true. Finally, we need to prove that f(n+1) is true.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61D6F-66E5-42D5-A0B0-BBA1A6B69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962F-3F74-4D9E-BC8E-26A61467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6CA84-DD84-4ABD-8BA3-CFA56BE59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f(n) = 1+2+3+4+...+n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*n*(n+1)</a:t>
                </a:r>
              </a:p>
              <a:p>
                <a:pPr marL="0" indent="0">
                  <a:buNone/>
                </a:pPr>
                <a:r>
                  <a:rPr lang="en-GB" dirty="0"/>
                  <a:t>f(1) = 1 = ½ * 1 * 2 = 1. Thus, f(1) is true.</a:t>
                </a:r>
              </a:p>
              <a:p>
                <a:pPr marL="0" indent="0">
                  <a:buNone/>
                </a:pPr>
                <a:r>
                  <a:rPr lang="en-GB" dirty="0"/>
                  <a:t>f(2) = 1 + 2 = 3   (1/2)*2*3 = 3. Thus, f(2) is true.</a:t>
                </a:r>
              </a:p>
              <a:p>
                <a:pPr marL="0" indent="0">
                  <a:buNone/>
                </a:pPr>
                <a:r>
                  <a:rPr lang="en-GB" dirty="0"/>
                  <a:t>...</a:t>
                </a:r>
              </a:p>
              <a:p>
                <a:pPr marL="0" indent="0">
                  <a:buNone/>
                </a:pPr>
                <a:r>
                  <a:rPr lang="en-GB" dirty="0"/>
                  <a:t>Assume f(n) = 1+2+3...+n = ½*n*(n+1) is true.</a:t>
                </a:r>
              </a:p>
              <a:p>
                <a:pPr marL="0" indent="0">
                  <a:buNone/>
                </a:pPr>
                <a:r>
                  <a:rPr lang="en-GB" dirty="0"/>
                  <a:t>To prove f(n+1) is true.</a:t>
                </a:r>
              </a:p>
              <a:p>
                <a:pPr marL="0" indent="0">
                  <a:buNone/>
                </a:pPr>
                <a:r>
                  <a:rPr lang="en-GB" dirty="0"/>
                  <a:t>1+2+3+...+n+(n+1) = ½ * n * (n+1) + (n+1)</a:t>
                </a:r>
              </a:p>
              <a:p>
                <a:pPr marL="0" indent="0">
                  <a:buNone/>
                </a:pPr>
                <a:r>
                  <a:rPr lang="en-GB" dirty="0"/>
                  <a:t>f(n+1) = 1+2+3+...+(n+1) =1/2*(n+1)*(n+2). Hence, for all n, f(n) 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6CA84-DD84-4ABD-8BA3-CFA56BE59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 r="-232" b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56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D3DD0B-D8D4-4EE2-B851-F8E6653BEAEF}"/>
              </a:ext>
            </a:extLst>
          </p:cNvPr>
          <p:cNvSpPr/>
          <p:nvPr/>
        </p:nvSpPr>
        <p:spPr>
          <a:xfrm>
            <a:off x="3773347" y="34724"/>
            <a:ext cx="1469985" cy="99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0CF16-6BFA-408A-B030-62088D6542D0}"/>
              </a:ext>
            </a:extLst>
          </p:cNvPr>
          <p:cNvSpPr/>
          <p:nvPr/>
        </p:nvSpPr>
        <p:spPr>
          <a:xfrm>
            <a:off x="3786849" y="1043653"/>
            <a:ext cx="1469985" cy="99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fact(5)</a:t>
            </a:r>
            <a:br>
              <a:rPr lang="en-GB" dirty="0"/>
            </a:br>
            <a:r>
              <a:rPr lang="en-GB" dirty="0"/>
              <a:t>5 * fact(4)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3DF114-7AAE-47FE-A662-E5CDDF1F2497}"/>
              </a:ext>
            </a:extLst>
          </p:cNvPr>
          <p:cNvCxnSpPr/>
          <p:nvPr/>
        </p:nvCxnSpPr>
        <p:spPr>
          <a:xfrm>
            <a:off x="6713316" y="509286"/>
            <a:ext cx="0" cy="583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C1559C-3309-4DC0-897D-C181E3661C96}"/>
              </a:ext>
            </a:extLst>
          </p:cNvPr>
          <p:cNvSpPr/>
          <p:nvPr/>
        </p:nvSpPr>
        <p:spPr>
          <a:xfrm>
            <a:off x="3798425" y="2050645"/>
            <a:ext cx="1469985" cy="99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fact(4)</a:t>
            </a:r>
          </a:p>
          <a:p>
            <a:pPr algn="ctr"/>
            <a:r>
              <a:rPr lang="en-GB" dirty="0"/>
              <a:t>4 * fact(3)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1D389-4FE9-4839-8ACB-4F3500357BD2}"/>
              </a:ext>
            </a:extLst>
          </p:cNvPr>
          <p:cNvSpPr/>
          <p:nvPr/>
        </p:nvSpPr>
        <p:spPr>
          <a:xfrm>
            <a:off x="3800354" y="3059570"/>
            <a:ext cx="1469985" cy="99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fact(3)</a:t>
            </a:r>
          </a:p>
          <a:p>
            <a:pPr algn="ctr"/>
            <a:r>
              <a:rPr lang="en-GB" dirty="0"/>
              <a:t>3 * fact(2)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AA566-4427-4E58-8F8C-8F1873D3DC26}"/>
              </a:ext>
            </a:extLst>
          </p:cNvPr>
          <p:cNvSpPr/>
          <p:nvPr/>
        </p:nvSpPr>
        <p:spPr>
          <a:xfrm>
            <a:off x="3811928" y="4066566"/>
            <a:ext cx="1469985" cy="99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fact(2)</a:t>
            </a:r>
          </a:p>
          <a:p>
            <a:pPr algn="ctr"/>
            <a:r>
              <a:rPr lang="en-GB" dirty="0"/>
              <a:t>2 * fact(1)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602B6-0EE5-45C6-8C3E-52DF8420ED32}"/>
              </a:ext>
            </a:extLst>
          </p:cNvPr>
          <p:cNvSpPr/>
          <p:nvPr/>
        </p:nvSpPr>
        <p:spPr>
          <a:xfrm>
            <a:off x="3811928" y="5073565"/>
            <a:ext cx="1469985" cy="99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fact(1)</a:t>
            </a:r>
          </a:p>
          <a:p>
            <a:pPr algn="ctr"/>
            <a:r>
              <a:rPr lang="en-GB" dirty="0"/>
              <a:t>1 * fact(0)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B1CA3-CFA8-4744-9170-0F4864A09F82}"/>
              </a:ext>
            </a:extLst>
          </p:cNvPr>
          <p:cNvSpPr/>
          <p:nvPr/>
        </p:nvSpPr>
        <p:spPr>
          <a:xfrm>
            <a:off x="3811928" y="5862577"/>
            <a:ext cx="1469985" cy="99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fact(0)</a:t>
            </a:r>
          </a:p>
          <a:p>
            <a:pPr algn="ctr"/>
            <a:r>
              <a:rPr lang="en-GB" dirty="0"/>
              <a:t>return 1;</a:t>
            </a:r>
          </a:p>
        </p:txBody>
      </p:sp>
    </p:spTree>
    <p:extLst>
      <p:ext uri="{BB962C8B-B14F-4D97-AF65-F5344CB8AC3E}">
        <p14:creationId xmlns:p14="http://schemas.microsoft.com/office/powerpoint/2010/main" val="332519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4E8F-89BE-43B6-ACF7-1E4F3273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8AB7-6041-4921-B9A1-D6786449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function search(int a[], int n, int key) that performs a sequential search of the array a[0..n-1] of int. Return 1 if the key is found, otherwise returns 0.</a:t>
            </a:r>
          </a:p>
          <a:p>
            <a:endParaRPr lang="en-GB" dirty="0"/>
          </a:p>
          <a:p>
            <a:r>
              <a:rPr lang="en-GB" dirty="0"/>
              <a:t>The think about the solution, think about searching an element in a smaller array. Don’t think in terms of loop...think in terms of recursion.</a:t>
            </a:r>
          </a:p>
        </p:txBody>
      </p:sp>
    </p:spTree>
    <p:extLst>
      <p:ext uri="{BB962C8B-B14F-4D97-AF65-F5344CB8AC3E}">
        <p14:creationId xmlns:p14="http://schemas.microsoft.com/office/powerpoint/2010/main" val="307329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4726-718A-43D6-AB01-AC2ECEE1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C49B-7722-459D-AC3D-1E93F44B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 case: If there are no elements, you can return 0.</a:t>
            </a:r>
          </a:p>
          <a:p>
            <a:r>
              <a:rPr lang="en-GB" dirty="0"/>
              <a:t>Otherwise: </a:t>
            </a:r>
          </a:p>
          <a:p>
            <a:r>
              <a:rPr lang="en-GB" dirty="0"/>
              <a:t>compare last item, a[n-1] with key.</a:t>
            </a:r>
          </a:p>
          <a:p>
            <a:r>
              <a:rPr lang="en-GB" dirty="0"/>
              <a:t>if a[n-1] == key, return 1</a:t>
            </a:r>
          </a:p>
          <a:p>
            <a:r>
              <a:rPr lang="en-GB" dirty="0"/>
              <a:t>else search key in the remaining array of size n-1 and return the result of this “smaller” problem.</a:t>
            </a:r>
          </a:p>
        </p:txBody>
      </p:sp>
    </p:spTree>
    <p:extLst>
      <p:ext uri="{BB962C8B-B14F-4D97-AF65-F5344CB8AC3E}">
        <p14:creationId xmlns:p14="http://schemas.microsoft.com/office/powerpoint/2010/main" val="276029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179DFB-8CDA-4155-B3FF-7686B7422591}"/>
              </a:ext>
            </a:extLst>
          </p:cNvPr>
          <p:cNvSpPr/>
          <p:nvPr/>
        </p:nvSpPr>
        <p:spPr>
          <a:xfrm>
            <a:off x="648182" y="54401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E6CB0-58D4-494C-A59E-937BFF7A4031}"/>
              </a:ext>
            </a:extLst>
          </p:cNvPr>
          <p:cNvSpPr/>
          <p:nvPr/>
        </p:nvSpPr>
        <p:spPr>
          <a:xfrm>
            <a:off x="2257063" y="1624317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13BAA-8623-4B9A-B53F-C302EC1B9412}"/>
              </a:ext>
            </a:extLst>
          </p:cNvPr>
          <p:cNvSpPr/>
          <p:nvPr/>
        </p:nvSpPr>
        <p:spPr>
          <a:xfrm>
            <a:off x="3171463" y="1624317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43B0E-BC73-4BBD-8CE2-4DB6637380C7}"/>
              </a:ext>
            </a:extLst>
          </p:cNvPr>
          <p:cNvSpPr/>
          <p:nvPr/>
        </p:nvSpPr>
        <p:spPr>
          <a:xfrm>
            <a:off x="4085863" y="1624317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98BD1-7439-459B-8E9A-14BAE3BF3F1E}"/>
              </a:ext>
            </a:extLst>
          </p:cNvPr>
          <p:cNvSpPr/>
          <p:nvPr/>
        </p:nvSpPr>
        <p:spPr>
          <a:xfrm>
            <a:off x="4959752" y="1624317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D106C3-CE8C-4430-BD24-6CCDD6221713}"/>
              </a:ext>
            </a:extLst>
          </p:cNvPr>
          <p:cNvSpPr/>
          <p:nvPr/>
        </p:nvSpPr>
        <p:spPr>
          <a:xfrm>
            <a:off x="5874152" y="162431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5AE86-38AC-4484-AF51-507E95B13789}"/>
              </a:ext>
            </a:extLst>
          </p:cNvPr>
          <p:cNvSpPr/>
          <p:nvPr/>
        </p:nvSpPr>
        <p:spPr>
          <a:xfrm>
            <a:off x="6707530" y="162431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FD5648-FAD3-4944-8AE3-6956F0DCAA60}"/>
              </a:ext>
            </a:extLst>
          </p:cNvPr>
          <p:cNvSpPr/>
          <p:nvPr/>
        </p:nvSpPr>
        <p:spPr>
          <a:xfrm>
            <a:off x="7621930" y="162431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DB56B-B53C-4FFB-8207-A7945AF35AF8}"/>
              </a:ext>
            </a:extLst>
          </p:cNvPr>
          <p:cNvSpPr/>
          <p:nvPr/>
        </p:nvSpPr>
        <p:spPr>
          <a:xfrm>
            <a:off x="8536330" y="162431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9FB88-A684-4C28-B0AE-36F7E7284666}"/>
              </a:ext>
            </a:extLst>
          </p:cNvPr>
          <p:cNvSpPr txBox="1"/>
          <p:nvPr/>
        </p:nvSpPr>
        <p:spPr>
          <a:xfrm>
            <a:off x="960699" y="208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8F797E-AD65-4A75-B010-0F56C22795B3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369669" y="1194122"/>
            <a:ext cx="623106" cy="1151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81497E-69D4-4FAD-A760-8BDB9262D55F}"/>
              </a:ext>
            </a:extLst>
          </p:cNvPr>
          <p:cNvSpPr txBox="1"/>
          <p:nvPr/>
        </p:nvSpPr>
        <p:spPr>
          <a:xfrm>
            <a:off x="2844478" y="3229338"/>
            <a:ext cx="5588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search(A, 8, 10)</a:t>
            </a:r>
          </a:p>
          <a:p>
            <a:r>
              <a:rPr lang="en-GB" dirty="0"/>
              <a:t>Either A[7] == 10 	        or 	    search(A, 7, 10)</a:t>
            </a:r>
          </a:p>
          <a:p>
            <a:r>
              <a:rPr lang="en-GB" dirty="0"/>
              <a:t>80 it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5242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1692</Words>
  <Application>Microsoft Office PowerPoint</Application>
  <PresentationFormat>Widescreen</PresentationFormat>
  <Paragraphs>191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Bitmap Image</vt:lpstr>
      <vt:lpstr>Recursion</vt:lpstr>
      <vt:lpstr>Recursion</vt:lpstr>
      <vt:lpstr>Properties</vt:lpstr>
      <vt:lpstr>Recursion and Induction</vt:lpstr>
      <vt:lpstr>Proof</vt:lpstr>
      <vt:lpstr>PowerPoint Presentation</vt:lpstr>
      <vt:lpstr>Example</vt:lpstr>
      <vt:lpstr>Solution</vt:lpstr>
      <vt:lpstr>PowerPoint Presentation</vt:lpstr>
      <vt:lpstr>Program</vt:lpstr>
      <vt:lpstr>Recursion: Time Analysis</vt:lpstr>
      <vt:lpstr>Solution to Recurrence Relation</vt:lpstr>
      <vt:lpstr>Binary Search</vt:lpstr>
      <vt:lpstr>How it works?</vt:lpstr>
      <vt:lpstr>Methodology</vt:lpstr>
      <vt:lpstr>Function</vt:lpstr>
      <vt:lpstr>Time Taken?</vt:lpstr>
      <vt:lpstr>Fibonacci Numbers</vt:lpstr>
      <vt:lpstr>Code</vt:lpstr>
      <vt:lpstr>Calculation</vt:lpstr>
      <vt:lpstr>Tower of Hanoi</vt:lpstr>
      <vt:lpstr>Rules</vt:lpstr>
      <vt:lpstr>Solution</vt:lpstr>
      <vt:lpstr>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Scope and Recursion</dc:title>
  <dc:creator>Nachiket</dc:creator>
  <cp:lastModifiedBy>Nachiket</cp:lastModifiedBy>
  <cp:revision>175</cp:revision>
  <dcterms:created xsi:type="dcterms:W3CDTF">2022-02-11T06:55:17Z</dcterms:created>
  <dcterms:modified xsi:type="dcterms:W3CDTF">2022-02-23T06:08:20Z</dcterms:modified>
</cp:coreProperties>
</file>