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1" r:id="rId9"/>
    <p:sldId id="272" r:id="rId10"/>
    <p:sldId id="273" r:id="rId11"/>
    <p:sldId id="274" r:id="rId12"/>
    <p:sldId id="276" r:id="rId13"/>
    <p:sldId id="277" r:id="rId14"/>
    <p:sldId id="275" r:id="rId15"/>
    <p:sldId id="278" r:id="rId16"/>
    <p:sldId id="279" r:id="rId17"/>
    <p:sldId id="280" r:id="rId18"/>
    <p:sldId id="281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25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527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Sorting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C9B2-04C3-4232-BEF2-A4A35CF6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9DF53-597E-45A7-877F-6A989D247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GB" dirty="0"/>
              <a:t>void swap(int *</a:t>
            </a:r>
            <a:r>
              <a:rPr lang="en-GB" dirty="0" err="1"/>
              <a:t>xp</a:t>
            </a:r>
            <a:r>
              <a:rPr lang="en-GB" dirty="0"/>
              <a:t>, int *</a:t>
            </a:r>
            <a:r>
              <a:rPr lang="en-GB" dirty="0" err="1"/>
              <a:t>yp</a:t>
            </a:r>
            <a:r>
              <a:rPr lang="en-GB" dirty="0"/>
              <a:t>)</a:t>
            </a:r>
          </a:p>
          <a:p>
            <a:pPr marL="114300" indent="0">
              <a:buNone/>
            </a:pPr>
            <a:r>
              <a:rPr lang="en-GB" dirty="0"/>
              <a:t>{</a:t>
            </a:r>
          </a:p>
          <a:p>
            <a:pPr marL="114300" indent="0">
              <a:buNone/>
            </a:pPr>
            <a:r>
              <a:rPr lang="en-GB" dirty="0"/>
              <a:t>    int temp = *</a:t>
            </a:r>
            <a:r>
              <a:rPr lang="en-GB" dirty="0" err="1"/>
              <a:t>xp</a:t>
            </a:r>
            <a:r>
              <a:rPr lang="en-GB" dirty="0"/>
              <a:t>;</a:t>
            </a:r>
          </a:p>
          <a:p>
            <a:pPr marL="114300" indent="0">
              <a:buNone/>
            </a:pPr>
            <a:r>
              <a:rPr lang="en-GB" dirty="0"/>
              <a:t>    *</a:t>
            </a:r>
            <a:r>
              <a:rPr lang="en-GB" dirty="0" err="1"/>
              <a:t>xp</a:t>
            </a:r>
            <a:r>
              <a:rPr lang="en-GB" dirty="0"/>
              <a:t> = *</a:t>
            </a:r>
            <a:r>
              <a:rPr lang="en-GB" dirty="0" err="1"/>
              <a:t>yp</a:t>
            </a:r>
            <a:r>
              <a:rPr lang="en-GB" dirty="0"/>
              <a:t>;</a:t>
            </a:r>
          </a:p>
          <a:p>
            <a:pPr marL="114300" indent="0">
              <a:buNone/>
            </a:pPr>
            <a:r>
              <a:rPr lang="en-GB" dirty="0"/>
              <a:t>    *</a:t>
            </a:r>
            <a:r>
              <a:rPr lang="en-GB" dirty="0" err="1"/>
              <a:t>yp</a:t>
            </a:r>
            <a:r>
              <a:rPr lang="en-GB" dirty="0"/>
              <a:t> = temp;</a:t>
            </a:r>
          </a:p>
          <a:p>
            <a:pPr marL="114300" indent="0">
              <a:buNone/>
            </a:pPr>
            <a:r>
              <a:rPr lang="en-GB" dirty="0"/>
              <a:t>}</a:t>
            </a:r>
          </a:p>
          <a:p>
            <a:pPr marL="114300" indent="0">
              <a:buNone/>
            </a:pPr>
            <a:r>
              <a:rPr lang="en-GB" dirty="0"/>
              <a:t>  </a:t>
            </a:r>
          </a:p>
          <a:p>
            <a:pPr marL="114300" indent="0">
              <a:buNone/>
            </a:pPr>
            <a:r>
              <a:rPr lang="en-GB" dirty="0"/>
              <a:t>// An optimized version of Bubble Sort</a:t>
            </a:r>
          </a:p>
          <a:p>
            <a:pPr marL="114300" indent="0">
              <a:buNone/>
            </a:pPr>
            <a:r>
              <a:rPr lang="en-GB" dirty="0"/>
              <a:t>void </a:t>
            </a:r>
            <a:r>
              <a:rPr lang="en-GB" dirty="0" err="1"/>
              <a:t>bubbleSort</a:t>
            </a:r>
            <a:r>
              <a:rPr lang="en-GB" dirty="0"/>
              <a:t>(int </a:t>
            </a:r>
            <a:r>
              <a:rPr lang="en-GB" dirty="0" err="1"/>
              <a:t>arr</a:t>
            </a:r>
            <a:r>
              <a:rPr lang="en-GB" dirty="0"/>
              <a:t>[], int n)</a:t>
            </a:r>
          </a:p>
          <a:p>
            <a:pPr marL="114300" indent="0">
              <a:buNone/>
            </a:pPr>
            <a:r>
              <a:rPr lang="en-GB" dirty="0"/>
              <a:t>{</a:t>
            </a:r>
          </a:p>
          <a:p>
            <a:pPr marL="114300" indent="0">
              <a:buNone/>
            </a:pPr>
            <a:r>
              <a:rPr lang="en-GB" dirty="0"/>
              <a:t>   int </a:t>
            </a:r>
            <a:r>
              <a:rPr lang="en-GB" dirty="0" err="1"/>
              <a:t>i</a:t>
            </a:r>
            <a:r>
              <a:rPr lang="en-GB" dirty="0"/>
              <a:t>, j, swapped;</a:t>
            </a:r>
          </a:p>
          <a:p>
            <a:pPr marL="114300" indent="0">
              <a:buNone/>
            </a:pPr>
            <a:r>
              <a:rPr lang="en-GB" dirty="0"/>
              <a:t>   for (</a:t>
            </a:r>
            <a:r>
              <a:rPr lang="en-GB" dirty="0" err="1"/>
              <a:t>i</a:t>
            </a:r>
            <a:r>
              <a:rPr lang="en-GB" dirty="0"/>
              <a:t> = 0; </a:t>
            </a:r>
            <a:r>
              <a:rPr lang="en-GB" dirty="0" err="1"/>
              <a:t>i</a:t>
            </a:r>
            <a:r>
              <a:rPr lang="en-GB" dirty="0"/>
              <a:t> &lt; n-1; </a:t>
            </a:r>
            <a:r>
              <a:rPr lang="en-GB" dirty="0" err="1"/>
              <a:t>i</a:t>
            </a:r>
            <a:r>
              <a:rPr lang="en-GB" dirty="0"/>
              <a:t>++)</a:t>
            </a:r>
          </a:p>
          <a:p>
            <a:pPr marL="114300" indent="0">
              <a:buNone/>
            </a:pPr>
            <a:r>
              <a:rPr lang="en-GB" dirty="0"/>
              <a:t>   {</a:t>
            </a:r>
          </a:p>
          <a:p>
            <a:pPr marL="114300" indent="0">
              <a:buNone/>
            </a:pPr>
            <a:endParaRPr lang="en-GB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1F5490A-435A-4C88-8E6E-35A5E7E8CA82}"/>
              </a:ext>
            </a:extLst>
          </p:cNvPr>
          <p:cNvSpPr txBox="1">
            <a:spLocks/>
          </p:cNvSpPr>
          <p:nvPr/>
        </p:nvSpPr>
        <p:spPr>
          <a:xfrm>
            <a:off x="45720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en-GB" dirty="0"/>
              <a:t>     swapped = 0;</a:t>
            </a:r>
          </a:p>
          <a:p>
            <a:pPr marL="114300" indent="0">
              <a:buFont typeface="Arial"/>
              <a:buNone/>
            </a:pPr>
            <a:r>
              <a:rPr lang="en-GB" dirty="0"/>
              <a:t>     for (j = 0; j &lt; n-i-1; </a:t>
            </a:r>
            <a:r>
              <a:rPr lang="en-GB" dirty="0" err="1"/>
              <a:t>j++</a:t>
            </a:r>
            <a:r>
              <a:rPr lang="en-GB" dirty="0"/>
              <a:t>)</a:t>
            </a:r>
          </a:p>
          <a:p>
            <a:pPr marL="114300" indent="0">
              <a:buFont typeface="Arial"/>
              <a:buNone/>
            </a:pPr>
            <a:r>
              <a:rPr lang="en-GB" dirty="0"/>
              <a:t>     {</a:t>
            </a:r>
          </a:p>
          <a:p>
            <a:pPr marL="114300" indent="0">
              <a:buFont typeface="Arial"/>
              <a:buNone/>
            </a:pPr>
            <a:r>
              <a:rPr lang="en-GB" dirty="0"/>
              <a:t>        if (</a:t>
            </a:r>
            <a:r>
              <a:rPr lang="en-GB" dirty="0" err="1"/>
              <a:t>arr</a:t>
            </a:r>
            <a:r>
              <a:rPr lang="en-GB" dirty="0"/>
              <a:t>[j] &lt; </a:t>
            </a:r>
            <a:r>
              <a:rPr lang="en-GB" dirty="0" err="1"/>
              <a:t>arr</a:t>
            </a:r>
            <a:r>
              <a:rPr lang="en-GB" dirty="0"/>
              <a:t>[j+1])</a:t>
            </a:r>
          </a:p>
          <a:p>
            <a:pPr marL="114300" indent="0">
              <a:buFont typeface="Arial"/>
              <a:buNone/>
            </a:pPr>
            <a:r>
              <a:rPr lang="en-GB" dirty="0"/>
              <a:t>        {</a:t>
            </a:r>
          </a:p>
          <a:p>
            <a:pPr marL="114300" indent="0">
              <a:buFont typeface="Arial"/>
              <a:buNone/>
            </a:pPr>
            <a:r>
              <a:rPr lang="en-GB" dirty="0"/>
              <a:t>           swap(&amp;</a:t>
            </a:r>
            <a:r>
              <a:rPr lang="en-GB" dirty="0" err="1"/>
              <a:t>arr</a:t>
            </a:r>
            <a:r>
              <a:rPr lang="en-GB" dirty="0"/>
              <a:t>[j], &amp;</a:t>
            </a:r>
            <a:r>
              <a:rPr lang="en-GB" dirty="0" err="1"/>
              <a:t>arr</a:t>
            </a:r>
            <a:r>
              <a:rPr lang="en-GB" dirty="0"/>
              <a:t>[j+1]);</a:t>
            </a:r>
          </a:p>
          <a:p>
            <a:pPr marL="114300" indent="0">
              <a:buFont typeface="Arial"/>
              <a:buNone/>
            </a:pPr>
            <a:r>
              <a:rPr lang="en-GB" dirty="0"/>
              <a:t>           swapped = 1;</a:t>
            </a:r>
          </a:p>
          <a:p>
            <a:pPr marL="114300" indent="0">
              <a:buFont typeface="Arial"/>
              <a:buNone/>
            </a:pPr>
            <a:r>
              <a:rPr lang="en-GB" dirty="0"/>
              <a:t>        }</a:t>
            </a:r>
          </a:p>
          <a:p>
            <a:pPr marL="114300" indent="0">
              <a:buFont typeface="Arial"/>
              <a:buNone/>
            </a:pPr>
            <a:r>
              <a:rPr lang="en-GB" dirty="0"/>
              <a:t>     }</a:t>
            </a:r>
          </a:p>
          <a:p>
            <a:pPr marL="114300" indent="0">
              <a:buFont typeface="Arial"/>
              <a:buNone/>
            </a:pPr>
            <a:r>
              <a:rPr lang="en-GB" dirty="0"/>
              <a:t>  </a:t>
            </a:r>
          </a:p>
          <a:p>
            <a:pPr marL="114300" indent="0">
              <a:buFont typeface="Arial"/>
              <a:buNone/>
            </a:pPr>
            <a:r>
              <a:rPr lang="en-GB" dirty="0"/>
              <a:t>     // IF no two elements were swapped by inner loop, then break</a:t>
            </a:r>
          </a:p>
          <a:p>
            <a:pPr marL="114300" indent="0">
              <a:buFont typeface="Arial"/>
              <a:buNone/>
            </a:pPr>
            <a:r>
              <a:rPr lang="en-GB" dirty="0"/>
              <a:t>     if (swapped == 0)</a:t>
            </a:r>
          </a:p>
          <a:p>
            <a:pPr marL="114300" indent="0">
              <a:buFont typeface="Arial"/>
              <a:buNone/>
            </a:pPr>
            <a:r>
              <a:rPr lang="en-GB" dirty="0"/>
              <a:t>        break;</a:t>
            </a:r>
          </a:p>
          <a:p>
            <a:pPr marL="114300" indent="0">
              <a:buFont typeface="Arial"/>
              <a:buNone/>
            </a:pPr>
            <a:r>
              <a:rPr lang="en-GB" dirty="0"/>
              <a:t>   }</a:t>
            </a:r>
          </a:p>
          <a:p>
            <a:pPr marL="114300" indent="0">
              <a:buFont typeface="Arial"/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879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F8DD-0D69-4FFD-BDDE-B69FE296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Merge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A2D83-0F11-42A2-8A70-7B4BA6B99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Merge sort consists of 3 parts.</a:t>
            </a:r>
          </a:p>
          <a:p>
            <a:pPr lvl="1"/>
            <a:r>
              <a:rPr lang="en-IN" dirty="0"/>
              <a:t>Divide an array into two parts, A and B.</a:t>
            </a:r>
          </a:p>
          <a:p>
            <a:pPr lvl="1"/>
            <a:r>
              <a:rPr lang="en-IN" dirty="0"/>
              <a:t>Sort array A and B independently (recursive call).</a:t>
            </a:r>
          </a:p>
          <a:p>
            <a:pPr lvl="1"/>
            <a:r>
              <a:rPr lang="en-IN" dirty="0"/>
              <a:t>Merge A and B.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void </a:t>
            </a:r>
            <a:r>
              <a:rPr lang="en-GB" dirty="0" err="1"/>
              <a:t>merge_sort</a:t>
            </a:r>
            <a:r>
              <a:rPr lang="en-GB" dirty="0"/>
              <a:t>(int </a:t>
            </a:r>
            <a:r>
              <a:rPr lang="en-GB" dirty="0" err="1"/>
              <a:t>ar</a:t>
            </a:r>
            <a:r>
              <a:rPr lang="en-GB" dirty="0"/>
              <a:t>[], int start, int n) {</a:t>
            </a:r>
          </a:p>
          <a:p>
            <a:pPr marL="114300" indent="0">
              <a:buNone/>
            </a:pPr>
            <a:r>
              <a:rPr lang="en-GB" dirty="0"/>
              <a:t>	if (n&gt;1) {</a:t>
            </a:r>
          </a:p>
          <a:p>
            <a:pPr marL="114300" indent="0">
              <a:buNone/>
            </a:pPr>
            <a:r>
              <a:rPr lang="en-GB" dirty="0"/>
              <a:t>		int half = n/2;</a:t>
            </a:r>
          </a:p>
          <a:p>
            <a:pPr marL="114300" indent="0">
              <a:buNone/>
            </a:pPr>
            <a:r>
              <a:rPr lang="en-GB" dirty="0"/>
              <a:t>		</a:t>
            </a:r>
            <a:r>
              <a:rPr lang="en-GB" dirty="0" err="1"/>
              <a:t>merge_sort</a:t>
            </a:r>
            <a:r>
              <a:rPr lang="en-GB" dirty="0"/>
              <a:t>(</a:t>
            </a:r>
            <a:r>
              <a:rPr lang="en-GB" dirty="0" err="1"/>
              <a:t>ar</a:t>
            </a:r>
            <a:r>
              <a:rPr lang="en-GB" dirty="0"/>
              <a:t>, start, half);</a:t>
            </a:r>
          </a:p>
          <a:p>
            <a:pPr marL="114300" indent="0">
              <a:buNone/>
            </a:pPr>
            <a:r>
              <a:rPr lang="en-GB" dirty="0"/>
              <a:t>		</a:t>
            </a:r>
            <a:r>
              <a:rPr lang="en-GB" dirty="0" err="1"/>
              <a:t>merge_sort</a:t>
            </a:r>
            <a:r>
              <a:rPr lang="en-GB" dirty="0"/>
              <a:t>(</a:t>
            </a:r>
            <a:r>
              <a:rPr lang="en-GB" dirty="0" err="1"/>
              <a:t>ar</a:t>
            </a:r>
            <a:r>
              <a:rPr lang="en-GB" dirty="0"/>
              <a:t>, </a:t>
            </a:r>
            <a:r>
              <a:rPr lang="en-GB" dirty="0" err="1"/>
              <a:t>start+half</a:t>
            </a:r>
            <a:r>
              <a:rPr lang="en-GB" dirty="0"/>
              <a:t>, n-half);</a:t>
            </a:r>
          </a:p>
          <a:p>
            <a:pPr marL="114300" indent="0">
              <a:buNone/>
            </a:pPr>
            <a:r>
              <a:rPr lang="en-GB" dirty="0"/>
              <a:t>		merge(</a:t>
            </a:r>
            <a:r>
              <a:rPr lang="en-GB" dirty="0" err="1"/>
              <a:t>ar</a:t>
            </a:r>
            <a:r>
              <a:rPr lang="en-GB" dirty="0"/>
              <a:t>, start, n);</a:t>
            </a:r>
          </a:p>
          <a:p>
            <a:pPr marL="114300" indent="0">
              <a:buNone/>
            </a:pPr>
            <a:r>
              <a:rPr lang="en-GB" dirty="0"/>
              <a:t>	}</a:t>
            </a:r>
          </a:p>
          <a:p>
            <a:pPr marL="114300" indent="0">
              <a:buNone/>
            </a:pPr>
            <a:r>
              <a:rPr lang="en-GB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217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FB8C-6728-470C-98F1-C8DCBA26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Merging Two Sorted Arrays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BC284-93B2-4156-A416-9A8871A96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Merge two sorted arrays A of size n and B of size m.</a:t>
            </a:r>
          </a:p>
          <a:p>
            <a:r>
              <a:rPr lang="en-IN" dirty="0"/>
              <a:t>Create an empty array C of size n + m.</a:t>
            </a:r>
          </a:p>
          <a:p>
            <a:r>
              <a:rPr lang="en-IN" dirty="0"/>
              <a:t>Variable </a:t>
            </a:r>
            <a:r>
              <a:rPr lang="en-IN" dirty="0" err="1"/>
              <a:t>i</a:t>
            </a:r>
            <a:r>
              <a:rPr lang="en-IN" dirty="0"/>
              <a:t>, j, and k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31E11C-F387-4526-A62C-24666F618DAA}"/>
              </a:ext>
            </a:extLst>
          </p:cNvPr>
          <p:cNvSpPr/>
          <p:nvPr/>
        </p:nvSpPr>
        <p:spPr>
          <a:xfrm>
            <a:off x="3217985" y="2839915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DCECF3-AAED-4E6E-987D-3845887BF371}"/>
              </a:ext>
            </a:extLst>
          </p:cNvPr>
          <p:cNvSpPr/>
          <p:nvPr/>
        </p:nvSpPr>
        <p:spPr>
          <a:xfrm>
            <a:off x="3710354" y="2839914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137B4E-A12A-4870-BCDE-534DF54B84C1}"/>
              </a:ext>
            </a:extLst>
          </p:cNvPr>
          <p:cNvSpPr/>
          <p:nvPr/>
        </p:nvSpPr>
        <p:spPr>
          <a:xfrm>
            <a:off x="4202723" y="2839913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4D49A-D6A5-4955-955C-9D723C514E64}"/>
              </a:ext>
            </a:extLst>
          </p:cNvPr>
          <p:cNvSpPr/>
          <p:nvPr/>
        </p:nvSpPr>
        <p:spPr>
          <a:xfrm>
            <a:off x="4695092" y="2839912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64BFD4-FCE3-4B2D-A267-D5C878735899}"/>
              </a:ext>
            </a:extLst>
          </p:cNvPr>
          <p:cNvSpPr/>
          <p:nvPr/>
        </p:nvSpPr>
        <p:spPr>
          <a:xfrm>
            <a:off x="5187463" y="2839911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0DE7B1-23E5-41A0-AF8B-9C4B11505241}"/>
              </a:ext>
            </a:extLst>
          </p:cNvPr>
          <p:cNvSpPr/>
          <p:nvPr/>
        </p:nvSpPr>
        <p:spPr>
          <a:xfrm>
            <a:off x="3217985" y="3568994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180B5-7E8A-4A4A-A855-962D09EDDF92}"/>
              </a:ext>
            </a:extLst>
          </p:cNvPr>
          <p:cNvSpPr/>
          <p:nvPr/>
        </p:nvSpPr>
        <p:spPr>
          <a:xfrm>
            <a:off x="3710354" y="3568993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E51DE-A88D-48A6-BDE1-4425FB4A6454}"/>
              </a:ext>
            </a:extLst>
          </p:cNvPr>
          <p:cNvSpPr/>
          <p:nvPr/>
        </p:nvSpPr>
        <p:spPr>
          <a:xfrm>
            <a:off x="4202723" y="3568992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437DB9-95CB-451A-BCE0-29B6F4283D00}"/>
              </a:ext>
            </a:extLst>
          </p:cNvPr>
          <p:cNvSpPr/>
          <p:nvPr/>
        </p:nvSpPr>
        <p:spPr>
          <a:xfrm>
            <a:off x="4695092" y="3568991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8743DD-E5A0-415D-A371-2330C485E53F}"/>
              </a:ext>
            </a:extLst>
          </p:cNvPr>
          <p:cNvSpPr txBox="1"/>
          <p:nvPr/>
        </p:nvSpPr>
        <p:spPr>
          <a:xfrm>
            <a:off x="2781208" y="295416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5218C2-8332-47CA-AB9F-EADE5C176BD9}"/>
              </a:ext>
            </a:extLst>
          </p:cNvPr>
          <p:cNvSpPr txBox="1"/>
          <p:nvPr/>
        </p:nvSpPr>
        <p:spPr>
          <a:xfrm>
            <a:off x="2820775" y="367731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06D5B1-D5F3-4118-849F-4B3B2C1249C3}"/>
              </a:ext>
            </a:extLst>
          </p:cNvPr>
          <p:cNvSpPr txBox="1"/>
          <p:nvPr/>
        </p:nvSpPr>
        <p:spPr>
          <a:xfrm>
            <a:off x="5819803" y="2954165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n=5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FD6EB4-D944-48E3-A3C7-E4A20E17F61F}"/>
              </a:ext>
            </a:extLst>
          </p:cNvPr>
          <p:cNvSpPr txBox="1"/>
          <p:nvPr/>
        </p:nvSpPr>
        <p:spPr>
          <a:xfrm>
            <a:off x="5288956" y="3677314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m=4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479E7E-C72D-44E8-8A34-5294D6062F64}"/>
              </a:ext>
            </a:extLst>
          </p:cNvPr>
          <p:cNvSpPr txBox="1"/>
          <p:nvPr/>
        </p:nvSpPr>
        <p:spPr>
          <a:xfrm>
            <a:off x="3311723" y="28970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C88224-4E06-4B58-B89F-E3CECB79831D}"/>
              </a:ext>
            </a:extLst>
          </p:cNvPr>
          <p:cNvSpPr txBox="1"/>
          <p:nvPr/>
        </p:nvSpPr>
        <p:spPr>
          <a:xfrm>
            <a:off x="3802743" y="28948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C12F40-3016-49C7-AAA2-B5572305BE45}"/>
              </a:ext>
            </a:extLst>
          </p:cNvPr>
          <p:cNvSpPr txBox="1"/>
          <p:nvPr/>
        </p:nvSpPr>
        <p:spPr>
          <a:xfrm>
            <a:off x="4328932" y="28948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6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E7D8C4-76C5-480E-9CC0-C7E55F6DF957}"/>
              </a:ext>
            </a:extLst>
          </p:cNvPr>
          <p:cNvSpPr txBox="1"/>
          <p:nvPr/>
        </p:nvSpPr>
        <p:spPr>
          <a:xfrm>
            <a:off x="4771266" y="289489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4767C7-DC05-4073-A063-CA0597B29AF5}"/>
              </a:ext>
            </a:extLst>
          </p:cNvPr>
          <p:cNvSpPr txBox="1"/>
          <p:nvPr/>
        </p:nvSpPr>
        <p:spPr>
          <a:xfrm>
            <a:off x="5241928" y="289489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20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760941-4129-44A1-A63A-D45FA23B77B8}"/>
              </a:ext>
            </a:extLst>
          </p:cNvPr>
          <p:cNvSpPr txBox="1"/>
          <p:nvPr/>
        </p:nvSpPr>
        <p:spPr>
          <a:xfrm>
            <a:off x="3333984" y="362611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35ACF1-D440-4B3F-A9CF-E55D0A8BD795}"/>
              </a:ext>
            </a:extLst>
          </p:cNvPr>
          <p:cNvSpPr txBox="1"/>
          <p:nvPr/>
        </p:nvSpPr>
        <p:spPr>
          <a:xfrm>
            <a:off x="3826353" y="362611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D2DE5F-B991-4FAC-AF41-52B3731D5CF3}"/>
              </a:ext>
            </a:extLst>
          </p:cNvPr>
          <p:cNvSpPr txBox="1"/>
          <p:nvPr/>
        </p:nvSpPr>
        <p:spPr>
          <a:xfrm>
            <a:off x="4318722" y="362611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8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C5D40-C7DD-41FD-9DF5-3DC3F5DD9D1E}"/>
              </a:ext>
            </a:extLst>
          </p:cNvPr>
          <p:cNvSpPr txBox="1"/>
          <p:nvPr/>
        </p:nvSpPr>
        <p:spPr>
          <a:xfrm>
            <a:off x="4806060" y="362611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15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E03127-59BD-4C58-89D5-002B59F64AF5}"/>
              </a:ext>
            </a:extLst>
          </p:cNvPr>
          <p:cNvSpPr/>
          <p:nvPr/>
        </p:nvSpPr>
        <p:spPr>
          <a:xfrm>
            <a:off x="1611924" y="4618891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B28E2C6-3131-430C-A304-85A850F8E9C8}"/>
              </a:ext>
            </a:extLst>
          </p:cNvPr>
          <p:cNvSpPr/>
          <p:nvPr/>
        </p:nvSpPr>
        <p:spPr>
          <a:xfrm>
            <a:off x="2104293" y="4618890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7F8219-DAFF-4BEE-818E-BA9BA0BFAA54}"/>
              </a:ext>
            </a:extLst>
          </p:cNvPr>
          <p:cNvSpPr/>
          <p:nvPr/>
        </p:nvSpPr>
        <p:spPr>
          <a:xfrm>
            <a:off x="2596662" y="4618889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BE9EFE-529E-4EA5-BA79-B0412429F66D}"/>
              </a:ext>
            </a:extLst>
          </p:cNvPr>
          <p:cNvSpPr/>
          <p:nvPr/>
        </p:nvSpPr>
        <p:spPr>
          <a:xfrm>
            <a:off x="3089033" y="4618888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704667F-5517-46B7-9B2E-68B856909728}"/>
              </a:ext>
            </a:extLst>
          </p:cNvPr>
          <p:cNvSpPr/>
          <p:nvPr/>
        </p:nvSpPr>
        <p:spPr>
          <a:xfrm>
            <a:off x="3581402" y="4618887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B4A1EB-C286-4B80-8EC4-2B3CB718237F}"/>
              </a:ext>
            </a:extLst>
          </p:cNvPr>
          <p:cNvSpPr/>
          <p:nvPr/>
        </p:nvSpPr>
        <p:spPr>
          <a:xfrm>
            <a:off x="4049803" y="4618886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23A4EEA-78F3-4FA8-B926-C5368EA5A913}"/>
              </a:ext>
            </a:extLst>
          </p:cNvPr>
          <p:cNvSpPr/>
          <p:nvPr/>
        </p:nvSpPr>
        <p:spPr>
          <a:xfrm>
            <a:off x="4536315" y="4608976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D6E49A-D653-4FF7-AEA5-C6DFC0D89B52}"/>
              </a:ext>
            </a:extLst>
          </p:cNvPr>
          <p:cNvSpPr/>
          <p:nvPr/>
        </p:nvSpPr>
        <p:spPr>
          <a:xfrm>
            <a:off x="5028684" y="4608975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1E893A-3942-4384-BE5D-33C3DEDCC163}"/>
              </a:ext>
            </a:extLst>
          </p:cNvPr>
          <p:cNvSpPr/>
          <p:nvPr/>
        </p:nvSpPr>
        <p:spPr>
          <a:xfrm>
            <a:off x="1149380" y="4618888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8F6582-DA0C-452B-9EC2-D9BD0060A66C}"/>
              </a:ext>
            </a:extLst>
          </p:cNvPr>
          <p:cNvSpPr txBox="1"/>
          <p:nvPr/>
        </p:nvSpPr>
        <p:spPr>
          <a:xfrm>
            <a:off x="1241254" y="4666101"/>
            <a:ext cx="418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2        3        4        5        6        8       10      15    20</a:t>
            </a:r>
            <a:endParaRPr lang="en-GB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72208F4-8817-4C56-8431-D16F19CA1685}"/>
              </a:ext>
            </a:extLst>
          </p:cNvPr>
          <p:cNvCxnSpPr>
            <a:stCxn id="4" idx="0"/>
            <a:endCxn id="40" idx="0"/>
          </p:cNvCxnSpPr>
          <p:nvPr/>
        </p:nvCxnSpPr>
        <p:spPr>
          <a:xfrm rot="16200000" flipH="1" flipV="1">
            <a:off x="1540381" y="2695098"/>
            <a:ext cx="1778973" cy="2068605"/>
          </a:xfrm>
          <a:prstGeom prst="bentConnector3">
            <a:avLst>
              <a:gd name="adj1" fmla="val -12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B839B3C-DF6F-4D5A-A086-7BD38F30DF94}"/>
              </a:ext>
            </a:extLst>
          </p:cNvPr>
          <p:cNvCxnSpPr>
            <a:stCxn id="9" idx="2"/>
            <a:endCxn id="27" idx="0"/>
          </p:cNvCxnSpPr>
          <p:nvPr/>
        </p:nvCxnSpPr>
        <p:spPr>
          <a:xfrm rot="5400000">
            <a:off x="2347207" y="3501928"/>
            <a:ext cx="627866" cy="1606061"/>
          </a:xfrm>
          <a:prstGeom prst="bentConnector3">
            <a:avLst>
              <a:gd name="adj1" fmla="val 261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06B55DE-F2D6-4F7D-B52D-196C56DC12F1}"/>
              </a:ext>
            </a:extLst>
          </p:cNvPr>
          <p:cNvCxnSpPr>
            <a:stCxn id="10" idx="2"/>
            <a:endCxn id="28" idx="0"/>
          </p:cNvCxnSpPr>
          <p:nvPr/>
        </p:nvCxnSpPr>
        <p:spPr>
          <a:xfrm rot="5400000">
            <a:off x="2839576" y="3501927"/>
            <a:ext cx="627866" cy="1606061"/>
          </a:xfrm>
          <a:prstGeom prst="bentConnector3">
            <a:avLst>
              <a:gd name="adj1" fmla="val 59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673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836B-8FB7-404D-8A25-D6FB021F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Merge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3EFA1-A9E8-4B4A-BB3D-4506D16A6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991025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GB" dirty="0"/>
              <a:t>void merge(int </a:t>
            </a:r>
            <a:r>
              <a:rPr lang="en-GB" dirty="0" err="1"/>
              <a:t>ar</a:t>
            </a:r>
            <a:r>
              <a:rPr lang="en-GB" dirty="0"/>
              <a:t>[], int start, int n) {</a:t>
            </a:r>
          </a:p>
          <a:p>
            <a:pPr marL="114300" indent="0">
              <a:buNone/>
            </a:pPr>
            <a:r>
              <a:rPr lang="en-GB" dirty="0"/>
              <a:t>	int temp[50], k, </a:t>
            </a:r>
            <a:r>
              <a:rPr lang="en-GB" dirty="0" err="1"/>
              <a:t>i</a:t>
            </a:r>
            <a:r>
              <a:rPr lang="en-GB" dirty="0"/>
              <a:t> = start, j = start + n/2;</a:t>
            </a:r>
          </a:p>
          <a:p>
            <a:pPr marL="114300" indent="0">
              <a:buNone/>
            </a:pPr>
            <a:r>
              <a:rPr lang="en-GB" dirty="0"/>
              <a:t>	int </a:t>
            </a:r>
            <a:r>
              <a:rPr lang="en-GB" dirty="0" err="1"/>
              <a:t>lim_i</a:t>
            </a:r>
            <a:r>
              <a:rPr lang="en-GB" dirty="0"/>
              <a:t> = start + n/2, </a:t>
            </a:r>
            <a:r>
              <a:rPr lang="en-GB" dirty="0" err="1"/>
              <a:t>lim_j</a:t>
            </a:r>
            <a:r>
              <a:rPr lang="en-GB" dirty="0"/>
              <a:t> = start + n;</a:t>
            </a:r>
          </a:p>
          <a:p>
            <a:pPr marL="114300" indent="0">
              <a:buNone/>
            </a:pPr>
            <a:r>
              <a:rPr lang="en-GB" dirty="0"/>
              <a:t>	for(k = 0; k&lt;n; k++) {</a:t>
            </a:r>
          </a:p>
          <a:p>
            <a:pPr marL="114300" indent="0">
              <a:buNone/>
            </a:pPr>
            <a:r>
              <a:rPr lang="en-GB" dirty="0"/>
              <a:t>		if((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lim_i</a:t>
            </a:r>
            <a:r>
              <a:rPr lang="en-GB" dirty="0"/>
              <a:t>) &amp;&amp; (j &lt; </a:t>
            </a:r>
            <a:r>
              <a:rPr lang="en-GB" dirty="0" err="1"/>
              <a:t>lim_j</a:t>
            </a:r>
            <a:r>
              <a:rPr lang="en-GB" dirty="0"/>
              <a:t>)) {</a:t>
            </a:r>
          </a:p>
          <a:p>
            <a:pPr marL="114300" indent="0">
              <a:buNone/>
            </a:pPr>
            <a:r>
              <a:rPr lang="en-GB" dirty="0"/>
              <a:t>			if(</a:t>
            </a:r>
            <a:r>
              <a:rPr lang="en-GB" dirty="0" err="1"/>
              <a:t>ar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 &lt;= </a:t>
            </a:r>
            <a:r>
              <a:rPr lang="en-GB" dirty="0" err="1"/>
              <a:t>ar</a:t>
            </a:r>
            <a:r>
              <a:rPr lang="en-GB" dirty="0"/>
              <a:t>[j]) { temp[k] = </a:t>
            </a:r>
            <a:r>
              <a:rPr lang="en-GB" dirty="0" err="1"/>
              <a:t>ar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]; </a:t>
            </a:r>
            <a:r>
              <a:rPr lang="en-GB" dirty="0" err="1"/>
              <a:t>i</a:t>
            </a:r>
            <a:r>
              <a:rPr lang="en-GB" dirty="0"/>
              <a:t>++;}</a:t>
            </a:r>
          </a:p>
          <a:p>
            <a:pPr marL="114300" indent="0">
              <a:buNone/>
            </a:pPr>
            <a:r>
              <a:rPr lang="en-GB" dirty="0"/>
              <a:t>			else { temp[k] = </a:t>
            </a:r>
            <a:r>
              <a:rPr lang="en-GB" dirty="0" err="1"/>
              <a:t>ar</a:t>
            </a:r>
            <a:r>
              <a:rPr lang="en-GB" dirty="0"/>
              <a:t>[j]; </a:t>
            </a:r>
            <a:r>
              <a:rPr lang="en-GB" dirty="0" err="1"/>
              <a:t>j++</a:t>
            </a:r>
            <a:r>
              <a:rPr lang="en-GB" dirty="0"/>
              <a:t>; }</a:t>
            </a:r>
          </a:p>
          <a:p>
            <a:pPr marL="114300" indent="0">
              <a:buNone/>
            </a:pPr>
            <a:r>
              <a:rPr lang="en-GB" dirty="0"/>
              <a:t>		}</a:t>
            </a:r>
          </a:p>
          <a:p>
            <a:pPr marL="114300" indent="0">
              <a:buNone/>
            </a:pPr>
            <a:r>
              <a:rPr lang="en-GB" dirty="0"/>
              <a:t>		else if(</a:t>
            </a:r>
            <a:r>
              <a:rPr lang="en-GB" dirty="0" err="1"/>
              <a:t>i</a:t>
            </a:r>
            <a:r>
              <a:rPr lang="en-GB" dirty="0"/>
              <a:t> == </a:t>
            </a:r>
            <a:r>
              <a:rPr lang="en-GB" dirty="0" err="1"/>
              <a:t>lim_i</a:t>
            </a:r>
            <a:r>
              <a:rPr lang="en-GB" dirty="0"/>
              <a:t>) {</a:t>
            </a:r>
          </a:p>
          <a:p>
            <a:pPr marL="114300" indent="0">
              <a:buNone/>
            </a:pPr>
            <a:r>
              <a:rPr lang="en-GB" dirty="0"/>
              <a:t>			temp[k] = </a:t>
            </a:r>
            <a:r>
              <a:rPr lang="en-GB" dirty="0" err="1"/>
              <a:t>ar</a:t>
            </a:r>
            <a:r>
              <a:rPr lang="en-GB" dirty="0"/>
              <a:t>[j]; </a:t>
            </a:r>
            <a:r>
              <a:rPr lang="en-GB" dirty="0" err="1"/>
              <a:t>j++</a:t>
            </a:r>
            <a:r>
              <a:rPr lang="en-GB" dirty="0"/>
              <a:t>;</a:t>
            </a:r>
          </a:p>
          <a:p>
            <a:pPr marL="114300" indent="0">
              <a:buNone/>
            </a:pPr>
            <a:r>
              <a:rPr lang="en-GB" dirty="0"/>
              <a:t>		}</a:t>
            </a:r>
          </a:p>
          <a:p>
            <a:pPr marL="114300" indent="0">
              <a:buNone/>
            </a:pPr>
            <a:r>
              <a:rPr lang="en-GB" dirty="0"/>
              <a:t>		else {</a:t>
            </a:r>
          </a:p>
          <a:p>
            <a:pPr marL="114300" indent="0">
              <a:buNone/>
            </a:pPr>
            <a:r>
              <a:rPr lang="en-GB" dirty="0"/>
              <a:t>			 temp[k] = </a:t>
            </a:r>
            <a:r>
              <a:rPr lang="en-GB" dirty="0" err="1"/>
              <a:t>ar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]; i++;</a:t>
            </a:r>
          </a:p>
          <a:p>
            <a:pPr marL="114300" indent="0">
              <a:buNone/>
            </a:pPr>
            <a:r>
              <a:rPr lang="en-GB" dirty="0"/>
              <a:t>		}</a:t>
            </a:r>
          </a:p>
          <a:p>
            <a:pPr marL="114300" indent="0">
              <a:buNone/>
            </a:pPr>
            <a:r>
              <a:rPr lang="en-GB" dirty="0"/>
              <a:t>	}</a:t>
            </a:r>
          </a:p>
          <a:p>
            <a:pPr marL="114300" indent="0">
              <a:buNone/>
            </a:pPr>
            <a:r>
              <a:rPr lang="en-GB" dirty="0"/>
              <a:t>	for (k=0; k&lt;n; k++)</a:t>
            </a:r>
          </a:p>
          <a:p>
            <a:pPr marL="114300" indent="0">
              <a:buNone/>
            </a:pPr>
            <a:r>
              <a:rPr lang="en-GB" dirty="0"/>
              <a:t>		</a:t>
            </a:r>
            <a:r>
              <a:rPr lang="en-GB" dirty="0" err="1"/>
              <a:t>ar</a:t>
            </a:r>
            <a:r>
              <a:rPr lang="en-GB" dirty="0"/>
              <a:t>[</a:t>
            </a:r>
            <a:r>
              <a:rPr lang="en-GB" dirty="0" err="1"/>
              <a:t>start+k</a:t>
            </a:r>
            <a:r>
              <a:rPr lang="en-GB" dirty="0"/>
              <a:t>] = temp[k];	//in-place sorting</a:t>
            </a:r>
          </a:p>
          <a:p>
            <a:pPr marL="11430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9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A7CB-308E-4F5D-94A1-6352C32DE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Quick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2C90F-EA0D-4FB7-A904-4443CEE42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Partition the array into two parts using a pivot, call it “a”.</a:t>
            </a:r>
          </a:p>
          <a:p>
            <a:pPr lvl="1"/>
            <a:r>
              <a:rPr lang="en-GB" dirty="0"/>
              <a:t>One part contains all elements smaller than a</a:t>
            </a:r>
          </a:p>
          <a:p>
            <a:pPr lvl="1"/>
            <a:r>
              <a:rPr lang="en-GB" dirty="0"/>
              <a:t>Other part contains all elements larger than a</a:t>
            </a:r>
          </a:p>
          <a:p>
            <a:pPr lvl="1"/>
            <a:r>
              <a:rPr lang="en-GB" dirty="0"/>
              <a:t>Sort the partitions recursively</a:t>
            </a:r>
          </a:p>
          <a:p>
            <a:pPr lvl="1"/>
            <a:endParaRPr lang="en-GB" dirty="0"/>
          </a:p>
          <a:p>
            <a:r>
              <a:rPr lang="en-GB" dirty="0"/>
              <a:t>A pivot is any integer chosen to partition the array</a:t>
            </a:r>
          </a:p>
          <a:p>
            <a:pPr lvl="1"/>
            <a:r>
              <a:rPr lang="en-GB" dirty="0"/>
              <a:t>It can be chosen randomly</a:t>
            </a:r>
          </a:p>
          <a:p>
            <a:pPr lvl="1"/>
            <a:r>
              <a:rPr lang="en-GB" dirty="0"/>
              <a:t>It can be decided arbitrarily, say first element of the array</a:t>
            </a:r>
          </a:p>
        </p:txBody>
      </p:sp>
    </p:spTree>
    <p:extLst>
      <p:ext uri="{BB962C8B-B14F-4D97-AF65-F5344CB8AC3E}">
        <p14:creationId xmlns:p14="http://schemas.microsoft.com/office/powerpoint/2010/main" val="219376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7FCD-8A52-4436-8F14-60950E90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Partition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954CE-3F2A-4CFD-BA92-EAC112648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Partition takes an array a[] of size n and a value called the pivot.</a:t>
            </a:r>
          </a:p>
          <a:p>
            <a:r>
              <a:rPr lang="en-GB" dirty="0"/>
              <a:t>Pivot: is an element in the array, usually chosen as a[0].</a:t>
            </a:r>
          </a:p>
          <a:p>
            <a:r>
              <a:rPr lang="en-GB" dirty="0"/>
              <a:t>Partition re-arranges the array elements into two parts:</a:t>
            </a:r>
          </a:p>
          <a:p>
            <a:pPr lvl="1"/>
            <a:r>
              <a:rPr lang="en-GB" dirty="0"/>
              <a:t>the left part has all elements &lt;= pivot</a:t>
            </a:r>
          </a:p>
          <a:p>
            <a:pPr lvl="1"/>
            <a:r>
              <a:rPr lang="en-GB" dirty="0"/>
              <a:t>the right part has all elements &gt;= pivot</a:t>
            </a:r>
          </a:p>
          <a:p>
            <a:r>
              <a:rPr lang="en-GB" dirty="0"/>
              <a:t>Partition returns the index of the beginning of the right part.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3E40A5-2FB8-45DA-97CC-AE79ABD8488C}"/>
              </a:ext>
            </a:extLst>
          </p:cNvPr>
          <p:cNvSpPr/>
          <p:nvPr/>
        </p:nvSpPr>
        <p:spPr>
          <a:xfrm>
            <a:off x="1611924" y="3695699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D8B320-C7DF-471F-A07D-FE853AC2CAD0}"/>
              </a:ext>
            </a:extLst>
          </p:cNvPr>
          <p:cNvSpPr/>
          <p:nvPr/>
        </p:nvSpPr>
        <p:spPr>
          <a:xfrm>
            <a:off x="2104293" y="3695698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00DD9-938A-4D7F-A3AB-88ED319BD671}"/>
              </a:ext>
            </a:extLst>
          </p:cNvPr>
          <p:cNvSpPr/>
          <p:nvPr/>
        </p:nvSpPr>
        <p:spPr>
          <a:xfrm>
            <a:off x="2596662" y="3695697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8994C8-F268-4E38-948A-2C978303F0C2}"/>
              </a:ext>
            </a:extLst>
          </p:cNvPr>
          <p:cNvSpPr/>
          <p:nvPr/>
        </p:nvSpPr>
        <p:spPr>
          <a:xfrm>
            <a:off x="3089033" y="3695696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0B64CA-5E17-4A5D-9D09-20F9ADC6CB0E}"/>
              </a:ext>
            </a:extLst>
          </p:cNvPr>
          <p:cNvSpPr/>
          <p:nvPr/>
        </p:nvSpPr>
        <p:spPr>
          <a:xfrm>
            <a:off x="3581402" y="3695695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D50921-0B47-4DD3-9326-7418D4DA635F}"/>
              </a:ext>
            </a:extLst>
          </p:cNvPr>
          <p:cNvSpPr/>
          <p:nvPr/>
        </p:nvSpPr>
        <p:spPr>
          <a:xfrm>
            <a:off x="4049803" y="3695694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9E66A7-7E2E-46BF-9920-B1DA5962F912}"/>
              </a:ext>
            </a:extLst>
          </p:cNvPr>
          <p:cNvSpPr/>
          <p:nvPr/>
        </p:nvSpPr>
        <p:spPr>
          <a:xfrm>
            <a:off x="4536315" y="3694576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7E15BF-7FDA-4418-9DB7-6D2C634CAAE8}"/>
              </a:ext>
            </a:extLst>
          </p:cNvPr>
          <p:cNvSpPr/>
          <p:nvPr/>
        </p:nvSpPr>
        <p:spPr>
          <a:xfrm>
            <a:off x="5028684" y="3694575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FE2F58-ECC1-4A02-B245-A808B61C4B79}"/>
              </a:ext>
            </a:extLst>
          </p:cNvPr>
          <p:cNvSpPr/>
          <p:nvPr/>
        </p:nvSpPr>
        <p:spPr>
          <a:xfrm>
            <a:off x="1149380" y="3695696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BA11A5-F2BF-4116-A3D7-3B72980F412F}"/>
              </a:ext>
            </a:extLst>
          </p:cNvPr>
          <p:cNvSpPr txBox="1"/>
          <p:nvPr/>
        </p:nvSpPr>
        <p:spPr>
          <a:xfrm>
            <a:off x="1241253" y="3742909"/>
            <a:ext cx="525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31      4       10      35      59      31      3        25    </a:t>
            </a:r>
            <a:r>
              <a:rPr lang="en-GB" dirty="0">
                <a:solidFill>
                  <a:schemeClr val="tx1"/>
                </a:solidFill>
              </a:rPr>
              <a:t> 35      11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A6FB78-CE11-417E-9E52-6AB3B98A42BE}"/>
              </a:ext>
            </a:extLst>
          </p:cNvPr>
          <p:cNvSpPr/>
          <p:nvPr/>
        </p:nvSpPr>
        <p:spPr>
          <a:xfrm>
            <a:off x="5515193" y="3688714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D70134-CD00-4AEF-8F78-E0E1A4472545}"/>
              </a:ext>
            </a:extLst>
          </p:cNvPr>
          <p:cNvSpPr txBox="1"/>
          <p:nvPr/>
        </p:nvSpPr>
        <p:spPr>
          <a:xfrm>
            <a:off x="2655672" y="4390698"/>
            <a:ext cx="1880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Let Pivot be a[9] = 11</a:t>
            </a:r>
          </a:p>
        </p:txBody>
      </p:sp>
    </p:spTree>
    <p:extLst>
      <p:ext uri="{BB962C8B-B14F-4D97-AF65-F5344CB8AC3E}">
        <p14:creationId xmlns:p14="http://schemas.microsoft.com/office/powerpoint/2010/main" val="131464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AC60EE-F064-4C57-BD96-FA29CD6A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E05B5D-8EA0-4DA3-9C00-8AB73C12C190}"/>
              </a:ext>
            </a:extLst>
          </p:cNvPr>
          <p:cNvSpPr/>
          <p:nvPr/>
        </p:nvSpPr>
        <p:spPr>
          <a:xfrm>
            <a:off x="2297725" y="1620715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FC6B66-1933-420A-B676-B0F8A2F47244}"/>
              </a:ext>
            </a:extLst>
          </p:cNvPr>
          <p:cNvSpPr/>
          <p:nvPr/>
        </p:nvSpPr>
        <p:spPr>
          <a:xfrm>
            <a:off x="2790094" y="1620714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91F6DF-E35F-4C04-8B27-85684A9E9FFF}"/>
              </a:ext>
            </a:extLst>
          </p:cNvPr>
          <p:cNvSpPr/>
          <p:nvPr/>
        </p:nvSpPr>
        <p:spPr>
          <a:xfrm>
            <a:off x="3282463" y="1620713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247CE3-F2BE-4CAC-9BFF-BEFB6B280BAD}"/>
              </a:ext>
            </a:extLst>
          </p:cNvPr>
          <p:cNvSpPr/>
          <p:nvPr/>
        </p:nvSpPr>
        <p:spPr>
          <a:xfrm>
            <a:off x="3774834" y="1620712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097DB8-054F-48F8-8FD7-04C1B77692F8}"/>
              </a:ext>
            </a:extLst>
          </p:cNvPr>
          <p:cNvSpPr/>
          <p:nvPr/>
        </p:nvSpPr>
        <p:spPr>
          <a:xfrm>
            <a:off x="4267203" y="1620711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73B12D-F71F-4ABD-AEF3-81C6EAB82247}"/>
              </a:ext>
            </a:extLst>
          </p:cNvPr>
          <p:cNvSpPr/>
          <p:nvPr/>
        </p:nvSpPr>
        <p:spPr>
          <a:xfrm>
            <a:off x="4735604" y="1620710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FDE431-DE6D-40C3-AD84-A0251E8ED853}"/>
              </a:ext>
            </a:extLst>
          </p:cNvPr>
          <p:cNvSpPr/>
          <p:nvPr/>
        </p:nvSpPr>
        <p:spPr>
          <a:xfrm>
            <a:off x="5222116" y="1619592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8FDE80-1CC5-47D8-8DDA-2BCE2ADEE233}"/>
              </a:ext>
            </a:extLst>
          </p:cNvPr>
          <p:cNvSpPr/>
          <p:nvPr/>
        </p:nvSpPr>
        <p:spPr>
          <a:xfrm>
            <a:off x="5714485" y="1619591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A235-25AF-4D93-808A-3C27F3EA1715}"/>
              </a:ext>
            </a:extLst>
          </p:cNvPr>
          <p:cNvSpPr/>
          <p:nvPr/>
        </p:nvSpPr>
        <p:spPr>
          <a:xfrm>
            <a:off x="1835181" y="1620712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74EACD-6470-436C-8E42-8B6A58C4627A}"/>
              </a:ext>
            </a:extLst>
          </p:cNvPr>
          <p:cNvSpPr txBox="1"/>
          <p:nvPr/>
        </p:nvSpPr>
        <p:spPr>
          <a:xfrm>
            <a:off x="1927054" y="1667925"/>
            <a:ext cx="5258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31      4       10      35      59      31      3        25    </a:t>
            </a:r>
            <a:r>
              <a:rPr lang="en-GB" dirty="0">
                <a:solidFill>
                  <a:schemeClr val="tx1"/>
                </a:solidFill>
              </a:rPr>
              <a:t> 35      11      0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7B1D7-EB27-4C21-A004-D7C4688DC85D}"/>
              </a:ext>
            </a:extLst>
          </p:cNvPr>
          <p:cNvSpPr/>
          <p:nvPr/>
        </p:nvSpPr>
        <p:spPr>
          <a:xfrm>
            <a:off x="6200994" y="1613730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4871B-FD53-4768-BD67-2B4C49ABFEDD}"/>
              </a:ext>
            </a:extLst>
          </p:cNvPr>
          <p:cNvSpPr/>
          <p:nvPr/>
        </p:nvSpPr>
        <p:spPr>
          <a:xfrm>
            <a:off x="6693363" y="1613729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158CB0-DAC9-4118-80C4-94344AE09114}"/>
              </a:ext>
            </a:extLst>
          </p:cNvPr>
          <p:cNvSpPr txBox="1"/>
          <p:nvPr/>
        </p:nvSpPr>
        <p:spPr>
          <a:xfrm>
            <a:off x="3446981" y="911046"/>
            <a:ext cx="1880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Let Pivot be a[0] = 31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76E903-6A2C-499E-9169-144A11670240}"/>
              </a:ext>
            </a:extLst>
          </p:cNvPr>
          <p:cNvSpPr/>
          <p:nvPr/>
        </p:nvSpPr>
        <p:spPr>
          <a:xfrm>
            <a:off x="950089" y="1096106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67BF804-6334-406F-9584-870EA95E5105}"/>
              </a:ext>
            </a:extLst>
          </p:cNvPr>
          <p:cNvCxnSpPr>
            <a:stCxn id="18" idx="2"/>
            <a:endCxn id="13" idx="1"/>
          </p:cNvCxnSpPr>
          <p:nvPr/>
        </p:nvCxnSpPr>
        <p:spPr>
          <a:xfrm rot="16200000" flipH="1">
            <a:off x="1358932" y="1355478"/>
            <a:ext cx="313591" cy="6389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79FF8DB-4232-45FB-B6FE-DF21416233B3}"/>
              </a:ext>
            </a:extLst>
          </p:cNvPr>
          <p:cNvSpPr/>
          <p:nvPr/>
        </p:nvSpPr>
        <p:spPr>
          <a:xfrm>
            <a:off x="4310207" y="2397366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B4280E-7CB4-4B79-B3D3-9BC70D5A74CA}"/>
              </a:ext>
            </a:extLst>
          </p:cNvPr>
          <p:cNvSpPr/>
          <p:nvPr/>
        </p:nvSpPr>
        <p:spPr>
          <a:xfrm>
            <a:off x="5063852" y="2397366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F473EE-681A-49DC-BC63-4BD9C6DBEA48}"/>
              </a:ext>
            </a:extLst>
          </p:cNvPr>
          <p:cNvSpPr/>
          <p:nvPr/>
        </p:nvSpPr>
        <p:spPr>
          <a:xfrm>
            <a:off x="3587781" y="2397367"/>
            <a:ext cx="492369" cy="42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9E3C8F-5B80-473F-92BE-6696E39F5268}"/>
              </a:ext>
            </a:extLst>
          </p:cNvPr>
          <p:cNvSpPr txBox="1"/>
          <p:nvPr/>
        </p:nvSpPr>
        <p:spPr>
          <a:xfrm>
            <a:off x="3691939" y="283368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5AF5DF-1455-403A-B303-2853D62F086D}"/>
              </a:ext>
            </a:extLst>
          </p:cNvPr>
          <p:cNvSpPr txBox="1"/>
          <p:nvPr/>
        </p:nvSpPr>
        <p:spPr>
          <a:xfrm>
            <a:off x="5168010" y="283368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642618-2574-46CF-9A8A-9ADB87FC7EC2}"/>
              </a:ext>
            </a:extLst>
          </p:cNvPr>
          <p:cNvSpPr txBox="1"/>
          <p:nvPr/>
        </p:nvSpPr>
        <p:spPr>
          <a:xfrm>
            <a:off x="4274903" y="283368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pivot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D967DF4-E3C3-4101-8C93-56DAF915FDD6}"/>
              </a:ext>
            </a:extLst>
          </p:cNvPr>
          <p:cNvCxnSpPr>
            <a:stCxn id="23" idx="1"/>
            <a:endCxn id="13" idx="2"/>
          </p:cNvCxnSpPr>
          <p:nvPr/>
        </p:nvCxnSpPr>
        <p:spPr>
          <a:xfrm rot="10800000">
            <a:off x="2081367" y="2042743"/>
            <a:ext cx="1506415" cy="565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111B56D-C24B-49D7-AF6D-96CB41E06EAA}"/>
              </a:ext>
            </a:extLst>
          </p:cNvPr>
          <p:cNvCxnSpPr>
            <a:stCxn id="22" idx="3"/>
            <a:endCxn id="16" idx="2"/>
          </p:cNvCxnSpPr>
          <p:nvPr/>
        </p:nvCxnSpPr>
        <p:spPr>
          <a:xfrm flipV="1">
            <a:off x="5556221" y="2035760"/>
            <a:ext cx="1383327" cy="572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424FC9-5ECD-4624-B5DD-6383ED4AE690}"/>
              </a:ext>
            </a:extLst>
          </p:cNvPr>
          <p:cNvSpPr txBox="1"/>
          <p:nvPr/>
        </p:nvSpPr>
        <p:spPr>
          <a:xfrm>
            <a:off x="1705708" y="3894992"/>
            <a:ext cx="54729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 long as a[L] &lt;= pivot, advance L by 1.</a:t>
            </a:r>
          </a:p>
          <a:p>
            <a:r>
              <a:rPr lang="en-GB" dirty="0"/>
              <a:t>As long as a[R] &gt;= pivot, decrease R by 1.</a:t>
            </a:r>
          </a:p>
          <a:p>
            <a:r>
              <a:rPr lang="en-GB" dirty="0"/>
              <a:t>If L &lt; R, exchange a[L] with a[R]. Advance L by 1; decrease R by 1.</a:t>
            </a:r>
          </a:p>
        </p:txBody>
      </p:sp>
    </p:spTree>
    <p:extLst>
      <p:ext uri="{BB962C8B-B14F-4D97-AF65-F5344CB8AC3E}">
        <p14:creationId xmlns:p14="http://schemas.microsoft.com/office/powerpoint/2010/main" val="110790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8D33-DE54-4726-9F6E-062CD3F8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D272C-59F6-4F78-BF1B-5ECFBAA99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70058"/>
            <a:ext cx="8520600" cy="3991025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GB" dirty="0"/>
              <a:t>int partition (int </a:t>
            </a:r>
            <a:r>
              <a:rPr lang="en-GB" dirty="0" err="1"/>
              <a:t>arr</a:t>
            </a:r>
            <a:r>
              <a:rPr lang="en-GB" dirty="0"/>
              <a:t>[], int low, int high)</a:t>
            </a:r>
          </a:p>
          <a:p>
            <a:pPr marL="114300" indent="0">
              <a:buNone/>
            </a:pPr>
            <a:r>
              <a:rPr lang="en-GB" dirty="0"/>
              <a:t>{</a:t>
            </a:r>
          </a:p>
          <a:p>
            <a:pPr marL="114300" indent="0">
              <a:buNone/>
            </a:pPr>
            <a:r>
              <a:rPr lang="en-GB" dirty="0"/>
              <a:t>    int pivot = </a:t>
            </a:r>
            <a:r>
              <a:rPr lang="en-GB" dirty="0" err="1"/>
              <a:t>arr</a:t>
            </a:r>
            <a:r>
              <a:rPr lang="en-GB" dirty="0"/>
              <a:t>[high];  // selecting last element as pivot</a:t>
            </a:r>
          </a:p>
          <a:p>
            <a:pPr marL="114300" indent="0">
              <a:buNone/>
            </a:pPr>
            <a:r>
              <a:rPr lang="en-GB" dirty="0"/>
              <a:t>    int </a:t>
            </a:r>
            <a:r>
              <a:rPr lang="en-GB" dirty="0" err="1"/>
              <a:t>i</a:t>
            </a:r>
            <a:r>
              <a:rPr lang="en-GB" dirty="0"/>
              <a:t> = (low - 1);  // index of smaller element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    for (int j = low; j &lt;= high- 1; </a:t>
            </a:r>
            <a:r>
              <a:rPr lang="en-GB" dirty="0" err="1"/>
              <a:t>j++</a:t>
            </a:r>
            <a:r>
              <a:rPr lang="en-GB" dirty="0"/>
              <a:t>)</a:t>
            </a:r>
          </a:p>
          <a:p>
            <a:pPr marL="114300" indent="0">
              <a:buNone/>
            </a:pPr>
            <a:r>
              <a:rPr lang="en-GB" dirty="0"/>
              <a:t>    {</a:t>
            </a:r>
          </a:p>
          <a:p>
            <a:pPr marL="114300" indent="0">
              <a:buNone/>
            </a:pPr>
            <a:r>
              <a:rPr lang="en-GB" dirty="0"/>
              <a:t>        // If the current element is smaller than or equal to pivot</a:t>
            </a:r>
          </a:p>
          <a:p>
            <a:pPr marL="114300" indent="0">
              <a:buNone/>
            </a:pPr>
            <a:r>
              <a:rPr lang="en-GB" dirty="0"/>
              <a:t>        if (</a:t>
            </a:r>
            <a:r>
              <a:rPr lang="en-GB" dirty="0" err="1"/>
              <a:t>arr</a:t>
            </a:r>
            <a:r>
              <a:rPr lang="en-GB" dirty="0"/>
              <a:t>[j] &lt;= pivot)</a:t>
            </a:r>
          </a:p>
          <a:p>
            <a:pPr marL="114300" indent="0">
              <a:buNone/>
            </a:pPr>
            <a:r>
              <a:rPr lang="en-GB" dirty="0"/>
              <a:t>        {</a:t>
            </a:r>
          </a:p>
          <a:p>
            <a:pPr marL="114300" indent="0">
              <a:buNone/>
            </a:pPr>
            <a:r>
              <a:rPr lang="en-GB" dirty="0"/>
              <a:t>            </a:t>
            </a:r>
            <a:r>
              <a:rPr lang="en-GB" dirty="0" err="1"/>
              <a:t>i</a:t>
            </a:r>
            <a:r>
              <a:rPr lang="en-GB" dirty="0"/>
              <a:t>++;    // increment index of smaller element</a:t>
            </a:r>
          </a:p>
          <a:p>
            <a:pPr marL="114300" indent="0">
              <a:buNone/>
            </a:pPr>
            <a:r>
              <a:rPr lang="en-GB" dirty="0"/>
              <a:t>            swap(&amp;</a:t>
            </a:r>
            <a:r>
              <a:rPr lang="en-GB" dirty="0" err="1"/>
              <a:t>arr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], &amp;</a:t>
            </a:r>
            <a:r>
              <a:rPr lang="en-GB" dirty="0" err="1"/>
              <a:t>arr</a:t>
            </a:r>
            <a:r>
              <a:rPr lang="en-GB" dirty="0"/>
              <a:t>[j]);</a:t>
            </a:r>
          </a:p>
          <a:p>
            <a:pPr marL="114300" indent="0">
              <a:buNone/>
            </a:pPr>
            <a:r>
              <a:rPr lang="en-GB" dirty="0"/>
              <a:t>        }</a:t>
            </a:r>
          </a:p>
          <a:p>
            <a:pPr marL="114300" indent="0">
              <a:buNone/>
            </a:pPr>
            <a:r>
              <a:rPr lang="en-GB" dirty="0"/>
              <a:t>    }</a:t>
            </a:r>
          </a:p>
          <a:p>
            <a:pPr marL="114300" indent="0">
              <a:buNone/>
            </a:pPr>
            <a:r>
              <a:rPr lang="en-GB" dirty="0"/>
              <a:t>    swap(&amp;</a:t>
            </a:r>
            <a:r>
              <a:rPr lang="en-GB" dirty="0" err="1"/>
              <a:t>arr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 + 1], &amp;</a:t>
            </a:r>
            <a:r>
              <a:rPr lang="en-GB" dirty="0" err="1"/>
              <a:t>arr</a:t>
            </a:r>
            <a:r>
              <a:rPr lang="en-GB" dirty="0"/>
              <a:t>[high]);</a:t>
            </a:r>
          </a:p>
          <a:p>
            <a:pPr marL="114300" indent="0">
              <a:buNone/>
            </a:pPr>
            <a:r>
              <a:rPr lang="en-GB" dirty="0"/>
              <a:t>    return (</a:t>
            </a:r>
            <a:r>
              <a:rPr lang="en-GB" dirty="0" err="1"/>
              <a:t>i</a:t>
            </a:r>
            <a:r>
              <a:rPr lang="en-GB" dirty="0"/>
              <a:t> + 1);</a:t>
            </a:r>
          </a:p>
          <a:p>
            <a:pPr marL="11430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8233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0DA5-8ECD-40DF-8F63-C80A7CE0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Quick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7E3E7-8CAF-4C71-90B9-15DB63AB2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void quicksort(int a[], int p, int r)</a:t>
            </a:r>
          </a:p>
          <a:p>
            <a:pPr marL="114300" indent="0">
              <a:buNone/>
            </a:pPr>
            <a:r>
              <a:rPr lang="en-GB" dirty="0"/>
              <a:t>{</a:t>
            </a:r>
          </a:p>
          <a:p>
            <a:pPr marL="114300" indent="0">
              <a:buNone/>
            </a:pPr>
            <a:r>
              <a:rPr lang="en-GB" dirty="0"/>
              <a:t>    if(p &lt; r)</a:t>
            </a:r>
          </a:p>
          <a:p>
            <a:pPr marL="114300" indent="0">
              <a:buNone/>
            </a:pPr>
            <a:r>
              <a:rPr lang="en-GB" dirty="0"/>
              <a:t>    {</a:t>
            </a:r>
          </a:p>
          <a:p>
            <a:pPr marL="114300" indent="0">
              <a:buNone/>
            </a:pPr>
            <a:r>
              <a:rPr lang="en-GB" dirty="0"/>
              <a:t>        int q;</a:t>
            </a:r>
          </a:p>
          <a:p>
            <a:pPr marL="114300" indent="0">
              <a:buNone/>
            </a:pPr>
            <a:r>
              <a:rPr lang="en-GB" dirty="0"/>
              <a:t>        q = partition(a, p, r);</a:t>
            </a:r>
          </a:p>
          <a:p>
            <a:pPr marL="114300" indent="0">
              <a:buNone/>
            </a:pPr>
            <a:r>
              <a:rPr lang="en-GB" dirty="0"/>
              <a:t>        quicksort(a, p, q-1);</a:t>
            </a:r>
          </a:p>
          <a:p>
            <a:pPr marL="114300" indent="0">
              <a:buNone/>
            </a:pPr>
            <a:r>
              <a:rPr lang="en-GB" dirty="0"/>
              <a:t>        quicksort(a, q+1, r);</a:t>
            </a:r>
          </a:p>
          <a:p>
            <a:pPr marL="114300" indent="0">
              <a:buNone/>
            </a:pPr>
            <a:r>
              <a:rPr lang="en-GB" dirty="0"/>
              <a:t>    }</a:t>
            </a:r>
          </a:p>
          <a:p>
            <a:pPr marL="11430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4289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CACA-B347-4816-AECD-3E85B0B6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Sorting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7E90F-36ED-4143-BC6D-B1D4B5573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Sorting refers to arranging a set of data in some logical order.</a:t>
            </a:r>
          </a:p>
          <a:p>
            <a:r>
              <a:rPr lang="en-GB" dirty="0"/>
              <a:t>Example: Telephone directory having name, address, and phone number.</a:t>
            </a:r>
          </a:p>
          <a:p>
            <a:r>
              <a:rPr lang="en-GB" dirty="0"/>
              <a:t>Example: 1, 2, 3, 4, 5, 6, 7, 8, 9</a:t>
            </a:r>
          </a:p>
          <a:p>
            <a:pPr marL="114300" indent="0">
              <a:buNone/>
            </a:pPr>
            <a:endParaRPr lang="en-GB" dirty="0"/>
          </a:p>
        </p:txBody>
      </p:sp>
      <p:pic>
        <p:nvPicPr>
          <p:cNvPr id="1028" name="Picture 4" descr="House of Houben: Looking in old telephone directories...">
            <a:extLst>
              <a:ext uri="{FF2B5EF4-FFF2-40B4-BE49-F238E27FC236}">
                <a16:creationId xmlns:a16="http://schemas.microsoft.com/office/drawing/2014/main" id="{55F3EC35-0DD1-46DA-9E5E-03B4B8DBF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706" y="2472653"/>
            <a:ext cx="3264510" cy="255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55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C459-D1D0-47FE-8FEC-355895A9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to Sort?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9A5969D-EA9F-4C99-90DE-8DD44118737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Searching an element is faster.</a:t>
                </a:r>
              </a:p>
              <a:p>
                <a:r>
                  <a:rPr lang="en-GB" dirty="0"/>
                  <a:t>Binary search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GB" dirty="0"/>
                  <a:t> vs Linear search n.</a:t>
                </a:r>
              </a:p>
              <a:p>
                <a:r>
                  <a:rPr lang="en-GB" dirty="0"/>
                  <a:t>Rank Queries: find the kth largest/smallest value.</a:t>
                </a:r>
              </a:p>
              <a:p>
                <a:pPr marL="114300" indent="0">
                  <a:buNone/>
                </a:pPr>
                <a:endParaRPr lang="en-GB" dirty="0"/>
              </a:p>
              <a:p>
                <a:pPr marL="114300" indent="0">
                  <a:buNone/>
                </a:pPr>
                <a:endParaRPr lang="en-GB" dirty="0"/>
              </a:p>
              <a:p>
                <a:pPr marL="114300" indent="0">
                  <a:buNone/>
                </a:pPr>
                <a:r>
                  <a:rPr lang="en-GB" dirty="0"/>
                  <a:t>1	2	3	4	5	6	7	8	9</a:t>
                </a:r>
              </a:p>
              <a:p>
                <a:pPr marL="11430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9A5969D-EA9F-4C99-90DE-8DD4411873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27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2287-0765-45FD-BB41-B3AB237F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If array is sorted!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ACED-C6A8-4650-B8F9-90A198D8C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difficult to insert an element while preserving the sorted structure.</a:t>
            </a:r>
          </a:p>
          <a:p>
            <a:endParaRPr lang="en-GB" dirty="0"/>
          </a:p>
          <a:p>
            <a:pPr marL="114300" indent="0">
              <a:buNone/>
            </a:pPr>
            <a:r>
              <a:rPr lang="en-GB" dirty="0"/>
              <a:t>40 50 55 60 70 75 80 85 90 92</a:t>
            </a:r>
          </a:p>
          <a:p>
            <a:pPr marL="114300" indent="0">
              <a:buNone/>
            </a:pPr>
            <a:r>
              <a:rPr lang="en-GB" dirty="0"/>
              <a:t>Insert 65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/>
              <a:t>Similarly, it is difficult to delete an element while preserving the sorted structure.</a:t>
            </a:r>
          </a:p>
          <a:p>
            <a:endParaRPr lang="en-GB" dirty="0"/>
          </a:p>
          <a:p>
            <a:pPr marL="114300" indent="0">
              <a:buNone/>
            </a:pPr>
            <a:r>
              <a:rPr lang="en-GB" dirty="0"/>
              <a:t>40 50 55 60 70 75 80 85 90 92</a:t>
            </a:r>
          </a:p>
          <a:p>
            <a:pPr marL="114300" indent="0">
              <a:buNone/>
            </a:pPr>
            <a:r>
              <a:rPr lang="en-GB" dirty="0"/>
              <a:t>Delete 70</a:t>
            </a:r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045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513E-6657-4E8C-A4E9-19A0EC93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Sorting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19D9C-BD19-4354-AA4D-07BF5A389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Selection Sort</a:t>
            </a:r>
          </a:p>
          <a:p>
            <a:r>
              <a:rPr lang="en-GB" dirty="0"/>
              <a:t>Bubble Sort</a:t>
            </a:r>
          </a:p>
          <a:p>
            <a:r>
              <a:rPr lang="en-GB" dirty="0"/>
              <a:t>Merge Sort</a:t>
            </a:r>
          </a:p>
          <a:p>
            <a:r>
              <a:rPr lang="en-GB" dirty="0"/>
              <a:t>Quick Sort</a:t>
            </a:r>
          </a:p>
          <a:p>
            <a:endParaRPr lang="en-GB" dirty="0"/>
          </a:p>
          <a:p>
            <a:pPr marL="114300" indent="0">
              <a:buNone/>
            </a:pPr>
            <a:r>
              <a:rPr lang="en-GB" dirty="0"/>
              <a:t>What is the difference? Different techniques, different runtimes,....</a:t>
            </a:r>
          </a:p>
        </p:txBody>
      </p:sp>
    </p:spTree>
    <p:extLst>
      <p:ext uri="{BB962C8B-B14F-4D97-AF65-F5344CB8AC3E}">
        <p14:creationId xmlns:p14="http://schemas.microsoft.com/office/powerpoint/2010/main" val="388603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DBF8-05E9-4213-9240-5B3B0328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Selection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B22DF-C261-4A71-8108-F1505628D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Consider the array:	6 4 9 1 6 2 0</a:t>
            </a:r>
          </a:p>
          <a:p>
            <a:pPr marL="114300" indent="0">
              <a:buNone/>
            </a:pPr>
            <a:r>
              <a:rPr lang="en-GB" dirty="0"/>
              <a:t>You need to sort it in decreasing order:	9 6 6 4 2 1 0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/>
              <a:t>Approach:</a:t>
            </a:r>
          </a:p>
          <a:p>
            <a:pPr lvl="1"/>
            <a:r>
              <a:rPr lang="en-GB" dirty="0"/>
              <a:t>What is the location of largest element in the sorted array?</a:t>
            </a:r>
          </a:p>
          <a:p>
            <a:pPr lvl="1"/>
            <a:r>
              <a:rPr lang="en-GB" dirty="0"/>
              <a:t>What is the location of second largest element in the sorted array?</a:t>
            </a:r>
          </a:p>
          <a:p>
            <a:pPr lvl="1"/>
            <a:endParaRPr lang="en-GB" dirty="0"/>
          </a:p>
          <a:p>
            <a:r>
              <a:rPr lang="en-GB" dirty="0"/>
              <a:t>As the name suggests, you need to select something.</a:t>
            </a:r>
          </a:p>
          <a:p>
            <a:r>
              <a:rPr lang="en-GB" dirty="0"/>
              <a:t>Select the largest element in your array and swap it with the first element of the array.</a:t>
            </a:r>
          </a:p>
          <a:p>
            <a:r>
              <a:rPr lang="en-GB" dirty="0"/>
              <a:t>Next, consider the subproblem of finding largest element in the array having n-1 elements, and so on.</a:t>
            </a:r>
          </a:p>
          <a:p>
            <a:r>
              <a:rPr lang="en-GB" dirty="0"/>
              <a:t>Finally, a single element is already sorted.</a:t>
            </a:r>
          </a:p>
        </p:txBody>
      </p:sp>
    </p:spTree>
    <p:extLst>
      <p:ext uri="{BB962C8B-B14F-4D97-AF65-F5344CB8AC3E}">
        <p14:creationId xmlns:p14="http://schemas.microsoft.com/office/powerpoint/2010/main" val="2145277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2010-04C0-4FA2-B89C-4495BC85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04C58-4E5B-4107-B90B-46F28E5E3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GB" dirty="0"/>
              <a:t>void </a:t>
            </a:r>
            <a:r>
              <a:rPr lang="en-GB" dirty="0" err="1"/>
              <a:t>selection_sort</a:t>
            </a:r>
            <a:r>
              <a:rPr lang="en-GB" dirty="0"/>
              <a:t>(int a[], int start, int end) {</a:t>
            </a:r>
          </a:p>
          <a:p>
            <a:pPr marL="114300" indent="0">
              <a:buNone/>
            </a:pPr>
            <a:r>
              <a:rPr lang="en-GB" dirty="0"/>
              <a:t>	if(start == end)</a:t>
            </a:r>
          </a:p>
          <a:p>
            <a:pPr marL="114300" indent="0">
              <a:buNone/>
            </a:pPr>
            <a:r>
              <a:rPr lang="en-GB" dirty="0"/>
              <a:t>		return;</a:t>
            </a:r>
          </a:p>
          <a:p>
            <a:pPr marL="114300" indent="0">
              <a:buNone/>
            </a:pPr>
            <a:r>
              <a:rPr lang="en-GB" dirty="0"/>
              <a:t>	int </a:t>
            </a:r>
            <a:r>
              <a:rPr lang="en-GB" dirty="0" err="1"/>
              <a:t>pos</a:t>
            </a:r>
            <a:r>
              <a:rPr lang="en-GB" dirty="0"/>
              <a:t> = </a:t>
            </a:r>
            <a:r>
              <a:rPr lang="en-GB" dirty="0" err="1"/>
              <a:t>findMax</a:t>
            </a:r>
            <a:r>
              <a:rPr lang="en-GB" dirty="0"/>
              <a:t>(a, start, end);</a:t>
            </a:r>
          </a:p>
          <a:p>
            <a:pPr marL="114300" indent="0">
              <a:buNone/>
            </a:pPr>
            <a:r>
              <a:rPr lang="en-GB" dirty="0"/>
              <a:t>	swap(a, </a:t>
            </a:r>
            <a:r>
              <a:rPr lang="en-GB" dirty="0" err="1"/>
              <a:t>pos</a:t>
            </a:r>
            <a:r>
              <a:rPr lang="en-GB" dirty="0"/>
              <a:t>, start);</a:t>
            </a:r>
          </a:p>
          <a:p>
            <a:pPr marL="114300" indent="0">
              <a:buNone/>
            </a:pPr>
            <a:r>
              <a:rPr lang="en-GB" dirty="0"/>
              <a:t>	</a:t>
            </a:r>
            <a:r>
              <a:rPr lang="en-GB" dirty="0" err="1"/>
              <a:t>selection_sort</a:t>
            </a:r>
            <a:r>
              <a:rPr lang="en-GB" dirty="0"/>
              <a:t>(a, start+1, end);</a:t>
            </a:r>
          </a:p>
          <a:p>
            <a:pPr marL="114300" indent="0">
              <a:buNone/>
            </a:pPr>
            <a:r>
              <a:rPr lang="en-GB" dirty="0"/>
              <a:t>}</a:t>
            </a:r>
          </a:p>
          <a:p>
            <a:pPr marL="114300" indent="0">
              <a:buNone/>
            </a:pPr>
            <a:r>
              <a:rPr lang="en-GB" dirty="0"/>
              <a:t>void swap(int a[], int </a:t>
            </a:r>
            <a:r>
              <a:rPr lang="en-GB" dirty="0" err="1"/>
              <a:t>i</a:t>
            </a:r>
            <a:r>
              <a:rPr lang="en-GB" dirty="0"/>
              <a:t>, int j) {</a:t>
            </a:r>
          </a:p>
          <a:p>
            <a:pPr marL="114300" indent="0">
              <a:buNone/>
            </a:pPr>
            <a:r>
              <a:rPr lang="en-GB" dirty="0"/>
              <a:t>	int temp = a[</a:t>
            </a:r>
            <a:r>
              <a:rPr lang="en-GB" dirty="0" err="1"/>
              <a:t>i</a:t>
            </a:r>
            <a:r>
              <a:rPr lang="en-GB" dirty="0"/>
              <a:t>];</a:t>
            </a:r>
          </a:p>
          <a:p>
            <a:pPr marL="114300" indent="0">
              <a:buNone/>
            </a:pPr>
            <a:r>
              <a:rPr lang="en-GB" dirty="0"/>
              <a:t>	a[</a:t>
            </a:r>
            <a:r>
              <a:rPr lang="en-GB" dirty="0" err="1"/>
              <a:t>i</a:t>
            </a:r>
            <a:r>
              <a:rPr lang="en-GB" dirty="0"/>
              <a:t>] = a[j];</a:t>
            </a:r>
          </a:p>
          <a:p>
            <a:pPr marL="114300" indent="0">
              <a:buNone/>
            </a:pPr>
            <a:r>
              <a:rPr lang="en-GB" dirty="0"/>
              <a:t>	a[j] = temp;</a:t>
            </a:r>
          </a:p>
          <a:p>
            <a:pPr marL="114300" indent="0">
              <a:buNone/>
            </a:pPr>
            <a:r>
              <a:rPr lang="en-GB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1501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C2E5-25D2-4CA4-BAE3-4758113D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Bubble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AD996-DD70-4D88-8E83-6C472B03F9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Consider the array:	5 3 1 9 8 2 4 7</a:t>
            </a:r>
          </a:p>
          <a:p>
            <a:pPr marL="114300" indent="0">
              <a:buNone/>
            </a:pPr>
            <a:r>
              <a:rPr lang="en-GB" dirty="0"/>
              <a:t>You need to sort it in increasing order:	1 2 3 4 5 7 8 9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/>
              <a:t>Approach:</a:t>
            </a:r>
          </a:p>
          <a:p>
            <a:pPr lvl="1"/>
            <a:r>
              <a:rPr lang="en-GB" dirty="0"/>
              <a:t>Exchange consecutive values that are not in the correct order.</a:t>
            </a:r>
          </a:p>
          <a:p>
            <a:pPr lvl="1"/>
            <a:r>
              <a:rPr lang="en-GB" dirty="0"/>
              <a:t>Observe the first iteration of the strategy.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085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D40F-A7C3-4016-9697-C8E8BD06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9FE1DB49-A15A-4FF7-AAD3-A161B32F1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2" y="554282"/>
            <a:ext cx="37242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9094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3716</TotalTime>
  <Words>1426</Words>
  <Application>Microsoft Office PowerPoint</Application>
  <PresentationFormat>On-screen Show (16:9)</PresentationFormat>
  <Paragraphs>205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Cambria Math</vt:lpstr>
      <vt:lpstr>Simple Light</vt:lpstr>
      <vt:lpstr>Sorting</vt:lpstr>
      <vt:lpstr>Sorting</vt:lpstr>
      <vt:lpstr>Why to Sort?</vt:lpstr>
      <vt:lpstr>If array is sorted! </vt:lpstr>
      <vt:lpstr>Sorting Algorithms</vt:lpstr>
      <vt:lpstr>Selection Sort</vt:lpstr>
      <vt:lpstr>Code</vt:lpstr>
      <vt:lpstr>Bubble Sort</vt:lpstr>
      <vt:lpstr>Example</vt:lpstr>
      <vt:lpstr>Code</vt:lpstr>
      <vt:lpstr>Merge Sort</vt:lpstr>
      <vt:lpstr>Merging Two Sorted Arrays</vt:lpstr>
      <vt:lpstr>Merge Code</vt:lpstr>
      <vt:lpstr>Quick Sort</vt:lpstr>
      <vt:lpstr>Partition function</vt:lpstr>
      <vt:lpstr>Steps</vt:lpstr>
      <vt:lpstr>Code</vt:lpstr>
      <vt:lpstr>Quick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Programming Concepts in C Lab</dc:title>
  <cp:lastModifiedBy>Nachiket</cp:lastModifiedBy>
  <cp:revision>72</cp:revision>
  <dcterms:modified xsi:type="dcterms:W3CDTF">2022-03-02T04:49:18Z</dcterms:modified>
</cp:coreProperties>
</file>