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7F55F-C9B3-4984-9CB6-10069B1B19F2}" type="datetimeFigureOut">
              <a:rPr lang="en-US" smtClean="0"/>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730FE-D566-4AE2-8A75-31EDCBBA8424}" type="slidenum">
              <a:rPr lang="en-US" smtClean="0"/>
              <a:t>‹#›</a:t>
            </a:fld>
            <a:endParaRPr lang="en-US"/>
          </a:p>
        </p:txBody>
      </p:sp>
    </p:spTree>
    <p:extLst>
      <p:ext uri="{BB962C8B-B14F-4D97-AF65-F5344CB8AC3E}">
        <p14:creationId xmlns:p14="http://schemas.microsoft.com/office/powerpoint/2010/main" val="242172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730FE-D566-4AE2-8A75-31EDCBBA8424}" type="slidenum">
              <a:rPr lang="en-US" smtClean="0"/>
              <a:t>3</a:t>
            </a:fld>
            <a:endParaRPr lang="en-US"/>
          </a:p>
        </p:txBody>
      </p:sp>
    </p:spTree>
    <p:extLst>
      <p:ext uri="{BB962C8B-B14F-4D97-AF65-F5344CB8AC3E}">
        <p14:creationId xmlns:p14="http://schemas.microsoft.com/office/powerpoint/2010/main" val="305205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33C7-7AD9-4461-A0E7-021740F30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B1A8E-BA11-4968-BF43-116C7F874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497CA1-8D8E-4F92-BD06-0162CCF3FB6C}"/>
              </a:ext>
            </a:extLst>
          </p:cNvPr>
          <p:cNvSpPr>
            <a:spLocks noGrp="1"/>
          </p:cNvSpPr>
          <p:nvPr>
            <p:ph type="dt" sz="half" idx="10"/>
          </p:nvPr>
        </p:nvSpPr>
        <p:spPr/>
        <p:txBody>
          <a:bodyPr/>
          <a:lstStyle/>
          <a:p>
            <a:fld id="{8368F1EA-2583-4614-8DC9-CAD1EE8E8FD8}" type="datetime1">
              <a:rPr lang="en-US" smtClean="0"/>
              <a:t>8/23/2024</a:t>
            </a:fld>
            <a:endParaRPr lang="en-US"/>
          </a:p>
        </p:txBody>
      </p:sp>
      <p:sp>
        <p:nvSpPr>
          <p:cNvPr id="5" name="Footer Placeholder 4">
            <a:extLst>
              <a:ext uri="{FF2B5EF4-FFF2-40B4-BE49-F238E27FC236}">
                <a16:creationId xmlns:a16="http://schemas.microsoft.com/office/drawing/2014/main" id="{8D60CA60-3E46-4E0F-B523-9143A51B9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6998D-1D89-4D05-AA3C-74FE1B412399}"/>
              </a:ext>
            </a:extLst>
          </p:cNvPr>
          <p:cNvSpPr>
            <a:spLocks noGrp="1"/>
          </p:cNvSpPr>
          <p:nvPr>
            <p:ph type="sldNum" sz="quarter" idx="12"/>
          </p:nvPr>
        </p:nvSpPr>
        <p:spPr/>
        <p:txBody>
          <a:bodyPr/>
          <a:lstStyle/>
          <a:p>
            <a:fld id="{2753CFF3-99B1-44D6-B1B7-997EE11C819C}" type="slidenum">
              <a:rPr lang="en-US" smtClean="0"/>
              <a:t>‹#›</a:t>
            </a:fld>
            <a:endParaRPr lang="en-US"/>
          </a:p>
        </p:txBody>
      </p:sp>
    </p:spTree>
    <p:extLst>
      <p:ext uri="{BB962C8B-B14F-4D97-AF65-F5344CB8AC3E}">
        <p14:creationId xmlns:p14="http://schemas.microsoft.com/office/powerpoint/2010/main" val="34938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43A4-138D-4E7F-9FC5-60596082C9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55B98C-CA83-4B9F-ABC1-BAFD483554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DF9E-C585-4999-B744-6FB76AFE5F3E}"/>
              </a:ext>
            </a:extLst>
          </p:cNvPr>
          <p:cNvSpPr>
            <a:spLocks noGrp="1"/>
          </p:cNvSpPr>
          <p:nvPr>
            <p:ph type="dt" sz="half" idx="10"/>
          </p:nvPr>
        </p:nvSpPr>
        <p:spPr/>
        <p:txBody>
          <a:bodyPr/>
          <a:lstStyle/>
          <a:p>
            <a:fld id="{0E3F239B-F8E2-47BD-A127-D5CF75026605}" type="datetime1">
              <a:rPr lang="en-US" smtClean="0"/>
              <a:t>8/23/2024</a:t>
            </a:fld>
            <a:endParaRPr lang="en-US"/>
          </a:p>
        </p:txBody>
      </p:sp>
      <p:sp>
        <p:nvSpPr>
          <p:cNvPr id="5" name="Footer Placeholder 4">
            <a:extLst>
              <a:ext uri="{FF2B5EF4-FFF2-40B4-BE49-F238E27FC236}">
                <a16:creationId xmlns:a16="http://schemas.microsoft.com/office/drawing/2014/main" id="{513E037A-B7BE-4920-8AE6-929FB3562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1DBD8-D18F-470E-9361-A47C8B6EAD81}"/>
              </a:ext>
            </a:extLst>
          </p:cNvPr>
          <p:cNvSpPr>
            <a:spLocks noGrp="1"/>
          </p:cNvSpPr>
          <p:nvPr>
            <p:ph type="sldNum" sz="quarter" idx="12"/>
          </p:nvPr>
        </p:nvSpPr>
        <p:spPr/>
        <p:txBody>
          <a:bodyPr/>
          <a:lstStyle/>
          <a:p>
            <a:fld id="{2753CFF3-99B1-44D6-B1B7-997EE11C819C}" type="slidenum">
              <a:rPr lang="en-US" smtClean="0"/>
              <a:t>‹#›</a:t>
            </a:fld>
            <a:endParaRPr lang="en-US"/>
          </a:p>
        </p:txBody>
      </p:sp>
    </p:spTree>
    <p:extLst>
      <p:ext uri="{BB962C8B-B14F-4D97-AF65-F5344CB8AC3E}">
        <p14:creationId xmlns:p14="http://schemas.microsoft.com/office/powerpoint/2010/main" val="179006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418C1-22D4-42C7-BDFC-1A68CE51F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B82B30-7857-444A-8763-2EC3169DF3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8A2DB-EEB2-40F3-BC9C-3D6E2BEE84AC}"/>
              </a:ext>
            </a:extLst>
          </p:cNvPr>
          <p:cNvSpPr>
            <a:spLocks noGrp="1"/>
          </p:cNvSpPr>
          <p:nvPr>
            <p:ph type="dt" sz="half" idx="10"/>
          </p:nvPr>
        </p:nvSpPr>
        <p:spPr/>
        <p:txBody>
          <a:bodyPr/>
          <a:lstStyle/>
          <a:p>
            <a:fld id="{89FF514E-A970-467D-B0E8-8117699D9C41}" type="datetime1">
              <a:rPr lang="en-US" smtClean="0"/>
              <a:t>8/23/2024</a:t>
            </a:fld>
            <a:endParaRPr lang="en-US"/>
          </a:p>
        </p:txBody>
      </p:sp>
      <p:sp>
        <p:nvSpPr>
          <p:cNvPr id="5" name="Footer Placeholder 4">
            <a:extLst>
              <a:ext uri="{FF2B5EF4-FFF2-40B4-BE49-F238E27FC236}">
                <a16:creationId xmlns:a16="http://schemas.microsoft.com/office/drawing/2014/main" id="{D38BEAAD-B83E-4604-8985-FA42F6C38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2CD93-B13F-4A12-8899-7E8AA99F27FB}"/>
              </a:ext>
            </a:extLst>
          </p:cNvPr>
          <p:cNvSpPr>
            <a:spLocks noGrp="1"/>
          </p:cNvSpPr>
          <p:nvPr>
            <p:ph type="sldNum" sz="quarter" idx="12"/>
          </p:nvPr>
        </p:nvSpPr>
        <p:spPr/>
        <p:txBody>
          <a:bodyPr/>
          <a:lstStyle/>
          <a:p>
            <a:fld id="{2753CFF3-99B1-44D6-B1B7-997EE11C819C}" type="slidenum">
              <a:rPr lang="en-US" smtClean="0"/>
              <a:t>‹#›</a:t>
            </a:fld>
            <a:endParaRPr lang="en-US"/>
          </a:p>
        </p:txBody>
      </p:sp>
    </p:spTree>
    <p:extLst>
      <p:ext uri="{BB962C8B-B14F-4D97-AF65-F5344CB8AC3E}">
        <p14:creationId xmlns:p14="http://schemas.microsoft.com/office/powerpoint/2010/main" val="130953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5A40-7ECD-4A4F-BC29-8F8BAD941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F2998-DB7E-4542-A271-6DECB20023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7FEBF-D3B1-4A5F-810A-2663DDB5BB24}"/>
              </a:ext>
            </a:extLst>
          </p:cNvPr>
          <p:cNvSpPr>
            <a:spLocks noGrp="1"/>
          </p:cNvSpPr>
          <p:nvPr>
            <p:ph type="dt" sz="half" idx="10"/>
          </p:nvPr>
        </p:nvSpPr>
        <p:spPr/>
        <p:txBody>
          <a:bodyPr/>
          <a:lstStyle/>
          <a:p>
            <a:fld id="{2CBAACF8-E5A7-4F8D-BED4-C9BCE7353CE8}" type="datetime1">
              <a:rPr lang="en-US" smtClean="0"/>
              <a:t>8/23/2024</a:t>
            </a:fld>
            <a:endParaRPr lang="en-US"/>
          </a:p>
        </p:txBody>
      </p:sp>
      <p:sp>
        <p:nvSpPr>
          <p:cNvPr id="5" name="Footer Placeholder 4">
            <a:extLst>
              <a:ext uri="{FF2B5EF4-FFF2-40B4-BE49-F238E27FC236}">
                <a16:creationId xmlns:a16="http://schemas.microsoft.com/office/drawing/2014/main" id="{4AF973D3-D0FF-473D-A9F0-41B0E3CA4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8950C-18D6-4F26-B13B-25725ADDA64D}"/>
              </a:ext>
            </a:extLst>
          </p:cNvPr>
          <p:cNvSpPr>
            <a:spLocks noGrp="1"/>
          </p:cNvSpPr>
          <p:nvPr>
            <p:ph type="sldNum" sz="quarter" idx="12"/>
          </p:nvPr>
        </p:nvSpPr>
        <p:spPr/>
        <p:txBody>
          <a:bodyPr/>
          <a:lstStyle/>
          <a:p>
            <a:fld id="{2753CFF3-99B1-44D6-B1B7-997EE11C819C}" type="slidenum">
              <a:rPr lang="en-US" smtClean="0"/>
              <a:t>‹#›</a:t>
            </a:fld>
            <a:endParaRPr lang="en-US"/>
          </a:p>
        </p:txBody>
      </p:sp>
    </p:spTree>
    <p:extLst>
      <p:ext uri="{BB962C8B-B14F-4D97-AF65-F5344CB8AC3E}">
        <p14:creationId xmlns:p14="http://schemas.microsoft.com/office/powerpoint/2010/main" val="115100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7FAD-CF29-4324-A40D-968F82F0A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46EBFC-5EC3-481F-9BAC-EE7BA6AC0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D39EDD-C655-4F92-9385-EC9EC9CEC629}"/>
              </a:ext>
            </a:extLst>
          </p:cNvPr>
          <p:cNvSpPr>
            <a:spLocks noGrp="1"/>
          </p:cNvSpPr>
          <p:nvPr>
            <p:ph type="dt" sz="half" idx="10"/>
          </p:nvPr>
        </p:nvSpPr>
        <p:spPr/>
        <p:txBody>
          <a:bodyPr/>
          <a:lstStyle/>
          <a:p>
            <a:fld id="{5AB6B46F-88DD-4CFF-8BBA-22594AF0B689}" type="datetime1">
              <a:rPr lang="en-US" smtClean="0"/>
              <a:t>8/23/2024</a:t>
            </a:fld>
            <a:endParaRPr lang="en-US"/>
          </a:p>
        </p:txBody>
      </p:sp>
      <p:sp>
        <p:nvSpPr>
          <p:cNvPr id="5" name="Footer Placeholder 4">
            <a:extLst>
              <a:ext uri="{FF2B5EF4-FFF2-40B4-BE49-F238E27FC236}">
                <a16:creationId xmlns:a16="http://schemas.microsoft.com/office/drawing/2014/main" id="{025FDD6E-B264-47CE-961E-0C9D15059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684BF-8741-4911-892A-F54985F9C58E}"/>
              </a:ext>
            </a:extLst>
          </p:cNvPr>
          <p:cNvSpPr>
            <a:spLocks noGrp="1"/>
          </p:cNvSpPr>
          <p:nvPr>
            <p:ph type="sldNum" sz="quarter" idx="12"/>
          </p:nvPr>
        </p:nvSpPr>
        <p:spPr/>
        <p:txBody>
          <a:bodyPr/>
          <a:lstStyle/>
          <a:p>
            <a:fld id="{2753CFF3-99B1-44D6-B1B7-997EE11C819C}" type="slidenum">
              <a:rPr lang="en-US" smtClean="0"/>
              <a:t>‹#›</a:t>
            </a:fld>
            <a:endParaRPr lang="en-US"/>
          </a:p>
        </p:txBody>
      </p:sp>
    </p:spTree>
    <p:extLst>
      <p:ext uri="{BB962C8B-B14F-4D97-AF65-F5344CB8AC3E}">
        <p14:creationId xmlns:p14="http://schemas.microsoft.com/office/powerpoint/2010/main" val="398172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2067-EDDD-4341-BDF3-4C44BD7E4D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6342F-FE8A-4239-9C15-0699158A7F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D76093-F7D9-4654-B835-D04A4D5F57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9C9AE-58D1-4B3B-83D4-F08B01ED7960}"/>
              </a:ext>
            </a:extLst>
          </p:cNvPr>
          <p:cNvSpPr>
            <a:spLocks noGrp="1"/>
          </p:cNvSpPr>
          <p:nvPr>
            <p:ph type="dt" sz="half" idx="10"/>
          </p:nvPr>
        </p:nvSpPr>
        <p:spPr/>
        <p:txBody>
          <a:bodyPr/>
          <a:lstStyle/>
          <a:p>
            <a:fld id="{6112B54A-4841-4D1E-94D4-6E54F474F753}" type="datetime1">
              <a:rPr lang="en-US" smtClean="0"/>
              <a:t>8/23/2024</a:t>
            </a:fld>
            <a:endParaRPr lang="en-US"/>
          </a:p>
        </p:txBody>
      </p:sp>
      <p:sp>
        <p:nvSpPr>
          <p:cNvPr id="6" name="Footer Placeholder 5">
            <a:extLst>
              <a:ext uri="{FF2B5EF4-FFF2-40B4-BE49-F238E27FC236}">
                <a16:creationId xmlns:a16="http://schemas.microsoft.com/office/drawing/2014/main" id="{6BC65116-FAF2-474D-BAAD-A2A9F22E8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34898-78B6-404B-B26C-95F0E11DC7A1}"/>
              </a:ext>
            </a:extLst>
          </p:cNvPr>
          <p:cNvSpPr>
            <a:spLocks noGrp="1"/>
          </p:cNvSpPr>
          <p:nvPr>
            <p:ph type="sldNum" sz="quarter" idx="12"/>
          </p:nvPr>
        </p:nvSpPr>
        <p:spPr/>
        <p:txBody>
          <a:bodyPr/>
          <a:lstStyle/>
          <a:p>
            <a:fld id="{2753CFF3-99B1-44D6-B1B7-997EE11C819C}" type="slidenum">
              <a:rPr lang="en-US" smtClean="0"/>
              <a:t>‹#›</a:t>
            </a:fld>
            <a:endParaRPr lang="en-US"/>
          </a:p>
        </p:txBody>
      </p:sp>
    </p:spTree>
    <p:extLst>
      <p:ext uri="{BB962C8B-B14F-4D97-AF65-F5344CB8AC3E}">
        <p14:creationId xmlns:p14="http://schemas.microsoft.com/office/powerpoint/2010/main" val="399698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5CEC-19CE-4A99-9FCA-77BC627DC9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5D7727-44AC-4D5C-A611-9502F28D0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254CA3-D19B-428B-A616-62E19A4FB36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62D609-CD1D-4F73-A21C-EA4E0883E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092DD5-BDEF-40E1-9A6C-2CB23962B3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179C6B-BFD6-4C93-9EF9-69996858042F}"/>
              </a:ext>
            </a:extLst>
          </p:cNvPr>
          <p:cNvSpPr>
            <a:spLocks noGrp="1"/>
          </p:cNvSpPr>
          <p:nvPr>
            <p:ph type="dt" sz="half" idx="10"/>
          </p:nvPr>
        </p:nvSpPr>
        <p:spPr/>
        <p:txBody>
          <a:bodyPr/>
          <a:lstStyle/>
          <a:p>
            <a:fld id="{51648EDE-7D9C-4445-A7A2-044499572B25}" type="datetime1">
              <a:rPr lang="en-US" smtClean="0"/>
              <a:t>8/23/2024</a:t>
            </a:fld>
            <a:endParaRPr lang="en-US"/>
          </a:p>
        </p:txBody>
      </p:sp>
      <p:sp>
        <p:nvSpPr>
          <p:cNvPr id="8" name="Footer Placeholder 7">
            <a:extLst>
              <a:ext uri="{FF2B5EF4-FFF2-40B4-BE49-F238E27FC236}">
                <a16:creationId xmlns:a16="http://schemas.microsoft.com/office/drawing/2014/main" id="{B666AF00-E942-4D18-888A-C85AF06A0C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D9F7FD-D1CA-43F4-8124-4DEE64D1832C}"/>
              </a:ext>
            </a:extLst>
          </p:cNvPr>
          <p:cNvSpPr>
            <a:spLocks noGrp="1"/>
          </p:cNvSpPr>
          <p:nvPr>
            <p:ph type="sldNum" sz="quarter" idx="12"/>
          </p:nvPr>
        </p:nvSpPr>
        <p:spPr/>
        <p:txBody>
          <a:bodyPr/>
          <a:lstStyle/>
          <a:p>
            <a:fld id="{2753CFF3-99B1-44D6-B1B7-997EE11C819C}" type="slidenum">
              <a:rPr lang="en-US" smtClean="0"/>
              <a:t>‹#›</a:t>
            </a:fld>
            <a:endParaRPr lang="en-US"/>
          </a:p>
        </p:txBody>
      </p:sp>
    </p:spTree>
    <p:extLst>
      <p:ext uri="{BB962C8B-B14F-4D97-AF65-F5344CB8AC3E}">
        <p14:creationId xmlns:p14="http://schemas.microsoft.com/office/powerpoint/2010/main" val="117390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CD07-BBEC-4ABF-BCDE-28B84403E0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6990CC-2D3B-4747-A5B6-FC0CBD8577E9}"/>
              </a:ext>
            </a:extLst>
          </p:cNvPr>
          <p:cNvSpPr>
            <a:spLocks noGrp="1"/>
          </p:cNvSpPr>
          <p:nvPr>
            <p:ph type="dt" sz="half" idx="10"/>
          </p:nvPr>
        </p:nvSpPr>
        <p:spPr/>
        <p:txBody>
          <a:bodyPr/>
          <a:lstStyle/>
          <a:p>
            <a:fld id="{6870CBDE-2680-4EAF-846B-886961243FC2}" type="datetime1">
              <a:rPr lang="en-US" smtClean="0"/>
              <a:t>8/23/2024</a:t>
            </a:fld>
            <a:endParaRPr lang="en-US"/>
          </a:p>
        </p:txBody>
      </p:sp>
      <p:sp>
        <p:nvSpPr>
          <p:cNvPr id="4" name="Footer Placeholder 3">
            <a:extLst>
              <a:ext uri="{FF2B5EF4-FFF2-40B4-BE49-F238E27FC236}">
                <a16:creationId xmlns:a16="http://schemas.microsoft.com/office/drawing/2014/main" id="{352FD587-0EC3-49F2-BF24-DDD446EC1D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73A363-2396-4C64-95B5-2033C24A5F6B}"/>
              </a:ext>
            </a:extLst>
          </p:cNvPr>
          <p:cNvSpPr>
            <a:spLocks noGrp="1"/>
          </p:cNvSpPr>
          <p:nvPr>
            <p:ph type="sldNum" sz="quarter" idx="12"/>
          </p:nvPr>
        </p:nvSpPr>
        <p:spPr/>
        <p:txBody>
          <a:bodyPr/>
          <a:lstStyle/>
          <a:p>
            <a:fld id="{2753CFF3-99B1-44D6-B1B7-997EE11C819C}" type="slidenum">
              <a:rPr lang="en-US" smtClean="0"/>
              <a:t>‹#›</a:t>
            </a:fld>
            <a:endParaRPr lang="en-US"/>
          </a:p>
        </p:txBody>
      </p:sp>
    </p:spTree>
    <p:extLst>
      <p:ext uri="{BB962C8B-B14F-4D97-AF65-F5344CB8AC3E}">
        <p14:creationId xmlns:p14="http://schemas.microsoft.com/office/powerpoint/2010/main" val="107016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CBF28-1CF6-4729-8F97-BEF9AFEA2DBC}"/>
              </a:ext>
            </a:extLst>
          </p:cNvPr>
          <p:cNvSpPr>
            <a:spLocks noGrp="1"/>
          </p:cNvSpPr>
          <p:nvPr>
            <p:ph type="dt" sz="half" idx="10"/>
          </p:nvPr>
        </p:nvSpPr>
        <p:spPr/>
        <p:txBody>
          <a:bodyPr/>
          <a:lstStyle/>
          <a:p>
            <a:fld id="{C8100F12-A87E-4FAB-AE63-0670F58D2DC6}" type="datetime1">
              <a:rPr lang="en-US" smtClean="0"/>
              <a:t>8/23/2024</a:t>
            </a:fld>
            <a:endParaRPr lang="en-US"/>
          </a:p>
        </p:txBody>
      </p:sp>
      <p:sp>
        <p:nvSpPr>
          <p:cNvPr id="3" name="Footer Placeholder 2">
            <a:extLst>
              <a:ext uri="{FF2B5EF4-FFF2-40B4-BE49-F238E27FC236}">
                <a16:creationId xmlns:a16="http://schemas.microsoft.com/office/drawing/2014/main" id="{FA4B0B0D-A22A-40C0-A598-061DD0AAA5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8B6526-DCFD-4D17-80D5-600BF7467F7C}"/>
              </a:ext>
            </a:extLst>
          </p:cNvPr>
          <p:cNvSpPr>
            <a:spLocks noGrp="1"/>
          </p:cNvSpPr>
          <p:nvPr>
            <p:ph type="sldNum" sz="quarter" idx="12"/>
          </p:nvPr>
        </p:nvSpPr>
        <p:spPr/>
        <p:txBody>
          <a:bodyPr/>
          <a:lstStyle/>
          <a:p>
            <a:fld id="{2753CFF3-99B1-44D6-B1B7-997EE11C819C}" type="slidenum">
              <a:rPr lang="en-US" smtClean="0"/>
              <a:t>‹#›</a:t>
            </a:fld>
            <a:endParaRPr lang="en-US"/>
          </a:p>
        </p:txBody>
      </p:sp>
    </p:spTree>
    <p:extLst>
      <p:ext uri="{BB962C8B-B14F-4D97-AF65-F5344CB8AC3E}">
        <p14:creationId xmlns:p14="http://schemas.microsoft.com/office/powerpoint/2010/main" val="36418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001A-2D82-4244-9E46-699CF2807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FCD8D1-BC9C-4C1E-9096-13A7FB5FB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071D31-E5C4-4920-B66E-5FC64E0E6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0B1470-FDB1-4470-B5BE-67D0F61CA6B8}"/>
              </a:ext>
            </a:extLst>
          </p:cNvPr>
          <p:cNvSpPr>
            <a:spLocks noGrp="1"/>
          </p:cNvSpPr>
          <p:nvPr>
            <p:ph type="dt" sz="half" idx="10"/>
          </p:nvPr>
        </p:nvSpPr>
        <p:spPr/>
        <p:txBody>
          <a:bodyPr/>
          <a:lstStyle/>
          <a:p>
            <a:fld id="{4C9058CD-C682-4975-97BB-11B60866514A}" type="datetime1">
              <a:rPr lang="en-US" smtClean="0"/>
              <a:t>8/23/2024</a:t>
            </a:fld>
            <a:endParaRPr lang="en-US"/>
          </a:p>
        </p:txBody>
      </p:sp>
      <p:sp>
        <p:nvSpPr>
          <p:cNvPr id="6" name="Footer Placeholder 5">
            <a:extLst>
              <a:ext uri="{FF2B5EF4-FFF2-40B4-BE49-F238E27FC236}">
                <a16:creationId xmlns:a16="http://schemas.microsoft.com/office/drawing/2014/main" id="{193341CA-B6C7-4F50-BAE4-05EB5DF49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C09CA-8286-492E-844E-2386D59EA6C5}"/>
              </a:ext>
            </a:extLst>
          </p:cNvPr>
          <p:cNvSpPr>
            <a:spLocks noGrp="1"/>
          </p:cNvSpPr>
          <p:nvPr>
            <p:ph type="sldNum" sz="quarter" idx="12"/>
          </p:nvPr>
        </p:nvSpPr>
        <p:spPr/>
        <p:txBody>
          <a:bodyPr/>
          <a:lstStyle/>
          <a:p>
            <a:fld id="{2753CFF3-99B1-44D6-B1B7-997EE11C819C}" type="slidenum">
              <a:rPr lang="en-US" smtClean="0"/>
              <a:t>‹#›</a:t>
            </a:fld>
            <a:endParaRPr lang="en-US"/>
          </a:p>
        </p:txBody>
      </p:sp>
    </p:spTree>
    <p:extLst>
      <p:ext uri="{BB962C8B-B14F-4D97-AF65-F5344CB8AC3E}">
        <p14:creationId xmlns:p14="http://schemas.microsoft.com/office/powerpoint/2010/main" val="278703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9C28-6A87-4621-9AAA-A3D672206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2CAC28-EE0C-4B09-93FC-48F65DEA80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BC2E46-C8E2-4BB9-86CF-3D29DB0FD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86D2AB-E401-46CF-8C55-5F993316EB22}"/>
              </a:ext>
            </a:extLst>
          </p:cNvPr>
          <p:cNvSpPr>
            <a:spLocks noGrp="1"/>
          </p:cNvSpPr>
          <p:nvPr>
            <p:ph type="dt" sz="half" idx="10"/>
          </p:nvPr>
        </p:nvSpPr>
        <p:spPr/>
        <p:txBody>
          <a:bodyPr/>
          <a:lstStyle/>
          <a:p>
            <a:fld id="{B2C84DC2-A3F1-4BA4-BA10-022042F15DF2}" type="datetime1">
              <a:rPr lang="en-US" smtClean="0"/>
              <a:t>8/23/2024</a:t>
            </a:fld>
            <a:endParaRPr lang="en-US"/>
          </a:p>
        </p:txBody>
      </p:sp>
      <p:sp>
        <p:nvSpPr>
          <p:cNvPr id="6" name="Footer Placeholder 5">
            <a:extLst>
              <a:ext uri="{FF2B5EF4-FFF2-40B4-BE49-F238E27FC236}">
                <a16:creationId xmlns:a16="http://schemas.microsoft.com/office/drawing/2014/main" id="{46C594F1-3AA5-47CE-B375-CB8BD676FD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64A4E-8E48-474D-AB9F-297F7FFB26F2}"/>
              </a:ext>
            </a:extLst>
          </p:cNvPr>
          <p:cNvSpPr>
            <a:spLocks noGrp="1"/>
          </p:cNvSpPr>
          <p:nvPr>
            <p:ph type="sldNum" sz="quarter" idx="12"/>
          </p:nvPr>
        </p:nvSpPr>
        <p:spPr/>
        <p:txBody>
          <a:bodyPr/>
          <a:lstStyle/>
          <a:p>
            <a:fld id="{2753CFF3-99B1-44D6-B1B7-997EE11C819C}" type="slidenum">
              <a:rPr lang="en-US" smtClean="0"/>
              <a:t>‹#›</a:t>
            </a:fld>
            <a:endParaRPr lang="en-US"/>
          </a:p>
        </p:txBody>
      </p:sp>
    </p:spTree>
    <p:extLst>
      <p:ext uri="{BB962C8B-B14F-4D97-AF65-F5344CB8AC3E}">
        <p14:creationId xmlns:p14="http://schemas.microsoft.com/office/powerpoint/2010/main" val="102195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2C4A02-C80B-413A-8248-822FF9634E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1B33BA-4F74-4156-B9D1-B383E3FA3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FA6A3-B874-49CB-A9E7-3C1856821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9F237-41E1-452A-97C9-8AB30C07A031}" type="datetime1">
              <a:rPr lang="en-US" smtClean="0"/>
              <a:t>8/23/2024</a:t>
            </a:fld>
            <a:endParaRPr lang="en-US"/>
          </a:p>
        </p:txBody>
      </p:sp>
      <p:sp>
        <p:nvSpPr>
          <p:cNvPr id="5" name="Footer Placeholder 4">
            <a:extLst>
              <a:ext uri="{FF2B5EF4-FFF2-40B4-BE49-F238E27FC236}">
                <a16:creationId xmlns:a16="http://schemas.microsoft.com/office/drawing/2014/main" id="{1660875C-318D-42FA-B0B8-70F807381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582795-3F77-4E4A-8FC2-3283F3331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3CFF3-99B1-44D6-B1B7-997EE11C819C}" type="slidenum">
              <a:rPr lang="en-US" smtClean="0"/>
              <a:t>‹#›</a:t>
            </a:fld>
            <a:endParaRPr lang="en-US"/>
          </a:p>
        </p:txBody>
      </p:sp>
    </p:spTree>
    <p:extLst>
      <p:ext uri="{BB962C8B-B14F-4D97-AF65-F5344CB8AC3E}">
        <p14:creationId xmlns:p14="http://schemas.microsoft.com/office/powerpoint/2010/main" val="287370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6FDE-5BC2-40D2-A7F2-E2E162BEC007}"/>
              </a:ext>
            </a:extLst>
          </p:cNvPr>
          <p:cNvSpPr>
            <a:spLocks noGrp="1"/>
          </p:cNvSpPr>
          <p:nvPr>
            <p:ph type="ctrTitle"/>
          </p:nvPr>
        </p:nvSpPr>
        <p:spPr/>
        <p:txBody>
          <a:bodyPr/>
          <a:lstStyle/>
          <a:p>
            <a:r>
              <a:rPr lang="en-US" dirty="0">
                <a:latin typeface="Algerian" panose="04020705040A02060702" pitchFamily="82" charset="0"/>
              </a:rPr>
              <a:t>History of Robotics</a:t>
            </a:r>
          </a:p>
        </p:txBody>
      </p:sp>
      <p:sp>
        <p:nvSpPr>
          <p:cNvPr id="3" name="Subtitle 2">
            <a:extLst>
              <a:ext uri="{FF2B5EF4-FFF2-40B4-BE49-F238E27FC236}">
                <a16:creationId xmlns:a16="http://schemas.microsoft.com/office/drawing/2014/main" id="{FB3E5AEB-1BC3-461F-92F7-0CB61F29CE62}"/>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a:t>
            </a:r>
            <a:r>
              <a:rPr lang="en-US" dirty="0" err="1">
                <a:latin typeface="Times New Roman" panose="02020603050405020304" pitchFamily="18" charset="0"/>
                <a:cs typeface="Times New Roman" panose="02020603050405020304" pitchFamily="18" charset="0"/>
              </a:rPr>
              <a:t>Ramakant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Ganjeshwar</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340309-5C2D-4A8F-8257-ACC2732D0DB0}"/>
              </a:ext>
            </a:extLst>
          </p:cNvPr>
          <p:cNvSpPr>
            <a:spLocks noGrp="1"/>
          </p:cNvSpPr>
          <p:nvPr>
            <p:ph type="sldNum" sz="quarter" idx="12"/>
          </p:nvPr>
        </p:nvSpPr>
        <p:spPr/>
        <p:txBody>
          <a:bodyPr/>
          <a:lstStyle/>
          <a:p>
            <a:fld id="{2753CFF3-99B1-44D6-B1B7-997EE11C819C}" type="slidenum">
              <a:rPr lang="en-US" smtClean="0"/>
              <a:t>1</a:t>
            </a:fld>
            <a:endParaRPr lang="en-US"/>
          </a:p>
        </p:txBody>
      </p:sp>
    </p:spTree>
    <p:extLst>
      <p:ext uri="{BB962C8B-B14F-4D97-AF65-F5344CB8AC3E}">
        <p14:creationId xmlns:p14="http://schemas.microsoft.com/office/powerpoint/2010/main" val="3352588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3FA2-485D-40A0-9489-CAC6C0AF51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42D85977-DAA8-413D-A7D2-FE0939DA7BD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Despite this shortcoming he is often heralded as the "Father of the Computer" and his work lives on as the foundation for the binary numbering system that is the basis of modern computers.</a:t>
            </a:r>
          </a:p>
          <a:p>
            <a:r>
              <a:rPr lang="en-US" b="1" dirty="0">
                <a:latin typeface="Times New Roman" panose="02020603050405020304" pitchFamily="18" charset="0"/>
                <a:cs typeface="Times New Roman" panose="02020603050405020304" pitchFamily="18" charset="0"/>
              </a:rPr>
              <a:t>1847</a:t>
            </a:r>
          </a:p>
          <a:p>
            <a:r>
              <a:rPr lang="en-US" dirty="0">
                <a:latin typeface="Times New Roman" panose="02020603050405020304" pitchFamily="18" charset="0"/>
                <a:cs typeface="Times New Roman" panose="02020603050405020304" pitchFamily="18" charset="0"/>
              </a:rPr>
              <a:t>George Boole represents logic in mathematical form with his Boolean Algebra.</a:t>
            </a:r>
          </a:p>
          <a:p>
            <a:r>
              <a:rPr lang="en-US" b="1" dirty="0">
                <a:latin typeface="Times New Roman" panose="02020603050405020304" pitchFamily="18" charset="0"/>
                <a:cs typeface="Times New Roman" panose="02020603050405020304" pitchFamily="18" charset="0"/>
              </a:rPr>
              <a:t>1898</a:t>
            </a:r>
          </a:p>
          <a:p>
            <a:r>
              <a:rPr lang="en-US" dirty="0">
                <a:latin typeface="Times New Roman" panose="02020603050405020304" pitchFamily="18" charset="0"/>
                <a:cs typeface="Times New Roman" panose="02020603050405020304" pitchFamily="18" charset="0"/>
              </a:rPr>
              <a:t>Nikola Tesla builds and demonstrates a remote controlled robot boat at Madison Square Garden</a:t>
            </a:r>
          </a:p>
          <a:p>
            <a:endParaRPr lang="en-US" dirty="0"/>
          </a:p>
        </p:txBody>
      </p:sp>
      <p:sp>
        <p:nvSpPr>
          <p:cNvPr id="4" name="Slide Number Placeholder 3">
            <a:extLst>
              <a:ext uri="{FF2B5EF4-FFF2-40B4-BE49-F238E27FC236}">
                <a16:creationId xmlns:a16="http://schemas.microsoft.com/office/drawing/2014/main" id="{8EC1C745-CEAF-4F23-9FC9-AC1BE92C2945}"/>
              </a:ext>
            </a:extLst>
          </p:cNvPr>
          <p:cNvSpPr>
            <a:spLocks noGrp="1"/>
          </p:cNvSpPr>
          <p:nvPr>
            <p:ph type="sldNum" sz="quarter" idx="12"/>
          </p:nvPr>
        </p:nvSpPr>
        <p:spPr/>
        <p:txBody>
          <a:bodyPr/>
          <a:lstStyle/>
          <a:p>
            <a:fld id="{2753CFF3-99B1-44D6-B1B7-997EE11C819C}" type="slidenum">
              <a:rPr lang="en-US" smtClean="0"/>
              <a:t>10</a:t>
            </a:fld>
            <a:endParaRPr lang="en-US"/>
          </a:p>
        </p:txBody>
      </p:sp>
    </p:spTree>
    <p:extLst>
      <p:ext uri="{BB962C8B-B14F-4D97-AF65-F5344CB8AC3E}">
        <p14:creationId xmlns:p14="http://schemas.microsoft.com/office/powerpoint/2010/main" val="426518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7FCC-9EAA-47BB-81FD-BD6D556F28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942C1783-74C5-4A50-B1A8-2CFA7E78E9F2}"/>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1921</a:t>
            </a:r>
          </a:p>
          <a:p>
            <a:r>
              <a:rPr lang="en-US" dirty="0">
                <a:latin typeface="Times New Roman" panose="02020603050405020304" pitchFamily="18" charset="0"/>
                <a:cs typeface="Times New Roman" panose="02020603050405020304" pitchFamily="18" charset="0"/>
              </a:rPr>
              <a:t>Czech writer Karel Capek introduced the word "Robot" in his play R.U.R (</a:t>
            </a:r>
            <a:r>
              <a:rPr lang="en-US" dirty="0" err="1">
                <a:latin typeface="Times New Roman" panose="02020603050405020304" pitchFamily="18" charset="0"/>
                <a:cs typeface="Times New Roman" panose="02020603050405020304" pitchFamily="18" charset="0"/>
              </a:rPr>
              <a:t>Rossuum's</a:t>
            </a:r>
            <a:r>
              <a:rPr lang="en-US" dirty="0">
                <a:latin typeface="Times New Roman" panose="02020603050405020304" pitchFamily="18" charset="0"/>
                <a:cs typeface="Times New Roman" panose="02020603050405020304" pitchFamily="18" charset="0"/>
              </a:rPr>
              <a:t> Universal Robots).</a:t>
            </a:r>
          </a:p>
          <a:p>
            <a:r>
              <a:rPr lang="en-US" dirty="0">
                <a:latin typeface="Times New Roman" panose="02020603050405020304" pitchFamily="18" charset="0"/>
                <a:cs typeface="Times New Roman" panose="02020603050405020304" pitchFamily="18" charset="0"/>
              </a:rPr>
              <a:t>"Robot" in Czech comes from the word "</a:t>
            </a:r>
            <a:r>
              <a:rPr lang="en-US" dirty="0" err="1">
                <a:latin typeface="Times New Roman" panose="02020603050405020304" pitchFamily="18" charset="0"/>
                <a:cs typeface="Times New Roman" panose="02020603050405020304" pitchFamily="18" charset="0"/>
              </a:rPr>
              <a:t>robota</a:t>
            </a:r>
            <a:r>
              <a:rPr lang="en-US" dirty="0">
                <a:latin typeface="Times New Roman" panose="02020603050405020304" pitchFamily="18" charset="0"/>
                <a:cs typeface="Times New Roman" panose="02020603050405020304" pitchFamily="18" charset="0"/>
              </a:rPr>
              <a:t>", meaning "compulsory labor".</a:t>
            </a:r>
          </a:p>
          <a:p>
            <a:r>
              <a:rPr lang="en-US" b="1" dirty="0">
                <a:latin typeface="Times New Roman" panose="02020603050405020304" pitchFamily="18" charset="0"/>
                <a:cs typeface="Times New Roman" panose="02020603050405020304" pitchFamily="18" charset="0"/>
              </a:rPr>
              <a:t>1926</a:t>
            </a:r>
          </a:p>
          <a:p>
            <a:r>
              <a:rPr lang="en-US" dirty="0">
                <a:latin typeface="Times New Roman" panose="02020603050405020304" pitchFamily="18" charset="0"/>
                <a:cs typeface="Times New Roman" panose="02020603050405020304" pitchFamily="18" charset="0"/>
              </a:rPr>
              <a:t>Fritz Lang's movie Metropolis is released. "Maria", the female robot in the film, is the first robot to be projected on the silver screen</a:t>
            </a:r>
          </a:p>
        </p:txBody>
      </p:sp>
      <p:sp>
        <p:nvSpPr>
          <p:cNvPr id="4" name="Slide Number Placeholder 3">
            <a:extLst>
              <a:ext uri="{FF2B5EF4-FFF2-40B4-BE49-F238E27FC236}">
                <a16:creationId xmlns:a16="http://schemas.microsoft.com/office/drawing/2014/main" id="{B3162CF2-CE28-486C-B9EC-C50B68DE0380}"/>
              </a:ext>
            </a:extLst>
          </p:cNvPr>
          <p:cNvSpPr>
            <a:spLocks noGrp="1"/>
          </p:cNvSpPr>
          <p:nvPr>
            <p:ph type="sldNum" sz="quarter" idx="12"/>
          </p:nvPr>
        </p:nvSpPr>
        <p:spPr/>
        <p:txBody>
          <a:bodyPr/>
          <a:lstStyle/>
          <a:p>
            <a:fld id="{2753CFF3-99B1-44D6-B1B7-997EE11C819C}" type="slidenum">
              <a:rPr lang="en-US" smtClean="0"/>
              <a:t>11</a:t>
            </a:fld>
            <a:endParaRPr lang="en-US"/>
          </a:p>
        </p:txBody>
      </p:sp>
    </p:spTree>
    <p:extLst>
      <p:ext uri="{BB962C8B-B14F-4D97-AF65-F5344CB8AC3E}">
        <p14:creationId xmlns:p14="http://schemas.microsoft.com/office/powerpoint/2010/main" val="28559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57DF-9EC8-4CF8-A84A-20CA16BF30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144165DD-C22E-476B-B932-A8439951D6A3}"/>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1936</a:t>
            </a:r>
          </a:p>
          <a:p>
            <a:r>
              <a:rPr lang="en-US" dirty="0">
                <a:latin typeface="Times New Roman" panose="02020603050405020304" pitchFamily="18" charset="0"/>
                <a:cs typeface="Times New Roman" panose="02020603050405020304" pitchFamily="18" charset="0"/>
              </a:rPr>
              <a:t>Alan Turing introduces the concept of a theoretical computer called the Turing Machine. Despite being a fundamental advance in computer logic it also spawns new schools in mathematics.</a:t>
            </a:r>
          </a:p>
          <a:p>
            <a:r>
              <a:rPr lang="en-US" b="1" dirty="0">
                <a:latin typeface="Times New Roman" panose="02020603050405020304" pitchFamily="18" charset="0"/>
                <a:cs typeface="Times New Roman" panose="02020603050405020304" pitchFamily="18" charset="0"/>
              </a:rPr>
              <a:t>1940</a:t>
            </a:r>
          </a:p>
          <a:p>
            <a:r>
              <a:rPr lang="en-US" dirty="0" err="1">
                <a:latin typeface="Times New Roman" panose="02020603050405020304" pitchFamily="18" charset="0"/>
                <a:cs typeface="Times New Roman" panose="02020603050405020304" pitchFamily="18" charset="0"/>
              </a:rPr>
              <a:t>Issac</a:t>
            </a:r>
            <a:r>
              <a:rPr lang="en-US" dirty="0">
                <a:latin typeface="Times New Roman" panose="02020603050405020304" pitchFamily="18" charset="0"/>
                <a:cs typeface="Times New Roman" panose="02020603050405020304" pitchFamily="18" charset="0"/>
              </a:rPr>
              <a:t> Asimov produces a series of short stories about robots starting with A Strange Playfellow (later renamed Robbie) for Super Science Stories magazine. </a:t>
            </a:r>
          </a:p>
          <a:p>
            <a:r>
              <a:rPr lang="en-US" dirty="0">
                <a:latin typeface="Times New Roman" panose="02020603050405020304" pitchFamily="18" charset="0"/>
                <a:cs typeface="Times New Roman" panose="02020603050405020304" pitchFamily="18" charset="0"/>
              </a:rPr>
              <a:t>The story is about a robot and its affection for a child that it is bound to protect. Over the next 10 years he produces more stories about robots that are eventually recompiled into the volume I, Robot in 1950.</a:t>
            </a:r>
          </a:p>
        </p:txBody>
      </p:sp>
      <p:sp>
        <p:nvSpPr>
          <p:cNvPr id="4" name="Slide Number Placeholder 3">
            <a:extLst>
              <a:ext uri="{FF2B5EF4-FFF2-40B4-BE49-F238E27FC236}">
                <a16:creationId xmlns:a16="http://schemas.microsoft.com/office/drawing/2014/main" id="{DEB15A3E-FB4B-4A6A-8AE9-DEC497409F7C}"/>
              </a:ext>
            </a:extLst>
          </p:cNvPr>
          <p:cNvSpPr>
            <a:spLocks noGrp="1"/>
          </p:cNvSpPr>
          <p:nvPr>
            <p:ph type="sldNum" sz="quarter" idx="12"/>
          </p:nvPr>
        </p:nvSpPr>
        <p:spPr/>
        <p:txBody>
          <a:bodyPr/>
          <a:lstStyle/>
          <a:p>
            <a:fld id="{2753CFF3-99B1-44D6-B1B7-997EE11C819C}" type="slidenum">
              <a:rPr lang="en-US" smtClean="0"/>
              <a:t>12</a:t>
            </a:fld>
            <a:endParaRPr lang="en-US"/>
          </a:p>
        </p:txBody>
      </p:sp>
    </p:spTree>
    <p:extLst>
      <p:ext uri="{BB962C8B-B14F-4D97-AF65-F5344CB8AC3E}">
        <p14:creationId xmlns:p14="http://schemas.microsoft.com/office/powerpoint/2010/main" val="217505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DF96-5FFD-49FF-99B9-E197A65DBC4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8A87373E-9ADB-4D5A-80CB-6F663CAD9531}"/>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1946</a:t>
            </a:r>
          </a:p>
          <a:p>
            <a:r>
              <a:rPr lang="en-US" dirty="0">
                <a:latin typeface="Times New Roman" panose="02020603050405020304" pitchFamily="18" charset="0"/>
                <a:cs typeface="Times New Roman" panose="02020603050405020304" pitchFamily="18" charset="0"/>
              </a:rPr>
              <a:t>George </a:t>
            </a:r>
            <a:r>
              <a:rPr lang="en-US" dirty="0" err="1">
                <a:latin typeface="Times New Roman" panose="02020603050405020304" pitchFamily="18" charset="0"/>
                <a:cs typeface="Times New Roman" panose="02020603050405020304" pitchFamily="18" charset="0"/>
              </a:rPr>
              <a:t>Devol</a:t>
            </a:r>
            <a:r>
              <a:rPr lang="en-US" dirty="0">
                <a:latin typeface="Times New Roman" panose="02020603050405020304" pitchFamily="18" charset="0"/>
                <a:cs typeface="Times New Roman" panose="02020603050405020304" pitchFamily="18" charset="0"/>
              </a:rPr>
              <a:t> patents a playback device for controlling machines.</a:t>
            </a:r>
          </a:p>
          <a:p>
            <a:r>
              <a:rPr lang="en-US" b="1" dirty="0">
                <a:latin typeface="Times New Roman" panose="02020603050405020304" pitchFamily="18" charset="0"/>
                <a:cs typeface="Times New Roman" panose="02020603050405020304" pitchFamily="18" charset="0"/>
              </a:rPr>
              <a:t>1950</a:t>
            </a:r>
          </a:p>
          <a:p>
            <a:r>
              <a:rPr lang="en-US" dirty="0">
                <a:latin typeface="Times New Roman" panose="02020603050405020304" pitchFamily="18" charset="0"/>
                <a:cs typeface="Times New Roman" panose="02020603050405020304" pitchFamily="18" charset="0"/>
              </a:rPr>
              <a:t>Alan Turing publishes Computing Machinery and Intelligence in which he proposes a test to determine whether or not a machine has gained the power to think for itself. </a:t>
            </a:r>
          </a:p>
          <a:p>
            <a:r>
              <a:rPr lang="en-US" dirty="0">
                <a:latin typeface="Times New Roman" panose="02020603050405020304" pitchFamily="18" charset="0"/>
                <a:cs typeface="Times New Roman" panose="02020603050405020304" pitchFamily="18" charset="0"/>
              </a:rPr>
              <a:t>It becomes known as the "Turing Test".</a:t>
            </a:r>
          </a:p>
          <a:p>
            <a:r>
              <a:rPr lang="en-US" b="1" dirty="0">
                <a:latin typeface="Times New Roman" panose="02020603050405020304" pitchFamily="18" charset="0"/>
                <a:cs typeface="Times New Roman" panose="02020603050405020304" pitchFamily="18" charset="0"/>
              </a:rPr>
              <a:t>1951</a:t>
            </a:r>
          </a:p>
          <a:p>
            <a:r>
              <a:rPr lang="en-US" dirty="0">
                <a:latin typeface="Times New Roman" panose="02020603050405020304" pitchFamily="18" charset="0"/>
                <a:cs typeface="Times New Roman" panose="02020603050405020304" pitchFamily="18" charset="0"/>
              </a:rPr>
              <a:t>The Day the Earth Stood Still premieres in theaters. The movie features an alien named </a:t>
            </a:r>
            <a:r>
              <a:rPr lang="en-US" dirty="0" err="1">
                <a:latin typeface="Times New Roman" panose="02020603050405020304" pitchFamily="18" charset="0"/>
                <a:cs typeface="Times New Roman" panose="02020603050405020304" pitchFamily="18" charset="0"/>
              </a:rPr>
              <a:t>Klaatu</a:t>
            </a:r>
            <a:r>
              <a:rPr lang="en-US" dirty="0">
                <a:latin typeface="Times New Roman" panose="02020603050405020304" pitchFamily="18" charset="0"/>
                <a:cs typeface="Times New Roman" panose="02020603050405020304" pitchFamily="18" charset="0"/>
              </a:rPr>
              <a:t> and his robot </a:t>
            </a:r>
            <a:r>
              <a:rPr lang="en-US" dirty="0" err="1">
                <a:latin typeface="Times New Roman" panose="02020603050405020304" pitchFamily="18" charset="0"/>
                <a:cs typeface="Times New Roman" panose="02020603050405020304" pitchFamily="18" charset="0"/>
              </a:rPr>
              <a:t>Gort</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20913071-DDBD-46B9-A164-5C61A3F8D5CC}"/>
              </a:ext>
            </a:extLst>
          </p:cNvPr>
          <p:cNvSpPr>
            <a:spLocks noGrp="1"/>
          </p:cNvSpPr>
          <p:nvPr>
            <p:ph type="sldNum" sz="quarter" idx="12"/>
          </p:nvPr>
        </p:nvSpPr>
        <p:spPr/>
        <p:txBody>
          <a:bodyPr/>
          <a:lstStyle/>
          <a:p>
            <a:fld id="{2753CFF3-99B1-44D6-B1B7-997EE11C819C}" type="slidenum">
              <a:rPr lang="en-US" smtClean="0"/>
              <a:t>13</a:t>
            </a:fld>
            <a:endParaRPr lang="en-US"/>
          </a:p>
        </p:txBody>
      </p:sp>
    </p:spTree>
    <p:extLst>
      <p:ext uri="{BB962C8B-B14F-4D97-AF65-F5344CB8AC3E}">
        <p14:creationId xmlns:p14="http://schemas.microsoft.com/office/powerpoint/2010/main" val="193236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BD87-B371-4EEF-8F6E-3EE4F14216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6BA6DAF8-D79F-4377-BD24-A240062C9A87}"/>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1956</a:t>
            </a:r>
          </a:p>
          <a:p>
            <a:r>
              <a:rPr lang="en-US" dirty="0">
                <a:latin typeface="Times New Roman" panose="02020603050405020304" pitchFamily="18" charset="0"/>
                <a:cs typeface="Times New Roman" panose="02020603050405020304" pitchFamily="18" charset="0"/>
              </a:rPr>
              <a:t>Alan Newell and Herbert Simon create the Logic Theorist, the first "expert system". </a:t>
            </a:r>
          </a:p>
          <a:p>
            <a:r>
              <a:rPr lang="en-US" dirty="0">
                <a:latin typeface="Times New Roman" panose="02020603050405020304" pitchFamily="18" charset="0"/>
                <a:cs typeface="Times New Roman" panose="02020603050405020304" pitchFamily="18" charset="0"/>
              </a:rPr>
              <a:t>It is used to help solve difficult math problems.</a:t>
            </a:r>
          </a:p>
          <a:p>
            <a:r>
              <a:rPr lang="en-US" dirty="0">
                <a:latin typeface="Times New Roman" panose="02020603050405020304" pitchFamily="18" charset="0"/>
                <a:cs typeface="Times New Roman" panose="02020603050405020304" pitchFamily="18" charset="0"/>
              </a:rPr>
              <a:t>Aided by a grant from the Rockefeller Foundation John McCarthy, Marvin Minsky, Nat Rochester, and Claude Shannon organize The Dartmouth Summer Research Project on Artificial Intelligence at Dartmouth College. </a:t>
            </a:r>
          </a:p>
          <a:p>
            <a:r>
              <a:rPr lang="en-US" dirty="0">
                <a:latin typeface="Times New Roman" panose="02020603050405020304" pitchFamily="18" charset="0"/>
                <a:cs typeface="Times New Roman" panose="02020603050405020304" pitchFamily="18" charset="0"/>
              </a:rPr>
              <a:t>The term "artificial intelligence" is coined as a result of this conference.</a:t>
            </a:r>
          </a:p>
        </p:txBody>
      </p:sp>
      <p:sp>
        <p:nvSpPr>
          <p:cNvPr id="4" name="Slide Number Placeholder 3">
            <a:extLst>
              <a:ext uri="{FF2B5EF4-FFF2-40B4-BE49-F238E27FC236}">
                <a16:creationId xmlns:a16="http://schemas.microsoft.com/office/drawing/2014/main" id="{1FCA2AD4-95E4-44F0-9B66-30E87B1719E7}"/>
              </a:ext>
            </a:extLst>
          </p:cNvPr>
          <p:cNvSpPr>
            <a:spLocks noGrp="1"/>
          </p:cNvSpPr>
          <p:nvPr>
            <p:ph type="sldNum" sz="quarter" idx="12"/>
          </p:nvPr>
        </p:nvSpPr>
        <p:spPr/>
        <p:txBody>
          <a:bodyPr/>
          <a:lstStyle/>
          <a:p>
            <a:fld id="{2753CFF3-99B1-44D6-B1B7-997EE11C819C}" type="slidenum">
              <a:rPr lang="en-US" smtClean="0"/>
              <a:t>14</a:t>
            </a:fld>
            <a:endParaRPr lang="en-US"/>
          </a:p>
        </p:txBody>
      </p:sp>
    </p:spTree>
    <p:extLst>
      <p:ext uri="{BB962C8B-B14F-4D97-AF65-F5344CB8AC3E}">
        <p14:creationId xmlns:p14="http://schemas.microsoft.com/office/powerpoint/2010/main" val="338030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D1A7-1D67-429F-8515-88C758981B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9D6C0860-09C0-4124-98EC-F6EDF0BA42B3}"/>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1959</a:t>
            </a:r>
          </a:p>
          <a:p>
            <a:r>
              <a:rPr lang="en-US" dirty="0">
                <a:latin typeface="Times New Roman" panose="02020603050405020304" pitchFamily="18" charset="0"/>
                <a:cs typeface="Times New Roman" panose="02020603050405020304" pitchFamily="18" charset="0"/>
              </a:rPr>
              <a:t>John McCarthy and Marvin Minsky start the Artificial Intelligence Laboratory at the Massachusetts Institute of Technology (MIT).</a:t>
            </a:r>
          </a:p>
          <a:p>
            <a:r>
              <a:rPr lang="en-US" b="1" dirty="0">
                <a:latin typeface="Times New Roman" panose="02020603050405020304" pitchFamily="18" charset="0"/>
                <a:cs typeface="Times New Roman" panose="02020603050405020304" pitchFamily="18" charset="0"/>
              </a:rPr>
              <a:t>1961</a:t>
            </a:r>
          </a:p>
          <a:p>
            <a:r>
              <a:rPr lang="en-US" dirty="0">
                <a:latin typeface="Times New Roman" panose="02020603050405020304" pitchFamily="18" charset="0"/>
                <a:cs typeface="Times New Roman" panose="02020603050405020304" pitchFamily="18" charset="0"/>
              </a:rPr>
              <a:t>Heinrich Ernst develops the MH-1, a computer operated mechanical hand at MIT.</a:t>
            </a:r>
          </a:p>
          <a:p>
            <a:r>
              <a:rPr lang="en-US" b="1" dirty="0">
                <a:latin typeface="Times New Roman" panose="02020603050405020304" pitchFamily="18" charset="0"/>
                <a:cs typeface="Times New Roman" panose="02020603050405020304" pitchFamily="18" charset="0"/>
              </a:rPr>
              <a:t>1962</a:t>
            </a:r>
          </a:p>
          <a:p>
            <a:r>
              <a:rPr lang="en-US" dirty="0">
                <a:latin typeface="Times New Roman" panose="02020603050405020304" pitchFamily="18" charset="0"/>
                <a:cs typeface="Times New Roman" panose="02020603050405020304" pitchFamily="18" charset="0"/>
              </a:rPr>
              <a:t>The first industrial arm robot - the </a:t>
            </a:r>
            <a:r>
              <a:rPr lang="en-US" dirty="0" err="1">
                <a:latin typeface="Times New Roman" panose="02020603050405020304" pitchFamily="18" charset="0"/>
                <a:cs typeface="Times New Roman" panose="02020603050405020304" pitchFamily="18" charset="0"/>
              </a:rPr>
              <a:t>Unimate</a:t>
            </a:r>
            <a:r>
              <a:rPr lang="en-US" dirty="0">
                <a:latin typeface="Times New Roman" panose="02020603050405020304" pitchFamily="18" charset="0"/>
                <a:cs typeface="Times New Roman" panose="02020603050405020304" pitchFamily="18" charset="0"/>
              </a:rPr>
              <a:t> - is introduced. It is designed to complete repetitive or dangerous tasks on a General Motors assembly line.</a:t>
            </a:r>
          </a:p>
        </p:txBody>
      </p:sp>
      <p:sp>
        <p:nvSpPr>
          <p:cNvPr id="4" name="Slide Number Placeholder 3">
            <a:extLst>
              <a:ext uri="{FF2B5EF4-FFF2-40B4-BE49-F238E27FC236}">
                <a16:creationId xmlns:a16="http://schemas.microsoft.com/office/drawing/2014/main" id="{CE7A109E-28F2-4E52-B5CE-EE2871012182}"/>
              </a:ext>
            </a:extLst>
          </p:cNvPr>
          <p:cNvSpPr>
            <a:spLocks noGrp="1"/>
          </p:cNvSpPr>
          <p:nvPr>
            <p:ph type="sldNum" sz="quarter" idx="12"/>
          </p:nvPr>
        </p:nvSpPr>
        <p:spPr/>
        <p:txBody>
          <a:bodyPr/>
          <a:lstStyle/>
          <a:p>
            <a:fld id="{2753CFF3-99B1-44D6-B1B7-997EE11C819C}" type="slidenum">
              <a:rPr lang="en-US" smtClean="0"/>
              <a:t>15</a:t>
            </a:fld>
            <a:endParaRPr lang="en-US"/>
          </a:p>
        </p:txBody>
      </p:sp>
    </p:spTree>
    <p:extLst>
      <p:ext uri="{BB962C8B-B14F-4D97-AF65-F5344CB8AC3E}">
        <p14:creationId xmlns:p14="http://schemas.microsoft.com/office/powerpoint/2010/main" val="353685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87DA-B70E-43A3-98E6-0F6448E89E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68E7C998-8546-4569-987D-3A0AB8DC746E}"/>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1963</a:t>
            </a:r>
          </a:p>
          <a:p>
            <a:r>
              <a:rPr lang="en-US" dirty="0">
                <a:latin typeface="Times New Roman" panose="02020603050405020304" pitchFamily="18" charset="0"/>
                <a:cs typeface="Times New Roman" panose="02020603050405020304" pitchFamily="18" charset="0"/>
              </a:rPr>
              <a:t>John McCarthy leaves MIT to start the Artificial Intelligence Laboratory at Stanford University.</a:t>
            </a:r>
          </a:p>
          <a:p>
            <a:r>
              <a:rPr lang="en-US" b="1" dirty="0">
                <a:latin typeface="Times New Roman" panose="02020603050405020304" pitchFamily="18" charset="0"/>
                <a:cs typeface="Times New Roman" panose="02020603050405020304" pitchFamily="18" charset="0"/>
              </a:rPr>
              <a:t>1966</a:t>
            </a:r>
          </a:p>
          <a:p>
            <a:r>
              <a:rPr lang="en-US" dirty="0">
                <a:latin typeface="Times New Roman" panose="02020603050405020304" pitchFamily="18" charset="0"/>
                <a:cs typeface="Times New Roman" panose="02020603050405020304" pitchFamily="18" charset="0"/>
              </a:rPr>
              <a:t>The Stanford Research Institute (later to be known as SRI Technology) creates </a:t>
            </a:r>
            <a:r>
              <a:rPr lang="en-US" dirty="0" err="1">
                <a:latin typeface="Times New Roman" panose="02020603050405020304" pitchFamily="18" charset="0"/>
                <a:cs typeface="Times New Roman" panose="02020603050405020304" pitchFamily="18" charset="0"/>
              </a:rPr>
              <a:t>Shakey</a:t>
            </a:r>
            <a:r>
              <a:rPr lang="en-US" dirty="0">
                <a:latin typeface="Times New Roman" panose="02020603050405020304" pitchFamily="18" charset="0"/>
                <a:cs typeface="Times New Roman" panose="02020603050405020304" pitchFamily="18" charset="0"/>
              </a:rPr>
              <a:t>, the first mobile</a:t>
            </a:r>
          </a:p>
          <a:p>
            <a:r>
              <a:rPr lang="en-US" dirty="0">
                <a:latin typeface="Times New Roman" panose="02020603050405020304" pitchFamily="18" charset="0"/>
                <a:cs typeface="Times New Roman" panose="02020603050405020304" pitchFamily="18" charset="0"/>
              </a:rPr>
              <a:t>robot to know and react to its own actions. Amongst other achievements SRI was also the research</a:t>
            </a:r>
          </a:p>
        </p:txBody>
      </p:sp>
      <p:sp>
        <p:nvSpPr>
          <p:cNvPr id="4" name="Slide Number Placeholder 3">
            <a:extLst>
              <a:ext uri="{FF2B5EF4-FFF2-40B4-BE49-F238E27FC236}">
                <a16:creationId xmlns:a16="http://schemas.microsoft.com/office/drawing/2014/main" id="{0E917148-EA10-4465-A8B8-7B04CCE816BD}"/>
              </a:ext>
            </a:extLst>
          </p:cNvPr>
          <p:cNvSpPr>
            <a:spLocks noGrp="1"/>
          </p:cNvSpPr>
          <p:nvPr>
            <p:ph type="sldNum" sz="quarter" idx="12"/>
          </p:nvPr>
        </p:nvSpPr>
        <p:spPr/>
        <p:txBody>
          <a:bodyPr/>
          <a:lstStyle/>
          <a:p>
            <a:fld id="{2753CFF3-99B1-44D6-B1B7-997EE11C819C}" type="slidenum">
              <a:rPr lang="en-US" smtClean="0"/>
              <a:t>16</a:t>
            </a:fld>
            <a:endParaRPr lang="en-US"/>
          </a:p>
        </p:txBody>
      </p:sp>
    </p:spTree>
    <p:extLst>
      <p:ext uri="{BB962C8B-B14F-4D97-AF65-F5344CB8AC3E}">
        <p14:creationId xmlns:p14="http://schemas.microsoft.com/office/powerpoint/2010/main" val="341648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9076-8E7E-4C81-AF28-D8B836C4CE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0D4FC72D-8C96-4087-AE6B-7C6C9D400CD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institute that helped bring us modern day laundry detergent in the development of Tide.</a:t>
            </a:r>
          </a:p>
          <a:p>
            <a:r>
              <a:rPr lang="en-US" dirty="0">
                <a:latin typeface="Times New Roman" panose="02020603050405020304" pitchFamily="18" charset="0"/>
                <a:cs typeface="Times New Roman" panose="02020603050405020304" pitchFamily="18" charset="0"/>
              </a:rPr>
              <a:t>An artificial intelligence program named ELIZA is created at MIT by Joseph </a:t>
            </a:r>
            <a:r>
              <a:rPr lang="en-US" dirty="0" err="1">
                <a:latin typeface="Times New Roman" panose="02020603050405020304" pitchFamily="18" charset="0"/>
                <a:cs typeface="Times New Roman" panose="02020603050405020304" pitchFamily="18" charset="0"/>
              </a:rPr>
              <a:t>Weizenbaum</a:t>
            </a:r>
            <a:r>
              <a:rPr lang="en-US" dirty="0">
                <a:latin typeface="Times New Roman" panose="02020603050405020304" pitchFamily="18" charset="0"/>
                <a:cs typeface="Times New Roman" panose="02020603050405020304" pitchFamily="18" charset="0"/>
              </a:rPr>
              <a:t>. ELIZA</a:t>
            </a:r>
          </a:p>
          <a:p>
            <a:r>
              <a:rPr lang="en-US" dirty="0">
                <a:latin typeface="Times New Roman" panose="02020603050405020304" pitchFamily="18" charset="0"/>
                <a:cs typeface="Times New Roman" panose="02020603050405020304" pitchFamily="18" charset="0"/>
              </a:rPr>
              <a:t>functions as a computer psychologist that manipulates its users’ statements to form questions.</a:t>
            </a:r>
          </a:p>
          <a:p>
            <a:r>
              <a:rPr lang="en-US" dirty="0" err="1">
                <a:latin typeface="Times New Roman" panose="02020603050405020304" pitchFamily="18" charset="0"/>
                <a:cs typeface="Times New Roman" panose="02020603050405020304" pitchFamily="18" charset="0"/>
              </a:rPr>
              <a:t>Weizenbaum</a:t>
            </a:r>
            <a:r>
              <a:rPr lang="en-US" dirty="0">
                <a:latin typeface="Times New Roman" panose="02020603050405020304" pitchFamily="18" charset="0"/>
                <a:cs typeface="Times New Roman" panose="02020603050405020304" pitchFamily="18" charset="0"/>
              </a:rPr>
              <a:t> is disturbed at how quickly people put faith in his little program.</a:t>
            </a:r>
          </a:p>
          <a:p>
            <a:endParaRPr lang="en-US" dirty="0"/>
          </a:p>
        </p:txBody>
      </p:sp>
      <p:sp>
        <p:nvSpPr>
          <p:cNvPr id="4" name="Slide Number Placeholder 3">
            <a:extLst>
              <a:ext uri="{FF2B5EF4-FFF2-40B4-BE49-F238E27FC236}">
                <a16:creationId xmlns:a16="http://schemas.microsoft.com/office/drawing/2014/main" id="{CC9F5D8F-EDAF-4E02-A753-97866188285F}"/>
              </a:ext>
            </a:extLst>
          </p:cNvPr>
          <p:cNvSpPr>
            <a:spLocks noGrp="1"/>
          </p:cNvSpPr>
          <p:nvPr>
            <p:ph type="sldNum" sz="quarter" idx="12"/>
          </p:nvPr>
        </p:nvSpPr>
        <p:spPr/>
        <p:txBody>
          <a:bodyPr/>
          <a:lstStyle/>
          <a:p>
            <a:fld id="{2753CFF3-99B1-44D6-B1B7-997EE11C819C}" type="slidenum">
              <a:rPr lang="en-US" smtClean="0"/>
              <a:t>17</a:t>
            </a:fld>
            <a:endParaRPr lang="en-US"/>
          </a:p>
        </p:txBody>
      </p:sp>
    </p:spTree>
    <p:extLst>
      <p:ext uri="{BB962C8B-B14F-4D97-AF65-F5344CB8AC3E}">
        <p14:creationId xmlns:p14="http://schemas.microsoft.com/office/powerpoint/2010/main" val="29252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78B5-8B42-4808-A713-1408BDE4FED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02408D86-B9DE-45F5-8E0F-E63699628CE4}"/>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1967</a:t>
            </a:r>
          </a:p>
          <a:p>
            <a:r>
              <a:rPr lang="en-US" dirty="0">
                <a:latin typeface="Times New Roman" panose="02020603050405020304" pitchFamily="18" charset="0"/>
                <a:cs typeface="Times New Roman" panose="02020603050405020304" pitchFamily="18" charset="0"/>
              </a:rPr>
              <a:t>In response to an article written by </a:t>
            </a:r>
            <a:r>
              <a:rPr lang="en-US" dirty="0" err="1">
                <a:latin typeface="Times New Roman" panose="02020603050405020304" pitchFamily="18" charset="0"/>
                <a:cs typeface="Times New Roman" panose="02020603050405020304" pitchFamily="18" charset="0"/>
              </a:rPr>
              <a:t>Hurbert</a:t>
            </a:r>
            <a:r>
              <a:rPr lang="en-US" dirty="0">
                <a:latin typeface="Times New Roman" panose="02020603050405020304" pitchFamily="18" charset="0"/>
                <a:cs typeface="Times New Roman" panose="02020603050405020304" pitchFamily="18" charset="0"/>
              </a:rPr>
              <a:t> Dreyfus in which he declares a computer program could never beat him in a game of chess, Richard Greenblatt writes </a:t>
            </a:r>
            <a:r>
              <a:rPr lang="en-US" dirty="0" err="1">
                <a:latin typeface="Times New Roman" panose="02020603050405020304" pitchFamily="18" charset="0"/>
                <a:cs typeface="Times New Roman" panose="02020603050405020304" pitchFamily="18" charset="0"/>
              </a:rPr>
              <a:t>MacHack</a:t>
            </a:r>
            <a:r>
              <a:rPr lang="en-US" dirty="0">
                <a:latin typeface="Times New Roman" panose="02020603050405020304" pitchFamily="18" charset="0"/>
                <a:cs typeface="Times New Roman" panose="02020603050405020304" pitchFamily="18" charset="0"/>
              </a:rPr>
              <a:t>, a program that does just that.</a:t>
            </a:r>
          </a:p>
          <a:p>
            <a:r>
              <a:rPr lang="en-US" dirty="0">
                <a:latin typeface="Times New Roman" panose="02020603050405020304" pitchFamily="18" charset="0"/>
                <a:cs typeface="Times New Roman" panose="02020603050405020304" pitchFamily="18" charset="0"/>
              </a:rPr>
              <a:t>Greenblatt’s program would be the foundation for many future chess programs, ultimately culminating in Big Blue, which beat chess grand master Gary Kasparov</a:t>
            </a:r>
            <a:r>
              <a:rPr lang="en-US" dirty="0"/>
              <a:t>.</a:t>
            </a:r>
          </a:p>
        </p:txBody>
      </p:sp>
      <p:sp>
        <p:nvSpPr>
          <p:cNvPr id="4" name="Slide Number Placeholder 3">
            <a:extLst>
              <a:ext uri="{FF2B5EF4-FFF2-40B4-BE49-F238E27FC236}">
                <a16:creationId xmlns:a16="http://schemas.microsoft.com/office/drawing/2014/main" id="{6B1DD28F-AE54-4306-8E61-BDD5525D10F5}"/>
              </a:ext>
            </a:extLst>
          </p:cNvPr>
          <p:cNvSpPr>
            <a:spLocks noGrp="1"/>
          </p:cNvSpPr>
          <p:nvPr>
            <p:ph type="sldNum" sz="quarter" idx="12"/>
          </p:nvPr>
        </p:nvSpPr>
        <p:spPr/>
        <p:txBody>
          <a:bodyPr/>
          <a:lstStyle/>
          <a:p>
            <a:fld id="{2753CFF3-99B1-44D6-B1B7-997EE11C819C}" type="slidenum">
              <a:rPr lang="en-US" smtClean="0"/>
              <a:t>18</a:t>
            </a:fld>
            <a:endParaRPr lang="en-US"/>
          </a:p>
        </p:txBody>
      </p:sp>
    </p:spTree>
    <p:extLst>
      <p:ext uri="{BB962C8B-B14F-4D97-AF65-F5344CB8AC3E}">
        <p14:creationId xmlns:p14="http://schemas.microsoft.com/office/powerpoint/2010/main" val="413700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DE24-6795-425E-B853-BDD319EA27D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9CE16281-4513-4314-B287-6CAE5419F552}"/>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1968</a:t>
            </a:r>
          </a:p>
          <a:p>
            <a:r>
              <a:rPr lang="en-US" dirty="0">
                <a:latin typeface="Times New Roman" panose="02020603050405020304" pitchFamily="18" charset="0"/>
                <a:cs typeface="Times New Roman" panose="02020603050405020304" pitchFamily="18" charset="0"/>
              </a:rPr>
              <a:t>Stanley Kubrick makes Arthur C. Clark's 2001: A Space Odyssey into a movie. </a:t>
            </a:r>
          </a:p>
          <a:p>
            <a:r>
              <a:rPr lang="en-US" dirty="0">
                <a:latin typeface="Times New Roman" panose="02020603050405020304" pitchFamily="18" charset="0"/>
                <a:cs typeface="Times New Roman" panose="02020603050405020304" pitchFamily="18" charset="0"/>
              </a:rPr>
              <a:t>It features HAL, an onboard computer that decides it doesn't need its human counter arts any longer.</a:t>
            </a:r>
          </a:p>
          <a:p>
            <a:r>
              <a:rPr lang="en-US" b="1" dirty="0">
                <a:latin typeface="Times New Roman" panose="02020603050405020304" pitchFamily="18" charset="0"/>
                <a:cs typeface="Times New Roman" panose="02020603050405020304" pitchFamily="18" charset="0"/>
              </a:rPr>
              <a:t>1969</a:t>
            </a:r>
          </a:p>
          <a:p>
            <a:r>
              <a:rPr lang="en-US" dirty="0">
                <a:latin typeface="Times New Roman" panose="02020603050405020304" pitchFamily="18" charset="0"/>
                <a:cs typeface="Times New Roman" panose="02020603050405020304" pitchFamily="18" charset="0"/>
              </a:rPr>
              <a:t>Victor Scheinman, a mechanical engineering student working in the Stanford Artificial Intelligence Lab (SAIL) creates the Stanford Arm. </a:t>
            </a:r>
          </a:p>
          <a:p>
            <a:r>
              <a:rPr lang="en-US" dirty="0">
                <a:latin typeface="Times New Roman" panose="02020603050405020304" pitchFamily="18" charset="0"/>
                <a:cs typeface="Times New Roman" panose="02020603050405020304" pitchFamily="18" charset="0"/>
              </a:rPr>
              <a:t>The arm's design becomes a standard and is still influencing the design of robot arms today.</a:t>
            </a:r>
          </a:p>
        </p:txBody>
      </p:sp>
      <p:sp>
        <p:nvSpPr>
          <p:cNvPr id="4" name="Slide Number Placeholder 3">
            <a:extLst>
              <a:ext uri="{FF2B5EF4-FFF2-40B4-BE49-F238E27FC236}">
                <a16:creationId xmlns:a16="http://schemas.microsoft.com/office/drawing/2014/main" id="{FF45E0F1-84D1-4143-8AFF-F51170E9D702}"/>
              </a:ext>
            </a:extLst>
          </p:cNvPr>
          <p:cNvSpPr>
            <a:spLocks noGrp="1"/>
          </p:cNvSpPr>
          <p:nvPr>
            <p:ph type="sldNum" sz="quarter" idx="12"/>
          </p:nvPr>
        </p:nvSpPr>
        <p:spPr/>
        <p:txBody>
          <a:bodyPr/>
          <a:lstStyle/>
          <a:p>
            <a:fld id="{2753CFF3-99B1-44D6-B1B7-997EE11C819C}" type="slidenum">
              <a:rPr lang="en-US" smtClean="0"/>
              <a:t>19</a:t>
            </a:fld>
            <a:endParaRPr lang="en-US"/>
          </a:p>
        </p:txBody>
      </p:sp>
    </p:spTree>
    <p:extLst>
      <p:ext uri="{BB962C8B-B14F-4D97-AF65-F5344CB8AC3E}">
        <p14:creationId xmlns:p14="http://schemas.microsoft.com/office/powerpoint/2010/main" val="297665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34E3-3B08-40E6-8E0C-A79148EA59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p>
        </p:txBody>
      </p:sp>
      <p:sp>
        <p:nvSpPr>
          <p:cNvPr id="3" name="Content Placeholder 2">
            <a:extLst>
              <a:ext uri="{FF2B5EF4-FFF2-40B4-BE49-F238E27FC236}">
                <a16:creationId xmlns:a16="http://schemas.microsoft.com/office/drawing/2014/main" id="{44BDFF3F-7027-4DCA-A062-3DCA5BD25434}"/>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350 Before Christ(BS)</a:t>
            </a:r>
          </a:p>
          <a:p>
            <a:pPr algn="just"/>
            <a:r>
              <a:rPr lang="en-US" dirty="0">
                <a:latin typeface="Times New Roman" panose="02020603050405020304" pitchFamily="18" charset="0"/>
                <a:cs typeface="Times New Roman" panose="02020603050405020304" pitchFamily="18" charset="0"/>
              </a:rPr>
              <a:t>The brilliant Greek mathematician, Archytas of Tarentum builds a mechanical birds dubbed “the pigeon” that is propelled by steam.</a:t>
            </a:r>
          </a:p>
          <a:p>
            <a:pPr algn="just"/>
            <a:r>
              <a:rPr lang="en-US" dirty="0">
                <a:latin typeface="Times New Roman" panose="02020603050405020304" pitchFamily="18" charset="0"/>
                <a:cs typeface="Times New Roman" panose="02020603050405020304" pitchFamily="18" charset="0"/>
              </a:rPr>
              <a:t>It serve as one of history’s earliest studies of flight, not to mention probably the first model airplane.</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C4011D-6ED8-4633-BCF6-DD71BDD0FB60}"/>
              </a:ext>
            </a:extLst>
          </p:cNvPr>
          <p:cNvSpPr>
            <a:spLocks noGrp="1"/>
          </p:cNvSpPr>
          <p:nvPr>
            <p:ph type="sldNum" sz="quarter" idx="12"/>
          </p:nvPr>
        </p:nvSpPr>
        <p:spPr/>
        <p:txBody>
          <a:bodyPr/>
          <a:lstStyle/>
          <a:p>
            <a:fld id="{2753CFF3-99B1-44D6-B1B7-997EE11C819C}" type="slidenum">
              <a:rPr lang="en-US" smtClean="0"/>
              <a:t>2</a:t>
            </a:fld>
            <a:endParaRPr lang="en-US"/>
          </a:p>
        </p:txBody>
      </p:sp>
    </p:spTree>
    <p:extLst>
      <p:ext uri="{BB962C8B-B14F-4D97-AF65-F5344CB8AC3E}">
        <p14:creationId xmlns:p14="http://schemas.microsoft.com/office/powerpoint/2010/main" val="2921529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1A52-2C97-480E-84AE-22A9CAEA058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E881415B-E5F3-449B-A44A-EA55CE3D1131}"/>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1970</a:t>
            </a:r>
          </a:p>
          <a:p>
            <a:r>
              <a:rPr lang="en-US" dirty="0">
                <a:latin typeface="Times New Roman" panose="02020603050405020304" pitchFamily="18" charset="0"/>
                <a:cs typeface="Times New Roman" panose="02020603050405020304" pitchFamily="18" charset="0"/>
              </a:rPr>
              <a:t>Stanford University produces the Stanford Cart. It is designed to be a line follower but can also be controlled from a computer via radio link.</a:t>
            </a:r>
          </a:p>
          <a:p>
            <a:r>
              <a:rPr lang="en-US" b="1" dirty="0">
                <a:latin typeface="Times New Roman" panose="02020603050405020304" pitchFamily="18" charset="0"/>
                <a:cs typeface="Times New Roman" panose="02020603050405020304" pitchFamily="18" charset="0"/>
              </a:rPr>
              <a:t>1971</a:t>
            </a:r>
          </a:p>
          <a:p>
            <a:r>
              <a:rPr lang="en-US" dirty="0">
                <a:latin typeface="Times New Roman" panose="02020603050405020304" pitchFamily="18" charset="0"/>
                <a:cs typeface="Times New Roman" panose="02020603050405020304" pitchFamily="18" charset="0"/>
              </a:rPr>
              <a:t>The film Silent Running is released starring Bruce Dern. Dern's co-stars are three robot drones Huey, Dewey, and Louie.</a:t>
            </a:r>
          </a:p>
          <a:p>
            <a:r>
              <a:rPr lang="en-US" b="1" dirty="0">
                <a:latin typeface="Times New Roman" panose="02020603050405020304" pitchFamily="18" charset="0"/>
                <a:cs typeface="Times New Roman" panose="02020603050405020304" pitchFamily="18" charset="0"/>
              </a:rPr>
              <a:t>1974</a:t>
            </a:r>
          </a:p>
          <a:p>
            <a:r>
              <a:rPr lang="en-US" dirty="0">
                <a:latin typeface="Times New Roman" panose="02020603050405020304" pitchFamily="18" charset="0"/>
                <a:cs typeface="Times New Roman" panose="02020603050405020304" pitchFamily="18" charset="0"/>
              </a:rPr>
              <a:t>Victor Scheinman forms his own company and starts marketing the Silver Arm. It is capable of assembling small parts together using touch sensors.</a:t>
            </a:r>
          </a:p>
        </p:txBody>
      </p:sp>
      <p:sp>
        <p:nvSpPr>
          <p:cNvPr id="4" name="Slide Number Placeholder 3">
            <a:extLst>
              <a:ext uri="{FF2B5EF4-FFF2-40B4-BE49-F238E27FC236}">
                <a16:creationId xmlns:a16="http://schemas.microsoft.com/office/drawing/2014/main" id="{CB08E954-C892-4C6F-BDD0-F3A9E57FB57C}"/>
              </a:ext>
            </a:extLst>
          </p:cNvPr>
          <p:cNvSpPr>
            <a:spLocks noGrp="1"/>
          </p:cNvSpPr>
          <p:nvPr>
            <p:ph type="sldNum" sz="quarter" idx="12"/>
          </p:nvPr>
        </p:nvSpPr>
        <p:spPr/>
        <p:txBody>
          <a:bodyPr/>
          <a:lstStyle/>
          <a:p>
            <a:fld id="{2753CFF3-99B1-44D6-B1B7-997EE11C819C}" type="slidenum">
              <a:rPr lang="en-US" smtClean="0"/>
              <a:t>20</a:t>
            </a:fld>
            <a:endParaRPr lang="en-US"/>
          </a:p>
        </p:txBody>
      </p:sp>
    </p:spTree>
    <p:extLst>
      <p:ext uri="{BB962C8B-B14F-4D97-AF65-F5344CB8AC3E}">
        <p14:creationId xmlns:p14="http://schemas.microsoft.com/office/powerpoint/2010/main" val="49346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7660-87D4-4756-9B1B-7D45A5BDF6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1C5075ED-127E-4CD2-AD51-DB2952FC17CA}"/>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1976</a:t>
            </a:r>
          </a:p>
          <a:p>
            <a:r>
              <a:rPr lang="en-US" dirty="0">
                <a:latin typeface="Times New Roman" panose="02020603050405020304" pitchFamily="18" charset="0"/>
                <a:cs typeface="Times New Roman" panose="02020603050405020304" pitchFamily="18" charset="0"/>
              </a:rPr>
              <a:t>Shigeo Hirose designs the Soft Gripper at the Tokyo Institute of Technology. </a:t>
            </a:r>
          </a:p>
          <a:p>
            <a:r>
              <a:rPr lang="en-US" dirty="0">
                <a:latin typeface="Times New Roman" panose="02020603050405020304" pitchFamily="18" charset="0"/>
                <a:cs typeface="Times New Roman" panose="02020603050405020304" pitchFamily="18" charset="0"/>
              </a:rPr>
              <a:t>It is designed to wrap around an object in snake like fashion</a:t>
            </a:r>
            <a:r>
              <a:rPr lang="en-US" dirty="0"/>
              <a:t>.</a:t>
            </a:r>
          </a:p>
          <a:p>
            <a:r>
              <a:rPr lang="en-US" b="1" dirty="0">
                <a:latin typeface="Times New Roman" panose="02020603050405020304" pitchFamily="18" charset="0"/>
                <a:cs typeface="Times New Roman" panose="02020603050405020304" pitchFamily="18" charset="0"/>
              </a:rPr>
              <a:t>1977</a:t>
            </a:r>
          </a:p>
          <a:p>
            <a:r>
              <a:rPr lang="en-US" dirty="0">
                <a:latin typeface="Times New Roman" panose="02020603050405020304" pitchFamily="18" charset="0"/>
                <a:cs typeface="Times New Roman" panose="02020603050405020304" pitchFamily="18" charset="0"/>
              </a:rPr>
              <a:t>Star Wars is released. George Lucas' movie about a universe governed by the Force introduces watchers to R2-D2 and C-3PO. </a:t>
            </a:r>
          </a:p>
          <a:p>
            <a:r>
              <a:rPr lang="en-US" dirty="0">
                <a:latin typeface="Times New Roman" panose="02020603050405020304" pitchFamily="18" charset="0"/>
                <a:cs typeface="Times New Roman" panose="02020603050405020304" pitchFamily="18" charset="0"/>
              </a:rPr>
              <a:t>The movie creates the strongest image of a human future with robots since the1960's and inspires a generation of researchers.</a:t>
            </a:r>
          </a:p>
        </p:txBody>
      </p:sp>
      <p:sp>
        <p:nvSpPr>
          <p:cNvPr id="4" name="Slide Number Placeholder 3">
            <a:extLst>
              <a:ext uri="{FF2B5EF4-FFF2-40B4-BE49-F238E27FC236}">
                <a16:creationId xmlns:a16="http://schemas.microsoft.com/office/drawing/2014/main" id="{3F240788-3098-4C9E-B448-551A829472A1}"/>
              </a:ext>
            </a:extLst>
          </p:cNvPr>
          <p:cNvSpPr>
            <a:spLocks noGrp="1"/>
          </p:cNvSpPr>
          <p:nvPr>
            <p:ph type="sldNum" sz="quarter" idx="12"/>
          </p:nvPr>
        </p:nvSpPr>
        <p:spPr/>
        <p:txBody>
          <a:bodyPr/>
          <a:lstStyle/>
          <a:p>
            <a:fld id="{2753CFF3-99B1-44D6-B1B7-997EE11C819C}" type="slidenum">
              <a:rPr lang="en-US" smtClean="0"/>
              <a:t>21</a:t>
            </a:fld>
            <a:endParaRPr lang="en-US"/>
          </a:p>
        </p:txBody>
      </p:sp>
    </p:spTree>
    <p:extLst>
      <p:ext uri="{BB962C8B-B14F-4D97-AF65-F5344CB8AC3E}">
        <p14:creationId xmlns:p14="http://schemas.microsoft.com/office/powerpoint/2010/main" val="101421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C9D1-E04D-4DAC-8033-F3FA836361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DAB735DB-4A8E-4C81-AE78-73341FF236C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Deep space explorers Voyagers 1 and 2 launch from the Kennedy Space Flight Center.</a:t>
            </a:r>
          </a:p>
          <a:p>
            <a:r>
              <a:rPr lang="en-US" b="1" dirty="0">
                <a:latin typeface="Times New Roman" panose="02020603050405020304" pitchFamily="18" charset="0"/>
                <a:cs typeface="Times New Roman" panose="02020603050405020304" pitchFamily="18" charset="0"/>
              </a:rPr>
              <a:t>1979</a:t>
            </a:r>
          </a:p>
          <a:p>
            <a:r>
              <a:rPr lang="en-US" dirty="0">
                <a:latin typeface="Times New Roman" panose="02020603050405020304" pitchFamily="18" charset="0"/>
                <a:cs typeface="Times New Roman" panose="02020603050405020304" pitchFamily="18" charset="0"/>
              </a:rPr>
              <a:t>The Robotics Institute at Carnegie Mellon University is established.</a:t>
            </a:r>
          </a:p>
          <a:p>
            <a:r>
              <a:rPr lang="en-US" dirty="0">
                <a:latin typeface="Times New Roman" panose="02020603050405020304" pitchFamily="18" charset="0"/>
                <a:cs typeface="Times New Roman" panose="02020603050405020304" pitchFamily="18" charset="0"/>
              </a:rPr>
              <a:t>The Stanford Cart is rebuilt by Hans Moravec. He adds a more robust vision system allowing greater autonomy.</a:t>
            </a:r>
          </a:p>
          <a:p>
            <a:r>
              <a:rPr lang="en-US" dirty="0">
                <a:latin typeface="Times New Roman" panose="02020603050405020304" pitchFamily="18" charset="0"/>
                <a:cs typeface="Times New Roman" panose="02020603050405020304" pitchFamily="18" charset="0"/>
              </a:rPr>
              <a:t> These are some of the first experiments with 3D environment mapping.</a:t>
            </a:r>
          </a:p>
        </p:txBody>
      </p:sp>
      <p:sp>
        <p:nvSpPr>
          <p:cNvPr id="4" name="Slide Number Placeholder 3">
            <a:extLst>
              <a:ext uri="{FF2B5EF4-FFF2-40B4-BE49-F238E27FC236}">
                <a16:creationId xmlns:a16="http://schemas.microsoft.com/office/drawing/2014/main" id="{37E0A29E-46C9-4492-90A4-7C1801B94A87}"/>
              </a:ext>
            </a:extLst>
          </p:cNvPr>
          <p:cNvSpPr>
            <a:spLocks noGrp="1"/>
          </p:cNvSpPr>
          <p:nvPr>
            <p:ph type="sldNum" sz="quarter" idx="12"/>
          </p:nvPr>
        </p:nvSpPr>
        <p:spPr/>
        <p:txBody>
          <a:bodyPr/>
          <a:lstStyle/>
          <a:p>
            <a:fld id="{2753CFF3-99B1-44D6-B1B7-997EE11C819C}" type="slidenum">
              <a:rPr lang="en-US" smtClean="0"/>
              <a:t>22</a:t>
            </a:fld>
            <a:endParaRPr lang="en-US"/>
          </a:p>
        </p:txBody>
      </p:sp>
    </p:spTree>
    <p:extLst>
      <p:ext uri="{BB962C8B-B14F-4D97-AF65-F5344CB8AC3E}">
        <p14:creationId xmlns:p14="http://schemas.microsoft.com/office/powerpoint/2010/main" val="1763111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396F-EFF5-4145-BDC8-68531B1E84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93E0C5A1-79C9-4EDD-8315-526A0556691D}"/>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1980</a:t>
            </a:r>
          </a:p>
          <a:p>
            <a:r>
              <a:rPr lang="en-US" dirty="0">
                <a:latin typeface="Times New Roman" panose="02020603050405020304" pitchFamily="18" charset="0"/>
                <a:cs typeface="Times New Roman" panose="02020603050405020304" pitchFamily="18" charset="0"/>
              </a:rPr>
              <a:t>Seymour </a:t>
            </a:r>
            <a:r>
              <a:rPr lang="en-US" dirty="0" err="1">
                <a:latin typeface="Times New Roman" panose="02020603050405020304" pitchFamily="18" charset="0"/>
                <a:cs typeface="Times New Roman" panose="02020603050405020304" pitchFamily="18" charset="0"/>
              </a:rPr>
              <a:t>Papert</a:t>
            </a:r>
            <a:r>
              <a:rPr lang="en-US" dirty="0">
                <a:latin typeface="Times New Roman" panose="02020603050405020304" pitchFamily="18" charset="0"/>
                <a:cs typeface="Times New Roman" panose="02020603050405020304" pitchFamily="18" charset="0"/>
              </a:rPr>
              <a:t> publishes Mindstorms: Children, Computers, and Powerful Ideas in which he advocates “constructionism”, or learning through doing.</a:t>
            </a:r>
          </a:p>
          <a:p>
            <a:r>
              <a:rPr lang="en-US" b="1" dirty="0">
                <a:latin typeface="Times New Roman" panose="02020603050405020304" pitchFamily="18" charset="0"/>
                <a:cs typeface="Times New Roman" panose="02020603050405020304" pitchFamily="18" charset="0"/>
              </a:rPr>
              <a:t>1981</a:t>
            </a:r>
          </a:p>
          <a:p>
            <a:r>
              <a:rPr lang="en-US" dirty="0">
                <a:latin typeface="Times New Roman" panose="02020603050405020304" pitchFamily="18" charset="0"/>
                <a:cs typeface="Times New Roman" panose="02020603050405020304" pitchFamily="18" charset="0"/>
              </a:rPr>
              <a:t>Takeo </a:t>
            </a:r>
            <a:r>
              <a:rPr lang="en-US" dirty="0" err="1">
                <a:latin typeface="Times New Roman" panose="02020603050405020304" pitchFamily="18" charset="0"/>
                <a:cs typeface="Times New Roman" panose="02020603050405020304" pitchFamily="18" charset="0"/>
              </a:rPr>
              <a:t>Kanade</a:t>
            </a:r>
            <a:r>
              <a:rPr lang="en-US" dirty="0">
                <a:latin typeface="Times New Roman" panose="02020603050405020304" pitchFamily="18" charset="0"/>
                <a:cs typeface="Times New Roman" panose="02020603050405020304" pitchFamily="18" charset="0"/>
              </a:rPr>
              <a:t> builds the direct drive arm. </a:t>
            </a:r>
          </a:p>
          <a:p>
            <a:r>
              <a:rPr lang="en-US" dirty="0">
                <a:latin typeface="Times New Roman" panose="02020603050405020304" pitchFamily="18" charset="0"/>
                <a:cs typeface="Times New Roman" panose="02020603050405020304" pitchFamily="18" charset="0"/>
              </a:rPr>
              <a:t>It is the first to have motors installed directly into the joints of the arm. </a:t>
            </a:r>
          </a:p>
          <a:p>
            <a:r>
              <a:rPr lang="en-US" dirty="0">
                <a:latin typeface="Times New Roman" panose="02020603050405020304" pitchFamily="18" charset="0"/>
                <a:cs typeface="Times New Roman" panose="02020603050405020304" pitchFamily="18" charset="0"/>
              </a:rPr>
              <a:t>This change makes it faster and much more accurate than previous robotic arms.</a:t>
            </a:r>
          </a:p>
        </p:txBody>
      </p:sp>
      <p:sp>
        <p:nvSpPr>
          <p:cNvPr id="4" name="Slide Number Placeholder 3">
            <a:extLst>
              <a:ext uri="{FF2B5EF4-FFF2-40B4-BE49-F238E27FC236}">
                <a16:creationId xmlns:a16="http://schemas.microsoft.com/office/drawing/2014/main" id="{3480FAEA-8D31-4253-A37A-A502A6333CDE}"/>
              </a:ext>
            </a:extLst>
          </p:cNvPr>
          <p:cNvSpPr>
            <a:spLocks noGrp="1"/>
          </p:cNvSpPr>
          <p:nvPr>
            <p:ph type="sldNum" sz="quarter" idx="12"/>
          </p:nvPr>
        </p:nvSpPr>
        <p:spPr/>
        <p:txBody>
          <a:bodyPr/>
          <a:lstStyle/>
          <a:p>
            <a:fld id="{2753CFF3-99B1-44D6-B1B7-997EE11C819C}" type="slidenum">
              <a:rPr lang="en-US" smtClean="0"/>
              <a:t>23</a:t>
            </a:fld>
            <a:endParaRPr lang="en-US"/>
          </a:p>
        </p:txBody>
      </p:sp>
    </p:spTree>
    <p:extLst>
      <p:ext uri="{BB962C8B-B14F-4D97-AF65-F5344CB8AC3E}">
        <p14:creationId xmlns:p14="http://schemas.microsoft.com/office/powerpoint/2010/main" val="3921207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348A-F80A-458C-94F1-1C520F986D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66E554AF-0DD6-4C4F-9CFF-9F3472CF9A89}"/>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1982</a:t>
            </a:r>
          </a:p>
          <a:p>
            <a:r>
              <a:rPr lang="en-US" dirty="0">
                <a:latin typeface="Times New Roman" panose="02020603050405020304" pitchFamily="18" charset="0"/>
                <a:cs typeface="Times New Roman" panose="02020603050405020304" pitchFamily="18" charset="0"/>
              </a:rPr>
              <a:t>Blade Runner is released. This Ridley Scott film is based on the Philip K. Dick story Do Androids Dream of Electric Sheep? and starred Harrison Ford as Rick Deckard, a retired blade runner who hunted replicants (illegal mutinous androids).</a:t>
            </a:r>
          </a:p>
          <a:p>
            <a:r>
              <a:rPr lang="en-US" b="1" dirty="0">
                <a:latin typeface="Times New Roman" panose="02020603050405020304" pitchFamily="18" charset="0"/>
                <a:cs typeface="Times New Roman" panose="02020603050405020304" pitchFamily="18" charset="0"/>
              </a:rPr>
              <a:t>1986</a:t>
            </a:r>
          </a:p>
          <a:p>
            <a:r>
              <a:rPr lang="en-US" dirty="0">
                <a:latin typeface="Times New Roman" panose="02020603050405020304" pitchFamily="18" charset="0"/>
                <a:cs typeface="Times New Roman" panose="02020603050405020304" pitchFamily="18" charset="0"/>
              </a:rPr>
              <a:t>The LEGO® Group and the MIT Media Lab collaborate to bring the first LEGO-based educational robotics and control products to market.</a:t>
            </a:r>
          </a:p>
          <a:p>
            <a:r>
              <a:rPr lang="en-US" dirty="0">
                <a:latin typeface="Times New Roman" panose="02020603050405020304" pitchFamily="18" charset="0"/>
                <a:cs typeface="Times New Roman" panose="02020603050405020304" pitchFamily="18" charset="0"/>
              </a:rPr>
              <a:t> LEGO TC Logo is used by in the classrooms of thousands of elementary school teachers.</a:t>
            </a:r>
          </a:p>
        </p:txBody>
      </p:sp>
      <p:sp>
        <p:nvSpPr>
          <p:cNvPr id="4" name="Slide Number Placeholder 3">
            <a:extLst>
              <a:ext uri="{FF2B5EF4-FFF2-40B4-BE49-F238E27FC236}">
                <a16:creationId xmlns:a16="http://schemas.microsoft.com/office/drawing/2014/main" id="{68F5AA54-7EC7-499C-95BD-40C901F346CF}"/>
              </a:ext>
            </a:extLst>
          </p:cNvPr>
          <p:cNvSpPr>
            <a:spLocks noGrp="1"/>
          </p:cNvSpPr>
          <p:nvPr>
            <p:ph type="sldNum" sz="quarter" idx="12"/>
          </p:nvPr>
        </p:nvSpPr>
        <p:spPr/>
        <p:txBody>
          <a:bodyPr/>
          <a:lstStyle/>
          <a:p>
            <a:fld id="{2753CFF3-99B1-44D6-B1B7-997EE11C819C}" type="slidenum">
              <a:rPr lang="en-US" smtClean="0"/>
              <a:t>24</a:t>
            </a:fld>
            <a:endParaRPr lang="en-US"/>
          </a:p>
        </p:txBody>
      </p:sp>
    </p:spTree>
    <p:extLst>
      <p:ext uri="{BB962C8B-B14F-4D97-AF65-F5344CB8AC3E}">
        <p14:creationId xmlns:p14="http://schemas.microsoft.com/office/powerpoint/2010/main" val="1987911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EC87-10A0-449E-93E0-ADD7A03CE96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BB42CC26-1588-4B7C-B9AE-4D5F79606EFC}"/>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Honda begins a robot research program that starts with the premise that the robot “should coexist and cooperate with human beings, by doing what a person cannot do and by cultivating a new dimension in mobility to ultimately benefit society.”</a:t>
            </a:r>
          </a:p>
          <a:p>
            <a:r>
              <a:rPr lang="en-US" dirty="0">
                <a:latin typeface="Times New Roman" panose="02020603050405020304" pitchFamily="18" charset="0"/>
                <a:cs typeface="Times New Roman" panose="02020603050405020304" pitchFamily="18" charset="0"/>
              </a:rPr>
              <a:t>1989</a:t>
            </a:r>
          </a:p>
          <a:p>
            <a:r>
              <a:rPr lang="en-US" dirty="0">
                <a:latin typeface="Times New Roman" panose="02020603050405020304" pitchFamily="18" charset="0"/>
                <a:cs typeface="Times New Roman" panose="02020603050405020304" pitchFamily="18" charset="0"/>
              </a:rPr>
              <a:t>A walking robot named Genghis is unveiled by the Mobile Robots Group at MIT. It becomes known for the way it walks, popularly referred to as the "Genghis gait".</a:t>
            </a:r>
          </a:p>
          <a:p>
            <a:r>
              <a:rPr lang="en-US" dirty="0">
                <a:latin typeface="Times New Roman" panose="02020603050405020304" pitchFamily="18" charset="0"/>
                <a:cs typeface="Times New Roman" panose="02020603050405020304" pitchFamily="18" charset="0"/>
              </a:rPr>
              <a:t>At MIT Rodney Brooks and A. M. Flynn publish the paper Fast, Cheap and Out of Control: A Robot Invasion of the Solar System in the Journal of the British Interplanetary Society. </a:t>
            </a:r>
          </a:p>
        </p:txBody>
      </p:sp>
      <p:sp>
        <p:nvSpPr>
          <p:cNvPr id="4" name="Slide Number Placeholder 3">
            <a:extLst>
              <a:ext uri="{FF2B5EF4-FFF2-40B4-BE49-F238E27FC236}">
                <a16:creationId xmlns:a16="http://schemas.microsoft.com/office/drawing/2014/main" id="{CC857CBC-C906-442A-BC38-585D63EEFE34}"/>
              </a:ext>
            </a:extLst>
          </p:cNvPr>
          <p:cNvSpPr>
            <a:spLocks noGrp="1"/>
          </p:cNvSpPr>
          <p:nvPr>
            <p:ph type="sldNum" sz="quarter" idx="12"/>
          </p:nvPr>
        </p:nvSpPr>
        <p:spPr/>
        <p:txBody>
          <a:bodyPr/>
          <a:lstStyle/>
          <a:p>
            <a:fld id="{2753CFF3-99B1-44D6-B1B7-997EE11C819C}" type="slidenum">
              <a:rPr lang="en-US" smtClean="0"/>
              <a:t>25</a:t>
            </a:fld>
            <a:endParaRPr lang="en-US"/>
          </a:p>
        </p:txBody>
      </p:sp>
    </p:spTree>
    <p:extLst>
      <p:ext uri="{BB962C8B-B14F-4D97-AF65-F5344CB8AC3E}">
        <p14:creationId xmlns:p14="http://schemas.microsoft.com/office/powerpoint/2010/main" val="1169183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401C-5DC5-4AE1-8538-AADEBDDBE5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940EC55D-9BB3-4CCD-AC38-9AD97366A54C}"/>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paper changes rover research from building the one, big, expensive robot to building lots of little cheap ones. </a:t>
            </a:r>
          </a:p>
          <a:p>
            <a:r>
              <a:rPr lang="en-US" dirty="0">
                <a:latin typeface="Times New Roman" panose="02020603050405020304" pitchFamily="18" charset="0"/>
                <a:cs typeface="Times New Roman" panose="02020603050405020304" pitchFamily="18" charset="0"/>
              </a:rPr>
              <a:t>The paper also makes the idea of building a robot somewhat more accessible to the average person.</a:t>
            </a:r>
          </a:p>
          <a:p>
            <a:r>
              <a:rPr lang="en-US" b="1" dirty="0">
                <a:latin typeface="Times New Roman" panose="02020603050405020304" pitchFamily="18" charset="0"/>
                <a:cs typeface="Times New Roman" panose="02020603050405020304" pitchFamily="18" charset="0"/>
              </a:rPr>
              <a:t>1992</a:t>
            </a:r>
          </a:p>
          <a:p>
            <a:r>
              <a:rPr lang="en-US" dirty="0">
                <a:latin typeface="Times New Roman" panose="02020603050405020304" pitchFamily="18" charset="0"/>
                <a:cs typeface="Times New Roman" panose="02020603050405020304" pitchFamily="18" charset="0"/>
              </a:rPr>
              <a:t>In an attempt to build a radio controlled vacuum cleaner Marc Thorpe has the idea to start a robot combat event.</a:t>
            </a:r>
          </a:p>
          <a:p>
            <a:r>
              <a:rPr lang="en-US" dirty="0">
                <a:latin typeface="Times New Roman" panose="02020603050405020304" pitchFamily="18" charset="0"/>
                <a:cs typeface="Times New Roman" panose="02020603050405020304" pitchFamily="18" charset="0"/>
              </a:rPr>
              <a:t>Dr. John Adler came up with the concept of the </a:t>
            </a:r>
            <a:r>
              <a:rPr lang="en-US" dirty="0" err="1">
                <a:latin typeface="Times New Roman" panose="02020603050405020304" pitchFamily="18" charset="0"/>
                <a:cs typeface="Times New Roman" panose="02020603050405020304" pitchFamily="18" charset="0"/>
              </a:rPr>
              <a:t>CyberKnife</a:t>
            </a:r>
            <a:r>
              <a:rPr lang="en-US" dirty="0">
                <a:latin typeface="Times New Roman" panose="02020603050405020304" pitchFamily="18" charset="0"/>
                <a:cs typeface="Times New Roman" panose="02020603050405020304" pitchFamily="18" charset="0"/>
              </a:rPr>
              <a:t>, a robot that images the patient with x-rays to look for a tumor and delivering a pre-planned dose of radiation to the tumor when found. </a:t>
            </a:r>
            <a:endParaRPr lang="en-US" dirty="0"/>
          </a:p>
        </p:txBody>
      </p:sp>
      <p:sp>
        <p:nvSpPr>
          <p:cNvPr id="4" name="Slide Number Placeholder 3">
            <a:extLst>
              <a:ext uri="{FF2B5EF4-FFF2-40B4-BE49-F238E27FC236}">
                <a16:creationId xmlns:a16="http://schemas.microsoft.com/office/drawing/2014/main" id="{303157BF-50EC-4661-8695-B85329A6A955}"/>
              </a:ext>
            </a:extLst>
          </p:cNvPr>
          <p:cNvSpPr>
            <a:spLocks noGrp="1"/>
          </p:cNvSpPr>
          <p:nvPr>
            <p:ph type="sldNum" sz="quarter" idx="12"/>
          </p:nvPr>
        </p:nvSpPr>
        <p:spPr/>
        <p:txBody>
          <a:bodyPr/>
          <a:lstStyle/>
          <a:p>
            <a:fld id="{2753CFF3-99B1-44D6-B1B7-997EE11C819C}" type="slidenum">
              <a:rPr lang="en-US" smtClean="0"/>
              <a:t>26</a:t>
            </a:fld>
            <a:endParaRPr lang="en-US"/>
          </a:p>
        </p:txBody>
      </p:sp>
    </p:spTree>
    <p:extLst>
      <p:ext uri="{BB962C8B-B14F-4D97-AF65-F5344CB8AC3E}">
        <p14:creationId xmlns:p14="http://schemas.microsoft.com/office/powerpoint/2010/main" val="1938412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C93C-D9E1-4739-B1A9-C82CA1EB12A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756C4DA4-9190-4DFD-9D09-2EBF37B76BF0}"/>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Inventor Dean Kamen founds FIRST (For Inspiration and Recognition of Science and Technology), a nonprofit dedicated to facilitating robotics competitions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the aim of inspiring the next generation of science and technology leaders.</a:t>
            </a:r>
          </a:p>
          <a:p>
            <a:r>
              <a:rPr lang="en-US" b="1" dirty="0">
                <a:latin typeface="Times New Roman" panose="02020603050405020304" pitchFamily="18" charset="0"/>
                <a:cs typeface="Times New Roman" panose="02020603050405020304" pitchFamily="18" charset="0"/>
              </a:rPr>
              <a:t>1993</a:t>
            </a:r>
          </a:p>
          <a:p>
            <a:r>
              <a:rPr lang="en-US" dirty="0">
                <a:latin typeface="Times New Roman" panose="02020603050405020304" pitchFamily="18" charset="0"/>
                <a:cs typeface="Times New Roman" panose="02020603050405020304" pitchFamily="18" charset="0"/>
              </a:rPr>
              <a:t>Dante, an 8-legged walking robot developed at Carnegie Mellon University descends into Mt. </a:t>
            </a:r>
            <a:r>
              <a:rPr lang="en-US" dirty="0" err="1">
                <a:latin typeface="Times New Roman" panose="02020603050405020304" pitchFamily="18" charset="0"/>
                <a:cs typeface="Times New Roman" panose="02020603050405020304" pitchFamily="18" charset="0"/>
              </a:rPr>
              <a:t>Erebrus,Antarctica</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Its mission is to collect data from a harsh environment similar to what we might find on another planet. </a:t>
            </a:r>
          </a:p>
          <a:p>
            <a:r>
              <a:rPr lang="en-US" dirty="0">
                <a:latin typeface="Times New Roman" panose="02020603050405020304" pitchFamily="18" charset="0"/>
                <a:cs typeface="Times New Roman" panose="02020603050405020304" pitchFamily="18" charset="0"/>
              </a:rPr>
              <a:t>The mission fails when, after a short 20 foot descent, Dante's tether snaps, dropping it into the crater.</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9E60E373-FF69-43EA-B3E1-79F9F09BAE97}"/>
              </a:ext>
            </a:extLst>
          </p:cNvPr>
          <p:cNvSpPr>
            <a:spLocks noGrp="1"/>
          </p:cNvSpPr>
          <p:nvPr>
            <p:ph type="sldNum" sz="quarter" idx="12"/>
          </p:nvPr>
        </p:nvSpPr>
        <p:spPr/>
        <p:txBody>
          <a:bodyPr/>
          <a:lstStyle/>
          <a:p>
            <a:fld id="{2753CFF3-99B1-44D6-B1B7-997EE11C819C}" type="slidenum">
              <a:rPr lang="en-US" smtClean="0"/>
              <a:t>27</a:t>
            </a:fld>
            <a:endParaRPr lang="en-US"/>
          </a:p>
        </p:txBody>
      </p:sp>
    </p:spTree>
    <p:extLst>
      <p:ext uri="{BB962C8B-B14F-4D97-AF65-F5344CB8AC3E}">
        <p14:creationId xmlns:p14="http://schemas.microsoft.com/office/powerpoint/2010/main" val="1217455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F4C6-40FE-4CB2-98DE-FF63CEA96B2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A0CB6C71-C5C7-4D46-A99F-91598F060964}"/>
              </a:ext>
            </a:extLst>
          </p:cNvPr>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1994</a:t>
            </a:r>
          </a:p>
          <a:p>
            <a:r>
              <a:rPr lang="en-US" dirty="0">
                <a:latin typeface="Times New Roman" panose="02020603050405020304" pitchFamily="18" charset="0"/>
                <a:cs typeface="Times New Roman" panose="02020603050405020304" pitchFamily="18" charset="0"/>
              </a:rPr>
              <a:t>Dante II, a more robust version of its predecessor, descends into the crater of Alaskan volcano Mt. </a:t>
            </a:r>
            <a:r>
              <a:rPr lang="en-US" dirty="0" err="1">
                <a:latin typeface="Times New Roman" panose="02020603050405020304" pitchFamily="18" charset="0"/>
                <a:cs typeface="Times New Roman" panose="02020603050405020304" pitchFamily="18" charset="0"/>
              </a:rPr>
              <a:t>Spurr</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mission is considered a success. Marc Thorpe starts Robot Wars at Fort Mason Center in San </a:t>
            </a:r>
            <a:r>
              <a:rPr lang="en-US" dirty="0" err="1">
                <a:latin typeface="Times New Roman" panose="02020603050405020304" pitchFamily="18" charset="0"/>
                <a:cs typeface="Times New Roman" panose="02020603050405020304" pitchFamily="18" charset="0"/>
              </a:rPr>
              <a:t>Francsico</a:t>
            </a:r>
            <a:r>
              <a:rPr lang="en-US" dirty="0">
                <a:latin typeface="Times New Roman" panose="02020603050405020304" pitchFamily="18" charset="0"/>
                <a:cs typeface="Times New Roman" panose="02020603050405020304" pitchFamily="18" charset="0"/>
              </a:rPr>
              <a:t>, CA.</a:t>
            </a:r>
          </a:p>
          <a:p>
            <a:r>
              <a:rPr lang="en-US" b="1" dirty="0">
                <a:latin typeface="Times New Roman" panose="02020603050405020304" pitchFamily="18" charset="0"/>
                <a:cs typeface="Times New Roman" panose="02020603050405020304" pitchFamily="18" charset="0"/>
              </a:rPr>
              <a:t>1996</a:t>
            </a:r>
          </a:p>
          <a:p>
            <a:r>
              <a:rPr lang="en-US" dirty="0">
                <a:latin typeface="Times New Roman" panose="02020603050405020304" pitchFamily="18" charset="0"/>
                <a:cs typeface="Times New Roman" panose="02020603050405020304" pitchFamily="18" charset="0"/>
              </a:rPr>
              <a:t>A Robo Tuna is designed and built by David Barrett for his doctoral thesis at MIT. It is used to study the way fish swim.</a:t>
            </a:r>
          </a:p>
          <a:p>
            <a:r>
              <a:rPr lang="en-US" dirty="0">
                <a:latin typeface="Times New Roman" panose="02020603050405020304" pitchFamily="18" charset="0"/>
                <a:cs typeface="Times New Roman" panose="02020603050405020304" pitchFamily="18" charset="0"/>
              </a:rPr>
              <a:t>Chris Campbell and Stuart Wilkinson turn a brewing accident into inspiration at the University of South Florida. </a:t>
            </a:r>
          </a:p>
          <a:p>
            <a:r>
              <a:rPr lang="en-US" dirty="0">
                <a:latin typeface="Times New Roman" panose="02020603050405020304" pitchFamily="18" charset="0"/>
                <a:cs typeface="Times New Roman" panose="02020603050405020304" pitchFamily="18" charset="0"/>
              </a:rPr>
              <a:t>The result is the Gast robot, a robot that digests organic mass to produce carbon dioxide that is then used for power. </a:t>
            </a:r>
          </a:p>
        </p:txBody>
      </p:sp>
      <p:sp>
        <p:nvSpPr>
          <p:cNvPr id="4" name="Slide Number Placeholder 3">
            <a:extLst>
              <a:ext uri="{FF2B5EF4-FFF2-40B4-BE49-F238E27FC236}">
                <a16:creationId xmlns:a16="http://schemas.microsoft.com/office/drawing/2014/main" id="{4172FB71-7206-4ACE-8F25-9C673B26461A}"/>
              </a:ext>
            </a:extLst>
          </p:cNvPr>
          <p:cNvSpPr>
            <a:spLocks noGrp="1"/>
          </p:cNvSpPr>
          <p:nvPr>
            <p:ph type="sldNum" sz="quarter" idx="12"/>
          </p:nvPr>
        </p:nvSpPr>
        <p:spPr/>
        <p:txBody>
          <a:bodyPr/>
          <a:lstStyle/>
          <a:p>
            <a:fld id="{2753CFF3-99B1-44D6-B1B7-997EE11C819C}" type="slidenum">
              <a:rPr lang="en-US" smtClean="0"/>
              <a:t>28</a:t>
            </a:fld>
            <a:endParaRPr lang="en-US"/>
          </a:p>
        </p:txBody>
      </p:sp>
    </p:spTree>
    <p:extLst>
      <p:ext uri="{BB962C8B-B14F-4D97-AF65-F5344CB8AC3E}">
        <p14:creationId xmlns:p14="http://schemas.microsoft.com/office/powerpoint/2010/main" val="3509546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97CD-F10C-49A9-A8EB-3F153A5E6D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75E61430-F75B-4426-80F8-EE3FB8BBB13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They call their creation the "flatulence engine.“ Honda debuts the P3, the fruit of its decade long effort to build a humanoid robot.</a:t>
            </a:r>
          </a:p>
          <a:p>
            <a:r>
              <a:rPr lang="en-US" b="1" dirty="0">
                <a:latin typeface="Times New Roman" panose="02020603050405020304" pitchFamily="18" charset="0"/>
                <a:cs typeface="Times New Roman" panose="02020603050405020304" pitchFamily="18" charset="0"/>
              </a:rPr>
              <a:t>1997</a:t>
            </a:r>
          </a:p>
          <a:p>
            <a:r>
              <a:rPr lang="en-US" dirty="0">
                <a:latin typeface="Times New Roman" panose="02020603050405020304" pitchFamily="18" charset="0"/>
                <a:cs typeface="Times New Roman" panose="02020603050405020304" pitchFamily="18" charset="0"/>
              </a:rPr>
              <a:t>The first node of the International Space Station is placed in orbit. Over the next several years more components will join it, including a robotic arm designed by Canadian company MD Robotics.</a:t>
            </a:r>
          </a:p>
          <a:p>
            <a:r>
              <a:rPr lang="en-US" dirty="0">
                <a:latin typeface="Times New Roman" panose="02020603050405020304" pitchFamily="18" charset="0"/>
                <a:cs typeface="Times New Roman" panose="02020603050405020304" pitchFamily="18" charset="0"/>
              </a:rPr>
              <a:t>The Pathfinder Mission lands on Mars. </a:t>
            </a:r>
          </a:p>
        </p:txBody>
      </p:sp>
      <p:sp>
        <p:nvSpPr>
          <p:cNvPr id="4" name="Slide Number Placeholder 3">
            <a:extLst>
              <a:ext uri="{FF2B5EF4-FFF2-40B4-BE49-F238E27FC236}">
                <a16:creationId xmlns:a16="http://schemas.microsoft.com/office/drawing/2014/main" id="{24A86EEC-F10F-4E1C-907C-8EA47DEDEA8B}"/>
              </a:ext>
            </a:extLst>
          </p:cNvPr>
          <p:cNvSpPr>
            <a:spLocks noGrp="1"/>
          </p:cNvSpPr>
          <p:nvPr>
            <p:ph type="sldNum" sz="quarter" idx="12"/>
          </p:nvPr>
        </p:nvSpPr>
        <p:spPr/>
        <p:txBody>
          <a:bodyPr/>
          <a:lstStyle/>
          <a:p>
            <a:fld id="{2753CFF3-99B1-44D6-B1B7-997EE11C819C}" type="slidenum">
              <a:rPr lang="en-US" smtClean="0"/>
              <a:t>29</a:t>
            </a:fld>
            <a:endParaRPr lang="en-US"/>
          </a:p>
        </p:txBody>
      </p:sp>
    </p:spTree>
    <p:extLst>
      <p:ext uri="{BB962C8B-B14F-4D97-AF65-F5344CB8AC3E}">
        <p14:creationId xmlns:p14="http://schemas.microsoft.com/office/powerpoint/2010/main" val="214388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8CF8-567A-4A2A-9399-DE6F49F413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2C7A4700-1DF8-49D0-B66F-9641FADACE54}"/>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322 Before Christ(BS) </a:t>
            </a:r>
          </a:p>
          <a:p>
            <a:pPr algn="just"/>
            <a:r>
              <a:rPr lang="en-US" dirty="0">
                <a:latin typeface="Times New Roman" panose="02020603050405020304" pitchFamily="18" charset="0"/>
                <a:cs typeface="Times New Roman" panose="02020603050405020304" pitchFamily="18" charset="0"/>
              </a:rPr>
              <a:t>The Greek Philosopher Aristotle writes :- “if every tool, when ordered, or even of its own accord, could do the work that befits it then there would be no need either of apprentices for the master worker or of slaves for the lord”…..hinting how nice it would be to have a few robot  around.</a:t>
            </a:r>
          </a:p>
          <a:p>
            <a:pPr marL="0" indent="0">
              <a:buNone/>
            </a:pPr>
            <a:endParaRPr lang="en-US" dirty="0"/>
          </a:p>
        </p:txBody>
      </p:sp>
      <p:sp>
        <p:nvSpPr>
          <p:cNvPr id="4" name="Slide Number Placeholder 3">
            <a:extLst>
              <a:ext uri="{FF2B5EF4-FFF2-40B4-BE49-F238E27FC236}">
                <a16:creationId xmlns:a16="http://schemas.microsoft.com/office/drawing/2014/main" id="{1236D590-3E74-45E4-98B5-1BE72DB6E063}"/>
              </a:ext>
            </a:extLst>
          </p:cNvPr>
          <p:cNvSpPr>
            <a:spLocks noGrp="1"/>
          </p:cNvSpPr>
          <p:nvPr>
            <p:ph type="sldNum" sz="quarter" idx="12"/>
          </p:nvPr>
        </p:nvSpPr>
        <p:spPr/>
        <p:txBody>
          <a:bodyPr/>
          <a:lstStyle/>
          <a:p>
            <a:fld id="{2753CFF3-99B1-44D6-B1B7-997EE11C819C}" type="slidenum">
              <a:rPr lang="en-US" smtClean="0"/>
              <a:t>3</a:t>
            </a:fld>
            <a:endParaRPr lang="en-US"/>
          </a:p>
        </p:txBody>
      </p:sp>
    </p:spTree>
    <p:extLst>
      <p:ext uri="{BB962C8B-B14F-4D97-AF65-F5344CB8AC3E}">
        <p14:creationId xmlns:p14="http://schemas.microsoft.com/office/powerpoint/2010/main" val="3796683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62A7-5532-4112-B3E6-C4FF4859AD9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60CB00B9-C895-4B84-BAE0-F6145100C6D5}"/>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Its robotic rover Sojourner rolls down a ramp and onto Martian soil in early July. </a:t>
            </a:r>
          </a:p>
          <a:p>
            <a:r>
              <a:rPr lang="en-US" dirty="0">
                <a:latin typeface="Times New Roman" panose="02020603050405020304" pitchFamily="18" charset="0"/>
                <a:cs typeface="Times New Roman" panose="02020603050405020304" pitchFamily="18" charset="0"/>
              </a:rPr>
              <a:t>It continues to broadcast data from the Martian surface until September.</a:t>
            </a:r>
          </a:p>
          <a:p>
            <a:r>
              <a:rPr lang="en-US" b="1" dirty="0">
                <a:latin typeface="Times New Roman" panose="02020603050405020304" pitchFamily="18" charset="0"/>
                <a:cs typeface="Times New Roman" panose="02020603050405020304" pitchFamily="18" charset="0"/>
              </a:rPr>
              <a:t>1998</a:t>
            </a:r>
          </a:p>
          <a:p>
            <a:r>
              <a:rPr lang="en-US" dirty="0">
                <a:latin typeface="Times New Roman" panose="02020603050405020304" pitchFamily="18" charset="0"/>
                <a:cs typeface="Times New Roman" panose="02020603050405020304" pitchFamily="18" charset="0"/>
              </a:rPr>
              <a:t>Tiger Electronics introduces the </a:t>
            </a:r>
            <a:r>
              <a:rPr lang="en-US" dirty="0" err="1">
                <a:latin typeface="Times New Roman" panose="02020603050405020304" pitchFamily="18" charset="0"/>
                <a:cs typeface="Times New Roman" panose="02020603050405020304" pitchFamily="18" charset="0"/>
              </a:rPr>
              <a:t>Furby</a:t>
            </a:r>
            <a:r>
              <a:rPr lang="en-US" dirty="0">
                <a:latin typeface="Times New Roman" panose="02020603050405020304" pitchFamily="18" charset="0"/>
                <a:cs typeface="Times New Roman" panose="02020603050405020304" pitchFamily="18" charset="0"/>
              </a:rPr>
              <a:t> into the Christmas toy market. It quickly becomes "the toy" to get for the season. </a:t>
            </a:r>
          </a:p>
          <a:p>
            <a:r>
              <a:rPr lang="en-US" dirty="0">
                <a:latin typeface="Times New Roman" panose="02020603050405020304" pitchFamily="18" charset="0"/>
                <a:cs typeface="Times New Roman" panose="02020603050405020304" pitchFamily="18" charset="0"/>
              </a:rPr>
              <a:t>Using a variety of sensors this "animatronic pet" can react to its environment and communicate using over 800 phrases in English and their own language "Furbish".</a:t>
            </a:r>
          </a:p>
          <a:p>
            <a:endParaRPr lang="en-US" dirty="0"/>
          </a:p>
        </p:txBody>
      </p:sp>
      <p:sp>
        <p:nvSpPr>
          <p:cNvPr id="4" name="Slide Number Placeholder 3">
            <a:extLst>
              <a:ext uri="{FF2B5EF4-FFF2-40B4-BE49-F238E27FC236}">
                <a16:creationId xmlns:a16="http://schemas.microsoft.com/office/drawing/2014/main" id="{1B122EEB-F8DF-4172-8390-26065C0D3EFD}"/>
              </a:ext>
            </a:extLst>
          </p:cNvPr>
          <p:cNvSpPr>
            <a:spLocks noGrp="1"/>
          </p:cNvSpPr>
          <p:nvPr>
            <p:ph type="sldNum" sz="quarter" idx="12"/>
          </p:nvPr>
        </p:nvSpPr>
        <p:spPr/>
        <p:txBody>
          <a:bodyPr/>
          <a:lstStyle/>
          <a:p>
            <a:fld id="{2753CFF3-99B1-44D6-B1B7-997EE11C819C}" type="slidenum">
              <a:rPr lang="en-US" smtClean="0"/>
              <a:t>30</a:t>
            </a:fld>
            <a:endParaRPr lang="en-US"/>
          </a:p>
        </p:txBody>
      </p:sp>
    </p:spTree>
    <p:extLst>
      <p:ext uri="{BB962C8B-B14F-4D97-AF65-F5344CB8AC3E}">
        <p14:creationId xmlns:p14="http://schemas.microsoft.com/office/powerpoint/2010/main" val="1800577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5EF3-B7A9-4483-9820-F4A4D37387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3C221CF0-8C0C-413A-987A-F484F76EF17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LEGO releases their first Robotics Invention System TM 1.0. LEGO names the product line MINDSTORMS® after Seymour </a:t>
            </a:r>
            <a:r>
              <a:rPr lang="en-US" dirty="0" err="1">
                <a:latin typeface="Times New Roman" panose="02020603050405020304" pitchFamily="18" charset="0"/>
                <a:cs typeface="Times New Roman" panose="02020603050405020304" pitchFamily="18" charset="0"/>
              </a:rPr>
              <a:t>Papert's</a:t>
            </a:r>
            <a:r>
              <a:rPr lang="en-US" dirty="0">
                <a:latin typeface="Times New Roman" panose="02020603050405020304" pitchFamily="18" charset="0"/>
                <a:cs typeface="Times New Roman" panose="02020603050405020304" pitchFamily="18" charset="0"/>
              </a:rPr>
              <a:t> seminal work of 1980.</a:t>
            </a:r>
          </a:p>
          <a:p>
            <a:r>
              <a:rPr lang="en-US" dirty="0">
                <a:latin typeface="Times New Roman" panose="02020603050405020304" pitchFamily="18" charset="0"/>
                <a:cs typeface="Times New Roman" panose="02020603050405020304" pitchFamily="18" charset="0"/>
              </a:rPr>
              <a:t>FIRST launches FIRST LEGO League, a robotics competition for ages 9-14 featuring the newly-released LEGO MINDSTORMS robotics system.</a:t>
            </a:r>
          </a:p>
          <a:p>
            <a:r>
              <a:rPr lang="en-US" b="1" dirty="0">
                <a:latin typeface="Times New Roman" panose="02020603050405020304" pitchFamily="18" charset="0"/>
                <a:cs typeface="Times New Roman" panose="02020603050405020304" pitchFamily="18" charset="0"/>
              </a:rPr>
              <a:t>1999</a:t>
            </a:r>
          </a:p>
          <a:p>
            <a:r>
              <a:rPr lang="en-US" dirty="0">
                <a:latin typeface="Times New Roman" panose="02020603050405020304" pitchFamily="18" charset="0"/>
                <a:cs typeface="Times New Roman" panose="02020603050405020304" pitchFamily="18" charset="0"/>
              </a:rPr>
              <a:t>LEGO releases The Robotics Discovery Set, Droid Developer Kit and the Robotics Invention System 1.5. SONY releases the AIBO robotic pet.</a:t>
            </a:r>
          </a:p>
        </p:txBody>
      </p:sp>
      <p:sp>
        <p:nvSpPr>
          <p:cNvPr id="4" name="Slide Number Placeholder 3">
            <a:extLst>
              <a:ext uri="{FF2B5EF4-FFF2-40B4-BE49-F238E27FC236}">
                <a16:creationId xmlns:a16="http://schemas.microsoft.com/office/drawing/2014/main" id="{E667C2E7-9E9D-4485-854F-CF6DD2018A6A}"/>
              </a:ext>
            </a:extLst>
          </p:cNvPr>
          <p:cNvSpPr>
            <a:spLocks noGrp="1"/>
          </p:cNvSpPr>
          <p:nvPr>
            <p:ph type="sldNum" sz="quarter" idx="12"/>
          </p:nvPr>
        </p:nvSpPr>
        <p:spPr/>
        <p:txBody>
          <a:bodyPr/>
          <a:lstStyle/>
          <a:p>
            <a:fld id="{2753CFF3-99B1-44D6-B1B7-997EE11C819C}" type="slidenum">
              <a:rPr lang="en-US" smtClean="0"/>
              <a:t>31</a:t>
            </a:fld>
            <a:endParaRPr lang="en-US"/>
          </a:p>
        </p:txBody>
      </p:sp>
    </p:spTree>
    <p:extLst>
      <p:ext uri="{BB962C8B-B14F-4D97-AF65-F5344CB8AC3E}">
        <p14:creationId xmlns:p14="http://schemas.microsoft.com/office/powerpoint/2010/main" val="107114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33C1-B97D-4340-A90F-DBEDFD2C6E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95A95994-6D8B-4C2D-956C-D6375B9AD2F4}"/>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2000</a:t>
            </a:r>
          </a:p>
          <a:p>
            <a:r>
              <a:rPr lang="en-US" dirty="0">
                <a:latin typeface="Times New Roman" panose="02020603050405020304" pitchFamily="18" charset="0"/>
                <a:cs typeface="Times New Roman" panose="02020603050405020304" pitchFamily="18" charset="0"/>
              </a:rPr>
              <a:t>Honda debuts new humanoid robot ASIMO. </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Battlebots</a:t>
            </a:r>
            <a:r>
              <a:rPr lang="en-US" dirty="0">
                <a:latin typeface="Times New Roman" panose="02020603050405020304" pitchFamily="18" charset="0"/>
                <a:cs typeface="Times New Roman" panose="02020603050405020304" pitchFamily="18" charset="0"/>
              </a:rPr>
              <a:t> event is held in Las Vegas, Nevada. LEGO releases the MINDSTORMS Robotics Invention </a:t>
            </a:r>
            <a:r>
              <a:rPr lang="en-US" dirty="0" err="1">
                <a:latin typeface="Times New Roman" panose="02020603050405020304" pitchFamily="18" charset="0"/>
                <a:cs typeface="Times New Roman" panose="02020603050405020304" pitchFamily="18" charset="0"/>
              </a:rPr>
              <a:t>SystemTM</a:t>
            </a:r>
            <a:r>
              <a:rPr lang="en-US" dirty="0">
                <a:latin typeface="Times New Roman" panose="02020603050405020304" pitchFamily="18" charset="0"/>
                <a:cs typeface="Times New Roman" panose="02020603050405020304" pitchFamily="18" charset="0"/>
              </a:rPr>
              <a:t> 2.0</a:t>
            </a:r>
          </a:p>
        </p:txBody>
      </p:sp>
      <p:sp>
        <p:nvSpPr>
          <p:cNvPr id="4" name="Slide Number Placeholder 3">
            <a:extLst>
              <a:ext uri="{FF2B5EF4-FFF2-40B4-BE49-F238E27FC236}">
                <a16:creationId xmlns:a16="http://schemas.microsoft.com/office/drawing/2014/main" id="{0805E7D4-3E91-4CA3-B344-11EED9DEB643}"/>
              </a:ext>
            </a:extLst>
          </p:cNvPr>
          <p:cNvSpPr>
            <a:spLocks noGrp="1"/>
          </p:cNvSpPr>
          <p:nvPr>
            <p:ph type="sldNum" sz="quarter" idx="12"/>
          </p:nvPr>
        </p:nvSpPr>
        <p:spPr/>
        <p:txBody>
          <a:bodyPr/>
          <a:lstStyle/>
          <a:p>
            <a:fld id="{2753CFF3-99B1-44D6-B1B7-997EE11C819C}" type="slidenum">
              <a:rPr lang="en-US" smtClean="0"/>
              <a:t>32</a:t>
            </a:fld>
            <a:endParaRPr lang="en-US"/>
          </a:p>
        </p:txBody>
      </p:sp>
    </p:spTree>
    <p:extLst>
      <p:ext uri="{BB962C8B-B14F-4D97-AF65-F5344CB8AC3E}">
        <p14:creationId xmlns:p14="http://schemas.microsoft.com/office/powerpoint/2010/main" val="2347342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3110-9989-483F-9D8B-B254C57EBB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9852FC7C-BA30-4002-AA97-DC8130A74CFA}"/>
              </a:ext>
            </a:extLst>
          </p:cNvPr>
          <p:cNvSpPr>
            <a:spLocks noGrp="1"/>
          </p:cNvSpPr>
          <p:nvPr>
            <p:ph idx="1"/>
          </p:nvPr>
        </p:nvSpPr>
        <p:spPr/>
        <p:txBody>
          <a:bodyPr>
            <a:normAutofit lnSpcReduction="10000"/>
          </a:bodyPr>
          <a:lstStyle/>
          <a:p>
            <a:endParaRPr lang="en-US" dirty="0"/>
          </a:p>
          <a:p>
            <a:r>
              <a:rPr lang="en-US" b="1" dirty="0">
                <a:latin typeface="Times New Roman" panose="02020603050405020304" pitchFamily="18" charset="0"/>
                <a:cs typeface="Times New Roman" panose="02020603050405020304" pitchFamily="18" charset="0"/>
              </a:rPr>
              <a:t>2000s</a:t>
            </a:r>
          </a:p>
          <a:p>
            <a:r>
              <a:rPr lang="en-US" b="1" dirty="0">
                <a:latin typeface="Times New Roman" panose="02020603050405020304" pitchFamily="18" charset="0"/>
                <a:cs typeface="Times New Roman" panose="02020603050405020304" pitchFamily="18" charset="0"/>
              </a:rPr>
              <a:t>Early 2000s: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Industrial Robotics: Robots in manufacturing became more advanced, with improved precision, flexibility, and integration capabilities. Companies like KUKA and ABB led innovations.</a:t>
            </a:r>
          </a:p>
          <a:p>
            <a:r>
              <a:rPr lang="en-US" dirty="0">
                <a:latin typeface="Times New Roman" panose="02020603050405020304" pitchFamily="18" charset="0"/>
                <a:cs typeface="Times New Roman" panose="02020603050405020304" pitchFamily="18" charset="0"/>
              </a:rPr>
              <a:t>Humanoid Robots: Honda's ASIMO (2000) and Sony's AIBO (2000) showcased advancements in humanoid and companion robots. ASIMO was notable for its walking and running capabilities.</a:t>
            </a:r>
          </a:p>
        </p:txBody>
      </p:sp>
      <p:sp>
        <p:nvSpPr>
          <p:cNvPr id="4" name="Slide Number Placeholder 3">
            <a:extLst>
              <a:ext uri="{FF2B5EF4-FFF2-40B4-BE49-F238E27FC236}">
                <a16:creationId xmlns:a16="http://schemas.microsoft.com/office/drawing/2014/main" id="{FB5B7CE3-0E91-40F8-B556-5505FD47F081}"/>
              </a:ext>
            </a:extLst>
          </p:cNvPr>
          <p:cNvSpPr>
            <a:spLocks noGrp="1"/>
          </p:cNvSpPr>
          <p:nvPr>
            <p:ph type="sldNum" sz="quarter" idx="12"/>
          </p:nvPr>
        </p:nvSpPr>
        <p:spPr/>
        <p:txBody>
          <a:bodyPr/>
          <a:lstStyle/>
          <a:p>
            <a:fld id="{2753CFF3-99B1-44D6-B1B7-997EE11C819C}" type="slidenum">
              <a:rPr lang="en-US" smtClean="0"/>
              <a:t>33</a:t>
            </a:fld>
            <a:endParaRPr lang="en-US"/>
          </a:p>
        </p:txBody>
      </p:sp>
    </p:spTree>
    <p:extLst>
      <p:ext uri="{BB962C8B-B14F-4D97-AF65-F5344CB8AC3E}">
        <p14:creationId xmlns:p14="http://schemas.microsoft.com/office/powerpoint/2010/main" val="1452995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D483-7F16-40EA-893D-DE605F88AC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F5A8EC3F-5A5E-425F-8B3D-E4C61D09BE44}"/>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Mid-2000s:</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Robot Operating System (ROS): Development of ROS, an open-source framework for robotic software development, began around this period, greatly enhancing the accessibility and flexibility of robotics programming.</a:t>
            </a:r>
          </a:p>
          <a:p>
            <a:pPr algn="just"/>
            <a:r>
              <a:rPr lang="en-US" dirty="0">
                <a:latin typeface="Times New Roman" panose="02020603050405020304" pitchFamily="18" charset="0"/>
                <a:cs typeface="Times New Roman" panose="02020603050405020304" pitchFamily="18" charset="0"/>
              </a:rPr>
              <a:t>DARPA Grand Challenge (2004, 2005): These autonomous vehicle competitions pushed forward self-driving car technology. Stanford's "Stanley" won in 2005, demonstrating a practical autonomous vehicle.</a:t>
            </a:r>
          </a:p>
        </p:txBody>
      </p:sp>
      <p:sp>
        <p:nvSpPr>
          <p:cNvPr id="4" name="Slide Number Placeholder 3">
            <a:extLst>
              <a:ext uri="{FF2B5EF4-FFF2-40B4-BE49-F238E27FC236}">
                <a16:creationId xmlns:a16="http://schemas.microsoft.com/office/drawing/2014/main" id="{071B8CBC-C72B-4512-837D-A77D770008C8}"/>
              </a:ext>
            </a:extLst>
          </p:cNvPr>
          <p:cNvSpPr>
            <a:spLocks noGrp="1"/>
          </p:cNvSpPr>
          <p:nvPr>
            <p:ph type="sldNum" sz="quarter" idx="12"/>
          </p:nvPr>
        </p:nvSpPr>
        <p:spPr/>
        <p:txBody>
          <a:bodyPr/>
          <a:lstStyle/>
          <a:p>
            <a:fld id="{2753CFF3-99B1-44D6-B1B7-997EE11C819C}" type="slidenum">
              <a:rPr lang="en-US" smtClean="0"/>
              <a:t>34</a:t>
            </a:fld>
            <a:endParaRPr lang="en-US"/>
          </a:p>
        </p:txBody>
      </p:sp>
    </p:spTree>
    <p:extLst>
      <p:ext uri="{BB962C8B-B14F-4D97-AF65-F5344CB8AC3E}">
        <p14:creationId xmlns:p14="http://schemas.microsoft.com/office/powerpoint/2010/main" val="2598981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A033-FF88-4621-A2F1-87861C66ED1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2A4B8251-FBE5-4AF4-BAFA-F451D309D2CB}"/>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2010s</a:t>
            </a:r>
          </a:p>
          <a:p>
            <a:r>
              <a:rPr lang="en-US" b="1" dirty="0">
                <a:latin typeface="Times New Roman" panose="02020603050405020304" pitchFamily="18" charset="0"/>
                <a:cs typeface="Times New Roman" panose="02020603050405020304" pitchFamily="18" charset="0"/>
              </a:rPr>
              <a:t>Early 2010s: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Boston Dynamics: The introduction of robots like </a:t>
            </a:r>
            <a:r>
              <a:rPr lang="en-US" dirty="0" err="1">
                <a:latin typeface="Times New Roman" panose="02020603050405020304" pitchFamily="18" charset="0"/>
                <a:cs typeface="Times New Roman" panose="02020603050405020304" pitchFamily="18" charset="0"/>
              </a:rPr>
              <a:t>BigDog</a:t>
            </a:r>
            <a:r>
              <a:rPr lang="en-US" dirty="0">
                <a:latin typeface="Times New Roman" panose="02020603050405020304" pitchFamily="18" charset="0"/>
                <a:cs typeface="Times New Roman" panose="02020603050405020304" pitchFamily="18" charset="0"/>
              </a:rPr>
              <a:t> (2005) and later Spot (2015) demonstrated advanced mobility and dynamic control in robots.</a:t>
            </a:r>
          </a:p>
          <a:p>
            <a:r>
              <a:rPr lang="en-US" dirty="0">
                <a:latin typeface="Times New Roman" panose="02020603050405020304" pitchFamily="18" charset="0"/>
                <a:cs typeface="Times New Roman" panose="02020603050405020304" pitchFamily="18" charset="0"/>
              </a:rPr>
              <a:t>Social Robots: Developments in robots designed for interaction with humans became more prominent. Examples include SoftBank's Pepper (2014), designed to understand and respond to human emotions.</a:t>
            </a:r>
          </a:p>
        </p:txBody>
      </p:sp>
      <p:sp>
        <p:nvSpPr>
          <p:cNvPr id="4" name="Slide Number Placeholder 3">
            <a:extLst>
              <a:ext uri="{FF2B5EF4-FFF2-40B4-BE49-F238E27FC236}">
                <a16:creationId xmlns:a16="http://schemas.microsoft.com/office/drawing/2014/main" id="{B5A509E2-10F9-4D31-B31C-989D7C013973}"/>
              </a:ext>
            </a:extLst>
          </p:cNvPr>
          <p:cNvSpPr>
            <a:spLocks noGrp="1"/>
          </p:cNvSpPr>
          <p:nvPr>
            <p:ph type="sldNum" sz="quarter" idx="12"/>
          </p:nvPr>
        </p:nvSpPr>
        <p:spPr/>
        <p:txBody>
          <a:bodyPr/>
          <a:lstStyle/>
          <a:p>
            <a:fld id="{2753CFF3-99B1-44D6-B1B7-997EE11C819C}" type="slidenum">
              <a:rPr lang="en-US" smtClean="0"/>
              <a:t>35</a:t>
            </a:fld>
            <a:endParaRPr lang="en-US"/>
          </a:p>
        </p:txBody>
      </p:sp>
    </p:spTree>
    <p:extLst>
      <p:ext uri="{BB962C8B-B14F-4D97-AF65-F5344CB8AC3E}">
        <p14:creationId xmlns:p14="http://schemas.microsoft.com/office/powerpoint/2010/main" val="88092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1263-AA50-44BB-A6D2-3FF0EB570A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E301C3E1-517D-46B8-8EA6-5D87661531E9}"/>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Mid-2010s: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Self-Driving Cars: Companies like Tesla, Waymo, and Uber made significant progress in autonomous vehicle technology. Tesla's Autopilot and Waymo’s self-driving car tests became notable milestones.</a:t>
            </a:r>
          </a:p>
          <a:p>
            <a:r>
              <a:rPr lang="en-US" dirty="0">
                <a:latin typeface="Times New Roman" panose="02020603050405020304" pitchFamily="18" charset="0"/>
                <a:cs typeface="Times New Roman" panose="02020603050405020304" pitchFamily="18" charset="0"/>
              </a:rPr>
              <a:t>Robotic Exoskeletons: Innovations in wearable robotics for medical and industrial applications grew. Companies like </a:t>
            </a:r>
            <a:r>
              <a:rPr lang="en-US" dirty="0" err="1">
                <a:latin typeface="Times New Roman" panose="02020603050405020304" pitchFamily="18" charset="0"/>
                <a:cs typeface="Times New Roman" panose="02020603050405020304" pitchFamily="18" charset="0"/>
              </a:rPr>
              <a:t>Ekso</a:t>
            </a:r>
            <a:r>
              <a:rPr lang="en-US" dirty="0">
                <a:latin typeface="Times New Roman" panose="02020603050405020304" pitchFamily="18" charset="0"/>
                <a:cs typeface="Times New Roman" panose="02020603050405020304" pitchFamily="18" charset="0"/>
              </a:rPr>
              <a:t> Bionics and ReWalk Robotics advanced wearable exoskeletons for mobility assistance.</a:t>
            </a:r>
          </a:p>
        </p:txBody>
      </p:sp>
      <p:sp>
        <p:nvSpPr>
          <p:cNvPr id="4" name="Slide Number Placeholder 3">
            <a:extLst>
              <a:ext uri="{FF2B5EF4-FFF2-40B4-BE49-F238E27FC236}">
                <a16:creationId xmlns:a16="http://schemas.microsoft.com/office/drawing/2014/main" id="{E0D9D3EC-A12C-452A-9576-DB97A9C53C31}"/>
              </a:ext>
            </a:extLst>
          </p:cNvPr>
          <p:cNvSpPr>
            <a:spLocks noGrp="1"/>
          </p:cNvSpPr>
          <p:nvPr>
            <p:ph type="sldNum" sz="quarter" idx="12"/>
          </p:nvPr>
        </p:nvSpPr>
        <p:spPr/>
        <p:txBody>
          <a:bodyPr/>
          <a:lstStyle/>
          <a:p>
            <a:fld id="{2753CFF3-99B1-44D6-B1B7-997EE11C819C}" type="slidenum">
              <a:rPr lang="en-US" smtClean="0"/>
              <a:t>36</a:t>
            </a:fld>
            <a:endParaRPr lang="en-US"/>
          </a:p>
        </p:txBody>
      </p:sp>
    </p:spTree>
    <p:extLst>
      <p:ext uri="{BB962C8B-B14F-4D97-AF65-F5344CB8AC3E}">
        <p14:creationId xmlns:p14="http://schemas.microsoft.com/office/powerpoint/2010/main" val="2334797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CF6B-32B4-4484-804B-FCAB1B32831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3844C9EF-EEFE-4C33-86A4-22143AF142C1}"/>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Late 2010s:</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AI Integration: The integration of AI and machine learning into robotics enhanced capabilities such as object recognition, natural language processing, and decision-making. The use of neural networks and deep learning became more prevalent.</a:t>
            </a:r>
          </a:p>
          <a:p>
            <a:pPr algn="just"/>
            <a:r>
              <a:rPr lang="en-US" dirty="0">
                <a:latin typeface="Times New Roman" panose="02020603050405020304" pitchFamily="18" charset="0"/>
                <a:cs typeface="Times New Roman" panose="02020603050405020304" pitchFamily="18" charset="0"/>
              </a:rPr>
              <a:t>Collaborative Robots (</a:t>
            </a:r>
            <a:r>
              <a:rPr lang="en-US" dirty="0" err="1">
                <a:latin typeface="Times New Roman" panose="02020603050405020304" pitchFamily="18" charset="0"/>
                <a:cs typeface="Times New Roman" panose="02020603050405020304" pitchFamily="18" charset="0"/>
              </a:rPr>
              <a:t>Cobots</a:t>
            </a:r>
            <a:r>
              <a:rPr lang="en-US" dirty="0">
                <a:latin typeface="Times New Roman" panose="02020603050405020304" pitchFamily="18" charset="0"/>
                <a:cs typeface="Times New Roman" panose="02020603050405020304" pitchFamily="18" charset="0"/>
              </a:rPr>
              <a:t>): Robots designed to work alongside humans in various environments, like manufacturing and healthcare, gained popularity. Examples include Universal Robots’ UR series.</a:t>
            </a:r>
          </a:p>
        </p:txBody>
      </p:sp>
      <p:sp>
        <p:nvSpPr>
          <p:cNvPr id="4" name="Slide Number Placeholder 3">
            <a:extLst>
              <a:ext uri="{FF2B5EF4-FFF2-40B4-BE49-F238E27FC236}">
                <a16:creationId xmlns:a16="http://schemas.microsoft.com/office/drawing/2014/main" id="{CCB5DC4E-BA90-44E6-873F-B0701EDD63AE}"/>
              </a:ext>
            </a:extLst>
          </p:cNvPr>
          <p:cNvSpPr>
            <a:spLocks noGrp="1"/>
          </p:cNvSpPr>
          <p:nvPr>
            <p:ph type="sldNum" sz="quarter" idx="12"/>
          </p:nvPr>
        </p:nvSpPr>
        <p:spPr/>
        <p:txBody>
          <a:bodyPr/>
          <a:lstStyle/>
          <a:p>
            <a:fld id="{2753CFF3-99B1-44D6-B1B7-997EE11C819C}" type="slidenum">
              <a:rPr lang="en-US" smtClean="0"/>
              <a:t>37</a:t>
            </a:fld>
            <a:endParaRPr lang="en-US"/>
          </a:p>
        </p:txBody>
      </p:sp>
    </p:spTree>
    <p:extLst>
      <p:ext uri="{BB962C8B-B14F-4D97-AF65-F5344CB8AC3E}">
        <p14:creationId xmlns:p14="http://schemas.microsoft.com/office/powerpoint/2010/main" val="2392823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C4EA-822B-4B5C-9628-03011C7D5B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60696DD5-F10C-4149-9B39-532AEA0027CA}"/>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2020s</a:t>
            </a:r>
          </a:p>
          <a:p>
            <a:r>
              <a:rPr lang="en-US" b="1" dirty="0">
                <a:latin typeface="Times New Roman" panose="02020603050405020304" pitchFamily="18" charset="0"/>
                <a:cs typeface="Times New Roman" panose="02020603050405020304" pitchFamily="18" charset="0"/>
              </a:rPr>
              <a:t>Early 2020s: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Advanced Autonomous Systems: Robots and AI systems demonstrated high levels of autonomy in diverse applications, from drones and robotic vacuum cleaners to warehouse robots.</a:t>
            </a:r>
          </a:p>
          <a:p>
            <a:r>
              <a:rPr lang="en-US" dirty="0">
                <a:latin typeface="Times New Roman" panose="02020603050405020304" pitchFamily="18" charset="0"/>
                <a:cs typeface="Times New Roman" panose="02020603050405020304" pitchFamily="18" charset="0"/>
              </a:rPr>
              <a:t>Human-Robot Interaction (HRI): Continued improvements in natural language processing and emotional recognition made robots more adept at interacting with humans.</a:t>
            </a:r>
          </a:p>
        </p:txBody>
      </p:sp>
      <p:sp>
        <p:nvSpPr>
          <p:cNvPr id="4" name="Slide Number Placeholder 3">
            <a:extLst>
              <a:ext uri="{FF2B5EF4-FFF2-40B4-BE49-F238E27FC236}">
                <a16:creationId xmlns:a16="http://schemas.microsoft.com/office/drawing/2014/main" id="{726A0705-B370-4C88-9D50-9E134CD8FE28}"/>
              </a:ext>
            </a:extLst>
          </p:cNvPr>
          <p:cNvSpPr>
            <a:spLocks noGrp="1"/>
          </p:cNvSpPr>
          <p:nvPr>
            <p:ph type="sldNum" sz="quarter" idx="12"/>
          </p:nvPr>
        </p:nvSpPr>
        <p:spPr/>
        <p:txBody>
          <a:bodyPr/>
          <a:lstStyle/>
          <a:p>
            <a:fld id="{2753CFF3-99B1-44D6-B1B7-997EE11C819C}" type="slidenum">
              <a:rPr lang="en-US" smtClean="0"/>
              <a:t>38</a:t>
            </a:fld>
            <a:endParaRPr lang="en-US"/>
          </a:p>
        </p:txBody>
      </p:sp>
    </p:spTree>
    <p:extLst>
      <p:ext uri="{BB962C8B-B14F-4D97-AF65-F5344CB8AC3E}">
        <p14:creationId xmlns:p14="http://schemas.microsoft.com/office/powerpoint/2010/main" val="3127423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3DBF-90C3-49EA-BAEB-8A58BE8B74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796962E9-88FE-4398-8EBB-945CEA345365}"/>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Mid-2020s: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Medical Robotics: Robotics in surgery and rehabilitation continued to advance. Systems like the da Vinci Surgical System became more refined, and new innovations in robotic-assisted therapy emerged.</a:t>
            </a:r>
          </a:p>
          <a:p>
            <a:r>
              <a:rPr lang="en-US" dirty="0">
                <a:latin typeface="Times New Roman" panose="02020603050405020304" pitchFamily="18" charset="0"/>
                <a:cs typeface="Times New Roman" panose="02020603050405020304" pitchFamily="18" charset="0"/>
              </a:rPr>
              <a:t>Ethics and Regulation: As robotics technology advanced, there was increased focus on ethical considerations, privacy concerns, and regulatory frameworks governing the deployment of robots in various sectors.</a:t>
            </a:r>
          </a:p>
        </p:txBody>
      </p:sp>
      <p:sp>
        <p:nvSpPr>
          <p:cNvPr id="4" name="Slide Number Placeholder 3">
            <a:extLst>
              <a:ext uri="{FF2B5EF4-FFF2-40B4-BE49-F238E27FC236}">
                <a16:creationId xmlns:a16="http://schemas.microsoft.com/office/drawing/2014/main" id="{102ABAF0-0E84-4BE0-A5DF-79DD0EBF4141}"/>
              </a:ext>
            </a:extLst>
          </p:cNvPr>
          <p:cNvSpPr>
            <a:spLocks noGrp="1"/>
          </p:cNvSpPr>
          <p:nvPr>
            <p:ph type="sldNum" sz="quarter" idx="12"/>
          </p:nvPr>
        </p:nvSpPr>
        <p:spPr/>
        <p:txBody>
          <a:bodyPr/>
          <a:lstStyle/>
          <a:p>
            <a:fld id="{2753CFF3-99B1-44D6-B1B7-997EE11C819C}" type="slidenum">
              <a:rPr lang="en-US" smtClean="0"/>
              <a:t>39</a:t>
            </a:fld>
            <a:endParaRPr lang="en-US"/>
          </a:p>
        </p:txBody>
      </p:sp>
    </p:spTree>
    <p:extLst>
      <p:ext uri="{BB962C8B-B14F-4D97-AF65-F5344CB8AC3E}">
        <p14:creationId xmlns:p14="http://schemas.microsoft.com/office/powerpoint/2010/main" val="390817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CAAA-3FBA-4DD1-92CA-374F5465D09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755ED88B-4A5C-40C3-86AB-BAFB93FBEF1E}"/>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200 Before Christ</a:t>
            </a:r>
          </a:p>
          <a:p>
            <a:pPr algn="just"/>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Greek inventor physicist </a:t>
            </a:r>
            <a:r>
              <a:rPr lang="en-US" dirty="0" err="1">
                <a:latin typeface="Times New Roman" panose="02020603050405020304" pitchFamily="18" charset="0"/>
                <a:cs typeface="Times New Roman" panose="02020603050405020304" pitchFamily="18" charset="0"/>
              </a:rPr>
              <a:t>Ctesibus</a:t>
            </a:r>
            <a:r>
              <a:rPr lang="en-US" dirty="0">
                <a:latin typeface="Times New Roman" panose="02020603050405020304" pitchFamily="18" charset="0"/>
                <a:cs typeface="Times New Roman" panose="02020603050405020304" pitchFamily="18" charset="0"/>
              </a:rPr>
              <a:t> of Alexandria designs water cloaks that have movable figures on them. </a:t>
            </a:r>
          </a:p>
          <a:p>
            <a:pPr algn="just"/>
            <a:r>
              <a:rPr lang="en-US" dirty="0">
                <a:latin typeface="Times New Roman" panose="02020603050405020304" pitchFamily="18" charset="0"/>
                <a:cs typeface="Times New Roman" panose="02020603050405020304" pitchFamily="18" charset="0"/>
              </a:rPr>
              <a:t>Water cloaks are a big break of timepieces. up until then the Greek used hour glasses that had to be turned over after all the sand ran through.</a:t>
            </a:r>
          </a:p>
          <a:p>
            <a:pPr algn="just"/>
            <a:r>
              <a:rPr lang="en-US" dirty="0" err="1">
                <a:latin typeface="Times New Roman" panose="02020603050405020304" pitchFamily="18" charset="0"/>
                <a:cs typeface="Times New Roman" panose="02020603050405020304" pitchFamily="18" charset="0"/>
              </a:rPr>
              <a:t>Ctesibus</a:t>
            </a:r>
            <a:r>
              <a:rPr lang="en-US" dirty="0">
                <a:latin typeface="Times New Roman" panose="02020603050405020304" pitchFamily="18" charset="0"/>
                <a:cs typeface="Times New Roman" panose="02020603050405020304" pitchFamily="18" charset="0"/>
              </a:rPr>
              <a:t> invention changed this because it measured time as a result of the force of water falling thought it as a constant rate.</a:t>
            </a:r>
          </a:p>
          <a:p>
            <a:pPr algn="just"/>
            <a:r>
              <a:rPr lang="en-US" dirty="0">
                <a:latin typeface="Times New Roman" panose="02020603050405020304" pitchFamily="18" charset="0"/>
                <a:cs typeface="Times New Roman" panose="02020603050405020304" pitchFamily="18" charset="0"/>
              </a:rPr>
              <a:t>In general the Greek were fascinated with automata of all kind often using them in theater production and religious ceremonies.</a:t>
            </a:r>
          </a:p>
          <a:p>
            <a:pPr algn="just"/>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6C84D00-301A-4F24-8261-56CB774FFB5A}"/>
              </a:ext>
            </a:extLst>
          </p:cNvPr>
          <p:cNvSpPr>
            <a:spLocks noGrp="1"/>
          </p:cNvSpPr>
          <p:nvPr>
            <p:ph type="sldNum" sz="quarter" idx="12"/>
          </p:nvPr>
        </p:nvSpPr>
        <p:spPr/>
        <p:txBody>
          <a:bodyPr/>
          <a:lstStyle/>
          <a:p>
            <a:fld id="{2753CFF3-99B1-44D6-B1B7-997EE11C819C}" type="slidenum">
              <a:rPr lang="en-US" smtClean="0"/>
              <a:t>4</a:t>
            </a:fld>
            <a:endParaRPr lang="en-US"/>
          </a:p>
        </p:txBody>
      </p:sp>
    </p:spTree>
    <p:extLst>
      <p:ext uri="{BB962C8B-B14F-4D97-AF65-F5344CB8AC3E}">
        <p14:creationId xmlns:p14="http://schemas.microsoft.com/office/powerpoint/2010/main" val="2823346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85C5-D6E6-4AD2-B778-8F6DF4BE592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314FD067-A6C3-4016-A49B-C4E123CE2C84}"/>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Late 2020s: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Robotics in Everyday Life: Enhanced capabilities in consumer robots, such as home assistants and smart appliances, became more widespread. Advances in affordability and functionality made these robots more accessible to the general public.</a:t>
            </a:r>
          </a:p>
          <a:p>
            <a:r>
              <a:rPr lang="en-US" dirty="0">
                <a:latin typeface="Times New Roman" panose="02020603050405020304" pitchFamily="18" charset="0"/>
                <a:cs typeface="Times New Roman" panose="02020603050405020304" pitchFamily="18" charset="0"/>
              </a:rPr>
              <a:t>Exploration and Space Robotics: Robotic missions to Mars and other space exploration endeavors, like NASA’s Perseverance rover, continued to push the boundaries of robotic technology in extreme environments.</a:t>
            </a:r>
          </a:p>
        </p:txBody>
      </p:sp>
      <p:sp>
        <p:nvSpPr>
          <p:cNvPr id="4" name="Slide Number Placeholder 3">
            <a:extLst>
              <a:ext uri="{FF2B5EF4-FFF2-40B4-BE49-F238E27FC236}">
                <a16:creationId xmlns:a16="http://schemas.microsoft.com/office/drawing/2014/main" id="{279733B5-C426-4E04-BE20-C21B2D6804B6}"/>
              </a:ext>
            </a:extLst>
          </p:cNvPr>
          <p:cNvSpPr>
            <a:spLocks noGrp="1"/>
          </p:cNvSpPr>
          <p:nvPr>
            <p:ph type="sldNum" sz="quarter" idx="12"/>
          </p:nvPr>
        </p:nvSpPr>
        <p:spPr/>
        <p:txBody>
          <a:bodyPr/>
          <a:lstStyle/>
          <a:p>
            <a:fld id="{2753CFF3-99B1-44D6-B1B7-997EE11C819C}" type="slidenum">
              <a:rPr lang="en-US" smtClean="0"/>
              <a:t>40</a:t>
            </a:fld>
            <a:endParaRPr lang="en-US"/>
          </a:p>
        </p:txBody>
      </p:sp>
    </p:spTree>
    <p:extLst>
      <p:ext uri="{BB962C8B-B14F-4D97-AF65-F5344CB8AC3E}">
        <p14:creationId xmlns:p14="http://schemas.microsoft.com/office/powerpoint/2010/main" val="3339138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9ACE-8B0A-4D96-A86C-96884C66463C}"/>
              </a:ext>
            </a:extLst>
          </p:cNvPr>
          <p:cNvSpPr>
            <a:spLocks noGrp="1"/>
          </p:cNvSpPr>
          <p:nvPr>
            <p:ph type="title"/>
          </p:nvPr>
        </p:nvSpPr>
        <p:spPr>
          <a:xfrm>
            <a:off x="838200" y="365125"/>
            <a:ext cx="10515600" cy="6492875"/>
          </a:xfrm>
        </p:spPr>
        <p:txBody>
          <a:bodyPr/>
          <a:lstStyle/>
          <a:p>
            <a:pPr algn="ctr"/>
            <a:r>
              <a:rPr lang="en-US" dirty="0">
                <a:latin typeface="Times New Roman" panose="02020603050405020304" pitchFamily="18" charset="0"/>
                <a:cs typeface="Times New Roman" panose="02020603050405020304" pitchFamily="18" charset="0"/>
              </a:rPr>
              <a:t>Thankyou</a:t>
            </a:r>
          </a:p>
        </p:txBody>
      </p:sp>
      <p:sp>
        <p:nvSpPr>
          <p:cNvPr id="4" name="Slide Number Placeholder 3">
            <a:extLst>
              <a:ext uri="{FF2B5EF4-FFF2-40B4-BE49-F238E27FC236}">
                <a16:creationId xmlns:a16="http://schemas.microsoft.com/office/drawing/2014/main" id="{D91DE645-6819-4074-AFC2-FA8F8DC606C7}"/>
              </a:ext>
            </a:extLst>
          </p:cNvPr>
          <p:cNvSpPr>
            <a:spLocks noGrp="1"/>
          </p:cNvSpPr>
          <p:nvPr>
            <p:ph type="sldNum" sz="quarter" idx="12"/>
          </p:nvPr>
        </p:nvSpPr>
        <p:spPr/>
        <p:txBody>
          <a:bodyPr/>
          <a:lstStyle/>
          <a:p>
            <a:fld id="{2753CFF3-99B1-44D6-B1B7-997EE11C819C}" type="slidenum">
              <a:rPr lang="en-US" smtClean="0"/>
              <a:t>41</a:t>
            </a:fld>
            <a:endParaRPr lang="en-US"/>
          </a:p>
        </p:txBody>
      </p:sp>
    </p:spTree>
    <p:extLst>
      <p:ext uri="{BB962C8B-B14F-4D97-AF65-F5344CB8AC3E}">
        <p14:creationId xmlns:p14="http://schemas.microsoft.com/office/powerpoint/2010/main" val="372109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CCC7-91BA-42D6-B415-FA667E09E2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p>
        </p:txBody>
      </p:sp>
      <p:sp>
        <p:nvSpPr>
          <p:cNvPr id="3" name="Content Placeholder 2">
            <a:extLst>
              <a:ext uri="{FF2B5EF4-FFF2-40B4-BE49-F238E27FC236}">
                <a16:creationId xmlns:a16="http://schemas.microsoft.com/office/drawing/2014/main" id="{265CD35D-739D-48C6-920F-64E0000C3527}"/>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1495 </a:t>
            </a:r>
          </a:p>
          <a:p>
            <a:pPr algn="just"/>
            <a:r>
              <a:rPr lang="en-US" dirty="0">
                <a:latin typeface="Times New Roman" panose="02020603050405020304" pitchFamily="18" charset="0"/>
                <a:cs typeface="Times New Roman" panose="02020603050405020304" pitchFamily="18" charset="0"/>
              </a:rPr>
              <a:t>Leonardo Da Vinci design a mechanical device that looks like an armored knight.</a:t>
            </a:r>
          </a:p>
          <a:p>
            <a:pPr algn="just"/>
            <a:r>
              <a:rPr lang="en-US" dirty="0">
                <a:latin typeface="Times New Roman" panose="02020603050405020304" pitchFamily="18" charset="0"/>
                <a:cs typeface="Times New Roman" panose="02020603050405020304" pitchFamily="18" charset="0"/>
              </a:rPr>
              <a:t>The mechanism inside “Leonardo’s robot” are designed to make the knight move as if there was a real person inside.</a:t>
            </a:r>
          </a:p>
          <a:p>
            <a:pPr algn="just"/>
            <a:r>
              <a:rPr lang="en-US" dirty="0">
                <a:latin typeface="Times New Roman" panose="02020603050405020304" pitchFamily="18" charset="0"/>
                <a:cs typeface="Times New Roman" panose="02020603050405020304" pitchFamily="18" charset="0"/>
              </a:rPr>
              <a:t>Inventors in medieval time  often built machine like “Leonardo’s robot” to amuse royalty.</a:t>
            </a:r>
          </a:p>
        </p:txBody>
      </p:sp>
      <p:sp>
        <p:nvSpPr>
          <p:cNvPr id="4" name="Slide Number Placeholder 3">
            <a:extLst>
              <a:ext uri="{FF2B5EF4-FFF2-40B4-BE49-F238E27FC236}">
                <a16:creationId xmlns:a16="http://schemas.microsoft.com/office/drawing/2014/main" id="{C339C365-3DF2-4840-9F7A-04FC2EB73981}"/>
              </a:ext>
            </a:extLst>
          </p:cNvPr>
          <p:cNvSpPr>
            <a:spLocks noGrp="1"/>
          </p:cNvSpPr>
          <p:nvPr>
            <p:ph type="sldNum" sz="quarter" idx="12"/>
          </p:nvPr>
        </p:nvSpPr>
        <p:spPr/>
        <p:txBody>
          <a:bodyPr/>
          <a:lstStyle/>
          <a:p>
            <a:fld id="{2753CFF3-99B1-44D6-B1B7-997EE11C819C}" type="slidenum">
              <a:rPr lang="en-US" smtClean="0"/>
              <a:t>5</a:t>
            </a:fld>
            <a:endParaRPr lang="en-US"/>
          </a:p>
        </p:txBody>
      </p:sp>
    </p:spTree>
    <p:extLst>
      <p:ext uri="{BB962C8B-B14F-4D97-AF65-F5344CB8AC3E}">
        <p14:creationId xmlns:p14="http://schemas.microsoft.com/office/powerpoint/2010/main" val="360417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AC1E-D2BD-4E1C-9862-1AA7B62104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C5C786CE-9062-41FE-96D8-B6D3B4E765C3}"/>
              </a:ext>
            </a:extLst>
          </p:cNvPr>
          <p:cNvSpPr>
            <a:spLocks noGrp="1"/>
          </p:cNvSpPr>
          <p:nvPr>
            <p:ph idx="1"/>
          </p:nvPr>
        </p:nvSpPr>
        <p:spPr/>
        <p:txBody>
          <a:bodyPr>
            <a:normAutofit fontScale="92500"/>
          </a:bodyPr>
          <a:lstStyle/>
          <a:p>
            <a:r>
              <a:rPr lang="en-US" b="1" dirty="0">
                <a:latin typeface="Times New Roman" panose="02020603050405020304" pitchFamily="18" charset="0"/>
                <a:cs typeface="Times New Roman" panose="02020603050405020304" pitchFamily="18" charset="0"/>
              </a:rPr>
              <a:t>1738</a:t>
            </a:r>
          </a:p>
          <a:p>
            <a:r>
              <a:rPr lang="en-US" dirty="0">
                <a:latin typeface="Times New Roman" panose="02020603050405020304" pitchFamily="18" charset="0"/>
                <a:cs typeface="Times New Roman" panose="02020603050405020304" pitchFamily="18" charset="0"/>
              </a:rPr>
              <a:t>Jacques de </a:t>
            </a:r>
            <a:r>
              <a:rPr lang="en-US" dirty="0" err="1">
                <a:latin typeface="Times New Roman" panose="02020603050405020304" pitchFamily="18" charset="0"/>
                <a:cs typeface="Times New Roman" panose="02020603050405020304" pitchFamily="18" charset="0"/>
              </a:rPr>
              <a:t>Vaucanson</a:t>
            </a:r>
            <a:r>
              <a:rPr lang="en-US" dirty="0">
                <a:latin typeface="Times New Roman" panose="02020603050405020304" pitchFamily="18" charset="0"/>
                <a:cs typeface="Times New Roman" panose="02020603050405020304" pitchFamily="18" charset="0"/>
              </a:rPr>
              <a:t> begins building automata in Grenoble, France. He builds three in all.</a:t>
            </a:r>
          </a:p>
          <a:p>
            <a:r>
              <a:rPr lang="en-US" dirty="0">
                <a:latin typeface="Times New Roman" panose="02020603050405020304" pitchFamily="18" charset="0"/>
                <a:cs typeface="Times New Roman" panose="02020603050405020304" pitchFamily="18" charset="0"/>
              </a:rPr>
              <a:t> His first was the flute player that could play twelve songs.</a:t>
            </a:r>
          </a:p>
          <a:p>
            <a:r>
              <a:rPr lang="en-US" dirty="0">
                <a:latin typeface="Times New Roman" panose="02020603050405020304" pitchFamily="18" charset="0"/>
                <a:cs typeface="Times New Roman" panose="02020603050405020304" pitchFamily="18" charset="0"/>
              </a:rPr>
              <a:t>This was closely followed by his second automaton that played a flute and a drum or tambourine, but by far his third was the most famous of them all.</a:t>
            </a:r>
          </a:p>
          <a:p>
            <a:r>
              <a:rPr lang="en-US" dirty="0">
                <a:latin typeface="Times New Roman" panose="02020603050405020304" pitchFamily="18" charset="0"/>
                <a:cs typeface="Times New Roman" panose="02020603050405020304" pitchFamily="18" charset="0"/>
              </a:rPr>
              <a:t>he duck was an example of </a:t>
            </a:r>
            <a:r>
              <a:rPr lang="en-US" dirty="0" err="1">
                <a:latin typeface="Times New Roman" panose="02020603050405020304" pitchFamily="18" charset="0"/>
                <a:cs typeface="Times New Roman" panose="02020603050405020304" pitchFamily="18" charset="0"/>
              </a:rPr>
              <a:t>Vaucanson's</a:t>
            </a:r>
            <a:r>
              <a:rPr lang="en-US" dirty="0">
                <a:latin typeface="Times New Roman" panose="02020603050405020304" pitchFamily="18" charset="0"/>
                <a:cs typeface="Times New Roman" panose="02020603050405020304" pitchFamily="18" charset="0"/>
              </a:rPr>
              <a:t> attempt at what he called "moving anatomy", or modeling human or animal anatomy with mechanics.“</a:t>
            </a:r>
          </a:p>
          <a:p>
            <a:r>
              <a:rPr lang="en-US" dirty="0">
                <a:latin typeface="Times New Roman" panose="02020603050405020304" pitchFamily="18" charset="0"/>
                <a:cs typeface="Times New Roman" panose="02020603050405020304" pitchFamily="18" charset="0"/>
              </a:rPr>
              <a:t>The duck moved, quacked, flapped its wings and even ate and digested food.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E14D9C9-941B-41F2-A335-3B9E45A6EB1A}"/>
              </a:ext>
            </a:extLst>
          </p:cNvPr>
          <p:cNvSpPr>
            <a:spLocks noGrp="1"/>
          </p:cNvSpPr>
          <p:nvPr>
            <p:ph type="sldNum" sz="quarter" idx="12"/>
          </p:nvPr>
        </p:nvSpPr>
        <p:spPr/>
        <p:txBody>
          <a:bodyPr/>
          <a:lstStyle/>
          <a:p>
            <a:fld id="{2753CFF3-99B1-44D6-B1B7-997EE11C819C}" type="slidenum">
              <a:rPr lang="en-US" smtClean="0"/>
              <a:t>6</a:t>
            </a:fld>
            <a:endParaRPr lang="en-US"/>
          </a:p>
        </p:txBody>
      </p:sp>
    </p:spTree>
    <p:extLst>
      <p:ext uri="{BB962C8B-B14F-4D97-AF65-F5344CB8AC3E}">
        <p14:creationId xmlns:p14="http://schemas.microsoft.com/office/powerpoint/2010/main" val="106305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92FC-B7EB-45C4-9452-535AE4E1FDF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09991871-94FE-4477-8B71-FF652A09B06F}"/>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1770</a:t>
            </a:r>
          </a:p>
          <a:p>
            <a:r>
              <a:rPr lang="en-US" dirty="0">
                <a:latin typeface="Times New Roman" panose="02020603050405020304" pitchFamily="18" charset="0"/>
                <a:cs typeface="Times New Roman" panose="02020603050405020304" pitchFamily="18" charset="0"/>
              </a:rPr>
              <a:t>Swiss clock makers and inventors of the modern wristwatch Pierre </a:t>
            </a:r>
            <a:r>
              <a:rPr lang="en-US" dirty="0" err="1">
                <a:latin typeface="Times New Roman" panose="02020603050405020304" pitchFamily="18" charset="0"/>
                <a:cs typeface="Times New Roman" panose="02020603050405020304" pitchFamily="18" charset="0"/>
              </a:rPr>
              <a:t>Jaquet-Droz</a:t>
            </a:r>
            <a:r>
              <a:rPr lang="en-US" dirty="0">
                <a:latin typeface="Times New Roman" panose="02020603050405020304" pitchFamily="18" charset="0"/>
                <a:cs typeface="Times New Roman" panose="02020603050405020304" pitchFamily="18" charset="0"/>
              </a:rPr>
              <a:t> and later joined by his son Henri-Louis </a:t>
            </a:r>
            <a:r>
              <a:rPr lang="en-US" dirty="0" err="1">
                <a:latin typeface="Times New Roman" panose="02020603050405020304" pitchFamily="18" charset="0"/>
                <a:cs typeface="Times New Roman" panose="02020603050405020304" pitchFamily="18" charset="0"/>
              </a:rPr>
              <a:t>Jaquet-Droz</a:t>
            </a:r>
            <a:r>
              <a:rPr lang="en-US" dirty="0">
                <a:latin typeface="Times New Roman" panose="02020603050405020304" pitchFamily="18" charset="0"/>
                <a:cs typeface="Times New Roman" panose="02020603050405020304" pitchFamily="18" charset="0"/>
              </a:rPr>
              <a:t> start making automata for European royalty. </a:t>
            </a:r>
          </a:p>
          <a:p>
            <a:r>
              <a:rPr lang="en-US" dirty="0">
                <a:latin typeface="Times New Roman" panose="02020603050405020304" pitchFamily="18" charset="0"/>
                <a:cs typeface="Times New Roman" panose="02020603050405020304" pitchFamily="18" charset="0"/>
              </a:rPr>
              <a:t>They create three dolls, each with a unique function. </a:t>
            </a:r>
          </a:p>
          <a:p>
            <a:r>
              <a:rPr lang="en-US" dirty="0">
                <a:latin typeface="Times New Roman" panose="02020603050405020304" pitchFamily="18" charset="0"/>
                <a:cs typeface="Times New Roman" panose="02020603050405020304" pitchFamily="18" charset="0"/>
              </a:rPr>
              <a:t>One can write, another plays music, and the third draws pictures.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63CD10-0895-4B75-910D-8DE11B4E4CA5}"/>
              </a:ext>
            </a:extLst>
          </p:cNvPr>
          <p:cNvSpPr>
            <a:spLocks noGrp="1"/>
          </p:cNvSpPr>
          <p:nvPr>
            <p:ph type="sldNum" sz="quarter" idx="12"/>
          </p:nvPr>
        </p:nvSpPr>
        <p:spPr/>
        <p:txBody>
          <a:bodyPr/>
          <a:lstStyle/>
          <a:p>
            <a:fld id="{2753CFF3-99B1-44D6-B1B7-997EE11C819C}" type="slidenum">
              <a:rPr lang="en-US" smtClean="0"/>
              <a:t>7</a:t>
            </a:fld>
            <a:endParaRPr lang="en-US"/>
          </a:p>
        </p:txBody>
      </p:sp>
    </p:spTree>
    <p:extLst>
      <p:ext uri="{BB962C8B-B14F-4D97-AF65-F5344CB8AC3E}">
        <p14:creationId xmlns:p14="http://schemas.microsoft.com/office/powerpoint/2010/main" val="90986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7DF9-4C6D-4845-98E1-F6D67484774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C3740690-8142-4162-8B51-4AEA6F0787AF}"/>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1801</a:t>
            </a:r>
          </a:p>
          <a:p>
            <a:r>
              <a:rPr lang="en-US" dirty="0">
                <a:latin typeface="Times New Roman" panose="02020603050405020304" pitchFamily="18" charset="0"/>
                <a:cs typeface="Times New Roman" panose="02020603050405020304" pitchFamily="18" charset="0"/>
              </a:rPr>
              <a:t>Joseph Jacquard builds an automated loom that is controlled with punched cards. </a:t>
            </a:r>
          </a:p>
          <a:p>
            <a:r>
              <a:rPr lang="en-US" dirty="0">
                <a:latin typeface="Times New Roman" panose="02020603050405020304" pitchFamily="18" charset="0"/>
                <a:cs typeface="Times New Roman" panose="02020603050405020304" pitchFamily="18" charset="0"/>
              </a:rPr>
              <a:t>Punch cards are later used as an input method for some of the 20th centuries earliest computers.</a:t>
            </a:r>
          </a:p>
        </p:txBody>
      </p:sp>
      <p:sp>
        <p:nvSpPr>
          <p:cNvPr id="4" name="Slide Number Placeholder 3">
            <a:extLst>
              <a:ext uri="{FF2B5EF4-FFF2-40B4-BE49-F238E27FC236}">
                <a16:creationId xmlns:a16="http://schemas.microsoft.com/office/drawing/2014/main" id="{7E7B8A2C-BAB5-4B88-B25B-57835EAC2B2C}"/>
              </a:ext>
            </a:extLst>
          </p:cNvPr>
          <p:cNvSpPr>
            <a:spLocks noGrp="1"/>
          </p:cNvSpPr>
          <p:nvPr>
            <p:ph type="sldNum" sz="quarter" idx="12"/>
          </p:nvPr>
        </p:nvSpPr>
        <p:spPr/>
        <p:txBody>
          <a:bodyPr/>
          <a:lstStyle/>
          <a:p>
            <a:fld id="{2753CFF3-99B1-44D6-B1B7-997EE11C819C}" type="slidenum">
              <a:rPr lang="en-US" smtClean="0"/>
              <a:t>8</a:t>
            </a:fld>
            <a:endParaRPr lang="en-US"/>
          </a:p>
        </p:txBody>
      </p:sp>
    </p:spTree>
    <p:extLst>
      <p:ext uri="{BB962C8B-B14F-4D97-AF65-F5344CB8AC3E}">
        <p14:creationId xmlns:p14="http://schemas.microsoft.com/office/powerpoint/2010/main" val="425993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A6E5-B936-4580-9CFD-2FF9C2DC2D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History of Robotics</a:t>
            </a:r>
            <a:endParaRPr lang="en-US" dirty="0"/>
          </a:p>
        </p:txBody>
      </p:sp>
      <p:sp>
        <p:nvSpPr>
          <p:cNvPr id="3" name="Content Placeholder 2">
            <a:extLst>
              <a:ext uri="{FF2B5EF4-FFF2-40B4-BE49-F238E27FC236}">
                <a16:creationId xmlns:a16="http://schemas.microsoft.com/office/drawing/2014/main" id="{B19E4EFD-23F3-4FDA-8E0C-67B1569D0EBA}"/>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1822</a:t>
            </a:r>
          </a:p>
          <a:p>
            <a:r>
              <a:rPr lang="en-US" dirty="0">
                <a:latin typeface="Times New Roman" panose="02020603050405020304" pitchFamily="18" charset="0"/>
                <a:cs typeface="Times New Roman" panose="02020603050405020304" pitchFamily="18" charset="0"/>
              </a:rPr>
              <a:t>Charles Babbage demonstrates a prototype of his "Difference Engine" to the Royal Astronomical Society.</a:t>
            </a:r>
          </a:p>
          <a:p>
            <a:r>
              <a:rPr lang="en-US" dirty="0">
                <a:latin typeface="Times New Roman" panose="02020603050405020304" pitchFamily="18" charset="0"/>
                <a:cs typeface="Times New Roman" panose="02020603050405020304" pitchFamily="18" charset="0"/>
              </a:rPr>
              <a:t>He continues his work by designing an even more ambitious project "the Analytical Engine" that reportedly was to use punch cards inspired by Joseph Jacquard's invention. </a:t>
            </a:r>
          </a:p>
          <a:p>
            <a:r>
              <a:rPr lang="en-US" dirty="0">
                <a:latin typeface="Times New Roman" panose="02020603050405020304" pitchFamily="18" charset="0"/>
                <a:cs typeface="Times New Roman" panose="02020603050405020304" pitchFamily="18" charset="0"/>
              </a:rPr>
              <a:t>During his lifetime he never produces a functional version of either machine.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D8FB4B-0A59-4F31-A34A-FD54C67D6906}"/>
              </a:ext>
            </a:extLst>
          </p:cNvPr>
          <p:cNvSpPr>
            <a:spLocks noGrp="1"/>
          </p:cNvSpPr>
          <p:nvPr>
            <p:ph type="sldNum" sz="quarter" idx="12"/>
          </p:nvPr>
        </p:nvSpPr>
        <p:spPr/>
        <p:txBody>
          <a:bodyPr/>
          <a:lstStyle/>
          <a:p>
            <a:fld id="{2753CFF3-99B1-44D6-B1B7-997EE11C819C}" type="slidenum">
              <a:rPr lang="en-US" smtClean="0"/>
              <a:t>9</a:t>
            </a:fld>
            <a:endParaRPr lang="en-US"/>
          </a:p>
        </p:txBody>
      </p:sp>
    </p:spTree>
    <p:extLst>
      <p:ext uri="{BB962C8B-B14F-4D97-AF65-F5344CB8AC3E}">
        <p14:creationId xmlns:p14="http://schemas.microsoft.com/office/powerpoint/2010/main" val="3030343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1853</TotalTime>
  <Words>2935</Words>
  <Application>Microsoft Office PowerPoint</Application>
  <PresentationFormat>Widescreen</PresentationFormat>
  <Paragraphs>267</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Algerian</vt:lpstr>
      <vt:lpstr>Arial</vt:lpstr>
      <vt:lpstr>Calibri</vt:lpstr>
      <vt:lpstr>Calibri Light</vt:lpstr>
      <vt:lpstr>Times New Roman</vt:lpstr>
      <vt:lpstr>Office Theme</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History of Robotics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Robotics</dc:title>
  <dc:creator>RAMAKANT GANJESHWAR</dc:creator>
  <cp:lastModifiedBy>RAMAKANT GANJESHWAR</cp:lastModifiedBy>
  <cp:revision>37</cp:revision>
  <dcterms:created xsi:type="dcterms:W3CDTF">2024-08-19T08:21:43Z</dcterms:created>
  <dcterms:modified xsi:type="dcterms:W3CDTF">2024-08-23T05:41:17Z</dcterms:modified>
</cp:coreProperties>
</file>