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14" r:id="rId1"/>
  </p:sldMasterIdLst>
  <p:notesMasterIdLst>
    <p:notesMasterId r:id="rId33"/>
  </p:notesMasterIdLst>
  <p:sldIdLst>
    <p:sldId id="256" r:id="rId2"/>
    <p:sldId id="257" r:id="rId3"/>
    <p:sldId id="258" r:id="rId4"/>
    <p:sldId id="262" r:id="rId5"/>
    <p:sldId id="281" r:id="rId6"/>
    <p:sldId id="259" r:id="rId7"/>
    <p:sldId id="260" r:id="rId8"/>
    <p:sldId id="261" r:id="rId9"/>
    <p:sldId id="263" r:id="rId10"/>
    <p:sldId id="264" r:id="rId11"/>
    <p:sldId id="265" r:id="rId12"/>
    <p:sldId id="266" r:id="rId13"/>
    <p:sldId id="267" r:id="rId14"/>
    <p:sldId id="269" r:id="rId15"/>
    <p:sldId id="270" r:id="rId16"/>
    <p:sldId id="271" r:id="rId17"/>
    <p:sldId id="268" r:id="rId18"/>
    <p:sldId id="272" r:id="rId19"/>
    <p:sldId id="273" r:id="rId20"/>
    <p:sldId id="274" r:id="rId21"/>
    <p:sldId id="275" r:id="rId22"/>
    <p:sldId id="276" r:id="rId23"/>
    <p:sldId id="277" r:id="rId24"/>
    <p:sldId id="278" r:id="rId25"/>
    <p:sldId id="279" r:id="rId26"/>
    <p:sldId id="280" r:id="rId27"/>
    <p:sldId id="282" r:id="rId28"/>
    <p:sldId id="283" r:id="rId29"/>
    <p:sldId id="284" r:id="rId30"/>
    <p:sldId id="285" r:id="rId31"/>
    <p:sldId id="286"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userId="e59908b1e7024d03" providerId="LiveId" clId="{4C869FDC-6618-4217-8D4D-2A9BEA82DD5F}"/>
    <pc:docChg chg="undo custSel addSld modSld sldOrd">
      <pc:chgData name="" userId="e59908b1e7024d03" providerId="LiveId" clId="{4C869FDC-6618-4217-8D4D-2A9BEA82DD5F}" dt="2024-08-27T03:39:45.655" v="443" actId="113"/>
      <pc:docMkLst>
        <pc:docMk/>
      </pc:docMkLst>
      <pc:sldChg chg="modSp">
        <pc:chgData name="" userId="e59908b1e7024d03" providerId="LiveId" clId="{4C869FDC-6618-4217-8D4D-2A9BEA82DD5F}" dt="2024-08-27T03:17:42.909" v="275" actId="2711"/>
        <pc:sldMkLst>
          <pc:docMk/>
          <pc:sldMk cId="39515872" sldId="267"/>
        </pc:sldMkLst>
        <pc:spChg chg="mod">
          <ac:chgData name="" userId="e59908b1e7024d03" providerId="LiveId" clId="{4C869FDC-6618-4217-8D4D-2A9BEA82DD5F}" dt="2024-08-27T03:17:35.475" v="274" actId="2711"/>
          <ac:spMkLst>
            <pc:docMk/>
            <pc:sldMk cId="39515872" sldId="267"/>
            <ac:spMk id="2" creationId="{3C9D07EB-D724-4024-98EA-63EE888E37A6}"/>
          </ac:spMkLst>
        </pc:spChg>
        <pc:spChg chg="mod">
          <ac:chgData name="" userId="e59908b1e7024d03" providerId="LiveId" clId="{4C869FDC-6618-4217-8D4D-2A9BEA82DD5F}" dt="2024-08-27T03:17:42.909" v="275" actId="2711"/>
          <ac:spMkLst>
            <pc:docMk/>
            <pc:sldMk cId="39515872" sldId="267"/>
            <ac:spMk id="3" creationId="{AB95B9FF-5971-4F98-9985-59A991F860A0}"/>
          </ac:spMkLst>
        </pc:spChg>
      </pc:sldChg>
      <pc:sldChg chg="modSp ord">
        <pc:chgData name="" userId="e59908b1e7024d03" providerId="LiveId" clId="{4C869FDC-6618-4217-8D4D-2A9BEA82DD5F}" dt="2024-08-27T03:18:40.187" v="282" actId="2711"/>
        <pc:sldMkLst>
          <pc:docMk/>
          <pc:sldMk cId="1192345625" sldId="268"/>
        </pc:sldMkLst>
        <pc:spChg chg="mod">
          <ac:chgData name="" userId="e59908b1e7024d03" providerId="LiveId" clId="{4C869FDC-6618-4217-8D4D-2A9BEA82DD5F}" dt="2024-08-27T03:18:40.187" v="282" actId="2711"/>
          <ac:spMkLst>
            <pc:docMk/>
            <pc:sldMk cId="1192345625" sldId="268"/>
            <ac:spMk id="2" creationId="{7FFEF85E-376C-4841-8879-8E65635A300F}"/>
          </ac:spMkLst>
        </pc:spChg>
      </pc:sldChg>
      <pc:sldChg chg="modSp">
        <pc:chgData name="" userId="e59908b1e7024d03" providerId="LiveId" clId="{4C869FDC-6618-4217-8D4D-2A9BEA82DD5F}" dt="2024-08-27T03:17:57.935" v="277" actId="2711"/>
        <pc:sldMkLst>
          <pc:docMk/>
          <pc:sldMk cId="2404027947" sldId="269"/>
        </pc:sldMkLst>
        <pc:spChg chg="mod">
          <ac:chgData name="" userId="e59908b1e7024d03" providerId="LiveId" clId="{4C869FDC-6618-4217-8D4D-2A9BEA82DD5F}" dt="2024-08-27T03:17:57.935" v="277" actId="2711"/>
          <ac:spMkLst>
            <pc:docMk/>
            <pc:sldMk cId="2404027947" sldId="269"/>
            <ac:spMk id="2" creationId="{4F985D5E-5B6E-430E-AA37-FAC177151728}"/>
          </ac:spMkLst>
        </pc:spChg>
        <pc:spChg chg="mod">
          <ac:chgData name="" userId="e59908b1e7024d03" providerId="LiveId" clId="{4C869FDC-6618-4217-8D4D-2A9BEA82DD5F}" dt="2024-08-27T03:17:52.813" v="276" actId="2711"/>
          <ac:spMkLst>
            <pc:docMk/>
            <pc:sldMk cId="2404027947" sldId="269"/>
            <ac:spMk id="3" creationId="{96515F93-3371-4813-B66F-30AEE4663FAC}"/>
          </ac:spMkLst>
        </pc:spChg>
      </pc:sldChg>
      <pc:sldChg chg="modSp add">
        <pc:chgData name="" userId="e59908b1e7024d03" providerId="LiveId" clId="{4C869FDC-6618-4217-8D4D-2A9BEA82DD5F}" dt="2024-08-27T03:18:13.183" v="279" actId="2711"/>
        <pc:sldMkLst>
          <pc:docMk/>
          <pc:sldMk cId="750142390" sldId="270"/>
        </pc:sldMkLst>
        <pc:spChg chg="mod">
          <ac:chgData name="" userId="e59908b1e7024d03" providerId="LiveId" clId="{4C869FDC-6618-4217-8D4D-2A9BEA82DD5F}" dt="2024-08-27T03:18:13.183" v="279" actId="2711"/>
          <ac:spMkLst>
            <pc:docMk/>
            <pc:sldMk cId="750142390" sldId="270"/>
            <ac:spMk id="2" creationId="{F3F57B25-1026-4222-A0EA-CFB9B3B7C4E8}"/>
          </ac:spMkLst>
        </pc:spChg>
        <pc:spChg chg="mod">
          <ac:chgData name="" userId="e59908b1e7024d03" providerId="LiveId" clId="{4C869FDC-6618-4217-8D4D-2A9BEA82DD5F}" dt="2024-08-27T03:18:06.686" v="278" actId="2711"/>
          <ac:spMkLst>
            <pc:docMk/>
            <pc:sldMk cId="750142390" sldId="270"/>
            <ac:spMk id="3" creationId="{6C0AC839-0E81-4258-91E2-7C2E0536B571}"/>
          </ac:spMkLst>
        </pc:spChg>
      </pc:sldChg>
      <pc:sldChg chg="modSp add">
        <pc:chgData name="" userId="e59908b1e7024d03" providerId="LiveId" clId="{4C869FDC-6618-4217-8D4D-2A9BEA82DD5F}" dt="2024-08-27T03:18:31.171" v="281" actId="2711"/>
        <pc:sldMkLst>
          <pc:docMk/>
          <pc:sldMk cId="1864831949" sldId="271"/>
        </pc:sldMkLst>
        <pc:spChg chg="mod">
          <ac:chgData name="" userId="e59908b1e7024d03" providerId="LiveId" clId="{4C869FDC-6618-4217-8D4D-2A9BEA82DD5F}" dt="2024-08-27T03:18:24.805" v="280" actId="2711"/>
          <ac:spMkLst>
            <pc:docMk/>
            <pc:sldMk cId="1864831949" sldId="271"/>
            <ac:spMk id="2" creationId="{B693C4CE-2EE1-418A-988D-4A3321314432}"/>
          </ac:spMkLst>
        </pc:spChg>
        <pc:spChg chg="mod">
          <ac:chgData name="" userId="e59908b1e7024d03" providerId="LiveId" clId="{4C869FDC-6618-4217-8D4D-2A9BEA82DD5F}" dt="2024-08-27T03:18:31.171" v="281" actId="2711"/>
          <ac:spMkLst>
            <pc:docMk/>
            <pc:sldMk cId="1864831949" sldId="271"/>
            <ac:spMk id="3" creationId="{8E79FECF-65E8-4BB0-B5F3-941C1593CEB5}"/>
          </ac:spMkLst>
        </pc:spChg>
      </pc:sldChg>
      <pc:sldChg chg="modSp add">
        <pc:chgData name="" userId="e59908b1e7024d03" providerId="LiveId" clId="{4C869FDC-6618-4217-8D4D-2A9BEA82DD5F}" dt="2024-08-27T03:18:55.396" v="284" actId="2711"/>
        <pc:sldMkLst>
          <pc:docMk/>
          <pc:sldMk cId="2364921776" sldId="272"/>
        </pc:sldMkLst>
        <pc:spChg chg="mod">
          <ac:chgData name="" userId="e59908b1e7024d03" providerId="LiveId" clId="{4C869FDC-6618-4217-8D4D-2A9BEA82DD5F}" dt="2024-08-27T03:18:49.107" v="283" actId="2711"/>
          <ac:spMkLst>
            <pc:docMk/>
            <pc:sldMk cId="2364921776" sldId="272"/>
            <ac:spMk id="2" creationId="{48F2D844-8F0E-40CC-ADBC-9581E5648C7C}"/>
          </ac:spMkLst>
        </pc:spChg>
        <pc:spChg chg="mod">
          <ac:chgData name="" userId="e59908b1e7024d03" providerId="LiveId" clId="{4C869FDC-6618-4217-8D4D-2A9BEA82DD5F}" dt="2024-08-27T03:18:55.396" v="284" actId="2711"/>
          <ac:spMkLst>
            <pc:docMk/>
            <pc:sldMk cId="2364921776" sldId="272"/>
            <ac:spMk id="3" creationId="{4BCD4ABB-78EE-447A-B761-9F300EC960C5}"/>
          </ac:spMkLst>
        </pc:spChg>
      </pc:sldChg>
      <pc:sldChg chg="modSp add">
        <pc:chgData name="" userId="e59908b1e7024d03" providerId="LiveId" clId="{4C869FDC-6618-4217-8D4D-2A9BEA82DD5F}" dt="2024-08-27T03:19:08.287" v="286" actId="2711"/>
        <pc:sldMkLst>
          <pc:docMk/>
          <pc:sldMk cId="1904086299" sldId="273"/>
        </pc:sldMkLst>
        <pc:spChg chg="mod">
          <ac:chgData name="" userId="e59908b1e7024d03" providerId="LiveId" clId="{4C869FDC-6618-4217-8D4D-2A9BEA82DD5F}" dt="2024-08-27T03:19:08.287" v="286" actId="2711"/>
          <ac:spMkLst>
            <pc:docMk/>
            <pc:sldMk cId="1904086299" sldId="273"/>
            <ac:spMk id="2" creationId="{1C25FBE4-D611-485D-A3B6-D81D6A8CB936}"/>
          </ac:spMkLst>
        </pc:spChg>
        <pc:spChg chg="mod">
          <ac:chgData name="" userId="e59908b1e7024d03" providerId="LiveId" clId="{4C869FDC-6618-4217-8D4D-2A9BEA82DD5F}" dt="2024-08-27T03:19:03.705" v="285" actId="2711"/>
          <ac:spMkLst>
            <pc:docMk/>
            <pc:sldMk cId="1904086299" sldId="273"/>
            <ac:spMk id="3" creationId="{5C7590A1-8926-4204-8C46-F799C2FF6998}"/>
          </ac:spMkLst>
        </pc:spChg>
      </pc:sldChg>
      <pc:sldChg chg="modSp add">
        <pc:chgData name="" userId="e59908b1e7024d03" providerId="LiveId" clId="{4C869FDC-6618-4217-8D4D-2A9BEA82DD5F}" dt="2024-08-27T03:19:21.110" v="288" actId="2711"/>
        <pc:sldMkLst>
          <pc:docMk/>
          <pc:sldMk cId="3809054188" sldId="274"/>
        </pc:sldMkLst>
        <pc:spChg chg="mod">
          <ac:chgData name="" userId="e59908b1e7024d03" providerId="LiveId" clId="{4C869FDC-6618-4217-8D4D-2A9BEA82DD5F}" dt="2024-08-27T03:19:21.110" v="288" actId="2711"/>
          <ac:spMkLst>
            <pc:docMk/>
            <pc:sldMk cId="3809054188" sldId="274"/>
            <ac:spMk id="2" creationId="{178BC06B-B743-4B80-B986-EE2BBCDF3816}"/>
          </ac:spMkLst>
        </pc:spChg>
        <pc:spChg chg="mod">
          <ac:chgData name="" userId="e59908b1e7024d03" providerId="LiveId" clId="{4C869FDC-6618-4217-8D4D-2A9BEA82DD5F}" dt="2024-08-27T03:19:16.685" v="287" actId="2711"/>
          <ac:spMkLst>
            <pc:docMk/>
            <pc:sldMk cId="3809054188" sldId="274"/>
            <ac:spMk id="3" creationId="{68B37CD4-2C83-4F7E-B97E-AA28C554F3D2}"/>
          </ac:spMkLst>
        </pc:spChg>
      </pc:sldChg>
      <pc:sldChg chg="addSp delSp modSp add">
        <pc:chgData name="" userId="e59908b1e7024d03" providerId="LiveId" clId="{4C869FDC-6618-4217-8D4D-2A9BEA82DD5F}" dt="2024-08-27T03:19:29.351" v="289" actId="2711"/>
        <pc:sldMkLst>
          <pc:docMk/>
          <pc:sldMk cId="1518240874" sldId="275"/>
        </pc:sldMkLst>
        <pc:spChg chg="mod">
          <ac:chgData name="" userId="e59908b1e7024d03" providerId="LiveId" clId="{4C869FDC-6618-4217-8D4D-2A9BEA82DD5F}" dt="2024-08-27T03:19:29.351" v="289" actId="2711"/>
          <ac:spMkLst>
            <pc:docMk/>
            <pc:sldMk cId="1518240874" sldId="275"/>
            <ac:spMk id="2" creationId="{B51B40E3-39C5-4A6C-ADB5-BEFA50B8313F}"/>
          </ac:spMkLst>
        </pc:spChg>
        <pc:spChg chg="del">
          <ac:chgData name="" userId="e59908b1e7024d03" providerId="LiveId" clId="{4C869FDC-6618-4217-8D4D-2A9BEA82DD5F}" dt="2024-08-27T02:46:39.371" v="86"/>
          <ac:spMkLst>
            <pc:docMk/>
            <pc:sldMk cId="1518240874" sldId="275"/>
            <ac:spMk id="3" creationId="{A3D28185-EBE6-4287-9F83-5923DA008E07}"/>
          </ac:spMkLst>
        </pc:spChg>
        <pc:picChg chg="add mod">
          <ac:chgData name="" userId="e59908b1e7024d03" providerId="LiveId" clId="{4C869FDC-6618-4217-8D4D-2A9BEA82DD5F}" dt="2024-08-27T02:46:51.266" v="88" actId="14100"/>
          <ac:picMkLst>
            <pc:docMk/>
            <pc:sldMk cId="1518240874" sldId="275"/>
            <ac:picMk id="4" creationId="{2249C7DB-E781-4053-B7C4-01A7C8795121}"/>
          </ac:picMkLst>
        </pc:picChg>
      </pc:sldChg>
      <pc:sldChg chg="modSp add">
        <pc:chgData name="" userId="e59908b1e7024d03" providerId="LiveId" clId="{4C869FDC-6618-4217-8D4D-2A9BEA82DD5F}" dt="2024-08-27T03:19:42.023" v="291" actId="2711"/>
        <pc:sldMkLst>
          <pc:docMk/>
          <pc:sldMk cId="4051893060" sldId="276"/>
        </pc:sldMkLst>
        <pc:spChg chg="mod">
          <ac:chgData name="" userId="e59908b1e7024d03" providerId="LiveId" clId="{4C869FDC-6618-4217-8D4D-2A9BEA82DD5F}" dt="2024-08-27T03:19:36.714" v="290" actId="2711"/>
          <ac:spMkLst>
            <pc:docMk/>
            <pc:sldMk cId="4051893060" sldId="276"/>
            <ac:spMk id="2" creationId="{3AF0FA8C-08E5-4F87-AB8D-CF3FCD461E19}"/>
          </ac:spMkLst>
        </pc:spChg>
        <pc:spChg chg="mod">
          <ac:chgData name="" userId="e59908b1e7024d03" providerId="LiveId" clId="{4C869FDC-6618-4217-8D4D-2A9BEA82DD5F}" dt="2024-08-27T03:19:42.023" v="291" actId="2711"/>
          <ac:spMkLst>
            <pc:docMk/>
            <pc:sldMk cId="4051893060" sldId="276"/>
            <ac:spMk id="3" creationId="{E1AEA1AF-B4CF-422E-A2D3-AB5535A4A3B9}"/>
          </ac:spMkLst>
        </pc:spChg>
      </pc:sldChg>
      <pc:sldChg chg="modSp add">
        <pc:chgData name="" userId="e59908b1e7024d03" providerId="LiveId" clId="{4C869FDC-6618-4217-8D4D-2A9BEA82DD5F}" dt="2024-08-27T03:19:54.211" v="293" actId="2711"/>
        <pc:sldMkLst>
          <pc:docMk/>
          <pc:sldMk cId="1915728649" sldId="277"/>
        </pc:sldMkLst>
        <pc:spChg chg="mod">
          <ac:chgData name="" userId="e59908b1e7024d03" providerId="LiveId" clId="{4C869FDC-6618-4217-8D4D-2A9BEA82DD5F}" dt="2024-08-27T03:19:54.211" v="293" actId="2711"/>
          <ac:spMkLst>
            <pc:docMk/>
            <pc:sldMk cId="1915728649" sldId="277"/>
            <ac:spMk id="2" creationId="{C9CAF7C9-14AF-43B3-8F41-AB06F95FD892}"/>
          </ac:spMkLst>
        </pc:spChg>
        <pc:spChg chg="mod">
          <ac:chgData name="" userId="e59908b1e7024d03" providerId="LiveId" clId="{4C869FDC-6618-4217-8D4D-2A9BEA82DD5F}" dt="2024-08-27T03:19:49.704" v="292" actId="2711"/>
          <ac:spMkLst>
            <pc:docMk/>
            <pc:sldMk cId="1915728649" sldId="277"/>
            <ac:spMk id="3" creationId="{E4749C73-0B38-4573-9A5C-6436D568399B}"/>
          </ac:spMkLst>
        </pc:spChg>
      </pc:sldChg>
      <pc:sldChg chg="modSp add">
        <pc:chgData name="" userId="e59908b1e7024d03" providerId="LiveId" clId="{4C869FDC-6618-4217-8D4D-2A9BEA82DD5F}" dt="2024-08-27T03:20:08.093" v="295" actId="2711"/>
        <pc:sldMkLst>
          <pc:docMk/>
          <pc:sldMk cId="3123256795" sldId="278"/>
        </pc:sldMkLst>
        <pc:spChg chg="mod">
          <ac:chgData name="" userId="e59908b1e7024d03" providerId="LiveId" clId="{4C869FDC-6618-4217-8D4D-2A9BEA82DD5F}" dt="2024-08-27T03:20:02.998" v="294" actId="2711"/>
          <ac:spMkLst>
            <pc:docMk/>
            <pc:sldMk cId="3123256795" sldId="278"/>
            <ac:spMk id="2" creationId="{BBAC5E48-889F-4439-BE27-29FB57D08763}"/>
          </ac:spMkLst>
        </pc:spChg>
        <pc:spChg chg="mod">
          <ac:chgData name="" userId="e59908b1e7024d03" providerId="LiveId" clId="{4C869FDC-6618-4217-8D4D-2A9BEA82DD5F}" dt="2024-08-27T03:20:08.093" v="295" actId="2711"/>
          <ac:spMkLst>
            <pc:docMk/>
            <pc:sldMk cId="3123256795" sldId="278"/>
            <ac:spMk id="3" creationId="{3BC71322-B44E-4B17-922C-67D2B53DA406}"/>
          </ac:spMkLst>
        </pc:spChg>
      </pc:sldChg>
      <pc:sldChg chg="modSp add">
        <pc:chgData name="" userId="e59908b1e7024d03" providerId="LiveId" clId="{4C869FDC-6618-4217-8D4D-2A9BEA82DD5F}" dt="2024-08-27T03:20:22.993" v="297" actId="2711"/>
        <pc:sldMkLst>
          <pc:docMk/>
          <pc:sldMk cId="1774889269" sldId="279"/>
        </pc:sldMkLst>
        <pc:spChg chg="mod">
          <ac:chgData name="" userId="e59908b1e7024d03" providerId="LiveId" clId="{4C869FDC-6618-4217-8D4D-2A9BEA82DD5F}" dt="2024-08-27T03:20:22.993" v="297" actId="2711"/>
          <ac:spMkLst>
            <pc:docMk/>
            <pc:sldMk cId="1774889269" sldId="279"/>
            <ac:spMk id="2" creationId="{902275F1-92E4-4F4F-A791-119E9809BFBC}"/>
          </ac:spMkLst>
        </pc:spChg>
        <pc:spChg chg="mod">
          <ac:chgData name="" userId="e59908b1e7024d03" providerId="LiveId" clId="{4C869FDC-6618-4217-8D4D-2A9BEA82DD5F}" dt="2024-08-27T03:20:16.519" v="296" actId="2711"/>
          <ac:spMkLst>
            <pc:docMk/>
            <pc:sldMk cId="1774889269" sldId="279"/>
            <ac:spMk id="3" creationId="{7464509B-A862-4BA3-8C37-FFF759041480}"/>
          </ac:spMkLst>
        </pc:spChg>
      </pc:sldChg>
      <pc:sldChg chg="modSp add">
        <pc:chgData name="" userId="e59908b1e7024d03" providerId="LiveId" clId="{4C869FDC-6618-4217-8D4D-2A9BEA82DD5F}" dt="2024-08-27T03:20:36.859" v="299" actId="2711"/>
        <pc:sldMkLst>
          <pc:docMk/>
          <pc:sldMk cId="1903041258" sldId="280"/>
        </pc:sldMkLst>
        <pc:spChg chg="mod">
          <ac:chgData name="" userId="e59908b1e7024d03" providerId="LiveId" clId="{4C869FDC-6618-4217-8D4D-2A9BEA82DD5F}" dt="2024-08-27T03:20:29.935" v="298" actId="2711"/>
          <ac:spMkLst>
            <pc:docMk/>
            <pc:sldMk cId="1903041258" sldId="280"/>
            <ac:spMk id="2" creationId="{97A83EEA-09A7-40A1-9362-F14E474CC8CF}"/>
          </ac:spMkLst>
        </pc:spChg>
        <pc:spChg chg="mod">
          <ac:chgData name="" userId="e59908b1e7024d03" providerId="LiveId" clId="{4C869FDC-6618-4217-8D4D-2A9BEA82DD5F}" dt="2024-08-27T03:20:36.859" v="299" actId="2711"/>
          <ac:spMkLst>
            <pc:docMk/>
            <pc:sldMk cId="1903041258" sldId="280"/>
            <ac:spMk id="3" creationId="{80BDEE00-1B81-45D0-BD6F-E39C9A63E82D}"/>
          </ac:spMkLst>
        </pc:spChg>
      </pc:sldChg>
      <pc:sldChg chg="modSp add">
        <pc:chgData name="" userId="e59908b1e7024d03" providerId="LiveId" clId="{4C869FDC-6618-4217-8D4D-2A9BEA82DD5F}" dt="2024-08-27T03:17:15.175" v="273" actId="20577"/>
        <pc:sldMkLst>
          <pc:docMk/>
          <pc:sldMk cId="2422856672" sldId="281"/>
        </pc:sldMkLst>
        <pc:spChg chg="mod">
          <ac:chgData name="" userId="e59908b1e7024d03" providerId="LiveId" clId="{4C869FDC-6618-4217-8D4D-2A9BEA82DD5F}" dt="2024-08-27T03:15:16.426" v="245"/>
          <ac:spMkLst>
            <pc:docMk/>
            <pc:sldMk cId="2422856672" sldId="281"/>
            <ac:spMk id="2" creationId="{4F5A842B-A0DD-4CDB-8CF9-FC109ACAED02}"/>
          </ac:spMkLst>
        </pc:spChg>
        <pc:spChg chg="mod">
          <ac:chgData name="" userId="e59908b1e7024d03" providerId="LiveId" clId="{4C869FDC-6618-4217-8D4D-2A9BEA82DD5F}" dt="2024-08-27T03:17:15.175" v="273" actId="20577"/>
          <ac:spMkLst>
            <pc:docMk/>
            <pc:sldMk cId="2422856672" sldId="281"/>
            <ac:spMk id="3" creationId="{2466D337-1D35-4DEC-A610-913C4E256943}"/>
          </ac:spMkLst>
        </pc:spChg>
      </pc:sldChg>
      <pc:sldChg chg="modSp add">
        <pc:chgData name="" userId="e59908b1e7024d03" providerId="LiveId" clId="{4C869FDC-6618-4217-8D4D-2A9BEA82DD5F}" dt="2024-08-27T03:33:02.349" v="374" actId="20577"/>
        <pc:sldMkLst>
          <pc:docMk/>
          <pc:sldMk cId="3454718327" sldId="282"/>
        </pc:sldMkLst>
        <pc:spChg chg="mod">
          <ac:chgData name="" userId="e59908b1e7024d03" providerId="LiveId" clId="{4C869FDC-6618-4217-8D4D-2A9BEA82DD5F}" dt="2024-08-27T03:32:51.420" v="372" actId="2711"/>
          <ac:spMkLst>
            <pc:docMk/>
            <pc:sldMk cId="3454718327" sldId="282"/>
            <ac:spMk id="2" creationId="{EE024F41-DB75-49A5-AD8A-E8F09FE024E1}"/>
          </ac:spMkLst>
        </pc:spChg>
        <pc:spChg chg="mod">
          <ac:chgData name="" userId="e59908b1e7024d03" providerId="LiveId" clId="{4C869FDC-6618-4217-8D4D-2A9BEA82DD5F}" dt="2024-08-27T03:33:02.349" v="374" actId="20577"/>
          <ac:spMkLst>
            <pc:docMk/>
            <pc:sldMk cId="3454718327" sldId="282"/>
            <ac:spMk id="3" creationId="{AEC54268-8C83-45B7-AB66-F584E59098B5}"/>
          </ac:spMkLst>
        </pc:spChg>
      </pc:sldChg>
      <pc:sldChg chg="modSp add">
        <pc:chgData name="" userId="e59908b1e7024d03" providerId="LiveId" clId="{4C869FDC-6618-4217-8D4D-2A9BEA82DD5F}" dt="2024-08-27T03:32:39.081" v="371" actId="2711"/>
        <pc:sldMkLst>
          <pc:docMk/>
          <pc:sldMk cId="2319770612" sldId="283"/>
        </pc:sldMkLst>
        <pc:spChg chg="mod">
          <ac:chgData name="" userId="e59908b1e7024d03" providerId="LiveId" clId="{4C869FDC-6618-4217-8D4D-2A9BEA82DD5F}" dt="2024-08-27T03:32:39.081" v="371" actId="2711"/>
          <ac:spMkLst>
            <pc:docMk/>
            <pc:sldMk cId="2319770612" sldId="283"/>
            <ac:spMk id="2" creationId="{37E094D5-6433-4BE2-89C2-9BFACEEAF13F}"/>
          </ac:spMkLst>
        </pc:spChg>
        <pc:spChg chg="mod">
          <ac:chgData name="" userId="e59908b1e7024d03" providerId="LiveId" clId="{4C869FDC-6618-4217-8D4D-2A9BEA82DD5F}" dt="2024-08-27T03:32:32.562" v="370" actId="2711"/>
          <ac:spMkLst>
            <pc:docMk/>
            <pc:sldMk cId="2319770612" sldId="283"/>
            <ac:spMk id="3" creationId="{CA58E7C8-3FE8-434B-B0DB-8D32D32D2DEC}"/>
          </ac:spMkLst>
        </pc:spChg>
      </pc:sldChg>
      <pc:sldChg chg="modSp add">
        <pc:chgData name="" userId="e59908b1e7024d03" providerId="LiveId" clId="{4C869FDC-6618-4217-8D4D-2A9BEA82DD5F}" dt="2024-08-27T03:36:15.619" v="417" actId="20577"/>
        <pc:sldMkLst>
          <pc:docMk/>
          <pc:sldMk cId="962142515" sldId="284"/>
        </pc:sldMkLst>
        <pc:spChg chg="mod">
          <ac:chgData name="" userId="e59908b1e7024d03" providerId="LiveId" clId="{4C869FDC-6618-4217-8D4D-2A9BEA82DD5F}" dt="2024-08-27T03:33:56.786" v="377" actId="2711"/>
          <ac:spMkLst>
            <pc:docMk/>
            <pc:sldMk cId="962142515" sldId="284"/>
            <ac:spMk id="2" creationId="{26424BF9-4CA4-4793-B273-22708CC6E655}"/>
          </ac:spMkLst>
        </pc:spChg>
        <pc:spChg chg="mod">
          <ac:chgData name="" userId="e59908b1e7024d03" providerId="LiveId" clId="{4C869FDC-6618-4217-8D4D-2A9BEA82DD5F}" dt="2024-08-27T03:36:15.619" v="417" actId="20577"/>
          <ac:spMkLst>
            <pc:docMk/>
            <pc:sldMk cId="962142515" sldId="284"/>
            <ac:spMk id="3" creationId="{053F5DF7-1FD2-4BB9-BB51-19E9A065CA6B}"/>
          </ac:spMkLst>
        </pc:spChg>
      </pc:sldChg>
      <pc:sldChg chg="modSp add">
        <pc:chgData name="" userId="e59908b1e7024d03" providerId="LiveId" clId="{4C869FDC-6618-4217-8D4D-2A9BEA82DD5F}" dt="2024-08-27T03:39:01.432" v="421"/>
        <pc:sldMkLst>
          <pc:docMk/>
          <pc:sldMk cId="2975107636" sldId="285"/>
        </pc:sldMkLst>
        <pc:spChg chg="mod">
          <ac:chgData name="" userId="e59908b1e7024d03" providerId="LiveId" clId="{4C869FDC-6618-4217-8D4D-2A9BEA82DD5F}" dt="2024-08-27T03:39:01.432" v="421"/>
          <ac:spMkLst>
            <pc:docMk/>
            <pc:sldMk cId="2975107636" sldId="285"/>
            <ac:spMk id="2" creationId="{F59BA118-D423-41D8-95D0-4DA0B3D67423}"/>
          </ac:spMkLst>
        </pc:spChg>
        <pc:spChg chg="mod">
          <ac:chgData name="" userId="e59908b1e7024d03" providerId="LiveId" clId="{4C869FDC-6618-4217-8D4D-2A9BEA82DD5F}" dt="2024-08-27T03:38:51.165" v="420" actId="2711"/>
          <ac:spMkLst>
            <pc:docMk/>
            <pc:sldMk cId="2975107636" sldId="285"/>
            <ac:spMk id="3" creationId="{AD4C7F2F-CF49-4B01-8830-B68B2071B439}"/>
          </ac:spMkLst>
        </pc:spChg>
      </pc:sldChg>
      <pc:sldChg chg="delSp modSp add">
        <pc:chgData name="" userId="e59908b1e7024d03" providerId="LiveId" clId="{4C869FDC-6618-4217-8D4D-2A9BEA82DD5F}" dt="2024-08-27T03:39:45.655" v="443" actId="113"/>
        <pc:sldMkLst>
          <pc:docMk/>
          <pc:sldMk cId="1563528576" sldId="286"/>
        </pc:sldMkLst>
        <pc:spChg chg="mod">
          <ac:chgData name="" userId="e59908b1e7024d03" providerId="LiveId" clId="{4C869FDC-6618-4217-8D4D-2A9BEA82DD5F}" dt="2024-08-27T03:39:45.655" v="443" actId="113"/>
          <ac:spMkLst>
            <pc:docMk/>
            <pc:sldMk cId="1563528576" sldId="286"/>
            <ac:spMk id="2" creationId="{42F8B970-37EA-4EA4-B178-5D41990FCFCD}"/>
          </ac:spMkLst>
        </pc:spChg>
        <pc:spChg chg="del">
          <ac:chgData name="" userId="e59908b1e7024d03" providerId="LiveId" clId="{4C869FDC-6618-4217-8D4D-2A9BEA82DD5F}" dt="2024-08-27T03:39:33.127" v="434"/>
          <ac:spMkLst>
            <pc:docMk/>
            <pc:sldMk cId="1563528576" sldId="286"/>
            <ac:spMk id="3" creationId="{79EEE7E8-B014-4C5E-859C-9F86F2A28F87}"/>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9B82040-F0AF-4D1C-8B80-9FC5C4000836}" type="datetimeFigureOut">
              <a:rPr lang="en-US" smtClean="0"/>
              <a:t>8/27/2024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E64D571-6205-46F5-9B87-6F4CD9E81DAD}" type="slidenum">
              <a:rPr lang="en-US" smtClean="0"/>
              <a:t>‹#›</a:t>
            </a:fld>
            <a:endParaRPr lang="en-US"/>
          </a:p>
        </p:txBody>
      </p:sp>
    </p:spTree>
    <p:extLst>
      <p:ext uri="{BB962C8B-B14F-4D97-AF65-F5344CB8AC3E}">
        <p14:creationId xmlns:p14="http://schemas.microsoft.com/office/powerpoint/2010/main" val="18673202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E64D571-6205-46F5-9B87-6F4CD9E81DAD}" type="slidenum">
              <a:rPr lang="en-US" smtClean="0"/>
              <a:t>17</a:t>
            </a:fld>
            <a:endParaRPr lang="en-US"/>
          </a:p>
        </p:txBody>
      </p:sp>
    </p:spTree>
    <p:extLst>
      <p:ext uri="{BB962C8B-B14F-4D97-AF65-F5344CB8AC3E}">
        <p14:creationId xmlns:p14="http://schemas.microsoft.com/office/powerpoint/2010/main" val="113074286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28403" y="945913"/>
            <a:ext cx="8637073" cy="2618554"/>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1128404" y="3564467"/>
            <a:ext cx="8637072" cy="1071095"/>
          </a:xfrm>
        </p:spPr>
        <p:txBody>
          <a:bodyPr tIns="91440" bIns="91440">
            <a:normAutofit/>
          </a:bodyPr>
          <a:lstStyle>
            <a:lvl1pPr marL="0" indent="0" algn="l">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B4AD2AA-EC3C-45D6-B517-71DA18182F3A}" type="datetime1">
              <a:rPr lang="en-US" smtClean="0"/>
              <a:t>8/27/2024</a:t>
            </a:fld>
            <a:endParaRPr lang="en-US"/>
          </a:p>
        </p:txBody>
      </p:sp>
      <p:sp>
        <p:nvSpPr>
          <p:cNvPr id="5" name="Footer Placeholder 4"/>
          <p:cNvSpPr>
            <a:spLocks noGrp="1"/>
          </p:cNvSpPr>
          <p:nvPr>
            <p:ph type="ftr" sz="quarter" idx="11"/>
          </p:nvPr>
        </p:nvSpPr>
        <p:spPr>
          <a:xfrm>
            <a:off x="1127124" y="329307"/>
            <a:ext cx="5943668" cy="309201"/>
          </a:xfrm>
        </p:spPr>
        <p:txBody>
          <a:bodyPr/>
          <a:lstStyle/>
          <a:p>
            <a:r>
              <a:rPr lang="en-US"/>
              <a:t>Ramakant Ganjeshwar,Assistant Professor(CSE),UTD,CSVU Bhilai</a:t>
            </a:r>
          </a:p>
        </p:txBody>
      </p:sp>
      <p:sp>
        <p:nvSpPr>
          <p:cNvPr id="6" name="Slide Number Placeholder 5"/>
          <p:cNvSpPr>
            <a:spLocks noGrp="1"/>
          </p:cNvSpPr>
          <p:nvPr>
            <p:ph type="sldNum" sz="quarter" idx="12"/>
          </p:nvPr>
        </p:nvSpPr>
        <p:spPr>
          <a:xfrm>
            <a:off x="9924392" y="134930"/>
            <a:ext cx="811019" cy="503578"/>
          </a:xfrm>
        </p:spPr>
        <p:txBody>
          <a:bodyPr/>
          <a:lstStyle/>
          <a:p>
            <a:fld id="{07385094-DD13-4CF2-A5D9-3297CE6E8324}" type="slidenum">
              <a:rPr lang="en-US" smtClean="0"/>
              <a:t>‹#›</a:t>
            </a:fld>
            <a:endParaRPr lang="en-US"/>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10538619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5645D0-14E2-4CEA-B67A-2B1DA17B741A}" type="datetime1">
              <a:rPr lang="en-US" smtClean="0"/>
              <a:t>8/27/2024</a:t>
            </a:fld>
            <a:endParaRPr lang="en-US"/>
          </a:p>
        </p:txBody>
      </p:sp>
      <p:sp>
        <p:nvSpPr>
          <p:cNvPr id="5" name="Footer Placeholder 4"/>
          <p:cNvSpPr>
            <a:spLocks noGrp="1"/>
          </p:cNvSpPr>
          <p:nvPr>
            <p:ph type="ftr" sz="quarter" idx="11"/>
          </p:nvPr>
        </p:nvSpPr>
        <p:spPr/>
        <p:txBody>
          <a:bodyPr/>
          <a:lstStyle/>
          <a:p>
            <a:r>
              <a:rPr lang="en-US"/>
              <a:t>Ramakant Ganjeshwar,Assistant Professor(CSE),UTD,CSVU Bhilai</a:t>
            </a:r>
          </a:p>
        </p:txBody>
      </p:sp>
      <p:sp>
        <p:nvSpPr>
          <p:cNvPr id="6" name="Slide Number Placeholder 5"/>
          <p:cNvSpPr>
            <a:spLocks noGrp="1"/>
          </p:cNvSpPr>
          <p:nvPr>
            <p:ph type="sldNum" sz="quarter" idx="12"/>
          </p:nvPr>
        </p:nvSpPr>
        <p:spPr/>
        <p:txBody>
          <a:bodyPr/>
          <a:lstStyle/>
          <a:p>
            <a:fld id="{07385094-DD13-4CF2-A5D9-3297CE6E8324}" type="slidenum">
              <a:rPr lang="en-US" smtClean="0"/>
              <a:t>‹#›</a:t>
            </a:fld>
            <a:endParaRPr lang="en-US"/>
          </a:p>
        </p:txBody>
      </p:sp>
      <p:pic>
        <p:nvPicPr>
          <p:cNvPr id="15" name="Picture 14"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30202133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4709"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130270" y="798973"/>
            <a:ext cx="7828830" cy="46598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B6ED0C-ADF2-4755-8290-3D3228CEBA5A}" type="datetime1">
              <a:rPr lang="en-US" smtClean="0"/>
              <a:t>8/27/2024</a:t>
            </a:fld>
            <a:endParaRPr lang="en-US"/>
          </a:p>
        </p:txBody>
      </p:sp>
      <p:sp>
        <p:nvSpPr>
          <p:cNvPr id="5" name="Footer Placeholder 4"/>
          <p:cNvSpPr>
            <a:spLocks noGrp="1"/>
          </p:cNvSpPr>
          <p:nvPr>
            <p:ph type="ftr" sz="quarter" idx="11"/>
          </p:nvPr>
        </p:nvSpPr>
        <p:spPr/>
        <p:txBody>
          <a:bodyPr/>
          <a:lstStyle/>
          <a:p>
            <a:r>
              <a:rPr lang="en-US"/>
              <a:t>Ramakant Ganjeshwar,Assistant Professor(CSE),UTD,CSVU Bhilai</a:t>
            </a:r>
          </a:p>
        </p:txBody>
      </p:sp>
      <p:sp>
        <p:nvSpPr>
          <p:cNvPr id="6" name="Slide Number Placeholder 5"/>
          <p:cNvSpPr>
            <a:spLocks noGrp="1"/>
          </p:cNvSpPr>
          <p:nvPr>
            <p:ph type="sldNum" sz="quarter" idx="12"/>
          </p:nvPr>
        </p:nvSpPr>
        <p:spPr/>
        <p:txBody>
          <a:bodyPr/>
          <a:lstStyle/>
          <a:p>
            <a:fld id="{07385094-DD13-4CF2-A5D9-3297CE6E8324}" type="slidenum">
              <a:rPr lang="en-US" smtClean="0"/>
              <a:t>‹#›</a:t>
            </a:fld>
            <a:endParaRPr lang="en-US"/>
          </a:p>
        </p:txBody>
      </p:sp>
      <p:pic>
        <p:nvPicPr>
          <p:cNvPr id="17" name="Picture 16"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59215" b="36435"/>
          <a:stretch/>
        </p:blipFill>
        <p:spPr>
          <a:xfrm rot="5400000">
            <a:off x="8642279" y="3046916"/>
            <a:ext cx="4663440" cy="155448"/>
          </a:xfrm>
          <a:prstGeom prst="rect">
            <a:avLst/>
          </a:prstGeom>
          <a:noFill/>
          <a:ln>
            <a:noFill/>
          </a:ln>
        </p:spPr>
      </p:pic>
    </p:spTree>
    <p:extLst>
      <p:ext uri="{BB962C8B-B14F-4D97-AF65-F5344CB8AC3E}">
        <p14:creationId xmlns:p14="http://schemas.microsoft.com/office/powerpoint/2010/main" val="17965062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sz="1200"/>
            </a:lvl1pPr>
          </a:lstStyle>
          <a:p>
            <a:fld id="{B257C821-8C25-42DC-BB90-71EC549C9AF9}" type="datetime1">
              <a:rPr lang="en-US" smtClean="0"/>
              <a:t>8/27/2024</a:t>
            </a:fld>
            <a:endParaRPr lang="en-US"/>
          </a:p>
        </p:txBody>
      </p:sp>
      <p:sp>
        <p:nvSpPr>
          <p:cNvPr id="5" name="Footer Placeholder 4"/>
          <p:cNvSpPr>
            <a:spLocks noGrp="1"/>
          </p:cNvSpPr>
          <p:nvPr>
            <p:ph type="ftr" sz="quarter" idx="11"/>
          </p:nvPr>
        </p:nvSpPr>
        <p:spPr/>
        <p:txBody>
          <a:bodyPr/>
          <a:lstStyle>
            <a:lvl1pPr>
              <a:defRPr sz="1200"/>
            </a:lvl1pPr>
          </a:lstStyle>
          <a:p>
            <a:r>
              <a:rPr lang="en-US"/>
              <a:t>Ramakant Ganjeshwar,Assistant Professor(CSE),UTD,CSVU Bhilai</a:t>
            </a:r>
          </a:p>
        </p:txBody>
      </p:sp>
      <p:sp>
        <p:nvSpPr>
          <p:cNvPr id="6" name="Slide Number Placeholder 5"/>
          <p:cNvSpPr>
            <a:spLocks noGrp="1"/>
          </p:cNvSpPr>
          <p:nvPr>
            <p:ph type="sldNum" sz="quarter" idx="12"/>
          </p:nvPr>
        </p:nvSpPr>
        <p:spPr/>
        <p:txBody>
          <a:bodyPr/>
          <a:lstStyle/>
          <a:p>
            <a:fld id="{07385094-DD13-4CF2-A5D9-3297CE6E8324}" type="slidenum">
              <a:rPr lang="en-US" smtClean="0"/>
              <a:t>‹#›</a:t>
            </a:fld>
            <a:endParaRPr lang="en-US"/>
          </a:p>
        </p:txBody>
      </p:sp>
      <p:pic>
        <p:nvPicPr>
          <p:cNvPr id="24" name="Picture 23"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19569255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29167" y="1756129"/>
            <a:ext cx="8619060" cy="2050065"/>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hasCustomPrompt="1"/>
          </p:nvPr>
        </p:nvSpPr>
        <p:spPr>
          <a:xfrm>
            <a:off x="1129166" y="3806195"/>
            <a:ext cx="8619060"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5E7409E0-B46C-45D9-A63B-7E38CC102B08}" type="datetime1">
              <a:rPr lang="en-US" smtClean="0"/>
              <a:t>8/27/2024</a:t>
            </a:fld>
            <a:endParaRPr lang="en-US"/>
          </a:p>
        </p:txBody>
      </p:sp>
      <p:sp>
        <p:nvSpPr>
          <p:cNvPr id="5" name="Footer Placeholder 4"/>
          <p:cNvSpPr>
            <a:spLocks noGrp="1"/>
          </p:cNvSpPr>
          <p:nvPr>
            <p:ph type="ftr" sz="quarter" idx="11"/>
          </p:nvPr>
        </p:nvSpPr>
        <p:spPr/>
        <p:txBody>
          <a:bodyPr/>
          <a:lstStyle/>
          <a:p>
            <a:r>
              <a:rPr lang="en-US"/>
              <a:t>Ramakant Ganjeshwar,Assistant Professor(CSE),UTD,CSVU Bhilai</a:t>
            </a:r>
          </a:p>
        </p:txBody>
      </p:sp>
      <p:sp>
        <p:nvSpPr>
          <p:cNvPr id="6" name="Slide Number Placeholder 5"/>
          <p:cNvSpPr>
            <a:spLocks noGrp="1"/>
          </p:cNvSpPr>
          <p:nvPr>
            <p:ph type="sldNum" sz="quarter" idx="12"/>
          </p:nvPr>
        </p:nvSpPr>
        <p:spPr/>
        <p:txBody>
          <a:bodyPr/>
          <a:lstStyle/>
          <a:p>
            <a:fld id="{07385094-DD13-4CF2-A5D9-3297CE6E8324}" type="slidenum">
              <a:rPr lang="en-US" smtClean="0"/>
              <a:t>‹#›</a:t>
            </a:fld>
            <a:endParaRPr lang="en-US"/>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40008772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131052" y="958037"/>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129166" y="2165621"/>
            <a:ext cx="4645152" cy="329385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095606" y="2171769"/>
            <a:ext cx="4645152" cy="328709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5B8BD17-D0CB-45AA-B590-AC0A060890AE}" type="datetime1">
              <a:rPr lang="en-US" smtClean="0"/>
              <a:t>8/27/2024</a:t>
            </a:fld>
            <a:endParaRPr lang="en-US"/>
          </a:p>
        </p:txBody>
      </p:sp>
      <p:sp>
        <p:nvSpPr>
          <p:cNvPr id="6" name="Footer Placeholder 5"/>
          <p:cNvSpPr>
            <a:spLocks noGrp="1"/>
          </p:cNvSpPr>
          <p:nvPr>
            <p:ph type="ftr" sz="quarter" idx="11"/>
          </p:nvPr>
        </p:nvSpPr>
        <p:spPr/>
        <p:txBody>
          <a:bodyPr/>
          <a:lstStyle/>
          <a:p>
            <a:r>
              <a:rPr lang="en-US"/>
              <a:t>Ramakant Ganjeshwar,Assistant Professor(CSE),UTD,CSVU Bhilai</a:t>
            </a:r>
          </a:p>
        </p:txBody>
      </p:sp>
      <p:sp>
        <p:nvSpPr>
          <p:cNvPr id="7" name="Slide Number Placeholder 6"/>
          <p:cNvSpPr>
            <a:spLocks noGrp="1"/>
          </p:cNvSpPr>
          <p:nvPr>
            <p:ph type="sldNum" sz="quarter" idx="12"/>
          </p:nvPr>
        </p:nvSpPr>
        <p:spPr/>
        <p:txBody>
          <a:bodyPr/>
          <a:lstStyle/>
          <a:p>
            <a:fld id="{07385094-DD13-4CF2-A5D9-3297CE6E8324}" type="slidenum">
              <a:rPr lang="en-US" smtClean="0"/>
              <a:t>‹#›</a:t>
            </a:fld>
            <a:endParaRPr lang="en-US"/>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14094259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29166" y="953336"/>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29166" y="2169727"/>
            <a:ext cx="4645152" cy="801943"/>
          </a:xfrm>
        </p:spPr>
        <p:txBody>
          <a:bodyPr anchor="b">
            <a:normAutofit/>
          </a:bodyPr>
          <a:lstStyle>
            <a:lvl1pPr marL="0" indent="0">
              <a:lnSpc>
                <a:spcPct val="100000"/>
              </a:lnSpc>
              <a:buNone/>
              <a:defRPr sz="2800" b="0" cap="none"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29166" y="2974448"/>
            <a:ext cx="4645152" cy="249387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4337" y="2173181"/>
            <a:ext cx="4645152" cy="802237"/>
          </a:xfrm>
        </p:spPr>
        <p:txBody>
          <a:bodyPr anchor="b">
            <a:normAutofit/>
          </a:bodyPr>
          <a:lstStyle>
            <a:lvl1pPr marL="0" indent="0">
              <a:lnSpc>
                <a:spcPct val="100000"/>
              </a:lnSpc>
              <a:buNone/>
              <a:defRPr sz="2800" b="0" cap="none"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094337" y="2971669"/>
            <a:ext cx="4645152" cy="248719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4CBD79B-CE73-42DD-A3B2-F5C3881158AD}" type="datetime1">
              <a:rPr lang="en-US" smtClean="0"/>
              <a:t>8/27/2024</a:t>
            </a:fld>
            <a:endParaRPr lang="en-US"/>
          </a:p>
        </p:txBody>
      </p:sp>
      <p:sp>
        <p:nvSpPr>
          <p:cNvPr id="8" name="Footer Placeholder 7"/>
          <p:cNvSpPr>
            <a:spLocks noGrp="1"/>
          </p:cNvSpPr>
          <p:nvPr>
            <p:ph type="ftr" sz="quarter" idx="11"/>
          </p:nvPr>
        </p:nvSpPr>
        <p:spPr/>
        <p:txBody>
          <a:bodyPr/>
          <a:lstStyle/>
          <a:p>
            <a:r>
              <a:rPr lang="en-US"/>
              <a:t>Ramakant Ganjeshwar,Assistant Professor(CSE),UTD,CSVU Bhilai</a:t>
            </a:r>
          </a:p>
        </p:txBody>
      </p:sp>
      <p:sp>
        <p:nvSpPr>
          <p:cNvPr id="9" name="Slide Number Placeholder 8"/>
          <p:cNvSpPr>
            <a:spLocks noGrp="1"/>
          </p:cNvSpPr>
          <p:nvPr>
            <p:ph type="sldNum" sz="quarter" idx="12"/>
          </p:nvPr>
        </p:nvSpPr>
        <p:spPr/>
        <p:txBody>
          <a:bodyPr/>
          <a:lstStyle/>
          <a:p>
            <a:fld id="{07385094-DD13-4CF2-A5D9-3297CE6E8324}" type="slidenum">
              <a:rPr lang="en-US" smtClean="0"/>
              <a:t>‹#›</a:t>
            </a:fld>
            <a:endParaRPr lang="en-US"/>
          </a:p>
        </p:txBody>
      </p:sp>
      <p:pic>
        <p:nvPicPr>
          <p:cNvPr id="18" name="Picture 17"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13469158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A474138-4536-4CE5-8AB0-70ADC4041263}" type="datetime1">
              <a:rPr lang="en-US" smtClean="0"/>
              <a:t>8/27/2024</a:t>
            </a:fld>
            <a:endParaRPr lang="en-US"/>
          </a:p>
        </p:txBody>
      </p:sp>
      <p:sp>
        <p:nvSpPr>
          <p:cNvPr id="4" name="Footer Placeholder 3"/>
          <p:cNvSpPr>
            <a:spLocks noGrp="1"/>
          </p:cNvSpPr>
          <p:nvPr>
            <p:ph type="ftr" sz="quarter" idx="11"/>
          </p:nvPr>
        </p:nvSpPr>
        <p:spPr/>
        <p:txBody>
          <a:bodyPr/>
          <a:lstStyle/>
          <a:p>
            <a:r>
              <a:rPr lang="en-US"/>
              <a:t>Ramakant Ganjeshwar,Assistant Professor(CSE),UTD,CSVU Bhilai</a:t>
            </a:r>
          </a:p>
        </p:txBody>
      </p:sp>
      <p:sp>
        <p:nvSpPr>
          <p:cNvPr id="5" name="Slide Number Placeholder 4"/>
          <p:cNvSpPr>
            <a:spLocks noGrp="1"/>
          </p:cNvSpPr>
          <p:nvPr>
            <p:ph type="sldNum" sz="quarter" idx="12"/>
          </p:nvPr>
        </p:nvSpPr>
        <p:spPr/>
        <p:txBody>
          <a:bodyPr/>
          <a:lstStyle/>
          <a:p>
            <a:fld id="{07385094-DD13-4CF2-A5D9-3297CE6E8324}" type="slidenum">
              <a:rPr lang="en-US" smtClean="0"/>
              <a:t>‹#›</a:t>
            </a:fld>
            <a:endParaRPr lang="en-US"/>
          </a:p>
        </p:txBody>
      </p:sp>
      <p:pic>
        <p:nvPicPr>
          <p:cNvPr id="14" name="Picture 13"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18254109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1F54FCE-3CE0-4BF9-842E-576805357061}" type="datetime1">
              <a:rPr lang="en-US" smtClean="0"/>
              <a:t>8/27/2024</a:t>
            </a:fld>
            <a:endParaRPr lang="en-US"/>
          </a:p>
        </p:txBody>
      </p:sp>
      <p:sp>
        <p:nvSpPr>
          <p:cNvPr id="3" name="Footer Placeholder 2"/>
          <p:cNvSpPr>
            <a:spLocks noGrp="1"/>
          </p:cNvSpPr>
          <p:nvPr>
            <p:ph type="ftr" sz="quarter" idx="11"/>
          </p:nvPr>
        </p:nvSpPr>
        <p:spPr/>
        <p:txBody>
          <a:bodyPr/>
          <a:lstStyle/>
          <a:p>
            <a:r>
              <a:rPr lang="en-US"/>
              <a:t>Ramakant Ganjeshwar,Assistant Professor(CSE),UTD,CSVU Bhilai</a:t>
            </a:r>
          </a:p>
        </p:txBody>
      </p:sp>
      <p:sp>
        <p:nvSpPr>
          <p:cNvPr id="4" name="Slide Number Placeholder 3"/>
          <p:cNvSpPr>
            <a:spLocks noGrp="1"/>
          </p:cNvSpPr>
          <p:nvPr>
            <p:ph type="sldNum" sz="quarter" idx="12"/>
          </p:nvPr>
        </p:nvSpPr>
        <p:spPr/>
        <p:txBody>
          <a:bodyPr/>
          <a:lstStyle/>
          <a:p>
            <a:fld id="{07385094-DD13-4CF2-A5D9-3297CE6E8324}" type="slidenum">
              <a:rPr lang="en-US" smtClean="0"/>
              <a:t>‹#›</a:t>
            </a:fld>
            <a:endParaRPr lang="en-US"/>
          </a:p>
        </p:txBody>
      </p:sp>
    </p:spTree>
    <p:extLst>
      <p:ext uri="{BB962C8B-B14F-4D97-AF65-F5344CB8AC3E}">
        <p14:creationId xmlns:p14="http://schemas.microsoft.com/office/powerpoint/2010/main" val="16504285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24291" y="952578"/>
            <a:ext cx="3275013" cy="2322176"/>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4723334" y="952578"/>
            <a:ext cx="6012470" cy="4505221"/>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24291" y="3274754"/>
            <a:ext cx="3275013" cy="2178918"/>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72D26EE-D039-4877-81A1-E3598361254B}" type="datetime1">
              <a:rPr lang="en-US" smtClean="0"/>
              <a:t>8/27/2024</a:t>
            </a:fld>
            <a:endParaRPr lang="en-US"/>
          </a:p>
        </p:txBody>
      </p:sp>
      <p:sp>
        <p:nvSpPr>
          <p:cNvPr id="6" name="Footer Placeholder 5"/>
          <p:cNvSpPr>
            <a:spLocks noGrp="1"/>
          </p:cNvSpPr>
          <p:nvPr>
            <p:ph type="ftr" sz="quarter" idx="11"/>
          </p:nvPr>
        </p:nvSpPr>
        <p:spPr/>
        <p:txBody>
          <a:bodyPr/>
          <a:lstStyle/>
          <a:p>
            <a:r>
              <a:rPr lang="en-US"/>
              <a:t>Ramakant Ganjeshwar,Assistant Professor(CSE),UTD,CSVU Bhilai</a:t>
            </a:r>
          </a:p>
        </p:txBody>
      </p:sp>
      <p:sp>
        <p:nvSpPr>
          <p:cNvPr id="7" name="Slide Number Placeholder 6"/>
          <p:cNvSpPr>
            <a:spLocks noGrp="1"/>
          </p:cNvSpPr>
          <p:nvPr>
            <p:ph type="sldNum" sz="quarter" idx="12"/>
          </p:nvPr>
        </p:nvSpPr>
        <p:spPr/>
        <p:txBody>
          <a:bodyPr/>
          <a:lstStyle/>
          <a:p>
            <a:fld id="{07385094-DD13-4CF2-A5D9-3297CE6E8324}" type="slidenum">
              <a:rPr lang="en-US" smtClean="0"/>
              <a:t>‹#›</a:t>
            </a:fld>
            <a:endParaRPr lang="en-US"/>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28063363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gradFill>
              <a:gsLst>
                <a:gs pos="0">
                  <a:schemeClr val="tx1">
                    <a:lumMod val="85000"/>
                    <a:lumOff val="15000"/>
                  </a:schemeClr>
                </a:gs>
                <a:gs pos="100000">
                  <a:schemeClr val="tx1">
                    <a:lumMod val="95000"/>
                    <a:lumOff val="5000"/>
                  </a:schemeClr>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14300" prst="artDeco"/>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129124" y="1129513"/>
            <a:ext cx="5854872" cy="1924208"/>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28247" y="3053721"/>
            <a:ext cx="5846486" cy="2096013"/>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1125300" y="5469856"/>
            <a:ext cx="5849605" cy="320123"/>
          </a:xfrm>
        </p:spPr>
        <p:txBody>
          <a:bodyPr/>
          <a:lstStyle>
            <a:lvl1pPr algn="l">
              <a:defRPr/>
            </a:lvl1pPr>
          </a:lstStyle>
          <a:p>
            <a:fld id="{3CCF7F87-B3CE-4872-863A-9127969D5768}" type="datetime1">
              <a:rPr lang="en-US" smtClean="0"/>
              <a:t>8/27/2024</a:t>
            </a:fld>
            <a:endParaRPr lang="en-US"/>
          </a:p>
        </p:txBody>
      </p:sp>
      <p:sp>
        <p:nvSpPr>
          <p:cNvPr id="6" name="Footer Placeholder 5"/>
          <p:cNvSpPr>
            <a:spLocks noGrp="1"/>
          </p:cNvSpPr>
          <p:nvPr>
            <p:ph type="ftr" sz="quarter" idx="11"/>
          </p:nvPr>
        </p:nvSpPr>
        <p:spPr>
          <a:xfrm>
            <a:off x="1125300" y="318640"/>
            <a:ext cx="4877818" cy="320931"/>
          </a:xfrm>
        </p:spPr>
        <p:txBody>
          <a:bodyPr/>
          <a:lstStyle/>
          <a:p>
            <a:r>
              <a:rPr lang="en-US"/>
              <a:t>Ramakant Ganjeshwar,Assistant Professor(CSE),UTD,CSVU Bhilai</a:t>
            </a:r>
          </a:p>
        </p:txBody>
      </p:sp>
      <p:sp>
        <p:nvSpPr>
          <p:cNvPr id="7" name="Slide Number Placeholder 6"/>
          <p:cNvSpPr>
            <a:spLocks noGrp="1"/>
          </p:cNvSpPr>
          <p:nvPr>
            <p:ph type="sldNum" sz="quarter" idx="12"/>
          </p:nvPr>
        </p:nvSpPr>
        <p:spPr>
          <a:xfrm>
            <a:off x="6176794" y="137408"/>
            <a:ext cx="811019" cy="503578"/>
          </a:xfrm>
        </p:spPr>
        <p:txBody>
          <a:bodyPr/>
          <a:lstStyle/>
          <a:p>
            <a:fld id="{07385094-DD13-4CF2-A5D9-3297CE6E8324}" type="slidenum">
              <a:rPr lang="en-US" smtClean="0"/>
              <a:t>‹#›</a:t>
            </a:fld>
            <a:endParaRPr lang="en-US"/>
          </a:p>
        </p:txBody>
      </p:sp>
      <p:pic>
        <p:nvPicPr>
          <p:cNvPr id="22" name="Picture 21"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6" t="474" r="48549" b="36564"/>
          <a:stretch/>
        </p:blipFill>
        <p:spPr>
          <a:xfrm>
            <a:off x="1125460" y="643464"/>
            <a:ext cx="5879592" cy="155448"/>
          </a:xfrm>
          <a:prstGeom prst="rect">
            <a:avLst/>
          </a:prstGeom>
          <a:noFill/>
          <a:ln>
            <a:noFill/>
          </a:ln>
        </p:spPr>
      </p:pic>
    </p:spTree>
    <p:extLst>
      <p:ext uri="{BB962C8B-B14F-4D97-AF65-F5344CB8AC3E}">
        <p14:creationId xmlns:p14="http://schemas.microsoft.com/office/powerpoint/2010/main" val="35390818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2" name="Picture 11"/>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a:xfrm>
            <a:off x="0" y="6119336"/>
            <a:ext cx="12192000" cy="742950"/>
          </a:xfrm>
          <a:prstGeom prst="rect">
            <a:avLst/>
          </a:prstGeom>
        </p:spPr>
      </p:pic>
      <p:sp>
        <p:nvSpPr>
          <p:cNvPr id="13" name="Rectangle 12"/>
          <p:cNvSpPr/>
          <p:nvPr/>
        </p:nvSpPr>
        <p:spPr>
          <a:xfrm>
            <a:off x="0" y="468769"/>
            <a:ext cx="12192000" cy="5647024"/>
          </a:xfrm>
          <a:prstGeom prst="rect">
            <a:avLst/>
          </a:prstGeom>
          <a:gradFill flip="none" rotWithShape="1">
            <a:gsLst>
              <a:gs pos="0">
                <a:schemeClr val="bg2">
                  <a:alpha val="0"/>
                  <a:lumMod val="100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4" name="Straight Connector 13"/>
          <p:cNvCxnSpPr/>
          <p:nvPr/>
        </p:nvCxnSpPr>
        <p:spPr>
          <a:xfrm>
            <a:off x="0" y="6121269"/>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1130270" y="953324"/>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130270" y="2171769"/>
            <a:ext cx="9603275" cy="3294576"/>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232830" y="330370"/>
            <a:ext cx="2515396"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CA43A763-E8EB-4DD6-971C-839649E08A7B}" type="datetime1">
              <a:rPr lang="en-US" smtClean="0"/>
              <a:t>8/27/2024</a:t>
            </a:fld>
            <a:endParaRPr lang="en-US"/>
          </a:p>
        </p:txBody>
      </p:sp>
      <p:sp>
        <p:nvSpPr>
          <p:cNvPr id="5" name="Footer Placeholder 4"/>
          <p:cNvSpPr>
            <a:spLocks noGrp="1"/>
          </p:cNvSpPr>
          <p:nvPr>
            <p:ph type="ftr" sz="quarter" idx="3"/>
          </p:nvPr>
        </p:nvSpPr>
        <p:spPr>
          <a:xfrm>
            <a:off x="1130270"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r>
              <a:rPr lang="en-US"/>
              <a:t>Ramakant Ganjeshwar,Assistant Professor(CSE),UTD,CSVU Bhilai</a:t>
            </a:r>
          </a:p>
        </p:txBody>
      </p:sp>
      <p:sp>
        <p:nvSpPr>
          <p:cNvPr id="6" name="Slide Number Placeholder 5"/>
          <p:cNvSpPr>
            <a:spLocks noGrp="1"/>
          </p:cNvSpPr>
          <p:nvPr>
            <p:ph type="sldNum" sz="quarter" idx="4"/>
          </p:nvPr>
        </p:nvSpPr>
        <p:spPr>
          <a:xfrm>
            <a:off x="9918076" y="137408"/>
            <a:ext cx="811019" cy="503578"/>
          </a:xfrm>
          <a:prstGeom prst="rect">
            <a:avLst/>
          </a:prstGeom>
        </p:spPr>
        <p:txBody>
          <a:bodyPr vert="horz" lIns="91440" tIns="45720" rIns="91440" bIns="45720" rtlCol="0" anchor="t"/>
          <a:lstStyle>
            <a:lvl1pPr algn="r">
              <a:defRPr sz="2800">
                <a:solidFill>
                  <a:schemeClr val="accent1"/>
                </a:solidFill>
              </a:defRPr>
            </a:lvl1pPr>
          </a:lstStyle>
          <a:p>
            <a:fld id="{07385094-DD13-4CF2-A5D9-3297CE6E8324}" type="slidenum">
              <a:rPr lang="en-US" smtClean="0"/>
              <a:t>‹#›</a:t>
            </a:fld>
            <a:endParaRPr lang="en-US"/>
          </a:p>
        </p:txBody>
      </p:sp>
    </p:spTree>
    <p:extLst>
      <p:ext uri="{BB962C8B-B14F-4D97-AF65-F5344CB8AC3E}">
        <p14:creationId xmlns:p14="http://schemas.microsoft.com/office/powerpoint/2010/main" val="4080324535"/>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Lst>
  <p:hf hdr="0" dt="0"/>
  <p:txStyles>
    <p:titleStyle>
      <a:lvl1pPr algn="l" defTabSz="914400" rtl="0" eaLnBrk="1" latinLnBrk="0" hangingPunct="1">
        <a:lnSpc>
          <a:spcPct val="90000"/>
        </a:lnSpc>
        <a:spcBef>
          <a:spcPct val="0"/>
        </a:spcBef>
        <a:buNone/>
        <a:defRPr sz="3200" b="0" i="0" kern="1200" cap="none">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50DDDA-10F6-4F64-B7E6-7AC2384C985F}"/>
              </a:ext>
            </a:extLst>
          </p:cNvPr>
          <p:cNvSpPr>
            <a:spLocks noGrp="1"/>
          </p:cNvSpPr>
          <p:nvPr>
            <p:ph type="ctrTitle"/>
          </p:nvPr>
        </p:nvSpPr>
        <p:spPr/>
        <p:txBody>
          <a:bodyPr/>
          <a:lstStyle/>
          <a:p>
            <a:r>
              <a:rPr lang="en-US" dirty="0">
                <a:latin typeface="Times New Roman" panose="02020603050405020304" pitchFamily="18" charset="0"/>
                <a:cs typeface="Times New Roman" panose="02020603050405020304" pitchFamily="18" charset="0"/>
              </a:rPr>
              <a:t>Robot Perception and Sensing</a:t>
            </a:r>
          </a:p>
        </p:txBody>
      </p:sp>
      <p:sp>
        <p:nvSpPr>
          <p:cNvPr id="3" name="Subtitle 2">
            <a:extLst>
              <a:ext uri="{FF2B5EF4-FFF2-40B4-BE49-F238E27FC236}">
                <a16:creationId xmlns:a16="http://schemas.microsoft.com/office/drawing/2014/main" id="{CA52B6C1-8219-47DF-AAFC-E1604B70FE3C}"/>
              </a:ext>
            </a:extLst>
          </p:cNvPr>
          <p:cNvSpPr>
            <a:spLocks noGrp="1"/>
          </p:cNvSpPr>
          <p:nvPr>
            <p:ph type="subTitle" idx="1"/>
          </p:nvPr>
        </p:nvSpPr>
        <p:spPr/>
        <p:txBody>
          <a:bodyPr/>
          <a:lstStyle/>
          <a:p>
            <a:r>
              <a:rPr lang="en-US" dirty="0">
                <a:latin typeface="Times New Roman" panose="02020603050405020304" pitchFamily="18" charset="0"/>
                <a:cs typeface="Times New Roman" panose="02020603050405020304" pitchFamily="18" charset="0"/>
              </a:rPr>
              <a:t>By : </a:t>
            </a:r>
            <a:r>
              <a:rPr lang="en-US" dirty="0" err="1">
                <a:latin typeface="Times New Roman" panose="02020603050405020304" pitchFamily="18" charset="0"/>
                <a:cs typeface="Times New Roman" panose="02020603050405020304" pitchFamily="18" charset="0"/>
              </a:rPr>
              <a:t>Ramakant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Ganjeshwar</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518392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E19521-C914-4E21-B908-BA1DC02EAA9F}"/>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Robotic Sensor</a:t>
            </a:r>
          </a:p>
        </p:txBody>
      </p:sp>
      <p:sp>
        <p:nvSpPr>
          <p:cNvPr id="3" name="Content Placeholder 2">
            <a:extLst>
              <a:ext uri="{FF2B5EF4-FFF2-40B4-BE49-F238E27FC236}">
                <a16:creationId xmlns:a16="http://schemas.microsoft.com/office/drawing/2014/main" id="{4E6785B4-D1CF-4E2A-88C1-E4485F6925BB}"/>
              </a:ext>
            </a:extLst>
          </p:cNvPr>
          <p:cNvSpPr>
            <a:spLocks noGrp="1"/>
          </p:cNvSpPr>
          <p:nvPr>
            <p:ph idx="1"/>
          </p:nvPr>
        </p:nvSpPr>
        <p:spPr/>
        <p:txBody>
          <a:bodyPr/>
          <a:lstStyle/>
          <a:p>
            <a:pPr algn="just"/>
            <a:r>
              <a:rPr lang="en-US" dirty="0">
                <a:latin typeface="Times New Roman" panose="02020603050405020304" pitchFamily="18" charset="0"/>
                <a:cs typeface="Times New Roman" panose="02020603050405020304" pitchFamily="18" charset="0"/>
              </a:rPr>
              <a:t>an encoder is able to measure position, it is used in this function only on robotic arms.</a:t>
            </a:r>
          </a:p>
          <a:p>
            <a:pPr algn="just"/>
            <a:r>
              <a:rPr lang="en-US" dirty="0">
                <a:latin typeface="Times New Roman" panose="02020603050405020304" pitchFamily="18" charset="0"/>
                <a:cs typeface="Times New Roman" panose="02020603050405020304" pitchFamily="18" charset="0"/>
              </a:rPr>
              <a:t>If the robot is non-holonomic, closed tours in its configuration space, i.e., robot motions that return the encoder values to their initial position, do not necessarily drive the robot back to its starting point.</a:t>
            </a:r>
          </a:p>
          <a:p>
            <a:pPr algn="just"/>
            <a:r>
              <a:rPr lang="en-US" dirty="0">
                <a:latin typeface="Times New Roman" panose="02020603050405020304" pitchFamily="18" charset="0"/>
                <a:cs typeface="Times New Roman" panose="02020603050405020304" pitchFamily="18" charset="0"/>
              </a:rPr>
              <a:t>In those robots, encoders are therefore mainly useful to measure speed. </a:t>
            </a:r>
          </a:p>
          <a:p>
            <a:pPr algn="just"/>
            <a:r>
              <a:rPr lang="en-US" dirty="0">
                <a:latin typeface="Times New Roman" panose="02020603050405020304" pitchFamily="18" charset="0"/>
                <a:cs typeface="Times New Roman" panose="02020603050405020304" pitchFamily="18" charset="0"/>
              </a:rPr>
              <a:t>An accelerometer instead, by definition, measures the derivative of speed.</a:t>
            </a:r>
          </a:p>
        </p:txBody>
      </p:sp>
      <p:sp>
        <p:nvSpPr>
          <p:cNvPr id="4" name="Footer Placeholder 3">
            <a:extLst>
              <a:ext uri="{FF2B5EF4-FFF2-40B4-BE49-F238E27FC236}">
                <a16:creationId xmlns:a16="http://schemas.microsoft.com/office/drawing/2014/main" id="{E6E5A463-D80E-4EC2-8FAD-7AF1DFE3E0AA}"/>
              </a:ext>
            </a:extLst>
          </p:cNvPr>
          <p:cNvSpPr>
            <a:spLocks noGrp="1"/>
          </p:cNvSpPr>
          <p:nvPr>
            <p:ph type="ftr" sz="quarter" idx="11"/>
          </p:nvPr>
        </p:nvSpPr>
        <p:spPr/>
        <p:txBody>
          <a:bodyPr/>
          <a:lstStyle/>
          <a:p>
            <a:r>
              <a:rPr lang="en-US"/>
              <a:t>Ramakant Ganjeshwar,Assistant Professor(CSE),UTD,CSVU Bhilai</a:t>
            </a:r>
          </a:p>
        </p:txBody>
      </p:sp>
      <p:sp>
        <p:nvSpPr>
          <p:cNvPr id="5" name="Slide Number Placeholder 4">
            <a:extLst>
              <a:ext uri="{FF2B5EF4-FFF2-40B4-BE49-F238E27FC236}">
                <a16:creationId xmlns:a16="http://schemas.microsoft.com/office/drawing/2014/main" id="{643DB59B-42C5-4BBA-AA5A-E74D05756D07}"/>
              </a:ext>
            </a:extLst>
          </p:cNvPr>
          <p:cNvSpPr>
            <a:spLocks noGrp="1"/>
          </p:cNvSpPr>
          <p:nvPr>
            <p:ph type="sldNum" sz="quarter" idx="12"/>
          </p:nvPr>
        </p:nvSpPr>
        <p:spPr/>
        <p:txBody>
          <a:bodyPr/>
          <a:lstStyle/>
          <a:p>
            <a:fld id="{07385094-DD13-4CF2-A5D9-3297CE6E8324}" type="slidenum">
              <a:rPr lang="en-US" smtClean="0"/>
              <a:t>10</a:t>
            </a:fld>
            <a:endParaRPr lang="en-US"/>
          </a:p>
        </p:txBody>
      </p:sp>
    </p:spTree>
    <p:extLst>
      <p:ext uri="{BB962C8B-B14F-4D97-AF65-F5344CB8AC3E}">
        <p14:creationId xmlns:p14="http://schemas.microsoft.com/office/powerpoint/2010/main" val="41921927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E7463A-B1F5-4F71-9A03-278917920529}"/>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Robotic Sensor</a:t>
            </a:r>
          </a:p>
        </p:txBody>
      </p:sp>
      <p:sp>
        <p:nvSpPr>
          <p:cNvPr id="3" name="Content Placeholder 2">
            <a:extLst>
              <a:ext uri="{FF2B5EF4-FFF2-40B4-BE49-F238E27FC236}">
                <a16:creationId xmlns:a16="http://schemas.microsoft.com/office/drawing/2014/main" id="{5E350698-A37C-41E9-BE9A-5AD368E2D0A6}"/>
              </a:ext>
            </a:extLst>
          </p:cNvPr>
          <p:cNvSpPr>
            <a:spLocks noGrp="1"/>
          </p:cNvSpPr>
          <p:nvPr>
            <p:ph idx="1"/>
          </p:nvPr>
        </p:nvSpPr>
        <p:spPr/>
        <p:txBody>
          <a:bodyPr>
            <a:normAutofit/>
          </a:bodyPr>
          <a:lstStyle/>
          <a:p>
            <a:r>
              <a:rPr lang="en-US" dirty="0">
                <a:latin typeface="Times New Roman" panose="02020603050405020304" pitchFamily="18" charset="0"/>
                <a:cs typeface="Times New Roman" panose="02020603050405020304" pitchFamily="18" charset="0"/>
              </a:rPr>
              <a:t>Vision, finally, allows to calculate the absolute position (or the integral of speed) if the environment is equipped with unique features. An additional fundamental</a:t>
            </a:r>
          </a:p>
          <a:p>
            <a:r>
              <a:rPr lang="en-US" dirty="0">
                <a:latin typeface="Times New Roman" panose="02020603050405020304" pitchFamily="18" charset="0"/>
                <a:cs typeface="Times New Roman" panose="02020603050405020304" pitchFamily="18" charset="0"/>
              </a:rPr>
              <a:t>difference between those three sensors is the amount and kind of data they provide. </a:t>
            </a:r>
          </a:p>
          <a:p>
            <a:r>
              <a:rPr lang="en-US" dirty="0">
                <a:latin typeface="Times New Roman" panose="02020603050405020304" pitchFamily="18" charset="0"/>
                <a:cs typeface="Times New Roman" panose="02020603050405020304" pitchFamily="18" charset="0"/>
              </a:rPr>
              <a:t>An accelerometer samples real-valued quantities that are digitized with some precision. </a:t>
            </a:r>
          </a:p>
        </p:txBody>
      </p:sp>
      <p:sp>
        <p:nvSpPr>
          <p:cNvPr id="4" name="Footer Placeholder 3">
            <a:extLst>
              <a:ext uri="{FF2B5EF4-FFF2-40B4-BE49-F238E27FC236}">
                <a16:creationId xmlns:a16="http://schemas.microsoft.com/office/drawing/2014/main" id="{6ABCC262-BCAC-4BE4-8251-D78AB8259215}"/>
              </a:ext>
            </a:extLst>
          </p:cNvPr>
          <p:cNvSpPr>
            <a:spLocks noGrp="1"/>
          </p:cNvSpPr>
          <p:nvPr>
            <p:ph type="ftr" sz="quarter" idx="11"/>
          </p:nvPr>
        </p:nvSpPr>
        <p:spPr/>
        <p:txBody>
          <a:bodyPr/>
          <a:lstStyle/>
          <a:p>
            <a:r>
              <a:rPr lang="en-US"/>
              <a:t>Ramakant Ganjeshwar,Assistant Professor(CSE),UTD,CSVU Bhilai</a:t>
            </a:r>
          </a:p>
        </p:txBody>
      </p:sp>
      <p:sp>
        <p:nvSpPr>
          <p:cNvPr id="5" name="Slide Number Placeholder 4">
            <a:extLst>
              <a:ext uri="{FF2B5EF4-FFF2-40B4-BE49-F238E27FC236}">
                <a16:creationId xmlns:a16="http://schemas.microsoft.com/office/drawing/2014/main" id="{EABACF7C-65CE-4991-BBD0-4B816F481A06}"/>
              </a:ext>
            </a:extLst>
          </p:cNvPr>
          <p:cNvSpPr>
            <a:spLocks noGrp="1"/>
          </p:cNvSpPr>
          <p:nvPr>
            <p:ph type="sldNum" sz="quarter" idx="12"/>
          </p:nvPr>
        </p:nvSpPr>
        <p:spPr/>
        <p:txBody>
          <a:bodyPr/>
          <a:lstStyle/>
          <a:p>
            <a:fld id="{07385094-DD13-4CF2-A5D9-3297CE6E8324}" type="slidenum">
              <a:rPr lang="en-US" smtClean="0"/>
              <a:t>11</a:t>
            </a:fld>
            <a:endParaRPr lang="en-US"/>
          </a:p>
        </p:txBody>
      </p:sp>
    </p:spTree>
    <p:extLst>
      <p:ext uri="{BB962C8B-B14F-4D97-AF65-F5344CB8AC3E}">
        <p14:creationId xmlns:p14="http://schemas.microsoft.com/office/powerpoint/2010/main" val="26678449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8AB2C9-852C-4C0E-80F5-36B6385F1645}"/>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Robotic Sensor</a:t>
            </a:r>
            <a:endParaRPr lang="en-US" dirty="0"/>
          </a:p>
        </p:txBody>
      </p:sp>
      <p:sp>
        <p:nvSpPr>
          <p:cNvPr id="3" name="Content Placeholder 2">
            <a:extLst>
              <a:ext uri="{FF2B5EF4-FFF2-40B4-BE49-F238E27FC236}">
                <a16:creationId xmlns:a16="http://schemas.microsoft.com/office/drawing/2014/main" id="{E6C0E86E-ABBA-4299-8D5A-3DB4DAF50280}"/>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An odometer instead delivers discrete values that correspond to encoder increments.</a:t>
            </a:r>
          </a:p>
          <a:p>
            <a:r>
              <a:rPr lang="en-US" dirty="0">
                <a:latin typeface="Times New Roman" panose="02020603050405020304" pitchFamily="18" charset="0"/>
                <a:cs typeface="Times New Roman" panose="02020603050405020304" pitchFamily="18" charset="0"/>
              </a:rPr>
              <a:t>Finally, a vision sensor delivers an array of digitized real-valued quantities (namely colors). </a:t>
            </a:r>
          </a:p>
          <a:p>
            <a:r>
              <a:rPr lang="en-US" dirty="0">
                <a:latin typeface="Times New Roman" panose="02020603050405020304" pitchFamily="18" charset="0"/>
                <a:cs typeface="Times New Roman" panose="02020603050405020304" pitchFamily="18" charset="0"/>
              </a:rPr>
              <a:t>Although the information content of this sensor exceeds that of the other sensors by far, cherry-picking the information that are really useful remains a hard, and largely unsolved, problem.</a:t>
            </a:r>
          </a:p>
          <a:p>
            <a:endParaRPr lang="en-US" dirty="0"/>
          </a:p>
        </p:txBody>
      </p:sp>
      <p:sp>
        <p:nvSpPr>
          <p:cNvPr id="4" name="Footer Placeholder 3">
            <a:extLst>
              <a:ext uri="{FF2B5EF4-FFF2-40B4-BE49-F238E27FC236}">
                <a16:creationId xmlns:a16="http://schemas.microsoft.com/office/drawing/2014/main" id="{A670208D-369F-48A3-B3D2-75CFC93F9DED}"/>
              </a:ext>
            </a:extLst>
          </p:cNvPr>
          <p:cNvSpPr>
            <a:spLocks noGrp="1"/>
          </p:cNvSpPr>
          <p:nvPr>
            <p:ph type="ftr" sz="quarter" idx="11"/>
          </p:nvPr>
        </p:nvSpPr>
        <p:spPr/>
        <p:txBody>
          <a:bodyPr/>
          <a:lstStyle/>
          <a:p>
            <a:r>
              <a:rPr lang="en-US"/>
              <a:t>Ramakant Ganjeshwar,Assistant Professor(CSE),UTD,CSVU Bhilai</a:t>
            </a:r>
          </a:p>
        </p:txBody>
      </p:sp>
      <p:sp>
        <p:nvSpPr>
          <p:cNvPr id="5" name="Slide Number Placeholder 4">
            <a:extLst>
              <a:ext uri="{FF2B5EF4-FFF2-40B4-BE49-F238E27FC236}">
                <a16:creationId xmlns:a16="http://schemas.microsoft.com/office/drawing/2014/main" id="{AD5EF627-9EB2-406B-B9D9-FEBE6FA3C21B}"/>
              </a:ext>
            </a:extLst>
          </p:cNvPr>
          <p:cNvSpPr>
            <a:spLocks noGrp="1"/>
          </p:cNvSpPr>
          <p:nvPr>
            <p:ph type="sldNum" sz="quarter" idx="12"/>
          </p:nvPr>
        </p:nvSpPr>
        <p:spPr/>
        <p:txBody>
          <a:bodyPr/>
          <a:lstStyle/>
          <a:p>
            <a:fld id="{07385094-DD13-4CF2-A5D9-3297CE6E8324}" type="slidenum">
              <a:rPr lang="en-US" smtClean="0"/>
              <a:t>12</a:t>
            </a:fld>
            <a:endParaRPr lang="en-US"/>
          </a:p>
        </p:txBody>
      </p:sp>
    </p:spTree>
    <p:extLst>
      <p:ext uri="{BB962C8B-B14F-4D97-AF65-F5344CB8AC3E}">
        <p14:creationId xmlns:p14="http://schemas.microsoft.com/office/powerpoint/2010/main" val="24154968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9D07EB-D724-4024-98EA-63EE888E37A6}"/>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Proprioception of robot kinematic and internal process</a:t>
            </a:r>
          </a:p>
        </p:txBody>
      </p:sp>
      <p:sp>
        <p:nvSpPr>
          <p:cNvPr id="3" name="Content Placeholder 2">
            <a:extLst>
              <a:ext uri="{FF2B5EF4-FFF2-40B4-BE49-F238E27FC236}">
                <a16:creationId xmlns:a16="http://schemas.microsoft.com/office/drawing/2014/main" id="{AB95B9FF-5971-4F98-9985-59A991F860A0}"/>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Proprioception refers to the perception of internal states of robot.</a:t>
            </a:r>
          </a:p>
          <a:p>
            <a:r>
              <a:rPr lang="en-US" dirty="0">
                <a:latin typeface="Times New Roman" panose="02020603050405020304" pitchFamily="18" charset="0"/>
                <a:cs typeface="Times New Roman" panose="02020603050405020304" pitchFamily="18" charset="0"/>
              </a:rPr>
              <a:t>This is different from exteroception, which describes Sensing of anything outside of the robot.</a:t>
            </a:r>
          </a:p>
          <a:p>
            <a:r>
              <a:rPr lang="en-US" dirty="0">
                <a:latin typeface="Times New Roman" panose="02020603050405020304" pitchFamily="18" charset="0"/>
                <a:cs typeface="Times New Roman" panose="02020603050405020304" pitchFamily="18" charset="0"/>
              </a:rPr>
              <a:t>Proprioception includes awareness of the robots joints angles, its speeds as well as torques  and forces.</a:t>
            </a:r>
          </a:p>
        </p:txBody>
      </p:sp>
      <p:sp>
        <p:nvSpPr>
          <p:cNvPr id="4" name="Footer Placeholder 3">
            <a:extLst>
              <a:ext uri="{FF2B5EF4-FFF2-40B4-BE49-F238E27FC236}">
                <a16:creationId xmlns:a16="http://schemas.microsoft.com/office/drawing/2014/main" id="{A74C7411-7435-4DFF-95B0-4A60FD10A858}"/>
              </a:ext>
            </a:extLst>
          </p:cNvPr>
          <p:cNvSpPr>
            <a:spLocks noGrp="1"/>
          </p:cNvSpPr>
          <p:nvPr>
            <p:ph type="ftr" sz="quarter" idx="11"/>
          </p:nvPr>
        </p:nvSpPr>
        <p:spPr/>
        <p:txBody>
          <a:bodyPr/>
          <a:lstStyle/>
          <a:p>
            <a:r>
              <a:rPr lang="en-US"/>
              <a:t>Ramakant Ganjeshwar,Assistant Professor(CSE),UTD,CSVU Bhilai</a:t>
            </a:r>
          </a:p>
        </p:txBody>
      </p:sp>
      <p:sp>
        <p:nvSpPr>
          <p:cNvPr id="5" name="Slide Number Placeholder 4">
            <a:extLst>
              <a:ext uri="{FF2B5EF4-FFF2-40B4-BE49-F238E27FC236}">
                <a16:creationId xmlns:a16="http://schemas.microsoft.com/office/drawing/2014/main" id="{8988976D-E904-41DE-8BC2-5D40F19054AD}"/>
              </a:ext>
            </a:extLst>
          </p:cNvPr>
          <p:cNvSpPr>
            <a:spLocks noGrp="1"/>
          </p:cNvSpPr>
          <p:nvPr>
            <p:ph type="sldNum" sz="quarter" idx="12"/>
          </p:nvPr>
        </p:nvSpPr>
        <p:spPr/>
        <p:txBody>
          <a:bodyPr/>
          <a:lstStyle/>
          <a:p>
            <a:fld id="{07385094-DD13-4CF2-A5D9-3297CE6E8324}" type="slidenum">
              <a:rPr lang="en-US" smtClean="0"/>
              <a:t>13</a:t>
            </a:fld>
            <a:endParaRPr lang="en-US"/>
          </a:p>
        </p:txBody>
      </p:sp>
    </p:spTree>
    <p:extLst>
      <p:ext uri="{BB962C8B-B14F-4D97-AF65-F5344CB8AC3E}">
        <p14:creationId xmlns:p14="http://schemas.microsoft.com/office/powerpoint/2010/main" val="395158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985D5E-5B6E-430E-AA37-FAC177151728}"/>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Proprioception of robot kinematic and internal process</a:t>
            </a:r>
          </a:p>
        </p:txBody>
      </p:sp>
      <p:sp>
        <p:nvSpPr>
          <p:cNvPr id="3" name="Content Placeholder 2">
            <a:extLst>
              <a:ext uri="{FF2B5EF4-FFF2-40B4-BE49-F238E27FC236}">
                <a16:creationId xmlns:a16="http://schemas.microsoft.com/office/drawing/2014/main" id="{96515F93-3371-4813-B66F-30AEE4663FAC}"/>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The main internal sensor is therefore the encoder. Encoder can be used for Sensing joints, positions and speed as well as when used together with a spring a simple force sensor.</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There are both incremental and absolute encoders. The latter are mostly used in industrial applications, but are not common in mobile robotics.</a:t>
            </a:r>
          </a:p>
        </p:txBody>
      </p:sp>
      <p:sp>
        <p:nvSpPr>
          <p:cNvPr id="4" name="Footer Placeholder 3">
            <a:extLst>
              <a:ext uri="{FF2B5EF4-FFF2-40B4-BE49-F238E27FC236}">
                <a16:creationId xmlns:a16="http://schemas.microsoft.com/office/drawing/2014/main" id="{1A68CA12-86F5-4769-9F55-9F8E21CFED12}"/>
              </a:ext>
            </a:extLst>
          </p:cNvPr>
          <p:cNvSpPr>
            <a:spLocks noGrp="1"/>
          </p:cNvSpPr>
          <p:nvPr>
            <p:ph type="ftr" sz="quarter" idx="11"/>
          </p:nvPr>
        </p:nvSpPr>
        <p:spPr/>
        <p:txBody>
          <a:bodyPr/>
          <a:lstStyle/>
          <a:p>
            <a:r>
              <a:rPr lang="en-US"/>
              <a:t>Ramakant Ganjeshwar,Assistant Professor(CSE),UTD,CSVU Bhilai</a:t>
            </a:r>
          </a:p>
        </p:txBody>
      </p:sp>
      <p:sp>
        <p:nvSpPr>
          <p:cNvPr id="5" name="Slide Number Placeholder 4">
            <a:extLst>
              <a:ext uri="{FF2B5EF4-FFF2-40B4-BE49-F238E27FC236}">
                <a16:creationId xmlns:a16="http://schemas.microsoft.com/office/drawing/2014/main" id="{3535C47F-3423-4FD6-AC78-DB63B14B949A}"/>
              </a:ext>
            </a:extLst>
          </p:cNvPr>
          <p:cNvSpPr>
            <a:spLocks noGrp="1"/>
          </p:cNvSpPr>
          <p:nvPr>
            <p:ph type="sldNum" sz="quarter" idx="12"/>
          </p:nvPr>
        </p:nvSpPr>
        <p:spPr/>
        <p:txBody>
          <a:bodyPr/>
          <a:lstStyle/>
          <a:p>
            <a:fld id="{07385094-DD13-4CF2-A5D9-3297CE6E8324}" type="slidenum">
              <a:rPr lang="en-US" smtClean="0"/>
              <a:t>14</a:t>
            </a:fld>
            <a:endParaRPr lang="en-US"/>
          </a:p>
        </p:txBody>
      </p:sp>
    </p:spTree>
    <p:extLst>
      <p:ext uri="{BB962C8B-B14F-4D97-AF65-F5344CB8AC3E}">
        <p14:creationId xmlns:p14="http://schemas.microsoft.com/office/powerpoint/2010/main" val="24040279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F57B25-1026-4222-A0EA-CFB9B3B7C4E8}"/>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Proprioception of robot kinematic and internal process</a:t>
            </a:r>
          </a:p>
        </p:txBody>
      </p:sp>
      <p:sp>
        <p:nvSpPr>
          <p:cNvPr id="3" name="Content Placeholder 2">
            <a:extLst>
              <a:ext uri="{FF2B5EF4-FFF2-40B4-BE49-F238E27FC236}">
                <a16:creationId xmlns:a16="http://schemas.microsoft.com/office/drawing/2014/main" id="{6C0AC839-0E81-4258-91E2-7C2E0536B571}"/>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There are </a:t>
            </a:r>
            <a:r>
              <a:rPr lang="en-US" dirty="0" err="1">
                <a:latin typeface="Times New Roman" panose="02020603050405020304" pitchFamily="18" charset="0"/>
                <a:cs typeface="Times New Roman" panose="02020603050405020304" pitchFamily="18" charset="0"/>
              </a:rPr>
              <a:t>magnetical</a:t>
            </a:r>
            <a:r>
              <a:rPr lang="en-US" dirty="0">
                <a:latin typeface="Times New Roman" panose="02020603050405020304" pitchFamily="18" charset="0"/>
                <a:cs typeface="Times New Roman" panose="02020603050405020304" pitchFamily="18" charset="0"/>
              </a:rPr>
              <a:t> and optical encoders, which both rely on a magnetic or optical beacon turning together with the motor and being sensed by an appropriate sensor that counts every pass-through.</a:t>
            </a:r>
          </a:p>
          <a:p>
            <a:r>
              <a:rPr lang="en-US" dirty="0">
                <a:latin typeface="Times New Roman" panose="02020603050405020304" pitchFamily="18" charset="0"/>
                <a:cs typeface="Times New Roman" panose="02020603050405020304" pitchFamily="18" charset="0"/>
              </a:rPr>
              <a:t>The most common encoder in robotics is the optical quadrature encoder. It relies on a pattern rotating with the motor and an optical sensor that can register black/white transitions</a:t>
            </a:r>
            <a:r>
              <a:rPr lang="en-US" dirty="0"/>
              <a:t>.</a:t>
            </a:r>
          </a:p>
        </p:txBody>
      </p:sp>
      <p:sp>
        <p:nvSpPr>
          <p:cNvPr id="4" name="Footer Placeholder 3">
            <a:extLst>
              <a:ext uri="{FF2B5EF4-FFF2-40B4-BE49-F238E27FC236}">
                <a16:creationId xmlns:a16="http://schemas.microsoft.com/office/drawing/2014/main" id="{4FEC618E-4A75-4A02-A0DF-2375F53A12EF}"/>
              </a:ext>
            </a:extLst>
          </p:cNvPr>
          <p:cNvSpPr>
            <a:spLocks noGrp="1"/>
          </p:cNvSpPr>
          <p:nvPr>
            <p:ph type="ftr" sz="quarter" idx="11"/>
          </p:nvPr>
        </p:nvSpPr>
        <p:spPr/>
        <p:txBody>
          <a:bodyPr/>
          <a:lstStyle/>
          <a:p>
            <a:r>
              <a:rPr lang="en-US"/>
              <a:t>Ramakant Ganjeshwar,Assistant Professor(CSE),UTD,CSVU Bhilai</a:t>
            </a:r>
          </a:p>
        </p:txBody>
      </p:sp>
      <p:sp>
        <p:nvSpPr>
          <p:cNvPr id="5" name="Slide Number Placeholder 4">
            <a:extLst>
              <a:ext uri="{FF2B5EF4-FFF2-40B4-BE49-F238E27FC236}">
                <a16:creationId xmlns:a16="http://schemas.microsoft.com/office/drawing/2014/main" id="{50CD24F7-9FE8-4B7C-AAFA-D06D9987CAE7}"/>
              </a:ext>
            </a:extLst>
          </p:cNvPr>
          <p:cNvSpPr>
            <a:spLocks noGrp="1"/>
          </p:cNvSpPr>
          <p:nvPr>
            <p:ph type="sldNum" sz="quarter" idx="12"/>
          </p:nvPr>
        </p:nvSpPr>
        <p:spPr/>
        <p:txBody>
          <a:bodyPr/>
          <a:lstStyle/>
          <a:p>
            <a:fld id="{07385094-DD13-4CF2-A5D9-3297CE6E8324}" type="slidenum">
              <a:rPr lang="en-US" smtClean="0"/>
              <a:t>15</a:t>
            </a:fld>
            <a:endParaRPr lang="en-US"/>
          </a:p>
        </p:txBody>
      </p:sp>
    </p:spTree>
    <p:extLst>
      <p:ext uri="{BB962C8B-B14F-4D97-AF65-F5344CB8AC3E}">
        <p14:creationId xmlns:p14="http://schemas.microsoft.com/office/powerpoint/2010/main" val="7501423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93C4CE-2EE1-418A-988D-4A3321314432}"/>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Proprioception of robot kinematic and internal process</a:t>
            </a:r>
          </a:p>
        </p:txBody>
      </p:sp>
      <p:sp>
        <p:nvSpPr>
          <p:cNvPr id="3" name="Content Placeholder 2">
            <a:extLst>
              <a:ext uri="{FF2B5EF4-FFF2-40B4-BE49-F238E27FC236}">
                <a16:creationId xmlns:a16="http://schemas.microsoft.com/office/drawing/2014/main" id="{8E79FECF-65E8-4BB0-B5F3-941C1593CEB5}"/>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Whereas those patterns can be precision manufactured, simple encoders can be made by simply laser-cutting a pattern such as shown in Figure 5.1 and reading it with a light sensor.</a:t>
            </a:r>
          </a:p>
          <a:p>
            <a:endParaRPr lang="en-US" dirty="0"/>
          </a:p>
        </p:txBody>
      </p:sp>
      <p:sp>
        <p:nvSpPr>
          <p:cNvPr id="4" name="Footer Placeholder 3">
            <a:extLst>
              <a:ext uri="{FF2B5EF4-FFF2-40B4-BE49-F238E27FC236}">
                <a16:creationId xmlns:a16="http://schemas.microsoft.com/office/drawing/2014/main" id="{C468970C-6E00-489B-9092-C9807AC708F9}"/>
              </a:ext>
            </a:extLst>
          </p:cNvPr>
          <p:cNvSpPr>
            <a:spLocks noGrp="1"/>
          </p:cNvSpPr>
          <p:nvPr>
            <p:ph type="ftr" sz="quarter" idx="11"/>
          </p:nvPr>
        </p:nvSpPr>
        <p:spPr/>
        <p:txBody>
          <a:bodyPr/>
          <a:lstStyle/>
          <a:p>
            <a:r>
              <a:rPr lang="en-US"/>
              <a:t>Ramakant Ganjeshwar,Assistant Professor(CSE),UTD,CSVU Bhilai</a:t>
            </a:r>
          </a:p>
        </p:txBody>
      </p:sp>
      <p:sp>
        <p:nvSpPr>
          <p:cNvPr id="5" name="Slide Number Placeholder 4">
            <a:extLst>
              <a:ext uri="{FF2B5EF4-FFF2-40B4-BE49-F238E27FC236}">
                <a16:creationId xmlns:a16="http://schemas.microsoft.com/office/drawing/2014/main" id="{92BDB23A-03B7-4EBB-92CE-18B42CDC69EA}"/>
              </a:ext>
            </a:extLst>
          </p:cNvPr>
          <p:cNvSpPr>
            <a:spLocks noGrp="1"/>
          </p:cNvSpPr>
          <p:nvPr>
            <p:ph type="sldNum" sz="quarter" idx="12"/>
          </p:nvPr>
        </p:nvSpPr>
        <p:spPr/>
        <p:txBody>
          <a:bodyPr/>
          <a:lstStyle/>
          <a:p>
            <a:fld id="{07385094-DD13-4CF2-A5D9-3297CE6E8324}" type="slidenum">
              <a:rPr lang="en-US" smtClean="0"/>
              <a:t>16</a:t>
            </a:fld>
            <a:endParaRPr lang="en-US"/>
          </a:p>
        </p:txBody>
      </p:sp>
    </p:spTree>
    <p:extLst>
      <p:ext uri="{BB962C8B-B14F-4D97-AF65-F5344CB8AC3E}">
        <p14:creationId xmlns:p14="http://schemas.microsoft.com/office/powerpoint/2010/main" val="18648319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FEF85E-376C-4841-8879-8E65635A300F}"/>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Proprioception of robot kinematic and internal process</a:t>
            </a:r>
          </a:p>
        </p:txBody>
      </p:sp>
      <p:pic>
        <p:nvPicPr>
          <p:cNvPr id="4" name="Content Placeholder 3">
            <a:extLst>
              <a:ext uri="{FF2B5EF4-FFF2-40B4-BE49-F238E27FC236}">
                <a16:creationId xmlns:a16="http://schemas.microsoft.com/office/drawing/2014/main" id="{D094CD19-02EE-44AD-9D27-2E6B9A9E1A5B}"/>
              </a:ext>
            </a:extLst>
          </p:cNvPr>
          <p:cNvPicPr>
            <a:picLocks noGrp="1" noChangeAspect="1"/>
          </p:cNvPicPr>
          <p:nvPr>
            <p:ph idx="1"/>
          </p:nvPr>
        </p:nvPicPr>
        <p:blipFill>
          <a:blip r:embed="rId3"/>
          <a:stretch>
            <a:fillRect/>
          </a:stretch>
        </p:blipFill>
        <p:spPr>
          <a:xfrm>
            <a:off x="1130270" y="2370930"/>
            <a:ext cx="9603275" cy="3650041"/>
          </a:xfrm>
          <a:prstGeom prst="rect">
            <a:avLst/>
          </a:prstGeom>
        </p:spPr>
      </p:pic>
      <p:sp>
        <p:nvSpPr>
          <p:cNvPr id="3" name="Footer Placeholder 2">
            <a:extLst>
              <a:ext uri="{FF2B5EF4-FFF2-40B4-BE49-F238E27FC236}">
                <a16:creationId xmlns:a16="http://schemas.microsoft.com/office/drawing/2014/main" id="{885EE7A5-4AE3-4E6E-8A94-FDF9221F99C4}"/>
              </a:ext>
            </a:extLst>
          </p:cNvPr>
          <p:cNvSpPr>
            <a:spLocks noGrp="1"/>
          </p:cNvSpPr>
          <p:nvPr>
            <p:ph type="ftr" sz="quarter" idx="11"/>
          </p:nvPr>
        </p:nvSpPr>
        <p:spPr/>
        <p:txBody>
          <a:bodyPr/>
          <a:lstStyle/>
          <a:p>
            <a:r>
              <a:rPr lang="en-US"/>
              <a:t>Ramakant Ganjeshwar,Assistant Professor(CSE),UTD,CSVU Bhilai</a:t>
            </a:r>
          </a:p>
        </p:txBody>
      </p:sp>
      <p:sp>
        <p:nvSpPr>
          <p:cNvPr id="5" name="Slide Number Placeholder 4">
            <a:extLst>
              <a:ext uri="{FF2B5EF4-FFF2-40B4-BE49-F238E27FC236}">
                <a16:creationId xmlns:a16="http://schemas.microsoft.com/office/drawing/2014/main" id="{9D35FCE2-9A68-4890-A7A2-7874ED9EEFA9}"/>
              </a:ext>
            </a:extLst>
          </p:cNvPr>
          <p:cNvSpPr>
            <a:spLocks noGrp="1"/>
          </p:cNvSpPr>
          <p:nvPr>
            <p:ph type="sldNum" sz="quarter" idx="12"/>
          </p:nvPr>
        </p:nvSpPr>
        <p:spPr/>
        <p:txBody>
          <a:bodyPr/>
          <a:lstStyle/>
          <a:p>
            <a:fld id="{07385094-DD13-4CF2-A5D9-3297CE6E8324}" type="slidenum">
              <a:rPr lang="en-US" smtClean="0"/>
              <a:t>17</a:t>
            </a:fld>
            <a:endParaRPr lang="en-US"/>
          </a:p>
        </p:txBody>
      </p:sp>
    </p:spTree>
    <p:extLst>
      <p:ext uri="{BB962C8B-B14F-4D97-AF65-F5344CB8AC3E}">
        <p14:creationId xmlns:p14="http://schemas.microsoft.com/office/powerpoint/2010/main" val="11923456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F2D844-8F0E-40CC-ADBC-9581E5648C7C}"/>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Sensor Using light</a:t>
            </a:r>
          </a:p>
        </p:txBody>
      </p:sp>
      <p:sp>
        <p:nvSpPr>
          <p:cNvPr id="3" name="Content Placeholder 2">
            <a:extLst>
              <a:ext uri="{FF2B5EF4-FFF2-40B4-BE49-F238E27FC236}">
                <a16:creationId xmlns:a16="http://schemas.microsoft.com/office/drawing/2014/main" id="{4BCD4ABB-78EE-447A-B761-9F300EC960C5}"/>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The small form factor and low price of light-sensitive semiconductors have led to a proliferation of light-based sensing relying on a multitude of physical effects. </a:t>
            </a:r>
          </a:p>
          <a:p>
            <a:r>
              <a:rPr lang="en-US" dirty="0">
                <a:latin typeface="Times New Roman" panose="02020603050405020304" pitchFamily="18" charset="0"/>
                <a:cs typeface="Times New Roman" panose="02020603050405020304" pitchFamily="18" charset="0"/>
              </a:rPr>
              <a:t>These include reflection, phase shift, and time of light</a:t>
            </a:r>
            <a:r>
              <a:rPr lang="en-US" dirty="0"/>
              <a:t>.</a:t>
            </a:r>
          </a:p>
        </p:txBody>
      </p:sp>
      <p:sp>
        <p:nvSpPr>
          <p:cNvPr id="4" name="Footer Placeholder 3">
            <a:extLst>
              <a:ext uri="{FF2B5EF4-FFF2-40B4-BE49-F238E27FC236}">
                <a16:creationId xmlns:a16="http://schemas.microsoft.com/office/drawing/2014/main" id="{83B7C91D-EC38-45F5-ABA3-997833DC8522}"/>
              </a:ext>
            </a:extLst>
          </p:cNvPr>
          <p:cNvSpPr>
            <a:spLocks noGrp="1"/>
          </p:cNvSpPr>
          <p:nvPr>
            <p:ph type="ftr" sz="quarter" idx="11"/>
          </p:nvPr>
        </p:nvSpPr>
        <p:spPr/>
        <p:txBody>
          <a:bodyPr/>
          <a:lstStyle/>
          <a:p>
            <a:r>
              <a:rPr lang="en-US"/>
              <a:t>Ramakant Ganjeshwar,Assistant Professor(CSE),UTD,CSVU Bhilai</a:t>
            </a:r>
          </a:p>
        </p:txBody>
      </p:sp>
      <p:sp>
        <p:nvSpPr>
          <p:cNvPr id="5" name="Slide Number Placeholder 4">
            <a:extLst>
              <a:ext uri="{FF2B5EF4-FFF2-40B4-BE49-F238E27FC236}">
                <a16:creationId xmlns:a16="http://schemas.microsoft.com/office/drawing/2014/main" id="{6B0CF468-B2CB-48B2-A85A-7BE1DEC9FE66}"/>
              </a:ext>
            </a:extLst>
          </p:cNvPr>
          <p:cNvSpPr>
            <a:spLocks noGrp="1"/>
          </p:cNvSpPr>
          <p:nvPr>
            <p:ph type="sldNum" sz="quarter" idx="12"/>
          </p:nvPr>
        </p:nvSpPr>
        <p:spPr/>
        <p:txBody>
          <a:bodyPr/>
          <a:lstStyle/>
          <a:p>
            <a:fld id="{07385094-DD13-4CF2-A5D9-3297CE6E8324}" type="slidenum">
              <a:rPr lang="en-US" smtClean="0"/>
              <a:t>18</a:t>
            </a:fld>
            <a:endParaRPr lang="en-US"/>
          </a:p>
        </p:txBody>
      </p:sp>
    </p:spTree>
    <p:extLst>
      <p:ext uri="{BB962C8B-B14F-4D97-AF65-F5344CB8AC3E}">
        <p14:creationId xmlns:p14="http://schemas.microsoft.com/office/powerpoint/2010/main" val="23649217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25FBE4-D611-485D-A3B6-D81D6A8CB936}"/>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Reflection</a:t>
            </a:r>
          </a:p>
        </p:txBody>
      </p:sp>
      <p:sp>
        <p:nvSpPr>
          <p:cNvPr id="3" name="Content Placeholder 2">
            <a:extLst>
              <a:ext uri="{FF2B5EF4-FFF2-40B4-BE49-F238E27FC236}">
                <a16:creationId xmlns:a16="http://schemas.microsoft.com/office/drawing/2014/main" id="{5C7590A1-8926-4204-8C46-F799C2FF6998}"/>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Reflection is one of the principles that is easiest to exploit: the closer an object is, the more it reflects light shined at it.</a:t>
            </a:r>
          </a:p>
          <a:p>
            <a:r>
              <a:rPr lang="en-US" dirty="0">
                <a:latin typeface="Times New Roman" panose="02020603050405020304" pitchFamily="18" charset="0"/>
                <a:cs typeface="Times New Roman" panose="02020603050405020304" pitchFamily="18" charset="0"/>
              </a:rPr>
              <a:t>This allows to easily measure distance to objects that reflect light well and are not too far away. In order to make these sensors as independent from an object's color (but unfortunately not totally independent), infrared is most commonly chosen. </a:t>
            </a:r>
          </a:p>
          <a:p>
            <a:r>
              <a:rPr lang="en-US" dirty="0">
                <a:latin typeface="Times New Roman" panose="02020603050405020304" pitchFamily="18" charset="0"/>
                <a:cs typeface="Times New Roman" panose="02020603050405020304" pitchFamily="18" charset="0"/>
              </a:rPr>
              <a:t>A distance sensor is made from two components: an emitter and a receiver.</a:t>
            </a:r>
          </a:p>
          <a:p>
            <a:endParaRPr lang="en-US" dirty="0"/>
          </a:p>
        </p:txBody>
      </p:sp>
      <p:sp>
        <p:nvSpPr>
          <p:cNvPr id="4" name="Footer Placeholder 3">
            <a:extLst>
              <a:ext uri="{FF2B5EF4-FFF2-40B4-BE49-F238E27FC236}">
                <a16:creationId xmlns:a16="http://schemas.microsoft.com/office/drawing/2014/main" id="{74E0A5BE-2804-44F0-A884-5B4BCD6429CB}"/>
              </a:ext>
            </a:extLst>
          </p:cNvPr>
          <p:cNvSpPr>
            <a:spLocks noGrp="1"/>
          </p:cNvSpPr>
          <p:nvPr>
            <p:ph type="ftr" sz="quarter" idx="11"/>
          </p:nvPr>
        </p:nvSpPr>
        <p:spPr/>
        <p:txBody>
          <a:bodyPr/>
          <a:lstStyle/>
          <a:p>
            <a:r>
              <a:rPr lang="en-US"/>
              <a:t>Ramakant Ganjeshwar,Assistant Professor(CSE),UTD,CSVU Bhilai</a:t>
            </a:r>
          </a:p>
        </p:txBody>
      </p:sp>
      <p:sp>
        <p:nvSpPr>
          <p:cNvPr id="5" name="Slide Number Placeholder 4">
            <a:extLst>
              <a:ext uri="{FF2B5EF4-FFF2-40B4-BE49-F238E27FC236}">
                <a16:creationId xmlns:a16="http://schemas.microsoft.com/office/drawing/2014/main" id="{AE2351D9-B04B-41ED-8D9D-11D8452017C4}"/>
              </a:ext>
            </a:extLst>
          </p:cNvPr>
          <p:cNvSpPr>
            <a:spLocks noGrp="1"/>
          </p:cNvSpPr>
          <p:nvPr>
            <p:ph type="sldNum" sz="quarter" idx="12"/>
          </p:nvPr>
        </p:nvSpPr>
        <p:spPr/>
        <p:txBody>
          <a:bodyPr/>
          <a:lstStyle/>
          <a:p>
            <a:fld id="{07385094-DD13-4CF2-A5D9-3297CE6E8324}" type="slidenum">
              <a:rPr lang="en-US" smtClean="0"/>
              <a:t>19</a:t>
            </a:fld>
            <a:endParaRPr lang="en-US"/>
          </a:p>
        </p:txBody>
      </p:sp>
    </p:spTree>
    <p:extLst>
      <p:ext uri="{BB962C8B-B14F-4D97-AF65-F5344CB8AC3E}">
        <p14:creationId xmlns:p14="http://schemas.microsoft.com/office/powerpoint/2010/main" val="19040862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35333A-B156-4902-9699-55E7F1608563}"/>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What is Robot Perception</a:t>
            </a:r>
          </a:p>
        </p:txBody>
      </p:sp>
      <p:sp>
        <p:nvSpPr>
          <p:cNvPr id="3" name="Content Placeholder 2">
            <a:extLst>
              <a:ext uri="{FF2B5EF4-FFF2-40B4-BE49-F238E27FC236}">
                <a16:creationId xmlns:a16="http://schemas.microsoft.com/office/drawing/2014/main" id="{D68EC218-0959-4D7F-9AF7-C8B81C97E5AE}"/>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Perception is the One of the most important Capabilities. For human robot interaction.</a:t>
            </a:r>
          </a:p>
          <a:p>
            <a:r>
              <a:rPr lang="en-US" dirty="0">
                <a:latin typeface="Times New Roman" panose="02020603050405020304" pitchFamily="18" charset="0"/>
                <a:cs typeface="Times New Roman" panose="02020603050405020304" pitchFamily="18" charset="0"/>
              </a:rPr>
              <a:t>We investigate general perception task crucial for human robot interaction. such as</a:t>
            </a:r>
          </a:p>
          <a:p>
            <a:pPr marL="971550" lvl="1" indent="-514350">
              <a:buFont typeface="+mj-lt"/>
              <a:buAutoNum type="alphaLcParenR"/>
            </a:pPr>
            <a:r>
              <a:rPr lang="en-US" dirty="0">
                <a:latin typeface="Times New Roman" panose="02020603050405020304" pitchFamily="18" charset="0"/>
                <a:cs typeface="Times New Roman" panose="02020603050405020304" pitchFamily="18" charset="0"/>
              </a:rPr>
              <a:t>Where the objects are located in the room</a:t>
            </a:r>
          </a:p>
          <a:p>
            <a:pPr marL="971550" lvl="1" indent="-514350">
              <a:buFont typeface="+mj-lt"/>
              <a:buAutoNum type="alphaLcParenR"/>
            </a:pPr>
            <a:r>
              <a:rPr lang="en-US" dirty="0">
                <a:latin typeface="Times New Roman" panose="02020603050405020304" pitchFamily="18" charset="0"/>
                <a:cs typeface="Times New Roman" panose="02020603050405020304" pitchFamily="18" charset="0"/>
              </a:rPr>
              <a:t>What objects in the scene.</a:t>
            </a:r>
          </a:p>
          <a:p>
            <a:pPr marL="971550" lvl="1" indent="-514350">
              <a:buFont typeface="+mj-lt"/>
              <a:buAutoNum type="alphaLcParenR"/>
            </a:pPr>
            <a:r>
              <a:rPr lang="en-US" dirty="0">
                <a:latin typeface="Times New Roman" panose="02020603050405020304" pitchFamily="18" charset="0"/>
                <a:cs typeface="Times New Roman" panose="02020603050405020304" pitchFamily="18" charset="0"/>
              </a:rPr>
              <a:t>How they interact with humans.</a:t>
            </a:r>
          </a:p>
          <a:p>
            <a:r>
              <a:rPr lang="en-US" dirty="0">
                <a:latin typeface="Times New Roman" panose="02020603050405020304" pitchFamily="18" charset="0"/>
                <a:cs typeface="Times New Roman" panose="02020603050405020304" pitchFamily="18" charset="0"/>
              </a:rPr>
              <a:t>We first enumerate representative social robots and summarize the most three important perception method.</a:t>
            </a:r>
          </a:p>
        </p:txBody>
      </p:sp>
      <p:sp>
        <p:nvSpPr>
          <p:cNvPr id="4" name="Footer Placeholder 3">
            <a:extLst>
              <a:ext uri="{FF2B5EF4-FFF2-40B4-BE49-F238E27FC236}">
                <a16:creationId xmlns:a16="http://schemas.microsoft.com/office/drawing/2014/main" id="{D5CDEF81-6495-4B7A-A1ED-5880CE4035B4}"/>
              </a:ext>
            </a:extLst>
          </p:cNvPr>
          <p:cNvSpPr>
            <a:spLocks noGrp="1"/>
          </p:cNvSpPr>
          <p:nvPr>
            <p:ph type="ftr" sz="quarter" idx="11"/>
          </p:nvPr>
        </p:nvSpPr>
        <p:spPr/>
        <p:txBody>
          <a:bodyPr/>
          <a:lstStyle/>
          <a:p>
            <a:r>
              <a:rPr lang="en-US"/>
              <a:t>Ramakant Ganjeshwar,Assistant Professor(CSE),UTD,CSVU Bhilai</a:t>
            </a:r>
          </a:p>
        </p:txBody>
      </p:sp>
      <p:sp>
        <p:nvSpPr>
          <p:cNvPr id="5" name="Slide Number Placeholder 4">
            <a:extLst>
              <a:ext uri="{FF2B5EF4-FFF2-40B4-BE49-F238E27FC236}">
                <a16:creationId xmlns:a16="http://schemas.microsoft.com/office/drawing/2014/main" id="{1770DA9F-23FF-4AEE-BA03-BF472DF53360}"/>
              </a:ext>
            </a:extLst>
          </p:cNvPr>
          <p:cNvSpPr>
            <a:spLocks noGrp="1"/>
          </p:cNvSpPr>
          <p:nvPr>
            <p:ph type="sldNum" sz="quarter" idx="12"/>
          </p:nvPr>
        </p:nvSpPr>
        <p:spPr/>
        <p:txBody>
          <a:bodyPr/>
          <a:lstStyle/>
          <a:p>
            <a:fld id="{07385094-DD13-4CF2-A5D9-3297CE6E8324}" type="slidenum">
              <a:rPr lang="en-US" smtClean="0"/>
              <a:t>2</a:t>
            </a:fld>
            <a:endParaRPr lang="en-US"/>
          </a:p>
        </p:txBody>
      </p:sp>
    </p:spTree>
    <p:extLst>
      <p:ext uri="{BB962C8B-B14F-4D97-AF65-F5344CB8AC3E}">
        <p14:creationId xmlns:p14="http://schemas.microsoft.com/office/powerpoint/2010/main" val="35702949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8BC06B-B743-4B80-B986-EE2BBCDF3816}"/>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Reflection</a:t>
            </a:r>
          </a:p>
        </p:txBody>
      </p:sp>
      <p:sp>
        <p:nvSpPr>
          <p:cNvPr id="3" name="Content Placeholder 2">
            <a:extLst>
              <a:ext uri="{FF2B5EF4-FFF2-40B4-BE49-F238E27FC236}">
                <a16:creationId xmlns:a16="http://schemas.microsoft.com/office/drawing/2014/main" id="{68B37CD4-2C83-4F7E-B97E-AA28C554F3D2}"/>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They work by emitting an infrared signal and then measuring the strength of the reflected signal.</a:t>
            </a:r>
          </a:p>
          <a:p>
            <a:pPr algn="just"/>
            <a:r>
              <a:rPr lang="en-US" dirty="0">
                <a:latin typeface="Times New Roman" panose="02020603050405020304" pitchFamily="18" charset="0"/>
                <a:cs typeface="Times New Roman" panose="02020603050405020304" pitchFamily="18" charset="0"/>
              </a:rPr>
              <a:t> A typical response is shown in Figure 5.2. The values obtained at an analog-digital converter correspond to the voltage at the infrared receiver and are saturated for low distances (at line),and quadratically fall o thereafter.</a:t>
            </a:r>
          </a:p>
        </p:txBody>
      </p:sp>
      <p:sp>
        <p:nvSpPr>
          <p:cNvPr id="4" name="Footer Placeholder 3">
            <a:extLst>
              <a:ext uri="{FF2B5EF4-FFF2-40B4-BE49-F238E27FC236}">
                <a16:creationId xmlns:a16="http://schemas.microsoft.com/office/drawing/2014/main" id="{56C5CFAE-3CDB-4970-B01C-BC3AB64A3D4A}"/>
              </a:ext>
            </a:extLst>
          </p:cNvPr>
          <p:cNvSpPr>
            <a:spLocks noGrp="1"/>
          </p:cNvSpPr>
          <p:nvPr>
            <p:ph type="ftr" sz="quarter" idx="11"/>
          </p:nvPr>
        </p:nvSpPr>
        <p:spPr/>
        <p:txBody>
          <a:bodyPr/>
          <a:lstStyle/>
          <a:p>
            <a:r>
              <a:rPr lang="en-US"/>
              <a:t>Ramakant Ganjeshwar,Assistant Professor(CSE),UTD,CSVU Bhilai</a:t>
            </a:r>
          </a:p>
        </p:txBody>
      </p:sp>
      <p:sp>
        <p:nvSpPr>
          <p:cNvPr id="5" name="Slide Number Placeholder 4">
            <a:extLst>
              <a:ext uri="{FF2B5EF4-FFF2-40B4-BE49-F238E27FC236}">
                <a16:creationId xmlns:a16="http://schemas.microsoft.com/office/drawing/2014/main" id="{16629351-BB65-48AD-B76D-FA4834F23756}"/>
              </a:ext>
            </a:extLst>
          </p:cNvPr>
          <p:cNvSpPr>
            <a:spLocks noGrp="1"/>
          </p:cNvSpPr>
          <p:nvPr>
            <p:ph type="sldNum" sz="quarter" idx="12"/>
          </p:nvPr>
        </p:nvSpPr>
        <p:spPr/>
        <p:txBody>
          <a:bodyPr/>
          <a:lstStyle/>
          <a:p>
            <a:fld id="{07385094-DD13-4CF2-A5D9-3297CE6E8324}" type="slidenum">
              <a:rPr lang="en-US" smtClean="0"/>
              <a:t>20</a:t>
            </a:fld>
            <a:endParaRPr lang="en-US"/>
          </a:p>
        </p:txBody>
      </p:sp>
    </p:spTree>
    <p:extLst>
      <p:ext uri="{BB962C8B-B14F-4D97-AF65-F5344CB8AC3E}">
        <p14:creationId xmlns:p14="http://schemas.microsoft.com/office/powerpoint/2010/main" val="38090541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1B40E3-39C5-4A6C-ADB5-BEFA50B8313F}"/>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Reflection</a:t>
            </a:r>
          </a:p>
        </p:txBody>
      </p:sp>
      <p:pic>
        <p:nvPicPr>
          <p:cNvPr id="4" name="Content Placeholder 3">
            <a:extLst>
              <a:ext uri="{FF2B5EF4-FFF2-40B4-BE49-F238E27FC236}">
                <a16:creationId xmlns:a16="http://schemas.microsoft.com/office/drawing/2014/main" id="{2249C7DB-E781-4053-B7C4-01A7C8795121}"/>
              </a:ext>
            </a:extLst>
          </p:cNvPr>
          <p:cNvPicPr>
            <a:picLocks noGrp="1" noChangeAspect="1"/>
          </p:cNvPicPr>
          <p:nvPr>
            <p:ph idx="1"/>
          </p:nvPr>
        </p:nvPicPr>
        <p:blipFill>
          <a:blip r:embed="rId2"/>
          <a:stretch>
            <a:fillRect/>
          </a:stretch>
        </p:blipFill>
        <p:spPr>
          <a:xfrm>
            <a:off x="1130270" y="2171700"/>
            <a:ext cx="9786259" cy="3294063"/>
          </a:xfrm>
          <a:prstGeom prst="rect">
            <a:avLst/>
          </a:prstGeom>
        </p:spPr>
      </p:pic>
      <p:sp>
        <p:nvSpPr>
          <p:cNvPr id="3" name="Footer Placeholder 2">
            <a:extLst>
              <a:ext uri="{FF2B5EF4-FFF2-40B4-BE49-F238E27FC236}">
                <a16:creationId xmlns:a16="http://schemas.microsoft.com/office/drawing/2014/main" id="{40B6338C-1ABB-4289-ADF5-8ADEE192D076}"/>
              </a:ext>
            </a:extLst>
          </p:cNvPr>
          <p:cNvSpPr>
            <a:spLocks noGrp="1"/>
          </p:cNvSpPr>
          <p:nvPr>
            <p:ph type="ftr" sz="quarter" idx="11"/>
          </p:nvPr>
        </p:nvSpPr>
        <p:spPr/>
        <p:txBody>
          <a:bodyPr/>
          <a:lstStyle/>
          <a:p>
            <a:r>
              <a:rPr lang="en-US"/>
              <a:t>Ramakant Ganjeshwar,Assistant Professor(CSE),UTD,CSVU Bhilai</a:t>
            </a:r>
          </a:p>
        </p:txBody>
      </p:sp>
      <p:sp>
        <p:nvSpPr>
          <p:cNvPr id="5" name="Slide Number Placeholder 4">
            <a:extLst>
              <a:ext uri="{FF2B5EF4-FFF2-40B4-BE49-F238E27FC236}">
                <a16:creationId xmlns:a16="http://schemas.microsoft.com/office/drawing/2014/main" id="{B8AC4001-27DD-4228-9726-3E0F8BFFA717}"/>
              </a:ext>
            </a:extLst>
          </p:cNvPr>
          <p:cNvSpPr>
            <a:spLocks noGrp="1"/>
          </p:cNvSpPr>
          <p:nvPr>
            <p:ph type="sldNum" sz="quarter" idx="12"/>
          </p:nvPr>
        </p:nvSpPr>
        <p:spPr/>
        <p:txBody>
          <a:bodyPr/>
          <a:lstStyle/>
          <a:p>
            <a:fld id="{07385094-DD13-4CF2-A5D9-3297CE6E8324}" type="slidenum">
              <a:rPr lang="en-US" smtClean="0"/>
              <a:t>21</a:t>
            </a:fld>
            <a:endParaRPr lang="en-US"/>
          </a:p>
        </p:txBody>
      </p:sp>
    </p:spTree>
    <p:extLst>
      <p:ext uri="{BB962C8B-B14F-4D97-AF65-F5344CB8AC3E}">
        <p14:creationId xmlns:p14="http://schemas.microsoft.com/office/powerpoint/2010/main" val="15182408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F0FA8C-08E5-4F87-AB8D-CF3FCD461E19}"/>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Phase shift</a:t>
            </a:r>
          </a:p>
        </p:txBody>
      </p:sp>
      <p:sp>
        <p:nvSpPr>
          <p:cNvPr id="3" name="Content Placeholder 2">
            <a:extLst>
              <a:ext uri="{FF2B5EF4-FFF2-40B4-BE49-F238E27FC236}">
                <a16:creationId xmlns:a16="http://schemas.microsoft.com/office/drawing/2014/main" id="{E1AEA1AF-B4CF-422E-A2D3-AB5535A4A3B9}"/>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briefly turns of and then starts getting brighter again. </a:t>
            </a:r>
          </a:p>
          <a:p>
            <a:r>
              <a:rPr lang="en-US" dirty="0">
                <a:latin typeface="Times New Roman" panose="02020603050405020304" pitchFamily="18" charset="0"/>
                <a:cs typeface="Times New Roman" panose="02020603050405020304" pitchFamily="18" charset="0"/>
              </a:rPr>
              <a:t>Thus, if you would plot the amplitude, i.e. its brightness, of the emitted signal vs. time you would see a wave that has zero-crossings when the light is dark.</a:t>
            </a:r>
          </a:p>
        </p:txBody>
      </p:sp>
      <p:sp>
        <p:nvSpPr>
          <p:cNvPr id="4" name="Footer Placeholder 3">
            <a:extLst>
              <a:ext uri="{FF2B5EF4-FFF2-40B4-BE49-F238E27FC236}">
                <a16:creationId xmlns:a16="http://schemas.microsoft.com/office/drawing/2014/main" id="{AB01252B-0626-424D-8187-BD64899ABA97}"/>
              </a:ext>
            </a:extLst>
          </p:cNvPr>
          <p:cNvSpPr>
            <a:spLocks noGrp="1"/>
          </p:cNvSpPr>
          <p:nvPr>
            <p:ph type="ftr" sz="quarter" idx="11"/>
          </p:nvPr>
        </p:nvSpPr>
        <p:spPr/>
        <p:txBody>
          <a:bodyPr/>
          <a:lstStyle/>
          <a:p>
            <a:r>
              <a:rPr lang="en-US"/>
              <a:t>Ramakant Ganjeshwar,Assistant Professor(CSE),UTD,CSVU Bhilai</a:t>
            </a:r>
          </a:p>
        </p:txBody>
      </p:sp>
      <p:sp>
        <p:nvSpPr>
          <p:cNvPr id="5" name="Slide Number Placeholder 4">
            <a:extLst>
              <a:ext uri="{FF2B5EF4-FFF2-40B4-BE49-F238E27FC236}">
                <a16:creationId xmlns:a16="http://schemas.microsoft.com/office/drawing/2014/main" id="{7BB07F3E-750C-4474-812D-603F4CA9B3D9}"/>
              </a:ext>
            </a:extLst>
          </p:cNvPr>
          <p:cNvSpPr>
            <a:spLocks noGrp="1"/>
          </p:cNvSpPr>
          <p:nvPr>
            <p:ph type="sldNum" sz="quarter" idx="12"/>
          </p:nvPr>
        </p:nvSpPr>
        <p:spPr/>
        <p:txBody>
          <a:bodyPr/>
          <a:lstStyle/>
          <a:p>
            <a:fld id="{07385094-DD13-4CF2-A5D9-3297CE6E8324}" type="slidenum">
              <a:rPr lang="en-US" smtClean="0"/>
              <a:t>22</a:t>
            </a:fld>
            <a:endParaRPr lang="en-US"/>
          </a:p>
        </p:txBody>
      </p:sp>
    </p:spTree>
    <p:extLst>
      <p:ext uri="{BB962C8B-B14F-4D97-AF65-F5344CB8AC3E}">
        <p14:creationId xmlns:p14="http://schemas.microsoft.com/office/powerpoint/2010/main" val="40518930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AF7C9-14AF-43B3-8F41-AB06F95FD892}"/>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Time of flight</a:t>
            </a:r>
          </a:p>
        </p:txBody>
      </p:sp>
      <p:sp>
        <p:nvSpPr>
          <p:cNvPr id="3" name="Content Placeholder 2">
            <a:extLst>
              <a:ext uri="{FF2B5EF4-FFF2-40B4-BE49-F238E27FC236}">
                <a16:creationId xmlns:a16="http://schemas.microsoft.com/office/drawing/2014/main" id="{E4749C73-0B38-4573-9A5C-6436D568399B}"/>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The most precise distance measurements light can provide is by measuring its time of light. This can be done by counting the time a signal from the emitter becomes visible in the receiver.</a:t>
            </a:r>
          </a:p>
          <a:p>
            <a:r>
              <a:rPr lang="en-US" dirty="0">
                <a:latin typeface="Times New Roman" panose="02020603050405020304" pitchFamily="18" charset="0"/>
                <a:cs typeface="Times New Roman" panose="02020603050405020304" pitchFamily="18" charset="0"/>
              </a:rPr>
              <a:t>As light travels very fast (3,000,000,000m/s), this requires highspeed electronics that can measure time periods smaller than </a:t>
            </a:r>
            <a:r>
              <a:rPr lang="en-US" dirty="0" err="1">
                <a:latin typeface="Times New Roman" panose="02020603050405020304" pitchFamily="18" charset="0"/>
                <a:cs typeface="Times New Roman" panose="02020603050405020304" pitchFamily="18" charset="0"/>
              </a:rPr>
              <a:t>nano</a:t>
            </a:r>
            <a:r>
              <a:rPr lang="en-US" dirty="0">
                <a:latin typeface="Times New Roman" panose="02020603050405020304" pitchFamily="18" charset="0"/>
                <a:cs typeface="Times New Roman" panose="02020603050405020304" pitchFamily="18" charset="0"/>
              </a:rPr>
              <a:t>-seconds in order to achieve centimeter accuracy.</a:t>
            </a:r>
          </a:p>
        </p:txBody>
      </p:sp>
      <p:sp>
        <p:nvSpPr>
          <p:cNvPr id="4" name="Footer Placeholder 3">
            <a:extLst>
              <a:ext uri="{FF2B5EF4-FFF2-40B4-BE49-F238E27FC236}">
                <a16:creationId xmlns:a16="http://schemas.microsoft.com/office/drawing/2014/main" id="{655F2AE7-5506-4F47-9246-8282A3DCB916}"/>
              </a:ext>
            </a:extLst>
          </p:cNvPr>
          <p:cNvSpPr>
            <a:spLocks noGrp="1"/>
          </p:cNvSpPr>
          <p:nvPr>
            <p:ph type="ftr" sz="quarter" idx="11"/>
          </p:nvPr>
        </p:nvSpPr>
        <p:spPr/>
        <p:txBody>
          <a:bodyPr/>
          <a:lstStyle/>
          <a:p>
            <a:r>
              <a:rPr lang="en-US"/>
              <a:t>Ramakant Ganjeshwar,Assistant Professor(CSE),UTD,CSVU Bhilai</a:t>
            </a:r>
          </a:p>
        </p:txBody>
      </p:sp>
      <p:sp>
        <p:nvSpPr>
          <p:cNvPr id="5" name="Slide Number Placeholder 4">
            <a:extLst>
              <a:ext uri="{FF2B5EF4-FFF2-40B4-BE49-F238E27FC236}">
                <a16:creationId xmlns:a16="http://schemas.microsoft.com/office/drawing/2014/main" id="{BA7CD320-ED61-4539-8908-D5D9123A7DC3}"/>
              </a:ext>
            </a:extLst>
          </p:cNvPr>
          <p:cNvSpPr>
            <a:spLocks noGrp="1"/>
          </p:cNvSpPr>
          <p:nvPr>
            <p:ph type="sldNum" sz="quarter" idx="12"/>
          </p:nvPr>
        </p:nvSpPr>
        <p:spPr/>
        <p:txBody>
          <a:bodyPr/>
          <a:lstStyle/>
          <a:p>
            <a:fld id="{07385094-DD13-4CF2-A5D9-3297CE6E8324}" type="slidenum">
              <a:rPr lang="en-US" smtClean="0"/>
              <a:t>23</a:t>
            </a:fld>
            <a:endParaRPr lang="en-US"/>
          </a:p>
        </p:txBody>
      </p:sp>
    </p:spTree>
    <p:extLst>
      <p:ext uri="{BB962C8B-B14F-4D97-AF65-F5344CB8AC3E}">
        <p14:creationId xmlns:p14="http://schemas.microsoft.com/office/powerpoint/2010/main" val="19157286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AC5E48-889F-4439-BE27-29FB57D08763}"/>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Sensor using Sound</a:t>
            </a:r>
          </a:p>
        </p:txBody>
      </p:sp>
      <p:sp>
        <p:nvSpPr>
          <p:cNvPr id="3" name="Content Placeholder 2">
            <a:extLst>
              <a:ext uri="{FF2B5EF4-FFF2-40B4-BE49-F238E27FC236}">
                <a16:creationId xmlns:a16="http://schemas.microsoft.com/office/drawing/2014/main" id="{3BC71322-B44E-4B17-922C-67D2B53DA406}"/>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Ultra sound distance sensor</a:t>
            </a:r>
          </a:p>
          <a:p>
            <a:r>
              <a:rPr lang="en-US" dirty="0">
                <a:latin typeface="Times New Roman" panose="02020603050405020304" pitchFamily="18" charset="0"/>
                <a:cs typeface="Times New Roman" panose="02020603050405020304" pitchFamily="18" charset="0"/>
              </a:rPr>
              <a:t>Texture recognition</a:t>
            </a:r>
          </a:p>
        </p:txBody>
      </p:sp>
      <p:sp>
        <p:nvSpPr>
          <p:cNvPr id="4" name="Footer Placeholder 3">
            <a:extLst>
              <a:ext uri="{FF2B5EF4-FFF2-40B4-BE49-F238E27FC236}">
                <a16:creationId xmlns:a16="http://schemas.microsoft.com/office/drawing/2014/main" id="{64A5847A-8979-43DE-81DE-D6AF8F830F8A}"/>
              </a:ext>
            </a:extLst>
          </p:cNvPr>
          <p:cNvSpPr>
            <a:spLocks noGrp="1"/>
          </p:cNvSpPr>
          <p:nvPr>
            <p:ph type="ftr" sz="quarter" idx="11"/>
          </p:nvPr>
        </p:nvSpPr>
        <p:spPr/>
        <p:txBody>
          <a:bodyPr/>
          <a:lstStyle/>
          <a:p>
            <a:r>
              <a:rPr lang="en-US"/>
              <a:t>Ramakant Ganjeshwar,Assistant Professor(CSE),UTD,CSVU Bhilai</a:t>
            </a:r>
          </a:p>
        </p:txBody>
      </p:sp>
      <p:sp>
        <p:nvSpPr>
          <p:cNvPr id="5" name="Slide Number Placeholder 4">
            <a:extLst>
              <a:ext uri="{FF2B5EF4-FFF2-40B4-BE49-F238E27FC236}">
                <a16:creationId xmlns:a16="http://schemas.microsoft.com/office/drawing/2014/main" id="{7F9C5F86-4BAC-4921-AE22-E52ED434F0A9}"/>
              </a:ext>
            </a:extLst>
          </p:cNvPr>
          <p:cNvSpPr>
            <a:spLocks noGrp="1"/>
          </p:cNvSpPr>
          <p:nvPr>
            <p:ph type="sldNum" sz="quarter" idx="12"/>
          </p:nvPr>
        </p:nvSpPr>
        <p:spPr/>
        <p:txBody>
          <a:bodyPr/>
          <a:lstStyle/>
          <a:p>
            <a:fld id="{07385094-DD13-4CF2-A5D9-3297CE6E8324}" type="slidenum">
              <a:rPr lang="en-US" smtClean="0"/>
              <a:t>24</a:t>
            </a:fld>
            <a:endParaRPr lang="en-US"/>
          </a:p>
        </p:txBody>
      </p:sp>
    </p:spTree>
    <p:extLst>
      <p:ext uri="{BB962C8B-B14F-4D97-AF65-F5344CB8AC3E}">
        <p14:creationId xmlns:p14="http://schemas.microsoft.com/office/powerpoint/2010/main" val="31232567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2275F1-92E4-4F4F-A791-119E9809BFBC}"/>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Ultra sound distance sensor</a:t>
            </a:r>
          </a:p>
        </p:txBody>
      </p:sp>
      <p:sp>
        <p:nvSpPr>
          <p:cNvPr id="3" name="Content Placeholder 2">
            <a:extLst>
              <a:ext uri="{FF2B5EF4-FFF2-40B4-BE49-F238E27FC236}">
                <a16:creationId xmlns:a16="http://schemas.microsoft.com/office/drawing/2014/main" id="{7464509B-A862-4BA3-8C37-FFF759041480}"/>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An ultra-sound distance sensor operates by emitting an ultrasound pulse and measures its reflection. </a:t>
            </a:r>
          </a:p>
          <a:p>
            <a:r>
              <a:rPr lang="en-US" dirty="0">
                <a:latin typeface="Times New Roman" panose="02020603050405020304" pitchFamily="18" charset="0"/>
                <a:cs typeface="Times New Roman" panose="02020603050405020304" pitchFamily="18" charset="0"/>
              </a:rPr>
              <a:t>Unlike a light-based sensor that measures the amplitude of the reflected signal, a sound-based sensor measures the time it took the sound to travel.</a:t>
            </a:r>
          </a:p>
          <a:p>
            <a:r>
              <a:rPr lang="en-US" dirty="0">
                <a:latin typeface="Times New Roman" panose="02020603050405020304" pitchFamily="18" charset="0"/>
                <a:cs typeface="Times New Roman" panose="02020603050405020304" pitchFamily="18" charset="0"/>
              </a:rPr>
              <a:t>This is possible, because sound travels at much lower speed (300m/s) than light (300,000km/s). The fact that the sensor actually has to wait for the signal to return leads to a trade-of between range and bandwidth.</a:t>
            </a:r>
          </a:p>
          <a:p>
            <a:endParaRPr lang="en-US" dirty="0"/>
          </a:p>
        </p:txBody>
      </p:sp>
      <p:sp>
        <p:nvSpPr>
          <p:cNvPr id="4" name="Footer Placeholder 3">
            <a:extLst>
              <a:ext uri="{FF2B5EF4-FFF2-40B4-BE49-F238E27FC236}">
                <a16:creationId xmlns:a16="http://schemas.microsoft.com/office/drawing/2014/main" id="{D3971342-BF38-437E-989D-DE2A5E05ECA7}"/>
              </a:ext>
            </a:extLst>
          </p:cNvPr>
          <p:cNvSpPr>
            <a:spLocks noGrp="1"/>
          </p:cNvSpPr>
          <p:nvPr>
            <p:ph type="ftr" sz="quarter" idx="11"/>
          </p:nvPr>
        </p:nvSpPr>
        <p:spPr/>
        <p:txBody>
          <a:bodyPr/>
          <a:lstStyle/>
          <a:p>
            <a:r>
              <a:rPr lang="en-US"/>
              <a:t>Ramakant Ganjeshwar,Assistant Professor(CSE),UTD,CSVU Bhilai</a:t>
            </a:r>
          </a:p>
        </p:txBody>
      </p:sp>
      <p:sp>
        <p:nvSpPr>
          <p:cNvPr id="5" name="Slide Number Placeholder 4">
            <a:extLst>
              <a:ext uri="{FF2B5EF4-FFF2-40B4-BE49-F238E27FC236}">
                <a16:creationId xmlns:a16="http://schemas.microsoft.com/office/drawing/2014/main" id="{08D1A316-100A-4069-B701-CA4964F15A85}"/>
              </a:ext>
            </a:extLst>
          </p:cNvPr>
          <p:cNvSpPr>
            <a:spLocks noGrp="1"/>
          </p:cNvSpPr>
          <p:nvPr>
            <p:ph type="sldNum" sz="quarter" idx="12"/>
          </p:nvPr>
        </p:nvSpPr>
        <p:spPr/>
        <p:txBody>
          <a:bodyPr/>
          <a:lstStyle/>
          <a:p>
            <a:fld id="{07385094-DD13-4CF2-A5D9-3297CE6E8324}" type="slidenum">
              <a:rPr lang="en-US" smtClean="0"/>
              <a:t>25</a:t>
            </a:fld>
            <a:endParaRPr lang="en-US"/>
          </a:p>
        </p:txBody>
      </p:sp>
    </p:spTree>
    <p:extLst>
      <p:ext uri="{BB962C8B-B14F-4D97-AF65-F5344CB8AC3E}">
        <p14:creationId xmlns:p14="http://schemas.microsoft.com/office/powerpoint/2010/main" val="17748892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83EEA-09A7-40A1-9362-F14E474CC8CF}"/>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Texture recognition</a:t>
            </a:r>
          </a:p>
        </p:txBody>
      </p:sp>
      <p:sp>
        <p:nvSpPr>
          <p:cNvPr id="3" name="Content Placeholder 2">
            <a:extLst>
              <a:ext uri="{FF2B5EF4-FFF2-40B4-BE49-F238E27FC236}">
                <a16:creationId xmlns:a16="http://schemas.microsoft.com/office/drawing/2014/main" id="{80BDEE00-1B81-45D0-BD6F-E39C9A63E82D}"/>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Audible sound consists of high frequency vibrations in the range between 20 Hz and roughly 15 kHz. Microphones are therefore ideally suited to measure vibrations in this range. </a:t>
            </a:r>
          </a:p>
          <a:p>
            <a:r>
              <a:rPr lang="en-US" dirty="0">
                <a:latin typeface="Times New Roman" panose="02020603050405020304" pitchFamily="18" charset="0"/>
                <a:cs typeface="Times New Roman" panose="02020603050405020304" pitchFamily="18" charset="0"/>
              </a:rPr>
              <a:t>This allows them to double as the Pascinian corpuscle in human skin cells,</a:t>
            </a:r>
          </a:p>
          <a:p>
            <a:r>
              <a:rPr lang="en-US" dirty="0">
                <a:latin typeface="Times New Roman" panose="02020603050405020304" pitchFamily="18" charset="0"/>
                <a:cs typeface="Times New Roman" panose="02020603050405020304" pitchFamily="18" charset="0"/>
              </a:rPr>
              <a:t>which is known to have a resonance frequency of 250 Hz and is mostly responsible for texture recognition</a:t>
            </a:r>
            <a:r>
              <a:rPr lang="en-US" dirty="0"/>
              <a:t>.</a:t>
            </a:r>
          </a:p>
        </p:txBody>
      </p:sp>
      <p:sp>
        <p:nvSpPr>
          <p:cNvPr id="4" name="Footer Placeholder 3">
            <a:extLst>
              <a:ext uri="{FF2B5EF4-FFF2-40B4-BE49-F238E27FC236}">
                <a16:creationId xmlns:a16="http://schemas.microsoft.com/office/drawing/2014/main" id="{287C22AB-AC5A-4B69-A4F8-060CCD5D2A16}"/>
              </a:ext>
            </a:extLst>
          </p:cNvPr>
          <p:cNvSpPr>
            <a:spLocks noGrp="1"/>
          </p:cNvSpPr>
          <p:nvPr>
            <p:ph type="ftr" sz="quarter" idx="11"/>
          </p:nvPr>
        </p:nvSpPr>
        <p:spPr/>
        <p:txBody>
          <a:bodyPr/>
          <a:lstStyle/>
          <a:p>
            <a:r>
              <a:rPr lang="en-US"/>
              <a:t>Ramakant Ganjeshwar,Assistant Professor(CSE),UTD,CSVU Bhilai</a:t>
            </a:r>
          </a:p>
        </p:txBody>
      </p:sp>
      <p:sp>
        <p:nvSpPr>
          <p:cNvPr id="5" name="Slide Number Placeholder 4">
            <a:extLst>
              <a:ext uri="{FF2B5EF4-FFF2-40B4-BE49-F238E27FC236}">
                <a16:creationId xmlns:a16="http://schemas.microsoft.com/office/drawing/2014/main" id="{F7CB8933-B7E3-4809-A4B8-618E896D4EAE}"/>
              </a:ext>
            </a:extLst>
          </p:cNvPr>
          <p:cNvSpPr>
            <a:spLocks noGrp="1"/>
          </p:cNvSpPr>
          <p:nvPr>
            <p:ph type="sldNum" sz="quarter" idx="12"/>
          </p:nvPr>
        </p:nvSpPr>
        <p:spPr/>
        <p:txBody>
          <a:bodyPr/>
          <a:lstStyle/>
          <a:p>
            <a:fld id="{07385094-DD13-4CF2-A5D9-3297CE6E8324}" type="slidenum">
              <a:rPr lang="en-US" smtClean="0"/>
              <a:t>26</a:t>
            </a:fld>
            <a:endParaRPr lang="en-US"/>
          </a:p>
        </p:txBody>
      </p:sp>
    </p:spTree>
    <p:extLst>
      <p:ext uri="{BB962C8B-B14F-4D97-AF65-F5344CB8AC3E}">
        <p14:creationId xmlns:p14="http://schemas.microsoft.com/office/powerpoint/2010/main" val="19030412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024F41-DB75-49A5-AD8A-E8F09FE024E1}"/>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Inertia-based sensors</a:t>
            </a:r>
          </a:p>
        </p:txBody>
      </p:sp>
      <p:sp>
        <p:nvSpPr>
          <p:cNvPr id="3" name="Content Placeholder 2">
            <a:extLst>
              <a:ext uri="{FF2B5EF4-FFF2-40B4-BE49-F238E27FC236}">
                <a16:creationId xmlns:a16="http://schemas.microsoft.com/office/drawing/2014/main" id="{AEC54268-8C83-45B7-AB66-F584E59098B5}"/>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A moving mass does not loose its kinetic energy, but for friction.</a:t>
            </a:r>
          </a:p>
          <a:p>
            <a:r>
              <a:rPr lang="en-US" dirty="0">
                <a:latin typeface="Times New Roman" panose="02020603050405020304" pitchFamily="18" charset="0"/>
                <a:cs typeface="Times New Roman" panose="02020603050405020304" pitchFamily="18" charset="0"/>
              </a:rPr>
              <a:t>Likewise, a resting mass will resist acceleration. Both effects are due to "inertia" and can be exploited to measure acceleration and speed.</a:t>
            </a:r>
          </a:p>
          <a:p>
            <a:r>
              <a:rPr lang="en-US" dirty="0">
                <a:latin typeface="Times New Roman" panose="02020603050405020304" pitchFamily="18" charset="0"/>
                <a:cs typeface="Times New Roman" panose="02020603050405020304" pitchFamily="18" charset="0"/>
              </a:rPr>
              <a:t>Inertia based sensors are Accelerometer and Gyroscopes.</a:t>
            </a:r>
          </a:p>
          <a:p>
            <a:endParaRPr lang="en-US" dirty="0"/>
          </a:p>
        </p:txBody>
      </p:sp>
      <p:sp>
        <p:nvSpPr>
          <p:cNvPr id="4" name="Footer Placeholder 3">
            <a:extLst>
              <a:ext uri="{FF2B5EF4-FFF2-40B4-BE49-F238E27FC236}">
                <a16:creationId xmlns:a16="http://schemas.microsoft.com/office/drawing/2014/main" id="{2344FE31-4A03-4E32-8098-783B7F985E78}"/>
              </a:ext>
            </a:extLst>
          </p:cNvPr>
          <p:cNvSpPr>
            <a:spLocks noGrp="1"/>
          </p:cNvSpPr>
          <p:nvPr>
            <p:ph type="ftr" sz="quarter" idx="11"/>
          </p:nvPr>
        </p:nvSpPr>
        <p:spPr/>
        <p:txBody>
          <a:bodyPr/>
          <a:lstStyle/>
          <a:p>
            <a:r>
              <a:rPr lang="en-US"/>
              <a:t>Ramakant Ganjeshwar,Assistant Professor(CSE),UTD,CSVU Bhilai</a:t>
            </a:r>
          </a:p>
        </p:txBody>
      </p:sp>
      <p:sp>
        <p:nvSpPr>
          <p:cNvPr id="5" name="Slide Number Placeholder 4">
            <a:extLst>
              <a:ext uri="{FF2B5EF4-FFF2-40B4-BE49-F238E27FC236}">
                <a16:creationId xmlns:a16="http://schemas.microsoft.com/office/drawing/2014/main" id="{355D8AC2-C038-4DFC-B379-7A4218382B97}"/>
              </a:ext>
            </a:extLst>
          </p:cNvPr>
          <p:cNvSpPr>
            <a:spLocks noGrp="1"/>
          </p:cNvSpPr>
          <p:nvPr>
            <p:ph type="sldNum" sz="quarter" idx="12"/>
          </p:nvPr>
        </p:nvSpPr>
        <p:spPr/>
        <p:txBody>
          <a:bodyPr/>
          <a:lstStyle/>
          <a:p>
            <a:fld id="{07385094-DD13-4CF2-A5D9-3297CE6E8324}" type="slidenum">
              <a:rPr lang="en-US" smtClean="0"/>
              <a:t>27</a:t>
            </a:fld>
            <a:endParaRPr lang="en-US"/>
          </a:p>
        </p:txBody>
      </p:sp>
    </p:spTree>
    <p:extLst>
      <p:ext uri="{BB962C8B-B14F-4D97-AF65-F5344CB8AC3E}">
        <p14:creationId xmlns:p14="http://schemas.microsoft.com/office/powerpoint/2010/main" val="345471832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E094D5-6433-4BE2-89C2-9BFACEEAF13F}"/>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Accelerometer</a:t>
            </a:r>
          </a:p>
        </p:txBody>
      </p:sp>
      <p:sp>
        <p:nvSpPr>
          <p:cNvPr id="3" name="Content Placeholder 2">
            <a:extLst>
              <a:ext uri="{FF2B5EF4-FFF2-40B4-BE49-F238E27FC236}">
                <a16:creationId xmlns:a16="http://schemas.microsoft.com/office/drawing/2014/main" id="{CA58E7C8-3FE8-434B-B0DB-8D32D32D2DEC}"/>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An accelerometer can be thought of as a mass on a dampened spring. </a:t>
            </a:r>
          </a:p>
          <a:p>
            <a:r>
              <a:rPr lang="en-US" dirty="0">
                <a:latin typeface="Times New Roman" panose="02020603050405020304" pitchFamily="18" charset="0"/>
                <a:cs typeface="Times New Roman" panose="02020603050405020304" pitchFamily="18" charset="0"/>
              </a:rPr>
              <a:t>Considering a vertical spring with a mass hanging down from it, we can measure the acting force F = </a:t>
            </a:r>
            <a:r>
              <a:rPr lang="en-US" dirty="0" err="1">
                <a:latin typeface="Times New Roman" panose="02020603050405020304" pitchFamily="18" charset="0"/>
                <a:cs typeface="Times New Roman" panose="02020603050405020304" pitchFamily="18" charset="0"/>
              </a:rPr>
              <a:t>kx</a:t>
            </a:r>
            <a:r>
              <a:rPr lang="en-US" dirty="0">
                <a:latin typeface="Times New Roman" panose="02020603050405020304" pitchFamily="18" charset="0"/>
                <a:cs typeface="Times New Roman" panose="02020603050405020304" pitchFamily="18" charset="0"/>
              </a:rPr>
              <a:t> (Hooke's law) by measuring the displacement x that the mass k has stretched the spring.</a:t>
            </a:r>
          </a:p>
          <a:p>
            <a:r>
              <a:rPr lang="en-US" dirty="0">
                <a:latin typeface="Times New Roman" panose="02020603050405020304" pitchFamily="18" charset="0"/>
                <a:cs typeface="Times New Roman" panose="02020603050405020304" pitchFamily="18" charset="0"/>
              </a:rPr>
              <a:t> Using the relationship F = am, we can now calculate the acceleration a on the mass m.</a:t>
            </a:r>
          </a:p>
        </p:txBody>
      </p:sp>
      <p:sp>
        <p:nvSpPr>
          <p:cNvPr id="4" name="Footer Placeholder 3">
            <a:extLst>
              <a:ext uri="{FF2B5EF4-FFF2-40B4-BE49-F238E27FC236}">
                <a16:creationId xmlns:a16="http://schemas.microsoft.com/office/drawing/2014/main" id="{782E4A9E-F1B0-4054-8F97-FA461DD63EC5}"/>
              </a:ext>
            </a:extLst>
          </p:cNvPr>
          <p:cNvSpPr>
            <a:spLocks noGrp="1"/>
          </p:cNvSpPr>
          <p:nvPr>
            <p:ph type="ftr" sz="quarter" idx="11"/>
          </p:nvPr>
        </p:nvSpPr>
        <p:spPr/>
        <p:txBody>
          <a:bodyPr/>
          <a:lstStyle/>
          <a:p>
            <a:r>
              <a:rPr lang="en-US"/>
              <a:t>Ramakant Ganjeshwar,Assistant Professor(CSE),UTD,CSVU Bhilai</a:t>
            </a:r>
          </a:p>
        </p:txBody>
      </p:sp>
      <p:sp>
        <p:nvSpPr>
          <p:cNvPr id="5" name="Slide Number Placeholder 4">
            <a:extLst>
              <a:ext uri="{FF2B5EF4-FFF2-40B4-BE49-F238E27FC236}">
                <a16:creationId xmlns:a16="http://schemas.microsoft.com/office/drawing/2014/main" id="{83FD7273-5CE8-432E-8410-63116FA9AA61}"/>
              </a:ext>
            </a:extLst>
          </p:cNvPr>
          <p:cNvSpPr>
            <a:spLocks noGrp="1"/>
          </p:cNvSpPr>
          <p:nvPr>
            <p:ph type="sldNum" sz="quarter" idx="12"/>
          </p:nvPr>
        </p:nvSpPr>
        <p:spPr/>
        <p:txBody>
          <a:bodyPr/>
          <a:lstStyle/>
          <a:p>
            <a:fld id="{07385094-DD13-4CF2-A5D9-3297CE6E8324}" type="slidenum">
              <a:rPr lang="en-US" smtClean="0"/>
              <a:t>28</a:t>
            </a:fld>
            <a:endParaRPr lang="en-US"/>
          </a:p>
        </p:txBody>
      </p:sp>
    </p:spTree>
    <p:extLst>
      <p:ext uri="{BB962C8B-B14F-4D97-AF65-F5344CB8AC3E}">
        <p14:creationId xmlns:p14="http://schemas.microsoft.com/office/powerpoint/2010/main" val="231977061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424BF9-4CA4-4793-B273-22708CC6E655}"/>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Beacon-based sensors</a:t>
            </a:r>
          </a:p>
        </p:txBody>
      </p:sp>
      <p:sp>
        <p:nvSpPr>
          <p:cNvPr id="3" name="Content Placeholder 2">
            <a:extLst>
              <a:ext uri="{FF2B5EF4-FFF2-40B4-BE49-F238E27FC236}">
                <a16:creationId xmlns:a16="http://schemas.microsoft.com/office/drawing/2014/main" id="{053F5DF7-1FD2-4BB9-BB51-19E9A065CA6B}"/>
              </a:ext>
            </a:extLst>
          </p:cNvPr>
          <p:cNvSpPr>
            <a:spLocks noGrp="1"/>
          </p:cNvSpPr>
          <p:nvPr>
            <p:ph idx="1"/>
          </p:nvPr>
        </p:nvSpPr>
        <p:spPr/>
        <p:txBody>
          <a:bodyPr>
            <a:normAutofit/>
          </a:bodyPr>
          <a:lstStyle/>
          <a:p>
            <a:r>
              <a:rPr lang="en-US" dirty="0">
                <a:latin typeface="Times New Roman" panose="02020603050405020304" pitchFamily="18" charset="0"/>
                <a:cs typeface="Times New Roman" panose="02020603050405020304" pitchFamily="18" charset="0"/>
              </a:rPr>
              <a:t>Localizing an object by triangulation goes back to ancient civilizations orienting themselves using the stars. </a:t>
            </a:r>
          </a:p>
          <a:p>
            <a:r>
              <a:rPr lang="en-US" dirty="0">
                <a:latin typeface="Times New Roman" panose="02020603050405020304" pitchFamily="18" charset="0"/>
                <a:cs typeface="Times New Roman" panose="02020603050405020304" pitchFamily="18" charset="0"/>
              </a:rPr>
              <a:t>As stars are only visible during unclouded nights, seafarers have eventually invented systems of artificial beacons emitting light, sound, and eventually radio waves</a:t>
            </a:r>
            <a:r>
              <a:rPr lang="en-US" dirty="0"/>
              <a:t>.</a:t>
            </a:r>
          </a:p>
          <a:p>
            <a:r>
              <a:rPr lang="en-US" dirty="0">
                <a:latin typeface="Times New Roman" panose="02020603050405020304" pitchFamily="18" charset="0"/>
                <a:cs typeface="Times New Roman" panose="02020603050405020304" pitchFamily="18" charset="0"/>
              </a:rPr>
              <a:t>The most sophisticated of such systems is the Global Positioning System (GPS). </a:t>
            </a:r>
          </a:p>
          <a:p>
            <a:r>
              <a:rPr lang="en-US" dirty="0">
                <a:latin typeface="Times New Roman" panose="02020603050405020304" pitchFamily="18" charset="0"/>
                <a:cs typeface="Times New Roman" panose="02020603050405020304" pitchFamily="18" charset="0"/>
              </a:rPr>
              <a:t>GPS consists of a number of satellites in orbit, which are equipped with knowledge about their precise location and have synchronized clocks.</a:t>
            </a:r>
          </a:p>
        </p:txBody>
      </p:sp>
      <p:sp>
        <p:nvSpPr>
          <p:cNvPr id="4" name="Footer Placeholder 3">
            <a:extLst>
              <a:ext uri="{FF2B5EF4-FFF2-40B4-BE49-F238E27FC236}">
                <a16:creationId xmlns:a16="http://schemas.microsoft.com/office/drawing/2014/main" id="{56C9C731-76C7-47A9-A005-6C725BE8025F}"/>
              </a:ext>
            </a:extLst>
          </p:cNvPr>
          <p:cNvSpPr>
            <a:spLocks noGrp="1"/>
          </p:cNvSpPr>
          <p:nvPr>
            <p:ph type="ftr" sz="quarter" idx="11"/>
          </p:nvPr>
        </p:nvSpPr>
        <p:spPr/>
        <p:txBody>
          <a:bodyPr/>
          <a:lstStyle/>
          <a:p>
            <a:r>
              <a:rPr lang="en-US"/>
              <a:t>Ramakant Ganjeshwar,Assistant Professor(CSE),UTD,CSVU Bhilai</a:t>
            </a:r>
          </a:p>
        </p:txBody>
      </p:sp>
      <p:sp>
        <p:nvSpPr>
          <p:cNvPr id="5" name="Slide Number Placeholder 4">
            <a:extLst>
              <a:ext uri="{FF2B5EF4-FFF2-40B4-BE49-F238E27FC236}">
                <a16:creationId xmlns:a16="http://schemas.microsoft.com/office/drawing/2014/main" id="{95379C6D-A64D-42E8-8EF9-5A1AEFF80FC8}"/>
              </a:ext>
            </a:extLst>
          </p:cNvPr>
          <p:cNvSpPr>
            <a:spLocks noGrp="1"/>
          </p:cNvSpPr>
          <p:nvPr>
            <p:ph type="sldNum" sz="quarter" idx="12"/>
          </p:nvPr>
        </p:nvSpPr>
        <p:spPr/>
        <p:txBody>
          <a:bodyPr/>
          <a:lstStyle/>
          <a:p>
            <a:fld id="{07385094-DD13-4CF2-A5D9-3297CE6E8324}" type="slidenum">
              <a:rPr lang="en-US" smtClean="0"/>
              <a:t>29</a:t>
            </a:fld>
            <a:endParaRPr lang="en-US"/>
          </a:p>
        </p:txBody>
      </p:sp>
    </p:spTree>
    <p:extLst>
      <p:ext uri="{BB962C8B-B14F-4D97-AF65-F5344CB8AC3E}">
        <p14:creationId xmlns:p14="http://schemas.microsoft.com/office/powerpoint/2010/main" val="9621425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C40F93-1DFB-46B0-9829-11A0807742BC}"/>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Perception method </a:t>
            </a:r>
          </a:p>
        </p:txBody>
      </p:sp>
      <p:sp>
        <p:nvSpPr>
          <p:cNvPr id="3" name="Content Placeholder 2">
            <a:extLst>
              <a:ext uri="{FF2B5EF4-FFF2-40B4-BE49-F238E27FC236}">
                <a16:creationId xmlns:a16="http://schemas.microsoft.com/office/drawing/2014/main" id="{13F3B66D-1A75-4C5F-AD1A-AF97C95B8384}"/>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We first enumerate representative social robot and summaries the most three important perception method from these robot :</a:t>
            </a:r>
          </a:p>
          <a:p>
            <a:pPr marL="971550" lvl="1" indent="-514350">
              <a:buFont typeface="+mj-lt"/>
              <a:buAutoNum type="alphaLcParenR"/>
            </a:pPr>
            <a:r>
              <a:rPr lang="en-US" dirty="0">
                <a:latin typeface="Times New Roman" panose="02020603050405020304" pitchFamily="18" charset="0"/>
                <a:cs typeface="Times New Roman" panose="02020603050405020304" pitchFamily="18" charset="0"/>
              </a:rPr>
              <a:t>Feature extraction</a:t>
            </a:r>
          </a:p>
          <a:p>
            <a:pPr marL="971550" lvl="1" indent="-514350">
              <a:buFont typeface="+mj-lt"/>
              <a:buAutoNum type="alphaLcParenR"/>
            </a:pPr>
            <a:r>
              <a:rPr lang="en-US" dirty="0">
                <a:latin typeface="Times New Roman" panose="02020603050405020304" pitchFamily="18" charset="0"/>
                <a:cs typeface="Times New Roman" panose="02020603050405020304" pitchFamily="18" charset="0"/>
              </a:rPr>
              <a:t>Dimensionality Reduction</a:t>
            </a:r>
          </a:p>
          <a:p>
            <a:pPr marL="971550" lvl="1" indent="-514350">
              <a:buFont typeface="+mj-lt"/>
              <a:buAutoNum type="alphaLcParenR"/>
            </a:pPr>
            <a:r>
              <a:rPr lang="en-US" dirty="0">
                <a:latin typeface="Times New Roman" panose="02020603050405020304" pitchFamily="18" charset="0"/>
                <a:cs typeface="Times New Roman" panose="02020603050405020304" pitchFamily="18" charset="0"/>
              </a:rPr>
              <a:t>Semantic Understanding </a:t>
            </a:r>
          </a:p>
          <a:p>
            <a:pPr marL="971550" lvl="1" indent="-514350">
              <a:buFont typeface="+mj-lt"/>
              <a:buAutoNum type="alphaLcParenR"/>
            </a:pPr>
            <a:endParaRPr lang="en-US" dirty="0">
              <a:latin typeface="Times New Roman" panose="02020603050405020304" pitchFamily="18" charset="0"/>
              <a:cs typeface="Times New Roman" panose="02020603050405020304" pitchFamily="18" charset="0"/>
            </a:endParaRPr>
          </a:p>
          <a:p>
            <a:pPr marL="971550" lvl="1" indent="-514350">
              <a:buFont typeface="+mj-lt"/>
              <a:buAutoNum type="alphaLcParenR"/>
            </a:pPr>
            <a:endParaRPr lang="en-US" dirty="0">
              <a:latin typeface="Times New Roman" panose="02020603050405020304" pitchFamily="18" charset="0"/>
              <a:cs typeface="Times New Roman" panose="02020603050405020304" pitchFamily="18" charset="0"/>
            </a:endParaRPr>
          </a:p>
          <a:p>
            <a:pPr marL="457200" lvl="1" indent="0">
              <a:buNone/>
            </a:pPr>
            <a:endParaRPr lang="en-US"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21DDE9FD-81D8-45B9-BCB3-39ADA3BDAAE1}"/>
              </a:ext>
            </a:extLst>
          </p:cNvPr>
          <p:cNvSpPr>
            <a:spLocks noGrp="1"/>
          </p:cNvSpPr>
          <p:nvPr>
            <p:ph type="ftr" sz="quarter" idx="11"/>
          </p:nvPr>
        </p:nvSpPr>
        <p:spPr/>
        <p:txBody>
          <a:bodyPr/>
          <a:lstStyle/>
          <a:p>
            <a:r>
              <a:rPr lang="en-US"/>
              <a:t>Ramakant Ganjeshwar,Assistant Professor(CSE),UTD,CSVU Bhilai</a:t>
            </a:r>
          </a:p>
        </p:txBody>
      </p:sp>
      <p:sp>
        <p:nvSpPr>
          <p:cNvPr id="5" name="Slide Number Placeholder 4">
            <a:extLst>
              <a:ext uri="{FF2B5EF4-FFF2-40B4-BE49-F238E27FC236}">
                <a16:creationId xmlns:a16="http://schemas.microsoft.com/office/drawing/2014/main" id="{7BA04075-41E4-4F8B-9A16-712C95C60CD8}"/>
              </a:ext>
            </a:extLst>
          </p:cNvPr>
          <p:cNvSpPr>
            <a:spLocks noGrp="1"/>
          </p:cNvSpPr>
          <p:nvPr>
            <p:ph type="sldNum" sz="quarter" idx="12"/>
          </p:nvPr>
        </p:nvSpPr>
        <p:spPr/>
        <p:txBody>
          <a:bodyPr/>
          <a:lstStyle/>
          <a:p>
            <a:fld id="{07385094-DD13-4CF2-A5D9-3297CE6E8324}" type="slidenum">
              <a:rPr lang="en-US" smtClean="0"/>
              <a:t>3</a:t>
            </a:fld>
            <a:endParaRPr lang="en-US"/>
          </a:p>
        </p:txBody>
      </p:sp>
    </p:spTree>
    <p:extLst>
      <p:ext uri="{BB962C8B-B14F-4D97-AF65-F5344CB8AC3E}">
        <p14:creationId xmlns:p14="http://schemas.microsoft.com/office/powerpoint/2010/main" val="275854820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9BA118-D423-41D8-95D0-4DA0B3D67423}"/>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Beacon-based sensors</a:t>
            </a:r>
            <a:endParaRPr lang="en-US" dirty="0"/>
          </a:p>
        </p:txBody>
      </p:sp>
      <p:sp>
        <p:nvSpPr>
          <p:cNvPr id="3" name="Content Placeholder 2">
            <a:extLst>
              <a:ext uri="{FF2B5EF4-FFF2-40B4-BE49-F238E27FC236}">
                <a16:creationId xmlns:a16="http://schemas.microsoft.com/office/drawing/2014/main" id="{AD4C7F2F-CF49-4B01-8830-B68B2071B439}"/>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These satellites broadcast a radio signal that travels at the speed of light and is coded with its time of emission. GPS receivers can therefore calculate the distance to each satellite by comparing time of emission and time of arrival</a:t>
            </a:r>
            <a:r>
              <a:rPr lang="en-US" dirty="0"/>
              <a:t>.</a:t>
            </a:r>
          </a:p>
        </p:txBody>
      </p:sp>
      <p:sp>
        <p:nvSpPr>
          <p:cNvPr id="4" name="Footer Placeholder 3">
            <a:extLst>
              <a:ext uri="{FF2B5EF4-FFF2-40B4-BE49-F238E27FC236}">
                <a16:creationId xmlns:a16="http://schemas.microsoft.com/office/drawing/2014/main" id="{D7CED1FF-2DF7-432E-8EB2-B3C973CD5EB1}"/>
              </a:ext>
            </a:extLst>
          </p:cNvPr>
          <p:cNvSpPr>
            <a:spLocks noGrp="1"/>
          </p:cNvSpPr>
          <p:nvPr>
            <p:ph type="ftr" sz="quarter" idx="11"/>
          </p:nvPr>
        </p:nvSpPr>
        <p:spPr/>
        <p:txBody>
          <a:bodyPr/>
          <a:lstStyle/>
          <a:p>
            <a:r>
              <a:rPr lang="en-US"/>
              <a:t>Ramakant Ganjeshwar,Assistant Professor(CSE),UTD,CSVU Bhilai</a:t>
            </a:r>
          </a:p>
        </p:txBody>
      </p:sp>
      <p:sp>
        <p:nvSpPr>
          <p:cNvPr id="5" name="Slide Number Placeholder 4">
            <a:extLst>
              <a:ext uri="{FF2B5EF4-FFF2-40B4-BE49-F238E27FC236}">
                <a16:creationId xmlns:a16="http://schemas.microsoft.com/office/drawing/2014/main" id="{6E4041CD-5307-4226-B0B3-65B32B8A467D}"/>
              </a:ext>
            </a:extLst>
          </p:cNvPr>
          <p:cNvSpPr>
            <a:spLocks noGrp="1"/>
          </p:cNvSpPr>
          <p:nvPr>
            <p:ph type="sldNum" sz="quarter" idx="12"/>
          </p:nvPr>
        </p:nvSpPr>
        <p:spPr/>
        <p:txBody>
          <a:bodyPr/>
          <a:lstStyle/>
          <a:p>
            <a:fld id="{07385094-DD13-4CF2-A5D9-3297CE6E8324}" type="slidenum">
              <a:rPr lang="en-US" smtClean="0"/>
              <a:t>30</a:t>
            </a:fld>
            <a:endParaRPr lang="en-US"/>
          </a:p>
        </p:txBody>
      </p:sp>
    </p:spTree>
    <p:extLst>
      <p:ext uri="{BB962C8B-B14F-4D97-AF65-F5344CB8AC3E}">
        <p14:creationId xmlns:p14="http://schemas.microsoft.com/office/powerpoint/2010/main" val="297510763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F8B970-37EA-4EA4-B178-5D41990FCFCD}"/>
              </a:ext>
            </a:extLst>
          </p:cNvPr>
          <p:cNvSpPr>
            <a:spLocks noGrp="1"/>
          </p:cNvSpPr>
          <p:nvPr>
            <p:ph type="title"/>
          </p:nvPr>
        </p:nvSpPr>
        <p:spPr>
          <a:xfrm>
            <a:off x="1130270" y="953324"/>
            <a:ext cx="9603275" cy="4513021"/>
          </a:xfrm>
        </p:spPr>
        <p:txBody>
          <a:bodyPr/>
          <a:lstStyle/>
          <a:p>
            <a:pPr algn="ctr"/>
            <a:br>
              <a:rPr lang="en-US" dirty="0">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br>
              <a:rPr lang="en-US" sz="4400" b="1" dirty="0">
                <a:latin typeface="Times New Roman" panose="02020603050405020304" pitchFamily="18" charset="0"/>
                <a:cs typeface="Times New Roman" panose="02020603050405020304" pitchFamily="18" charset="0"/>
              </a:rPr>
            </a:br>
            <a:r>
              <a:rPr lang="en-US" sz="4400" b="1" dirty="0">
                <a:latin typeface="Times New Roman" panose="02020603050405020304" pitchFamily="18" charset="0"/>
                <a:cs typeface="Times New Roman" panose="02020603050405020304" pitchFamily="18" charset="0"/>
              </a:rPr>
              <a:t>Thankyou</a:t>
            </a:r>
            <a:endParaRPr lang="en-US" b="1" dirty="0">
              <a:latin typeface="Times New Roman" panose="02020603050405020304" pitchFamily="18" charset="0"/>
              <a:cs typeface="Times New Roman" panose="02020603050405020304" pitchFamily="18" charset="0"/>
            </a:endParaRPr>
          </a:p>
        </p:txBody>
      </p:sp>
      <p:sp>
        <p:nvSpPr>
          <p:cNvPr id="3" name="Footer Placeholder 2">
            <a:extLst>
              <a:ext uri="{FF2B5EF4-FFF2-40B4-BE49-F238E27FC236}">
                <a16:creationId xmlns:a16="http://schemas.microsoft.com/office/drawing/2014/main" id="{DD41CC59-C7C8-4CCD-979F-9D3A698BBC8F}"/>
              </a:ext>
            </a:extLst>
          </p:cNvPr>
          <p:cNvSpPr>
            <a:spLocks noGrp="1"/>
          </p:cNvSpPr>
          <p:nvPr>
            <p:ph type="ftr" sz="quarter" idx="11"/>
          </p:nvPr>
        </p:nvSpPr>
        <p:spPr/>
        <p:txBody>
          <a:bodyPr/>
          <a:lstStyle/>
          <a:p>
            <a:r>
              <a:rPr lang="en-US"/>
              <a:t>Ramakant Ganjeshwar,Assistant Professor(CSE),UTD,CSVU Bhilai</a:t>
            </a:r>
          </a:p>
        </p:txBody>
      </p:sp>
      <p:sp>
        <p:nvSpPr>
          <p:cNvPr id="4" name="Slide Number Placeholder 3">
            <a:extLst>
              <a:ext uri="{FF2B5EF4-FFF2-40B4-BE49-F238E27FC236}">
                <a16:creationId xmlns:a16="http://schemas.microsoft.com/office/drawing/2014/main" id="{C1523A94-564F-4DD8-B4AF-59BDF95DF5DE}"/>
              </a:ext>
            </a:extLst>
          </p:cNvPr>
          <p:cNvSpPr>
            <a:spLocks noGrp="1"/>
          </p:cNvSpPr>
          <p:nvPr>
            <p:ph type="sldNum" sz="quarter" idx="12"/>
          </p:nvPr>
        </p:nvSpPr>
        <p:spPr/>
        <p:txBody>
          <a:bodyPr/>
          <a:lstStyle/>
          <a:p>
            <a:fld id="{07385094-DD13-4CF2-A5D9-3297CE6E8324}" type="slidenum">
              <a:rPr lang="en-US" smtClean="0"/>
              <a:t>31</a:t>
            </a:fld>
            <a:endParaRPr lang="en-US"/>
          </a:p>
        </p:txBody>
      </p:sp>
    </p:spTree>
    <p:extLst>
      <p:ext uri="{BB962C8B-B14F-4D97-AF65-F5344CB8AC3E}">
        <p14:creationId xmlns:p14="http://schemas.microsoft.com/office/powerpoint/2010/main" val="15635285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B68956-808D-46DC-AF49-3619C2915998}"/>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Sensory modalities in robotics </a:t>
            </a:r>
          </a:p>
        </p:txBody>
      </p:sp>
      <p:sp>
        <p:nvSpPr>
          <p:cNvPr id="3" name="Content Placeholder 2">
            <a:extLst>
              <a:ext uri="{FF2B5EF4-FFF2-40B4-BE49-F238E27FC236}">
                <a16:creationId xmlns:a16="http://schemas.microsoft.com/office/drawing/2014/main" id="{F9F660A7-3D8F-4647-89BD-1A230D7AFDA7}"/>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Robots are system that sense, actuate and Compute. So far we have studied the basic principal of actuation.</a:t>
            </a:r>
          </a:p>
          <a:p>
            <a:r>
              <a:rPr lang="en-US" dirty="0">
                <a:latin typeface="Times New Roman" panose="02020603050405020304" pitchFamily="18" charset="0"/>
                <a:cs typeface="Times New Roman" panose="02020603050405020304" pitchFamily="18" charset="0"/>
              </a:rPr>
              <a:t>We now need to understand the basic principals of robotics sensor that provide the data basis for computation.</a:t>
            </a:r>
          </a:p>
          <a:p>
            <a:endParaRPr lang="en-US" dirty="0"/>
          </a:p>
        </p:txBody>
      </p:sp>
      <p:sp>
        <p:nvSpPr>
          <p:cNvPr id="4" name="Footer Placeholder 3">
            <a:extLst>
              <a:ext uri="{FF2B5EF4-FFF2-40B4-BE49-F238E27FC236}">
                <a16:creationId xmlns:a16="http://schemas.microsoft.com/office/drawing/2014/main" id="{AA1A6822-2F09-4BE2-A1AA-047542105B9A}"/>
              </a:ext>
            </a:extLst>
          </p:cNvPr>
          <p:cNvSpPr>
            <a:spLocks noGrp="1"/>
          </p:cNvSpPr>
          <p:nvPr>
            <p:ph type="ftr" sz="quarter" idx="11"/>
          </p:nvPr>
        </p:nvSpPr>
        <p:spPr/>
        <p:txBody>
          <a:bodyPr/>
          <a:lstStyle/>
          <a:p>
            <a:r>
              <a:rPr lang="en-US"/>
              <a:t>Ramakant Ganjeshwar,Assistant Professor(CSE),UTD,CSVU Bhilai</a:t>
            </a:r>
          </a:p>
        </p:txBody>
      </p:sp>
      <p:sp>
        <p:nvSpPr>
          <p:cNvPr id="5" name="Slide Number Placeholder 4">
            <a:extLst>
              <a:ext uri="{FF2B5EF4-FFF2-40B4-BE49-F238E27FC236}">
                <a16:creationId xmlns:a16="http://schemas.microsoft.com/office/drawing/2014/main" id="{2F4F2529-DB41-4D04-B5A7-B200AFCFDD38}"/>
              </a:ext>
            </a:extLst>
          </p:cNvPr>
          <p:cNvSpPr>
            <a:spLocks noGrp="1"/>
          </p:cNvSpPr>
          <p:nvPr>
            <p:ph type="sldNum" sz="quarter" idx="12"/>
          </p:nvPr>
        </p:nvSpPr>
        <p:spPr/>
        <p:txBody>
          <a:bodyPr/>
          <a:lstStyle/>
          <a:p>
            <a:fld id="{07385094-DD13-4CF2-A5D9-3297CE6E8324}" type="slidenum">
              <a:rPr lang="en-US" smtClean="0"/>
              <a:t>4</a:t>
            </a:fld>
            <a:endParaRPr lang="en-US"/>
          </a:p>
        </p:txBody>
      </p:sp>
    </p:spTree>
    <p:extLst>
      <p:ext uri="{BB962C8B-B14F-4D97-AF65-F5344CB8AC3E}">
        <p14:creationId xmlns:p14="http://schemas.microsoft.com/office/powerpoint/2010/main" val="16387462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5A842B-A0DD-4CDB-8CF9-FC109ACAED02}"/>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Sensory modalities in robotics </a:t>
            </a:r>
            <a:endParaRPr lang="en-US" dirty="0"/>
          </a:p>
        </p:txBody>
      </p:sp>
      <p:sp>
        <p:nvSpPr>
          <p:cNvPr id="3" name="Content Placeholder 2">
            <a:extLst>
              <a:ext uri="{FF2B5EF4-FFF2-40B4-BE49-F238E27FC236}">
                <a16:creationId xmlns:a16="http://schemas.microsoft.com/office/drawing/2014/main" id="{2466D337-1D35-4DEC-A610-913C4E256943}"/>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Robotic Sensor</a:t>
            </a:r>
          </a:p>
          <a:p>
            <a:r>
              <a:rPr lang="en-US" dirty="0">
                <a:latin typeface="Times New Roman" panose="02020603050405020304" pitchFamily="18" charset="0"/>
                <a:cs typeface="Times New Roman" panose="02020603050405020304" pitchFamily="18" charset="0"/>
              </a:rPr>
              <a:t>Proprioception of robot kinematic and internal process</a:t>
            </a:r>
          </a:p>
          <a:p>
            <a:r>
              <a:rPr lang="en-US" dirty="0">
                <a:latin typeface="Times New Roman" panose="02020603050405020304" pitchFamily="18" charset="0"/>
                <a:cs typeface="Times New Roman" panose="02020603050405020304" pitchFamily="18" charset="0"/>
              </a:rPr>
              <a:t>Sensor Using light</a:t>
            </a:r>
          </a:p>
          <a:p>
            <a:r>
              <a:rPr lang="en-US" dirty="0">
                <a:latin typeface="Times New Roman" panose="02020603050405020304" pitchFamily="18" charset="0"/>
                <a:cs typeface="Times New Roman" panose="02020603050405020304" pitchFamily="18" charset="0"/>
              </a:rPr>
              <a:t>Sensor Using Sound</a:t>
            </a:r>
          </a:p>
          <a:p>
            <a:endParaRPr lang="en-US" dirty="0">
              <a:latin typeface="Times New Roman" panose="02020603050405020304" pitchFamily="18" charset="0"/>
              <a:cs typeface="Times New Roman" panose="02020603050405020304" pitchFamily="18" charset="0"/>
            </a:endParaRPr>
          </a:p>
          <a:p>
            <a:endParaRPr lang="en-US" dirty="0"/>
          </a:p>
        </p:txBody>
      </p:sp>
      <p:sp>
        <p:nvSpPr>
          <p:cNvPr id="4" name="Footer Placeholder 3">
            <a:extLst>
              <a:ext uri="{FF2B5EF4-FFF2-40B4-BE49-F238E27FC236}">
                <a16:creationId xmlns:a16="http://schemas.microsoft.com/office/drawing/2014/main" id="{F86A7D26-00D3-45C5-A1A6-208B3FBB1B28}"/>
              </a:ext>
            </a:extLst>
          </p:cNvPr>
          <p:cNvSpPr>
            <a:spLocks noGrp="1"/>
          </p:cNvSpPr>
          <p:nvPr>
            <p:ph type="ftr" sz="quarter" idx="11"/>
          </p:nvPr>
        </p:nvSpPr>
        <p:spPr/>
        <p:txBody>
          <a:bodyPr/>
          <a:lstStyle/>
          <a:p>
            <a:r>
              <a:rPr lang="en-US"/>
              <a:t>Ramakant Ganjeshwar,Assistant Professor(CSE),UTD,CSVU Bhilai</a:t>
            </a:r>
          </a:p>
        </p:txBody>
      </p:sp>
      <p:sp>
        <p:nvSpPr>
          <p:cNvPr id="5" name="Slide Number Placeholder 4">
            <a:extLst>
              <a:ext uri="{FF2B5EF4-FFF2-40B4-BE49-F238E27FC236}">
                <a16:creationId xmlns:a16="http://schemas.microsoft.com/office/drawing/2014/main" id="{2C8DF142-9FA8-4E6B-929A-9D5A499491ED}"/>
              </a:ext>
            </a:extLst>
          </p:cNvPr>
          <p:cNvSpPr>
            <a:spLocks noGrp="1"/>
          </p:cNvSpPr>
          <p:nvPr>
            <p:ph type="sldNum" sz="quarter" idx="12"/>
          </p:nvPr>
        </p:nvSpPr>
        <p:spPr/>
        <p:txBody>
          <a:bodyPr/>
          <a:lstStyle/>
          <a:p>
            <a:fld id="{07385094-DD13-4CF2-A5D9-3297CE6E8324}" type="slidenum">
              <a:rPr lang="en-US" smtClean="0"/>
              <a:t>5</a:t>
            </a:fld>
            <a:endParaRPr lang="en-US"/>
          </a:p>
        </p:txBody>
      </p:sp>
    </p:spTree>
    <p:extLst>
      <p:ext uri="{BB962C8B-B14F-4D97-AF65-F5344CB8AC3E}">
        <p14:creationId xmlns:p14="http://schemas.microsoft.com/office/powerpoint/2010/main" val="24228566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BDD31C-15C6-4A78-8E70-1A49F841D9A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Goal of this chapter is</a:t>
            </a:r>
          </a:p>
        </p:txBody>
      </p:sp>
      <p:sp>
        <p:nvSpPr>
          <p:cNvPr id="3" name="Content Placeholder 2">
            <a:extLst>
              <a:ext uri="{FF2B5EF4-FFF2-40B4-BE49-F238E27FC236}">
                <a16:creationId xmlns:a16="http://schemas.microsoft.com/office/drawing/2014/main" id="{F29C717F-DEEC-414D-9667-1782321CC4CE}"/>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Overview of sensors commonly used on robotic systems.</a:t>
            </a:r>
          </a:p>
          <a:p>
            <a:r>
              <a:rPr lang="en-US" dirty="0">
                <a:latin typeface="Times New Roman" panose="02020603050405020304" pitchFamily="18" charset="0"/>
                <a:cs typeface="Times New Roman" panose="02020603050405020304" pitchFamily="18" charset="0"/>
              </a:rPr>
              <a:t>the physical principles that are responsible for uncertainty in sensor-based reasoning.</a:t>
            </a:r>
          </a:p>
        </p:txBody>
      </p:sp>
      <p:sp>
        <p:nvSpPr>
          <p:cNvPr id="4" name="Footer Placeholder 3">
            <a:extLst>
              <a:ext uri="{FF2B5EF4-FFF2-40B4-BE49-F238E27FC236}">
                <a16:creationId xmlns:a16="http://schemas.microsoft.com/office/drawing/2014/main" id="{86CB1969-54C2-4D84-9407-B6B8023F63DF}"/>
              </a:ext>
            </a:extLst>
          </p:cNvPr>
          <p:cNvSpPr>
            <a:spLocks noGrp="1"/>
          </p:cNvSpPr>
          <p:nvPr>
            <p:ph type="ftr" sz="quarter" idx="11"/>
          </p:nvPr>
        </p:nvSpPr>
        <p:spPr/>
        <p:txBody>
          <a:bodyPr/>
          <a:lstStyle/>
          <a:p>
            <a:r>
              <a:rPr lang="en-US"/>
              <a:t>Ramakant Ganjeshwar,Assistant Professor(CSE),UTD,CSVU Bhilai</a:t>
            </a:r>
          </a:p>
        </p:txBody>
      </p:sp>
      <p:sp>
        <p:nvSpPr>
          <p:cNvPr id="5" name="Slide Number Placeholder 4">
            <a:extLst>
              <a:ext uri="{FF2B5EF4-FFF2-40B4-BE49-F238E27FC236}">
                <a16:creationId xmlns:a16="http://schemas.microsoft.com/office/drawing/2014/main" id="{626A27D6-CB9A-4809-B19D-C1C6B3EA8BD0}"/>
              </a:ext>
            </a:extLst>
          </p:cNvPr>
          <p:cNvSpPr>
            <a:spLocks noGrp="1"/>
          </p:cNvSpPr>
          <p:nvPr>
            <p:ph type="sldNum" sz="quarter" idx="12"/>
          </p:nvPr>
        </p:nvSpPr>
        <p:spPr/>
        <p:txBody>
          <a:bodyPr/>
          <a:lstStyle/>
          <a:p>
            <a:fld id="{07385094-DD13-4CF2-A5D9-3297CE6E8324}" type="slidenum">
              <a:rPr lang="en-US" smtClean="0"/>
              <a:t>6</a:t>
            </a:fld>
            <a:endParaRPr lang="en-US"/>
          </a:p>
        </p:txBody>
      </p:sp>
    </p:spTree>
    <p:extLst>
      <p:ext uri="{BB962C8B-B14F-4D97-AF65-F5344CB8AC3E}">
        <p14:creationId xmlns:p14="http://schemas.microsoft.com/office/powerpoint/2010/main" val="14115749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CC1C3C-9F82-4658-BF0F-51F9383A203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Robotic Sensor</a:t>
            </a:r>
          </a:p>
        </p:txBody>
      </p:sp>
      <p:sp>
        <p:nvSpPr>
          <p:cNvPr id="3" name="Content Placeholder 2">
            <a:extLst>
              <a:ext uri="{FF2B5EF4-FFF2-40B4-BE49-F238E27FC236}">
                <a16:creationId xmlns:a16="http://schemas.microsoft.com/office/drawing/2014/main" id="{DCF02A5C-A6B0-4D52-84B6-E1735DC9D004}"/>
              </a:ext>
            </a:extLst>
          </p:cNvPr>
          <p:cNvSpPr>
            <a:spLocks noGrp="1"/>
          </p:cNvSpPr>
          <p:nvPr>
            <p:ph idx="1"/>
          </p:nvPr>
        </p:nvSpPr>
        <p:spPr/>
        <p:txBody>
          <a:bodyPr>
            <a:normAutofit lnSpcReduction="10000"/>
          </a:bodyPr>
          <a:lstStyle/>
          <a:p>
            <a:r>
              <a:rPr lang="en-US" dirty="0">
                <a:latin typeface="Times New Roman" panose="02020603050405020304" pitchFamily="18" charset="0"/>
                <a:cs typeface="Times New Roman" panose="02020603050405020304" pitchFamily="18" charset="0"/>
              </a:rPr>
              <a:t>The development of sensors is classically driven by industries other than robotics. </a:t>
            </a:r>
          </a:p>
          <a:p>
            <a:r>
              <a:rPr lang="en-US" dirty="0">
                <a:latin typeface="Times New Roman" panose="02020603050405020304" pitchFamily="18" charset="0"/>
                <a:cs typeface="Times New Roman" panose="02020603050405020304" pitchFamily="18" charset="0"/>
              </a:rPr>
              <a:t>These include submarines, automatically opening doors, safety devices for industry, servos for remote controlled toys, and more recently the cell-phone, automobiles and gaming consoles. </a:t>
            </a:r>
          </a:p>
          <a:p>
            <a:r>
              <a:rPr lang="en-US" dirty="0">
                <a:latin typeface="Times New Roman" panose="02020603050405020304" pitchFamily="18" charset="0"/>
                <a:cs typeface="Times New Roman" panose="02020603050405020304" pitchFamily="18" charset="0"/>
              </a:rPr>
              <a:t>These industries are mostly responsible for making "exotic" sensors available at low cost by identifying mass-market applications.</a:t>
            </a:r>
          </a:p>
          <a:p>
            <a:r>
              <a:rPr lang="en-US" dirty="0">
                <a:latin typeface="Times New Roman" panose="02020603050405020304" pitchFamily="18" charset="0"/>
                <a:cs typeface="Times New Roman" panose="02020603050405020304" pitchFamily="18" charset="0"/>
              </a:rPr>
              <a:t> e.g., accelerometers and gyroscopes now being used in mass-market smart phones or the 3D depth sensor “Kinect” as part of its </a:t>
            </a:r>
            <a:r>
              <a:rPr lang="en-US" dirty="0" err="1">
                <a:latin typeface="Times New Roman" panose="02020603050405020304" pitchFamily="18" charset="0"/>
                <a:cs typeface="Times New Roman" panose="02020603050405020304" pitchFamily="18" charset="0"/>
              </a:rPr>
              <a:t>XBox</a:t>
            </a:r>
            <a:r>
              <a:rPr lang="en-US" dirty="0">
                <a:latin typeface="Times New Roman" panose="02020603050405020304" pitchFamily="18" charset="0"/>
                <a:cs typeface="Times New Roman" panose="02020603050405020304" pitchFamily="18" charset="0"/>
              </a:rPr>
              <a:t> gaming console.</a:t>
            </a:r>
          </a:p>
        </p:txBody>
      </p:sp>
      <p:sp>
        <p:nvSpPr>
          <p:cNvPr id="4" name="Footer Placeholder 3">
            <a:extLst>
              <a:ext uri="{FF2B5EF4-FFF2-40B4-BE49-F238E27FC236}">
                <a16:creationId xmlns:a16="http://schemas.microsoft.com/office/drawing/2014/main" id="{7CABBA64-770A-40C7-8102-785FD747BBE1}"/>
              </a:ext>
            </a:extLst>
          </p:cNvPr>
          <p:cNvSpPr>
            <a:spLocks noGrp="1"/>
          </p:cNvSpPr>
          <p:nvPr>
            <p:ph type="ftr" sz="quarter" idx="11"/>
          </p:nvPr>
        </p:nvSpPr>
        <p:spPr/>
        <p:txBody>
          <a:bodyPr/>
          <a:lstStyle/>
          <a:p>
            <a:r>
              <a:rPr lang="en-US"/>
              <a:t>Ramakant Ganjeshwar,Assistant Professor(CSE),UTD,CSVU Bhilai</a:t>
            </a:r>
          </a:p>
        </p:txBody>
      </p:sp>
      <p:sp>
        <p:nvSpPr>
          <p:cNvPr id="5" name="Slide Number Placeholder 4">
            <a:extLst>
              <a:ext uri="{FF2B5EF4-FFF2-40B4-BE49-F238E27FC236}">
                <a16:creationId xmlns:a16="http://schemas.microsoft.com/office/drawing/2014/main" id="{85355FC4-DDE8-4034-92B2-A0A46F5BB2D5}"/>
              </a:ext>
            </a:extLst>
          </p:cNvPr>
          <p:cNvSpPr>
            <a:spLocks noGrp="1"/>
          </p:cNvSpPr>
          <p:nvPr>
            <p:ph type="sldNum" sz="quarter" idx="12"/>
          </p:nvPr>
        </p:nvSpPr>
        <p:spPr/>
        <p:txBody>
          <a:bodyPr/>
          <a:lstStyle/>
          <a:p>
            <a:fld id="{07385094-DD13-4CF2-A5D9-3297CE6E8324}" type="slidenum">
              <a:rPr lang="en-US" smtClean="0"/>
              <a:t>7</a:t>
            </a:fld>
            <a:endParaRPr lang="en-US"/>
          </a:p>
        </p:txBody>
      </p:sp>
    </p:spTree>
    <p:extLst>
      <p:ext uri="{BB962C8B-B14F-4D97-AF65-F5344CB8AC3E}">
        <p14:creationId xmlns:p14="http://schemas.microsoft.com/office/powerpoint/2010/main" val="13508303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295558-387F-46EB-9397-98DDA7753A1C}"/>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Robotic Sensor</a:t>
            </a:r>
          </a:p>
        </p:txBody>
      </p:sp>
      <p:sp>
        <p:nvSpPr>
          <p:cNvPr id="3" name="Content Placeholder 2">
            <a:extLst>
              <a:ext uri="{FF2B5EF4-FFF2-40B4-BE49-F238E27FC236}">
                <a16:creationId xmlns:a16="http://schemas.microsoft.com/office/drawing/2014/main" id="{336CF8AA-FA4F-49F4-AB54-37327F32F510}"/>
              </a:ext>
            </a:extLst>
          </p:cNvPr>
          <p:cNvSpPr>
            <a:spLocks noGrp="1"/>
          </p:cNvSpPr>
          <p:nvPr>
            <p:ph idx="1"/>
          </p:nvPr>
        </p:nvSpPr>
        <p:spPr/>
        <p:txBody>
          <a:bodyPr>
            <a:normAutofit/>
          </a:bodyPr>
          <a:lstStyle/>
          <a:p>
            <a:r>
              <a:rPr lang="en-US" dirty="0">
                <a:latin typeface="Times New Roman" panose="02020603050405020304" pitchFamily="18" charset="0"/>
                <a:cs typeface="Times New Roman" panose="02020603050405020304" pitchFamily="18" charset="0"/>
              </a:rPr>
              <a:t>As we will see later on, sensors are hard to classify by their application. </a:t>
            </a:r>
          </a:p>
          <a:p>
            <a:r>
              <a:rPr lang="en-US" dirty="0">
                <a:latin typeface="Times New Roman" panose="02020603050405020304" pitchFamily="18" charset="0"/>
                <a:cs typeface="Times New Roman" panose="02020603050405020304" pitchFamily="18" charset="0"/>
              </a:rPr>
              <a:t>In fact, most problems benefit from every possible source of information that they can obtain. </a:t>
            </a:r>
          </a:p>
          <a:p>
            <a:r>
              <a:rPr lang="en-US" dirty="0">
                <a:latin typeface="Times New Roman" panose="02020603050405020304" pitchFamily="18" charset="0"/>
                <a:cs typeface="Times New Roman" panose="02020603050405020304" pitchFamily="18" charset="0"/>
              </a:rPr>
              <a:t>For example, localization can be achieved by counting encoder increments, but also by measuring acceleration, or using vision. </a:t>
            </a:r>
          </a:p>
        </p:txBody>
      </p:sp>
      <p:sp>
        <p:nvSpPr>
          <p:cNvPr id="4" name="Footer Placeholder 3">
            <a:extLst>
              <a:ext uri="{FF2B5EF4-FFF2-40B4-BE49-F238E27FC236}">
                <a16:creationId xmlns:a16="http://schemas.microsoft.com/office/drawing/2014/main" id="{F59C7F5E-D98F-45A6-8937-4DDF2EEAE29A}"/>
              </a:ext>
            </a:extLst>
          </p:cNvPr>
          <p:cNvSpPr>
            <a:spLocks noGrp="1"/>
          </p:cNvSpPr>
          <p:nvPr>
            <p:ph type="ftr" sz="quarter" idx="11"/>
          </p:nvPr>
        </p:nvSpPr>
        <p:spPr/>
        <p:txBody>
          <a:bodyPr/>
          <a:lstStyle/>
          <a:p>
            <a:r>
              <a:rPr lang="en-US"/>
              <a:t>Ramakant Ganjeshwar,Assistant Professor(CSE),UTD,CSVU Bhilai</a:t>
            </a:r>
          </a:p>
        </p:txBody>
      </p:sp>
      <p:sp>
        <p:nvSpPr>
          <p:cNvPr id="5" name="Slide Number Placeholder 4">
            <a:extLst>
              <a:ext uri="{FF2B5EF4-FFF2-40B4-BE49-F238E27FC236}">
                <a16:creationId xmlns:a16="http://schemas.microsoft.com/office/drawing/2014/main" id="{BC832B0D-7D13-4964-A74E-45BE9928FC53}"/>
              </a:ext>
            </a:extLst>
          </p:cNvPr>
          <p:cNvSpPr>
            <a:spLocks noGrp="1"/>
          </p:cNvSpPr>
          <p:nvPr>
            <p:ph type="sldNum" sz="quarter" idx="12"/>
          </p:nvPr>
        </p:nvSpPr>
        <p:spPr/>
        <p:txBody>
          <a:bodyPr/>
          <a:lstStyle/>
          <a:p>
            <a:fld id="{07385094-DD13-4CF2-A5D9-3297CE6E8324}" type="slidenum">
              <a:rPr lang="en-US" smtClean="0"/>
              <a:t>8</a:t>
            </a:fld>
            <a:endParaRPr lang="en-US"/>
          </a:p>
        </p:txBody>
      </p:sp>
    </p:spTree>
    <p:extLst>
      <p:ext uri="{BB962C8B-B14F-4D97-AF65-F5344CB8AC3E}">
        <p14:creationId xmlns:p14="http://schemas.microsoft.com/office/powerpoint/2010/main" val="20243719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B526F-3D55-41DE-B771-C97C4E3B258F}"/>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Robotic Sensor</a:t>
            </a:r>
            <a:endParaRPr lang="en-US" dirty="0"/>
          </a:p>
        </p:txBody>
      </p:sp>
      <p:sp>
        <p:nvSpPr>
          <p:cNvPr id="3" name="Content Placeholder 2">
            <a:extLst>
              <a:ext uri="{FF2B5EF4-FFF2-40B4-BE49-F238E27FC236}">
                <a16:creationId xmlns:a16="http://schemas.microsoft.com/office/drawing/2014/main" id="{4D909209-8D87-47C6-B037-27D82CB848C1}"/>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All of these approaches differ drastically in their precision and the kind of data that they provide, but none of them is able to completely solve the localization problem on its own. </a:t>
            </a:r>
          </a:p>
          <a:p>
            <a:r>
              <a:rPr lang="en-US" dirty="0">
                <a:latin typeface="Times New Roman" panose="02020603050405020304" pitchFamily="18" charset="0"/>
                <a:cs typeface="Times New Roman" panose="02020603050405020304" pitchFamily="18" charset="0"/>
              </a:rPr>
              <a:t>This is therefore organized by the physical quantities (and derivatives thereof), </a:t>
            </a:r>
          </a:p>
          <a:p>
            <a:r>
              <a:rPr lang="en-US" dirty="0">
                <a:latin typeface="Times New Roman" panose="02020603050405020304" pitchFamily="18" charset="0"/>
                <a:cs typeface="Times New Roman" panose="02020603050405020304" pitchFamily="18" charset="0"/>
              </a:rPr>
              <a:t>a sensor is measuring, instead of the higher level state estimates it can contribute to.</a:t>
            </a:r>
          </a:p>
          <a:p>
            <a:endParaRPr lang="en-US" dirty="0"/>
          </a:p>
        </p:txBody>
      </p:sp>
      <p:sp>
        <p:nvSpPr>
          <p:cNvPr id="4" name="Footer Placeholder 3">
            <a:extLst>
              <a:ext uri="{FF2B5EF4-FFF2-40B4-BE49-F238E27FC236}">
                <a16:creationId xmlns:a16="http://schemas.microsoft.com/office/drawing/2014/main" id="{E2795C9A-D3D0-4BA9-95BE-8C4DBF2396BC}"/>
              </a:ext>
            </a:extLst>
          </p:cNvPr>
          <p:cNvSpPr>
            <a:spLocks noGrp="1"/>
          </p:cNvSpPr>
          <p:nvPr>
            <p:ph type="ftr" sz="quarter" idx="11"/>
          </p:nvPr>
        </p:nvSpPr>
        <p:spPr/>
        <p:txBody>
          <a:bodyPr/>
          <a:lstStyle/>
          <a:p>
            <a:r>
              <a:rPr lang="en-US"/>
              <a:t>Ramakant Ganjeshwar,Assistant Professor(CSE),UTD,CSVU Bhilai</a:t>
            </a:r>
          </a:p>
        </p:txBody>
      </p:sp>
      <p:sp>
        <p:nvSpPr>
          <p:cNvPr id="5" name="Slide Number Placeholder 4">
            <a:extLst>
              <a:ext uri="{FF2B5EF4-FFF2-40B4-BE49-F238E27FC236}">
                <a16:creationId xmlns:a16="http://schemas.microsoft.com/office/drawing/2014/main" id="{C49D8976-4C59-44E7-84AB-B67F70FC7CE0}"/>
              </a:ext>
            </a:extLst>
          </p:cNvPr>
          <p:cNvSpPr>
            <a:spLocks noGrp="1"/>
          </p:cNvSpPr>
          <p:nvPr>
            <p:ph type="sldNum" sz="quarter" idx="12"/>
          </p:nvPr>
        </p:nvSpPr>
        <p:spPr/>
        <p:txBody>
          <a:bodyPr/>
          <a:lstStyle/>
          <a:p>
            <a:fld id="{07385094-DD13-4CF2-A5D9-3297CE6E8324}" type="slidenum">
              <a:rPr lang="en-US" smtClean="0"/>
              <a:t>9</a:t>
            </a:fld>
            <a:endParaRPr lang="en-US"/>
          </a:p>
        </p:txBody>
      </p:sp>
    </p:spTree>
    <p:extLst>
      <p:ext uri="{BB962C8B-B14F-4D97-AF65-F5344CB8AC3E}">
        <p14:creationId xmlns:p14="http://schemas.microsoft.com/office/powerpoint/2010/main" val="3855181336"/>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CDCE0"/>
      </a:lt2>
      <a:accent1>
        <a:srgbClr val="415588"/>
      </a:accent1>
      <a:accent2>
        <a:srgbClr val="4294B6"/>
      </a:accent2>
      <a:accent3>
        <a:srgbClr val="087D7C"/>
      </a:accent3>
      <a:accent4>
        <a:srgbClr val="2CB663"/>
      </a:accent4>
      <a:accent5>
        <a:srgbClr val="DF8822"/>
      </a:accent5>
      <a:accent6>
        <a:srgbClr val="BC410A"/>
      </a:accent6>
      <a:hlink>
        <a:srgbClr val="5977C4"/>
      </a:hlink>
      <a:folHlink>
        <a:srgbClr val="A1A9BF"/>
      </a:folHlink>
    </a:clrScheme>
    <a:fontScheme name="Gallery">
      <a:majorFont>
        <a:latin typeface="Century Gothic" panose="020B0502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lumMod val="108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E050AC27-895F-4B90-991D-A6818FC89AB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256</TotalTime>
  <Words>1973</Words>
  <Application>Microsoft Office PowerPoint</Application>
  <PresentationFormat>Widescreen</PresentationFormat>
  <Paragraphs>171</Paragraphs>
  <Slides>31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31</vt:i4>
      </vt:variant>
    </vt:vector>
  </HeadingPairs>
  <TitlesOfParts>
    <vt:vector size="36" baseType="lpstr">
      <vt:lpstr>Arial</vt:lpstr>
      <vt:lpstr>Calibri</vt:lpstr>
      <vt:lpstr>Century Gothic</vt:lpstr>
      <vt:lpstr>Times New Roman</vt:lpstr>
      <vt:lpstr>Gallery</vt:lpstr>
      <vt:lpstr>Robot Perception and Sensing</vt:lpstr>
      <vt:lpstr>What is Robot Perception</vt:lpstr>
      <vt:lpstr>Perception method </vt:lpstr>
      <vt:lpstr>Sensory modalities in robotics </vt:lpstr>
      <vt:lpstr>Sensory modalities in robotics </vt:lpstr>
      <vt:lpstr>Goal of this chapter is</vt:lpstr>
      <vt:lpstr>Robotic Sensor</vt:lpstr>
      <vt:lpstr>Robotic Sensor</vt:lpstr>
      <vt:lpstr>Robotic Sensor</vt:lpstr>
      <vt:lpstr>Robotic Sensor</vt:lpstr>
      <vt:lpstr>Robotic Sensor</vt:lpstr>
      <vt:lpstr>Robotic Sensor</vt:lpstr>
      <vt:lpstr>Proprioception of robot kinematic and internal process</vt:lpstr>
      <vt:lpstr>Proprioception of robot kinematic and internal process</vt:lpstr>
      <vt:lpstr>Proprioception of robot kinematic and internal process</vt:lpstr>
      <vt:lpstr>Proprioception of robot kinematic and internal process</vt:lpstr>
      <vt:lpstr>Proprioception of robot kinematic and internal process</vt:lpstr>
      <vt:lpstr>Sensor Using light</vt:lpstr>
      <vt:lpstr>Reflection</vt:lpstr>
      <vt:lpstr>Reflection</vt:lpstr>
      <vt:lpstr>Reflection</vt:lpstr>
      <vt:lpstr>Phase shift</vt:lpstr>
      <vt:lpstr>Time of flight</vt:lpstr>
      <vt:lpstr>Sensor using Sound</vt:lpstr>
      <vt:lpstr>Ultra sound distance sensor</vt:lpstr>
      <vt:lpstr>Texture recognition</vt:lpstr>
      <vt:lpstr>Inertia-based sensors</vt:lpstr>
      <vt:lpstr>Accelerometer</vt:lpstr>
      <vt:lpstr>Beacon-based sensors</vt:lpstr>
      <vt:lpstr>Beacon-based sensors</vt:lpstr>
      <vt:lpstr>     Thankyou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Robot Perception and Sensing</dc:title>
  <dc:creator>RAMAKANT GANJESHWAR</dc:creator>
  <cp:lastModifiedBy>RAMAKANT GANJESHWAR</cp:lastModifiedBy>
  <cp:revision>24</cp:revision>
  <dcterms:created xsi:type="dcterms:W3CDTF">2024-08-26T13:41:24Z</dcterms:created>
  <dcterms:modified xsi:type="dcterms:W3CDTF">2024-08-27T03:50:51Z</dcterms:modified>
</cp:coreProperties>
</file>