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Garamond" panose="02020404030301010803" pitchFamily="18" charset="0"/>
      <p:regular r:id="rId29"/>
      <p:bold r:id="rId30"/>
      <p:italic r:id="rId31"/>
    </p:embeddedFont>
    <p:embeddedFont>
      <p:font typeface="Roboto" panose="02000000000000000000" pitchFamily="2"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E3EE29-2F52-4402-B8A6-D132A9939723}">
  <a:tblStyle styleId="{24E3EE29-2F52-4402-B8A6-D132A993972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8c77e1623_1_1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8c77e1623_1_1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8c77e1623_1_1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8c77e1623_1_1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8c77e1623_1_1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18c77e1623_1_1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8c77e1623_1_1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8c77e1623_1_1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8c77e1623_1_1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8c77e1623_1_1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8c77e1623_1_1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8c77e1623_1_1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8c77e1623_1_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8c77e1623_1_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8c77e1623_1_1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8c77e1623_1_1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8c77e1623_1_1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8c77e1623_1_1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8c77e1623_1_1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8c77e1623_1_1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18c77e1623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18c77e1623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c77e1623_1_1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8c77e1623_1_1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8c77e1623_1_1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18c77e1623_1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8c77e1623_1_1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8c77e1623_1_1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8c77e1623_1_1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8c77e1623_1_1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18c77e1623_1_1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18c77e1623_1_1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8719f32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18719f32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8c77e1623_1_1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18c77e1623_1_1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18c77e1623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18c77e1623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8c77e1623_1_1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8c77e1623_1_1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8c77e1623_1_1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8c77e1623_1_1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8c77e1623_1_1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8c77e1623_1_1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8c77e1623_1_1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8c77e1623_1_1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8c77e1623_1_1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8c77e1623_1_1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8c77e1623_1_1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8c77e1623_1_1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2019299" y="2641598"/>
            <a:ext cx="5111751"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56169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407791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047127" y="3105149"/>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9572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28098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489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5285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047127" y="257175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4968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4" name="Straight Connector 13"/>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400950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4" name="Straight Connector 13"/>
          <p:cNvCxnSpPr/>
          <p:nvPr/>
        </p:nvCxnSpPr>
        <p:spPr>
          <a:xfrm>
            <a:off x="6647918" y="742950"/>
            <a:ext cx="0" cy="36576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59593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141634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6" name="Straight Connector 15"/>
          <p:cNvCxnSpPr/>
          <p:nvPr/>
        </p:nvCxnSpPr>
        <p:spPr>
          <a:xfrm>
            <a:off x="1509542" y="2782939"/>
            <a:ext cx="612253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94945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746711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8" name="Straight Connector 17"/>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3779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4" name="Straight Connector 13"/>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36874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3894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6" name="Straight Connector 15"/>
          <p:cNvCxnSpPr/>
          <p:nvPr/>
        </p:nvCxnSpPr>
        <p:spPr>
          <a:xfrm>
            <a:off x="1047127" y="2184400"/>
            <a:ext cx="26358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45954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286390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3/7/2022</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5292990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tudy.com/academy/lesson/secondary-groups-in-sociology-examples-lesson-quiz.html"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sociologygroup.com/achieved-status/"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62"/>
        <p:cNvGrpSpPr/>
        <p:nvPr/>
      </p:nvGrpSpPr>
      <p:grpSpPr>
        <a:xfrm>
          <a:off x="0" y="0"/>
          <a:ext cx="0" cy="0"/>
          <a:chOff x="0" y="0"/>
          <a:chExt cx="0" cy="0"/>
        </a:xfrm>
      </p:grpSpPr>
      <p:sp>
        <p:nvSpPr>
          <p:cNvPr id="63" name="Google Shape;63;p13"/>
          <p:cNvSpPr txBox="1"/>
          <p:nvPr/>
        </p:nvSpPr>
        <p:spPr>
          <a:xfrm>
            <a:off x="903300" y="682995"/>
            <a:ext cx="7362600" cy="1046700"/>
          </a:xfrm>
          <a:prstGeom prst="rect">
            <a:avLst/>
          </a:prstGeom>
          <a:solidFill>
            <a:srgbClr val="FFFF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5600">
                <a:latin typeface="Times New Roman"/>
                <a:ea typeface="Times New Roman"/>
                <a:cs typeface="Times New Roman"/>
                <a:sym typeface="Times New Roman"/>
              </a:rPr>
              <a:t>  UNITS OF SOCIETY</a:t>
            </a:r>
            <a:endParaRPr sz="5600">
              <a:latin typeface="Times New Roman"/>
              <a:ea typeface="Times New Roman"/>
              <a:cs typeface="Times New Roman"/>
              <a:sym typeface="Times New Roman"/>
            </a:endParaRPr>
          </a:p>
        </p:txBody>
      </p:sp>
      <p:sp>
        <p:nvSpPr>
          <p:cNvPr id="64" name="Google Shape;64;p13"/>
          <p:cNvSpPr txBox="1"/>
          <p:nvPr/>
        </p:nvSpPr>
        <p:spPr>
          <a:xfrm>
            <a:off x="5226859" y="3355018"/>
            <a:ext cx="3234000" cy="1200600"/>
          </a:xfrm>
          <a:prstGeom prst="rect">
            <a:avLst/>
          </a:prstGeom>
          <a:solidFill>
            <a:srgbClr val="FF0000"/>
          </a:solidFill>
          <a:ln w="9525" cap="flat" cmpd="sng">
            <a:solidFill>
              <a:srgbClr val="FFFF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sz="2200" dirty="0">
                <a:latin typeface="Roboto"/>
                <a:ea typeface="Roboto"/>
                <a:cs typeface="Roboto"/>
                <a:sym typeface="Roboto"/>
              </a:rPr>
              <a:t>NAME:TANISHA SINHA</a:t>
            </a:r>
            <a:endParaRPr sz="2200" dirty="0">
              <a:latin typeface="Roboto"/>
              <a:ea typeface="Roboto"/>
              <a:cs typeface="Roboto"/>
              <a:sym typeface="Roboto"/>
            </a:endParaRPr>
          </a:p>
          <a:p>
            <a:pPr marL="0" lvl="0" indent="0" algn="l" rtl="0">
              <a:spcBef>
                <a:spcPts val="0"/>
              </a:spcBef>
              <a:spcAft>
                <a:spcPts val="0"/>
              </a:spcAft>
              <a:buNone/>
            </a:pPr>
            <a:r>
              <a:rPr lang="en-GB" sz="2200" dirty="0">
                <a:latin typeface="Roboto"/>
                <a:ea typeface="Roboto"/>
                <a:cs typeface="Roboto"/>
                <a:sym typeface="Roboto"/>
              </a:rPr>
              <a:t>ROLL NO:48</a:t>
            </a:r>
            <a:endParaRPr sz="2200" dirty="0">
              <a:latin typeface="Roboto"/>
              <a:ea typeface="Roboto"/>
              <a:cs typeface="Roboto"/>
              <a:sym typeface="Roboto"/>
            </a:endParaRPr>
          </a:p>
          <a:p>
            <a:pPr marL="0" lvl="0" indent="0" algn="l" rtl="0">
              <a:spcBef>
                <a:spcPts val="0"/>
              </a:spcBef>
              <a:spcAft>
                <a:spcPts val="0"/>
              </a:spcAft>
              <a:buNone/>
            </a:pPr>
            <a:r>
              <a:rPr lang="en-GB" sz="2200" dirty="0">
                <a:latin typeface="Roboto"/>
                <a:ea typeface="Roboto"/>
                <a:cs typeface="Roboto"/>
                <a:sym typeface="Roboto"/>
              </a:rPr>
              <a:t>BRANCH:DATA SCIENCE</a:t>
            </a:r>
            <a:endParaRPr sz="2200"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32"/>
        <p:cNvGrpSpPr/>
        <p:nvPr/>
      </p:nvGrpSpPr>
      <p:grpSpPr>
        <a:xfrm>
          <a:off x="0" y="0"/>
          <a:ext cx="0" cy="0"/>
          <a:chOff x="0" y="0"/>
          <a:chExt cx="0" cy="0"/>
        </a:xfrm>
      </p:grpSpPr>
      <p:sp>
        <p:nvSpPr>
          <p:cNvPr id="133" name="Google Shape;133;p22"/>
          <p:cNvSpPr txBox="1"/>
          <p:nvPr/>
        </p:nvSpPr>
        <p:spPr>
          <a:xfrm>
            <a:off x="409000" y="483375"/>
            <a:ext cx="7138800" cy="41395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4900" dirty="0">
                <a:solidFill>
                  <a:srgbClr val="666666"/>
                </a:solidFill>
                <a:highlight>
                  <a:srgbClr val="FFFFFF"/>
                </a:highlight>
              </a:rPr>
              <a:t>2. Family</a:t>
            </a:r>
            <a:endParaRPr sz="4900" dirty="0">
              <a:solidFill>
                <a:srgbClr val="666666"/>
              </a:solidFill>
              <a:highlight>
                <a:srgbClr val="FFFFFF"/>
              </a:highlight>
            </a:endParaRPr>
          </a:p>
          <a:p>
            <a:pPr marL="0" lvl="0" indent="0" algn="l" rtl="0">
              <a:spcBef>
                <a:spcPts val="0"/>
              </a:spcBef>
              <a:spcAft>
                <a:spcPts val="0"/>
              </a:spcAft>
              <a:buNone/>
            </a:pPr>
            <a:endParaRPr sz="1200" i="1" dirty="0">
              <a:solidFill>
                <a:srgbClr val="666666"/>
              </a:solidFill>
              <a:highlight>
                <a:srgbClr val="FFFFFF"/>
              </a:highlight>
            </a:endParaRPr>
          </a:p>
          <a:p>
            <a:pPr marL="0" lvl="0" indent="0" algn="l" rtl="0">
              <a:spcBef>
                <a:spcPts val="0"/>
              </a:spcBef>
              <a:spcAft>
                <a:spcPts val="0"/>
              </a:spcAft>
              <a:buNone/>
            </a:pPr>
            <a:r>
              <a:rPr lang="en-GB" sz="2800" dirty="0">
                <a:solidFill>
                  <a:srgbClr val="666666"/>
                </a:solidFill>
                <a:highlight>
                  <a:srgbClr val="FFFFFF"/>
                </a:highlight>
              </a:rPr>
              <a:t>The family is where primary socialisation takes place, it is considered an important part of development and structures the way one lives. Values, morals and beliefs taught during the ages of 4-18 have a direct and observable impact on how a child views and </a:t>
            </a:r>
            <a:r>
              <a:rPr lang="en-GB" sz="2800" i="1" dirty="0">
                <a:solidFill>
                  <a:srgbClr val="666666"/>
                </a:solidFill>
                <a:highlight>
                  <a:srgbClr val="FFFFFF"/>
                </a:highlight>
              </a:rPr>
              <a:t>reacts </a:t>
            </a:r>
            <a:r>
              <a:rPr lang="en-GB" sz="2800" dirty="0">
                <a:solidFill>
                  <a:srgbClr val="666666"/>
                </a:solidFill>
                <a:highlight>
                  <a:srgbClr val="FFFFFF"/>
                </a:highlight>
              </a:rPr>
              <a:t>to the world. It is beyond just raising a child. </a:t>
            </a:r>
            <a:endParaRPr sz="2800" i="1" dirty="0">
              <a:solidFill>
                <a:srgbClr val="666666"/>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37"/>
        <p:cNvGrpSpPr/>
        <p:nvPr/>
      </p:nvGrpSpPr>
      <p:grpSpPr>
        <a:xfrm>
          <a:off x="0" y="0"/>
          <a:ext cx="0" cy="0"/>
          <a:chOff x="0" y="0"/>
          <a:chExt cx="0" cy="0"/>
        </a:xfrm>
      </p:grpSpPr>
      <p:sp>
        <p:nvSpPr>
          <p:cNvPr id="138" name="Google Shape;138;p23"/>
          <p:cNvSpPr txBox="1"/>
          <p:nvPr/>
        </p:nvSpPr>
        <p:spPr>
          <a:xfrm>
            <a:off x="595423" y="324996"/>
            <a:ext cx="8172893" cy="44935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dirty="0">
                <a:solidFill>
                  <a:srgbClr val="666666"/>
                </a:solidFill>
                <a:highlight>
                  <a:srgbClr val="FFFFFF"/>
                </a:highlight>
              </a:rPr>
              <a:t>The definition of what constitutes a family has changed over history but the characteristics remain the same, it is </a:t>
            </a:r>
            <a:endParaRPr sz="2000" dirty="0">
              <a:solidFill>
                <a:srgbClr val="666666"/>
              </a:solidFill>
              <a:highlight>
                <a:srgbClr val="FFFFFF"/>
              </a:highlight>
            </a:endParaRPr>
          </a:p>
          <a:p>
            <a:pPr marL="0" lvl="0" indent="0" algn="l" rtl="0">
              <a:spcBef>
                <a:spcPts val="0"/>
              </a:spcBef>
              <a:spcAft>
                <a:spcPts val="0"/>
              </a:spcAft>
              <a:buNone/>
            </a:pPr>
            <a:r>
              <a:rPr lang="en-GB" sz="2000" dirty="0">
                <a:solidFill>
                  <a:srgbClr val="666666"/>
                </a:solidFill>
                <a:highlight>
                  <a:srgbClr val="FFFFFF"/>
                </a:highlight>
              </a:rPr>
              <a:t>1) A mating relationship, </a:t>
            </a:r>
            <a:endParaRPr sz="2000" dirty="0">
              <a:solidFill>
                <a:srgbClr val="666666"/>
              </a:solidFill>
              <a:highlight>
                <a:srgbClr val="FFFFFF"/>
              </a:highlight>
            </a:endParaRPr>
          </a:p>
          <a:p>
            <a:pPr marL="0" lvl="0" indent="0" algn="l" rtl="0">
              <a:spcBef>
                <a:spcPts val="0"/>
              </a:spcBef>
              <a:spcAft>
                <a:spcPts val="0"/>
              </a:spcAft>
              <a:buNone/>
            </a:pPr>
            <a:r>
              <a:rPr lang="en-GB" sz="2000" dirty="0">
                <a:solidFill>
                  <a:srgbClr val="666666"/>
                </a:solidFill>
                <a:highlight>
                  <a:srgbClr val="FFFFFF"/>
                </a:highlight>
              </a:rPr>
              <a:t>2) A form of marriage, </a:t>
            </a:r>
            <a:endParaRPr sz="2000" dirty="0">
              <a:solidFill>
                <a:srgbClr val="666666"/>
              </a:solidFill>
              <a:highlight>
                <a:srgbClr val="FFFFFF"/>
              </a:highlight>
            </a:endParaRPr>
          </a:p>
          <a:p>
            <a:pPr marL="0" lvl="0" indent="0" algn="l" rtl="0">
              <a:spcBef>
                <a:spcPts val="0"/>
              </a:spcBef>
              <a:spcAft>
                <a:spcPts val="0"/>
              </a:spcAft>
              <a:buNone/>
            </a:pPr>
            <a:r>
              <a:rPr lang="en-GB" sz="2000" dirty="0">
                <a:solidFill>
                  <a:srgbClr val="666666"/>
                </a:solidFill>
                <a:highlight>
                  <a:srgbClr val="FFFFFF"/>
                </a:highlight>
              </a:rPr>
              <a:t>3) A system of nomenclature,</a:t>
            </a:r>
            <a:endParaRPr sz="2000" dirty="0">
              <a:solidFill>
                <a:srgbClr val="666666"/>
              </a:solidFill>
              <a:highlight>
                <a:srgbClr val="FFFFFF"/>
              </a:highlight>
            </a:endParaRPr>
          </a:p>
          <a:p>
            <a:pPr marL="0" lvl="0" indent="0" algn="l" rtl="0">
              <a:spcBef>
                <a:spcPts val="0"/>
              </a:spcBef>
              <a:spcAft>
                <a:spcPts val="0"/>
              </a:spcAft>
              <a:buNone/>
            </a:pPr>
            <a:r>
              <a:rPr lang="en-GB" sz="2000" dirty="0">
                <a:solidFill>
                  <a:srgbClr val="666666"/>
                </a:solidFill>
                <a:highlight>
                  <a:srgbClr val="FFFFFF"/>
                </a:highlight>
              </a:rPr>
              <a:t> 4) A means for the economic provision and</a:t>
            </a:r>
            <a:endParaRPr sz="2000" dirty="0">
              <a:solidFill>
                <a:srgbClr val="666666"/>
              </a:solidFill>
              <a:highlight>
                <a:srgbClr val="FFFFFF"/>
              </a:highlight>
            </a:endParaRPr>
          </a:p>
          <a:p>
            <a:pPr marL="0" lvl="0" indent="0" algn="l" rtl="0">
              <a:spcBef>
                <a:spcPts val="0"/>
              </a:spcBef>
              <a:spcAft>
                <a:spcPts val="0"/>
              </a:spcAft>
              <a:buNone/>
            </a:pPr>
            <a:r>
              <a:rPr lang="en-GB" sz="2000" dirty="0">
                <a:solidFill>
                  <a:srgbClr val="666666"/>
                </a:solidFill>
                <a:highlight>
                  <a:srgbClr val="FFFFFF"/>
                </a:highlight>
              </a:rPr>
              <a:t> 5) Involves common habitation.</a:t>
            </a:r>
            <a:endParaRPr sz="2000" dirty="0">
              <a:solidFill>
                <a:srgbClr val="666666"/>
              </a:solidFill>
              <a:highlight>
                <a:srgbClr val="FFFFFF"/>
              </a:highlight>
            </a:endParaRPr>
          </a:p>
          <a:p>
            <a:pPr marL="0" lvl="0" indent="0" algn="l" rtl="0">
              <a:spcBef>
                <a:spcPts val="0"/>
              </a:spcBef>
              <a:spcAft>
                <a:spcPts val="0"/>
              </a:spcAft>
              <a:buNone/>
            </a:pPr>
            <a:endParaRPr sz="2000" dirty="0">
              <a:solidFill>
                <a:srgbClr val="666666"/>
              </a:solidFill>
              <a:highlight>
                <a:srgbClr val="FFFFFF"/>
              </a:highlight>
            </a:endParaRPr>
          </a:p>
          <a:p>
            <a:pPr marL="0" lvl="0" indent="0" algn="l" rtl="0">
              <a:spcBef>
                <a:spcPts val="0"/>
              </a:spcBef>
              <a:spcAft>
                <a:spcPts val="0"/>
              </a:spcAft>
              <a:buNone/>
            </a:pPr>
            <a:r>
              <a:rPr lang="en-GB" sz="2000" dirty="0">
                <a:solidFill>
                  <a:srgbClr val="666666"/>
                </a:solidFill>
                <a:highlight>
                  <a:srgbClr val="FFFFFF"/>
                </a:highlight>
              </a:rPr>
              <a:t> The family and society are interconnected as families combined to constitute a society. Parents are not only tasked with the responsibility of raising their child, but also socialising them to adhere to the norms and rules of the society they live in. They must also teach children about the different cultures that exist and the proper etiquette to follow in different situations. Parents share information with children that were passed down from their parents.</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0000"/>
        </a:solidFill>
        <a:effectLst/>
      </p:bgPr>
    </p:bg>
    <p:spTree>
      <p:nvGrpSpPr>
        <p:cNvPr id="1" name="Shape 142"/>
        <p:cNvGrpSpPr/>
        <p:nvPr/>
      </p:nvGrpSpPr>
      <p:grpSpPr>
        <a:xfrm>
          <a:off x="0" y="0"/>
          <a:ext cx="0" cy="0"/>
          <a:chOff x="0" y="0"/>
          <a:chExt cx="0" cy="0"/>
        </a:xfrm>
      </p:grpSpPr>
      <p:sp>
        <p:nvSpPr>
          <p:cNvPr id="143" name="Google Shape;143;p24"/>
          <p:cNvSpPr txBox="1"/>
          <p:nvPr/>
        </p:nvSpPr>
        <p:spPr>
          <a:xfrm>
            <a:off x="637952" y="297450"/>
            <a:ext cx="7875183" cy="42016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200" i="1" dirty="0">
                <a:solidFill>
                  <a:srgbClr val="666666"/>
                </a:solidFill>
                <a:highlight>
                  <a:srgbClr val="FFFFFF"/>
                </a:highlight>
              </a:rPr>
              <a:t>3. Education</a:t>
            </a:r>
            <a:endParaRPr sz="2200" i="1" dirty="0">
              <a:solidFill>
                <a:srgbClr val="666666"/>
              </a:solidFill>
              <a:highlight>
                <a:srgbClr val="FFFFFF"/>
              </a:highlight>
            </a:endParaRPr>
          </a:p>
          <a:p>
            <a:pPr marL="0" lvl="0" indent="0" algn="l" rtl="0">
              <a:lnSpc>
                <a:spcPct val="115000"/>
              </a:lnSpc>
              <a:spcBef>
                <a:spcPts val="2000"/>
              </a:spcBef>
              <a:spcAft>
                <a:spcPts val="2000"/>
              </a:spcAft>
              <a:buNone/>
            </a:pPr>
            <a:r>
              <a:rPr lang="en-GB" sz="2200" dirty="0">
                <a:solidFill>
                  <a:srgbClr val="666666"/>
                </a:solidFill>
                <a:highlight>
                  <a:srgbClr val="FFFFFF"/>
                </a:highlight>
              </a:rPr>
              <a:t>Schools are an important part of a child’s growth and development, that is why people emphasise the need to send children to physical schools rather than </a:t>
            </a:r>
            <a:r>
              <a:rPr lang="en-GB" sz="2200" dirty="0" err="1">
                <a:solidFill>
                  <a:srgbClr val="666666"/>
                </a:solidFill>
                <a:highlight>
                  <a:srgbClr val="FFFFFF"/>
                </a:highlight>
              </a:rPr>
              <a:t>homeschooling</a:t>
            </a:r>
            <a:r>
              <a:rPr lang="en-GB" sz="2200" dirty="0">
                <a:solidFill>
                  <a:srgbClr val="666666"/>
                </a:solidFill>
                <a:highlight>
                  <a:srgbClr val="FFFFFF"/>
                </a:highlight>
              </a:rPr>
              <a:t> them. During the sixteen years at school, children imbibe values and knowledge that exist outside the official curriculum. This is often referred to as the hidden curriculum. Rules and norms that were taught by parents and religious institutions are reinforced, along with this they learn new rules that can only be taught at an institution such as the school. </a:t>
            </a:r>
            <a:endParaRPr sz="2400" dirty="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147"/>
        <p:cNvGrpSpPr/>
        <p:nvPr/>
      </p:nvGrpSpPr>
      <p:grpSpPr>
        <a:xfrm>
          <a:off x="0" y="0"/>
          <a:ext cx="0" cy="0"/>
          <a:chOff x="0" y="0"/>
          <a:chExt cx="0" cy="0"/>
        </a:xfrm>
      </p:grpSpPr>
      <p:sp>
        <p:nvSpPr>
          <p:cNvPr id="148" name="Google Shape;148;p25"/>
          <p:cNvSpPr txBox="1"/>
          <p:nvPr/>
        </p:nvSpPr>
        <p:spPr>
          <a:xfrm>
            <a:off x="508150" y="520550"/>
            <a:ext cx="7138800" cy="41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200">
                <a:solidFill>
                  <a:srgbClr val="666666"/>
                </a:solidFill>
                <a:highlight>
                  <a:srgbClr val="FFFFFF"/>
                </a:highlight>
              </a:rPr>
              <a:t>For example, the idea that one must not cheat to gain merit can only be truly taught in a school setting. Educators teach children to be kind, to learn to work together, to work hard for good results and so on. When children engage in acts such as bullying and harassment, they are punished for their bad behaviour. Schools help children transition from their safety net into the real world where they are held responsible for their actions.</a:t>
            </a:r>
            <a:endParaRPr sz="2200">
              <a:solidFill>
                <a:srgbClr val="666666"/>
              </a:solidFill>
              <a:highlight>
                <a:srgbClr val="FFFFFF"/>
              </a:highlight>
            </a:endParaRPr>
          </a:p>
          <a:p>
            <a:pPr marL="0" lvl="0" indent="0" algn="l" rtl="0">
              <a:spcBef>
                <a:spcPts val="2000"/>
              </a:spcBef>
              <a:spcAft>
                <a:spcPts val="0"/>
              </a:spcAft>
              <a:buNone/>
            </a:pP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A9999"/>
        </a:solidFill>
        <a:effectLst/>
      </p:bgPr>
    </p:bg>
    <p:spTree>
      <p:nvGrpSpPr>
        <p:cNvPr id="1" name="Shape 152"/>
        <p:cNvGrpSpPr/>
        <p:nvPr/>
      </p:nvGrpSpPr>
      <p:grpSpPr>
        <a:xfrm>
          <a:off x="0" y="0"/>
          <a:ext cx="0" cy="0"/>
          <a:chOff x="0" y="0"/>
          <a:chExt cx="0" cy="0"/>
        </a:xfrm>
      </p:grpSpPr>
      <p:sp>
        <p:nvSpPr>
          <p:cNvPr id="153" name="Google Shape;153;p26"/>
          <p:cNvSpPr txBox="1"/>
          <p:nvPr/>
        </p:nvSpPr>
        <p:spPr>
          <a:xfrm>
            <a:off x="439479" y="193013"/>
            <a:ext cx="8243777" cy="5106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dirty="0">
                <a:solidFill>
                  <a:srgbClr val="666666"/>
                </a:solidFill>
                <a:highlight>
                  <a:srgbClr val="FFFFFF"/>
                </a:highlight>
              </a:rPr>
              <a:t>4. </a:t>
            </a:r>
            <a:r>
              <a:rPr lang="en-GB" sz="1900" i="1" dirty="0">
                <a:solidFill>
                  <a:srgbClr val="666666"/>
                </a:solidFill>
                <a:highlight>
                  <a:srgbClr val="FFFFFF"/>
                </a:highlight>
              </a:rPr>
              <a:t>Politics</a:t>
            </a:r>
            <a:endParaRPr sz="1900" i="1" dirty="0">
              <a:solidFill>
                <a:srgbClr val="666666"/>
              </a:solidFill>
              <a:highlight>
                <a:srgbClr val="FFFFFF"/>
              </a:highlight>
            </a:endParaRPr>
          </a:p>
          <a:p>
            <a:pPr marL="0" lvl="0" indent="0" algn="l" rtl="0">
              <a:lnSpc>
                <a:spcPct val="115000"/>
              </a:lnSpc>
              <a:spcBef>
                <a:spcPts val="2000"/>
              </a:spcBef>
              <a:spcAft>
                <a:spcPts val="2000"/>
              </a:spcAft>
              <a:buNone/>
            </a:pPr>
            <a:r>
              <a:rPr lang="en-GB" sz="1900" dirty="0">
                <a:solidFill>
                  <a:srgbClr val="666666"/>
                </a:solidFill>
                <a:highlight>
                  <a:srgbClr val="FFFFFF"/>
                </a:highlight>
              </a:rPr>
              <a:t>As Robert Dahl stated, politics is an unavoidable facet of human existence, because regardless of time and culture, humans are involved in some political system or the other. They may not resemble each other but a system exists. It is needed because in order to function properly and have stability a set of rules and regulations that govern the masses is required. Politics can be understood as the method through which we mobilize resources appropriately and appoint individuals with power to make decisions. In order for society to function and continue </a:t>
            </a:r>
            <a:r>
              <a:rPr lang="en-GB" sz="1900" dirty="0" err="1">
                <a:solidFill>
                  <a:srgbClr val="666666"/>
                </a:solidFill>
                <a:highlight>
                  <a:srgbClr val="FFFFFF"/>
                </a:highlight>
              </a:rPr>
              <a:t>fucntioing</a:t>
            </a:r>
            <a:r>
              <a:rPr lang="en-GB" sz="1900" dirty="0">
                <a:solidFill>
                  <a:srgbClr val="666666"/>
                </a:solidFill>
                <a:highlight>
                  <a:srgbClr val="FFFFFF"/>
                </a:highlight>
              </a:rPr>
              <a:t> over generations, it is crucial that the people are willing to accept collective norms and regulations. Each generation must be willing to abide by the basic rules of that society or come to a general consensus of decision-making. Political socialisation, </a:t>
            </a:r>
            <a:r>
              <a:rPr lang="en-GB" sz="1900" dirty="0" err="1">
                <a:solidFill>
                  <a:srgbClr val="666666"/>
                </a:solidFill>
                <a:highlight>
                  <a:srgbClr val="FFFFFF"/>
                </a:highlight>
              </a:rPr>
              <a:t>therfore</a:t>
            </a:r>
            <a:r>
              <a:rPr lang="en-GB" sz="1900" dirty="0">
                <a:solidFill>
                  <a:srgbClr val="666666"/>
                </a:solidFill>
                <a:highlight>
                  <a:srgbClr val="FFFFFF"/>
                </a:highlight>
              </a:rPr>
              <a:t>, is an important role that these institutions play. They must ensure that the members of society acquire political attitudes and actively participate in political decision-making.</a:t>
            </a:r>
            <a:endParaRPr sz="1900" dirty="0">
              <a:solidFill>
                <a:srgbClr val="666666"/>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57"/>
        <p:cNvGrpSpPr/>
        <p:nvPr/>
      </p:nvGrpSpPr>
      <p:grpSpPr>
        <a:xfrm>
          <a:off x="0" y="0"/>
          <a:ext cx="0" cy="0"/>
          <a:chOff x="0" y="0"/>
          <a:chExt cx="0" cy="0"/>
        </a:xfrm>
      </p:grpSpPr>
      <p:sp>
        <p:nvSpPr>
          <p:cNvPr id="158" name="Google Shape;158;p27"/>
          <p:cNvSpPr txBox="1"/>
          <p:nvPr/>
        </p:nvSpPr>
        <p:spPr>
          <a:xfrm>
            <a:off x="453656" y="309850"/>
            <a:ext cx="8236688" cy="41857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dirty="0">
                <a:solidFill>
                  <a:srgbClr val="666666"/>
                </a:solidFill>
                <a:highlight>
                  <a:srgbClr val="FFFFFF"/>
                </a:highlight>
              </a:rPr>
              <a:t>5. Media</a:t>
            </a:r>
            <a:endParaRPr sz="2600" dirty="0">
              <a:solidFill>
                <a:srgbClr val="666666"/>
              </a:solidFill>
              <a:highlight>
                <a:srgbClr val="FFFFFF"/>
              </a:highlight>
            </a:endParaRPr>
          </a:p>
          <a:p>
            <a:pPr marL="0" lvl="0" indent="0" algn="l" rtl="0">
              <a:spcBef>
                <a:spcPts val="0"/>
              </a:spcBef>
              <a:spcAft>
                <a:spcPts val="0"/>
              </a:spcAft>
              <a:buNone/>
            </a:pPr>
            <a:endParaRPr sz="2600" dirty="0">
              <a:solidFill>
                <a:srgbClr val="666666"/>
              </a:solidFill>
              <a:highlight>
                <a:srgbClr val="FFFFFF"/>
              </a:highlight>
            </a:endParaRPr>
          </a:p>
          <a:p>
            <a:pPr marL="0" lvl="0" indent="0" algn="l" rtl="0">
              <a:spcBef>
                <a:spcPts val="0"/>
              </a:spcBef>
              <a:spcAft>
                <a:spcPts val="0"/>
              </a:spcAft>
              <a:buNone/>
            </a:pPr>
            <a:r>
              <a:rPr lang="en-GB" sz="2600" dirty="0">
                <a:solidFill>
                  <a:srgbClr val="666666"/>
                </a:solidFill>
                <a:highlight>
                  <a:srgbClr val="FFFFFF"/>
                </a:highlight>
              </a:rPr>
              <a:t>  Media can influence how people perceive other institutions such as gender, marriage, and </a:t>
            </a:r>
            <a:r>
              <a:rPr lang="en-GB" sz="2600" dirty="0" err="1">
                <a:solidFill>
                  <a:srgbClr val="666666"/>
                </a:solidFill>
                <a:highlight>
                  <a:srgbClr val="FFFFFF"/>
                </a:highlight>
              </a:rPr>
              <a:t>religon</a:t>
            </a:r>
            <a:r>
              <a:rPr lang="en-GB" sz="2600" dirty="0">
                <a:solidFill>
                  <a:srgbClr val="666666"/>
                </a:solidFill>
                <a:highlight>
                  <a:srgbClr val="FFFFFF"/>
                </a:highlight>
              </a:rPr>
              <a:t> as well. For example, the constant projection of Islam as a harmful religion feeds into the minds of </a:t>
            </a:r>
            <a:r>
              <a:rPr lang="en-GB" sz="2600" dirty="0" err="1">
                <a:solidFill>
                  <a:srgbClr val="666666"/>
                </a:solidFill>
                <a:highlight>
                  <a:srgbClr val="FFFFFF"/>
                </a:highlight>
              </a:rPr>
              <a:t>islamophobes</a:t>
            </a:r>
            <a:r>
              <a:rPr lang="en-GB" sz="2600" dirty="0">
                <a:solidFill>
                  <a:srgbClr val="666666"/>
                </a:solidFill>
                <a:highlight>
                  <a:srgbClr val="FFFFFF"/>
                </a:highlight>
              </a:rPr>
              <a:t> and convinces the general population that the core ideologies of this religion is bad. While the media exists to transfer and spread information, it reinforces norms, values and beliefs that bound the walls of society.</a:t>
            </a:r>
            <a:endParaRPr sz="2800" dirty="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162"/>
        <p:cNvGrpSpPr/>
        <p:nvPr/>
      </p:nvGrpSpPr>
      <p:grpSpPr>
        <a:xfrm>
          <a:off x="0" y="0"/>
          <a:ext cx="0" cy="0"/>
          <a:chOff x="0" y="0"/>
          <a:chExt cx="0" cy="0"/>
        </a:xfrm>
      </p:grpSpPr>
      <p:sp>
        <p:nvSpPr>
          <p:cNvPr id="163" name="Google Shape;163;p28"/>
          <p:cNvSpPr txBox="1"/>
          <p:nvPr/>
        </p:nvSpPr>
        <p:spPr>
          <a:xfrm>
            <a:off x="520550" y="520550"/>
            <a:ext cx="713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4" name="Google Shape;164;p28"/>
          <p:cNvSpPr txBox="1"/>
          <p:nvPr/>
        </p:nvSpPr>
        <p:spPr>
          <a:xfrm>
            <a:off x="520549" y="347025"/>
            <a:ext cx="8489925" cy="417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dirty="0">
                <a:latin typeface="Roboto"/>
                <a:ea typeface="Roboto"/>
                <a:cs typeface="Roboto"/>
                <a:sym typeface="Roboto"/>
              </a:rPr>
              <a:t>2. SOCIAL GROUPS :</a:t>
            </a:r>
            <a:endParaRPr sz="3500" dirty="0">
              <a:latin typeface="Roboto"/>
              <a:ea typeface="Roboto"/>
              <a:cs typeface="Roboto"/>
              <a:sym typeface="Roboto"/>
            </a:endParaRPr>
          </a:p>
          <a:p>
            <a:pPr marL="0" lvl="0" indent="0" algn="l" rtl="0">
              <a:spcBef>
                <a:spcPts val="0"/>
              </a:spcBef>
              <a:spcAft>
                <a:spcPts val="0"/>
              </a:spcAft>
              <a:buNone/>
            </a:pPr>
            <a:endParaRPr sz="3500" dirty="0">
              <a:latin typeface="Roboto"/>
              <a:ea typeface="Roboto"/>
              <a:cs typeface="Roboto"/>
              <a:sym typeface="Roboto"/>
            </a:endParaRPr>
          </a:p>
          <a:p>
            <a:pPr marL="0" lvl="0" indent="0" algn="l" rtl="0">
              <a:spcBef>
                <a:spcPts val="0"/>
              </a:spcBef>
              <a:spcAft>
                <a:spcPts val="0"/>
              </a:spcAft>
              <a:buNone/>
            </a:pPr>
            <a:r>
              <a:rPr lang="en-GB" sz="3150" dirty="0">
                <a:solidFill>
                  <a:srgbClr val="4D5156"/>
                </a:solidFill>
                <a:highlight>
                  <a:srgbClr val="FFFFFF"/>
                </a:highlight>
              </a:rPr>
              <a:t>A social group can be defined as two or more people who interact with one another, share similar characteristics, and collectively have a sense of unity. Regardless, social groups come in a myriad of sizes and varieties. For example, a society can be viewed as a large social group.</a:t>
            </a:r>
            <a:endParaRPr sz="3500" dirty="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68"/>
        <p:cNvGrpSpPr/>
        <p:nvPr/>
      </p:nvGrpSpPr>
      <p:grpSpPr>
        <a:xfrm>
          <a:off x="0" y="0"/>
          <a:ext cx="0" cy="0"/>
          <a:chOff x="0" y="0"/>
          <a:chExt cx="0" cy="0"/>
        </a:xfrm>
      </p:grpSpPr>
      <p:sp>
        <p:nvSpPr>
          <p:cNvPr id="169" name="Google Shape;169;p29"/>
          <p:cNvSpPr txBox="1"/>
          <p:nvPr/>
        </p:nvSpPr>
        <p:spPr>
          <a:xfrm>
            <a:off x="347025" y="731225"/>
            <a:ext cx="7138800" cy="364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500">
                <a:latin typeface="Roboto"/>
                <a:ea typeface="Roboto"/>
                <a:cs typeface="Roboto"/>
                <a:sym typeface="Roboto"/>
              </a:rPr>
              <a:t>TYPES OF SOCIAL GROUPS:</a:t>
            </a:r>
            <a:endParaRPr sz="75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73"/>
        <p:cNvGrpSpPr/>
        <p:nvPr/>
      </p:nvGrpSpPr>
      <p:grpSpPr>
        <a:xfrm>
          <a:off x="0" y="0"/>
          <a:ext cx="0" cy="0"/>
          <a:chOff x="0" y="0"/>
          <a:chExt cx="0" cy="0"/>
        </a:xfrm>
      </p:grpSpPr>
      <p:sp>
        <p:nvSpPr>
          <p:cNvPr id="174" name="Google Shape;174;p30"/>
          <p:cNvSpPr txBox="1"/>
          <p:nvPr/>
        </p:nvSpPr>
        <p:spPr>
          <a:xfrm>
            <a:off x="285050" y="322250"/>
            <a:ext cx="713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75" name="Google Shape;175;p30"/>
          <p:cNvSpPr txBox="1"/>
          <p:nvPr/>
        </p:nvSpPr>
        <p:spPr>
          <a:xfrm>
            <a:off x="510362" y="304800"/>
            <a:ext cx="8165337" cy="4689900"/>
          </a:xfrm>
          <a:prstGeom prst="rect">
            <a:avLst/>
          </a:prstGeom>
          <a:noFill/>
          <a:ln>
            <a:noFill/>
          </a:ln>
        </p:spPr>
        <p:txBody>
          <a:bodyPr spcFirstLastPara="1" wrap="square" lIns="91425" tIns="91425" rIns="91425" bIns="91425" anchor="ctr" anchorCtr="0">
            <a:noAutofit/>
          </a:bodyPr>
          <a:lstStyle/>
          <a:p>
            <a:pPr marL="0" lvl="0" indent="0" algn="ctr" rtl="0">
              <a:lnSpc>
                <a:spcPct val="110000"/>
              </a:lnSpc>
              <a:spcBef>
                <a:spcPts val="1500"/>
              </a:spcBef>
              <a:spcAft>
                <a:spcPts val="0"/>
              </a:spcAft>
              <a:buNone/>
            </a:pPr>
            <a:r>
              <a:rPr lang="en-GB" sz="2850" b="1" dirty="0">
                <a:solidFill>
                  <a:srgbClr val="555555"/>
                </a:solidFill>
                <a:highlight>
                  <a:srgbClr val="FFFFFF"/>
                </a:highlight>
              </a:rPr>
              <a:t>P</a:t>
            </a:r>
            <a:r>
              <a:rPr lang="en-GB" sz="2650" b="1" dirty="0">
                <a:solidFill>
                  <a:srgbClr val="555555"/>
                </a:solidFill>
                <a:highlight>
                  <a:srgbClr val="FFFFFF"/>
                </a:highlight>
              </a:rPr>
              <a:t>rimary Groups:</a:t>
            </a:r>
            <a:endParaRPr sz="2650" b="1" dirty="0">
              <a:solidFill>
                <a:srgbClr val="555555"/>
              </a:solidFill>
              <a:highlight>
                <a:srgbClr val="FFFFFF"/>
              </a:highlight>
            </a:endParaRPr>
          </a:p>
          <a:p>
            <a:pPr marL="0" lvl="0" indent="0" algn="l" rtl="0">
              <a:lnSpc>
                <a:spcPct val="150000"/>
              </a:lnSpc>
              <a:spcBef>
                <a:spcPts val="800"/>
              </a:spcBef>
              <a:spcAft>
                <a:spcPts val="0"/>
              </a:spcAft>
              <a:buNone/>
            </a:pPr>
            <a:r>
              <a:rPr lang="en-GB" sz="1750" dirty="0">
                <a:solidFill>
                  <a:srgbClr val="555555"/>
                </a:solidFill>
                <a:highlight>
                  <a:srgbClr val="FFFFFF"/>
                </a:highlight>
              </a:rPr>
              <a:t>No two groups are created equal. Each typically has its own purpose, culture, norms, etc. Sociologists differentiate between several different types of social groups. In this lesson, we'll discuss primary groups, secondary groups, and reference groups. </a:t>
            </a:r>
            <a:r>
              <a:rPr lang="en-GB" sz="1750" b="1" dirty="0">
                <a:solidFill>
                  <a:srgbClr val="555555"/>
                </a:solidFill>
                <a:highlight>
                  <a:srgbClr val="FFFFFF"/>
                </a:highlight>
              </a:rPr>
              <a:t>Primary groups</a:t>
            </a:r>
            <a:r>
              <a:rPr lang="en-GB" sz="1750" dirty="0">
                <a:solidFill>
                  <a:srgbClr val="555555"/>
                </a:solidFill>
                <a:highlight>
                  <a:srgbClr val="FFFFFF"/>
                </a:highlight>
              </a:rPr>
              <a:t> are those that are close-knit. They are typically small scale, include intimate relationships, and are usually long lasting. The members of primary groups feel a strong personal identity with the group.</a:t>
            </a:r>
            <a:endParaRPr sz="1750" dirty="0">
              <a:solidFill>
                <a:srgbClr val="555555"/>
              </a:solidFill>
              <a:highlight>
                <a:srgbClr val="FFFFFF"/>
              </a:highlight>
            </a:endParaRPr>
          </a:p>
          <a:p>
            <a:pPr marL="0" lvl="0" indent="0" algn="l" rtl="0">
              <a:lnSpc>
                <a:spcPct val="150000"/>
              </a:lnSpc>
              <a:spcBef>
                <a:spcPts val="800"/>
              </a:spcBef>
              <a:spcAft>
                <a:spcPts val="800"/>
              </a:spcAft>
              <a:buNone/>
            </a:pPr>
            <a:endParaRPr sz="1750" dirty="0">
              <a:solidFill>
                <a:srgbClr val="555555"/>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64D79"/>
        </a:solidFill>
        <a:effectLst/>
      </p:bgPr>
    </p:bg>
    <p:spTree>
      <p:nvGrpSpPr>
        <p:cNvPr id="1" name="Shape 179"/>
        <p:cNvGrpSpPr/>
        <p:nvPr/>
      </p:nvGrpSpPr>
      <p:grpSpPr>
        <a:xfrm>
          <a:off x="0" y="0"/>
          <a:ext cx="0" cy="0"/>
          <a:chOff x="0" y="0"/>
          <a:chExt cx="0" cy="0"/>
        </a:xfrm>
      </p:grpSpPr>
      <p:sp>
        <p:nvSpPr>
          <p:cNvPr id="180" name="Google Shape;180;p31"/>
          <p:cNvSpPr txBox="1"/>
          <p:nvPr/>
        </p:nvSpPr>
        <p:spPr>
          <a:xfrm>
            <a:off x="559981" y="508150"/>
            <a:ext cx="8094921" cy="4578146"/>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sz="1850" b="1" dirty="0">
                <a:solidFill>
                  <a:srgbClr val="1797B1"/>
                </a:solidFill>
                <a:highlight>
                  <a:srgbClr val="FFFFFF"/>
                </a:highlight>
              </a:rPr>
              <a:t>EXAMPLE:</a:t>
            </a:r>
            <a:endParaRPr sz="1850" b="1" dirty="0">
              <a:solidFill>
                <a:srgbClr val="1797B1"/>
              </a:solidFill>
              <a:highlight>
                <a:srgbClr val="FFFFFF"/>
              </a:highlight>
            </a:endParaRPr>
          </a:p>
          <a:p>
            <a:pPr marL="0" lvl="0" indent="0" algn="l" rtl="0">
              <a:lnSpc>
                <a:spcPct val="150000"/>
              </a:lnSpc>
              <a:spcBef>
                <a:spcPts val="800"/>
              </a:spcBef>
              <a:spcAft>
                <a:spcPts val="0"/>
              </a:spcAft>
              <a:buNone/>
            </a:pPr>
            <a:r>
              <a:rPr lang="en-GB" sz="1850" dirty="0">
                <a:solidFill>
                  <a:srgbClr val="555555"/>
                </a:solidFill>
                <a:highlight>
                  <a:srgbClr val="FFFFFF"/>
                </a:highlight>
              </a:rPr>
              <a:t>Although the nuclear family is considered the ideal primary group by some sociologists, it is not the only example. Many people are also a member of a group of close friends. This group is usually small, and the relationships are still close-knit and enduring, so it is also a primary group. The term 'primary' is used with these groups because they are the primary source of relationships and socialization. The relationships in our primary groups give us love, security, and companionship. We also learn values and norms from our family and friends that stay with us for most, if not </a:t>
            </a:r>
            <a:r>
              <a:rPr lang="en-GB" sz="1850" dirty="0" err="1">
                <a:solidFill>
                  <a:srgbClr val="555555"/>
                </a:solidFill>
                <a:highlight>
                  <a:srgbClr val="FFFFFF"/>
                </a:highlight>
              </a:rPr>
              <a:t>all,of</a:t>
            </a:r>
            <a:r>
              <a:rPr lang="en-GB" sz="1850" dirty="0">
                <a:solidFill>
                  <a:srgbClr val="555555"/>
                </a:solidFill>
                <a:highlight>
                  <a:srgbClr val="FFFFFF"/>
                </a:highlight>
              </a:rPr>
              <a:t> our lives.</a:t>
            </a:r>
            <a:endParaRPr sz="1850" dirty="0">
              <a:solidFill>
                <a:srgbClr val="555555"/>
              </a:solidFill>
              <a:highlight>
                <a:srgbClr val="FFFFFF"/>
              </a:highlight>
            </a:endParaRPr>
          </a:p>
          <a:p>
            <a:pPr marL="0" lvl="0" indent="0" algn="l" rtl="0">
              <a:lnSpc>
                <a:spcPct val="150000"/>
              </a:lnSpc>
              <a:spcBef>
                <a:spcPts val="800"/>
              </a:spcBef>
              <a:spcAft>
                <a:spcPts val="800"/>
              </a:spcAft>
              <a:buNone/>
            </a:pPr>
            <a:r>
              <a:rPr lang="en-GB" sz="1050" dirty="0">
                <a:solidFill>
                  <a:srgbClr val="555555"/>
                </a:solidFill>
                <a:highlight>
                  <a:srgbClr val="FFFFFF"/>
                </a:highlight>
              </a:rPr>
              <a:t> </a:t>
            </a:r>
            <a:endParaRPr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9"/>
        <p:cNvGrpSpPr/>
        <p:nvPr/>
      </p:nvGrpSpPr>
      <p:grpSpPr>
        <a:xfrm>
          <a:off x="0" y="0"/>
          <a:ext cx="0" cy="0"/>
          <a:chOff x="0" y="0"/>
          <a:chExt cx="0" cy="0"/>
        </a:xfrm>
      </p:grpSpPr>
      <p:sp>
        <p:nvSpPr>
          <p:cNvPr id="70" name="Google Shape;70;p14"/>
          <p:cNvSpPr txBox="1"/>
          <p:nvPr/>
        </p:nvSpPr>
        <p:spPr>
          <a:xfrm>
            <a:off x="838786" y="301397"/>
            <a:ext cx="78492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0" dirty="0"/>
              <a:t>WHAT IS SOCIETY?</a:t>
            </a:r>
            <a:endParaRPr sz="6000" dirty="0"/>
          </a:p>
        </p:txBody>
      </p:sp>
      <p:pic>
        <p:nvPicPr>
          <p:cNvPr id="71" name="Google Shape;71;p14"/>
          <p:cNvPicPr preferRelativeResize="0"/>
          <p:nvPr/>
        </p:nvPicPr>
        <p:blipFill>
          <a:blip r:embed="rId3">
            <a:alphaModFix/>
          </a:blip>
          <a:stretch>
            <a:fillRect/>
          </a:stretch>
        </p:blipFill>
        <p:spPr>
          <a:xfrm>
            <a:off x="1340227" y="1506609"/>
            <a:ext cx="6078928" cy="280212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184"/>
        <p:cNvGrpSpPr/>
        <p:nvPr/>
      </p:nvGrpSpPr>
      <p:grpSpPr>
        <a:xfrm>
          <a:off x="0" y="0"/>
          <a:ext cx="0" cy="0"/>
          <a:chOff x="0" y="0"/>
          <a:chExt cx="0" cy="0"/>
        </a:xfrm>
      </p:grpSpPr>
      <p:sp>
        <p:nvSpPr>
          <p:cNvPr id="185" name="Google Shape;185;p32"/>
          <p:cNvSpPr txBox="1"/>
          <p:nvPr/>
        </p:nvSpPr>
        <p:spPr>
          <a:xfrm>
            <a:off x="247875" y="198300"/>
            <a:ext cx="713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87" name="Google Shape;187;p32"/>
          <p:cNvSpPr txBox="1"/>
          <p:nvPr/>
        </p:nvSpPr>
        <p:spPr>
          <a:xfrm>
            <a:off x="602512" y="283535"/>
            <a:ext cx="7917711" cy="4281000"/>
          </a:xfrm>
          <a:prstGeom prst="rect">
            <a:avLst/>
          </a:prstGeom>
          <a:noFill/>
          <a:ln>
            <a:noFill/>
          </a:ln>
        </p:spPr>
        <p:txBody>
          <a:bodyPr spcFirstLastPara="1" wrap="square" lIns="91425" tIns="91425" rIns="91425" bIns="91425" anchor="ctr" anchorCtr="0">
            <a:noAutofit/>
          </a:bodyPr>
          <a:lstStyle/>
          <a:p>
            <a:pPr marL="0" lvl="0" indent="0" algn="ctr" rtl="0">
              <a:lnSpc>
                <a:spcPct val="110000"/>
              </a:lnSpc>
              <a:spcBef>
                <a:spcPts val="1500"/>
              </a:spcBef>
              <a:spcAft>
                <a:spcPts val="0"/>
              </a:spcAft>
              <a:buNone/>
            </a:pPr>
            <a:r>
              <a:rPr lang="en-GB" sz="2550" b="1" dirty="0">
                <a:solidFill>
                  <a:srgbClr val="555555"/>
                </a:solidFill>
                <a:highlight>
                  <a:srgbClr val="FFFFFF"/>
                </a:highlight>
              </a:rPr>
              <a:t>Secondary Groups</a:t>
            </a:r>
            <a:endParaRPr sz="2550" b="1" dirty="0">
              <a:solidFill>
                <a:srgbClr val="555555"/>
              </a:solidFill>
              <a:highlight>
                <a:srgbClr val="FFFFFF"/>
              </a:highlight>
            </a:endParaRPr>
          </a:p>
          <a:p>
            <a:pPr marL="0" lvl="0" indent="0" algn="l" rtl="0">
              <a:lnSpc>
                <a:spcPct val="150000"/>
              </a:lnSpc>
              <a:spcBef>
                <a:spcPts val="800"/>
              </a:spcBef>
              <a:spcAft>
                <a:spcPts val="800"/>
              </a:spcAft>
              <a:buNone/>
            </a:pPr>
            <a:r>
              <a:rPr lang="en-GB" sz="1650" b="1" dirty="0">
                <a:solidFill>
                  <a:srgbClr val="1797B1"/>
                </a:solidFill>
                <a:highlight>
                  <a:srgbClr val="FFFFFF"/>
                </a:highlight>
                <a:uFill>
                  <a:noFill/>
                </a:uFill>
                <a:hlinkClick r:id="rId3">
                  <a:extLst>
                    <a:ext uri="{A12FA001-AC4F-418D-AE19-62706E023703}">
                      <ahyp:hlinkClr xmlns:ahyp="http://schemas.microsoft.com/office/drawing/2018/hyperlinkcolor" val="tx"/>
                    </a:ext>
                  </a:extLst>
                </a:hlinkClick>
              </a:rPr>
              <a:t>Secondary groups</a:t>
            </a:r>
            <a:r>
              <a:rPr lang="en-GB" sz="1650" dirty="0">
                <a:solidFill>
                  <a:srgbClr val="555555"/>
                </a:solidFill>
                <a:highlight>
                  <a:srgbClr val="FFFFFF"/>
                </a:highlight>
              </a:rPr>
              <a:t> are another type of social group. They have the opposite characteristics of primary groups. They can be small or large and are mostly impersonal and usually short term. These groups are typically found at work and school. An example of a secondary group is a committee organized to plan a holiday party at work. Members of the committee meet infrequently and for only a short period of time. Although group members may have some similar interests, the purpose of the group is about the task instead of the relationships. Sometimes, secondary groups become pretty informal, and the members get to know each other fairly well. Even so, their friendships exist in a limited context; they won't necessarily remain close beyond the holiday party.</a:t>
            </a:r>
            <a:endParaRPr sz="1650" dirty="0">
              <a:solidFill>
                <a:srgbClr val="555555"/>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5A6BD"/>
        </a:solidFill>
        <a:effectLst/>
      </p:bgPr>
    </p:bg>
    <p:spTree>
      <p:nvGrpSpPr>
        <p:cNvPr id="1" name="Shape 191"/>
        <p:cNvGrpSpPr/>
        <p:nvPr/>
      </p:nvGrpSpPr>
      <p:grpSpPr>
        <a:xfrm>
          <a:off x="0" y="0"/>
          <a:ext cx="0" cy="0"/>
          <a:chOff x="0" y="0"/>
          <a:chExt cx="0" cy="0"/>
        </a:xfrm>
      </p:grpSpPr>
      <p:sp>
        <p:nvSpPr>
          <p:cNvPr id="192" name="Google Shape;192;p33"/>
          <p:cNvSpPr txBox="1"/>
          <p:nvPr/>
        </p:nvSpPr>
        <p:spPr>
          <a:xfrm>
            <a:off x="506818" y="378857"/>
            <a:ext cx="8130363" cy="438578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dirty="0">
                <a:latin typeface="Roboto"/>
                <a:ea typeface="Roboto"/>
                <a:cs typeface="Roboto"/>
                <a:sym typeface="Roboto"/>
              </a:rPr>
              <a:t>3.STATUSES AND ROLES:</a:t>
            </a:r>
          </a:p>
          <a:p>
            <a:pPr marL="0" lvl="0" indent="0" algn="ctr" rtl="0">
              <a:spcBef>
                <a:spcPts val="0"/>
              </a:spcBef>
              <a:spcAft>
                <a:spcPts val="0"/>
              </a:spcAft>
              <a:buNone/>
            </a:pPr>
            <a:endParaRPr sz="4500" dirty="0">
              <a:latin typeface="Roboto"/>
              <a:ea typeface="Roboto"/>
              <a:cs typeface="Roboto"/>
              <a:sym typeface="Roboto"/>
            </a:endParaRPr>
          </a:p>
          <a:p>
            <a:pPr marL="0" lvl="0" indent="0" algn="l" rtl="0">
              <a:spcBef>
                <a:spcPts val="0"/>
              </a:spcBef>
              <a:spcAft>
                <a:spcPts val="0"/>
              </a:spcAft>
              <a:buNone/>
            </a:pPr>
            <a:r>
              <a:rPr lang="en-GB" sz="2400" dirty="0"/>
              <a:t>In all of the many social groups that we as individuals belong to, we have a status and a role to </a:t>
            </a:r>
            <a:r>
              <a:rPr lang="en-GB" sz="2400" dirty="0" err="1"/>
              <a:t>fulfill</a:t>
            </a:r>
            <a:r>
              <a:rPr lang="en-GB" sz="2400" dirty="0"/>
              <a:t>.  </a:t>
            </a:r>
            <a:r>
              <a:rPr lang="en-GB" sz="2400" b="1" dirty="0">
                <a:solidFill>
                  <a:srgbClr val="333333"/>
                </a:solidFill>
              </a:rPr>
              <a:t>Status</a:t>
            </a:r>
            <a:r>
              <a:rPr lang="en-GB" sz="2400" dirty="0"/>
              <a:t> is our relative social position within a group, while a </a:t>
            </a:r>
            <a:r>
              <a:rPr lang="en-GB" sz="2400" b="1" dirty="0">
                <a:solidFill>
                  <a:srgbClr val="333333"/>
                </a:solidFill>
              </a:rPr>
              <a:t>role</a:t>
            </a:r>
            <a:r>
              <a:rPr lang="en-GB" sz="2400" dirty="0"/>
              <a:t> is the part our society expects us to play in a given status.  For example, a man may have the status of father in his family.  Because of this status, he is expected to </a:t>
            </a:r>
            <a:r>
              <a:rPr lang="en-GB" sz="2400" dirty="0" err="1"/>
              <a:t>fulfill</a:t>
            </a:r>
            <a:r>
              <a:rPr lang="en-GB" sz="2400" dirty="0"/>
              <a:t> a role for his children that in most societies requires him to nurture, educate, guide, and protect them.  Of course, mothers usually have complementary roles.</a:t>
            </a:r>
            <a:endParaRPr sz="2400"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Shape 196"/>
        <p:cNvGrpSpPr/>
        <p:nvPr/>
      </p:nvGrpSpPr>
      <p:grpSpPr>
        <a:xfrm>
          <a:off x="0" y="0"/>
          <a:ext cx="0" cy="0"/>
          <a:chOff x="0" y="0"/>
          <a:chExt cx="0" cy="0"/>
        </a:xfrm>
      </p:grpSpPr>
      <p:sp>
        <p:nvSpPr>
          <p:cNvPr id="197" name="Google Shape;197;p34"/>
          <p:cNvSpPr txBox="1"/>
          <p:nvPr/>
        </p:nvSpPr>
        <p:spPr>
          <a:xfrm>
            <a:off x="433800" y="470975"/>
            <a:ext cx="7138800" cy="337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900" dirty="0">
                <a:latin typeface="Roboto"/>
                <a:ea typeface="Roboto"/>
                <a:cs typeface="Roboto"/>
                <a:sym typeface="Roboto"/>
              </a:rPr>
              <a:t>TYPES OF STATUSES AND ROLES:</a:t>
            </a:r>
            <a:endParaRPr sz="6900"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201"/>
        <p:cNvGrpSpPr/>
        <p:nvPr/>
      </p:nvGrpSpPr>
      <p:grpSpPr>
        <a:xfrm>
          <a:off x="0" y="0"/>
          <a:ext cx="0" cy="0"/>
          <a:chOff x="0" y="0"/>
          <a:chExt cx="0" cy="0"/>
        </a:xfrm>
      </p:grpSpPr>
      <p:sp>
        <p:nvSpPr>
          <p:cNvPr id="202" name="Google Shape;202;p35"/>
          <p:cNvSpPr txBox="1"/>
          <p:nvPr/>
        </p:nvSpPr>
        <p:spPr>
          <a:xfrm>
            <a:off x="86750" y="210700"/>
            <a:ext cx="8874000" cy="475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a:solidFill>
                  <a:srgbClr val="666666"/>
                </a:solidFill>
                <a:highlight>
                  <a:srgbClr val="FFFFFF"/>
                </a:highlight>
              </a:rPr>
              <a:t>I. ACHIEVED STATUES:</a:t>
            </a:r>
            <a:endParaRPr sz="2700">
              <a:solidFill>
                <a:srgbClr val="666666"/>
              </a:solidFill>
              <a:highlight>
                <a:srgbClr val="FFFFFF"/>
              </a:highlight>
            </a:endParaRPr>
          </a:p>
          <a:p>
            <a:pPr marL="0" lvl="0" indent="0" algn="l" rtl="0">
              <a:spcBef>
                <a:spcPts val="0"/>
              </a:spcBef>
              <a:spcAft>
                <a:spcPts val="0"/>
              </a:spcAft>
              <a:buNone/>
            </a:pPr>
            <a:endParaRPr sz="2700">
              <a:solidFill>
                <a:srgbClr val="666666"/>
              </a:solidFill>
              <a:highlight>
                <a:srgbClr val="FFFFFF"/>
              </a:highlight>
            </a:endParaRPr>
          </a:p>
          <a:p>
            <a:pPr marL="0" lvl="0" indent="0" algn="l" rtl="0">
              <a:spcBef>
                <a:spcPts val="0"/>
              </a:spcBef>
              <a:spcAft>
                <a:spcPts val="0"/>
              </a:spcAft>
              <a:buNone/>
            </a:pPr>
            <a:r>
              <a:rPr lang="en-GB" sz="2700">
                <a:solidFill>
                  <a:srgbClr val="666666"/>
                </a:solidFill>
                <a:highlight>
                  <a:srgbClr val="FFFFFF"/>
                </a:highlight>
              </a:rPr>
              <a:t>A man’s status can be broadly determined by many factors.Caste, creed, sex, position in any institution are some of the factors which determine the status of a man. Status of a man is a temporary thing. It can be changed according to the situation. As the name says achieved, it means a person had worked hard to achieve a status in a society. Position in any institution is an example of Achieved status. If he gets promoted to a new level, his status is changed in the society.</a:t>
            </a:r>
            <a:endParaRPr sz="29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5818E"/>
        </a:solidFill>
        <a:effectLst/>
      </p:bgPr>
    </p:bg>
    <p:spTree>
      <p:nvGrpSpPr>
        <p:cNvPr id="1" name="Shape 206"/>
        <p:cNvGrpSpPr/>
        <p:nvPr/>
      </p:nvGrpSpPr>
      <p:grpSpPr>
        <a:xfrm>
          <a:off x="0" y="0"/>
          <a:ext cx="0" cy="0"/>
          <a:chOff x="0" y="0"/>
          <a:chExt cx="0" cy="0"/>
        </a:xfrm>
      </p:grpSpPr>
      <p:sp>
        <p:nvSpPr>
          <p:cNvPr id="207" name="Google Shape;207;p36"/>
          <p:cNvSpPr txBox="1"/>
          <p:nvPr/>
        </p:nvSpPr>
        <p:spPr>
          <a:xfrm>
            <a:off x="418214" y="235475"/>
            <a:ext cx="8187070" cy="409339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700" dirty="0">
                <a:latin typeface="Roboto"/>
                <a:ea typeface="Roboto"/>
                <a:cs typeface="Roboto"/>
                <a:sym typeface="Roboto"/>
              </a:rPr>
              <a:t>II.ASCRIBED STATUS</a:t>
            </a:r>
            <a:endParaRPr sz="2700" dirty="0">
              <a:latin typeface="Roboto"/>
              <a:ea typeface="Roboto"/>
              <a:cs typeface="Roboto"/>
              <a:sym typeface="Roboto"/>
            </a:endParaRPr>
          </a:p>
          <a:p>
            <a:pPr marL="0" lvl="0" indent="0" algn="l" rtl="0">
              <a:spcBef>
                <a:spcPts val="0"/>
              </a:spcBef>
              <a:spcAft>
                <a:spcPts val="0"/>
              </a:spcAft>
              <a:buNone/>
            </a:pPr>
            <a:endParaRPr sz="2700" dirty="0">
              <a:latin typeface="Roboto"/>
              <a:ea typeface="Roboto"/>
              <a:cs typeface="Roboto"/>
              <a:sym typeface="Roboto"/>
            </a:endParaRPr>
          </a:p>
          <a:p>
            <a:pPr marL="0" lvl="0" indent="0" algn="l" rtl="0">
              <a:spcBef>
                <a:spcPts val="0"/>
              </a:spcBef>
              <a:spcAft>
                <a:spcPts val="0"/>
              </a:spcAft>
              <a:buNone/>
            </a:pPr>
            <a:r>
              <a:rPr lang="en-GB" sz="2500" b="1" i="1" dirty="0">
                <a:solidFill>
                  <a:srgbClr val="666666"/>
                </a:solidFill>
                <a:highlight>
                  <a:srgbClr val="FFFFFF"/>
                </a:highlight>
              </a:rPr>
              <a:t>Ascribed status</a:t>
            </a:r>
            <a:r>
              <a:rPr lang="en-GB" sz="2500" dirty="0">
                <a:solidFill>
                  <a:srgbClr val="666666"/>
                </a:solidFill>
                <a:highlight>
                  <a:srgbClr val="FFFFFF"/>
                </a:highlight>
              </a:rPr>
              <a:t> in society means a status which is not achieved on the basis of merit or skills. It is something which you are assigned by birth. Many of the statuses which are assigned by birth are due to sex, caste or age in many of the countries. Ascribed status does not get good along with the society as compared to the achieved status. Many dreams and abilities have failed even before they have tested due to the ascribed status of society. </a:t>
            </a:r>
            <a:endParaRPr sz="2700" dirty="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211"/>
        <p:cNvGrpSpPr/>
        <p:nvPr/>
      </p:nvGrpSpPr>
      <p:grpSpPr>
        <a:xfrm>
          <a:off x="0" y="0"/>
          <a:ext cx="0" cy="0"/>
          <a:chOff x="0" y="0"/>
          <a:chExt cx="0" cy="0"/>
        </a:xfrm>
      </p:grpSpPr>
      <p:sp>
        <p:nvSpPr>
          <p:cNvPr id="212" name="Google Shape;212;p37"/>
          <p:cNvSpPr txBox="1"/>
          <p:nvPr/>
        </p:nvSpPr>
        <p:spPr>
          <a:xfrm>
            <a:off x="1183758" y="974467"/>
            <a:ext cx="6606998"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dirty="0">
                <a:solidFill>
                  <a:srgbClr val="666666"/>
                </a:solidFill>
                <a:highlight>
                  <a:srgbClr val="FFFFFF"/>
                </a:highlight>
              </a:rPr>
              <a:t>Also ascribed status does not change according to a situation like </a:t>
            </a:r>
            <a:r>
              <a:rPr lang="en-GB" sz="2500" dirty="0">
                <a:solidFill>
                  <a:srgbClr val="DD8500"/>
                </a:solidFill>
                <a:highlight>
                  <a:srgbClr val="FFFFFF"/>
                </a:highlight>
                <a:uFill>
                  <a:noFill/>
                </a:uFill>
                <a:hlinkClick r:id="rId3">
                  <a:extLst>
                    <a:ext uri="{A12FA001-AC4F-418D-AE19-62706E023703}">
                      <ahyp:hlinkClr xmlns:ahyp="http://schemas.microsoft.com/office/drawing/2018/hyperlinkcolor" val="tx"/>
                    </a:ext>
                  </a:extLst>
                </a:hlinkClick>
              </a:rPr>
              <a:t>achieved status</a:t>
            </a:r>
            <a:r>
              <a:rPr lang="en-GB" sz="2500" dirty="0">
                <a:solidFill>
                  <a:srgbClr val="666666"/>
                </a:solidFill>
                <a:highlight>
                  <a:srgbClr val="FFFFFF"/>
                </a:highlight>
              </a:rPr>
              <a:t>. For example, a king’s first son will be the next heir no matter what. It is neither done on merit level nor the choice is made by the prince whether he truly wants to be king or not.</a:t>
            </a:r>
            <a:endParaRPr dirty="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02124"/>
        </a:solidFill>
        <a:effectLst/>
      </p:bgPr>
    </p:bg>
    <p:spTree>
      <p:nvGrpSpPr>
        <p:cNvPr id="1" name="Shape 216"/>
        <p:cNvGrpSpPr/>
        <p:nvPr/>
      </p:nvGrpSpPr>
      <p:grpSpPr>
        <a:xfrm>
          <a:off x="0" y="0"/>
          <a:ext cx="0" cy="0"/>
          <a:chOff x="0" y="0"/>
          <a:chExt cx="0" cy="0"/>
        </a:xfrm>
      </p:grpSpPr>
      <p:sp>
        <p:nvSpPr>
          <p:cNvPr id="217" name="Google Shape;217;p38"/>
          <p:cNvSpPr/>
          <p:nvPr/>
        </p:nvSpPr>
        <p:spPr>
          <a:xfrm>
            <a:off x="476188" y="1462475"/>
            <a:ext cx="8191622" cy="145010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p:nvPr/>
        </p:nvSpPr>
        <p:spPr>
          <a:xfrm>
            <a:off x="669075" y="724825"/>
            <a:ext cx="7337400" cy="400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550">
                <a:solidFill>
                  <a:srgbClr val="4D5156"/>
                </a:solidFill>
                <a:highlight>
                  <a:srgbClr val="FFFFFF"/>
                </a:highlight>
              </a:rPr>
              <a:t>A society is a group of individuals involved in persistent social interaction, or a large social group sharing the same spatial or social territory, typically subject to the same political authority and dominant cultural expectations.</a:t>
            </a:r>
            <a:endParaRPr sz="39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80"/>
        <p:cNvGrpSpPr/>
        <p:nvPr/>
      </p:nvGrpSpPr>
      <p:grpSpPr>
        <a:xfrm>
          <a:off x="0" y="0"/>
          <a:ext cx="0" cy="0"/>
          <a:chOff x="0" y="0"/>
          <a:chExt cx="0" cy="0"/>
        </a:xfrm>
      </p:grpSpPr>
      <p:cxnSp>
        <p:nvCxnSpPr>
          <p:cNvPr id="81" name="Google Shape;81;p16"/>
          <p:cNvCxnSpPr>
            <a:cxnSpLocks/>
            <a:stCxn id="82" idx="2"/>
            <a:endCxn id="83" idx="0"/>
          </p:cNvCxnSpPr>
          <p:nvPr/>
        </p:nvCxnSpPr>
        <p:spPr>
          <a:xfrm rot="16200000" flipH="1">
            <a:off x="5664725" y="-569675"/>
            <a:ext cx="931750" cy="3284450"/>
          </a:xfrm>
          <a:prstGeom prst="bentConnector3">
            <a:avLst>
              <a:gd name="adj1" fmla="val 50000"/>
            </a:avLst>
          </a:prstGeom>
          <a:noFill/>
          <a:ln w="19050" cap="flat" cmpd="sng">
            <a:solidFill>
              <a:srgbClr val="C2C2C2"/>
            </a:solidFill>
            <a:prstDash val="solid"/>
            <a:miter lim="8000"/>
            <a:headEnd type="none" w="sm" len="sm"/>
            <a:tailEnd type="none" w="sm" len="sm"/>
          </a:ln>
        </p:spPr>
      </p:cxnSp>
      <p:cxnSp>
        <p:nvCxnSpPr>
          <p:cNvPr id="84" name="Google Shape;84;p16"/>
          <p:cNvCxnSpPr>
            <a:stCxn id="85" idx="0"/>
            <a:endCxn id="82" idx="2"/>
          </p:cNvCxnSpPr>
          <p:nvPr/>
        </p:nvCxnSpPr>
        <p:spPr>
          <a:xfrm rot="-5400000">
            <a:off x="2435425" y="-394325"/>
            <a:ext cx="1052100" cy="3054000"/>
          </a:xfrm>
          <a:prstGeom prst="bentConnector3">
            <a:avLst>
              <a:gd name="adj1" fmla="val 49998"/>
            </a:avLst>
          </a:prstGeom>
          <a:noFill/>
          <a:ln w="19050" cap="flat" cmpd="sng">
            <a:solidFill>
              <a:srgbClr val="C2C2C2"/>
            </a:solidFill>
            <a:prstDash val="solid"/>
            <a:miter lim="8000"/>
            <a:headEnd type="none" w="sm" len="sm"/>
            <a:tailEnd type="none" w="sm" len="sm"/>
          </a:ln>
        </p:spPr>
      </p:cxnSp>
      <p:cxnSp>
        <p:nvCxnSpPr>
          <p:cNvPr id="86" name="Google Shape;86;p16"/>
          <p:cNvCxnSpPr>
            <a:stCxn id="85" idx="2"/>
          </p:cNvCxnSpPr>
          <p:nvPr/>
        </p:nvCxnSpPr>
        <p:spPr>
          <a:xfrm rot="-5400000" flipH="1">
            <a:off x="1331875" y="2127625"/>
            <a:ext cx="1459800" cy="1254600"/>
          </a:xfrm>
          <a:prstGeom prst="bentConnector3">
            <a:avLst>
              <a:gd name="adj1" fmla="val 50000"/>
            </a:avLst>
          </a:prstGeom>
          <a:noFill/>
          <a:ln w="19050" cap="flat" cmpd="sng">
            <a:solidFill>
              <a:srgbClr val="C2C2C2"/>
            </a:solidFill>
            <a:prstDash val="solid"/>
            <a:miter lim="8000"/>
            <a:headEnd type="none" w="sm" len="sm"/>
            <a:tailEnd type="none" w="sm" len="sm"/>
          </a:ln>
        </p:spPr>
      </p:cxnSp>
      <p:cxnSp>
        <p:nvCxnSpPr>
          <p:cNvPr id="87" name="Google Shape;87;p16"/>
          <p:cNvCxnSpPr>
            <a:cxnSpLocks/>
            <a:stCxn id="88" idx="0"/>
          </p:cNvCxnSpPr>
          <p:nvPr/>
        </p:nvCxnSpPr>
        <p:spPr>
          <a:xfrm rot="5400000" flipH="1" flipV="1">
            <a:off x="596278" y="3261372"/>
            <a:ext cx="1798200" cy="523254"/>
          </a:xfrm>
          <a:prstGeom prst="bentConnector3">
            <a:avLst>
              <a:gd name="adj1" fmla="val 50000"/>
            </a:avLst>
          </a:prstGeom>
          <a:noFill/>
          <a:ln w="19050" cap="flat" cmpd="sng">
            <a:solidFill>
              <a:srgbClr val="C2C2C2"/>
            </a:solidFill>
            <a:prstDash val="solid"/>
            <a:miter lim="8000"/>
            <a:headEnd type="none" w="sm" len="sm"/>
            <a:tailEnd type="none" w="sm" len="sm"/>
          </a:ln>
        </p:spPr>
      </p:cxnSp>
      <p:cxnSp>
        <p:nvCxnSpPr>
          <p:cNvPr id="89" name="Google Shape;89;p16"/>
          <p:cNvCxnSpPr>
            <a:cxnSpLocks/>
            <a:stCxn id="83" idx="2"/>
            <a:endCxn id="90" idx="0"/>
          </p:cNvCxnSpPr>
          <p:nvPr/>
        </p:nvCxnSpPr>
        <p:spPr>
          <a:xfrm rot="16200000" flipH="1">
            <a:off x="7365800" y="2454549"/>
            <a:ext cx="1374325" cy="560275"/>
          </a:xfrm>
          <a:prstGeom prst="bentConnector3">
            <a:avLst>
              <a:gd name="adj1" fmla="val 50000"/>
            </a:avLst>
          </a:prstGeom>
          <a:noFill/>
          <a:ln w="19050" cap="flat" cmpd="sng">
            <a:solidFill>
              <a:srgbClr val="C2C2C2"/>
            </a:solidFill>
            <a:prstDash val="solid"/>
            <a:miter lim="8000"/>
            <a:headEnd type="none" w="sm" len="sm"/>
            <a:tailEnd type="none" w="sm" len="sm"/>
          </a:ln>
        </p:spPr>
      </p:cxnSp>
      <p:cxnSp>
        <p:nvCxnSpPr>
          <p:cNvPr id="91" name="Google Shape;91;p16"/>
          <p:cNvCxnSpPr>
            <a:cxnSpLocks/>
            <a:stCxn id="92" idx="0"/>
            <a:endCxn id="83" idx="2"/>
          </p:cNvCxnSpPr>
          <p:nvPr/>
        </p:nvCxnSpPr>
        <p:spPr>
          <a:xfrm rot="5400000" flipH="1" flipV="1">
            <a:off x="6571700" y="2078150"/>
            <a:ext cx="1231750" cy="1170500"/>
          </a:xfrm>
          <a:prstGeom prst="bentConnector3">
            <a:avLst>
              <a:gd name="adj1" fmla="val 50000"/>
            </a:avLst>
          </a:prstGeom>
          <a:noFill/>
          <a:ln w="19050" cap="flat" cmpd="sng">
            <a:solidFill>
              <a:srgbClr val="C2C2C2"/>
            </a:solidFill>
            <a:prstDash val="solid"/>
            <a:miter lim="8000"/>
            <a:headEnd type="none" w="sm" len="sm"/>
            <a:tailEnd type="none" w="sm" len="sm"/>
          </a:ln>
        </p:spPr>
      </p:cxnSp>
      <p:sp>
        <p:nvSpPr>
          <p:cNvPr id="82" name="Google Shape;82;p16"/>
          <p:cNvSpPr txBox="1"/>
          <p:nvPr/>
        </p:nvSpPr>
        <p:spPr>
          <a:xfrm>
            <a:off x="3718125" y="97575"/>
            <a:ext cx="1540500" cy="5091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solidFill>
                  <a:srgbClr val="A72A1E"/>
                </a:solidFill>
                <a:latin typeface="Roboto"/>
                <a:ea typeface="Roboto"/>
                <a:cs typeface="Roboto"/>
                <a:sym typeface="Roboto"/>
              </a:rPr>
              <a:t>SOCIETY</a:t>
            </a:r>
            <a:endParaRPr sz="3700">
              <a:solidFill>
                <a:srgbClr val="A72A1E"/>
              </a:solidFill>
              <a:latin typeface="Roboto"/>
              <a:ea typeface="Roboto"/>
              <a:cs typeface="Roboto"/>
              <a:sym typeface="Roboto"/>
            </a:endParaRPr>
          </a:p>
        </p:txBody>
      </p:sp>
      <p:sp>
        <p:nvSpPr>
          <p:cNvPr id="85" name="Google Shape;85;p16"/>
          <p:cNvSpPr txBox="1"/>
          <p:nvPr/>
        </p:nvSpPr>
        <p:spPr>
          <a:xfrm>
            <a:off x="95125" y="1658725"/>
            <a:ext cx="2678700" cy="366300"/>
          </a:xfrm>
          <a:prstGeom prst="rect">
            <a:avLst/>
          </a:prstGeom>
          <a:solidFill>
            <a:srgbClr val="F4CCCC"/>
          </a:solid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300">
                <a:solidFill>
                  <a:srgbClr val="A72A1E"/>
                </a:solidFill>
                <a:latin typeface="Roboto"/>
                <a:ea typeface="Roboto"/>
                <a:cs typeface="Roboto"/>
                <a:sym typeface="Roboto"/>
              </a:rPr>
              <a:t>   </a:t>
            </a:r>
            <a:r>
              <a:rPr lang="en-GB" sz="1600">
                <a:solidFill>
                  <a:srgbClr val="A72A1E"/>
                </a:solidFill>
                <a:latin typeface="Roboto"/>
                <a:ea typeface="Roboto"/>
                <a:cs typeface="Roboto"/>
                <a:sym typeface="Roboto"/>
              </a:rPr>
              <a:t>  SOCIAL INSTITUTES</a:t>
            </a:r>
            <a:endParaRPr sz="1600">
              <a:solidFill>
                <a:srgbClr val="A72A1E"/>
              </a:solidFill>
              <a:latin typeface="Roboto"/>
              <a:ea typeface="Roboto"/>
              <a:cs typeface="Roboto"/>
              <a:sym typeface="Roboto"/>
            </a:endParaRPr>
          </a:p>
        </p:txBody>
      </p:sp>
      <p:sp>
        <p:nvSpPr>
          <p:cNvPr id="83" name="Google Shape;83;p16"/>
          <p:cNvSpPr txBox="1"/>
          <p:nvPr/>
        </p:nvSpPr>
        <p:spPr>
          <a:xfrm>
            <a:off x="6698225" y="1538425"/>
            <a:ext cx="2149200" cy="5091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solidFill>
                  <a:srgbClr val="A72A1E"/>
                </a:solidFill>
                <a:latin typeface="Roboto"/>
                <a:ea typeface="Roboto"/>
                <a:cs typeface="Roboto"/>
                <a:sym typeface="Roboto"/>
              </a:rPr>
              <a:t>STATUES AND ROLES</a:t>
            </a:r>
            <a:endParaRPr sz="1600" dirty="0">
              <a:solidFill>
                <a:srgbClr val="A72A1E"/>
              </a:solidFill>
              <a:latin typeface="Roboto"/>
              <a:ea typeface="Roboto"/>
              <a:cs typeface="Roboto"/>
              <a:sym typeface="Roboto"/>
            </a:endParaRPr>
          </a:p>
        </p:txBody>
      </p:sp>
      <p:sp>
        <p:nvSpPr>
          <p:cNvPr id="90" name="Google Shape;90;p16"/>
          <p:cNvSpPr txBox="1"/>
          <p:nvPr/>
        </p:nvSpPr>
        <p:spPr>
          <a:xfrm>
            <a:off x="7605900" y="3421850"/>
            <a:ext cx="1454400" cy="6858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A72A1E"/>
                </a:solidFill>
                <a:latin typeface="Roboto"/>
                <a:ea typeface="Roboto"/>
                <a:cs typeface="Roboto"/>
                <a:sym typeface="Roboto"/>
              </a:rPr>
              <a:t>ACHIEVED STATUS</a:t>
            </a:r>
            <a:endParaRPr>
              <a:solidFill>
                <a:srgbClr val="A72A1E"/>
              </a:solidFill>
              <a:latin typeface="Roboto"/>
              <a:ea typeface="Roboto"/>
              <a:cs typeface="Roboto"/>
              <a:sym typeface="Roboto"/>
            </a:endParaRPr>
          </a:p>
        </p:txBody>
      </p:sp>
      <p:sp>
        <p:nvSpPr>
          <p:cNvPr id="92" name="Google Shape;92;p16"/>
          <p:cNvSpPr txBox="1"/>
          <p:nvPr/>
        </p:nvSpPr>
        <p:spPr>
          <a:xfrm>
            <a:off x="5833275" y="3279275"/>
            <a:ext cx="1538100" cy="5091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A72A1E"/>
                </a:solidFill>
                <a:latin typeface="Roboto"/>
                <a:ea typeface="Roboto"/>
                <a:cs typeface="Roboto"/>
                <a:sym typeface="Roboto"/>
              </a:rPr>
              <a:t>ASCRIBED STATUS</a:t>
            </a:r>
            <a:endParaRPr>
              <a:solidFill>
                <a:srgbClr val="A72A1E"/>
              </a:solidFill>
              <a:latin typeface="Roboto"/>
              <a:ea typeface="Roboto"/>
              <a:cs typeface="Roboto"/>
              <a:sym typeface="Roboto"/>
            </a:endParaRPr>
          </a:p>
        </p:txBody>
      </p:sp>
      <p:sp>
        <p:nvSpPr>
          <p:cNvPr id="93" name="Google Shape;93;p16"/>
          <p:cNvSpPr txBox="1"/>
          <p:nvPr/>
        </p:nvSpPr>
        <p:spPr>
          <a:xfrm>
            <a:off x="3275288" y="4428725"/>
            <a:ext cx="1833600" cy="507581"/>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A72A1E"/>
                </a:solidFill>
                <a:latin typeface="Roboto"/>
                <a:ea typeface="Roboto"/>
                <a:cs typeface="Roboto"/>
                <a:sym typeface="Roboto"/>
              </a:rPr>
              <a:t>PRIMARY GROUP</a:t>
            </a:r>
            <a:endParaRPr dirty="0">
              <a:solidFill>
                <a:srgbClr val="A72A1E"/>
              </a:solidFill>
              <a:latin typeface="Roboto"/>
              <a:ea typeface="Roboto"/>
              <a:cs typeface="Roboto"/>
              <a:sym typeface="Roboto"/>
            </a:endParaRPr>
          </a:p>
        </p:txBody>
      </p:sp>
      <p:sp>
        <p:nvSpPr>
          <p:cNvPr id="88" name="Google Shape;88;p16"/>
          <p:cNvSpPr txBox="1"/>
          <p:nvPr/>
        </p:nvSpPr>
        <p:spPr>
          <a:xfrm>
            <a:off x="402355" y="4422099"/>
            <a:ext cx="1662791" cy="3663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A72A1E"/>
                </a:solidFill>
                <a:latin typeface="Roboto"/>
                <a:ea typeface="Roboto"/>
                <a:cs typeface="Roboto"/>
                <a:sym typeface="Roboto"/>
              </a:rPr>
              <a:t>TRADITIONAL</a:t>
            </a:r>
            <a:endParaRPr>
              <a:solidFill>
                <a:srgbClr val="A72A1E"/>
              </a:solidFill>
              <a:latin typeface="Roboto"/>
              <a:ea typeface="Roboto"/>
              <a:cs typeface="Roboto"/>
              <a:sym typeface="Roboto"/>
            </a:endParaRPr>
          </a:p>
        </p:txBody>
      </p:sp>
      <p:cxnSp>
        <p:nvCxnSpPr>
          <p:cNvPr id="94" name="Google Shape;94;p16"/>
          <p:cNvCxnSpPr>
            <a:endCxn id="95" idx="0"/>
          </p:cNvCxnSpPr>
          <p:nvPr/>
        </p:nvCxnSpPr>
        <p:spPr>
          <a:xfrm rot="5400000">
            <a:off x="3763875" y="1419025"/>
            <a:ext cx="1414800" cy="6300"/>
          </a:xfrm>
          <a:prstGeom prst="bentConnector3">
            <a:avLst>
              <a:gd name="adj1" fmla="val 50000"/>
            </a:avLst>
          </a:prstGeom>
          <a:noFill/>
          <a:ln w="19050" cap="flat" cmpd="sng">
            <a:solidFill>
              <a:srgbClr val="C2C2C2"/>
            </a:solidFill>
            <a:prstDash val="solid"/>
            <a:miter lim="8000"/>
            <a:headEnd type="none" w="sm" len="sm"/>
            <a:tailEnd type="none" w="sm" len="sm"/>
          </a:ln>
        </p:spPr>
      </p:cxnSp>
      <p:cxnSp>
        <p:nvCxnSpPr>
          <p:cNvPr id="96" name="Google Shape;96;p16"/>
          <p:cNvCxnSpPr/>
          <p:nvPr/>
        </p:nvCxnSpPr>
        <p:spPr>
          <a:xfrm>
            <a:off x="4468125" y="3450313"/>
            <a:ext cx="845400" cy="685800"/>
          </a:xfrm>
          <a:prstGeom prst="bentConnector3">
            <a:avLst>
              <a:gd name="adj1" fmla="val 50000"/>
            </a:avLst>
          </a:prstGeom>
          <a:noFill/>
          <a:ln w="19050" cap="flat" cmpd="sng">
            <a:solidFill>
              <a:srgbClr val="C2C2C2"/>
            </a:solidFill>
            <a:prstDash val="solid"/>
            <a:miter lim="8000"/>
            <a:headEnd type="none" w="sm" len="sm"/>
            <a:tailEnd type="none" w="sm" len="sm"/>
          </a:ln>
        </p:spPr>
      </p:cxnSp>
      <p:cxnSp>
        <p:nvCxnSpPr>
          <p:cNvPr id="97" name="Google Shape;97;p16"/>
          <p:cNvCxnSpPr>
            <a:endCxn id="95" idx="2"/>
          </p:cNvCxnSpPr>
          <p:nvPr/>
        </p:nvCxnSpPr>
        <p:spPr>
          <a:xfrm rot="5400000" flipH="1">
            <a:off x="4205475" y="3200725"/>
            <a:ext cx="546600" cy="21300"/>
          </a:xfrm>
          <a:prstGeom prst="bentConnector3">
            <a:avLst>
              <a:gd name="adj1" fmla="val 50000"/>
            </a:avLst>
          </a:prstGeom>
          <a:noFill/>
          <a:ln w="19050" cap="flat" cmpd="sng">
            <a:solidFill>
              <a:srgbClr val="C2C2C2"/>
            </a:solidFill>
            <a:prstDash val="solid"/>
            <a:miter lim="8000"/>
            <a:headEnd type="none" w="sm" len="sm"/>
            <a:tailEnd type="none" w="sm" len="sm"/>
          </a:ln>
        </p:spPr>
      </p:cxnSp>
      <p:sp>
        <p:nvSpPr>
          <p:cNvPr id="98" name="Google Shape;98;p16"/>
          <p:cNvSpPr txBox="1"/>
          <p:nvPr/>
        </p:nvSpPr>
        <p:spPr>
          <a:xfrm>
            <a:off x="5313525" y="4136125"/>
            <a:ext cx="1538100" cy="6858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A72A1E"/>
                </a:solidFill>
                <a:latin typeface="Roboto"/>
                <a:ea typeface="Roboto"/>
                <a:cs typeface="Roboto"/>
                <a:sym typeface="Roboto"/>
              </a:rPr>
              <a:t>SECONDARY GROUPS</a:t>
            </a:r>
            <a:endParaRPr>
              <a:solidFill>
                <a:srgbClr val="A72A1E"/>
              </a:solidFill>
              <a:latin typeface="Roboto"/>
              <a:ea typeface="Roboto"/>
              <a:cs typeface="Roboto"/>
              <a:sym typeface="Roboto"/>
            </a:endParaRPr>
          </a:p>
        </p:txBody>
      </p:sp>
      <p:sp>
        <p:nvSpPr>
          <p:cNvPr id="95" name="Google Shape;95;p16"/>
          <p:cNvSpPr txBox="1"/>
          <p:nvPr/>
        </p:nvSpPr>
        <p:spPr>
          <a:xfrm>
            <a:off x="3699075" y="2129575"/>
            <a:ext cx="1538100" cy="8085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A72A1E"/>
                </a:solidFill>
                <a:latin typeface="Roboto"/>
                <a:ea typeface="Roboto"/>
                <a:cs typeface="Roboto"/>
                <a:sym typeface="Roboto"/>
              </a:rPr>
              <a:t>SOCIAL GROUPS</a:t>
            </a:r>
            <a:endParaRPr sz="1600">
              <a:solidFill>
                <a:srgbClr val="A72A1E"/>
              </a:solidFill>
              <a:latin typeface="Roboto"/>
              <a:ea typeface="Roboto"/>
              <a:cs typeface="Roboto"/>
              <a:sym typeface="Roboto"/>
            </a:endParaRPr>
          </a:p>
        </p:txBody>
      </p:sp>
      <p:sp>
        <p:nvSpPr>
          <p:cNvPr id="99" name="Google Shape;99;p16"/>
          <p:cNvSpPr txBox="1"/>
          <p:nvPr/>
        </p:nvSpPr>
        <p:spPr>
          <a:xfrm>
            <a:off x="1633225" y="3422075"/>
            <a:ext cx="1538100" cy="366300"/>
          </a:xfrm>
          <a:prstGeom prst="rect">
            <a:avLst/>
          </a:prstGeom>
          <a:noFill/>
          <a:ln w="1905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A72A1E"/>
                </a:solidFill>
                <a:latin typeface="Roboto"/>
                <a:ea typeface="Roboto"/>
                <a:cs typeface="Roboto"/>
                <a:sym typeface="Roboto"/>
              </a:rPr>
              <a:t>EMERGENT</a:t>
            </a:r>
            <a:endParaRPr>
              <a:solidFill>
                <a:srgbClr val="A72A1E"/>
              </a:solidFill>
              <a:latin typeface="Roboto"/>
              <a:ea typeface="Roboto"/>
              <a:cs typeface="Roboto"/>
              <a:sym typeface="Roboto"/>
            </a:endParaRPr>
          </a:p>
        </p:txBody>
      </p:sp>
      <p:cxnSp>
        <p:nvCxnSpPr>
          <p:cNvPr id="100" name="Google Shape;100;p16"/>
          <p:cNvCxnSpPr/>
          <p:nvPr/>
        </p:nvCxnSpPr>
        <p:spPr>
          <a:xfrm rot="-5400000">
            <a:off x="3475875" y="3653775"/>
            <a:ext cx="1247700" cy="783900"/>
          </a:xfrm>
          <a:prstGeom prst="bentConnector3">
            <a:avLst>
              <a:gd name="adj1" fmla="val 50000"/>
            </a:avLst>
          </a:prstGeom>
          <a:noFill/>
          <a:ln w="19050" cap="flat" cmpd="sng">
            <a:solidFill>
              <a:srgbClr val="C2C2C2"/>
            </a:solidFill>
            <a:prstDash val="solid"/>
            <a:miter lim="8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Shape 104"/>
        <p:cNvGrpSpPr/>
        <p:nvPr/>
      </p:nvGrpSpPr>
      <p:grpSpPr>
        <a:xfrm>
          <a:off x="0" y="0"/>
          <a:ext cx="0" cy="0"/>
          <a:chOff x="0" y="0"/>
          <a:chExt cx="0" cy="0"/>
        </a:xfrm>
      </p:grpSpPr>
      <p:sp>
        <p:nvSpPr>
          <p:cNvPr id="105" name="Google Shape;105;p17"/>
          <p:cNvSpPr txBox="1"/>
          <p:nvPr/>
        </p:nvSpPr>
        <p:spPr>
          <a:xfrm>
            <a:off x="520550" y="570125"/>
            <a:ext cx="71388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200">
                <a:latin typeface="Roboto"/>
                <a:ea typeface="Roboto"/>
                <a:cs typeface="Roboto"/>
                <a:sym typeface="Roboto"/>
              </a:rPr>
              <a:t>SOCIETY IS BROADLY CLASSIFIED AS:</a:t>
            </a:r>
            <a:endParaRPr sz="7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09"/>
        <p:cNvGrpSpPr/>
        <p:nvPr/>
      </p:nvGrpSpPr>
      <p:grpSpPr>
        <a:xfrm>
          <a:off x="0" y="0"/>
          <a:ext cx="0" cy="0"/>
          <a:chOff x="0" y="0"/>
          <a:chExt cx="0" cy="0"/>
        </a:xfrm>
      </p:grpSpPr>
      <p:sp>
        <p:nvSpPr>
          <p:cNvPr id="110" name="Google Shape;110;p18"/>
          <p:cNvSpPr txBox="1"/>
          <p:nvPr/>
        </p:nvSpPr>
        <p:spPr>
          <a:xfrm>
            <a:off x="593307" y="352077"/>
            <a:ext cx="73374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5100" dirty="0"/>
              <a:t>1.SOCIAL INSTITUTIONS:</a:t>
            </a:r>
            <a:endParaRPr sz="5100" dirty="0"/>
          </a:p>
        </p:txBody>
      </p:sp>
      <p:sp>
        <p:nvSpPr>
          <p:cNvPr id="111" name="Google Shape;111;p18"/>
          <p:cNvSpPr txBox="1"/>
          <p:nvPr/>
        </p:nvSpPr>
        <p:spPr>
          <a:xfrm>
            <a:off x="474920" y="1950525"/>
            <a:ext cx="8181279"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800" dirty="0">
                <a:solidFill>
                  <a:srgbClr val="202124"/>
                </a:solidFill>
                <a:highlight>
                  <a:srgbClr val="FFFFFF"/>
                </a:highlight>
              </a:rPr>
              <a:t> A social institution is </a:t>
            </a:r>
            <a:r>
              <a:rPr lang="en-GB" sz="2800" b="1" dirty="0">
                <a:solidFill>
                  <a:srgbClr val="202124"/>
                </a:solidFill>
                <a:highlight>
                  <a:srgbClr val="FFFFFF"/>
                </a:highlight>
              </a:rPr>
              <a:t>an interrelated system of social roles and social norms, organized around the satisfaction of an important social need or social function</a:t>
            </a:r>
            <a:r>
              <a:rPr lang="en-GB" sz="2800" dirty="0">
                <a:solidFill>
                  <a:srgbClr val="202124"/>
                </a:solidFill>
                <a:highlight>
                  <a:srgbClr val="FFFFFF"/>
                </a:highlight>
              </a:rPr>
              <a:t>. • Social Institutions are organized patterns of beliefs and behaviour that are </a:t>
            </a:r>
            <a:r>
              <a:rPr lang="en-GB" sz="2800" dirty="0" err="1">
                <a:solidFill>
                  <a:srgbClr val="202124"/>
                </a:solidFill>
                <a:highlight>
                  <a:srgbClr val="FFFFFF"/>
                </a:highlight>
              </a:rPr>
              <a:t>centered</a:t>
            </a:r>
            <a:r>
              <a:rPr lang="en-GB" sz="2800" dirty="0">
                <a:solidFill>
                  <a:srgbClr val="202124"/>
                </a:solidFill>
                <a:highlight>
                  <a:srgbClr val="FFFFFF"/>
                </a:highlight>
              </a:rPr>
              <a:t> on basic social needs.</a:t>
            </a:r>
            <a:endParaRPr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115"/>
        <p:cNvGrpSpPr/>
        <p:nvPr/>
      </p:nvGrpSpPr>
      <p:grpSpPr>
        <a:xfrm>
          <a:off x="0" y="0"/>
          <a:ext cx="0" cy="0"/>
          <a:chOff x="0" y="0"/>
          <a:chExt cx="0" cy="0"/>
        </a:xfrm>
      </p:grpSpPr>
      <p:sp>
        <p:nvSpPr>
          <p:cNvPr id="116" name="Google Shape;116;p19"/>
          <p:cNvSpPr txBox="1"/>
          <p:nvPr/>
        </p:nvSpPr>
        <p:spPr>
          <a:xfrm>
            <a:off x="576724" y="404037"/>
            <a:ext cx="6795183" cy="4621235"/>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GB" sz="3200" b="1" dirty="0">
                <a:highlight>
                  <a:srgbClr val="FFFFFF"/>
                </a:highlight>
              </a:rPr>
              <a:t>Characteristics of Social Institutions:</a:t>
            </a:r>
            <a:endParaRPr sz="3200" b="1" dirty="0">
              <a:highlight>
                <a:srgbClr val="FFFFFF"/>
              </a:highlight>
            </a:endParaRPr>
          </a:p>
          <a:p>
            <a:pPr marL="0" lvl="0" indent="0" algn="l" rtl="0">
              <a:lnSpc>
                <a:spcPct val="115000"/>
              </a:lnSpc>
              <a:spcBef>
                <a:spcPts val="1200"/>
              </a:spcBef>
              <a:spcAft>
                <a:spcPts val="0"/>
              </a:spcAft>
              <a:buNone/>
            </a:pPr>
            <a:r>
              <a:rPr lang="en-GB" sz="2800" dirty="0">
                <a:solidFill>
                  <a:srgbClr val="666666"/>
                </a:solidFill>
                <a:highlight>
                  <a:srgbClr val="FFFFFF"/>
                </a:highlight>
              </a:rPr>
              <a:t>1) impose functions.</a:t>
            </a:r>
            <a:endParaRPr sz="2800" dirty="0">
              <a:solidFill>
                <a:srgbClr val="666666"/>
              </a:solidFill>
              <a:highlight>
                <a:srgbClr val="FFFFFF"/>
              </a:highlight>
            </a:endParaRPr>
          </a:p>
          <a:p>
            <a:pPr marL="0" lvl="0" indent="0" algn="l" rtl="0">
              <a:lnSpc>
                <a:spcPct val="115000"/>
              </a:lnSpc>
              <a:spcBef>
                <a:spcPts val="2000"/>
              </a:spcBef>
              <a:spcAft>
                <a:spcPts val="0"/>
              </a:spcAft>
              <a:buNone/>
            </a:pPr>
            <a:r>
              <a:rPr lang="en-GB" sz="2800" dirty="0">
                <a:solidFill>
                  <a:srgbClr val="666666"/>
                </a:solidFill>
                <a:highlight>
                  <a:srgbClr val="FFFFFF"/>
                </a:highlight>
              </a:rPr>
              <a:t>2) have deontic properties.</a:t>
            </a:r>
            <a:endParaRPr sz="2800" dirty="0">
              <a:solidFill>
                <a:srgbClr val="666666"/>
              </a:solidFill>
              <a:highlight>
                <a:srgbClr val="FFFFFF"/>
              </a:highlight>
            </a:endParaRPr>
          </a:p>
          <a:p>
            <a:pPr marL="0" lvl="0" indent="0" algn="l" rtl="0">
              <a:lnSpc>
                <a:spcPct val="115000"/>
              </a:lnSpc>
              <a:spcBef>
                <a:spcPts val="2000"/>
              </a:spcBef>
              <a:spcAft>
                <a:spcPts val="0"/>
              </a:spcAft>
              <a:buNone/>
            </a:pPr>
            <a:r>
              <a:rPr lang="en-GB" sz="2700" dirty="0"/>
              <a:t>3) has a distinction between constitutive and regulative rules.</a:t>
            </a:r>
            <a:endParaRPr sz="2700" dirty="0"/>
          </a:p>
          <a:p>
            <a:pPr marL="0" lvl="0" indent="0" algn="l" rtl="0">
              <a:lnSpc>
                <a:spcPct val="115000"/>
              </a:lnSpc>
              <a:spcBef>
                <a:spcPts val="0"/>
              </a:spcBef>
              <a:spcAft>
                <a:spcPts val="0"/>
              </a:spcAft>
              <a:buNone/>
            </a:pPr>
            <a:r>
              <a:rPr lang="en-GB" sz="2800" dirty="0">
                <a:solidFill>
                  <a:srgbClr val="666666"/>
                </a:solidFill>
                <a:highlight>
                  <a:srgbClr val="FFFFFF"/>
                </a:highlight>
              </a:rPr>
              <a:t>4) has collective intentionality.</a:t>
            </a:r>
            <a:endParaRPr sz="2800" dirty="0">
              <a:solidFill>
                <a:srgbClr val="666666"/>
              </a:solidFill>
              <a:highlight>
                <a:srgbClr val="FFFFFF"/>
              </a:highlight>
            </a:endParaRPr>
          </a:p>
          <a:p>
            <a:pPr marL="0" lvl="0" indent="0" algn="l" rtl="0">
              <a:spcBef>
                <a:spcPts val="2000"/>
              </a:spcBef>
              <a:spcAft>
                <a:spcPts val="0"/>
              </a:spcAft>
              <a:buNone/>
            </a:pPr>
            <a:endParaRPr sz="3000" dirty="0">
              <a:latin typeface="Roboto"/>
              <a:ea typeface="Roboto"/>
              <a:cs typeface="Roboto"/>
              <a:sym typeface="Roboto"/>
            </a:endParaRPr>
          </a:p>
        </p:txBody>
      </p:sp>
      <p:pic>
        <p:nvPicPr>
          <p:cNvPr id="117" name="Google Shape;117;p19"/>
          <p:cNvPicPr preferRelativeResize="0"/>
          <p:nvPr/>
        </p:nvPicPr>
        <p:blipFill>
          <a:blip r:embed="rId3">
            <a:alphaModFix/>
          </a:blip>
          <a:stretch>
            <a:fillRect/>
          </a:stretch>
        </p:blipFill>
        <p:spPr>
          <a:xfrm>
            <a:off x="7067075" y="337100"/>
            <a:ext cx="1862025" cy="2144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21"/>
        <p:cNvGrpSpPr/>
        <p:nvPr/>
      </p:nvGrpSpPr>
      <p:grpSpPr>
        <a:xfrm>
          <a:off x="0" y="0"/>
          <a:ext cx="0" cy="0"/>
          <a:chOff x="0" y="0"/>
          <a:chExt cx="0" cy="0"/>
        </a:xfrm>
      </p:grpSpPr>
      <p:sp>
        <p:nvSpPr>
          <p:cNvPr id="122" name="Google Shape;122;p20"/>
          <p:cNvSpPr txBox="1"/>
          <p:nvPr/>
        </p:nvSpPr>
        <p:spPr>
          <a:xfrm>
            <a:off x="599375" y="933925"/>
            <a:ext cx="7337400" cy="4266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GB" sz="6700" b="1">
                <a:highlight>
                  <a:srgbClr val="FFFFFF"/>
                </a:highlight>
              </a:rPr>
              <a:t>Major five types of social institutions:</a:t>
            </a:r>
            <a:endParaRPr sz="6700" b="1">
              <a:highlight>
                <a:srgbClr val="FFFFFF"/>
              </a:highlight>
            </a:endParaRPr>
          </a:p>
          <a:p>
            <a:pPr marL="0" lvl="0" indent="0" algn="l" rtl="0">
              <a:spcBef>
                <a:spcPts val="1200"/>
              </a:spcBef>
              <a:spcAft>
                <a:spcPts val="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p:nvPr/>
        </p:nvSpPr>
        <p:spPr>
          <a:xfrm>
            <a:off x="761773" y="319664"/>
            <a:ext cx="71388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300" dirty="0">
                <a:solidFill>
                  <a:schemeClr val="dk1"/>
                </a:solidFill>
                <a:latin typeface="Roboto"/>
                <a:ea typeface="Roboto"/>
                <a:cs typeface="Roboto"/>
                <a:sym typeface="Roboto"/>
              </a:rPr>
              <a:t>1.RELIGION</a:t>
            </a:r>
            <a:endParaRPr sz="3300" dirty="0">
              <a:solidFill>
                <a:schemeClr val="dk1"/>
              </a:solidFill>
              <a:latin typeface="Roboto"/>
              <a:ea typeface="Roboto"/>
              <a:cs typeface="Roboto"/>
              <a:sym typeface="Roboto"/>
            </a:endParaRPr>
          </a:p>
        </p:txBody>
      </p:sp>
      <p:sp>
        <p:nvSpPr>
          <p:cNvPr id="128" name="Google Shape;128;p21"/>
          <p:cNvSpPr txBox="1"/>
          <p:nvPr/>
        </p:nvSpPr>
        <p:spPr>
          <a:xfrm>
            <a:off x="508175" y="876465"/>
            <a:ext cx="7138800" cy="398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dirty="0">
                <a:solidFill>
                  <a:srgbClr val="EA9999"/>
                </a:solidFill>
                <a:highlight>
                  <a:srgbClr val="FFFFFF"/>
                </a:highlight>
              </a:rPr>
              <a:t>Religion has crossed boundaries and cultures and still exists as a major social institution in the 21st century. Religious beliefs help individuals cope with abstract concepts such as life and </a:t>
            </a:r>
            <a:r>
              <a:rPr lang="en-GB" sz="1900" dirty="0" err="1">
                <a:solidFill>
                  <a:srgbClr val="EA9999"/>
                </a:solidFill>
                <a:highlight>
                  <a:srgbClr val="FFFFFF"/>
                </a:highlight>
              </a:rPr>
              <a:t>death.Religious</a:t>
            </a:r>
            <a:r>
              <a:rPr lang="en-GB" sz="1900" dirty="0">
                <a:solidFill>
                  <a:srgbClr val="EA9999"/>
                </a:solidFill>
                <a:highlight>
                  <a:srgbClr val="FFFFFF"/>
                </a:highlight>
              </a:rPr>
              <a:t> institutions such as churches, temples and mosques have codes of conduct that extend to the life outside of these sacred areas. There are certain norms and rules one must follow in order to be accepted by the people of the community. If these norms are broken, individuals will face consequences such as </a:t>
            </a:r>
            <a:r>
              <a:rPr lang="en-GB" sz="1900" dirty="0" err="1">
                <a:solidFill>
                  <a:srgbClr val="EA9999"/>
                </a:solidFill>
                <a:highlight>
                  <a:srgbClr val="FFFFFF"/>
                </a:highlight>
              </a:rPr>
              <a:t>ostracisation</a:t>
            </a:r>
            <a:r>
              <a:rPr lang="en-GB" sz="1900" dirty="0">
                <a:solidFill>
                  <a:srgbClr val="EA9999"/>
                </a:solidFill>
                <a:highlight>
                  <a:srgbClr val="FFFFFF"/>
                </a:highlight>
              </a:rPr>
              <a:t> and shunning from the community. Religion deeply influences the way one thinks and acts so it performs a far greater role than being a place of worship. In countries such as India, religion deeply influences politics and one’s standard of living.</a:t>
            </a:r>
            <a:endParaRPr sz="2100" dirty="0">
              <a:solidFill>
                <a:srgbClr val="EA9999"/>
              </a:solidFill>
              <a:latin typeface="Roboto"/>
              <a:ea typeface="Roboto"/>
              <a:cs typeface="Roboto"/>
              <a:sym typeface="Roboto"/>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TotalTime>
  <Words>1739</Words>
  <Application>Microsoft Office PowerPoint</Application>
  <PresentationFormat>On-screen Show (16:9)</PresentationFormat>
  <Paragraphs>69</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Roboto</vt:lpstr>
      <vt:lpstr>Garamond</vt:lpstr>
      <vt:lpstr>Arial</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Vivek Garg</cp:lastModifiedBy>
  <cp:revision>7</cp:revision>
  <dcterms:modified xsi:type="dcterms:W3CDTF">2022-03-07T07:28:31Z</dcterms:modified>
</cp:coreProperties>
</file>