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sldIdLst>
    <p:sldId id="256" r:id="rId2"/>
    <p:sldId id="257" r:id="rId3"/>
    <p:sldId id="258" r:id="rId4"/>
    <p:sldId id="259" r:id="rId5"/>
    <p:sldId id="260" r:id="rId6"/>
    <p:sldId id="261" r:id="rId7"/>
    <p:sldId id="262" r:id="rId8"/>
    <p:sldId id="263" r:id="rId9"/>
    <p:sldId id="264" r:id="rId10"/>
    <p:sldId id="266" r:id="rId11"/>
    <p:sldId id="347" r:id="rId12"/>
    <p:sldId id="368" r:id="rId13"/>
    <p:sldId id="369" r:id="rId14"/>
    <p:sldId id="370" r:id="rId15"/>
    <p:sldId id="371" r:id="rId16"/>
    <p:sldId id="372" r:id="rId17"/>
    <p:sldId id="293" r:id="rId18"/>
    <p:sldId id="294" r:id="rId19"/>
    <p:sldId id="298" r:id="rId20"/>
    <p:sldId id="301" r:id="rId21"/>
    <p:sldId id="309" r:id="rId22"/>
    <p:sldId id="314" r:id="rId23"/>
    <p:sldId id="268" r:id="rId24"/>
    <p:sldId id="331"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howGuides="1">
      <p:cViewPr>
        <p:scale>
          <a:sx n="81" d="100"/>
          <a:sy n="81" d="100"/>
        </p:scale>
        <p:origin x="1656" y="9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C6771-E848-4EFF-94ED-0AEC87ECDD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B31BD6-B3AB-4EEB-81CF-A56C860EADF7}">
      <dgm:prSet/>
      <dgm:spPr/>
      <dgm:t>
        <a:bodyPr/>
        <a:lstStyle/>
        <a:p>
          <a:r>
            <a:rPr lang="en-IN" dirty="0"/>
            <a:t>Customer segmentation and profiling using clustering techniques</a:t>
          </a:r>
          <a:endParaRPr lang="en-US" dirty="0"/>
        </a:p>
      </dgm:t>
    </dgm:pt>
    <dgm:pt modelId="{FC017953-C6C1-4C70-9C8F-78459B31CAA4}" type="parTrans" cxnId="{2B63D4F6-B3F1-4F24-89D8-495C1024192D}">
      <dgm:prSet/>
      <dgm:spPr/>
      <dgm:t>
        <a:bodyPr/>
        <a:lstStyle/>
        <a:p>
          <a:endParaRPr lang="en-US"/>
        </a:p>
      </dgm:t>
    </dgm:pt>
    <dgm:pt modelId="{0E4366FD-D4C5-4FF2-A06F-35D59476FA0A}" type="sibTrans" cxnId="{2B63D4F6-B3F1-4F24-89D8-495C1024192D}">
      <dgm:prSet/>
      <dgm:spPr/>
      <dgm:t>
        <a:bodyPr/>
        <a:lstStyle/>
        <a:p>
          <a:endParaRPr lang="en-US"/>
        </a:p>
      </dgm:t>
    </dgm:pt>
    <dgm:pt modelId="{BF23D1E3-1EE2-4A2A-A0A8-83FC900C2004}">
      <dgm:prSet/>
      <dgm:spPr/>
      <dgm:t>
        <a:bodyPr/>
        <a:lstStyle/>
        <a:p>
          <a:r>
            <a:rPr lang="en-IN"/>
            <a:t>Market basket analysis and recommendation systems</a:t>
          </a:r>
          <a:endParaRPr lang="en-US"/>
        </a:p>
      </dgm:t>
    </dgm:pt>
    <dgm:pt modelId="{54CAB5F3-D257-471C-972D-4D8825412BF2}" type="parTrans" cxnId="{0534FD77-7DB0-4C79-A337-1A1A459C4BE3}">
      <dgm:prSet/>
      <dgm:spPr/>
      <dgm:t>
        <a:bodyPr/>
        <a:lstStyle/>
        <a:p>
          <a:endParaRPr lang="en-US"/>
        </a:p>
      </dgm:t>
    </dgm:pt>
    <dgm:pt modelId="{9C593E1A-5471-4EDC-9D53-0B080CC7BAAE}" type="sibTrans" cxnId="{0534FD77-7DB0-4C79-A337-1A1A459C4BE3}">
      <dgm:prSet/>
      <dgm:spPr/>
      <dgm:t>
        <a:bodyPr/>
        <a:lstStyle/>
        <a:p>
          <a:endParaRPr lang="en-US"/>
        </a:p>
      </dgm:t>
    </dgm:pt>
    <dgm:pt modelId="{E79D6257-B8C1-41D3-A69C-E338A26AFFC8}">
      <dgm:prSet/>
      <dgm:spPr/>
      <dgm:t>
        <a:bodyPr/>
        <a:lstStyle/>
        <a:p>
          <a:r>
            <a:rPr lang="en-IN" dirty="0"/>
            <a:t>Time series forecasting and demand prediction</a:t>
          </a:r>
          <a:endParaRPr lang="en-US" dirty="0"/>
        </a:p>
      </dgm:t>
    </dgm:pt>
    <dgm:pt modelId="{1851804B-F497-49EE-AF82-C3904C3C4E19}" type="parTrans" cxnId="{074930F4-37ED-47ED-9268-5D3A0D627201}">
      <dgm:prSet/>
      <dgm:spPr/>
      <dgm:t>
        <a:bodyPr/>
        <a:lstStyle/>
        <a:p>
          <a:endParaRPr lang="en-US"/>
        </a:p>
      </dgm:t>
    </dgm:pt>
    <dgm:pt modelId="{7820BFED-A47E-40A0-BB89-1C56B81729AC}" type="sibTrans" cxnId="{074930F4-37ED-47ED-9268-5D3A0D627201}">
      <dgm:prSet/>
      <dgm:spPr/>
      <dgm:t>
        <a:bodyPr/>
        <a:lstStyle/>
        <a:p>
          <a:endParaRPr lang="en-US"/>
        </a:p>
      </dgm:t>
    </dgm:pt>
    <dgm:pt modelId="{F1202562-C114-43C7-B7E5-73471AAB32A8}">
      <dgm:prSet/>
      <dgm:spPr/>
      <dgm:t>
        <a:bodyPr/>
        <a:lstStyle/>
        <a:p>
          <a:r>
            <a:rPr lang="en-IN"/>
            <a:t>Text analytics and sentiment analysis for customer feedback and social media data</a:t>
          </a:r>
          <a:endParaRPr lang="en-US"/>
        </a:p>
      </dgm:t>
    </dgm:pt>
    <dgm:pt modelId="{B78CF803-7B70-45A7-BEE4-B7F2E30BBC0B}" type="parTrans" cxnId="{406AE078-A27E-4189-BFD4-E1B59E88CA40}">
      <dgm:prSet/>
      <dgm:spPr/>
      <dgm:t>
        <a:bodyPr/>
        <a:lstStyle/>
        <a:p>
          <a:endParaRPr lang="en-US"/>
        </a:p>
      </dgm:t>
    </dgm:pt>
    <dgm:pt modelId="{4BD9EAAA-D25D-4A6C-83EC-04187079DE30}" type="sibTrans" cxnId="{406AE078-A27E-4189-BFD4-E1B59E88CA40}">
      <dgm:prSet/>
      <dgm:spPr/>
      <dgm:t>
        <a:bodyPr/>
        <a:lstStyle/>
        <a:p>
          <a:endParaRPr lang="en-US"/>
        </a:p>
      </dgm:t>
    </dgm:pt>
    <dgm:pt modelId="{C70D7351-A69E-4485-A0A7-96E5CB8019DE}" type="pres">
      <dgm:prSet presAssocID="{4AFC6771-E848-4EFF-94ED-0AEC87ECDDE8}" presName="root" presStyleCnt="0">
        <dgm:presLayoutVars>
          <dgm:dir/>
          <dgm:resizeHandles val="exact"/>
        </dgm:presLayoutVars>
      </dgm:prSet>
      <dgm:spPr/>
    </dgm:pt>
    <dgm:pt modelId="{91A29472-59F0-4126-A431-F78B8B14CC7B}" type="pres">
      <dgm:prSet presAssocID="{BDB31BD6-B3AB-4EEB-81CF-A56C860EADF7}" presName="compNode" presStyleCnt="0"/>
      <dgm:spPr/>
    </dgm:pt>
    <dgm:pt modelId="{BEFEC64D-4806-4216-BF23-DEC0315C28BC}" type="pres">
      <dgm:prSet presAssocID="{BDB31BD6-B3AB-4EEB-81CF-A56C860EADF7}" presName="bgRect" presStyleLbl="bgShp" presStyleIdx="0" presStyleCnt="4"/>
      <dgm:spPr/>
    </dgm:pt>
    <dgm:pt modelId="{4A001B44-BD6A-468C-8B49-E2DDCCE0F892}" type="pres">
      <dgm:prSet presAssocID="{BDB31BD6-B3AB-4EEB-81CF-A56C860EAD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62ED3B4-6059-41BC-9AE0-288A687087F4}" type="pres">
      <dgm:prSet presAssocID="{BDB31BD6-B3AB-4EEB-81CF-A56C860EADF7}" presName="spaceRect" presStyleCnt="0"/>
      <dgm:spPr/>
    </dgm:pt>
    <dgm:pt modelId="{686C27E0-6FD1-4190-9D23-3E2000AA7BD4}" type="pres">
      <dgm:prSet presAssocID="{BDB31BD6-B3AB-4EEB-81CF-A56C860EADF7}" presName="parTx" presStyleLbl="revTx" presStyleIdx="0" presStyleCnt="4">
        <dgm:presLayoutVars>
          <dgm:chMax val="0"/>
          <dgm:chPref val="0"/>
        </dgm:presLayoutVars>
      </dgm:prSet>
      <dgm:spPr/>
    </dgm:pt>
    <dgm:pt modelId="{B5EF185C-6C6C-4914-8469-D379A9AF048A}" type="pres">
      <dgm:prSet presAssocID="{0E4366FD-D4C5-4FF2-A06F-35D59476FA0A}" presName="sibTrans" presStyleCnt="0"/>
      <dgm:spPr/>
    </dgm:pt>
    <dgm:pt modelId="{29E71867-6BC9-4385-9912-784B16087D03}" type="pres">
      <dgm:prSet presAssocID="{BF23D1E3-1EE2-4A2A-A0A8-83FC900C2004}" presName="compNode" presStyleCnt="0"/>
      <dgm:spPr/>
    </dgm:pt>
    <dgm:pt modelId="{9C819BBA-A4BD-476B-A69F-7A9C381AAF03}" type="pres">
      <dgm:prSet presAssocID="{BF23D1E3-1EE2-4A2A-A0A8-83FC900C2004}" presName="bgRect" presStyleLbl="bgShp" presStyleIdx="1" presStyleCnt="4"/>
      <dgm:spPr/>
    </dgm:pt>
    <dgm:pt modelId="{A019A575-B23C-432F-86E6-2B1655749A3C}" type="pres">
      <dgm:prSet presAssocID="{BF23D1E3-1EE2-4A2A-A0A8-83FC900C20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96A4F6C1-822D-4B9D-BA86-88DBC6071693}" type="pres">
      <dgm:prSet presAssocID="{BF23D1E3-1EE2-4A2A-A0A8-83FC900C2004}" presName="spaceRect" presStyleCnt="0"/>
      <dgm:spPr/>
    </dgm:pt>
    <dgm:pt modelId="{F248259A-ED1E-4C56-93F1-52ACBED4DEE6}" type="pres">
      <dgm:prSet presAssocID="{BF23D1E3-1EE2-4A2A-A0A8-83FC900C2004}" presName="parTx" presStyleLbl="revTx" presStyleIdx="1" presStyleCnt="4">
        <dgm:presLayoutVars>
          <dgm:chMax val="0"/>
          <dgm:chPref val="0"/>
        </dgm:presLayoutVars>
      </dgm:prSet>
      <dgm:spPr/>
    </dgm:pt>
    <dgm:pt modelId="{F2008E66-9EED-47D1-9DB1-F29DAE9362C6}" type="pres">
      <dgm:prSet presAssocID="{9C593E1A-5471-4EDC-9D53-0B080CC7BAAE}" presName="sibTrans" presStyleCnt="0"/>
      <dgm:spPr/>
    </dgm:pt>
    <dgm:pt modelId="{198D9321-8A12-4438-9A95-04EC6081B5F2}" type="pres">
      <dgm:prSet presAssocID="{E79D6257-B8C1-41D3-A69C-E338A26AFFC8}" presName="compNode" presStyleCnt="0"/>
      <dgm:spPr/>
    </dgm:pt>
    <dgm:pt modelId="{DFF706F4-21CA-4E24-A277-51725BC3085F}" type="pres">
      <dgm:prSet presAssocID="{E79D6257-B8C1-41D3-A69C-E338A26AFFC8}" presName="bgRect" presStyleLbl="bgShp" presStyleIdx="2" presStyleCnt="4"/>
      <dgm:spPr/>
    </dgm:pt>
    <dgm:pt modelId="{051FD204-ADEC-4F11-8E4D-E4677CF54EEF}" type="pres">
      <dgm:prSet presAssocID="{E79D6257-B8C1-41D3-A69C-E338A26AFF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7FAE0AC4-D640-4475-8A1E-251DB4B77052}" type="pres">
      <dgm:prSet presAssocID="{E79D6257-B8C1-41D3-A69C-E338A26AFFC8}" presName="spaceRect" presStyleCnt="0"/>
      <dgm:spPr/>
    </dgm:pt>
    <dgm:pt modelId="{EF24F3F3-4FBD-494A-8F93-DC76BA06E75B}" type="pres">
      <dgm:prSet presAssocID="{E79D6257-B8C1-41D3-A69C-E338A26AFFC8}" presName="parTx" presStyleLbl="revTx" presStyleIdx="2" presStyleCnt="4">
        <dgm:presLayoutVars>
          <dgm:chMax val="0"/>
          <dgm:chPref val="0"/>
        </dgm:presLayoutVars>
      </dgm:prSet>
      <dgm:spPr/>
    </dgm:pt>
    <dgm:pt modelId="{F62D637E-C96D-415C-827B-39159D10AA9B}" type="pres">
      <dgm:prSet presAssocID="{7820BFED-A47E-40A0-BB89-1C56B81729AC}" presName="sibTrans" presStyleCnt="0"/>
      <dgm:spPr/>
    </dgm:pt>
    <dgm:pt modelId="{FA57ADBE-212B-4748-BA6A-A29DDC9E987D}" type="pres">
      <dgm:prSet presAssocID="{F1202562-C114-43C7-B7E5-73471AAB32A8}" presName="compNode" presStyleCnt="0"/>
      <dgm:spPr/>
    </dgm:pt>
    <dgm:pt modelId="{19338FF6-21EF-454F-8D1E-2D01243A5F67}" type="pres">
      <dgm:prSet presAssocID="{F1202562-C114-43C7-B7E5-73471AAB32A8}" presName="bgRect" presStyleLbl="bgShp" presStyleIdx="3" presStyleCnt="4"/>
      <dgm:spPr/>
    </dgm:pt>
    <dgm:pt modelId="{288F4D89-8338-4BDF-9C36-870E7D9D13BD}" type="pres">
      <dgm:prSet presAssocID="{F1202562-C114-43C7-B7E5-73471AAB32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36AB7203-D118-42FF-8040-1A13D0AA0920}" type="pres">
      <dgm:prSet presAssocID="{F1202562-C114-43C7-B7E5-73471AAB32A8}" presName="spaceRect" presStyleCnt="0"/>
      <dgm:spPr/>
    </dgm:pt>
    <dgm:pt modelId="{698282F0-CF8A-4AC4-A7E3-A382C1ECD8CD}" type="pres">
      <dgm:prSet presAssocID="{F1202562-C114-43C7-B7E5-73471AAB32A8}" presName="parTx" presStyleLbl="revTx" presStyleIdx="3" presStyleCnt="4">
        <dgm:presLayoutVars>
          <dgm:chMax val="0"/>
          <dgm:chPref val="0"/>
        </dgm:presLayoutVars>
      </dgm:prSet>
      <dgm:spPr/>
    </dgm:pt>
  </dgm:ptLst>
  <dgm:cxnLst>
    <dgm:cxn modelId="{83BE8707-9022-400C-A58E-92AC8F8BC504}" type="presOf" srcId="{F1202562-C114-43C7-B7E5-73471AAB32A8}" destId="{698282F0-CF8A-4AC4-A7E3-A382C1ECD8CD}" srcOrd="0" destOrd="0" presId="urn:microsoft.com/office/officeart/2018/2/layout/IconVerticalSolidList"/>
    <dgm:cxn modelId="{9C591919-BFB8-47E0-892F-237EF3CADC9C}" type="presOf" srcId="{E79D6257-B8C1-41D3-A69C-E338A26AFFC8}" destId="{EF24F3F3-4FBD-494A-8F93-DC76BA06E75B}" srcOrd="0" destOrd="0" presId="urn:microsoft.com/office/officeart/2018/2/layout/IconVerticalSolidList"/>
    <dgm:cxn modelId="{E3E0D857-700A-4DEE-9BB0-38C28DA142AB}" type="presOf" srcId="{BDB31BD6-B3AB-4EEB-81CF-A56C860EADF7}" destId="{686C27E0-6FD1-4190-9D23-3E2000AA7BD4}" srcOrd="0" destOrd="0" presId="urn:microsoft.com/office/officeart/2018/2/layout/IconVerticalSolidList"/>
    <dgm:cxn modelId="{0534FD77-7DB0-4C79-A337-1A1A459C4BE3}" srcId="{4AFC6771-E848-4EFF-94ED-0AEC87ECDDE8}" destId="{BF23D1E3-1EE2-4A2A-A0A8-83FC900C2004}" srcOrd="1" destOrd="0" parTransId="{54CAB5F3-D257-471C-972D-4D8825412BF2}" sibTransId="{9C593E1A-5471-4EDC-9D53-0B080CC7BAAE}"/>
    <dgm:cxn modelId="{406AE078-A27E-4189-BFD4-E1B59E88CA40}" srcId="{4AFC6771-E848-4EFF-94ED-0AEC87ECDDE8}" destId="{F1202562-C114-43C7-B7E5-73471AAB32A8}" srcOrd="3" destOrd="0" parTransId="{B78CF803-7B70-45A7-BEE4-B7F2E30BBC0B}" sibTransId="{4BD9EAAA-D25D-4A6C-83EC-04187079DE30}"/>
    <dgm:cxn modelId="{E20E7AC1-ACFB-42D1-8573-0E93D6C75782}" type="presOf" srcId="{BF23D1E3-1EE2-4A2A-A0A8-83FC900C2004}" destId="{F248259A-ED1E-4C56-93F1-52ACBED4DEE6}" srcOrd="0" destOrd="0" presId="urn:microsoft.com/office/officeart/2018/2/layout/IconVerticalSolidList"/>
    <dgm:cxn modelId="{5658D9F1-49AC-4893-BD51-7323AC83AAEB}" type="presOf" srcId="{4AFC6771-E848-4EFF-94ED-0AEC87ECDDE8}" destId="{C70D7351-A69E-4485-A0A7-96E5CB8019DE}" srcOrd="0" destOrd="0" presId="urn:microsoft.com/office/officeart/2018/2/layout/IconVerticalSolidList"/>
    <dgm:cxn modelId="{074930F4-37ED-47ED-9268-5D3A0D627201}" srcId="{4AFC6771-E848-4EFF-94ED-0AEC87ECDDE8}" destId="{E79D6257-B8C1-41D3-A69C-E338A26AFFC8}" srcOrd="2" destOrd="0" parTransId="{1851804B-F497-49EE-AF82-C3904C3C4E19}" sibTransId="{7820BFED-A47E-40A0-BB89-1C56B81729AC}"/>
    <dgm:cxn modelId="{2B63D4F6-B3F1-4F24-89D8-495C1024192D}" srcId="{4AFC6771-E848-4EFF-94ED-0AEC87ECDDE8}" destId="{BDB31BD6-B3AB-4EEB-81CF-A56C860EADF7}" srcOrd="0" destOrd="0" parTransId="{FC017953-C6C1-4C70-9C8F-78459B31CAA4}" sibTransId="{0E4366FD-D4C5-4FF2-A06F-35D59476FA0A}"/>
    <dgm:cxn modelId="{84C57803-7CF3-412E-95E1-05925C833E4E}" type="presParOf" srcId="{C70D7351-A69E-4485-A0A7-96E5CB8019DE}" destId="{91A29472-59F0-4126-A431-F78B8B14CC7B}" srcOrd="0" destOrd="0" presId="urn:microsoft.com/office/officeart/2018/2/layout/IconVerticalSolidList"/>
    <dgm:cxn modelId="{1B151BCB-AC0F-43BA-99CC-6EC09EBA5CC6}" type="presParOf" srcId="{91A29472-59F0-4126-A431-F78B8B14CC7B}" destId="{BEFEC64D-4806-4216-BF23-DEC0315C28BC}" srcOrd="0" destOrd="0" presId="urn:microsoft.com/office/officeart/2018/2/layout/IconVerticalSolidList"/>
    <dgm:cxn modelId="{118C9B4F-779D-4D67-BDBC-339098F08930}" type="presParOf" srcId="{91A29472-59F0-4126-A431-F78B8B14CC7B}" destId="{4A001B44-BD6A-468C-8B49-E2DDCCE0F892}" srcOrd="1" destOrd="0" presId="urn:microsoft.com/office/officeart/2018/2/layout/IconVerticalSolidList"/>
    <dgm:cxn modelId="{67A13225-789D-4D1E-A247-B9F553CE3B62}" type="presParOf" srcId="{91A29472-59F0-4126-A431-F78B8B14CC7B}" destId="{162ED3B4-6059-41BC-9AE0-288A687087F4}" srcOrd="2" destOrd="0" presId="urn:microsoft.com/office/officeart/2018/2/layout/IconVerticalSolidList"/>
    <dgm:cxn modelId="{D7077F89-AC65-42E0-BB99-9C8E88DAF9A5}" type="presParOf" srcId="{91A29472-59F0-4126-A431-F78B8B14CC7B}" destId="{686C27E0-6FD1-4190-9D23-3E2000AA7BD4}" srcOrd="3" destOrd="0" presId="urn:microsoft.com/office/officeart/2018/2/layout/IconVerticalSolidList"/>
    <dgm:cxn modelId="{D163D029-1EE1-4396-9D7C-AE1C258531C8}" type="presParOf" srcId="{C70D7351-A69E-4485-A0A7-96E5CB8019DE}" destId="{B5EF185C-6C6C-4914-8469-D379A9AF048A}" srcOrd="1" destOrd="0" presId="urn:microsoft.com/office/officeart/2018/2/layout/IconVerticalSolidList"/>
    <dgm:cxn modelId="{32CA5C09-60E0-413C-A666-9443EB384C8A}" type="presParOf" srcId="{C70D7351-A69E-4485-A0A7-96E5CB8019DE}" destId="{29E71867-6BC9-4385-9912-784B16087D03}" srcOrd="2" destOrd="0" presId="urn:microsoft.com/office/officeart/2018/2/layout/IconVerticalSolidList"/>
    <dgm:cxn modelId="{71EE9B1D-5B69-44D9-AE3F-CC9CF6553094}" type="presParOf" srcId="{29E71867-6BC9-4385-9912-784B16087D03}" destId="{9C819BBA-A4BD-476B-A69F-7A9C381AAF03}" srcOrd="0" destOrd="0" presId="urn:microsoft.com/office/officeart/2018/2/layout/IconVerticalSolidList"/>
    <dgm:cxn modelId="{53A7A23D-665C-4ABB-AAFF-0A0FD8F74A62}" type="presParOf" srcId="{29E71867-6BC9-4385-9912-784B16087D03}" destId="{A019A575-B23C-432F-86E6-2B1655749A3C}" srcOrd="1" destOrd="0" presId="urn:microsoft.com/office/officeart/2018/2/layout/IconVerticalSolidList"/>
    <dgm:cxn modelId="{0F9EF60F-6DA1-4FE3-A366-1DBA4DEA7D81}" type="presParOf" srcId="{29E71867-6BC9-4385-9912-784B16087D03}" destId="{96A4F6C1-822D-4B9D-BA86-88DBC6071693}" srcOrd="2" destOrd="0" presId="urn:microsoft.com/office/officeart/2018/2/layout/IconVerticalSolidList"/>
    <dgm:cxn modelId="{A4531B72-54C9-4FF4-AAE0-053804AE00AC}" type="presParOf" srcId="{29E71867-6BC9-4385-9912-784B16087D03}" destId="{F248259A-ED1E-4C56-93F1-52ACBED4DEE6}" srcOrd="3" destOrd="0" presId="urn:microsoft.com/office/officeart/2018/2/layout/IconVerticalSolidList"/>
    <dgm:cxn modelId="{87912081-33B9-4188-A67F-68678832A903}" type="presParOf" srcId="{C70D7351-A69E-4485-A0A7-96E5CB8019DE}" destId="{F2008E66-9EED-47D1-9DB1-F29DAE9362C6}" srcOrd="3" destOrd="0" presId="urn:microsoft.com/office/officeart/2018/2/layout/IconVerticalSolidList"/>
    <dgm:cxn modelId="{16454E28-1B9C-44BD-9408-07C502F00CC2}" type="presParOf" srcId="{C70D7351-A69E-4485-A0A7-96E5CB8019DE}" destId="{198D9321-8A12-4438-9A95-04EC6081B5F2}" srcOrd="4" destOrd="0" presId="urn:microsoft.com/office/officeart/2018/2/layout/IconVerticalSolidList"/>
    <dgm:cxn modelId="{F5507284-4D54-4031-82AB-41870E41FA1E}" type="presParOf" srcId="{198D9321-8A12-4438-9A95-04EC6081B5F2}" destId="{DFF706F4-21CA-4E24-A277-51725BC3085F}" srcOrd="0" destOrd="0" presId="urn:microsoft.com/office/officeart/2018/2/layout/IconVerticalSolidList"/>
    <dgm:cxn modelId="{695A26E9-63C1-4011-A912-1F2956762C8E}" type="presParOf" srcId="{198D9321-8A12-4438-9A95-04EC6081B5F2}" destId="{051FD204-ADEC-4F11-8E4D-E4677CF54EEF}" srcOrd="1" destOrd="0" presId="urn:microsoft.com/office/officeart/2018/2/layout/IconVerticalSolidList"/>
    <dgm:cxn modelId="{A7211C08-C0B0-4E7E-9034-2D611B8BAC36}" type="presParOf" srcId="{198D9321-8A12-4438-9A95-04EC6081B5F2}" destId="{7FAE0AC4-D640-4475-8A1E-251DB4B77052}" srcOrd="2" destOrd="0" presId="urn:microsoft.com/office/officeart/2018/2/layout/IconVerticalSolidList"/>
    <dgm:cxn modelId="{F7DD4E3D-0FF6-48AA-B447-F6B9E84081FC}" type="presParOf" srcId="{198D9321-8A12-4438-9A95-04EC6081B5F2}" destId="{EF24F3F3-4FBD-494A-8F93-DC76BA06E75B}" srcOrd="3" destOrd="0" presId="urn:microsoft.com/office/officeart/2018/2/layout/IconVerticalSolidList"/>
    <dgm:cxn modelId="{5713D132-6C0D-447C-82BF-5192E0247850}" type="presParOf" srcId="{C70D7351-A69E-4485-A0A7-96E5CB8019DE}" destId="{F62D637E-C96D-415C-827B-39159D10AA9B}" srcOrd="5" destOrd="0" presId="urn:microsoft.com/office/officeart/2018/2/layout/IconVerticalSolidList"/>
    <dgm:cxn modelId="{71B2A926-A955-4DD7-AA56-B381B93FC1CF}" type="presParOf" srcId="{C70D7351-A69E-4485-A0A7-96E5CB8019DE}" destId="{FA57ADBE-212B-4748-BA6A-A29DDC9E987D}" srcOrd="6" destOrd="0" presId="urn:microsoft.com/office/officeart/2018/2/layout/IconVerticalSolidList"/>
    <dgm:cxn modelId="{72824621-5BE4-4744-9624-848D9D485548}" type="presParOf" srcId="{FA57ADBE-212B-4748-BA6A-A29DDC9E987D}" destId="{19338FF6-21EF-454F-8D1E-2D01243A5F67}" srcOrd="0" destOrd="0" presId="urn:microsoft.com/office/officeart/2018/2/layout/IconVerticalSolidList"/>
    <dgm:cxn modelId="{8C1E0D34-498C-40E1-B259-F24C390C3E6C}" type="presParOf" srcId="{FA57ADBE-212B-4748-BA6A-A29DDC9E987D}" destId="{288F4D89-8338-4BDF-9C36-870E7D9D13BD}" srcOrd="1" destOrd="0" presId="urn:microsoft.com/office/officeart/2018/2/layout/IconVerticalSolidList"/>
    <dgm:cxn modelId="{4A464F94-A59E-4C63-8896-3BF59DEF53D7}" type="presParOf" srcId="{FA57ADBE-212B-4748-BA6A-A29DDC9E987D}" destId="{36AB7203-D118-42FF-8040-1A13D0AA0920}" srcOrd="2" destOrd="0" presId="urn:microsoft.com/office/officeart/2018/2/layout/IconVerticalSolidList"/>
    <dgm:cxn modelId="{41D40763-DC5E-4F2C-8093-130B1A69FBC9}" type="presParOf" srcId="{FA57ADBE-212B-4748-BA6A-A29DDC9E987D}" destId="{698282F0-CF8A-4AC4-A7E3-A382C1ECD8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96B748-50D4-45DD-81E8-C0FAAFC4CB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2D5D2B-1B9A-4776-B817-02AD154B49A2}">
      <dgm:prSet/>
      <dgm:spPr/>
      <dgm:t>
        <a:bodyPr/>
        <a:lstStyle/>
        <a:p>
          <a:r>
            <a:rPr lang="en-IN"/>
            <a:t>Customer segmentation is a process that divides a broad customer base into smaller, more homogeneous groups or segments. </a:t>
          </a:r>
          <a:endParaRPr lang="en-US"/>
        </a:p>
      </dgm:t>
    </dgm:pt>
    <dgm:pt modelId="{C52D7FAE-66F2-415E-9E64-991F75E9F2FB}" type="parTrans" cxnId="{DD104B42-B491-4DC3-8EE3-458E11A3D849}">
      <dgm:prSet/>
      <dgm:spPr/>
      <dgm:t>
        <a:bodyPr/>
        <a:lstStyle/>
        <a:p>
          <a:endParaRPr lang="en-US"/>
        </a:p>
      </dgm:t>
    </dgm:pt>
    <dgm:pt modelId="{BE07126D-5E73-4965-B8C5-BD17B8CE4138}" type="sibTrans" cxnId="{DD104B42-B491-4DC3-8EE3-458E11A3D849}">
      <dgm:prSet/>
      <dgm:spPr/>
      <dgm:t>
        <a:bodyPr/>
        <a:lstStyle/>
        <a:p>
          <a:endParaRPr lang="en-US"/>
        </a:p>
      </dgm:t>
    </dgm:pt>
    <dgm:pt modelId="{B5DA2F08-A4B0-4C04-9A8F-D4535D82751D}">
      <dgm:prSet/>
      <dgm:spPr/>
      <dgm:t>
        <a:bodyPr/>
        <a:lstStyle/>
        <a:p>
          <a:r>
            <a:rPr lang="en-IN"/>
            <a:t>Clustering techniques are often used to achieve effective segmentation and profiling</a:t>
          </a:r>
          <a:endParaRPr lang="en-US"/>
        </a:p>
      </dgm:t>
    </dgm:pt>
    <dgm:pt modelId="{53191574-7111-4994-A2E3-7CF4A5CD46B9}" type="parTrans" cxnId="{F7DB7DE9-BD91-48BB-8D98-727944061888}">
      <dgm:prSet/>
      <dgm:spPr/>
      <dgm:t>
        <a:bodyPr/>
        <a:lstStyle/>
        <a:p>
          <a:endParaRPr lang="en-US"/>
        </a:p>
      </dgm:t>
    </dgm:pt>
    <dgm:pt modelId="{80AB1F1D-6434-43A4-94C9-82535DEBC430}" type="sibTrans" cxnId="{F7DB7DE9-BD91-48BB-8D98-727944061888}">
      <dgm:prSet/>
      <dgm:spPr/>
      <dgm:t>
        <a:bodyPr/>
        <a:lstStyle/>
        <a:p>
          <a:endParaRPr lang="en-US"/>
        </a:p>
      </dgm:t>
    </dgm:pt>
    <dgm:pt modelId="{94F3F791-E68A-4DE6-BA67-31ADC0161B3E}">
      <dgm:prSet/>
      <dgm:spPr/>
      <dgm:t>
        <a:bodyPr/>
        <a:lstStyle/>
        <a:p>
          <a:r>
            <a:rPr lang="en-IN"/>
            <a:t>to create more targeted marketing strategies</a:t>
          </a:r>
          <a:endParaRPr lang="en-US"/>
        </a:p>
      </dgm:t>
    </dgm:pt>
    <dgm:pt modelId="{85403B28-17CE-4B48-8A7D-D9F279C1E45E}" type="parTrans" cxnId="{82590782-8C5F-4E82-8FA4-4D5B19F50F43}">
      <dgm:prSet/>
      <dgm:spPr/>
      <dgm:t>
        <a:bodyPr/>
        <a:lstStyle/>
        <a:p>
          <a:endParaRPr lang="en-US"/>
        </a:p>
      </dgm:t>
    </dgm:pt>
    <dgm:pt modelId="{A129D62C-5A79-48B8-883F-A1F42620385F}" type="sibTrans" cxnId="{82590782-8C5F-4E82-8FA4-4D5B19F50F43}">
      <dgm:prSet/>
      <dgm:spPr/>
      <dgm:t>
        <a:bodyPr/>
        <a:lstStyle/>
        <a:p>
          <a:endParaRPr lang="en-US"/>
        </a:p>
      </dgm:t>
    </dgm:pt>
    <dgm:pt modelId="{D208BC35-FEFC-4ABA-923B-FDE576C654DE}">
      <dgm:prSet/>
      <dgm:spPr/>
      <dgm:t>
        <a:bodyPr/>
        <a:lstStyle/>
        <a:p>
          <a:r>
            <a:rPr lang="en-IN"/>
            <a:t>personalize customer experiences</a:t>
          </a:r>
          <a:endParaRPr lang="en-US"/>
        </a:p>
      </dgm:t>
    </dgm:pt>
    <dgm:pt modelId="{2BA65B49-4B80-4CEF-8870-E2ED73D1830A}" type="parTrans" cxnId="{66663502-3AF2-40F0-87E2-E27A9765EA88}">
      <dgm:prSet/>
      <dgm:spPr/>
      <dgm:t>
        <a:bodyPr/>
        <a:lstStyle/>
        <a:p>
          <a:endParaRPr lang="en-US"/>
        </a:p>
      </dgm:t>
    </dgm:pt>
    <dgm:pt modelId="{8C614911-E0C1-473C-A3E4-842D138C9E7F}" type="sibTrans" cxnId="{66663502-3AF2-40F0-87E2-E27A9765EA88}">
      <dgm:prSet/>
      <dgm:spPr/>
      <dgm:t>
        <a:bodyPr/>
        <a:lstStyle/>
        <a:p>
          <a:endParaRPr lang="en-US"/>
        </a:p>
      </dgm:t>
    </dgm:pt>
    <dgm:pt modelId="{4789A4DB-DD7D-4778-B002-C67672DCDAB5}">
      <dgm:prSet/>
      <dgm:spPr/>
      <dgm:t>
        <a:bodyPr/>
        <a:lstStyle/>
        <a:p>
          <a:r>
            <a:rPr lang="en-IN"/>
            <a:t>optimize product offerings</a:t>
          </a:r>
          <a:endParaRPr lang="en-US"/>
        </a:p>
      </dgm:t>
    </dgm:pt>
    <dgm:pt modelId="{19D73822-455B-4FCB-A3F1-9ECEFDE4A96E}" type="parTrans" cxnId="{98615933-E122-41EE-AB01-2EDD74BFAC39}">
      <dgm:prSet/>
      <dgm:spPr/>
      <dgm:t>
        <a:bodyPr/>
        <a:lstStyle/>
        <a:p>
          <a:endParaRPr lang="en-US"/>
        </a:p>
      </dgm:t>
    </dgm:pt>
    <dgm:pt modelId="{FAEFC5C8-80A1-491E-A4C2-422CF98D51EB}" type="sibTrans" cxnId="{98615933-E122-41EE-AB01-2EDD74BFAC39}">
      <dgm:prSet/>
      <dgm:spPr/>
      <dgm:t>
        <a:bodyPr/>
        <a:lstStyle/>
        <a:p>
          <a:endParaRPr lang="en-US"/>
        </a:p>
      </dgm:t>
    </dgm:pt>
    <dgm:pt modelId="{AC4A1CB6-D3A3-4D65-A776-96A0EA9483DC}" type="pres">
      <dgm:prSet presAssocID="{A396B748-50D4-45DD-81E8-C0FAAFC4CB4F}" presName="root" presStyleCnt="0">
        <dgm:presLayoutVars>
          <dgm:dir/>
          <dgm:resizeHandles val="exact"/>
        </dgm:presLayoutVars>
      </dgm:prSet>
      <dgm:spPr/>
    </dgm:pt>
    <dgm:pt modelId="{ADC0A422-7901-4F0A-8A61-677BD9664C48}" type="pres">
      <dgm:prSet presAssocID="{322D5D2B-1B9A-4776-B817-02AD154B49A2}" presName="compNode" presStyleCnt="0"/>
      <dgm:spPr/>
    </dgm:pt>
    <dgm:pt modelId="{42D4AB6A-0948-448F-8586-51F9D1931687}" type="pres">
      <dgm:prSet presAssocID="{322D5D2B-1B9A-4776-B817-02AD154B49A2}" presName="bgRect" presStyleLbl="bgShp" presStyleIdx="0" presStyleCnt="2"/>
      <dgm:spPr/>
    </dgm:pt>
    <dgm:pt modelId="{FB6EDB70-F2C8-438A-9CE7-10F5E5A87927}" type="pres">
      <dgm:prSet presAssocID="{322D5D2B-1B9A-4776-B817-02AD154B49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B7D8B9F-371C-4964-A553-F821D8E0F5A0}" type="pres">
      <dgm:prSet presAssocID="{322D5D2B-1B9A-4776-B817-02AD154B49A2}" presName="spaceRect" presStyleCnt="0"/>
      <dgm:spPr/>
    </dgm:pt>
    <dgm:pt modelId="{07FB4E29-7880-40A4-9C95-BCF075A7D65B}" type="pres">
      <dgm:prSet presAssocID="{322D5D2B-1B9A-4776-B817-02AD154B49A2}" presName="parTx" presStyleLbl="revTx" presStyleIdx="0" presStyleCnt="3">
        <dgm:presLayoutVars>
          <dgm:chMax val="0"/>
          <dgm:chPref val="0"/>
        </dgm:presLayoutVars>
      </dgm:prSet>
      <dgm:spPr/>
    </dgm:pt>
    <dgm:pt modelId="{A5F5A463-D216-4FC4-9118-EA3B9D7EDDFB}" type="pres">
      <dgm:prSet presAssocID="{BE07126D-5E73-4965-B8C5-BD17B8CE4138}" presName="sibTrans" presStyleCnt="0"/>
      <dgm:spPr/>
    </dgm:pt>
    <dgm:pt modelId="{DF2FAD92-C819-42A0-B030-08857FB145F5}" type="pres">
      <dgm:prSet presAssocID="{B5DA2F08-A4B0-4C04-9A8F-D4535D82751D}" presName="compNode" presStyleCnt="0"/>
      <dgm:spPr/>
    </dgm:pt>
    <dgm:pt modelId="{239A4C55-7250-4692-BDEC-9D3F85695FF7}" type="pres">
      <dgm:prSet presAssocID="{B5DA2F08-A4B0-4C04-9A8F-D4535D82751D}" presName="bgRect" presStyleLbl="bgShp" presStyleIdx="1" presStyleCnt="2"/>
      <dgm:spPr/>
    </dgm:pt>
    <dgm:pt modelId="{0FAFD253-5E9B-480A-8E64-BC9E7F8AA28B}" type="pres">
      <dgm:prSet presAssocID="{B5DA2F08-A4B0-4C04-9A8F-D4535D8275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EA3DC1F0-14BE-4B09-8579-9E726C0C4449}" type="pres">
      <dgm:prSet presAssocID="{B5DA2F08-A4B0-4C04-9A8F-D4535D82751D}" presName="spaceRect" presStyleCnt="0"/>
      <dgm:spPr/>
    </dgm:pt>
    <dgm:pt modelId="{6C5E6A39-7052-4FBF-A9DC-C4E374B2B27B}" type="pres">
      <dgm:prSet presAssocID="{B5DA2F08-A4B0-4C04-9A8F-D4535D82751D}" presName="parTx" presStyleLbl="revTx" presStyleIdx="1" presStyleCnt="3">
        <dgm:presLayoutVars>
          <dgm:chMax val="0"/>
          <dgm:chPref val="0"/>
        </dgm:presLayoutVars>
      </dgm:prSet>
      <dgm:spPr/>
    </dgm:pt>
    <dgm:pt modelId="{D517D90A-7B6C-4DAF-8E2C-B665049EED5C}" type="pres">
      <dgm:prSet presAssocID="{B5DA2F08-A4B0-4C04-9A8F-D4535D82751D}" presName="desTx" presStyleLbl="revTx" presStyleIdx="2" presStyleCnt="3">
        <dgm:presLayoutVars/>
      </dgm:prSet>
      <dgm:spPr/>
    </dgm:pt>
  </dgm:ptLst>
  <dgm:cxnLst>
    <dgm:cxn modelId="{66663502-3AF2-40F0-87E2-E27A9765EA88}" srcId="{B5DA2F08-A4B0-4C04-9A8F-D4535D82751D}" destId="{D208BC35-FEFC-4ABA-923B-FDE576C654DE}" srcOrd="1" destOrd="0" parTransId="{2BA65B49-4B80-4CEF-8870-E2ED73D1830A}" sibTransId="{8C614911-E0C1-473C-A3E4-842D138C9E7F}"/>
    <dgm:cxn modelId="{78C45208-A9BD-4FB9-99F7-E0B75EDC393C}" type="presOf" srcId="{94F3F791-E68A-4DE6-BA67-31ADC0161B3E}" destId="{D517D90A-7B6C-4DAF-8E2C-B665049EED5C}" srcOrd="0" destOrd="0" presId="urn:microsoft.com/office/officeart/2018/2/layout/IconVerticalSolidList"/>
    <dgm:cxn modelId="{98615933-E122-41EE-AB01-2EDD74BFAC39}" srcId="{B5DA2F08-A4B0-4C04-9A8F-D4535D82751D}" destId="{4789A4DB-DD7D-4778-B002-C67672DCDAB5}" srcOrd="2" destOrd="0" parTransId="{19D73822-455B-4FCB-A3F1-9ECEFDE4A96E}" sibTransId="{FAEFC5C8-80A1-491E-A4C2-422CF98D51EB}"/>
    <dgm:cxn modelId="{AD973A3F-5F99-40B9-A7B6-56ECC296816D}" type="presOf" srcId="{4789A4DB-DD7D-4778-B002-C67672DCDAB5}" destId="{D517D90A-7B6C-4DAF-8E2C-B665049EED5C}" srcOrd="0" destOrd="2" presId="urn:microsoft.com/office/officeart/2018/2/layout/IconVerticalSolidList"/>
    <dgm:cxn modelId="{DD104B42-B491-4DC3-8EE3-458E11A3D849}" srcId="{A396B748-50D4-45DD-81E8-C0FAAFC4CB4F}" destId="{322D5D2B-1B9A-4776-B817-02AD154B49A2}" srcOrd="0" destOrd="0" parTransId="{C52D7FAE-66F2-415E-9E64-991F75E9F2FB}" sibTransId="{BE07126D-5E73-4965-B8C5-BD17B8CE4138}"/>
    <dgm:cxn modelId="{82590782-8C5F-4E82-8FA4-4D5B19F50F43}" srcId="{B5DA2F08-A4B0-4C04-9A8F-D4535D82751D}" destId="{94F3F791-E68A-4DE6-BA67-31ADC0161B3E}" srcOrd="0" destOrd="0" parTransId="{85403B28-17CE-4B48-8A7D-D9F279C1E45E}" sibTransId="{A129D62C-5A79-48B8-883F-A1F42620385F}"/>
    <dgm:cxn modelId="{A6D7758F-AEEB-416A-9BD6-F01C313C7649}" type="presOf" srcId="{A396B748-50D4-45DD-81E8-C0FAAFC4CB4F}" destId="{AC4A1CB6-D3A3-4D65-A776-96A0EA9483DC}" srcOrd="0" destOrd="0" presId="urn:microsoft.com/office/officeart/2018/2/layout/IconVerticalSolidList"/>
    <dgm:cxn modelId="{035E73BB-9F6A-4FEF-BF68-C1C442B6BEA8}" type="presOf" srcId="{D208BC35-FEFC-4ABA-923B-FDE576C654DE}" destId="{D517D90A-7B6C-4DAF-8E2C-B665049EED5C}" srcOrd="0" destOrd="1" presId="urn:microsoft.com/office/officeart/2018/2/layout/IconVerticalSolidList"/>
    <dgm:cxn modelId="{7582B1DB-C7C1-494D-B6F3-B1F127E48D16}" type="presOf" srcId="{322D5D2B-1B9A-4776-B817-02AD154B49A2}" destId="{07FB4E29-7880-40A4-9C95-BCF075A7D65B}" srcOrd="0" destOrd="0" presId="urn:microsoft.com/office/officeart/2018/2/layout/IconVerticalSolidList"/>
    <dgm:cxn modelId="{F7DB7DE9-BD91-48BB-8D98-727944061888}" srcId="{A396B748-50D4-45DD-81E8-C0FAAFC4CB4F}" destId="{B5DA2F08-A4B0-4C04-9A8F-D4535D82751D}" srcOrd="1" destOrd="0" parTransId="{53191574-7111-4994-A2E3-7CF4A5CD46B9}" sibTransId="{80AB1F1D-6434-43A4-94C9-82535DEBC430}"/>
    <dgm:cxn modelId="{42B038FB-327E-4CBE-9796-A4C680445A23}" type="presOf" srcId="{B5DA2F08-A4B0-4C04-9A8F-D4535D82751D}" destId="{6C5E6A39-7052-4FBF-A9DC-C4E374B2B27B}" srcOrd="0" destOrd="0" presId="urn:microsoft.com/office/officeart/2018/2/layout/IconVerticalSolidList"/>
    <dgm:cxn modelId="{7BD64DF5-2CD6-434B-9934-DF4D53155BA5}" type="presParOf" srcId="{AC4A1CB6-D3A3-4D65-A776-96A0EA9483DC}" destId="{ADC0A422-7901-4F0A-8A61-677BD9664C48}" srcOrd="0" destOrd="0" presId="urn:microsoft.com/office/officeart/2018/2/layout/IconVerticalSolidList"/>
    <dgm:cxn modelId="{95C5D609-86DE-4D8B-9131-CE307792F04F}" type="presParOf" srcId="{ADC0A422-7901-4F0A-8A61-677BD9664C48}" destId="{42D4AB6A-0948-448F-8586-51F9D1931687}" srcOrd="0" destOrd="0" presId="urn:microsoft.com/office/officeart/2018/2/layout/IconVerticalSolidList"/>
    <dgm:cxn modelId="{F2B1A62C-84E2-493C-ACB7-1DA0B764288A}" type="presParOf" srcId="{ADC0A422-7901-4F0A-8A61-677BD9664C48}" destId="{FB6EDB70-F2C8-438A-9CE7-10F5E5A87927}" srcOrd="1" destOrd="0" presId="urn:microsoft.com/office/officeart/2018/2/layout/IconVerticalSolidList"/>
    <dgm:cxn modelId="{3190B940-88C5-4B68-BAB5-4E752CD9DFC5}" type="presParOf" srcId="{ADC0A422-7901-4F0A-8A61-677BD9664C48}" destId="{EB7D8B9F-371C-4964-A553-F821D8E0F5A0}" srcOrd="2" destOrd="0" presId="urn:microsoft.com/office/officeart/2018/2/layout/IconVerticalSolidList"/>
    <dgm:cxn modelId="{05A1F74D-6C7A-4D27-9D49-61A63CF774B5}" type="presParOf" srcId="{ADC0A422-7901-4F0A-8A61-677BD9664C48}" destId="{07FB4E29-7880-40A4-9C95-BCF075A7D65B}" srcOrd="3" destOrd="0" presId="urn:microsoft.com/office/officeart/2018/2/layout/IconVerticalSolidList"/>
    <dgm:cxn modelId="{030097C6-0956-417A-9F73-51EBF9D4F2C6}" type="presParOf" srcId="{AC4A1CB6-D3A3-4D65-A776-96A0EA9483DC}" destId="{A5F5A463-D216-4FC4-9118-EA3B9D7EDDFB}" srcOrd="1" destOrd="0" presId="urn:microsoft.com/office/officeart/2018/2/layout/IconVerticalSolidList"/>
    <dgm:cxn modelId="{DDE3393E-14FC-4D6D-8EAA-41F6BE1644DE}" type="presParOf" srcId="{AC4A1CB6-D3A3-4D65-A776-96A0EA9483DC}" destId="{DF2FAD92-C819-42A0-B030-08857FB145F5}" srcOrd="2" destOrd="0" presId="urn:microsoft.com/office/officeart/2018/2/layout/IconVerticalSolidList"/>
    <dgm:cxn modelId="{FE4A39F1-FBB8-42D3-8F4B-0E88D88C6D0E}" type="presParOf" srcId="{DF2FAD92-C819-42A0-B030-08857FB145F5}" destId="{239A4C55-7250-4692-BDEC-9D3F85695FF7}" srcOrd="0" destOrd="0" presId="urn:microsoft.com/office/officeart/2018/2/layout/IconVerticalSolidList"/>
    <dgm:cxn modelId="{9A3EFBDA-D5BF-446B-930C-CF6AFFA3E00E}" type="presParOf" srcId="{DF2FAD92-C819-42A0-B030-08857FB145F5}" destId="{0FAFD253-5E9B-480A-8E64-BC9E7F8AA28B}" srcOrd="1" destOrd="0" presId="urn:microsoft.com/office/officeart/2018/2/layout/IconVerticalSolidList"/>
    <dgm:cxn modelId="{94565557-5247-4DE3-BB1A-8BE731BEB076}" type="presParOf" srcId="{DF2FAD92-C819-42A0-B030-08857FB145F5}" destId="{EA3DC1F0-14BE-4B09-8579-9E726C0C4449}" srcOrd="2" destOrd="0" presId="urn:microsoft.com/office/officeart/2018/2/layout/IconVerticalSolidList"/>
    <dgm:cxn modelId="{34F64558-2AF3-4F4B-BFA6-88548BA19330}" type="presParOf" srcId="{DF2FAD92-C819-42A0-B030-08857FB145F5}" destId="{6C5E6A39-7052-4FBF-A9DC-C4E374B2B27B}" srcOrd="3" destOrd="0" presId="urn:microsoft.com/office/officeart/2018/2/layout/IconVerticalSolidList"/>
    <dgm:cxn modelId="{1A5DEC43-80EF-4BE3-A22F-443CCD45A0D6}" type="presParOf" srcId="{DF2FAD92-C819-42A0-B030-08857FB145F5}" destId="{D517D90A-7B6C-4DAF-8E2C-B665049EED5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60DFFB-D6E3-45F3-B9B9-4D904F260D3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A83D30A-5598-43B4-9C59-BA3E404E7F89}">
      <dgm:prSet/>
      <dgm:spPr/>
      <dgm:t>
        <a:bodyPr/>
        <a:lstStyle/>
        <a:p>
          <a:r>
            <a:rPr lang="en-IN" b="0" i="0"/>
            <a:t>Data Collection: </a:t>
          </a:r>
          <a:endParaRPr lang="en-US"/>
        </a:p>
      </dgm:t>
    </dgm:pt>
    <dgm:pt modelId="{0AB32590-1E0A-40B7-8EB0-8E349C86E8A5}" type="parTrans" cxnId="{09080584-0979-4568-A488-261A2DE44BF1}">
      <dgm:prSet/>
      <dgm:spPr/>
      <dgm:t>
        <a:bodyPr/>
        <a:lstStyle/>
        <a:p>
          <a:endParaRPr lang="en-US"/>
        </a:p>
      </dgm:t>
    </dgm:pt>
    <dgm:pt modelId="{668E6827-3EA2-4E46-9972-B1904BDA4326}" type="sibTrans" cxnId="{09080584-0979-4568-A488-261A2DE44BF1}">
      <dgm:prSet/>
      <dgm:spPr/>
      <dgm:t>
        <a:bodyPr/>
        <a:lstStyle/>
        <a:p>
          <a:endParaRPr lang="en-US"/>
        </a:p>
      </dgm:t>
    </dgm:pt>
    <dgm:pt modelId="{5A1B28C1-8B83-4E39-B224-FC60EE26A9A4}">
      <dgm:prSet/>
      <dgm:spPr/>
      <dgm:t>
        <a:bodyPr/>
        <a:lstStyle/>
        <a:p>
          <a:r>
            <a:rPr lang="en-IN" b="0" i="0"/>
            <a:t>Gather comprehensive data on your customers, including demographics, purchase history, online behavior, and preferences.</a:t>
          </a:r>
          <a:endParaRPr lang="en-US"/>
        </a:p>
      </dgm:t>
    </dgm:pt>
    <dgm:pt modelId="{72558F4B-004A-4BB5-93B6-EFFC589DF27B}" type="parTrans" cxnId="{6EE43133-F22F-473B-9B51-483F1D7B1EC2}">
      <dgm:prSet/>
      <dgm:spPr/>
      <dgm:t>
        <a:bodyPr/>
        <a:lstStyle/>
        <a:p>
          <a:endParaRPr lang="en-US"/>
        </a:p>
      </dgm:t>
    </dgm:pt>
    <dgm:pt modelId="{C9B1F724-4A24-4308-8053-2C4EFD02A0E0}" type="sibTrans" cxnId="{6EE43133-F22F-473B-9B51-483F1D7B1EC2}">
      <dgm:prSet/>
      <dgm:spPr/>
      <dgm:t>
        <a:bodyPr/>
        <a:lstStyle/>
        <a:p>
          <a:endParaRPr lang="en-US"/>
        </a:p>
      </dgm:t>
    </dgm:pt>
    <dgm:pt modelId="{62454CAB-FD7F-4917-AF9C-23439A8AAED7}">
      <dgm:prSet/>
      <dgm:spPr/>
      <dgm:t>
        <a:bodyPr/>
        <a:lstStyle/>
        <a:p>
          <a:r>
            <a:rPr lang="en-IN" b="0" i="0"/>
            <a:t>Data Analysis: </a:t>
          </a:r>
          <a:endParaRPr lang="en-US"/>
        </a:p>
      </dgm:t>
    </dgm:pt>
    <dgm:pt modelId="{AD9D9241-717D-4210-886F-602913C7F9A1}" type="parTrans" cxnId="{0131E634-DF24-4850-B78B-64B5C404E2BC}">
      <dgm:prSet/>
      <dgm:spPr/>
      <dgm:t>
        <a:bodyPr/>
        <a:lstStyle/>
        <a:p>
          <a:endParaRPr lang="en-US"/>
        </a:p>
      </dgm:t>
    </dgm:pt>
    <dgm:pt modelId="{A118CF45-7526-4E89-86F5-EE3EE2329FCC}" type="sibTrans" cxnId="{0131E634-DF24-4850-B78B-64B5C404E2BC}">
      <dgm:prSet/>
      <dgm:spPr/>
      <dgm:t>
        <a:bodyPr/>
        <a:lstStyle/>
        <a:p>
          <a:endParaRPr lang="en-US"/>
        </a:p>
      </dgm:t>
    </dgm:pt>
    <dgm:pt modelId="{CEE99275-1955-4720-B94A-3B52694204F4}">
      <dgm:prSet/>
      <dgm:spPr/>
      <dgm:t>
        <a:bodyPr/>
        <a:lstStyle/>
        <a:p>
          <a:r>
            <a:rPr lang="en-IN" b="0" i="0"/>
            <a:t>Use statistical analysis to categorize customers into segments based on shared characteristics. Common segmentation includes demographic, psychographic, behavioral, and geographical segmentation.</a:t>
          </a:r>
          <a:endParaRPr lang="en-US"/>
        </a:p>
      </dgm:t>
    </dgm:pt>
    <dgm:pt modelId="{56EAC60C-887C-44E9-A297-1E6F16F8CC07}" type="parTrans" cxnId="{A9D3A01D-253D-4FEC-BAAD-E631EB69525A}">
      <dgm:prSet/>
      <dgm:spPr/>
      <dgm:t>
        <a:bodyPr/>
        <a:lstStyle/>
        <a:p>
          <a:endParaRPr lang="en-US"/>
        </a:p>
      </dgm:t>
    </dgm:pt>
    <dgm:pt modelId="{AAE56F7A-A0E3-4432-BFFD-29D0E4C0F773}" type="sibTrans" cxnId="{A9D3A01D-253D-4FEC-BAAD-E631EB69525A}">
      <dgm:prSet/>
      <dgm:spPr/>
      <dgm:t>
        <a:bodyPr/>
        <a:lstStyle/>
        <a:p>
          <a:endParaRPr lang="en-US"/>
        </a:p>
      </dgm:t>
    </dgm:pt>
    <dgm:pt modelId="{A2B6FE31-881F-40C1-BFB8-D80535344741}">
      <dgm:prSet/>
      <dgm:spPr/>
      <dgm:t>
        <a:bodyPr/>
        <a:lstStyle/>
        <a:p>
          <a:r>
            <a:rPr lang="en-IN" b="0" i="0"/>
            <a:t>Profile Development: </a:t>
          </a:r>
          <a:endParaRPr lang="en-US"/>
        </a:p>
      </dgm:t>
    </dgm:pt>
    <dgm:pt modelId="{385E5D72-1474-40C1-B374-BB3EF20B8AA7}" type="parTrans" cxnId="{E6909DAF-B50E-4668-A0CD-C1399C79EEC6}">
      <dgm:prSet/>
      <dgm:spPr/>
      <dgm:t>
        <a:bodyPr/>
        <a:lstStyle/>
        <a:p>
          <a:endParaRPr lang="en-US"/>
        </a:p>
      </dgm:t>
    </dgm:pt>
    <dgm:pt modelId="{18A00949-61C2-4FE9-8C23-41A08C54039D}" type="sibTrans" cxnId="{E6909DAF-B50E-4668-A0CD-C1399C79EEC6}">
      <dgm:prSet/>
      <dgm:spPr/>
      <dgm:t>
        <a:bodyPr/>
        <a:lstStyle/>
        <a:p>
          <a:endParaRPr lang="en-US"/>
        </a:p>
      </dgm:t>
    </dgm:pt>
    <dgm:pt modelId="{CCD2B08F-1191-4447-91A4-B45C3F5DE851}">
      <dgm:prSet/>
      <dgm:spPr/>
      <dgm:t>
        <a:bodyPr/>
        <a:lstStyle/>
        <a:p>
          <a:r>
            <a:rPr lang="en-IN" b="0" i="0"/>
            <a:t>Develop profiles for each segment, which includes common needs, preferred communication channels, and potential barriers to purchase.</a:t>
          </a:r>
          <a:endParaRPr lang="en-US"/>
        </a:p>
      </dgm:t>
    </dgm:pt>
    <dgm:pt modelId="{16C183BD-A312-44C8-9E75-55425ECD434E}" type="parTrans" cxnId="{2E968BB7-A586-4ADD-BB8E-9622E5064308}">
      <dgm:prSet/>
      <dgm:spPr/>
      <dgm:t>
        <a:bodyPr/>
        <a:lstStyle/>
        <a:p>
          <a:endParaRPr lang="en-US"/>
        </a:p>
      </dgm:t>
    </dgm:pt>
    <dgm:pt modelId="{8E71B0CF-EA53-47D5-BD38-A4CAE778AEE9}" type="sibTrans" cxnId="{2E968BB7-A586-4ADD-BB8E-9622E5064308}">
      <dgm:prSet/>
      <dgm:spPr/>
      <dgm:t>
        <a:bodyPr/>
        <a:lstStyle/>
        <a:p>
          <a:endParaRPr lang="en-US"/>
        </a:p>
      </dgm:t>
    </dgm:pt>
    <dgm:pt modelId="{26FB2207-21C0-4446-A4B1-6DDCCB4F544D}">
      <dgm:prSet/>
      <dgm:spPr/>
      <dgm:t>
        <a:bodyPr/>
        <a:lstStyle/>
        <a:p>
          <a:r>
            <a:rPr lang="en-IN" b="0" i="0"/>
            <a:t>Tailored Strategies: </a:t>
          </a:r>
          <a:endParaRPr lang="en-US"/>
        </a:p>
      </dgm:t>
    </dgm:pt>
    <dgm:pt modelId="{1E1374A3-880C-40EA-8F86-AD98B3790392}" type="parTrans" cxnId="{99E9E3C3-C5C1-49D7-B77D-8B743F4FB330}">
      <dgm:prSet/>
      <dgm:spPr/>
      <dgm:t>
        <a:bodyPr/>
        <a:lstStyle/>
        <a:p>
          <a:endParaRPr lang="en-US"/>
        </a:p>
      </dgm:t>
    </dgm:pt>
    <dgm:pt modelId="{42B9D24F-DF26-4D09-9996-B904FE9A4BCD}" type="sibTrans" cxnId="{99E9E3C3-C5C1-49D7-B77D-8B743F4FB330}">
      <dgm:prSet/>
      <dgm:spPr/>
      <dgm:t>
        <a:bodyPr/>
        <a:lstStyle/>
        <a:p>
          <a:endParaRPr lang="en-US"/>
        </a:p>
      </dgm:t>
    </dgm:pt>
    <dgm:pt modelId="{8D99471F-0812-49DB-9971-DD16D7F3B176}">
      <dgm:prSet/>
      <dgm:spPr/>
      <dgm:t>
        <a:bodyPr/>
        <a:lstStyle/>
        <a:p>
          <a:r>
            <a:rPr lang="en-IN" b="0" i="0"/>
            <a:t>Create targeted marketing campaigns and product development strategies for each segment to address their specific needs and preferences.</a:t>
          </a:r>
          <a:endParaRPr lang="en-US"/>
        </a:p>
      </dgm:t>
    </dgm:pt>
    <dgm:pt modelId="{598B4367-404A-4409-B133-BC0A019FDE92}" type="parTrans" cxnId="{C8CC6F31-ABCA-4613-BB17-4B701292C907}">
      <dgm:prSet/>
      <dgm:spPr/>
      <dgm:t>
        <a:bodyPr/>
        <a:lstStyle/>
        <a:p>
          <a:endParaRPr lang="en-US"/>
        </a:p>
      </dgm:t>
    </dgm:pt>
    <dgm:pt modelId="{60C643D1-858F-4AF8-AA7A-D986C329DD5E}" type="sibTrans" cxnId="{C8CC6F31-ABCA-4613-BB17-4B701292C907}">
      <dgm:prSet/>
      <dgm:spPr/>
      <dgm:t>
        <a:bodyPr/>
        <a:lstStyle/>
        <a:p>
          <a:endParaRPr lang="en-US"/>
        </a:p>
      </dgm:t>
    </dgm:pt>
    <dgm:pt modelId="{7B82FCBA-6DFA-41BD-BDCA-954380B82918}">
      <dgm:prSet/>
      <dgm:spPr/>
      <dgm:t>
        <a:bodyPr/>
        <a:lstStyle/>
        <a:p>
          <a:r>
            <a:rPr lang="en-IN" b="0" i="0"/>
            <a:t>Monitoring and Adapting: </a:t>
          </a:r>
          <a:endParaRPr lang="en-US"/>
        </a:p>
      </dgm:t>
    </dgm:pt>
    <dgm:pt modelId="{EEBCDC15-24D7-43D5-AFBD-8433E366F7A0}" type="parTrans" cxnId="{F9608816-7156-48B5-94E7-B3B46BD05801}">
      <dgm:prSet/>
      <dgm:spPr/>
      <dgm:t>
        <a:bodyPr/>
        <a:lstStyle/>
        <a:p>
          <a:endParaRPr lang="en-US"/>
        </a:p>
      </dgm:t>
    </dgm:pt>
    <dgm:pt modelId="{8E7D1B7E-C219-4F82-BA64-4DE4F6468674}" type="sibTrans" cxnId="{F9608816-7156-48B5-94E7-B3B46BD05801}">
      <dgm:prSet/>
      <dgm:spPr/>
      <dgm:t>
        <a:bodyPr/>
        <a:lstStyle/>
        <a:p>
          <a:endParaRPr lang="en-US"/>
        </a:p>
      </dgm:t>
    </dgm:pt>
    <dgm:pt modelId="{C1EF84A7-77CA-4E0A-833B-82322F5C532D}">
      <dgm:prSet/>
      <dgm:spPr/>
      <dgm:t>
        <a:bodyPr/>
        <a:lstStyle/>
        <a:p>
          <a:r>
            <a:rPr lang="en-IN" b="0" i="0"/>
            <a:t>Continuously monitor the performance of each segment and adapt your strategies as customer behaviors and market conditions change.</a:t>
          </a:r>
          <a:br>
            <a:rPr lang="en-IN"/>
          </a:br>
          <a:endParaRPr lang="en-US"/>
        </a:p>
      </dgm:t>
    </dgm:pt>
    <dgm:pt modelId="{47FD64AC-A072-4F16-8330-5196FFB6C1AA}" type="parTrans" cxnId="{738C051D-0F21-4A53-BA4E-A8A103B47E48}">
      <dgm:prSet/>
      <dgm:spPr/>
      <dgm:t>
        <a:bodyPr/>
        <a:lstStyle/>
        <a:p>
          <a:endParaRPr lang="en-US"/>
        </a:p>
      </dgm:t>
    </dgm:pt>
    <dgm:pt modelId="{2C41E0F9-44B5-4AC5-84FF-FF4B069728D0}" type="sibTrans" cxnId="{738C051D-0F21-4A53-BA4E-A8A103B47E48}">
      <dgm:prSet/>
      <dgm:spPr/>
      <dgm:t>
        <a:bodyPr/>
        <a:lstStyle/>
        <a:p>
          <a:endParaRPr lang="en-US"/>
        </a:p>
      </dgm:t>
    </dgm:pt>
    <dgm:pt modelId="{AC1EE895-F38F-1345-ABE6-BDDB9B7BB0AE}" type="pres">
      <dgm:prSet presAssocID="{8360DFFB-D6E3-45F3-B9B9-4D904F260D32}" presName="Name0" presStyleCnt="0">
        <dgm:presLayoutVars>
          <dgm:dir/>
          <dgm:animLvl val="lvl"/>
          <dgm:resizeHandles val="exact"/>
        </dgm:presLayoutVars>
      </dgm:prSet>
      <dgm:spPr/>
    </dgm:pt>
    <dgm:pt modelId="{25F9C056-E2AF-CB41-A06E-3C3472E61E9A}" type="pres">
      <dgm:prSet presAssocID="{9A83D30A-5598-43B4-9C59-BA3E404E7F89}" presName="linNode" presStyleCnt="0"/>
      <dgm:spPr/>
    </dgm:pt>
    <dgm:pt modelId="{0463C43E-DAA6-F746-9EBE-9FCBF6846E28}" type="pres">
      <dgm:prSet presAssocID="{9A83D30A-5598-43B4-9C59-BA3E404E7F89}" presName="parentText" presStyleLbl="node1" presStyleIdx="0" presStyleCnt="5">
        <dgm:presLayoutVars>
          <dgm:chMax val="1"/>
          <dgm:bulletEnabled val="1"/>
        </dgm:presLayoutVars>
      </dgm:prSet>
      <dgm:spPr/>
    </dgm:pt>
    <dgm:pt modelId="{7333FBF8-5985-6146-992B-7C7A1ED12D8B}" type="pres">
      <dgm:prSet presAssocID="{9A83D30A-5598-43B4-9C59-BA3E404E7F89}" presName="descendantText" presStyleLbl="alignAccFollowNode1" presStyleIdx="0" presStyleCnt="5">
        <dgm:presLayoutVars>
          <dgm:bulletEnabled val="1"/>
        </dgm:presLayoutVars>
      </dgm:prSet>
      <dgm:spPr/>
    </dgm:pt>
    <dgm:pt modelId="{700D185E-C06C-2B42-8E80-7C91F76A02D2}" type="pres">
      <dgm:prSet presAssocID="{668E6827-3EA2-4E46-9972-B1904BDA4326}" presName="sp" presStyleCnt="0"/>
      <dgm:spPr/>
    </dgm:pt>
    <dgm:pt modelId="{9F407FAE-3EFC-1C4B-B6C5-E9E4BAF06A2A}" type="pres">
      <dgm:prSet presAssocID="{62454CAB-FD7F-4917-AF9C-23439A8AAED7}" presName="linNode" presStyleCnt="0"/>
      <dgm:spPr/>
    </dgm:pt>
    <dgm:pt modelId="{667D9971-D160-F24B-84A8-4341A9F2894F}" type="pres">
      <dgm:prSet presAssocID="{62454CAB-FD7F-4917-AF9C-23439A8AAED7}" presName="parentText" presStyleLbl="node1" presStyleIdx="1" presStyleCnt="5">
        <dgm:presLayoutVars>
          <dgm:chMax val="1"/>
          <dgm:bulletEnabled val="1"/>
        </dgm:presLayoutVars>
      </dgm:prSet>
      <dgm:spPr/>
    </dgm:pt>
    <dgm:pt modelId="{FB99DDB7-E511-9244-A9F5-7A9B90C9D8A1}" type="pres">
      <dgm:prSet presAssocID="{62454CAB-FD7F-4917-AF9C-23439A8AAED7}" presName="descendantText" presStyleLbl="alignAccFollowNode1" presStyleIdx="1" presStyleCnt="5">
        <dgm:presLayoutVars>
          <dgm:bulletEnabled val="1"/>
        </dgm:presLayoutVars>
      </dgm:prSet>
      <dgm:spPr/>
    </dgm:pt>
    <dgm:pt modelId="{B184C9EB-744B-1A4A-AA7D-AD862CE3908E}" type="pres">
      <dgm:prSet presAssocID="{A118CF45-7526-4E89-86F5-EE3EE2329FCC}" presName="sp" presStyleCnt="0"/>
      <dgm:spPr/>
    </dgm:pt>
    <dgm:pt modelId="{8C1B6475-DC85-1D4D-A282-898976ED1468}" type="pres">
      <dgm:prSet presAssocID="{A2B6FE31-881F-40C1-BFB8-D80535344741}" presName="linNode" presStyleCnt="0"/>
      <dgm:spPr/>
    </dgm:pt>
    <dgm:pt modelId="{43F69612-19B8-F444-8FFF-2164EC8ADDFC}" type="pres">
      <dgm:prSet presAssocID="{A2B6FE31-881F-40C1-BFB8-D80535344741}" presName="parentText" presStyleLbl="node1" presStyleIdx="2" presStyleCnt="5">
        <dgm:presLayoutVars>
          <dgm:chMax val="1"/>
          <dgm:bulletEnabled val="1"/>
        </dgm:presLayoutVars>
      </dgm:prSet>
      <dgm:spPr/>
    </dgm:pt>
    <dgm:pt modelId="{BCB6C01D-3006-0F4D-A2DC-198381F7BF8D}" type="pres">
      <dgm:prSet presAssocID="{A2B6FE31-881F-40C1-BFB8-D80535344741}" presName="descendantText" presStyleLbl="alignAccFollowNode1" presStyleIdx="2" presStyleCnt="5">
        <dgm:presLayoutVars>
          <dgm:bulletEnabled val="1"/>
        </dgm:presLayoutVars>
      </dgm:prSet>
      <dgm:spPr/>
    </dgm:pt>
    <dgm:pt modelId="{E6CBA6F6-CE7A-EA4E-B458-EC80261EE06F}" type="pres">
      <dgm:prSet presAssocID="{18A00949-61C2-4FE9-8C23-41A08C54039D}" presName="sp" presStyleCnt="0"/>
      <dgm:spPr/>
    </dgm:pt>
    <dgm:pt modelId="{08E7D576-08A2-2F4D-AA4D-2C8A73D027E3}" type="pres">
      <dgm:prSet presAssocID="{26FB2207-21C0-4446-A4B1-6DDCCB4F544D}" presName="linNode" presStyleCnt="0"/>
      <dgm:spPr/>
    </dgm:pt>
    <dgm:pt modelId="{72D3DA6D-59FE-7448-A992-4573FDE56F2F}" type="pres">
      <dgm:prSet presAssocID="{26FB2207-21C0-4446-A4B1-6DDCCB4F544D}" presName="parentText" presStyleLbl="node1" presStyleIdx="3" presStyleCnt="5">
        <dgm:presLayoutVars>
          <dgm:chMax val="1"/>
          <dgm:bulletEnabled val="1"/>
        </dgm:presLayoutVars>
      </dgm:prSet>
      <dgm:spPr/>
    </dgm:pt>
    <dgm:pt modelId="{A5003A71-5CFB-2C41-9BC3-4234F61FF2D3}" type="pres">
      <dgm:prSet presAssocID="{26FB2207-21C0-4446-A4B1-6DDCCB4F544D}" presName="descendantText" presStyleLbl="alignAccFollowNode1" presStyleIdx="3" presStyleCnt="5">
        <dgm:presLayoutVars>
          <dgm:bulletEnabled val="1"/>
        </dgm:presLayoutVars>
      </dgm:prSet>
      <dgm:spPr/>
    </dgm:pt>
    <dgm:pt modelId="{BB3C6E89-D500-B740-B58C-524FD69ECF20}" type="pres">
      <dgm:prSet presAssocID="{42B9D24F-DF26-4D09-9996-B904FE9A4BCD}" presName="sp" presStyleCnt="0"/>
      <dgm:spPr/>
    </dgm:pt>
    <dgm:pt modelId="{8377F24B-5621-3742-AACF-0CDE02C8B52E}" type="pres">
      <dgm:prSet presAssocID="{7B82FCBA-6DFA-41BD-BDCA-954380B82918}" presName="linNode" presStyleCnt="0"/>
      <dgm:spPr/>
    </dgm:pt>
    <dgm:pt modelId="{5CC9543C-DF75-D242-9578-5FD700FDB7F1}" type="pres">
      <dgm:prSet presAssocID="{7B82FCBA-6DFA-41BD-BDCA-954380B82918}" presName="parentText" presStyleLbl="node1" presStyleIdx="4" presStyleCnt="5">
        <dgm:presLayoutVars>
          <dgm:chMax val="1"/>
          <dgm:bulletEnabled val="1"/>
        </dgm:presLayoutVars>
      </dgm:prSet>
      <dgm:spPr/>
    </dgm:pt>
    <dgm:pt modelId="{50FB609C-F67D-E549-8E68-BC8BD8585813}" type="pres">
      <dgm:prSet presAssocID="{7B82FCBA-6DFA-41BD-BDCA-954380B82918}" presName="descendantText" presStyleLbl="alignAccFollowNode1" presStyleIdx="4" presStyleCnt="5">
        <dgm:presLayoutVars>
          <dgm:bulletEnabled val="1"/>
        </dgm:presLayoutVars>
      </dgm:prSet>
      <dgm:spPr/>
    </dgm:pt>
  </dgm:ptLst>
  <dgm:cxnLst>
    <dgm:cxn modelId="{F9608816-7156-48B5-94E7-B3B46BD05801}" srcId="{8360DFFB-D6E3-45F3-B9B9-4D904F260D32}" destId="{7B82FCBA-6DFA-41BD-BDCA-954380B82918}" srcOrd="4" destOrd="0" parTransId="{EEBCDC15-24D7-43D5-AFBD-8433E366F7A0}" sibTransId="{8E7D1B7E-C219-4F82-BA64-4DE4F6468674}"/>
    <dgm:cxn modelId="{738C051D-0F21-4A53-BA4E-A8A103B47E48}" srcId="{7B82FCBA-6DFA-41BD-BDCA-954380B82918}" destId="{C1EF84A7-77CA-4E0A-833B-82322F5C532D}" srcOrd="0" destOrd="0" parTransId="{47FD64AC-A072-4F16-8330-5196FFB6C1AA}" sibTransId="{2C41E0F9-44B5-4AC5-84FF-FF4B069728D0}"/>
    <dgm:cxn modelId="{A9D3A01D-253D-4FEC-BAAD-E631EB69525A}" srcId="{62454CAB-FD7F-4917-AF9C-23439A8AAED7}" destId="{CEE99275-1955-4720-B94A-3B52694204F4}" srcOrd="0" destOrd="0" parTransId="{56EAC60C-887C-44E9-A297-1E6F16F8CC07}" sibTransId="{AAE56F7A-A0E3-4432-BFFD-29D0E4C0F773}"/>
    <dgm:cxn modelId="{227E9121-0F88-A844-9DA1-4CF0F850B068}" type="presOf" srcId="{26FB2207-21C0-4446-A4B1-6DDCCB4F544D}" destId="{72D3DA6D-59FE-7448-A992-4573FDE56F2F}" srcOrd="0" destOrd="0" presId="urn:microsoft.com/office/officeart/2005/8/layout/vList5"/>
    <dgm:cxn modelId="{C8CC6F31-ABCA-4613-BB17-4B701292C907}" srcId="{26FB2207-21C0-4446-A4B1-6DDCCB4F544D}" destId="{8D99471F-0812-49DB-9971-DD16D7F3B176}" srcOrd="0" destOrd="0" parTransId="{598B4367-404A-4409-B133-BC0A019FDE92}" sibTransId="{60C643D1-858F-4AF8-AA7A-D986C329DD5E}"/>
    <dgm:cxn modelId="{25910C33-3486-7B46-A3AA-637E02849645}" type="presOf" srcId="{62454CAB-FD7F-4917-AF9C-23439A8AAED7}" destId="{667D9971-D160-F24B-84A8-4341A9F2894F}" srcOrd="0" destOrd="0" presId="urn:microsoft.com/office/officeart/2005/8/layout/vList5"/>
    <dgm:cxn modelId="{6EE43133-F22F-473B-9B51-483F1D7B1EC2}" srcId="{9A83D30A-5598-43B4-9C59-BA3E404E7F89}" destId="{5A1B28C1-8B83-4E39-B224-FC60EE26A9A4}" srcOrd="0" destOrd="0" parTransId="{72558F4B-004A-4BB5-93B6-EFFC589DF27B}" sibTransId="{C9B1F724-4A24-4308-8053-2C4EFD02A0E0}"/>
    <dgm:cxn modelId="{0131E634-DF24-4850-B78B-64B5C404E2BC}" srcId="{8360DFFB-D6E3-45F3-B9B9-4D904F260D32}" destId="{62454CAB-FD7F-4917-AF9C-23439A8AAED7}" srcOrd="1" destOrd="0" parTransId="{AD9D9241-717D-4210-886F-602913C7F9A1}" sibTransId="{A118CF45-7526-4E89-86F5-EE3EE2329FCC}"/>
    <dgm:cxn modelId="{FD187C4C-7DEB-C74C-AD8D-8F5AC221A74F}" type="presOf" srcId="{9A83D30A-5598-43B4-9C59-BA3E404E7F89}" destId="{0463C43E-DAA6-F746-9EBE-9FCBF6846E28}" srcOrd="0" destOrd="0" presId="urn:microsoft.com/office/officeart/2005/8/layout/vList5"/>
    <dgm:cxn modelId="{E4B31151-CDD2-7843-AE47-8623E0D2AFBB}" type="presOf" srcId="{7B82FCBA-6DFA-41BD-BDCA-954380B82918}" destId="{5CC9543C-DF75-D242-9578-5FD700FDB7F1}" srcOrd="0" destOrd="0" presId="urn:microsoft.com/office/officeart/2005/8/layout/vList5"/>
    <dgm:cxn modelId="{0F9B6580-A19E-184A-A6F4-106C113A31FA}" type="presOf" srcId="{A2B6FE31-881F-40C1-BFB8-D80535344741}" destId="{43F69612-19B8-F444-8FFF-2164EC8ADDFC}" srcOrd="0" destOrd="0" presId="urn:microsoft.com/office/officeart/2005/8/layout/vList5"/>
    <dgm:cxn modelId="{09080584-0979-4568-A488-261A2DE44BF1}" srcId="{8360DFFB-D6E3-45F3-B9B9-4D904F260D32}" destId="{9A83D30A-5598-43B4-9C59-BA3E404E7F89}" srcOrd="0" destOrd="0" parTransId="{0AB32590-1E0A-40B7-8EB0-8E349C86E8A5}" sibTransId="{668E6827-3EA2-4E46-9972-B1904BDA4326}"/>
    <dgm:cxn modelId="{70BBB18E-3B2C-2C40-8706-AAFB841FE8D8}" type="presOf" srcId="{C1EF84A7-77CA-4E0A-833B-82322F5C532D}" destId="{50FB609C-F67D-E549-8E68-BC8BD8585813}" srcOrd="0" destOrd="0" presId="urn:microsoft.com/office/officeart/2005/8/layout/vList5"/>
    <dgm:cxn modelId="{72DC589C-7C51-8E44-9800-CABC55C0CD34}" type="presOf" srcId="{8360DFFB-D6E3-45F3-B9B9-4D904F260D32}" destId="{AC1EE895-F38F-1345-ABE6-BDDB9B7BB0AE}" srcOrd="0" destOrd="0" presId="urn:microsoft.com/office/officeart/2005/8/layout/vList5"/>
    <dgm:cxn modelId="{526602A6-08D5-714A-94B4-53F20377ECBF}" type="presOf" srcId="{CEE99275-1955-4720-B94A-3B52694204F4}" destId="{FB99DDB7-E511-9244-A9F5-7A9B90C9D8A1}" srcOrd="0" destOrd="0" presId="urn:microsoft.com/office/officeart/2005/8/layout/vList5"/>
    <dgm:cxn modelId="{E6909DAF-B50E-4668-A0CD-C1399C79EEC6}" srcId="{8360DFFB-D6E3-45F3-B9B9-4D904F260D32}" destId="{A2B6FE31-881F-40C1-BFB8-D80535344741}" srcOrd="2" destOrd="0" parTransId="{385E5D72-1474-40C1-B374-BB3EF20B8AA7}" sibTransId="{18A00949-61C2-4FE9-8C23-41A08C54039D}"/>
    <dgm:cxn modelId="{2A8FF7B0-46C6-834C-8069-9956760C9D23}" type="presOf" srcId="{CCD2B08F-1191-4447-91A4-B45C3F5DE851}" destId="{BCB6C01D-3006-0F4D-A2DC-198381F7BF8D}" srcOrd="0" destOrd="0" presId="urn:microsoft.com/office/officeart/2005/8/layout/vList5"/>
    <dgm:cxn modelId="{2E968BB7-A586-4ADD-BB8E-9622E5064308}" srcId="{A2B6FE31-881F-40C1-BFB8-D80535344741}" destId="{CCD2B08F-1191-4447-91A4-B45C3F5DE851}" srcOrd="0" destOrd="0" parTransId="{16C183BD-A312-44C8-9E75-55425ECD434E}" sibTransId="{8E71B0CF-EA53-47D5-BD38-A4CAE778AEE9}"/>
    <dgm:cxn modelId="{99E9E3C3-C5C1-49D7-B77D-8B743F4FB330}" srcId="{8360DFFB-D6E3-45F3-B9B9-4D904F260D32}" destId="{26FB2207-21C0-4446-A4B1-6DDCCB4F544D}" srcOrd="3" destOrd="0" parTransId="{1E1374A3-880C-40EA-8F86-AD98B3790392}" sibTransId="{42B9D24F-DF26-4D09-9996-B904FE9A4BCD}"/>
    <dgm:cxn modelId="{C5487ECA-F5D0-4647-9926-D378458D2688}" type="presOf" srcId="{8D99471F-0812-49DB-9971-DD16D7F3B176}" destId="{A5003A71-5CFB-2C41-9BC3-4234F61FF2D3}" srcOrd="0" destOrd="0" presId="urn:microsoft.com/office/officeart/2005/8/layout/vList5"/>
    <dgm:cxn modelId="{82195FFE-C9E2-7840-B422-5DE9205B4B1F}" type="presOf" srcId="{5A1B28C1-8B83-4E39-B224-FC60EE26A9A4}" destId="{7333FBF8-5985-6146-992B-7C7A1ED12D8B}" srcOrd="0" destOrd="0" presId="urn:microsoft.com/office/officeart/2005/8/layout/vList5"/>
    <dgm:cxn modelId="{AF7F5E4F-860E-5549-B318-8536A8B64D05}" type="presParOf" srcId="{AC1EE895-F38F-1345-ABE6-BDDB9B7BB0AE}" destId="{25F9C056-E2AF-CB41-A06E-3C3472E61E9A}" srcOrd="0" destOrd="0" presId="urn:microsoft.com/office/officeart/2005/8/layout/vList5"/>
    <dgm:cxn modelId="{E6ACC68B-98BE-5F47-8C5A-B7C75983429C}" type="presParOf" srcId="{25F9C056-E2AF-CB41-A06E-3C3472E61E9A}" destId="{0463C43E-DAA6-F746-9EBE-9FCBF6846E28}" srcOrd="0" destOrd="0" presId="urn:microsoft.com/office/officeart/2005/8/layout/vList5"/>
    <dgm:cxn modelId="{E5486567-F3F0-C84F-BC08-07D7F3120BCE}" type="presParOf" srcId="{25F9C056-E2AF-CB41-A06E-3C3472E61E9A}" destId="{7333FBF8-5985-6146-992B-7C7A1ED12D8B}" srcOrd="1" destOrd="0" presId="urn:microsoft.com/office/officeart/2005/8/layout/vList5"/>
    <dgm:cxn modelId="{170B35F9-8EBA-BE47-ADD2-C38129C0EFD2}" type="presParOf" srcId="{AC1EE895-F38F-1345-ABE6-BDDB9B7BB0AE}" destId="{700D185E-C06C-2B42-8E80-7C91F76A02D2}" srcOrd="1" destOrd="0" presId="urn:microsoft.com/office/officeart/2005/8/layout/vList5"/>
    <dgm:cxn modelId="{C91F6FAC-3126-174D-84AB-5134768F312A}" type="presParOf" srcId="{AC1EE895-F38F-1345-ABE6-BDDB9B7BB0AE}" destId="{9F407FAE-3EFC-1C4B-B6C5-E9E4BAF06A2A}" srcOrd="2" destOrd="0" presId="urn:microsoft.com/office/officeart/2005/8/layout/vList5"/>
    <dgm:cxn modelId="{13EE1876-99EF-8D49-9FD7-C3E882091B56}" type="presParOf" srcId="{9F407FAE-3EFC-1C4B-B6C5-E9E4BAF06A2A}" destId="{667D9971-D160-F24B-84A8-4341A9F2894F}" srcOrd="0" destOrd="0" presId="urn:microsoft.com/office/officeart/2005/8/layout/vList5"/>
    <dgm:cxn modelId="{4B193FDD-4D7C-2E46-802E-1DDCB35924DC}" type="presParOf" srcId="{9F407FAE-3EFC-1C4B-B6C5-E9E4BAF06A2A}" destId="{FB99DDB7-E511-9244-A9F5-7A9B90C9D8A1}" srcOrd="1" destOrd="0" presId="urn:microsoft.com/office/officeart/2005/8/layout/vList5"/>
    <dgm:cxn modelId="{21644C7C-145A-574A-B25D-3832ACCCF63E}" type="presParOf" srcId="{AC1EE895-F38F-1345-ABE6-BDDB9B7BB0AE}" destId="{B184C9EB-744B-1A4A-AA7D-AD862CE3908E}" srcOrd="3" destOrd="0" presId="urn:microsoft.com/office/officeart/2005/8/layout/vList5"/>
    <dgm:cxn modelId="{2C9307DC-BFC7-3649-87A0-6CE2CC34A42E}" type="presParOf" srcId="{AC1EE895-F38F-1345-ABE6-BDDB9B7BB0AE}" destId="{8C1B6475-DC85-1D4D-A282-898976ED1468}" srcOrd="4" destOrd="0" presId="urn:microsoft.com/office/officeart/2005/8/layout/vList5"/>
    <dgm:cxn modelId="{B9D13CEF-DA73-2249-91CD-A6017570D3A9}" type="presParOf" srcId="{8C1B6475-DC85-1D4D-A282-898976ED1468}" destId="{43F69612-19B8-F444-8FFF-2164EC8ADDFC}" srcOrd="0" destOrd="0" presId="urn:microsoft.com/office/officeart/2005/8/layout/vList5"/>
    <dgm:cxn modelId="{58AFE00A-188D-F745-8E4F-EE3A36E745CF}" type="presParOf" srcId="{8C1B6475-DC85-1D4D-A282-898976ED1468}" destId="{BCB6C01D-3006-0F4D-A2DC-198381F7BF8D}" srcOrd="1" destOrd="0" presId="urn:microsoft.com/office/officeart/2005/8/layout/vList5"/>
    <dgm:cxn modelId="{AE5FFC88-91FE-CF44-858E-E4C67F7D7297}" type="presParOf" srcId="{AC1EE895-F38F-1345-ABE6-BDDB9B7BB0AE}" destId="{E6CBA6F6-CE7A-EA4E-B458-EC80261EE06F}" srcOrd="5" destOrd="0" presId="urn:microsoft.com/office/officeart/2005/8/layout/vList5"/>
    <dgm:cxn modelId="{1ED40C6A-EE0C-4D4F-BC47-DE4ADB8BB425}" type="presParOf" srcId="{AC1EE895-F38F-1345-ABE6-BDDB9B7BB0AE}" destId="{08E7D576-08A2-2F4D-AA4D-2C8A73D027E3}" srcOrd="6" destOrd="0" presId="urn:microsoft.com/office/officeart/2005/8/layout/vList5"/>
    <dgm:cxn modelId="{8B353C76-4732-4A4E-AD55-EFBE8CC5B7DE}" type="presParOf" srcId="{08E7D576-08A2-2F4D-AA4D-2C8A73D027E3}" destId="{72D3DA6D-59FE-7448-A992-4573FDE56F2F}" srcOrd="0" destOrd="0" presId="urn:microsoft.com/office/officeart/2005/8/layout/vList5"/>
    <dgm:cxn modelId="{3C4E7C85-3F8F-4246-9807-F80B182BBE0E}" type="presParOf" srcId="{08E7D576-08A2-2F4D-AA4D-2C8A73D027E3}" destId="{A5003A71-5CFB-2C41-9BC3-4234F61FF2D3}" srcOrd="1" destOrd="0" presId="urn:microsoft.com/office/officeart/2005/8/layout/vList5"/>
    <dgm:cxn modelId="{DABFDCFB-DF95-044C-9EC1-EF6E9D26FC1A}" type="presParOf" srcId="{AC1EE895-F38F-1345-ABE6-BDDB9B7BB0AE}" destId="{BB3C6E89-D500-B740-B58C-524FD69ECF20}" srcOrd="7" destOrd="0" presId="urn:microsoft.com/office/officeart/2005/8/layout/vList5"/>
    <dgm:cxn modelId="{CEC32547-DB1F-034F-ACDC-C0D43AB068A3}" type="presParOf" srcId="{AC1EE895-F38F-1345-ABE6-BDDB9B7BB0AE}" destId="{8377F24B-5621-3742-AACF-0CDE02C8B52E}" srcOrd="8" destOrd="0" presId="urn:microsoft.com/office/officeart/2005/8/layout/vList5"/>
    <dgm:cxn modelId="{7C6EF278-40FC-1D46-9716-FD97AFEC4E94}" type="presParOf" srcId="{8377F24B-5621-3742-AACF-0CDE02C8B52E}" destId="{5CC9543C-DF75-D242-9578-5FD700FDB7F1}" srcOrd="0" destOrd="0" presId="urn:microsoft.com/office/officeart/2005/8/layout/vList5"/>
    <dgm:cxn modelId="{70F1F18E-2160-7440-BFAF-7EDD20F16F2C}" type="presParOf" srcId="{8377F24B-5621-3742-AACF-0CDE02C8B52E}" destId="{50FB609C-F67D-E549-8E68-BC8BD85858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3613DB-4C9D-4AAF-A404-8BA32B251BDB}"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AE605D2C-7F5D-4070-B73F-12DBF9282FC1}">
      <dgm:prSet/>
      <dgm:spPr/>
      <dgm:t>
        <a:bodyPr/>
        <a:lstStyle/>
        <a:p>
          <a:r>
            <a:rPr lang="en-IN" b="0" i="0"/>
            <a:t>Demographic Segmentation: </a:t>
          </a:r>
          <a:endParaRPr lang="en-US"/>
        </a:p>
      </dgm:t>
    </dgm:pt>
    <dgm:pt modelId="{5CE07586-73D5-41E8-9BBC-E8A687C416D6}" type="parTrans" cxnId="{D5C5992A-5958-469D-847B-260E4B9403F5}">
      <dgm:prSet/>
      <dgm:spPr/>
      <dgm:t>
        <a:bodyPr/>
        <a:lstStyle/>
        <a:p>
          <a:endParaRPr lang="en-US"/>
        </a:p>
      </dgm:t>
    </dgm:pt>
    <dgm:pt modelId="{DF1F517E-1BA3-4AA8-88FD-1305C8838ED3}" type="sibTrans" cxnId="{D5C5992A-5958-469D-847B-260E4B9403F5}">
      <dgm:prSet/>
      <dgm:spPr/>
      <dgm:t>
        <a:bodyPr/>
        <a:lstStyle/>
        <a:p>
          <a:endParaRPr lang="en-US"/>
        </a:p>
      </dgm:t>
    </dgm:pt>
    <dgm:pt modelId="{15D1FFF5-C98B-4862-AB90-05236035FD80}">
      <dgm:prSet/>
      <dgm:spPr/>
      <dgm:t>
        <a:bodyPr/>
        <a:lstStyle/>
        <a:p>
          <a:r>
            <a:rPr lang="en-IN" b="0" i="0"/>
            <a:t>Dividing the market into groups based on variables such as age, gender, income, occupation, and family status.</a:t>
          </a:r>
          <a:endParaRPr lang="en-US"/>
        </a:p>
      </dgm:t>
    </dgm:pt>
    <dgm:pt modelId="{22457FED-13C5-4B44-A06E-47501C83EFCA}" type="parTrans" cxnId="{A454C2F2-097C-4FFC-B821-D543D7A89C2C}">
      <dgm:prSet/>
      <dgm:spPr/>
      <dgm:t>
        <a:bodyPr/>
        <a:lstStyle/>
        <a:p>
          <a:endParaRPr lang="en-US"/>
        </a:p>
      </dgm:t>
    </dgm:pt>
    <dgm:pt modelId="{75DAE3D0-FBFD-4323-AC80-7C6527935407}" type="sibTrans" cxnId="{A454C2F2-097C-4FFC-B821-D543D7A89C2C}">
      <dgm:prSet/>
      <dgm:spPr/>
      <dgm:t>
        <a:bodyPr/>
        <a:lstStyle/>
        <a:p>
          <a:endParaRPr lang="en-US"/>
        </a:p>
      </dgm:t>
    </dgm:pt>
    <dgm:pt modelId="{637ABBA3-BBA7-4E75-BF6D-881B7DF69158}">
      <dgm:prSet/>
      <dgm:spPr/>
      <dgm:t>
        <a:bodyPr/>
        <a:lstStyle/>
        <a:p>
          <a:r>
            <a:rPr lang="en-IN" b="0" i="0"/>
            <a:t>Behavioural Segmentation: </a:t>
          </a:r>
          <a:endParaRPr lang="en-US"/>
        </a:p>
      </dgm:t>
    </dgm:pt>
    <dgm:pt modelId="{1319214E-CB50-409D-8396-6BC8BA27AF96}" type="parTrans" cxnId="{02F5710E-F0BA-4439-A153-BCDE667F2E9E}">
      <dgm:prSet/>
      <dgm:spPr/>
      <dgm:t>
        <a:bodyPr/>
        <a:lstStyle/>
        <a:p>
          <a:endParaRPr lang="en-US"/>
        </a:p>
      </dgm:t>
    </dgm:pt>
    <dgm:pt modelId="{852A8F0F-93F7-4C40-8B51-81122F54DAFF}" type="sibTrans" cxnId="{02F5710E-F0BA-4439-A153-BCDE667F2E9E}">
      <dgm:prSet/>
      <dgm:spPr/>
      <dgm:t>
        <a:bodyPr/>
        <a:lstStyle/>
        <a:p>
          <a:endParaRPr lang="en-US"/>
        </a:p>
      </dgm:t>
    </dgm:pt>
    <dgm:pt modelId="{2109D52A-7211-4000-A932-9C5550928565}">
      <dgm:prSet/>
      <dgm:spPr/>
      <dgm:t>
        <a:bodyPr/>
        <a:lstStyle/>
        <a:p>
          <a:r>
            <a:rPr lang="en-IN" b="0" i="0"/>
            <a:t>Grouping by purchase history, loyalty to the brand, user status, or usage rate.</a:t>
          </a:r>
          <a:endParaRPr lang="en-US"/>
        </a:p>
      </dgm:t>
    </dgm:pt>
    <dgm:pt modelId="{D94CD847-0907-4D4C-975D-9F692A4A4D61}" type="parTrans" cxnId="{DF78FC36-2302-4E8B-8375-FBE23365649D}">
      <dgm:prSet/>
      <dgm:spPr/>
      <dgm:t>
        <a:bodyPr/>
        <a:lstStyle/>
        <a:p>
          <a:endParaRPr lang="en-US"/>
        </a:p>
      </dgm:t>
    </dgm:pt>
    <dgm:pt modelId="{1B8E0C61-9550-4953-BE2F-029A81412484}" type="sibTrans" cxnId="{DF78FC36-2302-4E8B-8375-FBE23365649D}">
      <dgm:prSet/>
      <dgm:spPr/>
      <dgm:t>
        <a:bodyPr/>
        <a:lstStyle/>
        <a:p>
          <a:endParaRPr lang="en-US"/>
        </a:p>
      </dgm:t>
    </dgm:pt>
    <dgm:pt modelId="{175E355E-2AB1-41F1-9A00-8CF65FAAD6C5}">
      <dgm:prSet/>
      <dgm:spPr/>
      <dgm:t>
        <a:bodyPr/>
        <a:lstStyle/>
        <a:p>
          <a:r>
            <a:rPr lang="en-IN" b="0" i="0"/>
            <a:t>Psychographic Segmentation: </a:t>
          </a:r>
          <a:endParaRPr lang="en-US"/>
        </a:p>
      </dgm:t>
    </dgm:pt>
    <dgm:pt modelId="{1B5F966C-1A18-4826-8057-EC20E1F85D05}" type="parTrans" cxnId="{4490E104-7EE0-4D10-AF9B-ACDC55C7F741}">
      <dgm:prSet/>
      <dgm:spPr/>
      <dgm:t>
        <a:bodyPr/>
        <a:lstStyle/>
        <a:p>
          <a:endParaRPr lang="en-US"/>
        </a:p>
      </dgm:t>
    </dgm:pt>
    <dgm:pt modelId="{E4441CF0-4EB3-4A83-9A25-2F3FEB87D531}" type="sibTrans" cxnId="{4490E104-7EE0-4D10-AF9B-ACDC55C7F741}">
      <dgm:prSet/>
      <dgm:spPr/>
      <dgm:t>
        <a:bodyPr/>
        <a:lstStyle/>
        <a:p>
          <a:endParaRPr lang="en-US"/>
        </a:p>
      </dgm:t>
    </dgm:pt>
    <dgm:pt modelId="{5DF86DBB-BDC8-44E1-807B-B34F8F50074A}">
      <dgm:prSet/>
      <dgm:spPr/>
      <dgm:t>
        <a:bodyPr/>
        <a:lstStyle/>
        <a:p>
          <a:r>
            <a:rPr lang="en-IN" b="0" i="0"/>
            <a:t>Segmenting according to lifestyle, personality traits, values, opinions, and interests of consumers.</a:t>
          </a:r>
          <a:endParaRPr lang="en-US"/>
        </a:p>
      </dgm:t>
    </dgm:pt>
    <dgm:pt modelId="{D199BBA3-85A7-4BA3-82C9-7977186D932C}" type="parTrans" cxnId="{198C4B0D-6836-4E89-9C90-296155887E40}">
      <dgm:prSet/>
      <dgm:spPr/>
      <dgm:t>
        <a:bodyPr/>
        <a:lstStyle/>
        <a:p>
          <a:endParaRPr lang="en-US"/>
        </a:p>
      </dgm:t>
    </dgm:pt>
    <dgm:pt modelId="{A61BE232-BD74-4F19-88AF-48617CC9FFD3}" type="sibTrans" cxnId="{198C4B0D-6836-4E89-9C90-296155887E40}">
      <dgm:prSet/>
      <dgm:spPr/>
      <dgm:t>
        <a:bodyPr/>
        <a:lstStyle/>
        <a:p>
          <a:endParaRPr lang="en-US"/>
        </a:p>
      </dgm:t>
    </dgm:pt>
    <dgm:pt modelId="{DBF6357A-58C9-4FFD-A384-A2969DB235AA}">
      <dgm:prSet/>
      <dgm:spPr/>
      <dgm:t>
        <a:bodyPr/>
        <a:lstStyle/>
        <a:p>
          <a:r>
            <a:rPr lang="en-IN" b="0" i="0"/>
            <a:t>Geographical Segmentation: </a:t>
          </a:r>
          <a:endParaRPr lang="en-US"/>
        </a:p>
      </dgm:t>
    </dgm:pt>
    <dgm:pt modelId="{F3ABE17E-707F-466F-B0CC-62FD27363414}" type="parTrans" cxnId="{B7B41E0F-8950-45A8-A6DB-1EDE77859B83}">
      <dgm:prSet/>
      <dgm:spPr/>
      <dgm:t>
        <a:bodyPr/>
        <a:lstStyle/>
        <a:p>
          <a:endParaRPr lang="en-US"/>
        </a:p>
      </dgm:t>
    </dgm:pt>
    <dgm:pt modelId="{857CDFBA-1110-4669-B962-7ABCD2C57EF3}" type="sibTrans" cxnId="{B7B41E0F-8950-45A8-A6DB-1EDE77859B83}">
      <dgm:prSet/>
      <dgm:spPr/>
      <dgm:t>
        <a:bodyPr/>
        <a:lstStyle/>
        <a:p>
          <a:endParaRPr lang="en-US"/>
        </a:p>
      </dgm:t>
    </dgm:pt>
    <dgm:pt modelId="{E52AD791-4AF0-490A-942A-09CDF0A4B663}">
      <dgm:prSet/>
      <dgm:spPr/>
      <dgm:t>
        <a:bodyPr/>
        <a:lstStyle/>
        <a:p>
          <a:r>
            <a:rPr lang="en-IN" b="0" i="0"/>
            <a:t>Categorizing customers by geographic boundaries such as nations, states, regions, cities, or neighbourhoods.</a:t>
          </a:r>
          <a:br>
            <a:rPr lang="en-IN"/>
          </a:br>
          <a:endParaRPr lang="en-US"/>
        </a:p>
      </dgm:t>
    </dgm:pt>
    <dgm:pt modelId="{460C4337-BB35-4594-BC4A-A9AF1DF82977}" type="parTrans" cxnId="{D00BFF73-B222-46CB-9213-2117244D5288}">
      <dgm:prSet/>
      <dgm:spPr/>
      <dgm:t>
        <a:bodyPr/>
        <a:lstStyle/>
        <a:p>
          <a:endParaRPr lang="en-US"/>
        </a:p>
      </dgm:t>
    </dgm:pt>
    <dgm:pt modelId="{4457363D-134B-4F61-848B-7400D3748288}" type="sibTrans" cxnId="{D00BFF73-B222-46CB-9213-2117244D5288}">
      <dgm:prSet/>
      <dgm:spPr/>
      <dgm:t>
        <a:bodyPr/>
        <a:lstStyle/>
        <a:p>
          <a:endParaRPr lang="en-US"/>
        </a:p>
      </dgm:t>
    </dgm:pt>
    <dgm:pt modelId="{F43BA66A-99E1-F449-82FC-053F83ACCF54}" type="pres">
      <dgm:prSet presAssocID="{663613DB-4C9D-4AAF-A404-8BA32B251BDB}" presName="Name0" presStyleCnt="0">
        <dgm:presLayoutVars>
          <dgm:dir/>
          <dgm:animLvl val="lvl"/>
          <dgm:resizeHandles val="exact"/>
        </dgm:presLayoutVars>
      </dgm:prSet>
      <dgm:spPr/>
    </dgm:pt>
    <dgm:pt modelId="{62424017-E44E-604E-A14E-F0843DB05613}" type="pres">
      <dgm:prSet presAssocID="{AE605D2C-7F5D-4070-B73F-12DBF9282FC1}" presName="composite" presStyleCnt="0"/>
      <dgm:spPr/>
    </dgm:pt>
    <dgm:pt modelId="{E7A86257-1FA9-6C43-9378-F339E952E3E8}" type="pres">
      <dgm:prSet presAssocID="{AE605D2C-7F5D-4070-B73F-12DBF9282FC1}" presName="parTx" presStyleLbl="alignNode1" presStyleIdx="0" presStyleCnt="4">
        <dgm:presLayoutVars>
          <dgm:chMax val="0"/>
          <dgm:chPref val="0"/>
          <dgm:bulletEnabled val="1"/>
        </dgm:presLayoutVars>
      </dgm:prSet>
      <dgm:spPr/>
    </dgm:pt>
    <dgm:pt modelId="{2F3001A1-E2AC-9346-8189-F0B3C759177D}" type="pres">
      <dgm:prSet presAssocID="{AE605D2C-7F5D-4070-B73F-12DBF9282FC1}" presName="desTx" presStyleLbl="alignAccFollowNode1" presStyleIdx="0" presStyleCnt="4">
        <dgm:presLayoutVars>
          <dgm:bulletEnabled val="1"/>
        </dgm:presLayoutVars>
      </dgm:prSet>
      <dgm:spPr/>
    </dgm:pt>
    <dgm:pt modelId="{EA10DE4A-D3FA-2241-B44A-B2E97BA7FA73}" type="pres">
      <dgm:prSet presAssocID="{DF1F517E-1BA3-4AA8-88FD-1305C8838ED3}" presName="space" presStyleCnt="0"/>
      <dgm:spPr/>
    </dgm:pt>
    <dgm:pt modelId="{14E38091-ACE9-8149-8E55-6236DB2D2962}" type="pres">
      <dgm:prSet presAssocID="{637ABBA3-BBA7-4E75-BF6D-881B7DF69158}" presName="composite" presStyleCnt="0"/>
      <dgm:spPr/>
    </dgm:pt>
    <dgm:pt modelId="{C15F86E8-3619-BD45-9DE2-6E20D2807ADA}" type="pres">
      <dgm:prSet presAssocID="{637ABBA3-BBA7-4E75-BF6D-881B7DF69158}" presName="parTx" presStyleLbl="alignNode1" presStyleIdx="1" presStyleCnt="4">
        <dgm:presLayoutVars>
          <dgm:chMax val="0"/>
          <dgm:chPref val="0"/>
          <dgm:bulletEnabled val="1"/>
        </dgm:presLayoutVars>
      </dgm:prSet>
      <dgm:spPr/>
    </dgm:pt>
    <dgm:pt modelId="{7E806B71-623A-AC47-B1D3-BD348B9F64B7}" type="pres">
      <dgm:prSet presAssocID="{637ABBA3-BBA7-4E75-BF6D-881B7DF69158}" presName="desTx" presStyleLbl="alignAccFollowNode1" presStyleIdx="1" presStyleCnt="4">
        <dgm:presLayoutVars>
          <dgm:bulletEnabled val="1"/>
        </dgm:presLayoutVars>
      </dgm:prSet>
      <dgm:spPr/>
    </dgm:pt>
    <dgm:pt modelId="{5A10894C-4111-434E-9CAA-D8FBFD747DAF}" type="pres">
      <dgm:prSet presAssocID="{852A8F0F-93F7-4C40-8B51-81122F54DAFF}" presName="space" presStyleCnt="0"/>
      <dgm:spPr/>
    </dgm:pt>
    <dgm:pt modelId="{25D0DF53-9999-8347-9A82-6A8D39803DF8}" type="pres">
      <dgm:prSet presAssocID="{175E355E-2AB1-41F1-9A00-8CF65FAAD6C5}" presName="composite" presStyleCnt="0"/>
      <dgm:spPr/>
    </dgm:pt>
    <dgm:pt modelId="{A8AA1532-DE26-0042-8E65-7030D08678AE}" type="pres">
      <dgm:prSet presAssocID="{175E355E-2AB1-41F1-9A00-8CF65FAAD6C5}" presName="parTx" presStyleLbl="alignNode1" presStyleIdx="2" presStyleCnt="4">
        <dgm:presLayoutVars>
          <dgm:chMax val="0"/>
          <dgm:chPref val="0"/>
          <dgm:bulletEnabled val="1"/>
        </dgm:presLayoutVars>
      </dgm:prSet>
      <dgm:spPr/>
    </dgm:pt>
    <dgm:pt modelId="{AB8B25A0-CF5A-5249-BACA-422877A874D8}" type="pres">
      <dgm:prSet presAssocID="{175E355E-2AB1-41F1-9A00-8CF65FAAD6C5}" presName="desTx" presStyleLbl="alignAccFollowNode1" presStyleIdx="2" presStyleCnt="4">
        <dgm:presLayoutVars>
          <dgm:bulletEnabled val="1"/>
        </dgm:presLayoutVars>
      </dgm:prSet>
      <dgm:spPr/>
    </dgm:pt>
    <dgm:pt modelId="{4F80B486-4DDF-AD4F-A3ED-8497848A59CB}" type="pres">
      <dgm:prSet presAssocID="{E4441CF0-4EB3-4A83-9A25-2F3FEB87D531}" presName="space" presStyleCnt="0"/>
      <dgm:spPr/>
    </dgm:pt>
    <dgm:pt modelId="{CB67CB8D-B8F5-3949-B6FA-2F8FFD7EE45A}" type="pres">
      <dgm:prSet presAssocID="{DBF6357A-58C9-4FFD-A384-A2969DB235AA}" presName="composite" presStyleCnt="0"/>
      <dgm:spPr/>
    </dgm:pt>
    <dgm:pt modelId="{9C2B901A-BDF2-5F43-906E-6B0FF74AE49D}" type="pres">
      <dgm:prSet presAssocID="{DBF6357A-58C9-4FFD-A384-A2969DB235AA}" presName="parTx" presStyleLbl="alignNode1" presStyleIdx="3" presStyleCnt="4">
        <dgm:presLayoutVars>
          <dgm:chMax val="0"/>
          <dgm:chPref val="0"/>
          <dgm:bulletEnabled val="1"/>
        </dgm:presLayoutVars>
      </dgm:prSet>
      <dgm:spPr/>
    </dgm:pt>
    <dgm:pt modelId="{979BAC3F-B9CB-3F44-89F3-E44D6DC5B310}" type="pres">
      <dgm:prSet presAssocID="{DBF6357A-58C9-4FFD-A384-A2969DB235AA}" presName="desTx" presStyleLbl="alignAccFollowNode1" presStyleIdx="3" presStyleCnt="4">
        <dgm:presLayoutVars>
          <dgm:bulletEnabled val="1"/>
        </dgm:presLayoutVars>
      </dgm:prSet>
      <dgm:spPr/>
    </dgm:pt>
  </dgm:ptLst>
  <dgm:cxnLst>
    <dgm:cxn modelId="{4490E104-7EE0-4D10-AF9B-ACDC55C7F741}" srcId="{663613DB-4C9D-4AAF-A404-8BA32B251BDB}" destId="{175E355E-2AB1-41F1-9A00-8CF65FAAD6C5}" srcOrd="2" destOrd="0" parTransId="{1B5F966C-1A18-4826-8057-EC20E1F85D05}" sibTransId="{E4441CF0-4EB3-4A83-9A25-2F3FEB87D531}"/>
    <dgm:cxn modelId="{198C4B0D-6836-4E89-9C90-296155887E40}" srcId="{175E355E-2AB1-41F1-9A00-8CF65FAAD6C5}" destId="{5DF86DBB-BDC8-44E1-807B-B34F8F50074A}" srcOrd="0" destOrd="0" parTransId="{D199BBA3-85A7-4BA3-82C9-7977186D932C}" sibTransId="{A61BE232-BD74-4F19-88AF-48617CC9FFD3}"/>
    <dgm:cxn modelId="{02F5710E-F0BA-4439-A153-BCDE667F2E9E}" srcId="{663613DB-4C9D-4AAF-A404-8BA32B251BDB}" destId="{637ABBA3-BBA7-4E75-BF6D-881B7DF69158}" srcOrd="1" destOrd="0" parTransId="{1319214E-CB50-409D-8396-6BC8BA27AF96}" sibTransId="{852A8F0F-93F7-4C40-8B51-81122F54DAFF}"/>
    <dgm:cxn modelId="{B7B41E0F-8950-45A8-A6DB-1EDE77859B83}" srcId="{663613DB-4C9D-4AAF-A404-8BA32B251BDB}" destId="{DBF6357A-58C9-4FFD-A384-A2969DB235AA}" srcOrd="3" destOrd="0" parTransId="{F3ABE17E-707F-466F-B0CC-62FD27363414}" sibTransId="{857CDFBA-1110-4669-B962-7ABCD2C57EF3}"/>
    <dgm:cxn modelId="{30FEE81E-BF7B-C445-B350-756AF1FA92C5}" type="presOf" srcId="{AE605D2C-7F5D-4070-B73F-12DBF9282FC1}" destId="{E7A86257-1FA9-6C43-9378-F339E952E3E8}" srcOrd="0" destOrd="0" presId="urn:microsoft.com/office/officeart/2005/8/layout/hList1"/>
    <dgm:cxn modelId="{8797A221-1CD1-C849-828C-F172C8A769EE}" type="presOf" srcId="{175E355E-2AB1-41F1-9A00-8CF65FAAD6C5}" destId="{A8AA1532-DE26-0042-8E65-7030D08678AE}" srcOrd="0" destOrd="0" presId="urn:microsoft.com/office/officeart/2005/8/layout/hList1"/>
    <dgm:cxn modelId="{D5C5992A-5958-469D-847B-260E4B9403F5}" srcId="{663613DB-4C9D-4AAF-A404-8BA32B251BDB}" destId="{AE605D2C-7F5D-4070-B73F-12DBF9282FC1}" srcOrd="0" destOrd="0" parTransId="{5CE07586-73D5-41E8-9BBC-E8A687C416D6}" sibTransId="{DF1F517E-1BA3-4AA8-88FD-1305C8838ED3}"/>
    <dgm:cxn modelId="{DF78FC36-2302-4E8B-8375-FBE23365649D}" srcId="{637ABBA3-BBA7-4E75-BF6D-881B7DF69158}" destId="{2109D52A-7211-4000-A932-9C5550928565}" srcOrd="0" destOrd="0" parTransId="{D94CD847-0907-4D4C-975D-9F692A4A4D61}" sibTransId="{1B8E0C61-9550-4953-BE2F-029A81412484}"/>
    <dgm:cxn modelId="{34E9D369-7101-3B43-B199-0036531892B1}" type="presOf" srcId="{637ABBA3-BBA7-4E75-BF6D-881B7DF69158}" destId="{C15F86E8-3619-BD45-9DE2-6E20D2807ADA}" srcOrd="0" destOrd="0" presId="urn:microsoft.com/office/officeart/2005/8/layout/hList1"/>
    <dgm:cxn modelId="{D00BFF73-B222-46CB-9213-2117244D5288}" srcId="{DBF6357A-58C9-4FFD-A384-A2969DB235AA}" destId="{E52AD791-4AF0-490A-942A-09CDF0A4B663}" srcOrd="0" destOrd="0" parTransId="{460C4337-BB35-4594-BC4A-A9AF1DF82977}" sibTransId="{4457363D-134B-4F61-848B-7400D3748288}"/>
    <dgm:cxn modelId="{8B7E8F7B-4095-C544-8DFD-FE92CF8F6751}" type="presOf" srcId="{2109D52A-7211-4000-A932-9C5550928565}" destId="{7E806B71-623A-AC47-B1D3-BD348B9F64B7}" srcOrd="0" destOrd="0" presId="urn:microsoft.com/office/officeart/2005/8/layout/hList1"/>
    <dgm:cxn modelId="{E0970289-B8B3-0045-9D52-8DDC635F2D07}" type="presOf" srcId="{DBF6357A-58C9-4FFD-A384-A2969DB235AA}" destId="{9C2B901A-BDF2-5F43-906E-6B0FF74AE49D}" srcOrd="0" destOrd="0" presId="urn:microsoft.com/office/officeart/2005/8/layout/hList1"/>
    <dgm:cxn modelId="{D52E0792-F596-9B40-AC89-ED6233D27872}" type="presOf" srcId="{E52AD791-4AF0-490A-942A-09CDF0A4B663}" destId="{979BAC3F-B9CB-3F44-89F3-E44D6DC5B310}" srcOrd="0" destOrd="0" presId="urn:microsoft.com/office/officeart/2005/8/layout/hList1"/>
    <dgm:cxn modelId="{8355B795-4DE5-6E4D-86B6-834966E95D37}" type="presOf" srcId="{15D1FFF5-C98B-4862-AB90-05236035FD80}" destId="{2F3001A1-E2AC-9346-8189-F0B3C759177D}" srcOrd="0" destOrd="0" presId="urn:microsoft.com/office/officeart/2005/8/layout/hList1"/>
    <dgm:cxn modelId="{858772B3-0E96-3D43-84AE-B6D372295CDA}" type="presOf" srcId="{663613DB-4C9D-4AAF-A404-8BA32B251BDB}" destId="{F43BA66A-99E1-F449-82FC-053F83ACCF54}" srcOrd="0" destOrd="0" presId="urn:microsoft.com/office/officeart/2005/8/layout/hList1"/>
    <dgm:cxn modelId="{3CDACCBB-4054-4048-A1AE-5672A098390C}" type="presOf" srcId="{5DF86DBB-BDC8-44E1-807B-B34F8F50074A}" destId="{AB8B25A0-CF5A-5249-BACA-422877A874D8}" srcOrd="0" destOrd="0" presId="urn:microsoft.com/office/officeart/2005/8/layout/hList1"/>
    <dgm:cxn modelId="{A454C2F2-097C-4FFC-B821-D543D7A89C2C}" srcId="{AE605D2C-7F5D-4070-B73F-12DBF9282FC1}" destId="{15D1FFF5-C98B-4862-AB90-05236035FD80}" srcOrd="0" destOrd="0" parTransId="{22457FED-13C5-4B44-A06E-47501C83EFCA}" sibTransId="{75DAE3D0-FBFD-4323-AC80-7C6527935407}"/>
    <dgm:cxn modelId="{BB1BBA7D-A285-6B47-B7CA-103F62C1B389}" type="presParOf" srcId="{F43BA66A-99E1-F449-82FC-053F83ACCF54}" destId="{62424017-E44E-604E-A14E-F0843DB05613}" srcOrd="0" destOrd="0" presId="urn:microsoft.com/office/officeart/2005/8/layout/hList1"/>
    <dgm:cxn modelId="{33374527-D239-9944-B22E-90E60F68DFC0}" type="presParOf" srcId="{62424017-E44E-604E-A14E-F0843DB05613}" destId="{E7A86257-1FA9-6C43-9378-F339E952E3E8}" srcOrd="0" destOrd="0" presId="urn:microsoft.com/office/officeart/2005/8/layout/hList1"/>
    <dgm:cxn modelId="{C1C98D5F-FA48-DC40-B950-392E908AE6C2}" type="presParOf" srcId="{62424017-E44E-604E-A14E-F0843DB05613}" destId="{2F3001A1-E2AC-9346-8189-F0B3C759177D}" srcOrd="1" destOrd="0" presId="urn:microsoft.com/office/officeart/2005/8/layout/hList1"/>
    <dgm:cxn modelId="{492EC381-32CD-F546-9FC2-2503D3A5C592}" type="presParOf" srcId="{F43BA66A-99E1-F449-82FC-053F83ACCF54}" destId="{EA10DE4A-D3FA-2241-B44A-B2E97BA7FA73}" srcOrd="1" destOrd="0" presId="urn:microsoft.com/office/officeart/2005/8/layout/hList1"/>
    <dgm:cxn modelId="{E368D509-2CBD-DF46-9C4C-A4F74EC2275A}" type="presParOf" srcId="{F43BA66A-99E1-F449-82FC-053F83ACCF54}" destId="{14E38091-ACE9-8149-8E55-6236DB2D2962}" srcOrd="2" destOrd="0" presId="urn:microsoft.com/office/officeart/2005/8/layout/hList1"/>
    <dgm:cxn modelId="{A3F61C40-7DF8-1C40-962F-64E7B379C66B}" type="presParOf" srcId="{14E38091-ACE9-8149-8E55-6236DB2D2962}" destId="{C15F86E8-3619-BD45-9DE2-6E20D2807ADA}" srcOrd="0" destOrd="0" presId="urn:microsoft.com/office/officeart/2005/8/layout/hList1"/>
    <dgm:cxn modelId="{ECEA7207-CE78-E74A-B90F-3C5592DA49E8}" type="presParOf" srcId="{14E38091-ACE9-8149-8E55-6236DB2D2962}" destId="{7E806B71-623A-AC47-B1D3-BD348B9F64B7}" srcOrd="1" destOrd="0" presId="urn:microsoft.com/office/officeart/2005/8/layout/hList1"/>
    <dgm:cxn modelId="{FBE9B764-23D7-8746-9284-F3FB334952BE}" type="presParOf" srcId="{F43BA66A-99E1-F449-82FC-053F83ACCF54}" destId="{5A10894C-4111-434E-9CAA-D8FBFD747DAF}" srcOrd="3" destOrd="0" presId="urn:microsoft.com/office/officeart/2005/8/layout/hList1"/>
    <dgm:cxn modelId="{D3A36A7D-216B-E545-89F0-12C49D1E0507}" type="presParOf" srcId="{F43BA66A-99E1-F449-82FC-053F83ACCF54}" destId="{25D0DF53-9999-8347-9A82-6A8D39803DF8}" srcOrd="4" destOrd="0" presId="urn:microsoft.com/office/officeart/2005/8/layout/hList1"/>
    <dgm:cxn modelId="{0B647CC4-4E6A-7543-B98D-B2B3A0C3A8A6}" type="presParOf" srcId="{25D0DF53-9999-8347-9A82-6A8D39803DF8}" destId="{A8AA1532-DE26-0042-8E65-7030D08678AE}" srcOrd="0" destOrd="0" presId="urn:microsoft.com/office/officeart/2005/8/layout/hList1"/>
    <dgm:cxn modelId="{A1D904E3-E452-3B47-8F08-D15FC9F527CE}" type="presParOf" srcId="{25D0DF53-9999-8347-9A82-6A8D39803DF8}" destId="{AB8B25A0-CF5A-5249-BACA-422877A874D8}" srcOrd="1" destOrd="0" presId="urn:microsoft.com/office/officeart/2005/8/layout/hList1"/>
    <dgm:cxn modelId="{78761939-34FC-474D-B3CC-60C483391BE5}" type="presParOf" srcId="{F43BA66A-99E1-F449-82FC-053F83ACCF54}" destId="{4F80B486-4DDF-AD4F-A3ED-8497848A59CB}" srcOrd="5" destOrd="0" presId="urn:microsoft.com/office/officeart/2005/8/layout/hList1"/>
    <dgm:cxn modelId="{065C5169-4412-7844-8A09-DA93F4644AC3}" type="presParOf" srcId="{F43BA66A-99E1-F449-82FC-053F83ACCF54}" destId="{CB67CB8D-B8F5-3949-B6FA-2F8FFD7EE45A}" srcOrd="6" destOrd="0" presId="urn:microsoft.com/office/officeart/2005/8/layout/hList1"/>
    <dgm:cxn modelId="{6AAA9422-0013-FA43-AA6E-0E55571D3FD6}" type="presParOf" srcId="{CB67CB8D-B8F5-3949-B6FA-2F8FFD7EE45A}" destId="{9C2B901A-BDF2-5F43-906E-6B0FF74AE49D}" srcOrd="0" destOrd="0" presId="urn:microsoft.com/office/officeart/2005/8/layout/hList1"/>
    <dgm:cxn modelId="{4D742AC7-4B77-AA4F-A3A2-F329EDEF39A9}" type="presParOf" srcId="{CB67CB8D-B8F5-3949-B6FA-2F8FFD7EE45A}" destId="{979BAC3F-B9CB-3F44-89F3-E44D6DC5B3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6AAD5B-C5DA-4ED4-B0AA-BF96168D8C7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29D892E-660B-4A2A-A1B5-18191809B1B0}">
      <dgm:prSet/>
      <dgm:spPr/>
      <dgm:t>
        <a:bodyPr/>
        <a:lstStyle/>
        <a:p>
          <a:r>
            <a:rPr lang="en-US"/>
            <a:t>Time Frame (How far can we predict?)</a:t>
          </a:r>
        </a:p>
      </dgm:t>
    </dgm:pt>
    <dgm:pt modelId="{4D3688EE-4050-42F2-864E-0954DD402B96}" type="parTrans" cxnId="{8B3E6482-6B04-42BE-8094-98117543344D}">
      <dgm:prSet/>
      <dgm:spPr/>
      <dgm:t>
        <a:bodyPr/>
        <a:lstStyle/>
        <a:p>
          <a:endParaRPr lang="en-US"/>
        </a:p>
      </dgm:t>
    </dgm:pt>
    <dgm:pt modelId="{DF3F10D9-5C70-4A20-9E34-AEFDDF57141C}" type="sibTrans" cxnId="{8B3E6482-6B04-42BE-8094-98117543344D}">
      <dgm:prSet/>
      <dgm:spPr/>
      <dgm:t>
        <a:bodyPr/>
        <a:lstStyle/>
        <a:p>
          <a:endParaRPr lang="en-US"/>
        </a:p>
      </dgm:t>
    </dgm:pt>
    <dgm:pt modelId="{8584508D-D76D-426A-A3FF-A6F60CBBECEE}">
      <dgm:prSet/>
      <dgm:spPr/>
      <dgm:t>
        <a:bodyPr/>
        <a:lstStyle/>
        <a:p>
          <a:r>
            <a:rPr lang="en-US"/>
            <a:t>short-term (1 - 2 periods)</a:t>
          </a:r>
        </a:p>
      </dgm:t>
    </dgm:pt>
    <dgm:pt modelId="{BC3D6D48-DB5E-4153-86AC-AEA1F8CD0436}" type="parTrans" cxnId="{BA6F9EE8-DF79-4670-A55B-B5660D6834CE}">
      <dgm:prSet/>
      <dgm:spPr/>
      <dgm:t>
        <a:bodyPr/>
        <a:lstStyle/>
        <a:p>
          <a:endParaRPr lang="en-US"/>
        </a:p>
      </dgm:t>
    </dgm:pt>
    <dgm:pt modelId="{9A6D6AAC-D371-473F-9E63-6E671D0D7A3C}" type="sibTrans" cxnId="{BA6F9EE8-DF79-4670-A55B-B5660D6834CE}">
      <dgm:prSet/>
      <dgm:spPr/>
      <dgm:t>
        <a:bodyPr/>
        <a:lstStyle/>
        <a:p>
          <a:endParaRPr lang="en-US"/>
        </a:p>
      </dgm:t>
    </dgm:pt>
    <dgm:pt modelId="{83AF1AEB-BF3F-4C10-AA75-05F59CB1838D}">
      <dgm:prSet/>
      <dgm:spPr/>
      <dgm:t>
        <a:bodyPr/>
        <a:lstStyle/>
        <a:p>
          <a:r>
            <a:rPr lang="en-US"/>
            <a:t>medium-term (5 - 10 periods)</a:t>
          </a:r>
        </a:p>
      </dgm:t>
    </dgm:pt>
    <dgm:pt modelId="{BBF84CA9-12DA-4B74-86A5-E66B68D0ED6B}" type="parTrans" cxnId="{FAC0F7BD-B181-40C6-81B9-CFF1F4276C76}">
      <dgm:prSet/>
      <dgm:spPr/>
      <dgm:t>
        <a:bodyPr/>
        <a:lstStyle/>
        <a:p>
          <a:endParaRPr lang="en-US"/>
        </a:p>
      </dgm:t>
    </dgm:pt>
    <dgm:pt modelId="{B933571B-6976-46B4-90BA-AD228A5572D1}" type="sibTrans" cxnId="{FAC0F7BD-B181-40C6-81B9-CFF1F4276C76}">
      <dgm:prSet/>
      <dgm:spPr/>
      <dgm:t>
        <a:bodyPr/>
        <a:lstStyle/>
        <a:p>
          <a:endParaRPr lang="en-US"/>
        </a:p>
      </dgm:t>
    </dgm:pt>
    <dgm:pt modelId="{99B03B63-30CD-4403-BEC8-08C6280E433F}">
      <dgm:prSet/>
      <dgm:spPr/>
      <dgm:t>
        <a:bodyPr/>
        <a:lstStyle/>
        <a:p>
          <a:r>
            <a:rPr lang="en-US"/>
            <a:t>long-term (12+ periods)</a:t>
          </a:r>
        </a:p>
      </dgm:t>
    </dgm:pt>
    <dgm:pt modelId="{A3002FD3-4FB7-4A3F-A018-EF4901B3ABCB}" type="parTrans" cxnId="{054F3979-1E6F-4EF4-8276-FFAFA806CA9C}">
      <dgm:prSet/>
      <dgm:spPr/>
      <dgm:t>
        <a:bodyPr/>
        <a:lstStyle/>
        <a:p>
          <a:endParaRPr lang="en-US"/>
        </a:p>
      </dgm:t>
    </dgm:pt>
    <dgm:pt modelId="{467B9162-8E6F-44DC-BAC9-7B49524D6052}" type="sibTrans" cxnId="{054F3979-1E6F-4EF4-8276-FFAFA806CA9C}">
      <dgm:prSet/>
      <dgm:spPr/>
      <dgm:t>
        <a:bodyPr/>
        <a:lstStyle/>
        <a:p>
          <a:endParaRPr lang="en-US"/>
        </a:p>
      </dgm:t>
    </dgm:pt>
    <dgm:pt modelId="{570F4D93-5144-4005-B361-E8B39E0AC3FB}">
      <dgm:prSet/>
      <dgm:spPr/>
      <dgm:t>
        <a:bodyPr/>
        <a:lstStyle/>
        <a:p>
          <a:r>
            <a:rPr lang="en-US"/>
            <a:t>No line of demarcation</a:t>
          </a:r>
        </a:p>
      </dgm:t>
    </dgm:pt>
    <dgm:pt modelId="{137D28D6-1FF9-4FC7-A55C-57AF3AD602E9}" type="parTrans" cxnId="{68783F82-3619-4EF1-B4A5-FB53D3A908F7}">
      <dgm:prSet/>
      <dgm:spPr/>
      <dgm:t>
        <a:bodyPr/>
        <a:lstStyle/>
        <a:p>
          <a:endParaRPr lang="en-US"/>
        </a:p>
      </dgm:t>
    </dgm:pt>
    <dgm:pt modelId="{828595B3-63EA-4B3C-93B2-7435E1FAD6C4}" type="sibTrans" cxnId="{68783F82-3619-4EF1-B4A5-FB53D3A908F7}">
      <dgm:prSet/>
      <dgm:spPr/>
      <dgm:t>
        <a:bodyPr/>
        <a:lstStyle/>
        <a:p>
          <a:endParaRPr lang="en-US"/>
        </a:p>
      </dgm:t>
    </dgm:pt>
    <dgm:pt modelId="{9CDB7045-974A-4331-A18C-ADC494A3ED31}">
      <dgm:prSet/>
      <dgm:spPr/>
      <dgm:t>
        <a:bodyPr/>
        <a:lstStyle/>
        <a:p>
          <a:r>
            <a:rPr lang="en-US"/>
            <a:t>Trend</a:t>
          </a:r>
        </a:p>
      </dgm:t>
    </dgm:pt>
    <dgm:pt modelId="{348DB484-929F-4157-B49C-2BC74EDEC1A3}" type="parTrans" cxnId="{2A93B5F0-53A3-4FFA-95CA-D5B8919F99F9}">
      <dgm:prSet/>
      <dgm:spPr/>
      <dgm:t>
        <a:bodyPr/>
        <a:lstStyle/>
        <a:p>
          <a:endParaRPr lang="en-US"/>
        </a:p>
      </dgm:t>
    </dgm:pt>
    <dgm:pt modelId="{8CC94B8C-DF18-4FC9-A8D2-541B506B895A}" type="sibTrans" cxnId="{2A93B5F0-53A3-4FFA-95CA-D5B8919F99F9}">
      <dgm:prSet/>
      <dgm:spPr/>
      <dgm:t>
        <a:bodyPr/>
        <a:lstStyle/>
        <a:p>
          <a:endParaRPr lang="en-US"/>
        </a:p>
      </dgm:t>
    </dgm:pt>
    <dgm:pt modelId="{027FE0FD-5E62-4D74-8D10-1E3DBD05AF5C}">
      <dgm:prSet/>
      <dgm:spPr/>
      <dgm:t>
        <a:bodyPr/>
        <a:lstStyle/>
        <a:p>
          <a:r>
            <a:rPr lang="en-US"/>
            <a:t>Gradual, long-term movement (up or down) of demand.</a:t>
          </a:r>
        </a:p>
      </dgm:t>
    </dgm:pt>
    <dgm:pt modelId="{A3A87963-20C1-4903-B399-53E24C3BC10A}" type="parTrans" cxnId="{7B3F4987-A370-4DFD-9842-BE7E50CC92BA}">
      <dgm:prSet/>
      <dgm:spPr/>
      <dgm:t>
        <a:bodyPr/>
        <a:lstStyle/>
        <a:p>
          <a:endParaRPr lang="en-US"/>
        </a:p>
      </dgm:t>
    </dgm:pt>
    <dgm:pt modelId="{135138BB-F1A4-4CF3-9F6F-A4CD0F4C10A9}" type="sibTrans" cxnId="{7B3F4987-A370-4DFD-9842-BE7E50CC92BA}">
      <dgm:prSet/>
      <dgm:spPr/>
      <dgm:t>
        <a:bodyPr/>
        <a:lstStyle/>
        <a:p>
          <a:endParaRPr lang="en-US"/>
        </a:p>
      </dgm:t>
    </dgm:pt>
    <dgm:pt modelId="{8269982A-98A7-4CA4-9559-A14C045EEADD}">
      <dgm:prSet/>
      <dgm:spPr/>
      <dgm:t>
        <a:bodyPr/>
        <a:lstStyle/>
        <a:p>
          <a:r>
            <a:rPr lang="en-US"/>
            <a:t>Easiest to detect</a:t>
          </a:r>
        </a:p>
      </dgm:t>
    </dgm:pt>
    <dgm:pt modelId="{C26F5074-FAFD-4F07-9CA1-70EF825A95F8}" type="parTrans" cxnId="{79DD2F36-109C-4893-932E-B896F498639F}">
      <dgm:prSet/>
      <dgm:spPr/>
      <dgm:t>
        <a:bodyPr/>
        <a:lstStyle/>
        <a:p>
          <a:endParaRPr lang="en-US"/>
        </a:p>
      </dgm:t>
    </dgm:pt>
    <dgm:pt modelId="{9BC880C9-755C-434C-B63F-CF5F728B2A00}" type="sibTrans" cxnId="{79DD2F36-109C-4893-932E-B896F498639F}">
      <dgm:prSet/>
      <dgm:spPr/>
      <dgm:t>
        <a:bodyPr/>
        <a:lstStyle/>
        <a:p>
          <a:endParaRPr lang="en-US"/>
        </a:p>
      </dgm:t>
    </dgm:pt>
    <dgm:pt modelId="{1BE63C96-4753-034D-AB8B-82ACAF9FD007}" type="pres">
      <dgm:prSet presAssocID="{8C6AAD5B-C5DA-4ED4-B0AA-BF96168D8C7E}" presName="linear" presStyleCnt="0">
        <dgm:presLayoutVars>
          <dgm:dir/>
          <dgm:animLvl val="lvl"/>
          <dgm:resizeHandles val="exact"/>
        </dgm:presLayoutVars>
      </dgm:prSet>
      <dgm:spPr/>
    </dgm:pt>
    <dgm:pt modelId="{0F52A349-90A3-0C49-868F-846B4308E71A}" type="pres">
      <dgm:prSet presAssocID="{E29D892E-660B-4A2A-A1B5-18191809B1B0}" presName="parentLin" presStyleCnt="0"/>
      <dgm:spPr/>
    </dgm:pt>
    <dgm:pt modelId="{0FFDFF77-C935-DB42-BB48-00E2C68F8CE5}" type="pres">
      <dgm:prSet presAssocID="{E29D892E-660B-4A2A-A1B5-18191809B1B0}" presName="parentLeftMargin" presStyleLbl="node1" presStyleIdx="0" presStyleCnt="2"/>
      <dgm:spPr/>
    </dgm:pt>
    <dgm:pt modelId="{F17748BB-0B5F-BA43-AFEE-C059FD5C59FA}" type="pres">
      <dgm:prSet presAssocID="{E29D892E-660B-4A2A-A1B5-18191809B1B0}" presName="parentText" presStyleLbl="node1" presStyleIdx="0" presStyleCnt="2">
        <dgm:presLayoutVars>
          <dgm:chMax val="0"/>
          <dgm:bulletEnabled val="1"/>
        </dgm:presLayoutVars>
      </dgm:prSet>
      <dgm:spPr/>
    </dgm:pt>
    <dgm:pt modelId="{2A58D637-9AAF-B243-856F-6BD986186968}" type="pres">
      <dgm:prSet presAssocID="{E29D892E-660B-4A2A-A1B5-18191809B1B0}" presName="negativeSpace" presStyleCnt="0"/>
      <dgm:spPr/>
    </dgm:pt>
    <dgm:pt modelId="{FE9007A8-A01D-E64C-B0D1-DFFC16D6CFD7}" type="pres">
      <dgm:prSet presAssocID="{E29D892E-660B-4A2A-A1B5-18191809B1B0}" presName="childText" presStyleLbl="conFgAcc1" presStyleIdx="0" presStyleCnt="2">
        <dgm:presLayoutVars>
          <dgm:bulletEnabled val="1"/>
        </dgm:presLayoutVars>
      </dgm:prSet>
      <dgm:spPr/>
    </dgm:pt>
    <dgm:pt modelId="{64C9E743-F1F9-BF4E-943E-6BD89F78990B}" type="pres">
      <dgm:prSet presAssocID="{DF3F10D9-5C70-4A20-9E34-AEFDDF57141C}" presName="spaceBetweenRectangles" presStyleCnt="0"/>
      <dgm:spPr/>
    </dgm:pt>
    <dgm:pt modelId="{92B7B7C0-B0D0-8649-8910-37B2D23E53BB}" type="pres">
      <dgm:prSet presAssocID="{9CDB7045-974A-4331-A18C-ADC494A3ED31}" presName="parentLin" presStyleCnt="0"/>
      <dgm:spPr/>
    </dgm:pt>
    <dgm:pt modelId="{3529BD79-E8F1-DA44-9FA2-8C41AA4AAA2C}" type="pres">
      <dgm:prSet presAssocID="{9CDB7045-974A-4331-A18C-ADC494A3ED31}" presName="parentLeftMargin" presStyleLbl="node1" presStyleIdx="0" presStyleCnt="2"/>
      <dgm:spPr/>
    </dgm:pt>
    <dgm:pt modelId="{2E95E475-D88C-E643-B3CE-D850263695B4}" type="pres">
      <dgm:prSet presAssocID="{9CDB7045-974A-4331-A18C-ADC494A3ED31}" presName="parentText" presStyleLbl="node1" presStyleIdx="1" presStyleCnt="2">
        <dgm:presLayoutVars>
          <dgm:chMax val="0"/>
          <dgm:bulletEnabled val="1"/>
        </dgm:presLayoutVars>
      </dgm:prSet>
      <dgm:spPr/>
    </dgm:pt>
    <dgm:pt modelId="{B53043FE-A626-F740-B0C1-5628C08FAAD1}" type="pres">
      <dgm:prSet presAssocID="{9CDB7045-974A-4331-A18C-ADC494A3ED31}" presName="negativeSpace" presStyleCnt="0"/>
      <dgm:spPr/>
    </dgm:pt>
    <dgm:pt modelId="{7C4BD949-C37B-2441-91D0-18C789732B3A}" type="pres">
      <dgm:prSet presAssocID="{9CDB7045-974A-4331-A18C-ADC494A3ED31}" presName="childText" presStyleLbl="conFgAcc1" presStyleIdx="1" presStyleCnt="2">
        <dgm:presLayoutVars>
          <dgm:bulletEnabled val="1"/>
        </dgm:presLayoutVars>
      </dgm:prSet>
      <dgm:spPr/>
    </dgm:pt>
  </dgm:ptLst>
  <dgm:cxnLst>
    <dgm:cxn modelId="{ED92AA1B-D84F-E54B-A734-831660FF0D6C}" type="presOf" srcId="{8269982A-98A7-4CA4-9559-A14C045EEADD}" destId="{7C4BD949-C37B-2441-91D0-18C789732B3A}" srcOrd="0" destOrd="1" presId="urn:microsoft.com/office/officeart/2005/8/layout/list1"/>
    <dgm:cxn modelId="{2F1E971F-5286-0546-934D-0C891FBED487}" type="presOf" srcId="{E29D892E-660B-4A2A-A1B5-18191809B1B0}" destId="{0FFDFF77-C935-DB42-BB48-00E2C68F8CE5}" srcOrd="0" destOrd="0" presId="urn:microsoft.com/office/officeart/2005/8/layout/list1"/>
    <dgm:cxn modelId="{708EF128-8C29-944E-AC9C-0DB8DEE2AD48}" type="presOf" srcId="{8C6AAD5B-C5DA-4ED4-B0AA-BF96168D8C7E}" destId="{1BE63C96-4753-034D-AB8B-82ACAF9FD007}" srcOrd="0" destOrd="0" presId="urn:microsoft.com/office/officeart/2005/8/layout/list1"/>
    <dgm:cxn modelId="{79DD2F36-109C-4893-932E-B896F498639F}" srcId="{9CDB7045-974A-4331-A18C-ADC494A3ED31}" destId="{8269982A-98A7-4CA4-9559-A14C045EEADD}" srcOrd="1" destOrd="0" parTransId="{C26F5074-FAFD-4F07-9CA1-70EF825A95F8}" sibTransId="{9BC880C9-755C-434C-B63F-CF5F728B2A00}"/>
    <dgm:cxn modelId="{5EAF1B3A-D2E8-794E-BB93-D7132471C983}" type="presOf" srcId="{99B03B63-30CD-4403-BEC8-08C6280E433F}" destId="{FE9007A8-A01D-E64C-B0D1-DFFC16D6CFD7}" srcOrd="0" destOrd="2" presId="urn:microsoft.com/office/officeart/2005/8/layout/list1"/>
    <dgm:cxn modelId="{2D0BF859-EBB8-BD45-B9DA-39CC0C3A7946}" type="presOf" srcId="{9CDB7045-974A-4331-A18C-ADC494A3ED31}" destId="{3529BD79-E8F1-DA44-9FA2-8C41AA4AAA2C}" srcOrd="0" destOrd="0" presId="urn:microsoft.com/office/officeart/2005/8/layout/list1"/>
    <dgm:cxn modelId="{EBA25A68-BB86-D14E-AB3B-0D4B3E3C6519}" type="presOf" srcId="{9CDB7045-974A-4331-A18C-ADC494A3ED31}" destId="{2E95E475-D88C-E643-B3CE-D850263695B4}" srcOrd="1" destOrd="0" presId="urn:microsoft.com/office/officeart/2005/8/layout/list1"/>
    <dgm:cxn modelId="{054F3979-1E6F-4EF4-8276-FFAFA806CA9C}" srcId="{E29D892E-660B-4A2A-A1B5-18191809B1B0}" destId="{99B03B63-30CD-4403-BEC8-08C6280E433F}" srcOrd="2" destOrd="0" parTransId="{A3002FD3-4FB7-4A3F-A018-EF4901B3ABCB}" sibTransId="{467B9162-8E6F-44DC-BAC9-7B49524D6052}"/>
    <dgm:cxn modelId="{68783F82-3619-4EF1-B4A5-FB53D3A908F7}" srcId="{E29D892E-660B-4A2A-A1B5-18191809B1B0}" destId="{570F4D93-5144-4005-B361-E8B39E0AC3FB}" srcOrd="3" destOrd="0" parTransId="{137D28D6-1FF9-4FC7-A55C-57AF3AD602E9}" sibTransId="{828595B3-63EA-4B3C-93B2-7435E1FAD6C4}"/>
    <dgm:cxn modelId="{8B3E6482-6B04-42BE-8094-98117543344D}" srcId="{8C6AAD5B-C5DA-4ED4-B0AA-BF96168D8C7E}" destId="{E29D892E-660B-4A2A-A1B5-18191809B1B0}" srcOrd="0" destOrd="0" parTransId="{4D3688EE-4050-42F2-864E-0954DD402B96}" sibTransId="{DF3F10D9-5C70-4A20-9E34-AEFDDF57141C}"/>
    <dgm:cxn modelId="{7B3F4987-A370-4DFD-9842-BE7E50CC92BA}" srcId="{9CDB7045-974A-4331-A18C-ADC494A3ED31}" destId="{027FE0FD-5E62-4D74-8D10-1E3DBD05AF5C}" srcOrd="0" destOrd="0" parTransId="{A3A87963-20C1-4903-B399-53E24C3BC10A}" sibTransId="{135138BB-F1A4-4CF3-9F6F-A4CD0F4C10A9}"/>
    <dgm:cxn modelId="{72DF869F-4C2B-9A42-BDDE-37DBA43A4453}" type="presOf" srcId="{570F4D93-5144-4005-B361-E8B39E0AC3FB}" destId="{FE9007A8-A01D-E64C-B0D1-DFFC16D6CFD7}" srcOrd="0" destOrd="3" presId="urn:microsoft.com/office/officeart/2005/8/layout/list1"/>
    <dgm:cxn modelId="{42D86AAB-A4B5-9242-93EC-F4AD817ADBA7}" type="presOf" srcId="{83AF1AEB-BF3F-4C10-AA75-05F59CB1838D}" destId="{FE9007A8-A01D-E64C-B0D1-DFFC16D6CFD7}" srcOrd="0" destOrd="1" presId="urn:microsoft.com/office/officeart/2005/8/layout/list1"/>
    <dgm:cxn modelId="{8FC8C5BA-108E-1045-9017-226F745EB9A4}" type="presOf" srcId="{E29D892E-660B-4A2A-A1B5-18191809B1B0}" destId="{F17748BB-0B5F-BA43-AFEE-C059FD5C59FA}" srcOrd="1" destOrd="0" presId="urn:microsoft.com/office/officeart/2005/8/layout/list1"/>
    <dgm:cxn modelId="{FAC0F7BD-B181-40C6-81B9-CFF1F4276C76}" srcId="{E29D892E-660B-4A2A-A1B5-18191809B1B0}" destId="{83AF1AEB-BF3F-4C10-AA75-05F59CB1838D}" srcOrd="1" destOrd="0" parTransId="{BBF84CA9-12DA-4B74-86A5-E66B68D0ED6B}" sibTransId="{B933571B-6976-46B4-90BA-AD228A5572D1}"/>
    <dgm:cxn modelId="{C9C56CE3-664F-F045-A4D4-DA320C57EF50}" type="presOf" srcId="{027FE0FD-5E62-4D74-8D10-1E3DBD05AF5C}" destId="{7C4BD949-C37B-2441-91D0-18C789732B3A}" srcOrd="0" destOrd="0" presId="urn:microsoft.com/office/officeart/2005/8/layout/list1"/>
    <dgm:cxn modelId="{BA6F9EE8-DF79-4670-A55B-B5660D6834CE}" srcId="{E29D892E-660B-4A2A-A1B5-18191809B1B0}" destId="{8584508D-D76D-426A-A3FF-A6F60CBBECEE}" srcOrd="0" destOrd="0" parTransId="{BC3D6D48-DB5E-4153-86AC-AEA1F8CD0436}" sibTransId="{9A6D6AAC-D371-473F-9E63-6E671D0D7A3C}"/>
    <dgm:cxn modelId="{56120AF0-566C-0B4C-95DF-C1A08210570D}" type="presOf" srcId="{8584508D-D76D-426A-A3FF-A6F60CBBECEE}" destId="{FE9007A8-A01D-E64C-B0D1-DFFC16D6CFD7}" srcOrd="0" destOrd="0" presId="urn:microsoft.com/office/officeart/2005/8/layout/list1"/>
    <dgm:cxn modelId="{2A93B5F0-53A3-4FFA-95CA-D5B8919F99F9}" srcId="{8C6AAD5B-C5DA-4ED4-B0AA-BF96168D8C7E}" destId="{9CDB7045-974A-4331-A18C-ADC494A3ED31}" srcOrd="1" destOrd="0" parTransId="{348DB484-929F-4157-B49C-2BC74EDEC1A3}" sibTransId="{8CC94B8C-DF18-4FC9-A8D2-541B506B895A}"/>
    <dgm:cxn modelId="{4E817E18-9F9B-F74F-B7C1-68BFECE30CAF}" type="presParOf" srcId="{1BE63C96-4753-034D-AB8B-82ACAF9FD007}" destId="{0F52A349-90A3-0C49-868F-846B4308E71A}" srcOrd="0" destOrd="0" presId="urn:microsoft.com/office/officeart/2005/8/layout/list1"/>
    <dgm:cxn modelId="{9277C10A-3520-4E48-AB74-29C8E17E6839}" type="presParOf" srcId="{0F52A349-90A3-0C49-868F-846B4308E71A}" destId="{0FFDFF77-C935-DB42-BB48-00E2C68F8CE5}" srcOrd="0" destOrd="0" presId="urn:microsoft.com/office/officeart/2005/8/layout/list1"/>
    <dgm:cxn modelId="{5401239B-5891-DB42-8A25-476529691D96}" type="presParOf" srcId="{0F52A349-90A3-0C49-868F-846B4308E71A}" destId="{F17748BB-0B5F-BA43-AFEE-C059FD5C59FA}" srcOrd="1" destOrd="0" presId="urn:microsoft.com/office/officeart/2005/8/layout/list1"/>
    <dgm:cxn modelId="{37D4A4A7-BFDD-2549-A191-0F2E8DDF62CD}" type="presParOf" srcId="{1BE63C96-4753-034D-AB8B-82ACAF9FD007}" destId="{2A58D637-9AAF-B243-856F-6BD986186968}" srcOrd="1" destOrd="0" presId="urn:microsoft.com/office/officeart/2005/8/layout/list1"/>
    <dgm:cxn modelId="{EAD7E23C-1250-0140-93FE-FEC71DD1ED42}" type="presParOf" srcId="{1BE63C96-4753-034D-AB8B-82ACAF9FD007}" destId="{FE9007A8-A01D-E64C-B0D1-DFFC16D6CFD7}" srcOrd="2" destOrd="0" presId="urn:microsoft.com/office/officeart/2005/8/layout/list1"/>
    <dgm:cxn modelId="{828F7F47-4142-334C-87EC-DC4642B69C46}" type="presParOf" srcId="{1BE63C96-4753-034D-AB8B-82ACAF9FD007}" destId="{64C9E743-F1F9-BF4E-943E-6BD89F78990B}" srcOrd="3" destOrd="0" presId="urn:microsoft.com/office/officeart/2005/8/layout/list1"/>
    <dgm:cxn modelId="{E87E1E39-EB2B-6B45-9729-2D12A0806B82}" type="presParOf" srcId="{1BE63C96-4753-034D-AB8B-82ACAF9FD007}" destId="{92B7B7C0-B0D0-8649-8910-37B2D23E53BB}" srcOrd="4" destOrd="0" presId="urn:microsoft.com/office/officeart/2005/8/layout/list1"/>
    <dgm:cxn modelId="{C2233836-BF05-C442-91A2-66F64D1F50ED}" type="presParOf" srcId="{92B7B7C0-B0D0-8649-8910-37B2D23E53BB}" destId="{3529BD79-E8F1-DA44-9FA2-8C41AA4AAA2C}" srcOrd="0" destOrd="0" presId="urn:microsoft.com/office/officeart/2005/8/layout/list1"/>
    <dgm:cxn modelId="{FC184AED-D525-5645-B999-E25664AA3793}" type="presParOf" srcId="{92B7B7C0-B0D0-8649-8910-37B2D23E53BB}" destId="{2E95E475-D88C-E643-B3CE-D850263695B4}" srcOrd="1" destOrd="0" presId="urn:microsoft.com/office/officeart/2005/8/layout/list1"/>
    <dgm:cxn modelId="{B5CCF816-13D2-3142-AC34-A206C96620C3}" type="presParOf" srcId="{1BE63C96-4753-034D-AB8B-82ACAF9FD007}" destId="{B53043FE-A626-F740-B0C1-5628C08FAAD1}" srcOrd="5" destOrd="0" presId="urn:microsoft.com/office/officeart/2005/8/layout/list1"/>
    <dgm:cxn modelId="{B32DC55D-3263-2847-AC4D-42667C803971}" type="presParOf" srcId="{1BE63C96-4753-034D-AB8B-82ACAF9FD007}" destId="{7C4BD949-C37B-2441-91D0-18C789732B3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C96F44-C994-4E2D-810D-87F2F775D47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8E74ECC-7322-4008-95A0-AEF72D2347C0}">
      <dgm:prSet/>
      <dgm:spPr/>
      <dgm:t>
        <a:bodyPr/>
        <a:lstStyle/>
        <a:p>
          <a:r>
            <a:rPr lang="en-US"/>
            <a:t>Cycle</a:t>
          </a:r>
        </a:p>
      </dgm:t>
    </dgm:pt>
    <dgm:pt modelId="{56EE3B7E-1372-4B0B-B159-40CC7D736EA0}" type="parTrans" cxnId="{C03199A2-C61C-488C-AB22-AA2C9850D008}">
      <dgm:prSet/>
      <dgm:spPr/>
      <dgm:t>
        <a:bodyPr/>
        <a:lstStyle/>
        <a:p>
          <a:endParaRPr lang="en-US"/>
        </a:p>
      </dgm:t>
    </dgm:pt>
    <dgm:pt modelId="{391DC2C5-FA60-48AD-B36F-273E8922DF5E}" type="sibTrans" cxnId="{C03199A2-C61C-488C-AB22-AA2C9850D008}">
      <dgm:prSet/>
      <dgm:spPr/>
      <dgm:t>
        <a:bodyPr/>
        <a:lstStyle/>
        <a:p>
          <a:endParaRPr lang="en-US"/>
        </a:p>
      </dgm:t>
    </dgm:pt>
    <dgm:pt modelId="{6176A32E-CAA6-4432-8381-37E9E721F874}">
      <dgm:prSet/>
      <dgm:spPr/>
      <dgm:t>
        <a:bodyPr/>
        <a:lstStyle/>
        <a:p>
          <a:r>
            <a:rPr lang="en-US"/>
            <a:t>An up-and-down repetitive movement in demand.</a:t>
          </a:r>
        </a:p>
      </dgm:t>
    </dgm:pt>
    <dgm:pt modelId="{E7CC6DFE-EB51-4973-A402-F6CA75870913}" type="parTrans" cxnId="{5957B81D-4948-447E-B9F0-A5C7003B05B0}">
      <dgm:prSet/>
      <dgm:spPr/>
      <dgm:t>
        <a:bodyPr/>
        <a:lstStyle/>
        <a:p>
          <a:endParaRPr lang="en-US"/>
        </a:p>
      </dgm:t>
    </dgm:pt>
    <dgm:pt modelId="{698CDDBF-5C40-4B6A-A8BC-0C301651F1F8}" type="sibTrans" cxnId="{5957B81D-4948-447E-B9F0-A5C7003B05B0}">
      <dgm:prSet/>
      <dgm:spPr/>
      <dgm:t>
        <a:bodyPr/>
        <a:lstStyle/>
        <a:p>
          <a:endParaRPr lang="en-US"/>
        </a:p>
      </dgm:t>
    </dgm:pt>
    <dgm:pt modelId="{EBBE95D0-FACB-46F3-A104-4877DCF63DBC}">
      <dgm:prSet/>
      <dgm:spPr/>
      <dgm:t>
        <a:bodyPr/>
        <a:lstStyle/>
        <a:p>
          <a:r>
            <a:rPr lang="en-US"/>
            <a:t>repeats itself over a long period of time</a:t>
          </a:r>
        </a:p>
      </dgm:t>
    </dgm:pt>
    <dgm:pt modelId="{10D5274A-9BD6-4111-BDBA-F417221305A0}" type="parTrans" cxnId="{EFAC5D69-F168-4A4B-B3B9-96D8AC64CDB4}">
      <dgm:prSet/>
      <dgm:spPr/>
      <dgm:t>
        <a:bodyPr/>
        <a:lstStyle/>
        <a:p>
          <a:endParaRPr lang="en-US"/>
        </a:p>
      </dgm:t>
    </dgm:pt>
    <dgm:pt modelId="{344F7362-3213-48FF-87C3-5C1651893630}" type="sibTrans" cxnId="{EFAC5D69-F168-4A4B-B3B9-96D8AC64CDB4}">
      <dgm:prSet/>
      <dgm:spPr/>
      <dgm:t>
        <a:bodyPr/>
        <a:lstStyle/>
        <a:p>
          <a:endParaRPr lang="en-US"/>
        </a:p>
      </dgm:t>
    </dgm:pt>
    <dgm:pt modelId="{68360A14-F804-4018-B782-9815F140FB7D}">
      <dgm:prSet/>
      <dgm:spPr/>
      <dgm:t>
        <a:bodyPr/>
        <a:lstStyle/>
        <a:p>
          <a:r>
            <a:rPr lang="en-US"/>
            <a:t>Seasonal Variation</a:t>
          </a:r>
        </a:p>
      </dgm:t>
    </dgm:pt>
    <dgm:pt modelId="{6D263DED-A4B3-485A-890F-832471CE764D}" type="parTrans" cxnId="{3349C015-28AA-4021-B889-A4C6A345A86F}">
      <dgm:prSet/>
      <dgm:spPr/>
      <dgm:t>
        <a:bodyPr/>
        <a:lstStyle/>
        <a:p>
          <a:endParaRPr lang="en-US"/>
        </a:p>
      </dgm:t>
    </dgm:pt>
    <dgm:pt modelId="{DAD0D081-30CE-420B-BD99-FFC58D1B3079}" type="sibTrans" cxnId="{3349C015-28AA-4021-B889-A4C6A345A86F}">
      <dgm:prSet/>
      <dgm:spPr/>
      <dgm:t>
        <a:bodyPr/>
        <a:lstStyle/>
        <a:p>
          <a:endParaRPr lang="en-US"/>
        </a:p>
      </dgm:t>
    </dgm:pt>
    <dgm:pt modelId="{0CA52A07-1643-41B2-B914-3CA7DEDB4D96}">
      <dgm:prSet/>
      <dgm:spPr/>
      <dgm:t>
        <a:bodyPr/>
        <a:lstStyle/>
        <a:p>
          <a:r>
            <a:rPr lang="en-US"/>
            <a:t>An up-and-down repetitive movement within a trend occurring periodically.</a:t>
          </a:r>
        </a:p>
      </dgm:t>
    </dgm:pt>
    <dgm:pt modelId="{FD14D3B6-6E61-4ACF-9F85-A264076C0093}" type="parTrans" cxnId="{43E964BD-E3A6-485E-9EEE-07A26D7F60FE}">
      <dgm:prSet/>
      <dgm:spPr/>
      <dgm:t>
        <a:bodyPr/>
        <a:lstStyle/>
        <a:p>
          <a:endParaRPr lang="en-US"/>
        </a:p>
      </dgm:t>
    </dgm:pt>
    <dgm:pt modelId="{FC4D1669-877D-4463-A97F-1B8D13B00C32}" type="sibTrans" cxnId="{43E964BD-E3A6-485E-9EEE-07A26D7F60FE}">
      <dgm:prSet/>
      <dgm:spPr/>
      <dgm:t>
        <a:bodyPr/>
        <a:lstStyle/>
        <a:p>
          <a:endParaRPr lang="en-US"/>
        </a:p>
      </dgm:t>
    </dgm:pt>
    <dgm:pt modelId="{988B2B5E-E97F-4BD9-B3F7-62E5945A5C6C}">
      <dgm:prSet/>
      <dgm:spPr/>
      <dgm:t>
        <a:bodyPr/>
        <a:lstStyle/>
        <a:p>
          <a:r>
            <a:rPr lang="en-US"/>
            <a:t>Often weather related but could be daily or weekly occurrence</a:t>
          </a:r>
        </a:p>
      </dgm:t>
    </dgm:pt>
    <dgm:pt modelId="{00EB88E6-76EF-4F59-BCEE-1D6273B8A6BE}" type="parTrans" cxnId="{5D455C35-88DF-4353-AFF9-301327B2C484}">
      <dgm:prSet/>
      <dgm:spPr/>
      <dgm:t>
        <a:bodyPr/>
        <a:lstStyle/>
        <a:p>
          <a:endParaRPr lang="en-US"/>
        </a:p>
      </dgm:t>
    </dgm:pt>
    <dgm:pt modelId="{A93E60A1-E4D1-471D-BAA6-6F9AB00D6027}" type="sibTrans" cxnId="{5D455C35-88DF-4353-AFF9-301327B2C484}">
      <dgm:prSet/>
      <dgm:spPr/>
      <dgm:t>
        <a:bodyPr/>
        <a:lstStyle/>
        <a:p>
          <a:endParaRPr lang="en-US"/>
        </a:p>
      </dgm:t>
    </dgm:pt>
    <dgm:pt modelId="{F5C0883A-3354-4276-A1FB-C7A0E5FAF5A4}">
      <dgm:prSet/>
      <dgm:spPr/>
      <dgm:t>
        <a:bodyPr/>
        <a:lstStyle/>
        <a:p>
          <a:r>
            <a:rPr lang="en-US"/>
            <a:t>Random Variations</a:t>
          </a:r>
        </a:p>
      </dgm:t>
    </dgm:pt>
    <dgm:pt modelId="{124FBAED-BA4F-4B0C-9652-18D88A35DDDE}" type="parTrans" cxnId="{7D6306AB-53ED-4157-BB26-0876B2235156}">
      <dgm:prSet/>
      <dgm:spPr/>
      <dgm:t>
        <a:bodyPr/>
        <a:lstStyle/>
        <a:p>
          <a:endParaRPr lang="en-US"/>
        </a:p>
      </dgm:t>
    </dgm:pt>
    <dgm:pt modelId="{2C6DB604-6284-4DC2-9234-821AD8C36C29}" type="sibTrans" cxnId="{7D6306AB-53ED-4157-BB26-0876B2235156}">
      <dgm:prSet/>
      <dgm:spPr/>
      <dgm:t>
        <a:bodyPr/>
        <a:lstStyle/>
        <a:p>
          <a:endParaRPr lang="en-US"/>
        </a:p>
      </dgm:t>
    </dgm:pt>
    <dgm:pt modelId="{FC39618E-4F74-4C95-B473-DA58F3359DBE}">
      <dgm:prSet/>
      <dgm:spPr/>
      <dgm:t>
        <a:bodyPr/>
        <a:lstStyle/>
        <a:p>
          <a:r>
            <a:rPr lang="en-US"/>
            <a:t>Erratic movements that are not predictable because they do not follow a pattern</a:t>
          </a:r>
        </a:p>
      </dgm:t>
    </dgm:pt>
    <dgm:pt modelId="{E62A680D-5859-42EF-A7A9-1AA5064A8D0E}" type="parTrans" cxnId="{7977E01D-CE9F-46E5-B0C4-6E2D38E5798F}">
      <dgm:prSet/>
      <dgm:spPr/>
      <dgm:t>
        <a:bodyPr/>
        <a:lstStyle/>
        <a:p>
          <a:endParaRPr lang="en-US"/>
        </a:p>
      </dgm:t>
    </dgm:pt>
    <dgm:pt modelId="{D8A2D8B4-1D33-4544-AF26-584F362B21F8}" type="sibTrans" cxnId="{7977E01D-CE9F-46E5-B0C4-6E2D38E5798F}">
      <dgm:prSet/>
      <dgm:spPr/>
      <dgm:t>
        <a:bodyPr/>
        <a:lstStyle/>
        <a:p>
          <a:endParaRPr lang="en-US"/>
        </a:p>
      </dgm:t>
    </dgm:pt>
    <dgm:pt modelId="{0F668219-EB40-A545-9209-200D527BAA41}" type="pres">
      <dgm:prSet presAssocID="{84C96F44-C994-4E2D-810D-87F2F775D47A}" presName="linear" presStyleCnt="0">
        <dgm:presLayoutVars>
          <dgm:dir/>
          <dgm:animLvl val="lvl"/>
          <dgm:resizeHandles val="exact"/>
        </dgm:presLayoutVars>
      </dgm:prSet>
      <dgm:spPr/>
    </dgm:pt>
    <dgm:pt modelId="{72EB8B72-9F4F-B74D-A767-3213AFE09CE7}" type="pres">
      <dgm:prSet presAssocID="{E8E74ECC-7322-4008-95A0-AEF72D2347C0}" presName="parentLin" presStyleCnt="0"/>
      <dgm:spPr/>
    </dgm:pt>
    <dgm:pt modelId="{BDB4ED33-88A7-5646-B13C-F464757A41D1}" type="pres">
      <dgm:prSet presAssocID="{E8E74ECC-7322-4008-95A0-AEF72D2347C0}" presName="parentLeftMargin" presStyleLbl="node1" presStyleIdx="0" presStyleCnt="3"/>
      <dgm:spPr/>
    </dgm:pt>
    <dgm:pt modelId="{E1E4E2F1-059F-DA42-990B-D409200B8E9F}" type="pres">
      <dgm:prSet presAssocID="{E8E74ECC-7322-4008-95A0-AEF72D2347C0}" presName="parentText" presStyleLbl="node1" presStyleIdx="0" presStyleCnt="3">
        <dgm:presLayoutVars>
          <dgm:chMax val="0"/>
          <dgm:bulletEnabled val="1"/>
        </dgm:presLayoutVars>
      </dgm:prSet>
      <dgm:spPr/>
    </dgm:pt>
    <dgm:pt modelId="{C478723B-6820-424E-BEFC-C2399AFBBC5F}" type="pres">
      <dgm:prSet presAssocID="{E8E74ECC-7322-4008-95A0-AEF72D2347C0}" presName="negativeSpace" presStyleCnt="0"/>
      <dgm:spPr/>
    </dgm:pt>
    <dgm:pt modelId="{4F49FA01-6DC0-584F-B436-B39E42A41CE4}" type="pres">
      <dgm:prSet presAssocID="{E8E74ECC-7322-4008-95A0-AEF72D2347C0}" presName="childText" presStyleLbl="conFgAcc1" presStyleIdx="0" presStyleCnt="3">
        <dgm:presLayoutVars>
          <dgm:bulletEnabled val="1"/>
        </dgm:presLayoutVars>
      </dgm:prSet>
      <dgm:spPr/>
    </dgm:pt>
    <dgm:pt modelId="{68F70793-883F-B94B-8740-79326D798D5B}" type="pres">
      <dgm:prSet presAssocID="{391DC2C5-FA60-48AD-B36F-273E8922DF5E}" presName="spaceBetweenRectangles" presStyleCnt="0"/>
      <dgm:spPr/>
    </dgm:pt>
    <dgm:pt modelId="{9ED519D2-2B0F-8347-9D6A-5A55047BA1A6}" type="pres">
      <dgm:prSet presAssocID="{68360A14-F804-4018-B782-9815F140FB7D}" presName="parentLin" presStyleCnt="0"/>
      <dgm:spPr/>
    </dgm:pt>
    <dgm:pt modelId="{B05B9F4C-0B56-614B-8451-D542D4206986}" type="pres">
      <dgm:prSet presAssocID="{68360A14-F804-4018-B782-9815F140FB7D}" presName="parentLeftMargin" presStyleLbl="node1" presStyleIdx="0" presStyleCnt="3"/>
      <dgm:spPr/>
    </dgm:pt>
    <dgm:pt modelId="{042EE65A-48E8-9C45-840D-4EF9F7ADEA37}" type="pres">
      <dgm:prSet presAssocID="{68360A14-F804-4018-B782-9815F140FB7D}" presName="parentText" presStyleLbl="node1" presStyleIdx="1" presStyleCnt="3">
        <dgm:presLayoutVars>
          <dgm:chMax val="0"/>
          <dgm:bulletEnabled val="1"/>
        </dgm:presLayoutVars>
      </dgm:prSet>
      <dgm:spPr/>
    </dgm:pt>
    <dgm:pt modelId="{7B8B8FA9-09F3-4844-BCE4-DE39D8B9BF65}" type="pres">
      <dgm:prSet presAssocID="{68360A14-F804-4018-B782-9815F140FB7D}" presName="negativeSpace" presStyleCnt="0"/>
      <dgm:spPr/>
    </dgm:pt>
    <dgm:pt modelId="{56A07DE8-D552-9E46-BD36-CEC7BF7FB104}" type="pres">
      <dgm:prSet presAssocID="{68360A14-F804-4018-B782-9815F140FB7D}" presName="childText" presStyleLbl="conFgAcc1" presStyleIdx="1" presStyleCnt="3">
        <dgm:presLayoutVars>
          <dgm:bulletEnabled val="1"/>
        </dgm:presLayoutVars>
      </dgm:prSet>
      <dgm:spPr/>
    </dgm:pt>
    <dgm:pt modelId="{EC1C6A27-FF0F-6145-8DFC-98D85485EE8A}" type="pres">
      <dgm:prSet presAssocID="{DAD0D081-30CE-420B-BD99-FFC58D1B3079}" presName="spaceBetweenRectangles" presStyleCnt="0"/>
      <dgm:spPr/>
    </dgm:pt>
    <dgm:pt modelId="{807E4D60-FF4E-D344-BCDE-F1E32BFACF09}" type="pres">
      <dgm:prSet presAssocID="{F5C0883A-3354-4276-A1FB-C7A0E5FAF5A4}" presName="parentLin" presStyleCnt="0"/>
      <dgm:spPr/>
    </dgm:pt>
    <dgm:pt modelId="{75DDAC4A-5C48-F844-B237-D0D00909B1FC}" type="pres">
      <dgm:prSet presAssocID="{F5C0883A-3354-4276-A1FB-C7A0E5FAF5A4}" presName="parentLeftMargin" presStyleLbl="node1" presStyleIdx="1" presStyleCnt="3"/>
      <dgm:spPr/>
    </dgm:pt>
    <dgm:pt modelId="{BEF34ADC-2783-5F44-A9D4-20F4D7F1F6F6}" type="pres">
      <dgm:prSet presAssocID="{F5C0883A-3354-4276-A1FB-C7A0E5FAF5A4}" presName="parentText" presStyleLbl="node1" presStyleIdx="2" presStyleCnt="3">
        <dgm:presLayoutVars>
          <dgm:chMax val="0"/>
          <dgm:bulletEnabled val="1"/>
        </dgm:presLayoutVars>
      </dgm:prSet>
      <dgm:spPr/>
    </dgm:pt>
    <dgm:pt modelId="{C2566DB1-DD2E-7343-AF0E-87C97980CED5}" type="pres">
      <dgm:prSet presAssocID="{F5C0883A-3354-4276-A1FB-C7A0E5FAF5A4}" presName="negativeSpace" presStyleCnt="0"/>
      <dgm:spPr/>
    </dgm:pt>
    <dgm:pt modelId="{FBE90E43-A828-4340-A1FD-80D28869F07F}" type="pres">
      <dgm:prSet presAssocID="{F5C0883A-3354-4276-A1FB-C7A0E5FAF5A4}" presName="childText" presStyleLbl="conFgAcc1" presStyleIdx="2" presStyleCnt="3">
        <dgm:presLayoutVars>
          <dgm:bulletEnabled val="1"/>
        </dgm:presLayoutVars>
      </dgm:prSet>
      <dgm:spPr/>
    </dgm:pt>
  </dgm:ptLst>
  <dgm:cxnLst>
    <dgm:cxn modelId="{9B376C00-BE4B-DF43-835E-428CBE9C2A57}" type="presOf" srcId="{68360A14-F804-4018-B782-9815F140FB7D}" destId="{B05B9F4C-0B56-614B-8451-D542D4206986}" srcOrd="0" destOrd="0" presId="urn:microsoft.com/office/officeart/2005/8/layout/list1"/>
    <dgm:cxn modelId="{3349C015-28AA-4021-B889-A4C6A345A86F}" srcId="{84C96F44-C994-4E2D-810D-87F2F775D47A}" destId="{68360A14-F804-4018-B782-9815F140FB7D}" srcOrd="1" destOrd="0" parTransId="{6D263DED-A4B3-485A-890F-832471CE764D}" sibTransId="{DAD0D081-30CE-420B-BD99-FFC58D1B3079}"/>
    <dgm:cxn modelId="{5957B81D-4948-447E-B9F0-A5C7003B05B0}" srcId="{E8E74ECC-7322-4008-95A0-AEF72D2347C0}" destId="{6176A32E-CAA6-4432-8381-37E9E721F874}" srcOrd="0" destOrd="0" parTransId="{E7CC6DFE-EB51-4973-A402-F6CA75870913}" sibTransId="{698CDDBF-5C40-4B6A-A8BC-0C301651F1F8}"/>
    <dgm:cxn modelId="{7977E01D-CE9F-46E5-B0C4-6E2D38E5798F}" srcId="{F5C0883A-3354-4276-A1FB-C7A0E5FAF5A4}" destId="{FC39618E-4F74-4C95-B473-DA58F3359DBE}" srcOrd="0" destOrd="0" parTransId="{E62A680D-5859-42EF-A7A9-1AA5064A8D0E}" sibTransId="{D8A2D8B4-1D33-4544-AF26-584F362B21F8}"/>
    <dgm:cxn modelId="{D982F62F-0606-A241-B7C8-45548E244826}" type="presOf" srcId="{6176A32E-CAA6-4432-8381-37E9E721F874}" destId="{4F49FA01-6DC0-584F-B436-B39E42A41CE4}" srcOrd="0" destOrd="0" presId="urn:microsoft.com/office/officeart/2005/8/layout/list1"/>
    <dgm:cxn modelId="{5D455C35-88DF-4353-AFF9-301327B2C484}" srcId="{68360A14-F804-4018-B782-9815F140FB7D}" destId="{988B2B5E-E97F-4BD9-B3F7-62E5945A5C6C}" srcOrd="1" destOrd="0" parTransId="{00EB88E6-76EF-4F59-BCEE-1D6273B8A6BE}" sibTransId="{A93E60A1-E4D1-471D-BAA6-6F9AB00D6027}"/>
    <dgm:cxn modelId="{EFAC5D69-F168-4A4B-B3B9-96D8AC64CDB4}" srcId="{E8E74ECC-7322-4008-95A0-AEF72D2347C0}" destId="{EBBE95D0-FACB-46F3-A104-4877DCF63DBC}" srcOrd="1" destOrd="0" parTransId="{10D5274A-9BD6-4111-BDBA-F417221305A0}" sibTransId="{344F7362-3213-48FF-87C3-5C1651893630}"/>
    <dgm:cxn modelId="{C53EB17A-7BB7-304B-89FA-222AFEF075BE}" type="presOf" srcId="{F5C0883A-3354-4276-A1FB-C7A0E5FAF5A4}" destId="{75DDAC4A-5C48-F844-B237-D0D00909B1FC}" srcOrd="0" destOrd="0" presId="urn:microsoft.com/office/officeart/2005/8/layout/list1"/>
    <dgm:cxn modelId="{4B3CEE80-4FD3-A54E-9FD2-E6197077ED92}" type="presOf" srcId="{988B2B5E-E97F-4BD9-B3F7-62E5945A5C6C}" destId="{56A07DE8-D552-9E46-BD36-CEC7BF7FB104}" srcOrd="0" destOrd="1" presId="urn:microsoft.com/office/officeart/2005/8/layout/list1"/>
    <dgm:cxn modelId="{8437D58F-5D6F-834E-AE4B-867500C5BCF9}" type="presOf" srcId="{84C96F44-C994-4E2D-810D-87F2F775D47A}" destId="{0F668219-EB40-A545-9209-200D527BAA41}" srcOrd="0" destOrd="0" presId="urn:microsoft.com/office/officeart/2005/8/layout/list1"/>
    <dgm:cxn modelId="{C03199A2-C61C-488C-AB22-AA2C9850D008}" srcId="{84C96F44-C994-4E2D-810D-87F2F775D47A}" destId="{E8E74ECC-7322-4008-95A0-AEF72D2347C0}" srcOrd="0" destOrd="0" parTransId="{56EE3B7E-1372-4B0B-B159-40CC7D736EA0}" sibTransId="{391DC2C5-FA60-48AD-B36F-273E8922DF5E}"/>
    <dgm:cxn modelId="{3822C9A2-C58C-384E-A23A-9128062780D7}" type="presOf" srcId="{68360A14-F804-4018-B782-9815F140FB7D}" destId="{042EE65A-48E8-9C45-840D-4EF9F7ADEA37}" srcOrd="1" destOrd="0" presId="urn:microsoft.com/office/officeart/2005/8/layout/list1"/>
    <dgm:cxn modelId="{126B98A5-197F-0E42-8115-FDCF46938F1D}" type="presOf" srcId="{0CA52A07-1643-41B2-B914-3CA7DEDB4D96}" destId="{56A07DE8-D552-9E46-BD36-CEC7BF7FB104}" srcOrd="0" destOrd="0" presId="urn:microsoft.com/office/officeart/2005/8/layout/list1"/>
    <dgm:cxn modelId="{7D6306AB-53ED-4157-BB26-0876B2235156}" srcId="{84C96F44-C994-4E2D-810D-87F2F775D47A}" destId="{F5C0883A-3354-4276-A1FB-C7A0E5FAF5A4}" srcOrd="2" destOrd="0" parTransId="{124FBAED-BA4F-4B0C-9652-18D88A35DDDE}" sibTransId="{2C6DB604-6284-4DC2-9234-821AD8C36C29}"/>
    <dgm:cxn modelId="{43E964BD-E3A6-485E-9EEE-07A26D7F60FE}" srcId="{68360A14-F804-4018-B782-9815F140FB7D}" destId="{0CA52A07-1643-41B2-B914-3CA7DEDB4D96}" srcOrd="0" destOrd="0" parTransId="{FD14D3B6-6E61-4ACF-9F85-A264076C0093}" sibTransId="{FC4D1669-877D-4463-A97F-1B8D13B00C32}"/>
    <dgm:cxn modelId="{2D15F8C6-6E82-394B-8A72-2957F2A90FC7}" type="presOf" srcId="{EBBE95D0-FACB-46F3-A104-4877DCF63DBC}" destId="{4F49FA01-6DC0-584F-B436-B39E42A41CE4}" srcOrd="0" destOrd="1" presId="urn:microsoft.com/office/officeart/2005/8/layout/list1"/>
    <dgm:cxn modelId="{BBE0A4CF-5A82-C643-A272-39EACF160319}" type="presOf" srcId="{F5C0883A-3354-4276-A1FB-C7A0E5FAF5A4}" destId="{BEF34ADC-2783-5F44-A9D4-20F4D7F1F6F6}" srcOrd="1" destOrd="0" presId="urn:microsoft.com/office/officeart/2005/8/layout/list1"/>
    <dgm:cxn modelId="{3ABBF9DB-BF58-9948-9E4F-E602B2605F48}" type="presOf" srcId="{FC39618E-4F74-4C95-B473-DA58F3359DBE}" destId="{FBE90E43-A828-4340-A1FD-80D28869F07F}" srcOrd="0" destOrd="0" presId="urn:microsoft.com/office/officeart/2005/8/layout/list1"/>
    <dgm:cxn modelId="{AC5DB8EC-D917-344D-8A62-B90D3BCDEB1E}" type="presOf" srcId="{E8E74ECC-7322-4008-95A0-AEF72D2347C0}" destId="{BDB4ED33-88A7-5646-B13C-F464757A41D1}" srcOrd="0" destOrd="0" presId="urn:microsoft.com/office/officeart/2005/8/layout/list1"/>
    <dgm:cxn modelId="{6FDBB5F2-9F19-EF42-958E-7F4029161A4A}" type="presOf" srcId="{E8E74ECC-7322-4008-95A0-AEF72D2347C0}" destId="{E1E4E2F1-059F-DA42-990B-D409200B8E9F}" srcOrd="1" destOrd="0" presId="urn:microsoft.com/office/officeart/2005/8/layout/list1"/>
    <dgm:cxn modelId="{597006C2-326C-874C-AE1E-1207C2B45E47}" type="presParOf" srcId="{0F668219-EB40-A545-9209-200D527BAA41}" destId="{72EB8B72-9F4F-B74D-A767-3213AFE09CE7}" srcOrd="0" destOrd="0" presId="urn:microsoft.com/office/officeart/2005/8/layout/list1"/>
    <dgm:cxn modelId="{85A6ABE7-1242-574B-A254-0EF83B2CEC8A}" type="presParOf" srcId="{72EB8B72-9F4F-B74D-A767-3213AFE09CE7}" destId="{BDB4ED33-88A7-5646-B13C-F464757A41D1}" srcOrd="0" destOrd="0" presId="urn:microsoft.com/office/officeart/2005/8/layout/list1"/>
    <dgm:cxn modelId="{9DFF544A-982E-A04B-9E3A-704455EA16F3}" type="presParOf" srcId="{72EB8B72-9F4F-B74D-A767-3213AFE09CE7}" destId="{E1E4E2F1-059F-DA42-990B-D409200B8E9F}" srcOrd="1" destOrd="0" presId="urn:microsoft.com/office/officeart/2005/8/layout/list1"/>
    <dgm:cxn modelId="{569596F4-5C72-264A-B94E-12BFC0EDDACD}" type="presParOf" srcId="{0F668219-EB40-A545-9209-200D527BAA41}" destId="{C478723B-6820-424E-BEFC-C2399AFBBC5F}" srcOrd="1" destOrd="0" presId="urn:microsoft.com/office/officeart/2005/8/layout/list1"/>
    <dgm:cxn modelId="{E3455ECD-6C00-C644-A525-15ED5E11AF5E}" type="presParOf" srcId="{0F668219-EB40-A545-9209-200D527BAA41}" destId="{4F49FA01-6DC0-584F-B436-B39E42A41CE4}" srcOrd="2" destOrd="0" presId="urn:microsoft.com/office/officeart/2005/8/layout/list1"/>
    <dgm:cxn modelId="{C3147E12-9677-EB4D-8931-6FBC2DB516A4}" type="presParOf" srcId="{0F668219-EB40-A545-9209-200D527BAA41}" destId="{68F70793-883F-B94B-8740-79326D798D5B}" srcOrd="3" destOrd="0" presId="urn:microsoft.com/office/officeart/2005/8/layout/list1"/>
    <dgm:cxn modelId="{CA18D663-EAD9-6E4F-A36C-4BC27B887C25}" type="presParOf" srcId="{0F668219-EB40-A545-9209-200D527BAA41}" destId="{9ED519D2-2B0F-8347-9D6A-5A55047BA1A6}" srcOrd="4" destOrd="0" presId="urn:microsoft.com/office/officeart/2005/8/layout/list1"/>
    <dgm:cxn modelId="{31E8C7E0-5776-624D-BDF9-3467FADB0750}" type="presParOf" srcId="{9ED519D2-2B0F-8347-9D6A-5A55047BA1A6}" destId="{B05B9F4C-0B56-614B-8451-D542D4206986}" srcOrd="0" destOrd="0" presId="urn:microsoft.com/office/officeart/2005/8/layout/list1"/>
    <dgm:cxn modelId="{1381E310-A747-CD4E-9F08-C9BF5BC34843}" type="presParOf" srcId="{9ED519D2-2B0F-8347-9D6A-5A55047BA1A6}" destId="{042EE65A-48E8-9C45-840D-4EF9F7ADEA37}" srcOrd="1" destOrd="0" presId="urn:microsoft.com/office/officeart/2005/8/layout/list1"/>
    <dgm:cxn modelId="{C9C475EA-3C24-924F-B614-977B7FA59B44}" type="presParOf" srcId="{0F668219-EB40-A545-9209-200D527BAA41}" destId="{7B8B8FA9-09F3-4844-BCE4-DE39D8B9BF65}" srcOrd="5" destOrd="0" presId="urn:microsoft.com/office/officeart/2005/8/layout/list1"/>
    <dgm:cxn modelId="{33C8F6EA-D11E-194C-993A-699E117ED184}" type="presParOf" srcId="{0F668219-EB40-A545-9209-200D527BAA41}" destId="{56A07DE8-D552-9E46-BD36-CEC7BF7FB104}" srcOrd="6" destOrd="0" presId="urn:microsoft.com/office/officeart/2005/8/layout/list1"/>
    <dgm:cxn modelId="{628CBEFC-6FEE-8643-ADB7-2E59866B4576}" type="presParOf" srcId="{0F668219-EB40-A545-9209-200D527BAA41}" destId="{EC1C6A27-FF0F-6145-8DFC-98D85485EE8A}" srcOrd="7" destOrd="0" presId="urn:microsoft.com/office/officeart/2005/8/layout/list1"/>
    <dgm:cxn modelId="{8C356A84-BC0B-464C-B2A0-A0C532BF342D}" type="presParOf" srcId="{0F668219-EB40-A545-9209-200D527BAA41}" destId="{807E4D60-FF4E-D344-BCDE-F1E32BFACF09}" srcOrd="8" destOrd="0" presId="urn:microsoft.com/office/officeart/2005/8/layout/list1"/>
    <dgm:cxn modelId="{80A795C4-4BB8-A04E-ADA6-B76641E05FE3}" type="presParOf" srcId="{807E4D60-FF4E-D344-BCDE-F1E32BFACF09}" destId="{75DDAC4A-5C48-F844-B237-D0D00909B1FC}" srcOrd="0" destOrd="0" presId="urn:microsoft.com/office/officeart/2005/8/layout/list1"/>
    <dgm:cxn modelId="{4EDA7F1A-94E4-6E44-8E18-19011D23C613}" type="presParOf" srcId="{807E4D60-FF4E-D344-BCDE-F1E32BFACF09}" destId="{BEF34ADC-2783-5F44-A9D4-20F4D7F1F6F6}" srcOrd="1" destOrd="0" presId="urn:microsoft.com/office/officeart/2005/8/layout/list1"/>
    <dgm:cxn modelId="{91343803-6CD8-DB4B-B7EB-8623721C4C50}" type="presParOf" srcId="{0F668219-EB40-A545-9209-200D527BAA41}" destId="{C2566DB1-DD2E-7343-AF0E-87C97980CED5}" srcOrd="9" destOrd="0" presId="urn:microsoft.com/office/officeart/2005/8/layout/list1"/>
    <dgm:cxn modelId="{81C7313F-6052-134B-A4A1-12847603C2D3}" type="presParOf" srcId="{0F668219-EB40-A545-9209-200D527BAA41}" destId="{FBE90E43-A828-4340-A1FD-80D28869F0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DCF2FB-5CDA-4D92-836A-E9360D8EBC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1D9807-D72A-4F18-B18E-09DC7F7FE1BB}">
      <dgm:prSet/>
      <dgm:spPr/>
      <dgm:t>
        <a:bodyPr/>
        <a:lstStyle/>
        <a:p>
          <a:r>
            <a:rPr lang="en-US"/>
            <a:t>Stationary Data - a time series variable exhibiting no significant upward or downward trend over time.</a:t>
          </a:r>
        </a:p>
      </dgm:t>
    </dgm:pt>
    <dgm:pt modelId="{33813617-2522-47C1-922F-E2948CCBB582}" type="parTrans" cxnId="{244A459E-9F26-4943-B0C3-48DE4F039D3C}">
      <dgm:prSet/>
      <dgm:spPr/>
      <dgm:t>
        <a:bodyPr/>
        <a:lstStyle/>
        <a:p>
          <a:endParaRPr lang="en-US"/>
        </a:p>
      </dgm:t>
    </dgm:pt>
    <dgm:pt modelId="{51D2D4EF-6112-4549-9013-5CC0B3AE5468}" type="sibTrans" cxnId="{244A459E-9F26-4943-B0C3-48DE4F039D3C}">
      <dgm:prSet/>
      <dgm:spPr/>
      <dgm:t>
        <a:bodyPr/>
        <a:lstStyle/>
        <a:p>
          <a:endParaRPr lang="en-US"/>
        </a:p>
      </dgm:t>
    </dgm:pt>
    <dgm:pt modelId="{FA6DEAA5-95DD-4B18-9021-CC915DAE6D11}">
      <dgm:prSet/>
      <dgm:spPr/>
      <dgm:t>
        <a:bodyPr/>
        <a:lstStyle/>
        <a:p>
          <a:r>
            <a:rPr lang="en-US"/>
            <a:t>Nonstationary Data - a time series variable exhibiting a significant upward or downward trend over time.</a:t>
          </a:r>
        </a:p>
      </dgm:t>
    </dgm:pt>
    <dgm:pt modelId="{8733069D-DCB8-4FE9-92DB-AB068B7D8985}" type="parTrans" cxnId="{A3FCCD17-2ED4-4129-BC46-3491B3837154}">
      <dgm:prSet/>
      <dgm:spPr/>
      <dgm:t>
        <a:bodyPr/>
        <a:lstStyle/>
        <a:p>
          <a:endParaRPr lang="en-US"/>
        </a:p>
      </dgm:t>
    </dgm:pt>
    <dgm:pt modelId="{270478F9-57C4-4283-A15A-FF1B438A3E48}" type="sibTrans" cxnId="{A3FCCD17-2ED4-4129-BC46-3491B3837154}">
      <dgm:prSet/>
      <dgm:spPr/>
      <dgm:t>
        <a:bodyPr/>
        <a:lstStyle/>
        <a:p>
          <a:endParaRPr lang="en-US"/>
        </a:p>
      </dgm:t>
    </dgm:pt>
    <dgm:pt modelId="{BE74A89B-1D41-4FF2-83C9-BB2B025317FF}">
      <dgm:prSet/>
      <dgm:spPr/>
      <dgm:t>
        <a:bodyPr/>
        <a:lstStyle/>
        <a:p>
          <a:r>
            <a:rPr lang="en-US"/>
            <a:t>Seasonal Data - a time series variable exhibiting a repeating patterns at regular intervals over time.</a:t>
          </a:r>
        </a:p>
      </dgm:t>
    </dgm:pt>
    <dgm:pt modelId="{7DC4E4C3-DEAA-4804-AFDC-3695971C6268}" type="parTrans" cxnId="{9D5BE285-AD49-4F61-8845-9D02A9DE4852}">
      <dgm:prSet/>
      <dgm:spPr/>
      <dgm:t>
        <a:bodyPr/>
        <a:lstStyle/>
        <a:p>
          <a:endParaRPr lang="en-US"/>
        </a:p>
      </dgm:t>
    </dgm:pt>
    <dgm:pt modelId="{A620F5C2-B4B6-43F0-9481-C93FEB8D3D5A}" type="sibTrans" cxnId="{9D5BE285-AD49-4F61-8845-9D02A9DE4852}">
      <dgm:prSet/>
      <dgm:spPr/>
      <dgm:t>
        <a:bodyPr/>
        <a:lstStyle/>
        <a:p>
          <a:endParaRPr lang="en-US"/>
        </a:p>
      </dgm:t>
    </dgm:pt>
    <dgm:pt modelId="{0CB158AC-91A5-48F7-B9DA-2ACDC9B44F04}" type="pres">
      <dgm:prSet presAssocID="{19DCF2FB-5CDA-4D92-836A-E9360D8EBC91}" presName="root" presStyleCnt="0">
        <dgm:presLayoutVars>
          <dgm:dir/>
          <dgm:resizeHandles val="exact"/>
        </dgm:presLayoutVars>
      </dgm:prSet>
      <dgm:spPr/>
    </dgm:pt>
    <dgm:pt modelId="{8B8EA3AB-0A9D-4297-8CFD-968F98C5C7A5}" type="pres">
      <dgm:prSet presAssocID="{2D1D9807-D72A-4F18-B18E-09DC7F7FE1BB}" presName="compNode" presStyleCnt="0"/>
      <dgm:spPr/>
    </dgm:pt>
    <dgm:pt modelId="{986E44E4-CB5E-4CEA-9BE3-60FF00DC1B62}" type="pres">
      <dgm:prSet presAssocID="{2D1D9807-D72A-4F18-B18E-09DC7F7FE1BB}" presName="bgRect" presStyleLbl="bgShp" presStyleIdx="0" presStyleCnt="3"/>
      <dgm:spPr/>
    </dgm:pt>
    <dgm:pt modelId="{36C93508-9DF2-4529-A465-606F73C2D2A4}" type="pres">
      <dgm:prSet presAssocID="{2D1D9807-D72A-4F18-B18E-09DC7F7FE1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3879201-4722-4752-873D-8600CE7017F7}" type="pres">
      <dgm:prSet presAssocID="{2D1D9807-D72A-4F18-B18E-09DC7F7FE1BB}" presName="spaceRect" presStyleCnt="0"/>
      <dgm:spPr/>
    </dgm:pt>
    <dgm:pt modelId="{3A92B5C8-B0D1-412D-A1B0-01EC3B4DD6EF}" type="pres">
      <dgm:prSet presAssocID="{2D1D9807-D72A-4F18-B18E-09DC7F7FE1BB}" presName="parTx" presStyleLbl="revTx" presStyleIdx="0" presStyleCnt="3">
        <dgm:presLayoutVars>
          <dgm:chMax val="0"/>
          <dgm:chPref val="0"/>
        </dgm:presLayoutVars>
      </dgm:prSet>
      <dgm:spPr/>
    </dgm:pt>
    <dgm:pt modelId="{817D365C-C502-4683-92EE-441A0E0B50A1}" type="pres">
      <dgm:prSet presAssocID="{51D2D4EF-6112-4549-9013-5CC0B3AE5468}" presName="sibTrans" presStyleCnt="0"/>
      <dgm:spPr/>
    </dgm:pt>
    <dgm:pt modelId="{E079F5C1-DADC-4F9F-B915-BAB1F10F28D1}" type="pres">
      <dgm:prSet presAssocID="{FA6DEAA5-95DD-4B18-9021-CC915DAE6D11}" presName="compNode" presStyleCnt="0"/>
      <dgm:spPr/>
    </dgm:pt>
    <dgm:pt modelId="{3915B52E-466B-4379-8295-9162892AB901}" type="pres">
      <dgm:prSet presAssocID="{FA6DEAA5-95DD-4B18-9021-CC915DAE6D11}" presName="bgRect" presStyleLbl="bgShp" presStyleIdx="1" presStyleCnt="3"/>
      <dgm:spPr/>
    </dgm:pt>
    <dgm:pt modelId="{AD175AA8-8436-47CC-B194-C6057E4B60E2}" type="pres">
      <dgm:prSet presAssocID="{FA6DEAA5-95DD-4B18-9021-CC915DAE6D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2C79B4D8-7DDA-400C-BFE4-F615C75D92EF}" type="pres">
      <dgm:prSet presAssocID="{FA6DEAA5-95DD-4B18-9021-CC915DAE6D11}" presName="spaceRect" presStyleCnt="0"/>
      <dgm:spPr/>
    </dgm:pt>
    <dgm:pt modelId="{3A583434-6941-4C48-9C2F-2A68859DE822}" type="pres">
      <dgm:prSet presAssocID="{FA6DEAA5-95DD-4B18-9021-CC915DAE6D11}" presName="parTx" presStyleLbl="revTx" presStyleIdx="1" presStyleCnt="3">
        <dgm:presLayoutVars>
          <dgm:chMax val="0"/>
          <dgm:chPref val="0"/>
        </dgm:presLayoutVars>
      </dgm:prSet>
      <dgm:spPr/>
    </dgm:pt>
    <dgm:pt modelId="{D41FDD1B-587B-4724-B551-7943F9B68EE8}" type="pres">
      <dgm:prSet presAssocID="{270478F9-57C4-4283-A15A-FF1B438A3E48}" presName="sibTrans" presStyleCnt="0"/>
      <dgm:spPr/>
    </dgm:pt>
    <dgm:pt modelId="{1B249E15-1836-45A6-85F0-4CEED784EC7B}" type="pres">
      <dgm:prSet presAssocID="{BE74A89B-1D41-4FF2-83C9-BB2B025317FF}" presName="compNode" presStyleCnt="0"/>
      <dgm:spPr/>
    </dgm:pt>
    <dgm:pt modelId="{724AE623-0AAF-4B33-9A24-18A220AC1A7F}" type="pres">
      <dgm:prSet presAssocID="{BE74A89B-1D41-4FF2-83C9-BB2B025317FF}" presName="bgRect" presStyleLbl="bgShp" presStyleIdx="2" presStyleCnt="3"/>
      <dgm:spPr/>
    </dgm:pt>
    <dgm:pt modelId="{6D5A931C-781A-4E7D-B584-D88D71C5E757}" type="pres">
      <dgm:prSet presAssocID="{BE74A89B-1D41-4FF2-83C9-BB2B025317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5F7C6A80-080E-4175-BF4F-9F02AE04F23D}" type="pres">
      <dgm:prSet presAssocID="{BE74A89B-1D41-4FF2-83C9-BB2B025317FF}" presName="spaceRect" presStyleCnt="0"/>
      <dgm:spPr/>
    </dgm:pt>
    <dgm:pt modelId="{B72E7D73-7656-4241-9328-B51C7F03BEFB}" type="pres">
      <dgm:prSet presAssocID="{BE74A89B-1D41-4FF2-83C9-BB2B025317FF}" presName="parTx" presStyleLbl="revTx" presStyleIdx="2" presStyleCnt="3">
        <dgm:presLayoutVars>
          <dgm:chMax val="0"/>
          <dgm:chPref val="0"/>
        </dgm:presLayoutVars>
      </dgm:prSet>
      <dgm:spPr/>
    </dgm:pt>
  </dgm:ptLst>
  <dgm:cxnLst>
    <dgm:cxn modelId="{A3FCCD17-2ED4-4129-BC46-3491B3837154}" srcId="{19DCF2FB-5CDA-4D92-836A-E9360D8EBC91}" destId="{FA6DEAA5-95DD-4B18-9021-CC915DAE6D11}" srcOrd="1" destOrd="0" parTransId="{8733069D-DCB8-4FE9-92DB-AB068B7D8985}" sibTransId="{270478F9-57C4-4283-A15A-FF1B438A3E48}"/>
    <dgm:cxn modelId="{29458072-4F90-49E6-BBA8-3FAE5F2B5CB7}" type="presOf" srcId="{19DCF2FB-5CDA-4D92-836A-E9360D8EBC91}" destId="{0CB158AC-91A5-48F7-B9DA-2ACDC9B44F04}" srcOrd="0" destOrd="0" presId="urn:microsoft.com/office/officeart/2018/2/layout/IconVerticalSolidList"/>
    <dgm:cxn modelId="{DFB1E474-7243-419D-871A-DC229E48C506}" type="presOf" srcId="{FA6DEAA5-95DD-4B18-9021-CC915DAE6D11}" destId="{3A583434-6941-4C48-9C2F-2A68859DE822}" srcOrd="0" destOrd="0" presId="urn:microsoft.com/office/officeart/2018/2/layout/IconVerticalSolidList"/>
    <dgm:cxn modelId="{FB10B07F-AA79-4D85-83AA-21298895CDF2}" type="presOf" srcId="{2D1D9807-D72A-4F18-B18E-09DC7F7FE1BB}" destId="{3A92B5C8-B0D1-412D-A1B0-01EC3B4DD6EF}" srcOrd="0" destOrd="0" presId="urn:microsoft.com/office/officeart/2018/2/layout/IconVerticalSolidList"/>
    <dgm:cxn modelId="{9D5BE285-AD49-4F61-8845-9D02A9DE4852}" srcId="{19DCF2FB-5CDA-4D92-836A-E9360D8EBC91}" destId="{BE74A89B-1D41-4FF2-83C9-BB2B025317FF}" srcOrd="2" destOrd="0" parTransId="{7DC4E4C3-DEAA-4804-AFDC-3695971C6268}" sibTransId="{A620F5C2-B4B6-43F0-9481-C93FEB8D3D5A}"/>
    <dgm:cxn modelId="{244A459E-9F26-4943-B0C3-48DE4F039D3C}" srcId="{19DCF2FB-5CDA-4D92-836A-E9360D8EBC91}" destId="{2D1D9807-D72A-4F18-B18E-09DC7F7FE1BB}" srcOrd="0" destOrd="0" parTransId="{33813617-2522-47C1-922F-E2948CCBB582}" sibTransId="{51D2D4EF-6112-4549-9013-5CC0B3AE5468}"/>
    <dgm:cxn modelId="{09A8D3D2-00DD-4A0E-B74B-F212D65B8EF0}" type="presOf" srcId="{BE74A89B-1D41-4FF2-83C9-BB2B025317FF}" destId="{B72E7D73-7656-4241-9328-B51C7F03BEFB}" srcOrd="0" destOrd="0" presId="urn:microsoft.com/office/officeart/2018/2/layout/IconVerticalSolidList"/>
    <dgm:cxn modelId="{51ACDDB1-9FBB-4DA7-9CD1-E95E8F40F981}" type="presParOf" srcId="{0CB158AC-91A5-48F7-B9DA-2ACDC9B44F04}" destId="{8B8EA3AB-0A9D-4297-8CFD-968F98C5C7A5}" srcOrd="0" destOrd="0" presId="urn:microsoft.com/office/officeart/2018/2/layout/IconVerticalSolidList"/>
    <dgm:cxn modelId="{41FFFF59-3DDF-4921-9135-E926693C7DFC}" type="presParOf" srcId="{8B8EA3AB-0A9D-4297-8CFD-968F98C5C7A5}" destId="{986E44E4-CB5E-4CEA-9BE3-60FF00DC1B62}" srcOrd="0" destOrd="0" presId="urn:microsoft.com/office/officeart/2018/2/layout/IconVerticalSolidList"/>
    <dgm:cxn modelId="{D59488F4-0015-47BB-AF83-D169AC450DC4}" type="presParOf" srcId="{8B8EA3AB-0A9D-4297-8CFD-968F98C5C7A5}" destId="{36C93508-9DF2-4529-A465-606F73C2D2A4}" srcOrd="1" destOrd="0" presId="urn:microsoft.com/office/officeart/2018/2/layout/IconVerticalSolidList"/>
    <dgm:cxn modelId="{C719E0E5-3CD5-423E-A1E3-E06881B2C392}" type="presParOf" srcId="{8B8EA3AB-0A9D-4297-8CFD-968F98C5C7A5}" destId="{A3879201-4722-4752-873D-8600CE7017F7}" srcOrd="2" destOrd="0" presId="urn:microsoft.com/office/officeart/2018/2/layout/IconVerticalSolidList"/>
    <dgm:cxn modelId="{8A551867-E91E-44C2-B9FA-BE7B19F3EAE7}" type="presParOf" srcId="{8B8EA3AB-0A9D-4297-8CFD-968F98C5C7A5}" destId="{3A92B5C8-B0D1-412D-A1B0-01EC3B4DD6EF}" srcOrd="3" destOrd="0" presId="urn:microsoft.com/office/officeart/2018/2/layout/IconVerticalSolidList"/>
    <dgm:cxn modelId="{6388D513-6657-437A-AD46-B5969BF8A901}" type="presParOf" srcId="{0CB158AC-91A5-48F7-B9DA-2ACDC9B44F04}" destId="{817D365C-C502-4683-92EE-441A0E0B50A1}" srcOrd="1" destOrd="0" presId="urn:microsoft.com/office/officeart/2018/2/layout/IconVerticalSolidList"/>
    <dgm:cxn modelId="{3C93B319-014D-47A8-8267-0F2921040306}" type="presParOf" srcId="{0CB158AC-91A5-48F7-B9DA-2ACDC9B44F04}" destId="{E079F5C1-DADC-4F9F-B915-BAB1F10F28D1}" srcOrd="2" destOrd="0" presId="urn:microsoft.com/office/officeart/2018/2/layout/IconVerticalSolidList"/>
    <dgm:cxn modelId="{2A7FAF41-3C5D-4405-974C-6EBE2C414006}" type="presParOf" srcId="{E079F5C1-DADC-4F9F-B915-BAB1F10F28D1}" destId="{3915B52E-466B-4379-8295-9162892AB901}" srcOrd="0" destOrd="0" presId="urn:microsoft.com/office/officeart/2018/2/layout/IconVerticalSolidList"/>
    <dgm:cxn modelId="{9F2F87E0-88D4-4945-A837-508159BC303B}" type="presParOf" srcId="{E079F5C1-DADC-4F9F-B915-BAB1F10F28D1}" destId="{AD175AA8-8436-47CC-B194-C6057E4B60E2}" srcOrd="1" destOrd="0" presId="urn:microsoft.com/office/officeart/2018/2/layout/IconVerticalSolidList"/>
    <dgm:cxn modelId="{5AB5EF65-C0FF-4D3F-BD8F-FA62C6522A80}" type="presParOf" srcId="{E079F5C1-DADC-4F9F-B915-BAB1F10F28D1}" destId="{2C79B4D8-7DDA-400C-BFE4-F615C75D92EF}" srcOrd="2" destOrd="0" presId="urn:microsoft.com/office/officeart/2018/2/layout/IconVerticalSolidList"/>
    <dgm:cxn modelId="{6AF142D7-7BC3-4DFD-AFE8-7FE6F411169D}" type="presParOf" srcId="{E079F5C1-DADC-4F9F-B915-BAB1F10F28D1}" destId="{3A583434-6941-4C48-9C2F-2A68859DE822}" srcOrd="3" destOrd="0" presId="urn:microsoft.com/office/officeart/2018/2/layout/IconVerticalSolidList"/>
    <dgm:cxn modelId="{D7E815DB-0896-4D7C-9A35-64E95C3C63EA}" type="presParOf" srcId="{0CB158AC-91A5-48F7-B9DA-2ACDC9B44F04}" destId="{D41FDD1B-587B-4724-B551-7943F9B68EE8}" srcOrd="3" destOrd="0" presId="urn:microsoft.com/office/officeart/2018/2/layout/IconVerticalSolidList"/>
    <dgm:cxn modelId="{BB09D77F-8013-4779-83FF-95D2F5BC1A96}" type="presParOf" srcId="{0CB158AC-91A5-48F7-B9DA-2ACDC9B44F04}" destId="{1B249E15-1836-45A6-85F0-4CEED784EC7B}" srcOrd="4" destOrd="0" presId="urn:microsoft.com/office/officeart/2018/2/layout/IconVerticalSolidList"/>
    <dgm:cxn modelId="{0285643E-04AE-4449-8D88-6126B23B2E2D}" type="presParOf" srcId="{1B249E15-1836-45A6-85F0-4CEED784EC7B}" destId="{724AE623-0AAF-4B33-9A24-18A220AC1A7F}" srcOrd="0" destOrd="0" presId="urn:microsoft.com/office/officeart/2018/2/layout/IconVerticalSolidList"/>
    <dgm:cxn modelId="{CE08B2CC-956A-4827-A289-CCFAACB8C9AF}" type="presParOf" srcId="{1B249E15-1836-45A6-85F0-4CEED784EC7B}" destId="{6D5A931C-781A-4E7D-B584-D88D71C5E757}" srcOrd="1" destOrd="0" presId="urn:microsoft.com/office/officeart/2018/2/layout/IconVerticalSolidList"/>
    <dgm:cxn modelId="{35F3B62E-6593-4DB5-8BDD-6F35BE6DE2E4}" type="presParOf" srcId="{1B249E15-1836-45A6-85F0-4CEED784EC7B}" destId="{5F7C6A80-080E-4175-BF4F-9F02AE04F23D}" srcOrd="2" destOrd="0" presId="urn:microsoft.com/office/officeart/2018/2/layout/IconVerticalSolidList"/>
    <dgm:cxn modelId="{658A4211-7EF1-42F4-B513-EF3798BD7D22}" type="presParOf" srcId="{1B249E15-1836-45A6-85F0-4CEED784EC7B}" destId="{B72E7D73-7656-4241-9328-B51C7F03BE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E8DAEB-C038-4516-8344-0564D5E47B0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4AE0718-10B9-4CE3-A876-033C5A91A2FD}">
      <dgm:prSet/>
      <dgm:spPr/>
      <dgm:t>
        <a:bodyPr/>
        <a:lstStyle/>
        <a:p>
          <a:r>
            <a:rPr lang="en-US"/>
            <a:t>There are many, many different time series techniques.</a:t>
          </a:r>
        </a:p>
      </dgm:t>
    </dgm:pt>
    <dgm:pt modelId="{24F61560-69AD-4702-A276-34577D0BA87D}" type="parTrans" cxnId="{021EEB80-A863-4B3F-B299-A43494B5361D}">
      <dgm:prSet/>
      <dgm:spPr/>
      <dgm:t>
        <a:bodyPr/>
        <a:lstStyle/>
        <a:p>
          <a:endParaRPr lang="en-US"/>
        </a:p>
      </dgm:t>
    </dgm:pt>
    <dgm:pt modelId="{EF0ABB1B-3ACE-435B-840C-6EC5C1240A0B}" type="sibTrans" cxnId="{021EEB80-A863-4B3F-B299-A43494B5361D}">
      <dgm:prSet/>
      <dgm:spPr/>
      <dgm:t>
        <a:bodyPr/>
        <a:lstStyle/>
        <a:p>
          <a:endParaRPr lang="en-US"/>
        </a:p>
      </dgm:t>
    </dgm:pt>
    <dgm:pt modelId="{EFD2EF56-7A6A-4141-AB53-1E93F5A9A13F}">
      <dgm:prSet/>
      <dgm:spPr/>
      <dgm:t>
        <a:bodyPr/>
        <a:lstStyle/>
        <a:p>
          <a:r>
            <a:rPr lang="en-US"/>
            <a:t>It is usually impossible to know which technique will be best for a particular data set.</a:t>
          </a:r>
        </a:p>
      </dgm:t>
    </dgm:pt>
    <dgm:pt modelId="{DFCCB005-3B58-466A-8C0C-8D7F76CFBA00}" type="parTrans" cxnId="{525F54F8-AF58-4BAD-BFF6-24C912B1C163}">
      <dgm:prSet/>
      <dgm:spPr/>
      <dgm:t>
        <a:bodyPr/>
        <a:lstStyle/>
        <a:p>
          <a:endParaRPr lang="en-US"/>
        </a:p>
      </dgm:t>
    </dgm:pt>
    <dgm:pt modelId="{D086E569-AC77-4648-96DC-4C14A05F51CD}" type="sibTrans" cxnId="{525F54F8-AF58-4BAD-BFF6-24C912B1C163}">
      <dgm:prSet/>
      <dgm:spPr/>
      <dgm:t>
        <a:bodyPr/>
        <a:lstStyle/>
        <a:p>
          <a:endParaRPr lang="en-US"/>
        </a:p>
      </dgm:t>
    </dgm:pt>
    <dgm:pt modelId="{36AF261C-15CB-4E61-B952-3691F77379F2}">
      <dgm:prSet/>
      <dgm:spPr/>
      <dgm:t>
        <a:bodyPr/>
        <a:lstStyle/>
        <a:p>
          <a:r>
            <a:rPr lang="en-US"/>
            <a:t>It is customary to try out several different techniques and select the one that seems to work best.</a:t>
          </a:r>
        </a:p>
      </dgm:t>
    </dgm:pt>
    <dgm:pt modelId="{E93D23DB-C600-437A-BE7B-B70888884A11}" type="parTrans" cxnId="{E34080DC-B838-44EC-9376-195427074B0A}">
      <dgm:prSet/>
      <dgm:spPr/>
      <dgm:t>
        <a:bodyPr/>
        <a:lstStyle/>
        <a:p>
          <a:endParaRPr lang="en-US"/>
        </a:p>
      </dgm:t>
    </dgm:pt>
    <dgm:pt modelId="{BBDC2C66-C4CB-48D6-B428-6D6BE85B7000}" type="sibTrans" cxnId="{E34080DC-B838-44EC-9376-195427074B0A}">
      <dgm:prSet/>
      <dgm:spPr/>
      <dgm:t>
        <a:bodyPr/>
        <a:lstStyle/>
        <a:p>
          <a:endParaRPr lang="en-US"/>
        </a:p>
      </dgm:t>
    </dgm:pt>
    <dgm:pt modelId="{DF2E47D3-0AD5-475F-BA5D-ADF531F7CB79}">
      <dgm:prSet/>
      <dgm:spPr/>
      <dgm:t>
        <a:bodyPr/>
        <a:lstStyle/>
        <a:p>
          <a:r>
            <a:rPr lang="en-US"/>
            <a:t>To be an effective time series modeler, you need to keep several time series techniques in your “tool box.”</a:t>
          </a:r>
        </a:p>
      </dgm:t>
    </dgm:pt>
    <dgm:pt modelId="{4932DFD3-A48D-4916-9B27-AED652A305A3}" type="parTrans" cxnId="{AC6995BE-5EE5-4967-ADAD-380DE001A182}">
      <dgm:prSet/>
      <dgm:spPr/>
      <dgm:t>
        <a:bodyPr/>
        <a:lstStyle/>
        <a:p>
          <a:endParaRPr lang="en-US"/>
        </a:p>
      </dgm:t>
    </dgm:pt>
    <dgm:pt modelId="{3421D6C2-BA73-4D36-A4B8-32397BB98DFC}" type="sibTrans" cxnId="{AC6995BE-5EE5-4967-ADAD-380DE001A182}">
      <dgm:prSet/>
      <dgm:spPr/>
      <dgm:t>
        <a:bodyPr/>
        <a:lstStyle/>
        <a:p>
          <a:endParaRPr lang="en-US"/>
        </a:p>
      </dgm:t>
    </dgm:pt>
    <dgm:pt modelId="{2F005025-B0AB-6B44-9B8E-8814AD313F83}" type="pres">
      <dgm:prSet presAssocID="{36E8DAEB-C038-4516-8344-0564D5E47B0A}" presName="vert0" presStyleCnt="0">
        <dgm:presLayoutVars>
          <dgm:dir/>
          <dgm:animOne val="branch"/>
          <dgm:animLvl val="lvl"/>
        </dgm:presLayoutVars>
      </dgm:prSet>
      <dgm:spPr/>
    </dgm:pt>
    <dgm:pt modelId="{D1A65F0F-9CEF-A645-A671-12B03533DAF2}" type="pres">
      <dgm:prSet presAssocID="{A4AE0718-10B9-4CE3-A876-033C5A91A2FD}" presName="thickLine" presStyleLbl="alignNode1" presStyleIdx="0" presStyleCnt="4"/>
      <dgm:spPr/>
    </dgm:pt>
    <dgm:pt modelId="{89E76B06-4928-034F-B658-001B1048959E}" type="pres">
      <dgm:prSet presAssocID="{A4AE0718-10B9-4CE3-A876-033C5A91A2FD}" presName="horz1" presStyleCnt="0"/>
      <dgm:spPr/>
    </dgm:pt>
    <dgm:pt modelId="{8E1C6A71-8122-E64E-A744-02D3D7A2D008}" type="pres">
      <dgm:prSet presAssocID="{A4AE0718-10B9-4CE3-A876-033C5A91A2FD}" presName="tx1" presStyleLbl="revTx" presStyleIdx="0" presStyleCnt="4"/>
      <dgm:spPr/>
    </dgm:pt>
    <dgm:pt modelId="{0B9833C9-1B0F-EB4C-921C-9A3A20DECC9B}" type="pres">
      <dgm:prSet presAssocID="{A4AE0718-10B9-4CE3-A876-033C5A91A2FD}" presName="vert1" presStyleCnt="0"/>
      <dgm:spPr/>
    </dgm:pt>
    <dgm:pt modelId="{EBE5D238-C6D9-464B-AB05-5D6DC7685828}" type="pres">
      <dgm:prSet presAssocID="{EFD2EF56-7A6A-4141-AB53-1E93F5A9A13F}" presName="thickLine" presStyleLbl="alignNode1" presStyleIdx="1" presStyleCnt="4"/>
      <dgm:spPr/>
    </dgm:pt>
    <dgm:pt modelId="{F111A7A4-9F4D-7E4F-A38F-8CFCA41B3A44}" type="pres">
      <dgm:prSet presAssocID="{EFD2EF56-7A6A-4141-AB53-1E93F5A9A13F}" presName="horz1" presStyleCnt="0"/>
      <dgm:spPr/>
    </dgm:pt>
    <dgm:pt modelId="{CFC335E2-8F2E-DF44-A48B-ACA87CF036F1}" type="pres">
      <dgm:prSet presAssocID="{EFD2EF56-7A6A-4141-AB53-1E93F5A9A13F}" presName="tx1" presStyleLbl="revTx" presStyleIdx="1" presStyleCnt="4"/>
      <dgm:spPr/>
    </dgm:pt>
    <dgm:pt modelId="{7B5BF28F-8D59-CB4F-AD42-EFAAF0E524ED}" type="pres">
      <dgm:prSet presAssocID="{EFD2EF56-7A6A-4141-AB53-1E93F5A9A13F}" presName="vert1" presStyleCnt="0"/>
      <dgm:spPr/>
    </dgm:pt>
    <dgm:pt modelId="{A20DBDB2-7102-C244-89B9-32E9FA4FF1D3}" type="pres">
      <dgm:prSet presAssocID="{36AF261C-15CB-4E61-B952-3691F77379F2}" presName="thickLine" presStyleLbl="alignNode1" presStyleIdx="2" presStyleCnt="4"/>
      <dgm:spPr/>
    </dgm:pt>
    <dgm:pt modelId="{27EF575E-B715-0944-B376-E5C59527A1C4}" type="pres">
      <dgm:prSet presAssocID="{36AF261C-15CB-4E61-B952-3691F77379F2}" presName="horz1" presStyleCnt="0"/>
      <dgm:spPr/>
    </dgm:pt>
    <dgm:pt modelId="{53AE7A4A-C941-4A49-BCD6-B32F691962A6}" type="pres">
      <dgm:prSet presAssocID="{36AF261C-15CB-4E61-B952-3691F77379F2}" presName="tx1" presStyleLbl="revTx" presStyleIdx="2" presStyleCnt="4"/>
      <dgm:spPr/>
    </dgm:pt>
    <dgm:pt modelId="{F8D9181B-417F-1241-9AA6-204D9E5C9622}" type="pres">
      <dgm:prSet presAssocID="{36AF261C-15CB-4E61-B952-3691F77379F2}" presName="vert1" presStyleCnt="0"/>
      <dgm:spPr/>
    </dgm:pt>
    <dgm:pt modelId="{0064D53B-C88F-AE47-900E-D53DD1C03C98}" type="pres">
      <dgm:prSet presAssocID="{DF2E47D3-0AD5-475F-BA5D-ADF531F7CB79}" presName="thickLine" presStyleLbl="alignNode1" presStyleIdx="3" presStyleCnt="4"/>
      <dgm:spPr/>
    </dgm:pt>
    <dgm:pt modelId="{BF561EAD-5548-FD4D-8ED3-034754BCC80A}" type="pres">
      <dgm:prSet presAssocID="{DF2E47D3-0AD5-475F-BA5D-ADF531F7CB79}" presName="horz1" presStyleCnt="0"/>
      <dgm:spPr/>
    </dgm:pt>
    <dgm:pt modelId="{448734D8-F765-DA43-B4B5-836F1B4A42CA}" type="pres">
      <dgm:prSet presAssocID="{DF2E47D3-0AD5-475F-BA5D-ADF531F7CB79}" presName="tx1" presStyleLbl="revTx" presStyleIdx="3" presStyleCnt="4"/>
      <dgm:spPr/>
    </dgm:pt>
    <dgm:pt modelId="{7E345F7F-BF3D-744C-B2BA-F0F0BEB8351B}" type="pres">
      <dgm:prSet presAssocID="{DF2E47D3-0AD5-475F-BA5D-ADF531F7CB79}" presName="vert1" presStyleCnt="0"/>
      <dgm:spPr/>
    </dgm:pt>
  </dgm:ptLst>
  <dgm:cxnLst>
    <dgm:cxn modelId="{74A9FE17-25FD-2247-B29F-AE953734D2E9}" type="presOf" srcId="{EFD2EF56-7A6A-4141-AB53-1E93F5A9A13F}" destId="{CFC335E2-8F2E-DF44-A48B-ACA87CF036F1}" srcOrd="0" destOrd="0" presId="urn:microsoft.com/office/officeart/2008/layout/LinedList"/>
    <dgm:cxn modelId="{7A098B1B-7EEC-584C-8C65-B1DCE00658AC}" type="presOf" srcId="{36E8DAEB-C038-4516-8344-0564D5E47B0A}" destId="{2F005025-B0AB-6B44-9B8E-8814AD313F83}" srcOrd="0" destOrd="0" presId="urn:microsoft.com/office/officeart/2008/layout/LinedList"/>
    <dgm:cxn modelId="{7424747A-B60B-2447-A332-5648F7A14A51}" type="presOf" srcId="{A4AE0718-10B9-4CE3-A876-033C5A91A2FD}" destId="{8E1C6A71-8122-E64E-A744-02D3D7A2D008}" srcOrd="0" destOrd="0" presId="urn:microsoft.com/office/officeart/2008/layout/LinedList"/>
    <dgm:cxn modelId="{02498E7E-109F-5349-B5FD-109484C1F22A}" type="presOf" srcId="{DF2E47D3-0AD5-475F-BA5D-ADF531F7CB79}" destId="{448734D8-F765-DA43-B4B5-836F1B4A42CA}" srcOrd="0" destOrd="0" presId="urn:microsoft.com/office/officeart/2008/layout/LinedList"/>
    <dgm:cxn modelId="{021EEB80-A863-4B3F-B299-A43494B5361D}" srcId="{36E8DAEB-C038-4516-8344-0564D5E47B0A}" destId="{A4AE0718-10B9-4CE3-A876-033C5A91A2FD}" srcOrd="0" destOrd="0" parTransId="{24F61560-69AD-4702-A276-34577D0BA87D}" sibTransId="{EF0ABB1B-3ACE-435B-840C-6EC5C1240A0B}"/>
    <dgm:cxn modelId="{26D49782-93D0-3B41-8EBD-529100AADDCD}" type="presOf" srcId="{36AF261C-15CB-4E61-B952-3691F77379F2}" destId="{53AE7A4A-C941-4A49-BCD6-B32F691962A6}" srcOrd="0" destOrd="0" presId="urn:microsoft.com/office/officeart/2008/layout/LinedList"/>
    <dgm:cxn modelId="{AC6995BE-5EE5-4967-ADAD-380DE001A182}" srcId="{36E8DAEB-C038-4516-8344-0564D5E47B0A}" destId="{DF2E47D3-0AD5-475F-BA5D-ADF531F7CB79}" srcOrd="3" destOrd="0" parTransId="{4932DFD3-A48D-4916-9B27-AED652A305A3}" sibTransId="{3421D6C2-BA73-4D36-A4B8-32397BB98DFC}"/>
    <dgm:cxn modelId="{E34080DC-B838-44EC-9376-195427074B0A}" srcId="{36E8DAEB-C038-4516-8344-0564D5E47B0A}" destId="{36AF261C-15CB-4E61-B952-3691F77379F2}" srcOrd="2" destOrd="0" parTransId="{E93D23DB-C600-437A-BE7B-B70888884A11}" sibTransId="{BBDC2C66-C4CB-48D6-B428-6D6BE85B7000}"/>
    <dgm:cxn modelId="{525F54F8-AF58-4BAD-BFF6-24C912B1C163}" srcId="{36E8DAEB-C038-4516-8344-0564D5E47B0A}" destId="{EFD2EF56-7A6A-4141-AB53-1E93F5A9A13F}" srcOrd="1" destOrd="0" parTransId="{DFCCB005-3B58-466A-8C0C-8D7F76CFBA00}" sibTransId="{D086E569-AC77-4648-96DC-4C14A05F51CD}"/>
    <dgm:cxn modelId="{4D36A1BA-70DC-324B-B0B5-BC2BFE3DF9D7}" type="presParOf" srcId="{2F005025-B0AB-6B44-9B8E-8814AD313F83}" destId="{D1A65F0F-9CEF-A645-A671-12B03533DAF2}" srcOrd="0" destOrd="0" presId="urn:microsoft.com/office/officeart/2008/layout/LinedList"/>
    <dgm:cxn modelId="{CD84567F-D52A-3C4F-886B-372F2B10700C}" type="presParOf" srcId="{2F005025-B0AB-6B44-9B8E-8814AD313F83}" destId="{89E76B06-4928-034F-B658-001B1048959E}" srcOrd="1" destOrd="0" presId="urn:microsoft.com/office/officeart/2008/layout/LinedList"/>
    <dgm:cxn modelId="{A6DAD5DC-F66A-E949-8010-BBF5A0448778}" type="presParOf" srcId="{89E76B06-4928-034F-B658-001B1048959E}" destId="{8E1C6A71-8122-E64E-A744-02D3D7A2D008}" srcOrd="0" destOrd="0" presId="urn:microsoft.com/office/officeart/2008/layout/LinedList"/>
    <dgm:cxn modelId="{CAB73B8C-0E66-B143-9054-D3AE07AB489C}" type="presParOf" srcId="{89E76B06-4928-034F-B658-001B1048959E}" destId="{0B9833C9-1B0F-EB4C-921C-9A3A20DECC9B}" srcOrd="1" destOrd="0" presId="urn:microsoft.com/office/officeart/2008/layout/LinedList"/>
    <dgm:cxn modelId="{BF433DEB-D2EC-334A-933C-D10C605E93B3}" type="presParOf" srcId="{2F005025-B0AB-6B44-9B8E-8814AD313F83}" destId="{EBE5D238-C6D9-464B-AB05-5D6DC7685828}" srcOrd="2" destOrd="0" presId="urn:microsoft.com/office/officeart/2008/layout/LinedList"/>
    <dgm:cxn modelId="{94555FF2-836B-6B45-9D6E-E4EC510B8CA2}" type="presParOf" srcId="{2F005025-B0AB-6B44-9B8E-8814AD313F83}" destId="{F111A7A4-9F4D-7E4F-A38F-8CFCA41B3A44}" srcOrd="3" destOrd="0" presId="urn:microsoft.com/office/officeart/2008/layout/LinedList"/>
    <dgm:cxn modelId="{41F57C9D-38C5-0744-89AD-DD43DA178ABF}" type="presParOf" srcId="{F111A7A4-9F4D-7E4F-A38F-8CFCA41B3A44}" destId="{CFC335E2-8F2E-DF44-A48B-ACA87CF036F1}" srcOrd="0" destOrd="0" presId="urn:microsoft.com/office/officeart/2008/layout/LinedList"/>
    <dgm:cxn modelId="{50106B74-D346-574E-91F7-2DB827E24233}" type="presParOf" srcId="{F111A7A4-9F4D-7E4F-A38F-8CFCA41B3A44}" destId="{7B5BF28F-8D59-CB4F-AD42-EFAAF0E524ED}" srcOrd="1" destOrd="0" presId="urn:microsoft.com/office/officeart/2008/layout/LinedList"/>
    <dgm:cxn modelId="{81AF69D7-3551-8943-9FDB-4E8290619E40}" type="presParOf" srcId="{2F005025-B0AB-6B44-9B8E-8814AD313F83}" destId="{A20DBDB2-7102-C244-89B9-32E9FA4FF1D3}" srcOrd="4" destOrd="0" presId="urn:microsoft.com/office/officeart/2008/layout/LinedList"/>
    <dgm:cxn modelId="{B9F21D83-2549-6C4C-8244-BA75CE1ACF9A}" type="presParOf" srcId="{2F005025-B0AB-6B44-9B8E-8814AD313F83}" destId="{27EF575E-B715-0944-B376-E5C59527A1C4}" srcOrd="5" destOrd="0" presId="urn:microsoft.com/office/officeart/2008/layout/LinedList"/>
    <dgm:cxn modelId="{8A58DA47-BD2D-2F44-B235-DB5C6B2B5BDD}" type="presParOf" srcId="{27EF575E-B715-0944-B376-E5C59527A1C4}" destId="{53AE7A4A-C941-4A49-BCD6-B32F691962A6}" srcOrd="0" destOrd="0" presId="urn:microsoft.com/office/officeart/2008/layout/LinedList"/>
    <dgm:cxn modelId="{C159FA1B-02F2-684E-9EF0-A6336B950435}" type="presParOf" srcId="{27EF575E-B715-0944-B376-E5C59527A1C4}" destId="{F8D9181B-417F-1241-9AA6-204D9E5C9622}" srcOrd="1" destOrd="0" presId="urn:microsoft.com/office/officeart/2008/layout/LinedList"/>
    <dgm:cxn modelId="{3861640C-367A-734E-9C28-E740F35EE737}" type="presParOf" srcId="{2F005025-B0AB-6B44-9B8E-8814AD313F83}" destId="{0064D53B-C88F-AE47-900E-D53DD1C03C98}" srcOrd="6" destOrd="0" presId="urn:microsoft.com/office/officeart/2008/layout/LinedList"/>
    <dgm:cxn modelId="{49222251-D675-5344-8E49-6C4B24E7D8AF}" type="presParOf" srcId="{2F005025-B0AB-6B44-9B8E-8814AD313F83}" destId="{BF561EAD-5548-FD4D-8ED3-034754BCC80A}" srcOrd="7" destOrd="0" presId="urn:microsoft.com/office/officeart/2008/layout/LinedList"/>
    <dgm:cxn modelId="{7CC0E8D4-B14F-A346-AFA7-9D564C4A9220}" type="presParOf" srcId="{BF561EAD-5548-FD4D-8ED3-034754BCC80A}" destId="{448734D8-F765-DA43-B4B5-836F1B4A42CA}" srcOrd="0" destOrd="0" presId="urn:microsoft.com/office/officeart/2008/layout/LinedList"/>
    <dgm:cxn modelId="{7443839F-7BE7-7343-A50D-CF894FFAB954}" type="presParOf" srcId="{BF561EAD-5548-FD4D-8ED3-034754BCC80A}" destId="{7E345F7F-BF3D-744C-B2BA-F0F0BEB835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EC64D-4806-4216-BF23-DEC0315C28BC}">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01B44-BD6A-468C-8B49-E2DDCCE0F892}">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C27E0-6FD1-4190-9D23-3E2000AA7BD4}">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33450">
            <a:lnSpc>
              <a:spcPct val="90000"/>
            </a:lnSpc>
            <a:spcBef>
              <a:spcPct val="0"/>
            </a:spcBef>
            <a:spcAft>
              <a:spcPct val="35000"/>
            </a:spcAft>
            <a:buNone/>
          </a:pPr>
          <a:r>
            <a:rPr lang="en-IN" sz="2100" kern="1200" dirty="0"/>
            <a:t>Customer segmentation and profiling using clustering techniques</a:t>
          </a:r>
          <a:endParaRPr lang="en-US" sz="2100" kern="1200" dirty="0"/>
        </a:p>
      </dsp:txBody>
      <dsp:txXfrm>
        <a:off x="1357965" y="2319"/>
        <a:ext cx="4887299" cy="1175727"/>
      </dsp:txXfrm>
    </dsp:sp>
    <dsp:sp modelId="{9C819BBA-A4BD-476B-A69F-7A9C381AAF03}">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9A575-B23C-432F-86E6-2B1655749A3C}">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48259A-ED1E-4C56-93F1-52ACBED4DEE6}">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33450">
            <a:lnSpc>
              <a:spcPct val="90000"/>
            </a:lnSpc>
            <a:spcBef>
              <a:spcPct val="0"/>
            </a:spcBef>
            <a:spcAft>
              <a:spcPct val="35000"/>
            </a:spcAft>
            <a:buNone/>
          </a:pPr>
          <a:r>
            <a:rPr lang="en-IN" sz="2100" kern="1200"/>
            <a:t>Market basket analysis and recommendation systems</a:t>
          </a:r>
          <a:endParaRPr lang="en-US" sz="2100" kern="1200"/>
        </a:p>
      </dsp:txBody>
      <dsp:txXfrm>
        <a:off x="1357965" y="1471979"/>
        <a:ext cx="4887299" cy="1175727"/>
      </dsp:txXfrm>
    </dsp:sp>
    <dsp:sp modelId="{DFF706F4-21CA-4E24-A277-51725BC3085F}">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FD204-ADEC-4F11-8E4D-E4677CF54EEF}">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24F3F3-4FBD-494A-8F93-DC76BA06E75B}">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33450">
            <a:lnSpc>
              <a:spcPct val="90000"/>
            </a:lnSpc>
            <a:spcBef>
              <a:spcPct val="0"/>
            </a:spcBef>
            <a:spcAft>
              <a:spcPct val="35000"/>
            </a:spcAft>
            <a:buNone/>
          </a:pPr>
          <a:r>
            <a:rPr lang="en-IN" sz="2100" kern="1200" dirty="0"/>
            <a:t>Time series forecasting and demand prediction</a:t>
          </a:r>
          <a:endParaRPr lang="en-US" sz="2100" kern="1200" dirty="0"/>
        </a:p>
      </dsp:txBody>
      <dsp:txXfrm>
        <a:off x="1357965" y="2941639"/>
        <a:ext cx="4887299" cy="1175727"/>
      </dsp:txXfrm>
    </dsp:sp>
    <dsp:sp modelId="{19338FF6-21EF-454F-8D1E-2D01243A5F67}">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F4D89-8338-4BDF-9C36-870E7D9D13BD}">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282F0-CF8A-4AC4-A7E3-A382C1ECD8CD}">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33450">
            <a:lnSpc>
              <a:spcPct val="90000"/>
            </a:lnSpc>
            <a:spcBef>
              <a:spcPct val="0"/>
            </a:spcBef>
            <a:spcAft>
              <a:spcPct val="35000"/>
            </a:spcAft>
            <a:buNone/>
          </a:pPr>
          <a:r>
            <a:rPr lang="en-IN" sz="2100" kern="1200"/>
            <a:t>Text analytics and sentiment analysis for customer feedback and social media data</a:t>
          </a:r>
          <a:endParaRPr lang="en-US" sz="2100" kern="1200"/>
        </a:p>
      </dsp:txBody>
      <dsp:txXfrm>
        <a:off x="1357965" y="4411299"/>
        <a:ext cx="4887299" cy="1175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4AB6A-0948-448F-8586-51F9D1931687}">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EDB70-F2C8-438A-9CE7-10F5E5A8792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B4E29-7880-40A4-9C95-BCF075A7D65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IN" sz="2400" kern="1200"/>
            <a:t>Customer segmentation is a process that divides a broad customer base into smaller, more homogeneous groups or segments. </a:t>
          </a:r>
          <a:endParaRPr lang="en-US" sz="2400" kern="1200"/>
        </a:p>
      </dsp:txBody>
      <dsp:txXfrm>
        <a:off x="1507738" y="707092"/>
        <a:ext cx="9007861" cy="1305401"/>
      </dsp:txXfrm>
    </dsp:sp>
    <dsp:sp modelId="{239A4C55-7250-4692-BDEC-9D3F85695FF7}">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FD253-5E9B-480A-8E64-BC9E7F8AA28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E6A39-7052-4FBF-A9DC-C4E374B2B27B}">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IN" sz="2400" kern="1200"/>
            <a:t>Clustering techniques are often used to achieve effective segmentation and profiling</a:t>
          </a:r>
          <a:endParaRPr lang="en-US" sz="2400" kern="1200"/>
        </a:p>
      </dsp:txBody>
      <dsp:txXfrm>
        <a:off x="1507738" y="2338844"/>
        <a:ext cx="4732020" cy="1305401"/>
      </dsp:txXfrm>
    </dsp:sp>
    <dsp:sp modelId="{D517D90A-7B6C-4DAF-8E2C-B665049EED5C}">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90000"/>
            </a:lnSpc>
            <a:spcBef>
              <a:spcPct val="0"/>
            </a:spcBef>
            <a:spcAft>
              <a:spcPct val="35000"/>
            </a:spcAft>
            <a:buNone/>
          </a:pPr>
          <a:r>
            <a:rPr lang="en-IN" sz="1500" kern="1200"/>
            <a:t>to create more targeted marketing strategies</a:t>
          </a:r>
          <a:endParaRPr lang="en-US" sz="1500" kern="1200"/>
        </a:p>
        <a:p>
          <a:pPr marL="0" lvl="0" indent="0" algn="l" defTabSz="666750">
            <a:lnSpc>
              <a:spcPct val="90000"/>
            </a:lnSpc>
            <a:spcBef>
              <a:spcPct val="0"/>
            </a:spcBef>
            <a:spcAft>
              <a:spcPct val="35000"/>
            </a:spcAft>
            <a:buNone/>
          </a:pPr>
          <a:r>
            <a:rPr lang="en-IN" sz="1500" kern="1200"/>
            <a:t>personalize customer experiences</a:t>
          </a:r>
          <a:endParaRPr lang="en-US" sz="1500" kern="1200"/>
        </a:p>
        <a:p>
          <a:pPr marL="0" lvl="0" indent="0" algn="l" defTabSz="666750">
            <a:lnSpc>
              <a:spcPct val="90000"/>
            </a:lnSpc>
            <a:spcBef>
              <a:spcPct val="0"/>
            </a:spcBef>
            <a:spcAft>
              <a:spcPct val="35000"/>
            </a:spcAft>
            <a:buNone/>
          </a:pPr>
          <a:r>
            <a:rPr lang="en-IN" sz="1500" kern="1200"/>
            <a:t>optimize product offerings</a:t>
          </a:r>
          <a:endParaRPr lang="en-US" sz="1500" kern="1200"/>
        </a:p>
      </dsp:txBody>
      <dsp:txXfrm>
        <a:off x="6239758" y="2338844"/>
        <a:ext cx="427584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3FBF8-5985-6146-992B-7C7A1ED12D8B}">
      <dsp:nvSpPr>
        <dsp:cNvPr id="0" name=""/>
        <dsp:cNvSpPr/>
      </dsp:nvSpPr>
      <dsp:spPr>
        <a:xfrm rot="5400000">
          <a:off x="6816183" y="-294504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b="0" i="0" kern="1200"/>
            <a:t>Gather comprehensive data on your customers, including demographics, purchase history, online behavior, and preferences.</a:t>
          </a:r>
          <a:endParaRPr lang="en-US" sz="1300" kern="1200"/>
        </a:p>
      </dsp:txBody>
      <dsp:txXfrm rot="-5400000">
        <a:off x="3785615" y="118169"/>
        <a:ext cx="6697334" cy="603548"/>
      </dsp:txXfrm>
    </dsp:sp>
    <dsp:sp modelId="{0463C43E-DAA6-F746-9EBE-9FCBF6846E28}">
      <dsp:nvSpPr>
        <dsp:cNvPr id="0" name=""/>
        <dsp:cNvSpPr/>
      </dsp:nvSpPr>
      <dsp:spPr>
        <a:xfrm>
          <a:off x="0" y="191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0" i="0" kern="1200"/>
            <a:t>Data Collection: </a:t>
          </a:r>
          <a:endParaRPr lang="en-US" sz="2300" kern="1200"/>
        </a:p>
      </dsp:txBody>
      <dsp:txXfrm>
        <a:off x="40813" y="42725"/>
        <a:ext cx="3703990" cy="754434"/>
      </dsp:txXfrm>
    </dsp:sp>
    <dsp:sp modelId="{FB99DDB7-E511-9244-A9F5-7A9B90C9D8A1}">
      <dsp:nvSpPr>
        <dsp:cNvPr id="0" name=""/>
        <dsp:cNvSpPr/>
      </dsp:nvSpPr>
      <dsp:spPr>
        <a:xfrm rot="5400000">
          <a:off x="6816183" y="-2067186"/>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b="0" i="0" kern="1200"/>
            <a:t>Use statistical analysis to categorize customers into segments based on shared characteristics. Common segmentation includes demographic, psychographic, behavioral, and geographical segmentation.</a:t>
          </a:r>
          <a:endParaRPr lang="en-US" sz="1300" kern="1200"/>
        </a:p>
      </dsp:txBody>
      <dsp:txXfrm rot="-5400000">
        <a:off x="3785615" y="996032"/>
        <a:ext cx="6697334" cy="603548"/>
      </dsp:txXfrm>
    </dsp:sp>
    <dsp:sp modelId="{667D9971-D160-F24B-84A8-4341A9F2894F}">
      <dsp:nvSpPr>
        <dsp:cNvPr id="0" name=""/>
        <dsp:cNvSpPr/>
      </dsp:nvSpPr>
      <dsp:spPr>
        <a:xfrm>
          <a:off x="0" y="87977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0" i="0" kern="1200"/>
            <a:t>Data Analysis: </a:t>
          </a:r>
          <a:endParaRPr lang="en-US" sz="2300" kern="1200"/>
        </a:p>
      </dsp:txBody>
      <dsp:txXfrm>
        <a:off x="40813" y="920588"/>
        <a:ext cx="3703990" cy="754434"/>
      </dsp:txXfrm>
    </dsp:sp>
    <dsp:sp modelId="{BCB6C01D-3006-0F4D-A2DC-198381F7BF8D}">
      <dsp:nvSpPr>
        <dsp:cNvPr id="0" name=""/>
        <dsp:cNvSpPr/>
      </dsp:nvSpPr>
      <dsp:spPr>
        <a:xfrm rot="5400000">
          <a:off x="6816183" y="-118932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b="0" i="0" kern="1200"/>
            <a:t>Develop profiles for each segment, which includes common needs, preferred communication channels, and potential barriers to purchase.</a:t>
          </a:r>
          <a:endParaRPr lang="en-US" sz="1300" kern="1200"/>
        </a:p>
      </dsp:txBody>
      <dsp:txXfrm rot="-5400000">
        <a:off x="3785615" y="1873895"/>
        <a:ext cx="6697334" cy="603548"/>
      </dsp:txXfrm>
    </dsp:sp>
    <dsp:sp modelId="{43F69612-19B8-F444-8FFF-2164EC8ADDFC}">
      <dsp:nvSpPr>
        <dsp:cNvPr id="0" name=""/>
        <dsp:cNvSpPr/>
      </dsp:nvSpPr>
      <dsp:spPr>
        <a:xfrm>
          <a:off x="0" y="1757638"/>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0" i="0" kern="1200"/>
            <a:t>Profile Development: </a:t>
          </a:r>
          <a:endParaRPr lang="en-US" sz="2300" kern="1200"/>
        </a:p>
      </dsp:txBody>
      <dsp:txXfrm>
        <a:off x="40813" y="1798451"/>
        <a:ext cx="3703990" cy="754434"/>
      </dsp:txXfrm>
    </dsp:sp>
    <dsp:sp modelId="{A5003A71-5CFB-2C41-9BC3-4234F61FF2D3}">
      <dsp:nvSpPr>
        <dsp:cNvPr id="0" name=""/>
        <dsp:cNvSpPr/>
      </dsp:nvSpPr>
      <dsp:spPr>
        <a:xfrm rot="5400000">
          <a:off x="6816183" y="-311459"/>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b="0" i="0" kern="1200"/>
            <a:t>Create targeted marketing campaigns and product development strategies for each segment to address their specific needs and preferences.</a:t>
          </a:r>
          <a:endParaRPr lang="en-US" sz="1300" kern="1200"/>
        </a:p>
      </dsp:txBody>
      <dsp:txXfrm rot="-5400000">
        <a:off x="3785615" y="2751759"/>
        <a:ext cx="6697334" cy="603548"/>
      </dsp:txXfrm>
    </dsp:sp>
    <dsp:sp modelId="{72D3DA6D-59FE-7448-A992-4573FDE56F2F}">
      <dsp:nvSpPr>
        <dsp:cNvPr id="0" name=""/>
        <dsp:cNvSpPr/>
      </dsp:nvSpPr>
      <dsp:spPr>
        <a:xfrm>
          <a:off x="0" y="2635502"/>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0" i="0" kern="1200"/>
            <a:t>Tailored Strategies: </a:t>
          </a:r>
          <a:endParaRPr lang="en-US" sz="2300" kern="1200"/>
        </a:p>
      </dsp:txBody>
      <dsp:txXfrm>
        <a:off x="40813" y="2676315"/>
        <a:ext cx="3703990" cy="754434"/>
      </dsp:txXfrm>
    </dsp:sp>
    <dsp:sp modelId="{50FB609C-F67D-E549-8E68-BC8BD8585813}">
      <dsp:nvSpPr>
        <dsp:cNvPr id="0" name=""/>
        <dsp:cNvSpPr/>
      </dsp:nvSpPr>
      <dsp:spPr>
        <a:xfrm rot="5400000">
          <a:off x="6816183" y="566403"/>
          <a:ext cx="668848"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b="0" i="0" kern="1200"/>
            <a:t>Continuously monitor the performance of each segment and adapt your strategies as customer behaviors and market conditions change.</a:t>
          </a:r>
          <a:br>
            <a:rPr lang="en-IN" sz="1300" kern="1200"/>
          </a:br>
          <a:endParaRPr lang="en-US" sz="1300" kern="1200"/>
        </a:p>
      </dsp:txBody>
      <dsp:txXfrm rot="-5400000">
        <a:off x="3785615" y="3629621"/>
        <a:ext cx="6697334" cy="603548"/>
      </dsp:txXfrm>
    </dsp:sp>
    <dsp:sp modelId="{5CC9543C-DF75-D242-9578-5FD700FDB7F1}">
      <dsp:nvSpPr>
        <dsp:cNvPr id="0" name=""/>
        <dsp:cNvSpPr/>
      </dsp:nvSpPr>
      <dsp:spPr>
        <a:xfrm>
          <a:off x="0" y="3513365"/>
          <a:ext cx="3785616"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b="0" i="0" kern="1200"/>
            <a:t>Monitoring and Adapting: </a:t>
          </a:r>
          <a:endParaRPr lang="en-US" sz="2300" kern="1200"/>
        </a:p>
      </dsp:txBody>
      <dsp:txXfrm>
        <a:off x="40813" y="3554178"/>
        <a:ext cx="3703990" cy="754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86257-1FA9-6C43-9378-F339E952E3E8}">
      <dsp:nvSpPr>
        <dsp:cNvPr id="0" name=""/>
        <dsp:cNvSpPr/>
      </dsp:nvSpPr>
      <dsp:spPr>
        <a:xfrm>
          <a:off x="3953" y="485824"/>
          <a:ext cx="2377306" cy="69859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0" i="0" kern="1200"/>
            <a:t>Demographic Segmentation: </a:t>
          </a:r>
          <a:endParaRPr lang="en-US" sz="1900" kern="1200"/>
        </a:p>
      </dsp:txBody>
      <dsp:txXfrm>
        <a:off x="3953" y="485824"/>
        <a:ext cx="2377306" cy="698595"/>
      </dsp:txXfrm>
    </dsp:sp>
    <dsp:sp modelId="{2F3001A1-E2AC-9346-8189-F0B3C759177D}">
      <dsp:nvSpPr>
        <dsp:cNvPr id="0" name=""/>
        <dsp:cNvSpPr/>
      </dsp:nvSpPr>
      <dsp:spPr>
        <a:xfrm>
          <a:off x="3953" y="1184420"/>
          <a:ext cx="2377306" cy="26810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0" i="0" kern="1200"/>
            <a:t>Dividing the market into groups based on variables such as age, gender, income, occupation, and family status.</a:t>
          </a:r>
          <a:endParaRPr lang="en-US" sz="1900" kern="1200"/>
        </a:p>
      </dsp:txBody>
      <dsp:txXfrm>
        <a:off x="3953" y="1184420"/>
        <a:ext cx="2377306" cy="2681092"/>
      </dsp:txXfrm>
    </dsp:sp>
    <dsp:sp modelId="{C15F86E8-3619-BD45-9DE2-6E20D2807ADA}">
      <dsp:nvSpPr>
        <dsp:cNvPr id="0" name=""/>
        <dsp:cNvSpPr/>
      </dsp:nvSpPr>
      <dsp:spPr>
        <a:xfrm>
          <a:off x="2714082" y="485824"/>
          <a:ext cx="2377306" cy="698595"/>
        </a:xfrm>
        <a:prstGeom prst="rect">
          <a:avLst/>
        </a:prstGeom>
        <a:solidFill>
          <a:schemeClr val="accent5">
            <a:hueOff val="785595"/>
            <a:satOff val="-3757"/>
            <a:lumOff val="4118"/>
            <a:alphaOff val="0"/>
          </a:schemeClr>
        </a:solidFill>
        <a:ln w="12700" cap="flat" cmpd="sng" algn="ctr">
          <a:solidFill>
            <a:schemeClr val="accent5">
              <a:hueOff val="785595"/>
              <a:satOff val="-3757"/>
              <a:lumOff val="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0" i="0" kern="1200"/>
            <a:t>Behavioural Segmentation: </a:t>
          </a:r>
          <a:endParaRPr lang="en-US" sz="1900" kern="1200"/>
        </a:p>
      </dsp:txBody>
      <dsp:txXfrm>
        <a:off x="2714082" y="485824"/>
        <a:ext cx="2377306" cy="698595"/>
      </dsp:txXfrm>
    </dsp:sp>
    <dsp:sp modelId="{7E806B71-623A-AC47-B1D3-BD348B9F64B7}">
      <dsp:nvSpPr>
        <dsp:cNvPr id="0" name=""/>
        <dsp:cNvSpPr/>
      </dsp:nvSpPr>
      <dsp:spPr>
        <a:xfrm>
          <a:off x="2714082" y="1184420"/>
          <a:ext cx="2377306" cy="2681092"/>
        </a:xfrm>
        <a:prstGeom prst="rect">
          <a:avLst/>
        </a:prstGeom>
        <a:solidFill>
          <a:schemeClr val="accent5">
            <a:tint val="40000"/>
            <a:alpha val="90000"/>
            <a:hueOff val="868450"/>
            <a:satOff val="1599"/>
            <a:lumOff val="708"/>
            <a:alphaOff val="0"/>
          </a:schemeClr>
        </a:solidFill>
        <a:ln w="12700" cap="flat" cmpd="sng" algn="ctr">
          <a:solidFill>
            <a:schemeClr val="accent5">
              <a:tint val="40000"/>
              <a:alpha val="90000"/>
              <a:hueOff val="868450"/>
              <a:satOff val="1599"/>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0" i="0" kern="1200"/>
            <a:t>Grouping by purchase history, loyalty to the brand, user status, or usage rate.</a:t>
          </a:r>
          <a:endParaRPr lang="en-US" sz="1900" kern="1200"/>
        </a:p>
      </dsp:txBody>
      <dsp:txXfrm>
        <a:off x="2714082" y="1184420"/>
        <a:ext cx="2377306" cy="2681092"/>
      </dsp:txXfrm>
    </dsp:sp>
    <dsp:sp modelId="{A8AA1532-DE26-0042-8E65-7030D08678AE}">
      <dsp:nvSpPr>
        <dsp:cNvPr id="0" name=""/>
        <dsp:cNvSpPr/>
      </dsp:nvSpPr>
      <dsp:spPr>
        <a:xfrm>
          <a:off x="5424211" y="485824"/>
          <a:ext cx="2377306" cy="698595"/>
        </a:xfrm>
        <a:prstGeom prst="rect">
          <a:avLst/>
        </a:prstGeom>
        <a:solidFill>
          <a:schemeClr val="accent5">
            <a:hueOff val="1571189"/>
            <a:satOff val="-7513"/>
            <a:lumOff val="8235"/>
            <a:alphaOff val="0"/>
          </a:schemeClr>
        </a:solidFill>
        <a:ln w="12700" cap="flat" cmpd="sng" algn="ctr">
          <a:solidFill>
            <a:schemeClr val="accent5">
              <a:hueOff val="1571189"/>
              <a:satOff val="-7513"/>
              <a:lumOff val="8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0" i="0" kern="1200"/>
            <a:t>Psychographic Segmentation: </a:t>
          </a:r>
          <a:endParaRPr lang="en-US" sz="1900" kern="1200"/>
        </a:p>
      </dsp:txBody>
      <dsp:txXfrm>
        <a:off x="5424211" y="485824"/>
        <a:ext cx="2377306" cy="698595"/>
      </dsp:txXfrm>
    </dsp:sp>
    <dsp:sp modelId="{AB8B25A0-CF5A-5249-BACA-422877A874D8}">
      <dsp:nvSpPr>
        <dsp:cNvPr id="0" name=""/>
        <dsp:cNvSpPr/>
      </dsp:nvSpPr>
      <dsp:spPr>
        <a:xfrm>
          <a:off x="5424211" y="1184420"/>
          <a:ext cx="2377306" cy="2681092"/>
        </a:xfrm>
        <a:prstGeom prst="rect">
          <a:avLst/>
        </a:prstGeom>
        <a:solidFill>
          <a:schemeClr val="accent5">
            <a:tint val="40000"/>
            <a:alpha val="90000"/>
            <a:hueOff val="1736901"/>
            <a:satOff val="3197"/>
            <a:lumOff val="1417"/>
            <a:alphaOff val="0"/>
          </a:schemeClr>
        </a:solidFill>
        <a:ln w="12700" cap="flat" cmpd="sng" algn="ctr">
          <a:solidFill>
            <a:schemeClr val="accent5">
              <a:tint val="40000"/>
              <a:alpha val="90000"/>
              <a:hueOff val="1736901"/>
              <a:satOff val="3197"/>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0" i="0" kern="1200"/>
            <a:t>Segmenting according to lifestyle, personality traits, values, opinions, and interests of consumers.</a:t>
          </a:r>
          <a:endParaRPr lang="en-US" sz="1900" kern="1200"/>
        </a:p>
      </dsp:txBody>
      <dsp:txXfrm>
        <a:off x="5424211" y="1184420"/>
        <a:ext cx="2377306" cy="2681092"/>
      </dsp:txXfrm>
    </dsp:sp>
    <dsp:sp modelId="{9C2B901A-BDF2-5F43-906E-6B0FF74AE49D}">
      <dsp:nvSpPr>
        <dsp:cNvPr id="0" name=""/>
        <dsp:cNvSpPr/>
      </dsp:nvSpPr>
      <dsp:spPr>
        <a:xfrm>
          <a:off x="8134340" y="485824"/>
          <a:ext cx="2377306" cy="698595"/>
        </a:xfrm>
        <a:prstGeom prst="rect">
          <a:avLst/>
        </a:prstGeom>
        <a:solidFill>
          <a:schemeClr val="accent5">
            <a:hueOff val="2356783"/>
            <a:satOff val="-11270"/>
            <a:lumOff val="12353"/>
            <a:alphaOff val="0"/>
          </a:schemeClr>
        </a:solidFill>
        <a:ln w="12700" cap="flat" cmpd="sng" algn="ctr">
          <a:solidFill>
            <a:schemeClr val="accent5">
              <a:hueOff val="2356783"/>
              <a:satOff val="-11270"/>
              <a:lumOff val="1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0" i="0" kern="1200"/>
            <a:t>Geographical Segmentation: </a:t>
          </a:r>
          <a:endParaRPr lang="en-US" sz="1900" kern="1200"/>
        </a:p>
      </dsp:txBody>
      <dsp:txXfrm>
        <a:off x="8134340" y="485824"/>
        <a:ext cx="2377306" cy="698595"/>
      </dsp:txXfrm>
    </dsp:sp>
    <dsp:sp modelId="{979BAC3F-B9CB-3F44-89F3-E44D6DC5B310}">
      <dsp:nvSpPr>
        <dsp:cNvPr id="0" name=""/>
        <dsp:cNvSpPr/>
      </dsp:nvSpPr>
      <dsp:spPr>
        <a:xfrm>
          <a:off x="8134340" y="1184420"/>
          <a:ext cx="2377306" cy="2681092"/>
        </a:xfrm>
        <a:prstGeom prst="rect">
          <a:avLst/>
        </a:prstGeom>
        <a:solidFill>
          <a:schemeClr val="accent5">
            <a:tint val="40000"/>
            <a:alpha val="90000"/>
            <a:hueOff val="2605351"/>
            <a:satOff val="4796"/>
            <a:lumOff val="2125"/>
            <a:alphaOff val="0"/>
          </a:schemeClr>
        </a:solidFill>
        <a:ln w="12700" cap="flat" cmpd="sng" algn="ctr">
          <a:solidFill>
            <a:schemeClr val="accent5">
              <a:tint val="40000"/>
              <a:alpha val="90000"/>
              <a:hueOff val="2605351"/>
              <a:satOff val="4796"/>
              <a:lumOff val="21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0" i="0" kern="1200"/>
            <a:t>Categorizing customers by geographic boundaries such as nations, states, regions, cities, or neighbourhoods.</a:t>
          </a:r>
          <a:br>
            <a:rPr lang="en-IN" sz="1900" kern="1200"/>
          </a:br>
          <a:endParaRPr lang="en-US" sz="1900" kern="1200"/>
        </a:p>
      </dsp:txBody>
      <dsp:txXfrm>
        <a:off x="8134340" y="1184420"/>
        <a:ext cx="2377306" cy="26810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007A8-A01D-E64C-B0D1-DFFC16D6CFD7}">
      <dsp:nvSpPr>
        <dsp:cNvPr id="0" name=""/>
        <dsp:cNvSpPr/>
      </dsp:nvSpPr>
      <dsp:spPr>
        <a:xfrm>
          <a:off x="0" y="356656"/>
          <a:ext cx="10515600" cy="213727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short-term (1 - 2 periods)</a:t>
          </a:r>
        </a:p>
        <a:p>
          <a:pPr marL="228600" lvl="1" indent="-228600" algn="l" defTabSz="1022350">
            <a:lnSpc>
              <a:spcPct val="90000"/>
            </a:lnSpc>
            <a:spcBef>
              <a:spcPct val="0"/>
            </a:spcBef>
            <a:spcAft>
              <a:spcPct val="15000"/>
            </a:spcAft>
            <a:buChar char="•"/>
          </a:pPr>
          <a:r>
            <a:rPr lang="en-US" sz="2300" kern="1200"/>
            <a:t>medium-term (5 - 10 periods)</a:t>
          </a:r>
        </a:p>
        <a:p>
          <a:pPr marL="228600" lvl="1" indent="-228600" algn="l" defTabSz="1022350">
            <a:lnSpc>
              <a:spcPct val="90000"/>
            </a:lnSpc>
            <a:spcBef>
              <a:spcPct val="0"/>
            </a:spcBef>
            <a:spcAft>
              <a:spcPct val="15000"/>
            </a:spcAft>
            <a:buChar char="•"/>
          </a:pPr>
          <a:r>
            <a:rPr lang="en-US" sz="2300" kern="1200"/>
            <a:t>long-term (12+ periods)</a:t>
          </a:r>
        </a:p>
        <a:p>
          <a:pPr marL="228600" lvl="1" indent="-228600" algn="l" defTabSz="1022350">
            <a:lnSpc>
              <a:spcPct val="90000"/>
            </a:lnSpc>
            <a:spcBef>
              <a:spcPct val="0"/>
            </a:spcBef>
            <a:spcAft>
              <a:spcPct val="15000"/>
            </a:spcAft>
            <a:buChar char="•"/>
          </a:pPr>
          <a:r>
            <a:rPr lang="en-US" sz="2300" kern="1200"/>
            <a:t>No line of demarcation</a:t>
          </a:r>
        </a:p>
      </dsp:txBody>
      <dsp:txXfrm>
        <a:off x="0" y="356656"/>
        <a:ext cx="10515600" cy="2137274"/>
      </dsp:txXfrm>
    </dsp:sp>
    <dsp:sp modelId="{F17748BB-0B5F-BA43-AFEE-C059FD5C59FA}">
      <dsp:nvSpPr>
        <dsp:cNvPr id="0" name=""/>
        <dsp:cNvSpPr/>
      </dsp:nvSpPr>
      <dsp:spPr>
        <a:xfrm>
          <a:off x="525780" y="17176"/>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Time Frame (How far can we predict?)</a:t>
          </a:r>
        </a:p>
      </dsp:txBody>
      <dsp:txXfrm>
        <a:off x="558924" y="50320"/>
        <a:ext cx="7294632" cy="612672"/>
      </dsp:txXfrm>
    </dsp:sp>
    <dsp:sp modelId="{7C4BD949-C37B-2441-91D0-18C789732B3A}">
      <dsp:nvSpPr>
        <dsp:cNvPr id="0" name=""/>
        <dsp:cNvSpPr/>
      </dsp:nvSpPr>
      <dsp:spPr>
        <a:xfrm>
          <a:off x="0" y="2957611"/>
          <a:ext cx="10515600" cy="1376550"/>
        </a:xfrm>
        <a:prstGeom prst="rect">
          <a:avLst/>
        </a:prstGeom>
        <a:solidFill>
          <a:schemeClr val="lt1">
            <a:alpha val="90000"/>
            <a:hueOff val="0"/>
            <a:satOff val="0"/>
            <a:lumOff val="0"/>
            <a:alphaOff val="0"/>
          </a:schemeClr>
        </a:solidFill>
        <a:ln w="12700" cap="flat" cmpd="sng" algn="ctr">
          <a:solidFill>
            <a:schemeClr val="accent2">
              <a:hueOff val="-1323373"/>
              <a:satOff val="1492"/>
              <a:lumOff val="35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Gradual, long-term movement (up or down) of demand.</a:t>
          </a:r>
        </a:p>
        <a:p>
          <a:pPr marL="228600" lvl="1" indent="-228600" algn="l" defTabSz="1022350">
            <a:lnSpc>
              <a:spcPct val="90000"/>
            </a:lnSpc>
            <a:spcBef>
              <a:spcPct val="0"/>
            </a:spcBef>
            <a:spcAft>
              <a:spcPct val="15000"/>
            </a:spcAft>
            <a:buChar char="•"/>
          </a:pPr>
          <a:r>
            <a:rPr lang="en-US" sz="2300" kern="1200"/>
            <a:t>Easiest to detect</a:t>
          </a:r>
        </a:p>
      </dsp:txBody>
      <dsp:txXfrm>
        <a:off x="0" y="2957611"/>
        <a:ext cx="10515600" cy="1376550"/>
      </dsp:txXfrm>
    </dsp:sp>
    <dsp:sp modelId="{2E95E475-D88C-E643-B3CE-D850263695B4}">
      <dsp:nvSpPr>
        <dsp:cNvPr id="0" name=""/>
        <dsp:cNvSpPr/>
      </dsp:nvSpPr>
      <dsp:spPr>
        <a:xfrm>
          <a:off x="525780" y="2618131"/>
          <a:ext cx="7360920" cy="67896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Trend</a:t>
          </a:r>
        </a:p>
      </dsp:txBody>
      <dsp:txXfrm>
        <a:off x="558924" y="2651275"/>
        <a:ext cx="72946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9FA01-6DC0-584F-B436-B39E42A41CE4}">
      <dsp:nvSpPr>
        <dsp:cNvPr id="0" name=""/>
        <dsp:cNvSpPr/>
      </dsp:nvSpPr>
      <dsp:spPr>
        <a:xfrm>
          <a:off x="0" y="485603"/>
          <a:ext cx="10515600" cy="10772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An up-and-down repetitive movement in demand.</a:t>
          </a:r>
        </a:p>
        <a:p>
          <a:pPr marL="171450" lvl="1" indent="-171450" algn="l" defTabSz="800100">
            <a:lnSpc>
              <a:spcPct val="90000"/>
            </a:lnSpc>
            <a:spcBef>
              <a:spcPct val="0"/>
            </a:spcBef>
            <a:spcAft>
              <a:spcPct val="15000"/>
            </a:spcAft>
            <a:buChar char="•"/>
          </a:pPr>
          <a:r>
            <a:rPr lang="en-US" sz="1800" kern="1200"/>
            <a:t>repeats itself over a long period of time</a:t>
          </a:r>
        </a:p>
      </dsp:txBody>
      <dsp:txXfrm>
        <a:off x="0" y="485603"/>
        <a:ext cx="10515600" cy="1077299"/>
      </dsp:txXfrm>
    </dsp:sp>
    <dsp:sp modelId="{E1E4E2F1-059F-DA42-990B-D409200B8E9F}">
      <dsp:nvSpPr>
        <dsp:cNvPr id="0" name=""/>
        <dsp:cNvSpPr/>
      </dsp:nvSpPr>
      <dsp:spPr>
        <a:xfrm>
          <a:off x="525780" y="219923"/>
          <a:ext cx="736092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Cycle</a:t>
          </a:r>
        </a:p>
      </dsp:txBody>
      <dsp:txXfrm>
        <a:off x="551719" y="245862"/>
        <a:ext cx="7309042" cy="479482"/>
      </dsp:txXfrm>
    </dsp:sp>
    <dsp:sp modelId="{56A07DE8-D552-9E46-BD36-CEC7BF7FB104}">
      <dsp:nvSpPr>
        <dsp:cNvPr id="0" name=""/>
        <dsp:cNvSpPr/>
      </dsp:nvSpPr>
      <dsp:spPr>
        <a:xfrm>
          <a:off x="0" y="1925783"/>
          <a:ext cx="10515600" cy="1077299"/>
        </a:xfrm>
        <a:prstGeom prst="rect">
          <a:avLst/>
        </a:prstGeom>
        <a:solidFill>
          <a:schemeClr val="lt1">
            <a:alpha val="90000"/>
            <a:hueOff val="0"/>
            <a:satOff val="0"/>
            <a:lumOff val="0"/>
            <a:alphaOff val="0"/>
          </a:schemeClr>
        </a:solidFill>
        <a:ln w="12700" cap="flat" cmpd="sng" algn="ctr">
          <a:solidFill>
            <a:schemeClr val="accent2">
              <a:hueOff val="-661686"/>
              <a:satOff val="746"/>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An up-and-down repetitive movement within a trend occurring periodically.</a:t>
          </a:r>
        </a:p>
        <a:p>
          <a:pPr marL="171450" lvl="1" indent="-171450" algn="l" defTabSz="800100">
            <a:lnSpc>
              <a:spcPct val="90000"/>
            </a:lnSpc>
            <a:spcBef>
              <a:spcPct val="0"/>
            </a:spcBef>
            <a:spcAft>
              <a:spcPct val="15000"/>
            </a:spcAft>
            <a:buChar char="•"/>
          </a:pPr>
          <a:r>
            <a:rPr lang="en-US" sz="1800" kern="1200"/>
            <a:t>Often weather related but could be daily or weekly occurrence</a:t>
          </a:r>
        </a:p>
      </dsp:txBody>
      <dsp:txXfrm>
        <a:off x="0" y="1925783"/>
        <a:ext cx="10515600" cy="1077299"/>
      </dsp:txXfrm>
    </dsp:sp>
    <dsp:sp modelId="{042EE65A-48E8-9C45-840D-4EF9F7ADEA37}">
      <dsp:nvSpPr>
        <dsp:cNvPr id="0" name=""/>
        <dsp:cNvSpPr/>
      </dsp:nvSpPr>
      <dsp:spPr>
        <a:xfrm>
          <a:off x="525780" y="1660103"/>
          <a:ext cx="7360920" cy="531360"/>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Seasonal Variation</a:t>
          </a:r>
        </a:p>
      </dsp:txBody>
      <dsp:txXfrm>
        <a:off x="551719" y="1686042"/>
        <a:ext cx="7309042" cy="479482"/>
      </dsp:txXfrm>
    </dsp:sp>
    <dsp:sp modelId="{FBE90E43-A828-4340-A1FD-80D28869F07F}">
      <dsp:nvSpPr>
        <dsp:cNvPr id="0" name=""/>
        <dsp:cNvSpPr/>
      </dsp:nvSpPr>
      <dsp:spPr>
        <a:xfrm>
          <a:off x="0" y="3365964"/>
          <a:ext cx="10515600" cy="765450"/>
        </a:xfrm>
        <a:prstGeom prst="rect">
          <a:avLst/>
        </a:prstGeom>
        <a:solidFill>
          <a:schemeClr val="lt1">
            <a:alpha val="90000"/>
            <a:hueOff val="0"/>
            <a:satOff val="0"/>
            <a:lumOff val="0"/>
            <a:alphaOff val="0"/>
          </a:schemeClr>
        </a:solidFill>
        <a:ln w="12700" cap="flat" cmpd="sng" algn="ctr">
          <a:solidFill>
            <a:schemeClr val="accent2">
              <a:hueOff val="-1323373"/>
              <a:satOff val="1492"/>
              <a:lumOff val="35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Erratic movements that are not predictable because they do not follow a pattern</a:t>
          </a:r>
        </a:p>
      </dsp:txBody>
      <dsp:txXfrm>
        <a:off x="0" y="3365964"/>
        <a:ext cx="10515600" cy="765450"/>
      </dsp:txXfrm>
    </dsp:sp>
    <dsp:sp modelId="{BEF34ADC-2783-5F44-A9D4-20F4D7F1F6F6}">
      <dsp:nvSpPr>
        <dsp:cNvPr id="0" name=""/>
        <dsp:cNvSpPr/>
      </dsp:nvSpPr>
      <dsp:spPr>
        <a:xfrm>
          <a:off x="525780" y="3100284"/>
          <a:ext cx="7360920" cy="53136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n-US" sz="1800" kern="1200"/>
            <a:t>Random Variations</a:t>
          </a:r>
        </a:p>
      </dsp:txBody>
      <dsp:txXfrm>
        <a:off x="551719" y="3126223"/>
        <a:ext cx="730904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E44E4-CB5E-4CEA-9BE3-60FF00DC1B62}">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93508-9DF2-4529-A465-606F73C2D2A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2B5C8-B0D1-412D-A1B0-01EC3B4DD6E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Stationary Data - a time series variable exhibiting no significant upward or downward trend over time.</a:t>
          </a:r>
        </a:p>
      </dsp:txBody>
      <dsp:txXfrm>
        <a:off x="1435590" y="531"/>
        <a:ext cx="9080009" cy="1242935"/>
      </dsp:txXfrm>
    </dsp:sp>
    <dsp:sp modelId="{3915B52E-466B-4379-8295-9162892AB90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75AA8-8436-47CC-B194-C6057E4B60E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583434-6941-4C48-9C2F-2A68859DE82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Nonstationary Data - a time series variable exhibiting a significant upward or downward trend over time.</a:t>
          </a:r>
        </a:p>
      </dsp:txBody>
      <dsp:txXfrm>
        <a:off x="1435590" y="1554201"/>
        <a:ext cx="9080009" cy="1242935"/>
      </dsp:txXfrm>
    </dsp:sp>
    <dsp:sp modelId="{724AE623-0AAF-4B33-9A24-18A220AC1A7F}">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A931C-781A-4E7D-B584-D88D71C5E75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E7D73-7656-4241-9328-B51C7F03BEF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Seasonal Data - a time series variable exhibiting a repeating patterns at regular intervals over time.</a:t>
          </a: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65F0F-9CEF-A645-A671-12B03533DAF2}">
      <dsp:nvSpPr>
        <dsp:cNvPr id="0" name=""/>
        <dsp:cNvSpPr/>
      </dsp:nvSpPr>
      <dsp:spPr>
        <a:xfrm>
          <a:off x="0" y="0"/>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C6A71-8122-E64E-A744-02D3D7A2D008}">
      <dsp:nvSpPr>
        <dsp:cNvPr id="0" name=""/>
        <dsp:cNvSpPr/>
      </dsp:nvSpPr>
      <dsp:spPr>
        <a:xfrm>
          <a:off x="0" y="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There are many, many different time series techniques.</a:t>
          </a:r>
        </a:p>
      </dsp:txBody>
      <dsp:txXfrm>
        <a:off x="0" y="0"/>
        <a:ext cx="6245265" cy="1397336"/>
      </dsp:txXfrm>
    </dsp:sp>
    <dsp:sp modelId="{EBE5D238-C6D9-464B-AB05-5D6DC7685828}">
      <dsp:nvSpPr>
        <dsp:cNvPr id="0" name=""/>
        <dsp:cNvSpPr/>
      </dsp:nvSpPr>
      <dsp:spPr>
        <a:xfrm>
          <a:off x="0" y="1397336"/>
          <a:ext cx="6245265" cy="0"/>
        </a:xfrm>
        <a:prstGeom prst="line">
          <a:avLst/>
        </a:prstGeom>
        <a:solidFill>
          <a:schemeClr val="accent2">
            <a:hueOff val="-441124"/>
            <a:satOff val="497"/>
            <a:lumOff val="1177"/>
            <a:alphaOff val="0"/>
          </a:schemeClr>
        </a:solidFill>
        <a:ln w="12700" cap="flat" cmpd="sng" algn="ctr">
          <a:solidFill>
            <a:schemeClr val="accent2">
              <a:hueOff val="-441124"/>
              <a:satOff val="49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335E2-8F2E-DF44-A48B-ACA87CF036F1}">
      <dsp:nvSpPr>
        <dsp:cNvPr id="0" name=""/>
        <dsp:cNvSpPr/>
      </dsp:nvSpPr>
      <dsp:spPr>
        <a:xfrm>
          <a:off x="0" y="1397336"/>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is usually impossible to know which technique will be best for a particular data set.</a:t>
          </a:r>
        </a:p>
      </dsp:txBody>
      <dsp:txXfrm>
        <a:off x="0" y="1397336"/>
        <a:ext cx="6245265" cy="1397336"/>
      </dsp:txXfrm>
    </dsp:sp>
    <dsp:sp modelId="{A20DBDB2-7102-C244-89B9-32E9FA4FF1D3}">
      <dsp:nvSpPr>
        <dsp:cNvPr id="0" name=""/>
        <dsp:cNvSpPr/>
      </dsp:nvSpPr>
      <dsp:spPr>
        <a:xfrm>
          <a:off x="0" y="2794673"/>
          <a:ext cx="6245265" cy="0"/>
        </a:xfrm>
        <a:prstGeom prst="line">
          <a:avLst/>
        </a:prstGeom>
        <a:solidFill>
          <a:schemeClr val="accent2">
            <a:hueOff val="-882249"/>
            <a:satOff val="995"/>
            <a:lumOff val="2353"/>
            <a:alphaOff val="0"/>
          </a:schemeClr>
        </a:solidFill>
        <a:ln w="12700" cap="flat" cmpd="sng" algn="ctr">
          <a:solidFill>
            <a:schemeClr val="accent2">
              <a:hueOff val="-882249"/>
              <a:satOff val="995"/>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E7A4A-C941-4A49-BCD6-B32F691962A6}">
      <dsp:nvSpPr>
        <dsp:cNvPr id="0" name=""/>
        <dsp:cNvSpPr/>
      </dsp:nvSpPr>
      <dsp:spPr>
        <a:xfrm>
          <a:off x="0" y="2794673"/>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is customary to try out several different techniques and select the one that seems to work best.</a:t>
          </a:r>
        </a:p>
      </dsp:txBody>
      <dsp:txXfrm>
        <a:off x="0" y="2794673"/>
        <a:ext cx="6245265" cy="1397336"/>
      </dsp:txXfrm>
    </dsp:sp>
    <dsp:sp modelId="{0064D53B-C88F-AE47-900E-D53DD1C03C98}">
      <dsp:nvSpPr>
        <dsp:cNvPr id="0" name=""/>
        <dsp:cNvSpPr/>
      </dsp:nvSpPr>
      <dsp:spPr>
        <a:xfrm>
          <a:off x="0" y="4192010"/>
          <a:ext cx="6245265" cy="0"/>
        </a:xfrm>
        <a:prstGeom prst="line">
          <a:avLst/>
        </a:prstGeom>
        <a:solidFill>
          <a:schemeClr val="accent2">
            <a:hueOff val="-1323373"/>
            <a:satOff val="1492"/>
            <a:lumOff val="3530"/>
            <a:alphaOff val="0"/>
          </a:schemeClr>
        </a:solidFill>
        <a:ln w="12700" cap="flat" cmpd="sng" algn="ctr">
          <a:solidFill>
            <a:schemeClr val="accent2">
              <a:hueOff val="-1323373"/>
              <a:satOff val="1492"/>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8734D8-F765-DA43-B4B5-836F1B4A42CA}">
      <dsp:nvSpPr>
        <dsp:cNvPr id="0" name=""/>
        <dsp:cNvSpPr/>
      </dsp:nvSpPr>
      <dsp:spPr>
        <a:xfrm>
          <a:off x="0" y="4192010"/>
          <a:ext cx="6245265" cy="139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To be an effective time series modeler, you need to keep several time series techniques in your “tool box.”</a:t>
          </a:r>
        </a:p>
      </dsp:txBody>
      <dsp:txXfrm>
        <a:off x="0" y="4192010"/>
        <a:ext cx="6245265" cy="13973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56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80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69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8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24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9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5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7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9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11/5/24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19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11/5/24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92155773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36" r:id="rId7"/>
    <p:sldLayoutId id="2147483737" r:id="rId8"/>
    <p:sldLayoutId id="2147483738" r:id="rId9"/>
    <p:sldLayoutId id="2147483739"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24.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8.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27.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30.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colourful light bulb with business icons">
            <a:extLst>
              <a:ext uri="{FF2B5EF4-FFF2-40B4-BE49-F238E27FC236}">
                <a16:creationId xmlns:a16="http://schemas.microsoft.com/office/drawing/2014/main" id="{F46F1DFF-02EA-E5F4-F0CF-05499848887A}"/>
              </a:ext>
            </a:extLst>
          </p:cNvPr>
          <p:cNvPicPr>
            <a:picLocks noChangeAspect="1"/>
          </p:cNvPicPr>
          <p:nvPr/>
        </p:nvPicPr>
        <p:blipFill>
          <a:blip r:embed="rId2">
            <a:duotone>
              <a:schemeClr val="accent1">
                <a:shade val="45000"/>
                <a:satMod val="135000"/>
              </a:schemeClr>
              <a:prstClr val="white"/>
            </a:duotone>
            <a:alphaModFix amt="35000"/>
          </a:blip>
          <a:srcRect t="10008" b="963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6F211F5-B6DC-05B5-BBFC-8532AB3CED9A}"/>
              </a:ext>
            </a:extLst>
          </p:cNvPr>
          <p:cNvSpPr>
            <a:spLocks noGrp="1"/>
          </p:cNvSpPr>
          <p:nvPr>
            <p:ph type="ctrTitle"/>
          </p:nvPr>
        </p:nvSpPr>
        <p:spPr>
          <a:xfrm>
            <a:off x="994873" y="2271449"/>
            <a:ext cx="6347918" cy="3670098"/>
          </a:xfrm>
        </p:spPr>
        <p:txBody>
          <a:bodyPr anchor="b">
            <a:normAutofit/>
          </a:bodyPr>
          <a:lstStyle/>
          <a:p>
            <a:r>
              <a:rPr lang="en-IN" sz="6100">
                <a:solidFill>
                  <a:srgbClr val="FFFFFF"/>
                </a:solidFill>
                <a:effectLst/>
                <a:latin typeface="Helvetica" pitchFamily="2" charset="0"/>
              </a:rPr>
              <a:t>BUSINESS ANALYTICS APPLICATIONS</a:t>
            </a:r>
            <a:endParaRPr lang="en-US" sz="6100">
              <a:solidFill>
                <a:srgbClr val="FFFFFF"/>
              </a:solidFill>
            </a:endParaRPr>
          </a:p>
        </p:txBody>
      </p:sp>
      <p:sp>
        <p:nvSpPr>
          <p:cNvPr id="3" name="Subtitle 2">
            <a:extLst>
              <a:ext uri="{FF2B5EF4-FFF2-40B4-BE49-F238E27FC236}">
                <a16:creationId xmlns:a16="http://schemas.microsoft.com/office/drawing/2014/main" id="{EA19BD7A-3B2C-3F82-CB7B-19EB63515B98}"/>
              </a:ext>
            </a:extLst>
          </p:cNvPr>
          <p:cNvSpPr>
            <a:spLocks noGrp="1"/>
          </p:cNvSpPr>
          <p:nvPr>
            <p:ph type="subTitle" idx="1"/>
          </p:nvPr>
        </p:nvSpPr>
        <p:spPr>
          <a:xfrm>
            <a:off x="7449798" y="3544059"/>
            <a:ext cx="3633923" cy="2397488"/>
          </a:xfrm>
        </p:spPr>
        <p:txBody>
          <a:bodyPr anchor="ctr">
            <a:normAutofit/>
          </a:bodyPr>
          <a:lstStyle/>
          <a:p>
            <a:r>
              <a:rPr lang="en-US">
                <a:solidFill>
                  <a:srgbClr val="FFFFFF"/>
                </a:solidFill>
              </a:rPr>
              <a:t>Unit 4</a:t>
            </a:r>
          </a:p>
          <a:p>
            <a:endParaRPr lang="en-US">
              <a:solidFill>
                <a:srgbClr val="FFFFFF"/>
              </a:solidFill>
            </a:endParaRPr>
          </a:p>
        </p:txBody>
      </p:sp>
      <p:cxnSp>
        <p:nvCxnSpPr>
          <p:cNvPr id="25" name="Straight Connector 2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4328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271" name="Straight Connector 1127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273" name="Rectangle 11272">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D492A50D-6D90-5695-623F-2E23087C1F13}"/>
              </a:ext>
            </a:extLst>
          </p:cNvPr>
          <p:cNvSpPr>
            <a:spLocks noGrp="1" noChangeArrowheads="1"/>
          </p:cNvSpPr>
          <p:nvPr>
            <p:ph type="title"/>
          </p:nvPr>
        </p:nvSpPr>
        <p:spPr>
          <a:xfrm>
            <a:off x="1522030" y="1209220"/>
            <a:ext cx="9147940" cy="2337238"/>
          </a:xfrm>
        </p:spPr>
        <p:txBody>
          <a:bodyPr vert="horz" lIns="91440" tIns="45720" rIns="91440" bIns="45720" rtlCol="0" anchor="b">
            <a:normAutofit/>
          </a:bodyPr>
          <a:lstStyle/>
          <a:p>
            <a:pPr algn="ctr"/>
            <a:r>
              <a:rPr lang="en-US" altLang="en-US" sz="6000" b="1" i="0" kern="1200" cap="all" baseline="0" dirty="0">
                <a:solidFill>
                  <a:schemeClr val="bg1"/>
                </a:solidFill>
                <a:latin typeface="+mj-lt"/>
                <a:ea typeface="+mj-ea"/>
                <a:cs typeface="+mj-cs"/>
              </a:rPr>
              <a:t>Time Series Analysis and Forecasting</a:t>
            </a:r>
          </a:p>
        </p:txBody>
      </p:sp>
      <p:sp>
        <p:nvSpPr>
          <p:cNvPr id="1127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27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127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128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128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128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11287" name="Straight Connector 1128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1266"/>
                                        </p:tgtEl>
                                        <p:attrNameLst>
                                          <p:attrName>style.visibility</p:attrName>
                                        </p:attrNameLst>
                                      </p:cBhvr>
                                      <p:to>
                                        <p:strVal val="visible"/>
                                      </p:to>
                                    </p:set>
                                    <p:animEffect transition="in" filter="fade">
                                      <p:cBhvr>
                                        <p:cTn id="7" dur="7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D8B517-5F64-1957-28E2-AA8A209949BB}"/>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en-US" sz="3600" i="1"/>
              <a:t>Introduction to Time Series Analysis</a:t>
            </a:r>
          </a:p>
        </p:txBody>
      </p:sp>
      <p:sp>
        <p:nvSpPr>
          <p:cNvPr id="12291" name="Rectangle 3">
            <a:extLst>
              <a:ext uri="{FF2B5EF4-FFF2-40B4-BE49-F238E27FC236}">
                <a16:creationId xmlns:a16="http://schemas.microsoft.com/office/drawing/2014/main" id="{CA5EEDDB-0817-479A-97E1-E896D6BFF274}"/>
              </a:ext>
            </a:extLst>
          </p:cNvPr>
          <p:cNvSpPr>
            <a:spLocks noGrp="1" noChangeArrowheads="1"/>
          </p:cNvSpPr>
          <p:nvPr>
            <p:ph idx="1"/>
          </p:nvPr>
        </p:nvSpPr>
        <p:spPr/>
        <p:txBody>
          <a:bodyPr vert="horz" lIns="92075" tIns="46038" rIns="92075" bIns="46038" rtlCol="0">
            <a:normAutofit fontScale="92500" lnSpcReduction="10000"/>
          </a:bodyPr>
          <a:lstStyle/>
          <a:p>
            <a:pPr eaLnBrk="1" hangingPunct="1"/>
            <a:r>
              <a:rPr lang="en-US" altLang="en-US" sz="2600"/>
              <a:t>A </a:t>
            </a:r>
            <a:r>
              <a:rPr lang="en-US" altLang="en-US" sz="2600" i="1"/>
              <a:t>time-series</a:t>
            </a:r>
            <a:r>
              <a:rPr lang="en-US" altLang="en-US" sz="2600"/>
              <a:t> is a set of observations on a quantitative variable collected over time.</a:t>
            </a:r>
          </a:p>
          <a:p>
            <a:pPr eaLnBrk="1" hangingPunct="1"/>
            <a:r>
              <a:rPr lang="en-US" altLang="en-US" sz="2600"/>
              <a:t>Examples</a:t>
            </a:r>
          </a:p>
          <a:p>
            <a:pPr lvl="1" eaLnBrk="1" hangingPunct="1"/>
            <a:r>
              <a:rPr lang="en-US" altLang="en-US" sz="2600"/>
              <a:t>Dow Jones Industrial Averages</a:t>
            </a:r>
          </a:p>
          <a:p>
            <a:pPr lvl="1" eaLnBrk="1" hangingPunct="1"/>
            <a:r>
              <a:rPr lang="en-US" altLang="en-US" sz="2600"/>
              <a:t>Historical data on sales, inventory, customer counts, interest rates, costs, etc</a:t>
            </a:r>
          </a:p>
          <a:p>
            <a:pPr eaLnBrk="1" hangingPunct="1"/>
            <a:r>
              <a:rPr lang="en-US" altLang="en-US" sz="2600"/>
              <a:t>Businesses are often very interested in forecasting time series variables.</a:t>
            </a:r>
          </a:p>
          <a:p>
            <a:pPr eaLnBrk="1" hangingPunct="1"/>
            <a:r>
              <a:rPr lang="en-US" altLang="en-US" sz="2600"/>
              <a:t>Often, independent variables are not available to build a regression model of a time series variable.</a:t>
            </a:r>
          </a:p>
          <a:p>
            <a:pPr eaLnBrk="1" hangingPunct="1"/>
            <a:r>
              <a:rPr lang="en-US" altLang="en-US" sz="2600"/>
              <a:t>In time series analysis, we analyze the past behavior of a variable in order to predict its future behavior.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6D45598-5D44-7F8D-3DC8-8D32C9730692}"/>
              </a:ext>
            </a:extLst>
          </p:cNvPr>
          <p:cNvSpPr>
            <a:spLocks noGrp="1" noChangeArrowheads="1"/>
          </p:cNvSpPr>
          <p:nvPr>
            <p:ph type="title"/>
          </p:nvPr>
        </p:nvSpPr>
        <p:spPr/>
        <p:txBody>
          <a:bodyPr/>
          <a:lstStyle/>
          <a:p>
            <a:pPr eaLnBrk="1" hangingPunct="1"/>
            <a:r>
              <a:rPr lang="en-US" altLang="en-US"/>
              <a:t>Methods used in Forecasting</a:t>
            </a:r>
          </a:p>
        </p:txBody>
      </p:sp>
      <p:sp>
        <p:nvSpPr>
          <p:cNvPr id="13315" name="Rectangle 3">
            <a:extLst>
              <a:ext uri="{FF2B5EF4-FFF2-40B4-BE49-F238E27FC236}">
                <a16:creationId xmlns:a16="http://schemas.microsoft.com/office/drawing/2014/main" id="{5067AA24-D3F7-0E03-B99F-A1AB0DE97D21}"/>
              </a:ext>
            </a:extLst>
          </p:cNvPr>
          <p:cNvSpPr>
            <a:spLocks noGrp="1" noChangeArrowheads="1"/>
          </p:cNvSpPr>
          <p:nvPr>
            <p:ph idx="1"/>
          </p:nvPr>
        </p:nvSpPr>
        <p:spPr/>
        <p:txBody>
          <a:bodyPr/>
          <a:lstStyle/>
          <a:p>
            <a:pPr eaLnBrk="1" hangingPunct="1"/>
            <a:r>
              <a:rPr lang="en-US" altLang="en-US"/>
              <a:t>Regression Analysis</a:t>
            </a:r>
          </a:p>
          <a:p>
            <a:pPr eaLnBrk="1" hangingPunct="1"/>
            <a:r>
              <a:rPr lang="en-US" altLang="en-US"/>
              <a:t>Time Series Analysis (TSA)</a:t>
            </a:r>
          </a:p>
        </p:txBody>
      </p:sp>
      <p:sp>
        <p:nvSpPr>
          <p:cNvPr id="13316" name="Text Box 4">
            <a:extLst>
              <a:ext uri="{FF2B5EF4-FFF2-40B4-BE49-F238E27FC236}">
                <a16:creationId xmlns:a16="http://schemas.microsoft.com/office/drawing/2014/main" id="{601BFFB6-C69A-F66F-95AB-38887CCA09D2}"/>
              </a:ext>
            </a:extLst>
          </p:cNvPr>
          <p:cNvSpPr txBox="1">
            <a:spLocks noChangeArrowheads="1"/>
          </p:cNvSpPr>
          <p:nvPr/>
        </p:nvSpPr>
        <p:spPr bwMode="auto">
          <a:xfrm>
            <a:off x="2743200" y="2819400"/>
            <a:ext cx="6781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spcBef>
                <a:spcPct val="20000"/>
              </a:spcBef>
              <a:buClr>
                <a:schemeClr val="tx1"/>
              </a:buClr>
              <a:buFontTx/>
              <a:buChar char="–"/>
            </a:pPr>
            <a:r>
              <a:rPr lang="en-US" altLang="en-US" sz="2800"/>
              <a:t>A statistical technique that uses time-series data for explaining the past or forecasting future events.</a:t>
            </a:r>
            <a:endParaRPr lang="en-US" altLang="en-US" sz="2000"/>
          </a:p>
        </p:txBody>
      </p:sp>
      <p:sp>
        <p:nvSpPr>
          <p:cNvPr id="13317" name="Text Box 5">
            <a:extLst>
              <a:ext uri="{FF2B5EF4-FFF2-40B4-BE49-F238E27FC236}">
                <a16:creationId xmlns:a16="http://schemas.microsoft.com/office/drawing/2014/main" id="{FACBC205-E174-73CA-6D70-B09103A4FF2A}"/>
              </a:ext>
            </a:extLst>
          </p:cNvPr>
          <p:cNvSpPr txBox="1">
            <a:spLocks noChangeArrowheads="1"/>
          </p:cNvSpPr>
          <p:nvPr/>
        </p:nvSpPr>
        <p:spPr bwMode="auto">
          <a:xfrm>
            <a:off x="2438400" y="4191000"/>
            <a:ext cx="7086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684213" indent="-34131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spcBef>
                <a:spcPct val="20000"/>
              </a:spcBef>
              <a:buClr>
                <a:schemeClr val="tx1"/>
              </a:buClr>
              <a:buFontTx/>
              <a:buChar char="–"/>
            </a:pPr>
            <a:r>
              <a:rPr lang="en-US" altLang="en-US" sz="2800"/>
              <a:t>The prediction is a function of time (days, months, years, etc.)</a:t>
            </a:r>
            <a:endParaRPr lang="en-US" altLang="en-US" sz="2000"/>
          </a:p>
        </p:txBody>
      </p:sp>
      <p:sp>
        <p:nvSpPr>
          <p:cNvPr id="13318" name="Text Box 6">
            <a:extLst>
              <a:ext uri="{FF2B5EF4-FFF2-40B4-BE49-F238E27FC236}">
                <a16:creationId xmlns:a16="http://schemas.microsoft.com/office/drawing/2014/main" id="{0185360D-ED8E-5680-9F82-0DDEB0BC7E06}"/>
              </a:ext>
            </a:extLst>
          </p:cNvPr>
          <p:cNvSpPr txBox="1">
            <a:spLocks noChangeArrowheads="1"/>
          </p:cNvSpPr>
          <p:nvPr/>
        </p:nvSpPr>
        <p:spPr bwMode="auto">
          <a:xfrm>
            <a:off x="2514600" y="5257800"/>
            <a:ext cx="7848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565150" indent="-34131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spcBef>
                <a:spcPct val="20000"/>
              </a:spcBef>
              <a:buClr>
                <a:schemeClr val="tx1"/>
              </a:buClr>
              <a:buFontTx/>
              <a:buChar char="–"/>
            </a:pPr>
            <a:r>
              <a:rPr lang="en-US" altLang="en-US" sz="2800"/>
              <a:t>No </a:t>
            </a:r>
            <a:r>
              <a:rPr lang="en-US" altLang="en-US" sz="2800" i="1"/>
              <a:t>causal </a:t>
            </a:r>
            <a:r>
              <a:rPr lang="en-US" altLang="en-US" sz="2800"/>
              <a:t>variable; examine past behavior of a variable and and attempt to predict future behavior</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338" name="Rectangle 2">
            <a:extLst>
              <a:ext uri="{FF2B5EF4-FFF2-40B4-BE49-F238E27FC236}">
                <a16:creationId xmlns:a16="http://schemas.microsoft.com/office/drawing/2014/main" id="{8E543994-CF22-4719-C4C6-50061FBE1D7E}"/>
              </a:ext>
            </a:extLst>
          </p:cNvPr>
          <p:cNvSpPr>
            <a:spLocks noGrp="1" noChangeArrowheads="1"/>
          </p:cNvSpPr>
          <p:nvPr>
            <p:ph type="title"/>
          </p:nvPr>
        </p:nvSpPr>
        <p:spPr>
          <a:xfrm>
            <a:off x="838200" y="365125"/>
            <a:ext cx="9842237" cy="1325563"/>
          </a:xfrm>
        </p:spPr>
        <p:txBody>
          <a:bodyPr>
            <a:normAutofit/>
          </a:bodyPr>
          <a:lstStyle/>
          <a:p>
            <a:pPr eaLnBrk="1" hangingPunct="1"/>
            <a:r>
              <a:rPr lang="en-US" altLang="en-US"/>
              <a:t>Components of TSA</a:t>
            </a:r>
          </a:p>
        </p:txBody>
      </p:sp>
      <p:cxnSp>
        <p:nvCxnSpPr>
          <p:cNvPr id="14347" name="Straight Connector 143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34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435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435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4341" name="Rectangle 3">
            <a:extLst>
              <a:ext uri="{FF2B5EF4-FFF2-40B4-BE49-F238E27FC236}">
                <a16:creationId xmlns:a16="http://schemas.microsoft.com/office/drawing/2014/main" id="{A4EC3CF0-63FA-D4CA-6BAF-413F57E34A41}"/>
              </a:ext>
            </a:extLst>
          </p:cNvPr>
          <p:cNvGraphicFramePr/>
          <p:nvPr>
            <p:extLst>
              <p:ext uri="{D42A27DB-BD31-4B8C-83A1-F6EECF244321}">
                <p14:modId xmlns:p14="http://schemas.microsoft.com/office/powerpoint/2010/main" val="3084168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5369" name="Rectangle 1536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62" name="Rectangle 2">
            <a:extLst>
              <a:ext uri="{FF2B5EF4-FFF2-40B4-BE49-F238E27FC236}">
                <a16:creationId xmlns:a16="http://schemas.microsoft.com/office/drawing/2014/main" id="{B6196CB7-2DA2-263D-F82C-2575188AF03E}"/>
              </a:ext>
            </a:extLst>
          </p:cNvPr>
          <p:cNvSpPr>
            <a:spLocks noGrp="1" noChangeArrowheads="1"/>
          </p:cNvSpPr>
          <p:nvPr>
            <p:ph type="title"/>
          </p:nvPr>
        </p:nvSpPr>
        <p:spPr>
          <a:xfrm>
            <a:off x="838200" y="365125"/>
            <a:ext cx="9842237" cy="1325563"/>
          </a:xfrm>
        </p:spPr>
        <p:txBody>
          <a:bodyPr>
            <a:normAutofit/>
          </a:bodyPr>
          <a:lstStyle/>
          <a:p>
            <a:pPr eaLnBrk="1" hangingPunct="1"/>
            <a:r>
              <a:rPr lang="en-US" altLang="en-US"/>
              <a:t>Components of TSA (Cont.)</a:t>
            </a:r>
          </a:p>
        </p:txBody>
      </p:sp>
      <p:cxnSp>
        <p:nvCxnSpPr>
          <p:cNvPr id="15371" name="Straight Connector 1537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37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37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37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5365" name="Rectangle 3">
            <a:extLst>
              <a:ext uri="{FF2B5EF4-FFF2-40B4-BE49-F238E27FC236}">
                <a16:creationId xmlns:a16="http://schemas.microsoft.com/office/drawing/2014/main" id="{E57925FD-A493-66BB-121C-BAEC78DFDB34}"/>
              </a:ext>
            </a:extLst>
          </p:cNvPr>
          <p:cNvGraphicFramePr/>
          <p:nvPr>
            <p:extLst>
              <p:ext uri="{D42A27DB-BD31-4B8C-83A1-F6EECF244321}">
                <p14:modId xmlns:p14="http://schemas.microsoft.com/office/powerpoint/2010/main" val="1126179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4AB1451-0A83-28E1-68E8-F60297931748}"/>
              </a:ext>
            </a:extLst>
          </p:cNvPr>
          <p:cNvSpPr>
            <a:spLocks noGrp="1" noChangeArrowheads="1"/>
          </p:cNvSpPr>
          <p:nvPr>
            <p:ph type="title"/>
          </p:nvPr>
        </p:nvSpPr>
        <p:spPr>
          <a:xfrm>
            <a:off x="838200" y="365126"/>
            <a:ext cx="10515600" cy="722696"/>
          </a:xfrm>
        </p:spPr>
        <p:txBody>
          <a:bodyPr/>
          <a:lstStyle/>
          <a:p>
            <a:pPr eaLnBrk="1" hangingPunct="1"/>
            <a:r>
              <a:rPr lang="en-US" altLang="en-US" dirty="0"/>
              <a:t>Time Series Plot</a:t>
            </a:r>
          </a:p>
        </p:txBody>
      </p:sp>
      <p:graphicFrame>
        <p:nvGraphicFramePr>
          <p:cNvPr id="1026" name="Object 5">
            <a:extLst>
              <a:ext uri="{FF2B5EF4-FFF2-40B4-BE49-F238E27FC236}">
                <a16:creationId xmlns:a16="http://schemas.microsoft.com/office/drawing/2014/main" id="{162B1097-30D9-648F-DCB8-BCDAB8F66DBF}"/>
              </a:ext>
            </a:extLst>
          </p:cNvPr>
          <p:cNvGraphicFramePr>
            <a:graphicFrameLocks noChangeAspect="1"/>
          </p:cNvGraphicFramePr>
          <p:nvPr>
            <p:ph type="body" idx="4294967295"/>
            <p:extLst>
              <p:ext uri="{D42A27DB-BD31-4B8C-83A1-F6EECF244321}">
                <p14:modId xmlns:p14="http://schemas.microsoft.com/office/powerpoint/2010/main" val="3389857580"/>
              </p:ext>
            </p:extLst>
          </p:nvPr>
        </p:nvGraphicFramePr>
        <p:xfrm>
          <a:off x="977463" y="1087822"/>
          <a:ext cx="10376337" cy="5486400"/>
        </p:xfrm>
        <a:graphic>
          <a:graphicData uri="http://schemas.openxmlformats.org/presentationml/2006/ole">
            <mc:AlternateContent xmlns:mc="http://schemas.openxmlformats.org/markup-compatibility/2006">
              <mc:Choice xmlns:v="urn:schemas-microsoft-com:vml" Requires="v">
                <p:oleObj name="Chart" r:id="rId2" imgW="6883400" imgH="4902200" progId="Excel.Chart.8">
                  <p:embed/>
                </p:oleObj>
              </mc:Choice>
              <mc:Fallback>
                <p:oleObj name="Chart" r:id="rId2" imgW="6883400" imgH="4902200" progId="Excel.Chart.8">
                  <p:embed/>
                  <p:pic>
                    <p:nvPicPr>
                      <p:cNvPr id="1026" name="Object 5">
                        <a:extLst>
                          <a:ext uri="{FF2B5EF4-FFF2-40B4-BE49-F238E27FC236}">
                            <a16:creationId xmlns:a16="http://schemas.microsoft.com/office/drawing/2014/main" id="{162B1097-30D9-648F-DCB8-BCDAB8F66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63" y="1087822"/>
                        <a:ext cx="10376337" cy="5486400"/>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4D08AEA-1E37-F3A8-BF6B-0AA3F25D38ED}"/>
              </a:ext>
            </a:extLst>
          </p:cNvPr>
          <p:cNvSpPr>
            <a:spLocks noGrp="1" noChangeArrowheads="1"/>
          </p:cNvSpPr>
          <p:nvPr>
            <p:ph type="title"/>
          </p:nvPr>
        </p:nvSpPr>
        <p:spPr/>
        <p:txBody>
          <a:bodyPr/>
          <a:lstStyle/>
          <a:p>
            <a:pPr eaLnBrk="1" hangingPunct="1"/>
            <a:r>
              <a:rPr lang="en-US" altLang="en-US"/>
              <a:t>Components of TSA (Cont.)</a:t>
            </a:r>
          </a:p>
        </p:txBody>
      </p:sp>
      <p:sp>
        <p:nvSpPr>
          <p:cNvPr id="16387" name="Rectangle 3">
            <a:extLst>
              <a:ext uri="{FF2B5EF4-FFF2-40B4-BE49-F238E27FC236}">
                <a16:creationId xmlns:a16="http://schemas.microsoft.com/office/drawing/2014/main" id="{ADF1BF8E-A282-22A8-1808-140C3C44AFE8}"/>
              </a:ext>
            </a:extLst>
          </p:cNvPr>
          <p:cNvSpPr>
            <a:spLocks noGrp="1" noChangeArrowheads="1"/>
          </p:cNvSpPr>
          <p:nvPr>
            <p:ph idx="1"/>
          </p:nvPr>
        </p:nvSpPr>
        <p:spPr/>
        <p:txBody>
          <a:bodyPr/>
          <a:lstStyle/>
          <a:p>
            <a:pPr eaLnBrk="1" hangingPunct="1"/>
            <a:r>
              <a:rPr lang="en-US" altLang="en-US" dirty="0"/>
              <a:t>Difficult to forecast demand because...</a:t>
            </a:r>
          </a:p>
          <a:p>
            <a:pPr lvl="1"/>
            <a:r>
              <a:rPr lang="en-US" altLang="en-US" dirty="0"/>
              <a:t>There are no causal variables</a:t>
            </a:r>
          </a:p>
          <a:p>
            <a:pPr lvl="1"/>
            <a:r>
              <a:rPr lang="en-US" altLang="en-US" dirty="0"/>
              <a:t>The components (trend, seasonality, cycles, and random variation) cannot always be easily or accurately identified</a:t>
            </a:r>
          </a:p>
          <a:p>
            <a:pPr lvl="1"/>
            <a:endParaRPr lang="en-US" altLang="en-US" dirty="0"/>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7417" name="Rectangle 1741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410" name="Rectangle 2">
            <a:extLst>
              <a:ext uri="{FF2B5EF4-FFF2-40B4-BE49-F238E27FC236}">
                <a16:creationId xmlns:a16="http://schemas.microsoft.com/office/drawing/2014/main" id="{B5A500CE-88A9-9994-B84F-59D65CF2AB50}"/>
              </a:ext>
            </a:extLst>
          </p:cNvPr>
          <p:cNvSpPr>
            <a:spLocks noGrp="1" noChangeArrowheads="1"/>
          </p:cNvSpPr>
          <p:nvPr>
            <p:ph type="title"/>
          </p:nvPr>
        </p:nvSpPr>
        <p:spPr>
          <a:xfrm>
            <a:off x="3506755" y="365125"/>
            <a:ext cx="7161245" cy="1325563"/>
          </a:xfrm>
        </p:spPr>
        <p:txBody>
          <a:bodyPr vert="horz" lIns="92075" tIns="46038" rIns="92075" bIns="46038" rtlCol="0">
            <a:normAutofit/>
          </a:bodyPr>
          <a:lstStyle/>
          <a:p>
            <a:pPr eaLnBrk="1" hangingPunct="1"/>
            <a:r>
              <a:rPr lang="en-US" altLang="en-US" sz="3600" i="1"/>
              <a:t>Some Time Series Terms</a:t>
            </a:r>
          </a:p>
        </p:txBody>
      </p:sp>
      <p:sp>
        <p:nvSpPr>
          <p:cNvPr id="17419"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421"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7423" name="Straight Connector 17422">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742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7413" name="Rectangle 3">
            <a:extLst>
              <a:ext uri="{FF2B5EF4-FFF2-40B4-BE49-F238E27FC236}">
                <a16:creationId xmlns:a16="http://schemas.microsoft.com/office/drawing/2014/main" id="{93BCFF61-A9DA-B64C-F5E0-FB89C32242CA}"/>
              </a:ext>
            </a:extLst>
          </p:cNvPr>
          <p:cNvGraphicFramePr>
            <a:graphicFrameLocks noGrp="1"/>
          </p:cNvGraphicFramePr>
          <p:nvPr>
            <p:ph idx="1"/>
            <p:extLst>
              <p:ext uri="{D42A27DB-BD31-4B8C-83A1-F6EECF244321}">
                <p14:modId xmlns:p14="http://schemas.microsoft.com/office/powerpoint/2010/main" val="35228091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8441" name="Rectangle 1844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434" name="Rectangle 2">
            <a:extLst>
              <a:ext uri="{FF2B5EF4-FFF2-40B4-BE49-F238E27FC236}">
                <a16:creationId xmlns:a16="http://schemas.microsoft.com/office/drawing/2014/main" id="{C217FC5A-EDCD-7F8F-7555-6C92714519DE}"/>
              </a:ext>
            </a:extLst>
          </p:cNvPr>
          <p:cNvSpPr>
            <a:spLocks noGrp="1" noChangeArrowheads="1"/>
          </p:cNvSpPr>
          <p:nvPr>
            <p:ph type="title"/>
          </p:nvPr>
        </p:nvSpPr>
        <p:spPr>
          <a:xfrm>
            <a:off x="479394" y="1070800"/>
            <a:ext cx="3939688" cy="5583126"/>
          </a:xfrm>
        </p:spPr>
        <p:txBody>
          <a:bodyPr vert="horz" lIns="92075" tIns="46038" rIns="92075" bIns="46038" rtlCol="0">
            <a:normAutofit/>
          </a:bodyPr>
          <a:lstStyle/>
          <a:p>
            <a:pPr algn="r" eaLnBrk="1" hangingPunct="1"/>
            <a:r>
              <a:rPr lang="en-US" altLang="en-US" sz="4500" i="1"/>
              <a:t>Approaching Time Series Analysis</a:t>
            </a:r>
          </a:p>
        </p:txBody>
      </p:sp>
      <p:cxnSp>
        <p:nvCxnSpPr>
          <p:cNvPr id="18443" name="Straight Connector 1844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437" name="Rectangle 3">
            <a:extLst>
              <a:ext uri="{FF2B5EF4-FFF2-40B4-BE49-F238E27FC236}">
                <a16:creationId xmlns:a16="http://schemas.microsoft.com/office/drawing/2014/main" id="{F3CE3325-B029-FDE3-77E7-17BDCBA43FF3}"/>
              </a:ext>
            </a:extLst>
          </p:cNvPr>
          <p:cNvGraphicFramePr>
            <a:graphicFrameLocks noGrp="1"/>
          </p:cNvGraphicFramePr>
          <p:nvPr>
            <p:ph idx="1"/>
            <p:extLst>
              <p:ext uri="{D42A27DB-BD31-4B8C-83A1-F6EECF244321}">
                <p14:modId xmlns:p14="http://schemas.microsoft.com/office/powerpoint/2010/main" val="97136672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4823A38-23EB-F8E7-1CA3-1A5452925D4F}"/>
              </a:ext>
            </a:extLst>
          </p:cNvPr>
          <p:cNvSpPr>
            <a:spLocks noGrp="1" noChangeArrowheads="1"/>
          </p:cNvSpPr>
          <p:nvPr>
            <p:ph type="title"/>
          </p:nvPr>
        </p:nvSpPr>
        <p:spPr>
          <a:xfrm>
            <a:off x="1981200" y="274638"/>
            <a:ext cx="8229600" cy="673100"/>
          </a:xfrm>
        </p:spPr>
        <p:txBody>
          <a:bodyPr vert="horz" lIns="92075" tIns="46038" rIns="92075" bIns="46038" rtlCol="0" anchor="ctr">
            <a:normAutofit/>
          </a:bodyPr>
          <a:lstStyle/>
          <a:p>
            <a:pPr eaLnBrk="1" hangingPunct="1"/>
            <a:r>
              <a:rPr lang="en-US" altLang="en-US" sz="4000" i="1"/>
              <a:t>Moving Averages</a:t>
            </a:r>
          </a:p>
        </p:txBody>
      </p:sp>
      <p:graphicFrame>
        <p:nvGraphicFramePr>
          <p:cNvPr id="4098" name="Object 6">
            <a:extLst>
              <a:ext uri="{FF2B5EF4-FFF2-40B4-BE49-F238E27FC236}">
                <a16:creationId xmlns:a16="http://schemas.microsoft.com/office/drawing/2014/main" id="{061DADCD-EE5D-0FE5-F26E-8643FB3CE659}"/>
              </a:ext>
            </a:extLst>
          </p:cNvPr>
          <p:cNvGraphicFramePr>
            <a:graphicFrameLocks/>
          </p:cNvGraphicFramePr>
          <p:nvPr/>
        </p:nvGraphicFramePr>
        <p:xfrm>
          <a:off x="3910013" y="1627189"/>
          <a:ext cx="3573462" cy="981075"/>
        </p:xfrm>
        <a:graphic>
          <a:graphicData uri="http://schemas.openxmlformats.org/presentationml/2006/ole">
            <mc:AlternateContent xmlns:mc="http://schemas.openxmlformats.org/markup-compatibility/2006">
              <mc:Choice xmlns:v="urn:schemas-microsoft-com:vml" Requires="v">
                <p:oleObj name="Equation" r:id="rId2" imgW="1663700" imgH="457200" progId="Equation.2">
                  <p:embed/>
                </p:oleObj>
              </mc:Choice>
              <mc:Fallback>
                <p:oleObj name="Equation" r:id="rId2" imgW="1663700" imgH="457200" progId="Equation.2">
                  <p:embed/>
                  <p:pic>
                    <p:nvPicPr>
                      <p:cNvPr id="4098" name="Object 6">
                        <a:extLst>
                          <a:ext uri="{FF2B5EF4-FFF2-40B4-BE49-F238E27FC236}">
                            <a16:creationId xmlns:a16="http://schemas.microsoft.com/office/drawing/2014/main" id="{061DADCD-EE5D-0FE5-F26E-8643FB3CE6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13" y="1627189"/>
                        <a:ext cx="357346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4">
            <a:extLst>
              <a:ext uri="{FF2B5EF4-FFF2-40B4-BE49-F238E27FC236}">
                <a16:creationId xmlns:a16="http://schemas.microsoft.com/office/drawing/2014/main" id="{8C3BCC14-C24B-D3AB-0EBB-86F2BB06539F}"/>
              </a:ext>
            </a:extLst>
          </p:cNvPr>
          <p:cNvSpPr>
            <a:spLocks noChangeArrowheads="1"/>
          </p:cNvSpPr>
          <p:nvPr/>
        </p:nvSpPr>
        <p:spPr bwMode="auto">
          <a:xfrm>
            <a:off x="2098676" y="3071814"/>
            <a:ext cx="8316913"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39725" indent="-339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Clr>
                <a:schemeClr val="tx2"/>
              </a:buClr>
              <a:buSzPct val="75000"/>
              <a:buFont typeface="Monotype Sorts" pitchFamily="2" charset="2"/>
              <a:buChar char="u"/>
            </a:pPr>
            <a:r>
              <a:rPr lang="en-US" altLang="en-US" sz="2400"/>
              <a:t>No general method exists for determining </a:t>
            </a:r>
            <a:r>
              <a:rPr lang="en-US" altLang="en-US" sz="2400" i="1">
                <a:latin typeface="Times New Roman" panose="02020603050405020304" pitchFamily="18" charset="0"/>
              </a:rPr>
              <a:t>k.</a:t>
            </a:r>
            <a:endParaRPr lang="en-US" altLang="en-US" sz="2400"/>
          </a:p>
          <a:p>
            <a:pPr>
              <a:spcBef>
                <a:spcPct val="50000"/>
              </a:spcBef>
              <a:buClr>
                <a:schemeClr val="tx2"/>
              </a:buClr>
              <a:buSzPct val="75000"/>
              <a:buFont typeface="Monotype Sorts" pitchFamily="2" charset="2"/>
              <a:buChar char="u"/>
            </a:pPr>
            <a:r>
              <a:rPr lang="en-US" altLang="en-US" sz="2400"/>
              <a:t>We must try out several </a:t>
            </a:r>
            <a:r>
              <a:rPr lang="en-US" altLang="en-US" sz="2400" i="1">
                <a:latin typeface="Times New Roman" panose="02020603050405020304" pitchFamily="18" charset="0"/>
              </a:rPr>
              <a:t>k</a:t>
            </a:r>
            <a:r>
              <a:rPr lang="en-US" altLang="en-US" sz="2400"/>
              <a:t> values to see what works best.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B2B25CC-C055-7164-67A9-333D48B0AEE7}"/>
              </a:ext>
            </a:extLst>
          </p:cNvPr>
          <p:cNvSpPr>
            <a:spLocks noGrp="1"/>
          </p:cNvSpPr>
          <p:nvPr>
            <p:ph type="title"/>
          </p:nvPr>
        </p:nvSpPr>
        <p:spPr>
          <a:xfrm>
            <a:off x="479394" y="1070800"/>
            <a:ext cx="3939688" cy="5583126"/>
          </a:xfrm>
        </p:spPr>
        <p:txBody>
          <a:bodyPr>
            <a:normAutofit/>
          </a:bodyPr>
          <a:lstStyle/>
          <a:p>
            <a:pPr algn="r"/>
            <a:r>
              <a:rPr lang="en-US" sz="7200"/>
              <a:t>Content </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84463A-EF97-3B3A-8E5E-BCE1C1DE417B}"/>
              </a:ext>
            </a:extLst>
          </p:cNvPr>
          <p:cNvGraphicFramePr>
            <a:graphicFrameLocks noGrp="1"/>
          </p:cNvGraphicFramePr>
          <p:nvPr>
            <p:ph idx="1"/>
            <p:extLst>
              <p:ext uri="{D42A27DB-BD31-4B8C-83A1-F6EECF244321}">
                <p14:modId xmlns:p14="http://schemas.microsoft.com/office/powerpoint/2010/main" val="300667455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222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9C377260-BB83-712B-A50F-0216A4176CCA}"/>
              </a:ext>
            </a:extLst>
          </p:cNvPr>
          <p:cNvSpPr>
            <a:spLocks noGrp="1" noChangeArrowheads="1"/>
          </p:cNvSpPr>
          <p:nvPr>
            <p:ph type="title"/>
          </p:nvPr>
        </p:nvSpPr>
        <p:spPr>
          <a:xfrm>
            <a:off x="1981200" y="346076"/>
            <a:ext cx="8229600" cy="714375"/>
          </a:xfrm>
        </p:spPr>
        <p:txBody>
          <a:bodyPr vert="horz" lIns="92075" tIns="46038" rIns="92075" bIns="46038" rtlCol="0" anchor="ctr">
            <a:normAutofit/>
          </a:bodyPr>
          <a:lstStyle/>
          <a:p>
            <a:pPr eaLnBrk="1" hangingPunct="1"/>
            <a:r>
              <a:rPr lang="en-US" altLang="en-US" sz="3600" i="1"/>
              <a:t>Weighted Moving Average</a:t>
            </a:r>
          </a:p>
        </p:txBody>
      </p:sp>
      <p:sp>
        <p:nvSpPr>
          <p:cNvPr id="5126" name="Rectangle 3">
            <a:extLst>
              <a:ext uri="{FF2B5EF4-FFF2-40B4-BE49-F238E27FC236}">
                <a16:creationId xmlns:a16="http://schemas.microsoft.com/office/drawing/2014/main" id="{C4B8D529-059A-0F96-A93B-C8C4CF0DFDC8}"/>
              </a:ext>
            </a:extLst>
          </p:cNvPr>
          <p:cNvSpPr>
            <a:spLocks noGrp="1" noChangeArrowheads="1"/>
          </p:cNvSpPr>
          <p:nvPr>
            <p:ph type="body" idx="1"/>
          </p:nvPr>
        </p:nvSpPr>
        <p:spPr>
          <a:xfrm>
            <a:off x="2192338" y="1169989"/>
            <a:ext cx="7772400" cy="966787"/>
          </a:xfrm>
        </p:spPr>
        <p:txBody>
          <a:bodyPr vert="horz" lIns="92075" tIns="46038" rIns="92075" bIns="46038" rtlCol="0">
            <a:normAutofit/>
          </a:bodyPr>
          <a:lstStyle/>
          <a:p>
            <a:pPr eaLnBrk="1" hangingPunct="1"/>
            <a:r>
              <a:rPr lang="en-US" altLang="en-US" sz="2400"/>
              <a:t>The moving average technique assigns equal weight to all previous observations</a:t>
            </a:r>
          </a:p>
        </p:txBody>
      </p:sp>
      <p:graphicFrame>
        <p:nvGraphicFramePr>
          <p:cNvPr id="5122" name="Object 13">
            <a:extLst>
              <a:ext uri="{FF2B5EF4-FFF2-40B4-BE49-F238E27FC236}">
                <a16:creationId xmlns:a16="http://schemas.microsoft.com/office/drawing/2014/main" id="{B586A82C-0F6D-01E9-91E9-BB6B81E9C099}"/>
              </a:ext>
            </a:extLst>
          </p:cNvPr>
          <p:cNvGraphicFramePr>
            <a:graphicFrameLocks/>
          </p:cNvGraphicFramePr>
          <p:nvPr/>
        </p:nvGraphicFramePr>
        <p:xfrm>
          <a:off x="3665539" y="1903414"/>
          <a:ext cx="4384675" cy="866775"/>
        </p:xfrm>
        <a:graphic>
          <a:graphicData uri="http://schemas.openxmlformats.org/presentationml/2006/ole">
            <mc:AlternateContent xmlns:mc="http://schemas.openxmlformats.org/markup-compatibility/2006">
              <mc:Choice xmlns:v="urn:schemas-microsoft-com:vml" Requires="v">
                <p:oleObj name="Equation" r:id="rId2" imgW="2286000" imgH="457200" progId="Equation.2">
                  <p:embed/>
                </p:oleObj>
              </mc:Choice>
              <mc:Fallback>
                <p:oleObj name="Equation" r:id="rId2" imgW="2286000" imgH="457200" progId="Equation.2">
                  <p:embed/>
                  <p:pic>
                    <p:nvPicPr>
                      <p:cNvPr id="5122" name="Object 13">
                        <a:extLst>
                          <a:ext uri="{FF2B5EF4-FFF2-40B4-BE49-F238E27FC236}">
                            <a16:creationId xmlns:a16="http://schemas.microsoft.com/office/drawing/2014/main" id="{B586A82C-0F6D-01E9-91E9-BB6B81E9C0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9" y="1903414"/>
                        <a:ext cx="43846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7" name="Group 8">
            <a:extLst>
              <a:ext uri="{FF2B5EF4-FFF2-40B4-BE49-F238E27FC236}">
                <a16:creationId xmlns:a16="http://schemas.microsoft.com/office/drawing/2014/main" id="{5999C92B-0EC3-AC13-1714-DC9BECBD8D86}"/>
              </a:ext>
            </a:extLst>
          </p:cNvPr>
          <p:cNvGrpSpPr>
            <a:grpSpLocks/>
          </p:cNvGrpSpPr>
          <p:nvPr/>
        </p:nvGrpSpPr>
        <p:grpSpPr bwMode="auto">
          <a:xfrm>
            <a:off x="2184400" y="2954338"/>
            <a:ext cx="7721600" cy="2260600"/>
            <a:chOff x="416" y="1861"/>
            <a:chExt cx="4864" cy="1424"/>
          </a:xfrm>
        </p:grpSpPr>
        <p:sp>
          <p:nvSpPr>
            <p:cNvPr id="5129" name="Rectangle 5">
              <a:extLst>
                <a:ext uri="{FF2B5EF4-FFF2-40B4-BE49-F238E27FC236}">
                  <a16:creationId xmlns:a16="http://schemas.microsoft.com/office/drawing/2014/main" id="{037D5086-B8BC-96C1-5C03-544EAE14DCBA}"/>
                </a:ext>
              </a:extLst>
            </p:cNvPr>
            <p:cNvSpPr>
              <a:spLocks noChangeArrowheads="1"/>
            </p:cNvSpPr>
            <p:nvPr/>
          </p:nvSpPr>
          <p:spPr bwMode="auto">
            <a:xfrm>
              <a:off x="416" y="1861"/>
              <a:ext cx="4864"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Clr>
                  <a:schemeClr val="tx2"/>
                </a:buClr>
                <a:buSzPct val="75000"/>
                <a:buFont typeface="Monotype Sorts" pitchFamily="2" charset="2"/>
                <a:buChar char="u"/>
              </a:pPr>
              <a:r>
                <a:rPr lang="en-US" altLang="en-US" sz="2400"/>
                <a:t>The weighted moving average technique allows for  different weights to be assigned to previous observations.</a:t>
              </a:r>
            </a:p>
          </p:txBody>
        </p:sp>
        <p:graphicFrame>
          <p:nvGraphicFramePr>
            <p:cNvPr id="5123" name="Object 14">
              <a:extLst>
                <a:ext uri="{FF2B5EF4-FFF2-40B4-BE49-F238E27FC236}">
                  <a16:creationId xmlns:a16="http://schemas.microsoft.com/office/drawing/2014/main" id="{C6B87E84-8E9D-C56A-0A30-4A518A8ABB88}"/>
                </a:ext>
              </a:extLst>
            </p:cNvPr>
            <p:cNvGraphicFramePr>
              <a:graphicFrameLocks/>
            </p:cNvGraphicFramePr>
            <p:nvPr/>
          </p:nvGraphicFramePr>
          <p:xfrm>
            <a:off x="1289" y="2599"/>
            <a:ext cx="2810" cy="329"/>
          </p:xfrm>
          <a:graphic>
            <a:graphicData uri="http://schemas.openxmlformats.org/presentationml/2006/ole">
              <mc:AlternateContent xmlns:mc="http://schemas.openxmlformats.org/markup-compatibility/2006">
                <mc:Choice xmlns:v="urn:schemas-microsoft-com:vml" Requires="v">
                  <p:oleObj name="Equation" r:id="rId4" imgW="2336800" imgH="279400" progId="Equation.2">
                    <p:embed/>
                  </p:oleObj>
                </mc:Choice>
                <mc:Fallback>
                  <p:oleObj name="Equation" r:id="rId4" imgW="2336800" imgH="279400" progId="Equation.2">
                    <p:embed/>
                    <p:pic>
                      <p:nvPicPr>
                        <p:cNvPr id="5123" name="Object 14">
                          <a:extLst>
                            <a:ext uri="{FF2B5EF4-FFF2-40B4-BE49-F238E27FC236}">
                              <a16:creationId xmlns:a16="http://schemas.microsoft.com/office/drawing/2014/main" id="{C6B87E84-8E9D-C56A-0A30-4A518A8ABB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 y="2599"/>
                          <a:ext cx="281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15">
              <a:extLst>
                <a:ext uri="{FF2B5EF4-FFF2-40B4-BE49-F238E27FC236}">
                  <a16:creationId xmlns:a16="http://schemas.microsoft.com/office/drawing/2014/main" id="{27D5CB6D-FB01-E0F9-A952-80E942B300E8}"/>
                </a:ext>
              </a:extLst>
            </p:cNvPr>
            <p:cNvGraphicFramePr>
              <a:graphicFrameLocks/>
            </p:cNvGraphicFramePr>
            <p:nvPr/>
          </p:nvGraphicFramePr>
          <p:xfrm>
            <a:off x="1455" y="2980"/>
            <a:ext cx="2382" cy="305"/>
          </p:xfrm>
          <a:graphic>
            <a:graphicData uri="http://schemas.openxmlformats.org/presentationml/2006/ole">
              <mc:AlternateContent xmlns:mc="http://schemas.openxmlformats.org/markup-compatibility/2006">
                <mc:Choice xmlns:v="urn:schemas-microsoft-com:vml" Requires="v">
                  <p:oleObj name="Equation" r:id="rId6" imgW="2209800" imgH="304800" progId="Equation.2">
                    <p:embed/>
                  </p:oleObj>
                </mc:Choice>
                <mc:Fallback>
                  <p:oleObj name="Equation" r:id="rId6" imgW="2209800" imgH="304800" progId="Equation.2">
                    <p:embed/>
                    <p:pic>
                      <p:nvPicPr>
                        <p:cNvPr id="5124" name="Object 15">
                          <a:extLst>
                            <a:ext uri="{FF2B5EF4-FFF2-40B4-BE49-F238E27FC236}">
                              <a16:creationId xmlns:a16="http://schemas.microsoft.com/office/drawing/2014/main" id="{27D5CB6D-FB01-E0F9-A952-80E942B300E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 y="2980"/>
                          <a:ext cx="238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128" name="Rectangle 9">
            <a:extLst>
              <a:ext uri="{FF2B5EF4-FFF2-40B4-BE49-F238E27FC236}">
                <a16:creationId xmlns:a16="http://schemas.microsoft.com/office/drawing/2014/main" id="{16DE5F9D-8ACD-3AC2-ADB6-AFBBF14BB954}"/>
              </a:ext>
            </a:extLst>
          </p:cNvPr>
          <p:cNvSpPr>
            <a:spLocks noChangeArrowheads="1"/>
          </p:cNvSpPr>
          <p:nvPr/>
        </p:nvSpPr>
        <p:spPr bwMode="auto">
          <a:xfrm>
            <a:off x="2225675" y="5351464"/>
            <a:ext cx="777240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5000"/>
              <a:buFont typeface="Monotype Sorts" pitchFamily="2" charset="2"/>
              <a:buChar char="u"/>
            </a:pPr>
            <a:r>
              <a:rPr lang="en-US" altLang="en-US" sz="2400"/>
              <a:t>We must determine values for </a:t>
            </a:r>
            <a:r>
              <a:rPr lang="en-US" altLang="en-US" sz="2400" i="1">
                <a:latin typeface="Times New Roman" panose="02020603050405020304" pitchFamily="18" charset="0"/>
              </a:rPr>
              <a:t>k</a:t>
            </a:r>
            <a:r>
              <a:rPr lang="en-US" altLang="en-US" sz="2400"/>
              <a:t> and the </a:t>
            </a:r>
            <a:r>
              <a:rPr lang="en-US" altLang="en-US" sz="2400" i="1">
                <a:latin typeface="Times New Roman" panose="02020603050405020304" pitchFamily="18" charset="0"/>
              </a:rPr>
              <a:t>w</a:t>
            </a:r>
            <a:r>
              <a:rPr lang="en-US" altLang="en-US" sz="2400" i="1" baseline="-25000">
                <a:latin typeface="Times New Roman" panose="02020603050405020304" pitchFamily="18" charset="0"/>
              </a:rPr>
              <a:t>i</a:t>
            </a:r>
            <a:r>
              <a:rPr lang="en-US" altLang="en-US" sz="2400" i="1">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A8D1DB1-3FD7-FEC8-6980-1E2BDDEACB8A}"/>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en-US" sz="4000" i="1"/>
              <a:t>Trend Models</a:t>
            </a:r>
          </a:p>
        </p:txBody>
      </p:sp>
      <p:sp>
        <p:nvSpPr>
          <p:cNvPr id="21507" name="Rectangle 3">
            <a:extLst>
              <a:ext uri="{FF2B5EF4-FFF2-40B4-BE49-F238E27FC236}">
                <a16:creationId xmlns:a16="http://schemas.microsoft.com/office/drawing/2014/main" id="{2907538F-2166-3619-959F-86D21138694F}"/>
              </a:ext>
            </a:extLst>
          </p:cNvPr>
          <p:cNvSpPr>
            <a:spLocks noGrp="1" noChangeArrowheads="1"/>
          </p:cNvSpPr>
          <p:nvPr>
            <p:ph idx="1"/>
          </p:nvPr>
        </p:nvSpPr>
        <p:spPr/>
        <p:txBody>
          <a:bodyPr vert="horz" lIns="92075" tIns="46038" rIns="92075" bIns="46038" rtlCol="0">
            <a:normAutofit/>
          </a:bodyPr>
          <a:lstStyle/>
          <a:p>
            <a:pPr eaLnBrk="1" hangingPunct="1"/>
            <a:r>
              <a:rPr lang="en-US" altLang="en-US"/>
              <a:t>Trend is the long-term sweep or general direction of movement in a time series.</a:t>
            </a:r>
          </a:p>
          <a:p>
            <a:pPr eaLnBrk="1" hangingPunct="1"/>
            <a:r>
              <a:rPr lang="en-US" altLang="en-US"/>
              <a:t>We’ll now consider some nonstationary time series techniques that are appropriate for data exhibiting upward or downward trends.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FE3D44F2-343D-4073-2842-55D18D91FD79}"/>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en-US" i="1"/>
              <a:t>The Linear Trend Model</a:t>
            </a:r>
          </a:p>
        </p:txBody>
      </p:sp>
      <p:grpSp>
        <p:nvGrpSpPr>
          <p:cNvPr id="7174" name="Group 5">
            <a:extLst>
              <a:ext uri="{FF2B5EF4-FFF2-40B4-BE49-F238E27FC236}">
                <a16:creationId xmlns:a16="http://schemas.microsoft.com/office/drawing/2014/main" id="{9A21405B-3CE3-1430-AC34-4A488F1BF5A9}"/>
              </a:ext>
            </a:extLst>
          </p:cNvPr>
          <p:cNvGrpSpPr>
            <a:grpSpLocks/>
          </p:cNvGrpSpPr>
          <p:nvPr/>
        </p:nvGrpSpPr>
        <p:grpSpPr bwMode="auto">
          <a:xfrm>
            <a:off x="4625976" y="1168401"/>
            <a:ext cx="2830513" cy="1444625"/>
            <a:chOff x="1954" y="736"/>
            <a:chExt cx="1783" cy="910"/>
          </a:xfrm>
        </p:grpSpPr>
        <p:graphicFrame>
          <p:nvGraphicFramePr>
            <p:cNvPr id="7170" name="Object 11">
              <a:extLst>
                <a:ext uri="{FF2B5EF4-FFF2-40B4-BE49-F238E27FC236}">
                  <a16:creationId xmlns:a16="http://schemas.microsoft.com/office/drawing/2014/main" id="{A5768B49-353A-15B1-EF39-51DE281A746D}"/>
                </a:ext>
              </a:extLst>
            </p:cNvPr>
            <p:cNvGraphicFramePr>
              <a:graphicFrameLocks/>
            </p:cNvGraphicFramePr>
            <p:nvPr/>
          </p:nvGraphicFramePr>
          <p:xfrm>
            <a:off x="1954" y="736"/>
            <a:ext cx="1783" cy="514"/>
          </p:xfrm>
          <a:graphic>
            <a:graphicData uri="http://schemas.openxmlformats.org/presentationml/2006/ole">
              <mc:AlternateContent xmlns:mc="http://schemas.openxmlformats.org/markup-compatibility/2006">
                <mc:Choice xmlns:v="urn:schemas-microsoft-com:vml" Requires="v">
                  <p:oleObj name="Equation" r:id="rId2" imgW="1066800" imgH="317500" progId="Equation.2">
                    <p:embed/>
                  </p:oleObj>
                </mc:Choice>
                <mc:Fallback>
                  <p:oleObj name="Equation" r:id="rId2" imgW="1066800" imgH="317500" progId="Equation.2">
                    <p:embed/>
                    <p:pic>
                      <p:nvPicPr>
                        <p:cNvPr id="7170" name="Object 11">
                          <a:extLst>
                            <a:ext uri="{FF2B5EF4-FFF2-40B4-BE49-F238E27FC236}">
                              <a16:creationId xmlns:a16="http://schemas.microsoft.com/office/drawing/2014/main" id="{A5768B49-353A-15B1-EF39-51DE281A746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 y="736"/>
                          <a:ext cx="1783"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2">
              <a:extLst>
                <a:ext uri="{FF2B5EF4-FFF2-40B4-BE49-F238E27FC236}">
                  <a16:creationId xmlns:a16="http://schemas.microsoft.com/office/drawing/2014/main" id="{FA70E6D1-67FC-07FD-B6EF-FC279130AF7C}"/>
                </a:ext>
              </a:extLst>
            </p:cNvPr>
            <p:cNvGraphicFramePr>
              <a:graphicFrameLocks/>
            </p:cNvGraphicFramePr>
            <p:nvPr/>
          </p:nvGraphicFramePr>
          <p:xfrm>
            <a:off x="2206" y="1337"/>
            <a:ext cx="1258" cy="309"/>
          </p:xfrm>
          <a:graphic>
            <a:graphicData uri="http://schemas.openxmlformats.org/presentationml/2006/ole">
              <mc:AlternateContent xmlns:mc="http://schemas.openxmlformats.org/markup-compatibility/2006">
                <mc:Choice xmlns:v="urn:schemas-microsoft-com:vml" Requires="v">
                  <p:oleObj name="Equation" r:id="rId4" imgW="1066800" imgH="266700" progId="Equation.2">
                    <p:embed/>
                  </p:oleObj>
                </mc:Choice>
                <mc:Fallback>
                  <p:oleObj name="Equation" r:id="rId4" imgW="1066800" imgH="266700" progId="Equation.2">
                    <p:embed/>
                    <p:pic>
                      <p:nvPicPr>
                        <p:cNvPr id="7171" name="Object 12">
                          <a:extLst>
                            <a:ext uri="{FF2B5EF4-FFF2-40B4-BE49-F238E27FC236}">
                              <a16:creationId xmlns:a16="http://schemas.microsoft.com/office/drawing/2014/main" id="{FA70E6D1-67FC-07FD-B6EF-FC279130AF7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 y="1337"/>
                          <a:ext cx="125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5" name="Rectangle 6">
            <a:extLst>
              <a:ext uri="{FF2B5EF4-FFF2-40B4-BE49-F238E27FC236}">
                <a16:creationId xmlns:a16="http://schemas.microsoft.com/office/drawing/2014/main" id="{7DE0A024-DBFE-6E2A-1487-1860735E75E6}"/>
              </a:ext>
            </a:extLst>
          </p:cNvPr>
          <p:cNvSpPr>
            <a:spLocks noChangeArrowheads="1"/>
          </p:cNvSpPr>
          <p:nvPr/>
        </p:nvSpPr>
        <p:spPr bwMode="auto">
          <a:xfrm>
            <a:off x="3322639" y="2800351"/>
            <a:ext cx="37242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t>For example:</a:t>
            </a:r>
          </a:p>
        </p:txBody>
      </p:sp>
      <p:graphicFrame>
        <p:nvGraphicFramePr>
          <p:cNvPr id="7172" name="Object 13">
            <a:extLst>
              <a:ext uri="{FF2B5EF4-FFF2-40B4-BE49-F238E27FC236}">
                <a16:creationId xmlns:a16="http://schemas.microsoft.com/office/drawing/2014/main" id="{A61BF55F-1172-7AAC-15E3-136E172FAA44}"/>
              </a:ext>
            </a:extLst>
          </p:cNvPr>
          <p:cNvGraphicFramePr>
            <a:graphicFrameLocks/>
          </p:cNvGraphicFramePr>
          <p:nvPr/>
        </p:nvGraphicFramePr>
        <p:xfrm>
          <a:off x="4203700" y="3292476"/>
          <a:ext cx="3536950" cy="441325"/>
        </p:xfrm>
        <a:graphic>
          <a:graphicData uri="http://schemas.openxmlformats.org/presentationml/2006/ole">
            <mc:AlternateContent xmlns:mc="http://schemas.openxmlformats.org/markup-compatibility/2006">
              <mc:Choice xmlns:v="urn:schemas-microsoft-com:vml" Requires="v">
                <p:oleObj name="Equation" r:id="rId6" imgW="2070100" imgH="266700" progId="Equation.2">
                  <p:embed/>
                </p:oleObj>
              </mc:Choice>
              <mc:Fallback>
                <p:oleObj name="Equation" r:id="rId6" imgW="2070100" imgH="266700" progId="Equation.2">
                  <p:embed/>
                  <p:pic>
                    <p:nvPicPr>
                      <p:cNvPr id="7172" name="Object 13">
                        <a:extLst>
                          <a:ext uri="{FF2B5EF4-FFF2-40B4-BE49-F238E27FC236}">
                            <a16:creationId xmlns:a16="http://schemas.microsoft.com/office/drawing/2014/main" id="{A61BF55F-1172-7AAC-15E3-136E172FAA4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3700" y="3292476"/>
                        <a:ext cx="353695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A318F52-9320-4C9A-0E79-CEAA51F4E3BD}"/>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en-US" sz="3600" i="1"/>
              <a:t>The TREND() Function</a:t>
            </a:r>
          </a:p>
        </p:txBody>
      </p:sp>
      <p:sp>
        <p:nvSpPr>
          <p:cNvPr id="22531" name="Rectangle 3">
            <a:extLst>
              <a:ext uri="{FF2B5EF4-FFF2-40B4-BE49-F238E27FC236}">
                <a16:creationId xmlns:a16="http://schemas.microsoft.com/office/drawing/2014/main" id="{F644314E-861B-651B-5AB0-77BDE00F8E8F}"/>
              </a:ext>
            </a:extLst>
          </p:cNvPr>
          <p:cNvSpPr>
            <a:spLocks noGrp="1" noChangeArrowheads="1"/>
          </p:cNvSpPr>
          <p:nvPr>
            <p:ph idx="1"/>
          </p:nvPr>
        </p:nvSpPr>
        <p:spPr/>
        <p:txBody>
          <a:bodyPr vert="horz" lIns="92075" tIns="46038" rIns="92075" bIns="46038" rtlCol="0">
            <a:normAutofit/>
          </a:bodyPr>
          <a:lstStyle/>
          <a:p>
            <a:pPr marL="0" indent="0" algn="ctr">
              <a:buNone/>
            </a:pPr>
            <a:r>
              <a:rPr lang="en-US" altLang="en-US">
                <a:latin typeface="Times New Roman" panose="02020603050405020304" pitchFamily="18" charset="0"/>
              </a:rPr>
              <a:t>TREND(Y-range, X-range, X-value for prediction)</a:t>
            </a:r>
            <a:endParaRPr lang="en-US" altLang="en-US" b="1" i="1">
              <a:latin typeface="Times New Roman" panose="02020603050405020304" pitchFamily="18" charset="0"/>
            </a:endParaRPr>
          </a:p>
          <a:p>
            <a:pPr marL="0" indent="0">
              <a:buNone/>
            </a:pPr>
            <a:r>
              <a:rPr lang="en-US" altLang="en-US" sz="2300">
                <a:latin typeface="Times New Roman" panose="02020603050405020304" pitchFamily="18" charset="0"/>
              </a:rPr>
              <a:t>where: </a:t>
            </a:r>
          </a:p>
          <a:p>
            <a:pPr marL="0" indent="0">
              <a:buNone/>
            </a:pPr>
            <a:r>
              <a:rPr lang="en-US" altLang="en-US" sz="2300" b="1">
                <a:latin typeface="Times New Roman" panose="02020603050405020304" pitchFamily="18" charset="0"/>
              </a:rPr>
              <a:t>Y-range</a:t>
            </a:r>
            <a:r>
              <a:rPr lang="en-US" altLang="en-US" sz="2300">
                <a:latin typeface="Times New Roman" panose="02020603050405020304" pitchFamily="18" charset="0"/>
              </a:rPr>
              <a:t> is the spreadsheet range containing the dependent Y variable, </a:t>
            </a:r>
          </a:p>
          <a:p>
            <a:pPr marL="0" indent="0">
              <a:buNone/>
            </a:pPr>
            <a:r>
              <a:rPr lang="en-US" altLang="en-US" sz="2300" b="1">
                <a:latin typeface="Times New Roman" panose="02020603050405020304" pitchFamily="18" charset="0"/>
              </a:rPr>
              <a:t>X-range</a:t>
            </a:r>
            <a:r>
              <a:rPr lang="en-US" altLang="en-US" sz="2300">
                <a:latin typeface="Times New Roman" panose="02020603050405020304" pitchFamily="18" charset="0"/>
              </a:rPr>
              <a:t> is the spreadsheet range containing the independent X variable(s), </a:t>
            </a:r>
          </a:p>
          <a:p>
            <a:pPr marL="0" indent="0">
              <a:buNone/>
            </a:pPr>
            <a:r>
              <a:rPr lang="en-US" altLang="en-US" sz="2300" b="1">
                <a:latin typeface="Times New Roman" panose="02020603050405020304" pitchFamily="18" charset="0"/>
              </a:rPr>
              <a:t>X-value for prediction</a:t>
            </a:r>
            <a:r>
              <a:rPr lang="en-US" altLang="en-US" sz="2300">
                <a:latin typeface="Times New Roman" panose="02020603050405020304" pitchFamily="18" charset="0"/>
              </a:rPr>
              <a:t> is a cell (or cells) containing the values for the independent X variable(s) for which we want an estimated value of Y.  </a:t>
            </a:r>
          </a:p>
          <a:p>
            <a:pPr marL="0" indent="0">
              <a:buNone/>
            </a:pPr>
            <a:r>
              <a:rPr lang="en-US" altLang="en-US" sz="2000">
                <a:latin typeface="Times New Roman" panose="02020603050405020304" pitchFamily="18" charset="0"/>
              </a:rPr>
              <a:t>Note: The TREND( ) function is dynamically updated whenever any inputs to the function change.  However, it does not provide the statistical information provided by the regression tool.  It is best two use  these two different approaches to doing regression in conjunction with one another.  </a:t>
            </a:r>
          </a:p>
          <a:p>
            <a:pPr marL="0" indent="0">
              <a:buNone/>
            </a:pPr>
            <a:endParaRPr lang="en-US" altLang="en-US" sz="20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2453BE57-5045-B8F1-E016-4246098C0DE5}"/>
              </a:ext>
            </a:extLst>
          </p:cNvPr>
          <p:cNvSpPr>
            <a:spLocks noGrp="1" noChangeArrowheads="1"/>
          </p:cNvSpPr>
          <p:nvPr>
            <p:ph type="title"/>
          </p:nvPr>
        </p:nvSpPr>
        <p:spPr/>
        <p:txBody>
          <a:bodyPr vert="horz" lIns="92075" tIns="46038" rIns="92075" bIns="46038" rtlCol="0" anchor="ctr">
            <a:normAutofit/>
          </a:bodyPr>
          <a:lstStyle/>
          <a:p>
            <a:pPr eaLnBrk="1" hangingPunct="1"/>
            <a:r>
              <a:rPr lang="en-US" altLang="en-US" sz="3600" i="1"/>
              <a:t>Combining Forecasts</a:t>
            </a:r>
          </a:p>
        </p:txBody>
      </p:sp>
      <p:sp>
        <p:nvSpPr>
          <p:cNvPr id="9222" name="Rectangle 3">
            <a:extLst>
              <a:ext uri="{FF2B5EF4-FFF2-40B4-BE49-F238E27FC236}">
                <a16:creationId xmlns:a16="http://schemas.microsoft.com/office/drawing/2014/main" id="{12C77BE0-AC68-6182-68AC-444FB8685FFE}"/>
              </a:ext>
            </a:extLst>
          </p:cNvPr>
          <p:cNvSpPr>
            <a:spLocks noGrp="1" noChangeArrowheads="1"/>
          </p:cNvSpPr>
          <p:nvPr>
            <p:ph idx="1"/>
          </p:nvPr>
        </p:nvSpPr>
        <p:spPr/>
        <p:txBody>
          <a:bodyPr vert="horz" lIns="92075" tIns="46038" rIns="92075" bIns="46038" rtlCol="0">
            <a:normAutofit/>
          </a:bodyPr>
          <a:lstStyle/>
          <a:p>
            <a:pPr eaLnBrk="1" hangingPunct="1"/>
            <a:r>
              <a:rPr lang="en-US" altLang="en-US" sz="2400" dirty="0"/>
              <a:t>It is also possible to combine forecasts to create a composite forecast.</a:t>
            </a:r>
          </a:p>
          <a:p>
            <a:pPr eaLnBrk="1" hangingPunct="1"/>
            <a:r>
              <a:rPr lang="en-US" altLang="en-US" sz="2400" dirty="0"/>
              <a:t>Suppose we used three different forecasting methods on a given data set.</a:t>
            </a:r>
          </a:p>
          <a:p>
            <a:r>
              <a:rPr lang="en-US" altLang="en-US" sz="2400" dirty="0"/>
              <a:t>Denote the predicted value of time period </a:t>
            </a:r>
            <a:r>
              <a:rPr lang="en-US" altLang="en-US" sz="2400" i="1" dirty="0">
                <a:latin typeface="Times New Roman" panose="02020603050405020304" pitchFamily="18" charset="0"/>
              </a:rPr>
              <a:t>t</a:t>
            </a:r>
            <a:r>
              <a:rPr lang="en-US" altLang="en-US" sz="2400" dirty="0"/>
              <a:t> using each method as follows:</a:t>
            </a:r>
          </a:p>
          <a:p>
            <a:endParaRPr lang="en-US" altLang="en-US" sz="2400"/>
          </a:p>
          <a:p>
            <a:r>
              <a:rPr lang="en-US" altLang="en-US" sz="2400"/>
              <a:t>We </a:t>
            </a:r>
            <a:r>
              <a:rPr lang="en-US" altLang="en-US" sz="2400" dirty="0"/>
              <a:t>could create a composite forecast as follows:</a:t>
            </a:r>
          </a:p>
          <a:p>
            <a:pPr marL="0" indent="0">
              <a:buNone/>
            </a:pPr>
            <a:endParaRPr lang="en-US" altLang="en-US" sz="2400" dirty="0"/>
          </a:p>
          <a:p>
            <a:pPr eaLnBrk="1" hangingPunct="1"/>
            <a:endParaRPr lang="en-US" altLang="en-US" sz="2400" dirty="0"/>
          </a:p>
        </p:txBody>
      </p:sp>
      <p:grpSp>
        <p:nvGrpSpPr>
          <p:cNvPr id="9223" name="Group 6">
            <a:extLst>
              <a:ext uri="{FF2B5EF4-FFF2-40B4-BE49-F238E27FC236}">
                <a16:creationId xmlns:a16="http://schemas.microsoft.com/office/drawing/2014/main" id="{6BEE6674-4CA8-B7D9-1400-E8757646B946}"/>
              </a:ext>
            </a:extLst>
          </p:cNvPr>
          <p:cNvGrpSpPr>
            <a:grpSpLocks/>
          </p:cNvGrpSpPr>
          <p:nvPr/>
        </p:nvGrpSpPr>
        <p:grpSpPr bwMode="auto">
          <a:xfrm>
            <a:off x="2139950" y="2886075"/>
            <a:ext cx="7772400" cy="1314450"/>
            <a:chOff x="388" y="1818"/>
            <a:chExt cx="4896" cy="828"/>
          </a:xfrm>
        </p:grpSpPr>
        <p:sp>
          <p:nvSpPr>
            <p:cNvPr id="9226" name="Rectangle 4">
              <a:extLst>
                <a:ext uri="{FF2B5EF4-FFF2-40B4-BE49-F238E27FC236}">
                  <a16:creationId xmlns:a16="http://schemas.microsoft.com/office/drawing/2014/main" id="{53CBD09C-E600-C312-5C8E-B9809AC1543A}"/>
                </a:ext>
              </a:extLst>
            </p:cNvPr>
            <p:cNvSpPr>
              <a:spLocks noChangeArrowheads="1"/>
            </p:cNvSpPr>
            <p:nvPr/>
          </p:nvSpPr>
          <p:spPr bwMode="auto">
            <a:xfrm>
              <a:off x="388" y="1818"/>
              <a:ext cx="4896"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5000"/>
                <a:buFont typeface="Monotype Sorts" pitchFamily="2" charset="2"/>
                <a:buChar char="u"/>
              </a:pPr>
              <a:endParaRPr lang="en-US" altLang="en-US" sz="2400" dirty="0"/>
            </a:p>
          </p:txBody>
        </p:sp>
        <p:graphicFrame>
          <p:nvGraphicFramePr>
            <p:cNvPr id="9218" name="Object 14">
              <a:extLst>
                <a:ext uri="{FF2B5EF4-FFF2-40B4-BE49-F238E27FC236}">
                  <a16:creationId xmlns:a16="http://schemas.microsoft.com/office/drawing/2014/main" id="{69F11B39-3577-A519-D047-57F9C50FADFD}"/>
                </a:ext>
              </a:extLst>
            </p:cNvPr>
            <p:cNvGraphicFramePr>
              <a:graphicFrameLocks/>
            </p:cNvGraphicFramePr>
            <p:nvPr/>
          </p:nvGraphicFramePr>
          <p:xfrm>
            <a:off x="2016" y="2289"/>
            <a:ext cx="1560" cy="357"/>
          </p:xfrm>
          <a:graphic>
            <a:graphicData uri="http://schemas.openxmlformats.org/presentationml/2006/ole">
              <mc:AlternateContent xmlns:mc="http://schemas.openxmlformats.org/markup-compatibility/2006">
                <mc:Choice xmlns:v="urn:schemas-microsoft-com:vml" Requires="v">
                  <p:oleObj name="Equation" r:id="rId2" imgW="1130300" imgH="266700" progId="Equation.2">
                    <p:embed/>
                  </p:oleObj>
                </mc:Choice>
                <mc:Fallback>
                  <p:oleObj name="Equation" r:id="rId2" imgW="1130300" imgH="266700" progId="Equation.2">
                    <p:embed/>
                    <p:pic>
                      <p:nvPicPr>
                        <p:cNvPr id="9218" name="Object 14">
                          <a:extLst>
                            <a:ext uri="{FF2B5EF4-FFF2-40B4-BE49-F238E27FC236}">
                              <a16:creationId xmlns:a16="http://schemas.microsoft.com/office/drawing/2014/main" id="{69F11B39-3577-A519-D047-57F9C50FAD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2289"/>
                          <a:ext cx="156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219" name="Object 15">
            <a:extLst>
              <a:ext uri="{FF2B5EF4-FFF2-40B4-BE49-F238E27FC236}">
                <a16:creationId xmlns:a16="http://schemas.microsoft.com/office/drawing/2014/main" id="{D994EAE7-5390-2362-9308-78090A9EC9B8}"/>
              </a:ext>
            </a:extLst>
          </p:cNvPr>
          <p:cNvGraphicFramePr>
            <a:graphicFrameLocks/>
          </p:cNvGraphicFramePr>
          <p:nvPr/>
        </p:nvGraphicFramePr>
        <p:xfrm>
          <a:off x="6034089" y="3322639"/>
          <a:ext cx="104775" cy="193675"/>
        </p:xfrm>
        <a:graphic>
          <a:graphicData uri="http://schemas.openxmlformats.org/presentationml/2006/ole">
            <mc:AlternateContent xmlns:mc="http://schemas.openxmlformats.org/markup-compatibility/2006">
              <mc:Choice xmlns:v="urn:schemas-microsoft-com:vml" Requires="v">
                <p:oleObj name="Equation" r:id="rId4" imgW="2628900" imgH="4686300" progId="Equation.2">
                  <p:embed/>
                </p:oleObj>
              </mc:Choice>
              <mc:Fallback>
                <p:oleObj name="Equation" r:id="rId4" imgW="2628900" imgH="4686300" progId="Equation.2">
                  <p:embed/>
                  <p:pic>
                    <p:nvPicPr>
                      <p:cNvPr id="9219" name="Object 15">
                        <a:extLst>
                          <a:ext uri="{FF2B5EF4-FFF2-40B4-BE49-F238E27FC236}">
                            <a16:creationId xmlns:a16="http://schemas.microsoft.com/office/drawing/2014/main" id="{D994EAE7-5390-2362-9308-78090A9EC9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4089" y="3322639"/>
                        <a:ext cx="1047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24" name="Group 10">
            <a:extLst>
              <a:ext uri="{FF2B5EF4-FFF2-40B4-BE49-F238E27FC236}">
                <a16:creationId xmlns:a16="http://schemas.microsoft.com/office/drawing/2014/main" id="{E78983DE-C370-AC30-69B4-F8AB246069D8}"/>
              </a:ext>
            </a:extLst>
          </p:cNvPr>
          <p:cNvGrpSpPr>
            <a:grpSpLocks/>
          </p:cNvGrpSpPr>
          <p:nvPr/>
        </p:nvGrpSpPr>
        <p:grpSpPr bwMode="auto">
          <a:xfrm>
            <a:off x="2208213" y="4314826"/>
            <a:ext cx="7772400" cy="1177925"/>
            <a:chOff x="431" y="2718"/>
            <a:chExt cx="4896" cy="742"/>
          </a:xfrm>
        </p:grpSpPr>
        <p:sp>
          <p:nvSpPr>
            <p:cNvPr id="9225" name="Rectangle 8">
              <a:extLst>
                <a:ext uri="{FF2B5EF4-FFF2-40B4-BE49-F238E27FC236}">
                  <a16:creationId xmlns:a16="http://schemas.microsoft.com/office/drawing/2014/main" id="{696A33A6-36D0-6AC4-A13D-627EDD070F7D}"/>
                </a:ext>
              </a:extLst>
            </p:cNvPr>
            <p:cNvSpPr>
              <a:spLocks noChangeArrowheads="1"/>
            </p:cNvSpPr>
            <p:nvPr/>
          </p:nvSpPr>
          <p:spPr bwMode="auto">
            <a:xfrm>
              <a:off x="431" y="2718"/>
              <a:ext cx="4896"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5000"/>
                <a:buFont typeface="Monotype Sorts" pitchFamily="2" charset="2"/>
                <a:buChar char="u"/>
              </a:pPr>
              <a:endParaRPr lang="en-US" altLang="en-US" sz="2400" dirty="0"/>
            </a:p>
          </p:txBody>
        </p:sp>
        <p:graphicFrame>
          <p:nvGraphicFramePr>
            <p:cNvPr id="9220" name="Object 16">
              <a:extLst>
                <a:ext uri="{FF2B5EF4-FFF2-40B4-BE49-F238E27FC236}">
                  <a16:creationId xmlns:a16="http://schemas.microsoft.com/office/drawing/2014/main" id="{EE18D669-C469-7A14-7680-9B47652DBDB2}"/>
                </a:ext>
              </a:extLst>
            </p:cNvPr>
            <p:cNvGraphicFramePr>
              <a:graphicFrameLocks/>
            </p:cNvGraphicFramePr>
            <p:nvPr/>
          </p:nvGraphicFramePr>
          <p:xfrm>
            <a:off x="1570" y="3049"/>
            <a:ext cx="2723" cy="411"/>
          </p:xfrm>
          <a:graphic>
            <a:graphicData uri="http://schemas.openxmlformats.org/presentationml/2006/ole">
              <mc:AlternateContent xmlns:mc="http://schemas.openxmlformats.org/markup-compatibility/2006">
                <mc:Choice xmlns:v="urn:schemas-microsoft-com:vml" Requires="v">
                  <p:oleObj name="Equation" r:id="rId6" imgW="1981200" imgH="317500" progId="Equation.2">
                    <p:embed/>
                  </p:oleObj>
                </mc:Choice>
                <mc:Fallback>
                  <p:oleObj name="Equation" r:id="rId6" imgW="1981200" imgH="317500" progId="Equation.2">
                    <p:embed/>
                    <p:pic>
                      <p:nvPicPr>
                        <p:cNvPr id="9220" name="Object 16">
                          <a:extLst>
                            <a:ext uri="{FF2B5EF4-FFF2-40B4-BE49-F238E27FC236}">
                              <a16:creationId xmlns:a16="http://schemas.microsoft.com/office/drawing/2014/main" id="{EE18D669-C469-7A14-7680-9B47652DBDB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0" y="3049"/>
                          <a:ext cx="2723"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00B-804E-5A68-B971-8B1535F43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134A63-6FDF-C9AB-1A59-E617B8DDC2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963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ABFD661-B7B5-6C3D-EECF-019736017AB3}"/>
              </a:ext>
            </a:extLst>
          </p:cNvPr>
          <p:cNvSpPr>
            <a:spLocks noGrp="1"/>
          </p:cNvSpPr>
          <p:nvPr>
            <p:ph type="title"/>
          </p:nvPr>
        </p:nvSpPr>
        <p:spPr>
          <a:xfrm>
            <a:off x="838200" y="365125"/>
            <a:ext cx="9804918" cy="1325563"/>
          </a:xfrm>
        </p:spPr>
        <p:txBody>
          <a:bodyPr>
            <a:normAutofit/>
          </a:bodyPr>
          <a:lstStyle/>
          <a:p>
            <a:r>
              <a:rPr lang="en-IN" dirty="0">
                <a:solidFill>
                  <a:schemeClr val="bg1"/>
                </a:solidFill>
              </a:rPr>
              <a:t>Customer segmentation and profiling</a:t>
            </a:r>
            <a:endParaRPr lang="en-US" dirty="0">
              <a:solidFill>
                <a:schemeClr val="bg1"/>
              </a:solidFill>
            </a:endParaRP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18284F9-C317-DFA9-9581-900F7FA90B9A}"/>
              </a:ext>
            </a:extLst>
          </p:cNvPr>
          <p:cNvGraphicFramePr>
            <a:graphicFrameLocks noGrp="1"/>
          </p:cNvGraphicFramePr>
          <p:nvPr>
            <p:ph idx="1"/>
            <p:extLst>
              <p:ext uri="{D42A27DB-BD31-4B8C-83A1-F6EECF244321}">
                <p14:modId xmlns:p14="http://schemas.microsoft.com/office/powerpoint/2010/main" val="8868761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02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6676-ACE9-B7DE-4367-2930C5A2B21E}"/>
              </a:ext>
            </a:extLst>
          </p:cNvPr>
          <p:cNvSpPr>
            <a:spLocks noGrp="1"/>
          </p:cNvSpPr>
          <p:nvPr>
            <p:ph type="title"/>
          </p:nvPr>
        </p:nvSpPr>
        <p:spPr/>
        <p:txBody>
          <a:bodyPr/>
          <a:lstStyle/>
          <a:p>
            <a:r>
              <a:rPr lang="en-IN" dirty="0"/>
              <a:t>Customer segmentation </a:t>
            </a:r>
            <a:endParaRPr lang="en-US" dirty="0"/>
          </a:p>
        </p:txBody>
      </p:sp>
      <p:sp>
        <p:nvSpPr>
          <p:cNvPr id="3" name="Content Placeholder 2">
            <a:extLst>
              <a:ext uri="{FF2B5EF4-FFF2-40B4-BE49-F238E27FC236}">
                <a16:creationId xmlns:a16="http://schemas.microsoft.com/office/drawing/2014/main" id="{B4B7BF80-B42B-3CB6-5A32-612806F9899D}"/>
              </a:ext>
            </a:extLst>
          </p:cNvPr>
          <p:cNvSpPr>
            <a:spLocks noGrp="1"/>
          </p:cNvSpPr>
          <p:nvPr>
            <p:ph idx="1"/>
          </p:nvPr>
        </p:nvSpPr>
        <p:spPr>
          <a:xfrm>
            <a:off x="838200" y="1371600"/>
            <a:ext cx="10515600" cy="4805363"/>
          </a:xfrm>
        </p:spPr>
        <p:txBody>
          <a:bodyPr>
            <a:normAutofit fontScale="85000" lnSpcReduction="10000"/>
          </a:bodyPr>
          <a:lstStyle/>
          <a:p>
            <a:pPr algn="just"/>
            <a:r>
              <a:rPr lang="en-IN" b="0" i="0" dirty="0">
                <a:effectLst/>
                <a:latin typeface="Roboto" panose="02000000000000000000" pitchFamily="2" charset="0"/>
              </a:rPr>
              <a:t>the goal is to let the numbers and statistics help us be more </a:t>
            </a:r>
            <a:r>
              <a:rPr lang="en-IN" b="0" i="1" dirty="0">
                <a:effectLst/>
                <a:latin typeface="Roboto" panose="02000000000000000000" pitchFamily="2" charset="0"/>
              </a:rPr>
              <a:t>objective and statistically correct</a:t>
            </a:r>
            <a:r>
              <a:rPr lang="en-IN" b="0" i="0" dirty="0">
                <a:effectLst/>
                <a:latin typeface="Roboto" panose="02000000000000000000" pitchFamily="2" charset="0"/>
              </a:rPr>
              <a:t>.</a:t>
            </a:r>
          </a:p>
          <a:p>
            <a:pPr algn="l"/>
            <a:r>
              <a:rPr lang="en-IN" b="0" i="0" dirty="0">
                <a:effectLst/>
                <a:latin typeface="inherit"/>
              </a:rPr>
              <a:t>The “Business Decision”</a:t>
            </a:r>
          </a:p>
          <a:p>
            <a:pPr lvl="1" algn="just"/>
            <a:r>
              <a:rPr lang="en-IN" b="0" i="0" dirty="0">
                <a:effectLst/>
                <a:latin typeface="Roboto" panose="02000000000000000000" pitchFamily="2" charset="0"/>
              </a:rPr>
              <a:t>The management team of a large shopping mall would like to understand the types of people who are, or could be, visiting their mall. </a:t>
            </a:r>
          </a:p>
          <a:p>
            <a:pPr lvl="1" algn="just"/>
            <a:r>
              <a:rPr lang="en-IN" b="0" i="0" dirty="0">
                <a:effectLst/>
                <a:latin typeface="Roboto" panose="02000000000000000000" pitchFamily="2" charset="0"/>
              </a:rPr>
              <a:t>They have good reasons to believe that there are a few different market segments</a:t>
            </a:r>
          </a:p>
          <a:p>
            <a:pPr lvl="1" algn="just"/>
            <a:r>
              <a:rPr lang="en-IN" b="0" i="0" dirty="0">
                <a:effectLst/>
                <a:latin typeface="Roboto" panose="02000000000000000000" pitchFamily="2" charset="0"/>
              </a:rPr>
              <a:t>services better in order to attract mainly a few profitable market segments, or to differentiate their services (e.g. invitations to events, discounts, etc) across market segments.</a:t>
            </a:r>
          </a:p>
          <a:p>
            <a:pPr algn="l"/>
            <a:r>
              <a:rPr lang="en-IN" b="0" i="0" dirty="0">
                <a:effectLst/>
                <a:latin typeface="inherit"/>
              </a:rPr>
              <a:t>The Data</a:t>
            </a:r>
          </a:p>
          <a:p>
            <a:pPr lvl="1" algn="just"/>
            <a:r>
              <a:rPr lang="en-IN" b="0" i="0" dirty="0">
                <a:effectLst/>
                <a:latin typeface="Roboto" panose="02000000000000000000" pitchFamily="2" charset="0"/>
              </a:rPr>
              <a:t>the management team run a market research survey of a few potential customers. </a:t>
            </a:r>
          </a:p>
          <a:p>
            <a:pPr lvl="1" algn="just"/>
            <a:r>
              <a:rPr lang="en-IN" b="0" i="0" dirty="0">
                <a:effectLst/>
                <a:latin typeface="Roboto" panose="02000000000000000000" pitchFamily="2" charset="0"/>
              </a:rPr>
              <a:t>In this case this was a small survey to only a few people, where each person answered six attitudinal questions and a question regarding how often they visit the mall, </a:t>
            </a:r>
          </a:p>
          <a:p>
            <a:pPr lvl="1" algn="just"/>
            <a:r>
              <a:rPr lang="en-IN" b="0" i="0" dirty="0">
                <a:effectLst/>
                <a:latin typeface="Roboto" panose="02000000000000000000" pitchFamily="2" charset="0"/>
              </a:rPr>
              <a:t>all on a scale 1-7, as well as one question regarding their household income:</a:t>
            </a:r>
          </a:p>
          <a:p>
            <a:pPr algn="just"/>
            <a:endParaRPr lang="en-US" dirty="0"/>
          </a:p>
        </p:txBody>
      </p:sp>
    </p:spTree>
    <p:extLst>
      <p:ext uri="{BB962C8B-B14F-4D97-AF65-F5344CB8AC3E}">
        <p14:creationId xmlns:p14="http://schemas.microsoft.com/office/powerpoint/2010/main" val="9631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A701A9A-A1E7-F1C3-A65C-3573FF252BD9}"/>
              </a:ext>
            </a:extLst>
          </p:cNvPr>
          <p:cNvSpPr>
            <a:spLocks noGrp="1"/>
          </p:cNvSpPr>
          <p:nvPr>
            <p:ph type="title"/>
          </p:nvPr>
        </p:nvSpPr>
        <p:spPr>
          <a:xfrm>
            <a:off x="838200" y="365125"/>
            <a:ext cx="9842237" cy="1325563"/>
          </a:xfrm>
        </p:spPr>
        <p:txBody>
          <a:bodyPr>
            <a:normAutofit/>
          </a:bodyPr>
          <a:lstStyle/>
          <a:p>
            <a:r>
              <a:rPr lang="en-IN" dirty="0"/>
              <a:t>Table 1: Survey Question Descriptions and Scales</a:t>
            </a:r>
            <a:endParaRPr lang="en-US" dirty="0"/>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15" name="Content Placeholder 14">
            <a:extLst>
              <a:ext uri="{FF2B5EF4-FFF2-40B4-BE49-F238E27FC236}">
                <a16:creationId xmlns:a16="http://schemas.microsoft.com/office/drawing/2014/main" id="{0EDF7358-1373-684D-C7FD-6936A6E2FEAC}"/>
              </a:ext>
            </a:extLst>
          </p:cNvPr>
          <p:cNvGraphicFramePr>
            <a:graphicFrameLocks noGrp="1"/>
          </p:cNvGraphicFramePr>
          <p:nvPr>
            <p:ph idx="1"/>
            <p:extLst>
              <p:ext uri="{D42A27DB-BD31-4B8C-83A1-F6EECF244321}">
                <p14:modId xmlns:p14="http://schemas.microsoft.com/office/powerpoint/2010/main" val="3305363089"/>
              </p:ext>
            </p:extLst>
          </p:nvPr>
        </p:nvGraphicFramePr>
        <p:xfrm>
          <a:off x="849960" y="1825625"/>
          <a:ext cx="10492082" cy="4351338"/>
        </p:xfrm>
        <a:graphic>
          <a:graphicData uri="http://schemas.openxmlformats.org/drawingml/2006/table">
            <a:tbl>
              <a:tblPr firstRow="1" bandRow="1"/>
              <a:tblGrid>
                <a:gridCol w="1781578">
                  <a:extLst>
                    <a:ext uri="{9D8B030D-6E8A-4147-A177-3AD203B41FA5}">
                      <a16:colId xmlns:a16="http://schemas.microsoft.com/office/drawing/2014/main" val="2834188569"/>
                    </a:ext>
                  </a:extLst>
                </a:gridCol>
                <a:gridCol w="7402421">
                  <a:extLst>
                    <a:ext uri="{9D8B030D-6E8A-4147-A177-3AD203B41FA5}">
                      <a16:colId xmlns:a16="http://schemas.microsoft.com/office/drawing/2014/main" val="3821394811"/>
                    </a:ext>
                  </a:extLst>
                </a:gridCol>
                <a:gridCol w="1308083">
                  <a:extLst>
                    <a:ext uri="{9D8B030D-6E8A-4147-A177-3AD203B41FA5}">
                      <a16:colId xmlns:a16="http://schemas.microsoft.com/office/drawing/2014/main" val="1447723067"/>
                    </a:ext>
                  </a:extLst>
                </a:gridCol>
              </a:tblGrid>
              <a:tr h="483482">
                <a:tc>
                  <a:txBody>
                    <a:bodyPr/>
                    <a:lstStyle/>
                    <a:p>
                      <a:pPr algn="ctr" rtl="0" fontAlgn="b"/>
                      <a:r>
                        <a:rPr lang="en-IN" sz="2400" b="1">
                          <a:effectLst/>
                        </a:rPr>
                        <a:t>Name</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400" b="1">
                          <a:effectLst/>
                        </a:rPr>
                        <a:t>Description</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400" b="1">
                          <a:effectLst/>
                        </a:rPr>
                        <a:t>Scale</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2212199"/>
                  </a:ext>
                </a:extLst>
              </a:tr>
              <a:tr h="483482">
                <a:tc>
                  <a:txBody>
                    <a:bodyPr/>
                    <a:lstStyle/>
                    <a:p>
                      <a:pPr rtl="0" fontAlgn="b"/>
                      <a:r>
                        <a:rPr lang="en-IN" sz="2400">
                          <a:effectLst/>
                        </a:rPr>
                        <a:t>V1</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Shopping is fun</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15990463"/>
                  </a:ext>
                </a:extLst>
              </a:tr>
              <a:tr h="483482">
                <a:tc>
                  <a:txBody>
                    <a:bodyPr/>
                    <a:lstStyle/>
                    <a:p>
                      <a:pPr rtl="0" fontAlgn="b"/>
                      <a:r>
                        <a:rPr lang="en-IN" sz="2400">
                          <a:effectLst/>
                        </a:rPr>
                        <a:t>V2</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Shopping is bad for your budget</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66023577"/>
                  </a:ext>
                </a:extLst>
              </a:tr>
              <a:tr h="483482">
                <a:tc>
                  <a:txBody>
                    <a:bodyPr/>
                    <a:lstStyle/>
                    <a:p>
                      <a:pPr rtl="0" fontAlgn="b"/>
                      <a:r>
                        <a:rPr lang="en-IN" sz="2400">
                          <a:effectLst/>
                        </a:rPr>
                        <a:t>V3</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I combine shopping with eating out</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5793852"/>
                  </a:ext>
                </a:extLst>
              </a:tr>
              <a:tr h="483482">
                <a:tc>
                  <a:txBody>
                    <a:bodyPr/>
                    <a:lstStyle/>
                    <a:p>
                      <a:pPr rtl="0" fontAlgn="b"/>
                      <a:r>
                        <a:rPr lang="en-IN" sz="2400">
                          <a:effectLst/>
                        </a:rPr>
                        <a:t>V4</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I try to get the best buys while shopping</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7257436"/>
                  </a:ext>
                </a:extLst>
              </a:tr>
              <a:tr h="483482">
                <a:tc>
                  <a:txBody>
                    <a:bodyPr/>
                    <a:lstStyle/>
                    <a:p>
                      <a:pPr rtl="0" fontAlgn="b"/>
                      <a:r>
                        <a:rPr lang="en-IN" sz="2400">
                          <a:effectLst/>
                        </a:rPr>
                        <a:t>V5</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I don't care about shopping</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77611560"/>
                  </a:ext>
                </a:extLst>
              </a:tr>
              <a:tr h="483482">
                <a:tc>
                  <a:txBody>
                    <a:bodyPr/>
                    <a:lstStyle/>
                    <a:p>
                      <a:pPr rtl="0" fontAlgn="b"/>
                      <a:r>
                        <a:rPr lang="en-IN" sz="2400">
                          <a:effectLst/>
                        </a:rPr>
                        <a:t>V6</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You can save a lot of money by comparing prices</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8914475"/>
                  </a:ext>
                </a:extLst>
              </a:tr>
              <a:tr h="483482">
                <a:tc>
                  <a:txBody>
                    <a:bodyPr/>
                    <a:lstStyle/>
                    <a:p>
                      <a:pPr rtl="0" fontAlgn="b"/>
                      <a:r>
                        <a:rPr lang="en-IN" sz="2400">
                          <a:effectLst/>
                        </a:rPr>
                        <a:t>Income</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The household income of the respondent</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Dollars</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66829214"/>
                  </a:ext>
                </a:extLst>
              </a:tr>
              <a:tr h="483482">
                <a:tc>
                  <a:txBody>
                    <a:bodyPr/>
                    <a:lstStyle/>
                    <a:p>
                      <a:pPr rtl="0" fontAlgn="b"/>
                      <a:r>
                        <a:rPr lang="en-IN" sz="2400">
                          <a:effectLst/>
                        </a:rPr>
                        <a:t>Mall.Visits</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2400">
                          <a:effectLst/>
                        </a:rPr>
                        <a:t>How often they visit the mall</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400">
                          <a:effectLst/>
                        </a:rPr>
                        <a:t>1-7</a:t>
                      </a:r>
                    </a:p>
                  </a:txBody>
                  <a:tcPr marL="21696" marR="21696" marT="14463" marB="144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8974572"/>
                  </a:ext>
                </a:extLst>
              </a:tr>
            </a:tbl>
          </a:graphicData>
        </a:graphic>
      </p:graphicFrame>
    </p:spTree>
    <p:extLst>
      <p:ext uri="{BB962C8B-B14F-4D97-AF65-F5344CB8AC3E}">
        <p14:creationId xmlns:p14="http://schemas.microsoft.com/office/powerpoint/2010/main" val="127468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E7D26E3-4E6D-1A0E-18A8-68921143633C}"/>
              </a:ext>
            </a:extLst>
          </p:cNvPr>
          <p:cNvSpPr>
            <a:spLocks noGrp="1"/>
          </p:cNvSpPr>
          <p:nvPr>
            <p:ph type="title"/>
          </p:nvPr>
        </p:nvSpPr>
        <p:spPr>
          <a:xfrm>
            <a:off x="838200" y="365125"/>
            <a:ext cx="9842237" cy="1325563"/>
          </a:xfrm>
        </p:spPr>
        <p:txBody>
          <a:bodyPr>
            <a:normAutofit/>
          </a:bodyPr>
          <a:lstStyle/>
          <a:p>
            <a:r>
              <a:rPr lang="en-IN" dirty="0"/>
              <a:t>Table 2: Responses of the First 10 People</a:t>
            </a:r>
            <a:endParaRPr lang="en-US"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81685A8B-01EC-DDD3-E9D8-0D76C47ABAE3}"/>
              </a:ext>
            </a:extLst>
          </p:cNvPr>
          <p:cNvGraphicFramePr>
            <a:graphicFrameLocks noGrp="1"/>
          </p:cNvGraphicFramePr>
          <p:nvPr>
            <p:ph idx="1"/>
            <p:extLst>
              <p:ext uri="{D42A27DB-BD31-4B8C-83A1-F6EECF244321}">
                <p14:modId xmlns:p14="http://schemas.microsoft.com/office/powerpoint/2010/main" val="4201229415"/>
              </p:ext>
            </p:extLst>
          </p:nvPr>
        </p:nvGraphicFramePr>
        <p:xfrm>
          <a:off x="1725650" y="1825625"/>
          <a:ext cx="8740702" cy="4351347"/>
        </p:xfrm>
        <a:graphic>
          <a:graphicData uri="http://schemas.openxmlformats.org/drawingml/2006/table">
            <a:tbl>
              <a:tblPr firstRow="1" bandRow="1"/>
              <a:tblGrid>
                <a:gridCol w="812863">
                  <a:extLst>
                    <a:ext uri="{9D8B030D-6E8A-4147-A177-3AD203B41FA5}">
                      <a16:colId xmlns:a16="http://schemas.microsoft.com/office/drawing/2014/main" val="716579907"/>
                    </a:ext>
                  </a:extLst>
                </a:gridCol>
                <a:gridCol w="882737">
                  <a:extLst>
                    <a:ext uri="{9D8B030D-6E8A-4147-A177-3AD203B41FA5}">
                      <a16:colId xmlns:a16="http://schemas.microsoft.com/office/drawing/2014/main" val="2237786053"/>
                    </a:ext>
                  </a:extLst>
                </a:gridCol>
                <a:gridCol w="882737">
                  <a:extLst>
                    <a:ext uri="{9D8B030D-6E8A-4147-A177-3AD203B41FA5}">
                      <a16:colId xmlns:a16="http://schemas.microsoft.com/office/drawing/2014/main" val="2618859788"/>
                    </a:ext>
                  </a:extLst>
                </a:gridCol>
                <a:gridCol w="882737">
                  <a:extLst>
                    <a:ext uri="{9D8B030D-6E8A-4147-A177-3AD203B41FA5}">
                      <a16:colId xmlns:a16="http://schemas.microsoft.com/office/drawing/2014/main" val="731924639"/>
                    </a:ext>
                  </a:extLst>
                </a:gridCol>
                <a:gridCol w="882737">
                  <a:extLst>
                    <a:ext uri="{9D8B030D-6E8A-4147-A177-3AD203B41FA5}">
                      <a16:colId xmlns:a16="http://schemas.microsoft.com/office/drawing/2014/main" val="1652775010"/>
                    </a:ext>
                  </a:extLst>
                </a:gridCol>
                <a:gridCol w="882737">
                  <a:extLst>
                    <a:ext uri="{9D8B030D-6E8A-4147-A177-3AD203B41FA5}">
                      <a16:colId xmlns:a16="http://schemas.microsoft.com/office/drawing/2014/main" val="3682578687"/>
                    </a:ext>
                  </a:extLst>
                </a:gridCol>
                <a:gridCol w="882737">
                  <a:extLst>
                    <a:ext uri="{9D8B030D-6E8A-4147-A177-3AD203B41FA5}">
                      <a16:colId xmlns:a16="http://schemas.microsoft.com/office/drawing/2014/main" val="2606064771"/>
                    </a:ext>
                  </a:extLst>
                </a:gridCol>
                <a:gridCol w="1121375">
                  <a:extLst>
                    <a:ext uri="{9D8B030D-6E8A-4147-A177-3AD203B41FA5}">
                      <a16:colId xmlns:a16="http://schemas.microsoft.com/office/drawing/2014/main" val="2553093525"/>
                    </a:ext>
                  </a:extLst>
                </a:gridCol>
                <a:gridCol w="1510042">
                  <a:extLst>
                    <a:ext uri="{9D8B030D-6E8A-4147-A177-3AD203B41FA5}">
                      <a16:colId xmlns:a16="http://schemas.microsoft.com/office/drawing/2014/main" val="2127824591"/>
                    </a:ext>
                  </a:extLst>
                </a:gridCol>
              </a:tblGrid>
              <a:tr h="395577">
                <a:tc>
                  <a:txBody>
                    <a:bodyPr/>
                    <a:lstStyle/>
                    <a:p>
                      <a:pPr algn="ctr" rtl="0" fontAlgn="b"/>
                      <a:r>
                        <a:rPr lang="en-IN" sz="2000" b="1">
                          <a:effectLst/>
                        </a:rPr>
                        <a:t>ID</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V6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Income</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IN" sz="2000" b="1">
                          <a:effectLst/>
                        </a:rPr>
                        <a:t>Mall.Visits</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17778705"/>
                  </a:ext>
                </a:extLst>
              </a:tr>
              <a:tr h="395577">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80043388"/>
                  </a:ext>
                </a:extLst>
              </a:tr>
              <a:tr h="395577">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67677065"/>
                  </a:ext>
                </a:extLst>
              </a:tr>
              <a:tr h="395577">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80097977"/>
                  </a:ext>
                </a:extLst>
              </a:tr>
              <a:tr h="395577">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72942638"/>
                  </a:ext>
                </a:extLst>
              </a:tr>
              <a:tr h="395577">
                <a:tc>
                  <a:txBody>
                    <a:bodyPr/>
                    <a:lstStyle/>
                    <a:p>
                      <a:pPr algn="r" rtl="0" fontAlgn="b"/>
                      <a:r>
                        <a:rPr lang="en-IN" sz="2000">
                          <a:effectLst/>
                        </a:rPr>
                        <a:t>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5050524"/>
                  </a:ext>
                </a:extLst>
              </a:tr>
              <a:tr h="395577">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3381343"/>
                  </a:ext>
                </a:extLst>
              </a:tr>
              <a:tr h="395577">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65000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03038259"/>
                  </a:ext>
                </a:extLst>
              </a:tr>
              <a:tr h="395577">
                <a:tc>
                  <a:txBody>
                    <a:bodyPr/>
                    <a:lstStyle/>
                    <a:p>
                      <a:pPr algn="r" rtl="0" fontAlgn="b"/>
                      <a:r>
                        <a:rPr lang="en-IN" sz="2000">
                          <a:effectLst/>
                        </a:rPr>
                        <a:t>8</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1</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55000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65987093"/>
                  </a:ext>
                </a:extLst>
              </a:tr>
              <a:tr h="395577">
                <a:tc>
                  <a:txBody>
                    <a:bodyPr/>
                    <a:lstStyle/>
                    <a:p>
                      <a:pPr algn="r" rtl="0" fontAlgn="b"/>
                      <a:r>
                        <a:rPr lang="en-IN" sz="2000">
                          <a:effectLst/>
                        </a:rPr>
                        <a:t>9</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70000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697679"/>
                  </a:ext>
                </a:extLst>
              </a:tr>
              <a:tr h="395577">
                <a:tc>
                  <a:txBody>
                    <a:bodyPr/>
                    <a:lstStyle/>
                    <a:p>
                      <a:pPr algn="r" rtl="0" fontAlgn="b"/>
                      <a:r>
                        <a:rPr lang="en-IN" sz="2000">
                          <a:effectLst/>
                        </a:rPr>
                        <a:t>10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5</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3</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4</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25000</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2000">
                          <a:effectLst/>
                        </a:rPr>
                        <a:t>6</a:t>
                      </a:r>
                    </a:p>
                  </a:txBody>
                  <a:tcPr marL="32389" marR="32389" marT="21593" marB="2159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72411999"/>
                  </a:ext>
                </a:extLst>
              </a:tr>
            </a:tbl>
          </a:graphicData>
        </a:graphic>
      </p:graphicFrame>
    </p:spTree>
    <p:extLst>
      <p:ext uri="{BB962C8B-B14F-4D97-AF65-F5344CB8AC3E}">
        <p14:creationId xmlns:p14="http://schemas.microsoft.com/office/powerpoint/2010/main" val="258221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F8BC-D6A1-B933-70BE-5E3F93FAC6B5}"/>
              </a:ext>
            </a:extLst>
          </p:cNvPr>
          <p:cNvSpPr>
            <a:spLocks noGrp="1"/>
          </p:cNvSpPr>
          <p:nvPr>
            <p:ph type="title"/>
          </p:nvPr>
        </p:nvSpPr>
        <p:spPr/>
        <p:txBody>
          <a:bodyPr>
            <a:normAutofit/>
          </a:bodyPr>
          <a:lstStyle/>
          <a:p>
            <a:r>
              <a:rPr lang="en-IN" b="1" i="0" dirty="0">
                <a:solidFill>
                  <a:srgbClr val="242424"/>
                </a:solidFill>
                <a:effectLst/>
                <a:latin typeface="sohne"/>
              </a:rPr>
              <a:t>How to Conduct Customer Segmentation and Profiling:</a:t>
            </a:r>
            <a:endParaRPr lang="en-US" dirty="0"/>
          </a:p>
        </p:txBody>
      </p:sp>
      <p:graphicFrame>
        <p:nvGraphicFramePr>
          <p:cNvPr id="5" name="Content Placeholder 2">
            <a:extLst>
              <a:ext uri="{FF2B5EF4-FFF2-40B4-BE49-F238E27FC236}">
                <a16:creationId xmlns:a16="http://schemas.microsoft.com/office/drawing/2014/main" id="{2A2799EC-3DA2-86D7-94F9-A89ABB0E41C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19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D4AE6357-48DD-CCB5-CE12-E83E3B0F5B32}"/>
              </a:ext>
            </a:extLst>
          </p:cNvPr>
          <p:cNvSpPr>
            <a:spLocks noGrp="1"/>
          </p:cNvSpPr>
          <p:nvPr>
            <p:ph type="title"/>
          </p:nvPr>
        </p:nvSpPr>
        <p:spPr>
          <a:xfrm>
            <a:off x="3506755" y="365125"/>
            <a:ext cx="7161245" cy="1325563"/>
          </a:xfrm>
        </p:spPr>
        <p:txBody>
          <a:bodyPr>
            <a:normAutofit/>
          </a:bodyPr>
          <a:lstStyle/>
          <a:p>
            <a:r>
              <a:rPr lang="en-IN" sz="3600" b="1" i="0">
                <a:effectLst/>
                <a:latin typeface="sohne"/>
              </a:rPr>
              <a:t>Examples of Customer Segmentation and Profiling:</a:t>
            </a:r>
            <a:endParaRPr lang="en-US" sz="3600"/>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665302CD-F119-7E1D-180A-542048F7B22D}"/>
              </a:ext>
            </a:extLst>
          </p:cNvPr>
          <p:cNvGraphicFramePr>
            <a:graphicFrameLocks noGrp="1"/>
          </p:cNvGraphicFramePr>
          <p:nvPr>
            <p:ph idx="1"/>
            <p:extLst>
              <p:ext uri="{D42A27DB-BD31-4B8C-83A1-F6EECF244321}">
                <p14:modId xmlns:p14="http://schemas.microsoft.com/office/powerpoint/2010/main" val="1717329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617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C727-B074-EDA7-59F0-157F6E4D35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748A07-1EC1-D4E2-6A2A-DCDDD2A00E5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5192E4A2-E6BB-FD20-2711-A3D5BCB9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644149"/>
      </p:ext>
    </p:extLst>
  </p:cSld>
  <p:clrMapOvr>
    <a:masterClrMapping/>
  </p:clrMapOvr>
</p:sld>
</file>

<file path=ppt/theme/theme1.xml><?xml version="1.0" encoding="utf-8"?>
<a:theme xmlns:a="http://schemas.openxmlformats.org/drawingml/2006/main" name="GradientVTI">
  <a:themeElements>
    <a:clrScheme name="Blush 3">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52</TotalTime>
  <Words>1375</Words>
  <Application>Microsoft Macintosh PowerPoint</Application>
  <PresentationFormat>Widescreen</PresentationFormat>
  <Paragraphs>243</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6" baseType="lpstr">
      <vt:lpstr>Arial</vt:lpstr>
      <vt:lpstr>Helvetica</vt:lpstr>
      <vt:lpstr>inherit</vt:lpstr>
      <vt:lpstr>Monotype Sorts</vt:lpstr>
      <vt:lpstr>Roboto</vt:lpstr>
      <vt:lpstr>sohne</vt:lpstr>
      <vt:lpstr>Times New Roman</vt:lpstr>
      <vt:lpstr>Univers</vt:lpstr>
      <vt:lpstr>GradientVTI</vt:lpstr>
      <vt:lpstr>Chart</vt:lpstr>
      <vt:lpstr>Equation</vt:lpstr>
      <vt:lpstr>BUSINESS ANALYTICS APPLICATIONS</vt:lpstr>
      <vt:lpstr>Content </vt:lpstr>
      <vt:lpstr>Customer segmentation and profiling</vt:lpstr>
      <vt:lpstr>Customer segmentation </vt:lpstr>
      <vt:lpstr>Table 1: Survey Question Descriptions and Scales</vt:lpstr>
      <vt:lpstr>Table 2: Responses of the First 10 People</vt:lpstr>
      <vt:lpstr>How to Conduct Customer Segmentation and Profiling:</vt:lpstr>
      <vt:lpstr>Examples of Customer Segmentation and Profiling:</vt:lpstr>
      <vt:lpstr>PowerPoint Presentation</vt:lpstr>
      <vt:lpstr>Time Series Analysis and Forecasting</vt:lpstr>
      <vt:lpstr>Introduction to Time Series Analysis</vt:lpstr>
      <vt:lpstr>Methods used in Forecasting</vt:lpstr>
      <vt:lpstr>Components of TSA</vt:lpstr>
      <vt:lpstr>Components of TSA (Cont.)</vt:lpstr>
      <vt:lpstr>Time Series Plot</vt:lpstr>
      <vt:lpstr>Components of TSA (Cont.)</vt:lpstr>
      <vt:lpstr>Some Time Series Terms</vt:lpstr>
      <vt:lpstr>Approaching Time Series Analysis</vt:lpstr>
      <vt:lpstr>Moving Averages</vt:lpstr>
      <vt:lpstr>Weighted Moving Average</vt:lpstr>
      <vt:lpstr>Trend Models</vt:lpstr>
      <vt:lpstr>The Linear Trend Model</vt:lpstr>
      <vt:lpstr>The TREND() Function</vt:lpstr>
      <vt:lpstr>Combining Forecasts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K vibhooti rajkumar</cp:lastModifiedBy>
  <cp:revision>4</cp:revision>
  <dcterms:created xsi:type="dcterms:W3CDTF">2024-11-04T11:41:56Z</dcterms:created>
  <dcterms:modified xsi:type="dcterms:W3CDTF">2024-11-05T06:52:11Z</dcterms:modified>
</cp:coreProperties>
</file>