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4" r:id="rId41"/>
    <p:sldId id="296" r:id="rId42"/>
    <p:sldId id="297" r:id="rId43"/>
    <p:sldId id="301" r:id="rId44"/>
    <p:sldId id="299" r:id="rId45"/>
    <p:sldId id="300" r:id="rId46"/>
    <p:sldId id="302" r:id="rId47"/>
    <p:sldId id="303" r:id="rId48"/>
    <p:sldId id="304" r:id="rId49"/>
    <p:sldId id="298" r:id="rId50"/>
    <p:sldId id="305" r:id="rId51"/>
    <p:sldId id="306" r:id="rId52"/>
    <p:sldId id="321" r:id="rId53"/>
    <p:sldId id="307" r:id="rId54"/>
    <p:sldId id="308" r:id="rId55"/>
    <p:sldId id="309" r:id="rId56"/>
    <p:sldId id="310" r:id="rId57"/>
    <p:sldId id="311" r:id="rId58"/>
    <p:sldId id="312" r:id="rId59"/>
    <p:sldId id="313" r:id="rId60"/>
    <p:sldId id="314" r:id="rId61"/>
    <p:sldId id="316" r:id="rId62"/>
    <p:sldId id="317" r:id="rId63"/>
    <p:sldId id="318" r:id="rId64"/>
    <p:sldId id="319" r:id="rId65"/>
    <p:sldId id="320" r:id="rId66"/>
    <p:sldId id="322" r:id="rId67"/>
    <p:sldId id="323" r:id="rId68"/>
    <p:sldId id="324" r:id="rId69"/>
    <p:sldId id="325" r:id="rId70"/>
    <p:sldId id="326" r:id="rId71"/>
    <p:sldId id="327" r:id="rId72"/>
    <p:sldId id="328" r:id="rId73"/>
    <p:sldId id="329" r:id="rId74"/>
    <p:sldId id="330" r:id="rId75"/>
    <p:sldId id="331"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693D9-27F9-46C7-8FE2-6363B95FED83}" type="datetimeFigureOut">
              <a:rPr lang="en-GB" smtClean="0"/>
              <a:pPr/>
              <a:t>30/11/2022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EDCB9-7404-4F53-9BA8-F01B75E6BAF4}" type="slidenum">
              <a:rPr lang="en-GB" smtClean="0"/>
              <a:pPr/>
              <a:t>‹#›</a:t>
            </a:fld>
            <a:endParaRPr lang="en-GB"/>
          </a:p>
        </p:txBody>
      </p:sp>
    </p:spTree>
    <p:extLst>
      <p:ext uri="{BB962C8B-B14F-4D97-AF65-F5344CB8AC3E}">
        <p14:creationId xmlns:p14="http://schemas.microsoft.com/office/powerpoint/2010/main" val="4190771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6BEDCB9-7404-4F53-9BA8-F01B75E6BAF4}" type="slidenum">
              <a:rPr lang="en-GB" smtClean="0"/>
              <a:pPr/>
              <a:t>40</a:t>
            </a:fld>
            <a:endParaRPr lang="en-GB"/>
          </a:p>
        </p:txBody>
      </p:sp>
    </p:spTree>
    <p:extLst>
      <p:ext uri="{BB962C8B-B14F-4D97-AF65-F5344CB8AC3E}">
        <p14:creationId xmlns:p14="http://schemas.microsoft.com/office/powerpoint/2010/main" val="314478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6BEDCB9-7404-4F53-9BA8-F01B75E6BAF4}" type="slidenum">
              <a:rPr lang="en-GB" smtClean="0"/>
              <a:pPr/>
              <a:t>41</a:t>
            </a:fld>
            <a:endParaRPr lang="en-GB"/>
          </a:p>
        </p:txBody>
      </p:sp>
    </p:spTree>
    <p:extLst>
      <p:ext uri="{BB962C8B-B14F-4D97-AF65-F5344CB8AC3E}">
        <p14:creationId xmlns:p14="http://schemas.microsoft.com/office/powerpoint/2010/main" val="402749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8C54-8F9D-A615-7E92-A06A0661C7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62DDE90-2FA0-C254-55AE-08A02FE8B9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CFFFCE9-BC02-45A0-CB7D-E5A1D6ED85AF}"/>
              </a:ext>
            </a:extLst>
          </p:cNvPr>
          <p:cNvSpPr>
            <a:spLocks noGrp="1"/>
          </p:cNvSpPr>
          <p:nvPr>
            <p:ph type="dt" sz="half" idx="10"/>
          </p:nvPr>
        </p:nvSpPr>
        <p:spPr/>
        <p:txBody>
          <a:bodyPr/>
          <a:lstStyle/>
          <a:p>
            <a:fld id="{F94D5441-C8D7-4D81-9FE4-860AF5424C1B}" type="datetimeFigureOut">
              <a:rPr lang="en-GB" smtClean="0"/>
              <a:pPr/>
              <a:t>30/11/2022</a:t>
            </a:fld>
            <a:endParaRPr lang="en-GB"/>
          </a:p>
        </p:txBody>
      </p:sp>
      <p:sp>
        <p:nvSpPr>
          <p:cNvPr id="5" name="Footer Placeholder 4">
            <a:extLst>
              <a:ext uri="{FF2B5EF4-FFF2-40B4-BE49-F238E27FC236}">
                <a16:creationId xmlns:a16="http://schemas.microsoft.com/office/drawing/2014/main" id="{5F8D8487-0337-7F1A-1BF7-2265A127CF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52101D-5406-0DFC-3767-2203ADACCF95}"/>
              </a:ext>
            </a:extLst>
          </p:cNvPr>
          <p:cNvSpPr>
            <a:spLocks noGrp="1"/>
          </p:cNvSpPr>
          <p:nvPr>
            <p:ph type="sldNum" sz="quarter" idx="12"/>
          </p:nvPr>
        </p:nvSpPr>
        <p:spPr/>
        <p:txBody>
          <a:bodyPr/>
          <a:lstStyle/>
          <a:p>
            <a:fld id="{6483C393-D00D-4C18-8073-C52BA91671F6}" type="slidenum">
              <a:rPr lang="en-GB" smtClean="0"/>
              <a:pPr/>
              <a:t>‹#›</a:t>
            </a:fld>
            <a:endParaRPr lang="en-GB"/>
          </a:p>
        </p:txBody>
      </p:sp>
    </p:spTree>
    <p:extLst>
      <p:ext uri="{BB962C8B-B14F-4D97-AF65-F5344CB8AC3E}">
        <p14:creationId xmlns:p14="http://schemas.microsoft.com/office/powerpoint/2010/main" val="3023080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D54A8-CAD1-F640-0C6A-C73DB6A780D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A32582-2433-A20E-3C6C-8BA7A0443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DEAA25-1312-2EA5-8C88-BDB36BB9C041}"/>
              </a:ext>
            </a:extLst>
          </p:cNvPr>
          <p:cNvSpPr>
            <a:spLocks noGrp="1"/>
          </p:cNvSpPr>
          <p:nvPr>
            <p:ph type="dt" sz="half" idx="10"/>
          </p:nvPr>
        </p:nvSpPr>
        <p:spPr/>
        <p:txBody>
          <a:bodyPr/>
          <a:lstStyle/>
          <a:p>
            <a:fld id="{F94D5441-C8D7-4D81-9FE4-860AF5424C1B}" type="datetimeFigureOut">
              <a:rPr lang="en-GB" smtClean="0"/>
              <a:pPr/>
              <a:t>30/11/2022</a:t>
            </a:fld>
            <a:endParaRPr lang="en-GB"/>
          </a:p>
        </p:txBody>
      </p:sp>
      <p:sp>
        <p:nvSpPr>
          <p:cNvPr id="5" name="Footer Placeholder 4">
            <a:extLst>
              <a:ext uri="{FF2B5EF4-FFF2-40B4-BE49-F238E27FC236}">
                <a16:creationId xmlns:a16="http://schemas.microsoft.com/office/drawing/2014/main" id="{96ADA6B5-7E0A-ACCC-F89B-C09ECB78F6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6A7ED0-5F28-AFD0-7CB2-E32741752F99}"/>
              </a:ext>
            </a:extLst>
          </p:cNvPr>
          <p:cNvSpPr>
            <a:spLocks noGrp="1"/>
          </p:cNvSpPr>
          <p:nvPr>
            <p:ph type="sldNum" sz="quarter" idx="12"/>
          </p:nvPr>
        </p:nvSpPr>
        <p:spPr/>
        <p:txBody>
          <a:bodyPr/>
          <a:lstStyle/>
          <a:p>
            <a:fld id="{6483C393-D00D-4C18-8073-C52BA91671F6}" type="slidenum">
              <a:rPr lang="en-GB" smtClean="0"/>
              <a:pPr/>
              <a:t>‹#›</a:t>
            </a:fld>
            <a:endParaRPr lang="en-GB"/>
          </a:p>
        </p:txBody>
      </p:sp>
    </p:spTree>
    <p:extLst>
      <p:ext uri="{BB962C8B-B14F-4D97-AF65-F5344CB8AC3E}">
        <p14:creationId xmlns:p14="http://schemas.microsoft.com/office/powerpoint/2010/main" val="305779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4936FA-B5E4-81C5-FD84-E854A816C5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127FB0-3AA4-FD11-022D-A3E49E604D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B41E18-D2EB-F370-A9D6-29680ECB512A}"/>
              </a:ext>
            </a:extLst>
          </p:cNvPr>
          <p:cNvSpPr>
            <a:spLocks noGrp="1"/>
          </p:cNvSpPr>
          <p:nvPr>
            <p:ph type="dt" sz="half" idx="10"/>
          </p:nvPr>
        </p:nvSpPr>
        <p:spPr/>
        <p:txBody>
          <a:bodyPr/>
          <a:lstStyle/>
          <a:p>
            <a:fld id="{F94D5441-C8D7-4D81-9FE4-860AF5424C1B}" type="datetimeFigureOut">
              <a:rPr lang="en-GB" smtClean="0"/>
              <a:pPr/>
              <a:t>30/11/2022</a:t>
            </a:fld>
            <a:endParaRPr lang="en-GB"/>
          </a:p>
        </p:txBody>
      </p:sp>
      <p:sp>
        <p:nvSpPr>
          <p:cNvPr id="5" name="Footer Placeholder 4">
            <a:extLst>
              <a:ext uri="{FF2B5EF4-FFF2-40B4-BE49-F238E27FC236}">
                <a16:creationId xmlns:a16="http://schemas.microsoft.com/office/drawing/2014/main" id="{8A237646-CCE3-0A4B-8AF0-2FE90DD1E8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6A7B9C-075A-8DA3-5A95-29C4825F5010}"/>
              </a:ext>
            </a:extLst>
          </p:cNvPr>
          <p:cNvSpPr>
            <a:spLocks noGrp="1"/>
          </p:cNvSpPr>
          <p:nvPr>
            <p:ph type="sldNum" sz="quarter" idx="12"/>
          </p:nvPr>
        </p:nvSpPr>
        <p:spPr/>
        <p:txBody>
          <a:bodyPr/>
          <a:lstStyle/>
          <a:p>
            <a:fld id="{6483C393-D00D-4C18-8073-C52BA91671F6}" type="slidenum">
              <a:rPr lang="en-GB" smtClean="0"/>
              <a:pPr/>
              <a:t>‹#›</a:t>
            </a:fld>
            <a:endParaRPr lang="en-GB"/>
          </a:p>
        </p:txBody>
      </p:sp>
    </p:spTree>
    <p:extLst>
      <p:ext uri="{BB962C8B-B14F-4D97-AF65-F5344CB8AC3E}">
        <p14:creationId xmlns:p14="http://schemas.microsoft.com/office/powerpoint/2010/main" val="24645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A16B-34A8-BD09-78F6-B205F2536B7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19C79D-5E0B-388A-25C1-16379DA71F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51D64F-1F23-7799-4C3F-1916DF726F94}"/>
              </a:ext>
            </a:extLst>
          </p:cNvPr>
          <p:cNvSpPr>
            <a:spLocks noGrp="1"/>
          </p:cNvSpPr>
          <p:nvPr>
            <p:ph type="dt" sz="half" idx="10"/>
          </p:nvPr>
        </p:nvSpPr>
        <p:spPr/>
        <p:txBody>
          <a:bodyPr/>
          <a:lstStyle/>
          <a:p>
            <a:fld id="{F94D5441-C8D7-4D81-9FE4-860AF5424C1B}" type="datetimeFigureOut">
              <a:rPr lang="en-GB" smtClean="0"/>
              <a:pPr/>
              <a:t>30/11/2022</a:t>
            </a:fld>
            <a:endParaRPr lang="en-GB"/>
          </a:p>
        </p:txBody>
      </p:sp>
      <p:sp>
        <p:nvSpPr>
          <p:cNvPr id="5" name="Footer Placeholder 4">
            <a:extLst>
              <a:ext uri="{FF2B5EF4-FFF2-40B4-BE49-F238E27FC236}">
                <a16:creationId xmlns:a16="http://schemas.microsoft.com/office/drawing/2014/main" id="{8D556AC5-6847-E94D-939C-5741AC494D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92F3D2-1037-21A3-53AA-01233CD127AF}"/>
              </a:ext>
            </a:extLst>
          </p:cNvPr>
          <p:cNvSpPr>
            <a:spLocks noGrp="1"/>
          </p:cNvSpPr>
          <p:nvPr>
            <p:ph type="sldNum" sz="quarter" idx="12"/>
          </p:nvPr>
        </p:nvSpPr>
        <p:spPr/>
        <p:txBody>
          <a:bodyPr/>
          <a:lstStyle/>
          <a:p>
            <a:fld id="{6483C393-D00D-4C18-8073-C52BA91671F6}" type="slidenum">
              <a:rPr lang="en-GB" smtClean="0"/>
              <a:pPr/>
              <a:t>‹#›</a:t>
            </a:fld>
            <a:endParaRPr lang="en-GB"/>
          </a:p>
        </p:txBody>
      </p:sp>
    </p:spTree>
    <p:extLst>
      <p:ext uri="{BB962C8B-B14F-4D97-AF65-F5344CB8AC3E}">
        <p14:creationId xmlns:p14="http://schemas.microsoft.com/office/powerpoint/2010/main" val="70540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0911-4087-B7BC-B523-BAF775130E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A0E5C5B-5CD8-E1BD-CB61-E41657E139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0A290-6A0B-FEFD-3E76-8E1D50E5D0F1}"/>
              </a:ext>
            </a:extLst>
          </p:cNvPr>
          <p:cNvSpPr>
            <a:spLocks noGrp="1"/>
          </p:cNvSpPr>
          <p:nvPr>
            <p:ph type="dt" sz="half" idx="10"/>
          </p:nvPr>
        </p:nvSpPr>
        <p:spPr/>
        <p:txBody>
          <a:bodyPr/>
          <a:lstStyle/>
          <a:p>
            <a:fld id="{F94D5441-C8D7-4D81-9FE4-860AF5424C1B}" type="datetimeFigureOut">
              <a:rPr lang="en-GB" smtClean="0"/>
              <a:pPr/>
              <a:t>30/11/2022</a:t>
            </a:fld>
            <a:endParaRPr lang="en-GB"/>
          </a:p>
        </p:txBody>
      </p:sp>
      <p:sp>
        <p:nvSpPr>
          <p:cNvPr id="5" name="Footer Placeholder 4">
            <a:extLst>
              <a:ext uri="{FF2B5EF4-FFF2-40B4-BE49-F238E27FC236}">
                <a16:creationId xmlns:a16="http://schemas.microsoft.com/office/drawing/2014/main" id="{6284AE9F-7271-D39F-FAFD-E465C38CBA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5AFFA3-B136-31D0-B187-F9D7A3EE4C72}"/>
              </a:ext>
            </a:extLst>
          </p:cNvPr>
          <p:cNvSpPr>
            <a:spLocks noGrp="1"/>
          </p:cNvSpPr>
          <p:nvPr>
            <p:ph type="sldNum" sz="quarter" idx="12"/>
          </p:nvPr>
        </p:nvSpPr>
        <p:spPr/>
        <p:txBody>
          <a:bodyPr/>
          <a:lstStyle/>
          <a:p>
            <a:fld id="{6483C393-D00D-4C18-8073-C52BA91671F6}" type="slidenum">
              <a:rPr lang="en-GB" smtClean="0"/>
              <a:pPr/>
              <a:t>‹#›</a:t>
            </a:fld>
            <a:endParaRPr lang="en-GB"/>
          </a:p>
        </p:txBody>
      </p:sp>
    </p:spTree>
    <p:extLst>
      <p:ext uri="{BB962C8B-B14F-4D97-AF65-F5344CB8AC3E}">
        <p14:creationId xmlns:p14="http://schemas.microsoft.com/office/powerpoint/2010/main" val="1874557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E3A4-5D23-79D0-BA0C-C543105DD08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A4BF9D-EC20-615F-57E1-EDF04B54B3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232E9F-E4CA-0CE1-C5B8-8E14B2E9E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7A6938-4F9F-230F-458D-909687E8F49A}"/>
              </a:ext>
            </a:extLst>
          </p:cNvPr>
          <p:cNvSpPr>
            <a:spLocks noGrp="1"/>
          </p:cNvSpPr>
          <p:nvPr>
            <p:ph type="dt" sz="half" idx="10"/>
          </p:nvPr>
        </p:nvSpPr>
        <p:spPr/>
        <p:txBody>
          <a:bodyPr/>
          <a:lstStyle/>
          <a:p>
            <a:fld id="{F94D5441-C8D7-4D81-9FE4-860AF5424C1B}" type="datetimeFigureOut">
              <a:rPr lang="en-GB" smtClean="0"/>
              <a:pPr/>
              <a:t>30/11/2022</a:t>
            </a:fld>
            <a:endParaRPr lang="en-GB"/>
          </a:p>
        </p:txBody>
      </p:sp>
      <p:sp>
        <p:nvSpPr>
          <p:cNvPr id="6" name="Footer Placeholder 5">
            <a:extLst>
              <a:ext uri="{FF2B5EF4-FFF2-40B4-BE49-F238E27FC236}">
                <a16:creationId xmlns:a16="http://schemas.microsoft.com/office/drawing/2014/main" id="{66EBAA4F-7DBE-5D30-CD16-CE58D6214E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22804B-037C-124D-3DFB-44995704239D}"/>
              </a:ext>
            </a:extLst>
          </p:cNvPr>
          <p:cNvSpPr>
            <a:spLocks noGrp="1"/>
          </p:cNvSpPr>
          <p:nvPr>
            <p:ph type="sldNum" sz="quarter" idx="12"/>
          </p:nvPr>
        </p:nvSpPr>
        <p:spPr/>
        <p:txBody>
          <a:bodyPr/>
          <a:lstStyle/>
          <a:p>
            <a:fld id="{6483C393-D00D-4C18-8073-C52BA91671F6}" type="slidenum">
              <a:rPr lang="en-GB" smtClean="0"/>
              <a:pPr/>
              <a:t>‹#›</a:t>
            </a:fld>
            <a:endParaRPr lang="en-GB"/>
          </a:p>
        </p:txBody>
      </p:sp>
    </p:spTree>
    <p:extLst>
      <p:ext uri="{BB962C8B-B14F-4D97-AF65-F5344CB8AC3E}">
        <p14:creationId xmlns:p14="http://schemas.microsoft.com/office/powerpoint/2010/main" val="314518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89F9-0BDA-FBBE-7F5A-432DC230D05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796D263-3DDB-A534-5568-2E42589EF8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EF162-9E52-46DA-5714-71BAC98735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171C230-D9F9-5D2B-7BF4-408965E59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5A6B59-DA6D-237E-6B6D-CCE67B53E4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6B0153C-7DFF-3430-2714-B716F773E87A}"/>
              </a:ext>
            </a:extLst>
          </p:cNvPr>
          <p:cNvSpPr>
            <a:spLocks noGrp="1"/>
          </p:cNvSpPr>
          <p:nvPr>
            <p:ph type="dt" sz="half" idx="10"/>
          </p:nvPr>
        </p:nvSpPr>
        <p:spPr/>
        <p:txBody>
          <a:bodyPr/>
          <a:lstStyle/>
          <a:p>
            <a:fld id="{F94D5441-C8D7-4D81-9FE4-860AF5424C1B}" type="datetimeFigureOut">
              <a:rPr lang="en-GB" smtClean="0"/>
              <a:pPr/>
              <a:t>30/11/2022</a:t>
            </a:fld>
            <a:endParaRPr lang="en-GB"/>
          </a:p>
        </p:txBody>
      </p:sp>
      <p:sp>
        <p:nvSpPr>
          <p:cNvPr id="8" name="Footer Placeholder 7">
            <a:extLst>
              <a:ext uri="{FF2B5EF4-FFF2-40B4-BE49-F238E27FC236}">
                <a16:creationId xmlns:a16="http://schemas.microsoft.com/office/drawing/2014/main" id="{E8025DF8-2935-9C7C-87A4-CF4A3BD2C8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070B246-81B7-1E28-206B-0BAD8453FDC3}"/>
              </a:ext>
            </a:extLst>
          </p:cNvPr>
          <p:cNvSpPr>
            <a:spLocks noGrp="1"/>
          </p:cNvSpPr>
          <p:nvPr>
            <p:ph type="sldNum" sz="quarter" idx="12"/>
          </p:nvPr>
        </p:nvSpPr>
        <p:spPr/>
        <p:txBody>
          <a:bodyPr/>
          <a:lstStyle/>
          <a:p>
            <a:fld id="{6483C393-D00D-4C18-8073-C52BA91671F6}" type="slidenum">
              <a:rPr lang="en-GB" smtClean="0"/>
              <a:pPr/>
              <a:t>‹#›</a:t>
            </a:fld>
            <a:endParaRPr lang="en-GB"/>
          </a:p>
        </p:txBody>
      </p:sp>
    </p:spTree>
    <p:extLst>
      <p:ext uri="{BB962C8B-B14F-4D97-AF65-F5344CB8AC3E}">
        <p14:creationId xmlns:p14="http://schemas.microsoft.com/office/powerpoint/2010/main" val="1224654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F138-6712-C463-51E0-46840CA1CB8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28A9A5-B6F0-51A9-81DF-F27C5D9E6FE3}"/>
              </a:ext>
            </a:extLst>
          </p:cNvPr>
          <p:cNvSpPr>
            <a:spLocks noGrp="1"/>
          </p:cNvSpPr>
          <p:nvPr>
            <p:ph type="dt" sz="half" idx="10"/>
          </p:nvPr>
        </p:nvSpPr>
        <p:spPr/>
        <p:txBody>
          <a:bodyPr/>
          <a:lstStyle/>
          <a:p>
            <a:fld id="{F94D5441-C8D7-4D81-9FE4-860AF5424C1B}" type="datetimeFigureOut">
              <a:rPr lang="en-GB" smtClean="0"/>
              <a:pPr/>
              <a:t>30/11/2022</a:t>
            </a:fld>
            <a:endParaRPr lang="en-GB"/>
          </a:p>
        </p:txBody>
      </p:sp>
      <p:sp>
        <p:nvSpPr>
          <p:cNvPr id="4" name="Footer Placeholder 3">
            <a:extLst>
              <a:ext uri="{FF2B5EF4-FFF2-40B4-BE49-F238E27FC236}">
                <a16:creationId xmlns:a16="http://schemas.microsoft.com/office/drawing/2014/main" id="{74207749-616C-EA56-BEB3-9A0195792BA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8C175A4-E35F-2A01-EC4A-C0469E9B4BD6}"/>
              </a:ext>
            </a:extLst>
          </p:cNvPr>
          <p:cNvSpPr>
            <a:spLocks noGrp="1"/>
          </p:cNvSpPr>
          <p:nvPr>
            <p:ph type="sldNum" sz="quarter" idx="12"/>
          </p:nvPr>
        </p:nvSpPr>
        <p:spPr/>
        <p:txBody>
          <a:bodyPr/>
          <a:lstStyle/>
          <a:p>
            <a:fld id="{6483C393-D00D-4C18-8073-C52BA91671F6}" type="slidenum">
              <a:rPr lang="en-GB" smtClean="0"/>
              <a:pPr/>
              <a:t>‹#›</a:t>
            </a:fld>
            <a:endParaRPr lang="en-GB"/>
          </a:p>
        </p:txBody>
      </p:sp>
    </p:spTree>
    <p:extLst>
      <p:ext uri="{BB962C8B-B14F-4D97-AF65-F5344CB8AC3E}">
        <p14:creationId xmlns:p14="http://schemas.microsoft.com/office/powerpoint/2010/main" val="3610023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73C71A-E4C0-EECB-3397-AE6364BF3BCD}"/>
              </a:ext>
            </a:extLst>
          </p:cNvPr>
          <p:cNvSpPr>
            <a:spLocks noGrp="1"/>
          </p:cNvSpPr>
          <p:nvPr>
            <p:ph type="dt" sz="half" idx="10"/>
          </p:nvPr>
        </p:nvSpPr>
        <p:spPr/>
        <p:txBody>
          <a:bodyPr/>
          <a:lstStyle/>
          <a:p>
            <a:fld id="{F94D5441-C8D7-4D81-9FE4-860AF5424C1B}" type="datetimeFigureOut">
              <a:rPr lang="en-GB" smtClean="0"/>
              <a:pPr/>
              <a:t>30/11/2022</a:t>
            </a:fld>
            <a:endParaRPr lang="en-GB"/>
          </a:p>
        </p:txBody>
      </p:sp>
      <p:sp>
        <p:nvSpPr>
          <p:cNvPr id="3" name="Footer Placeholder 2">
            <a:extLst>
              <a:ext uri="{FF2B5EF4-FFF2-40B4-BE49-F238E27FC236}">
                <a16:creationId xmlns:a16="http://schemas.microsoft.com/office/drawing/2014/main" id="{3283895E-8DE4-2308-BF88-E40315DB0C8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A554C6F-AD8A-ADE2-F63D-66C4C354C244}"/>
              </a:ext>
            </a:extLst>
          </p:cNvPr>
          <p:cNvSpPr>
            <a:spLocks noGrp="1"/>
          </p:cNvSpPr>
          <p:nvPr>
            <p:ph type="sldNum" sz="quarter" idx="12"/>
          </p:nvPr>
        </p:nvSpPr>
        <p:spPr/>
        <p:txBody>
          <a:bodyPr/>
          <a:lstStyle/>
          <a:p>
            <a:fld id="{6483C393-D00D-4C18-8073-C52BA91671F6}" type="slidenum">
              <a:rPr lang="en-GB" smtClean="0"/>
              <a:pPr/>
              <a:t>‹#›</a:t>
            </a:fld>
            <a:endParaRPr lang="en-GB"/>
          </a:p>
        </p:txBody>
      </p:sp>
    </p:spTree>
    <p:extLst>
      <p:ext uri="{BB962C8B-B14F-4D97-AF65-F5344CB8AC3E}">
        <p14:creationId xmlns:p14="http://schemas.microsoft.com/office/powerpoint/2010/main" val="303282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291A-4128-34ED-2869-8DD15F414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01EA397-D483-FEDD-5A1C-15753EB713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BFD9A9-909F-5310-3554-ACC6DF204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52E86-FEC4-A989-E396-63A98E540381}"/>
              </a:ext>
            </a:extLst>
          </p:cNvPr>
          <p:cNvSpPr>
            <a:spLocks noGrp="1"/>
          </p:cNvSpPr>
          <p:nvPr>
            <p:ph type="dt" sz="half" idx="10"/>
          </p:nvPr>
        </p:nvSpPr>
        <p:spPr/>
        <p:txBody>
          <a:bodyPr/>
          <a:lstStyle/>
          <a:p>
            <a:fld id="{F94D5441-C8D7-4D81-9FE4-860AF5424C1B}" type="datetimeFigureOut">
              <a:rPr lang="en-GB" smtClean="0"/>
              <a:pPr/>
              <a:t>30/11/2022</a:t>
            </a:fld>
            <a:endParaRPr lang="en-GB"/>
          </a:p>
        </p:txBody>
      </p:sp>
      <p:sp>
        <p:nvSpPr>
          <p:cNvPr id="6" name="Footer Placeholder 5">
            <a:extLst>
              <a:ext uri="{FF2B5EF4-FFF2-40B4-BE49-F238E27FC236}">
                <a16:creationId xmlns:a16="http://schemas.microsoft.com/office/drawing/2014/main" id="{95D6034D-8A71-45C6-237C-B761ACBFF5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24688E-D769-F0A7-3748-B80C7DD918B6}"/>
              </a:ext>
            </a:extLst>
          </p:cNvPr>
          <p:cNvSpPr>
            <a:spLocks noGrp="1"/>
          </p:cNvSpPr>
          <p:nvPr>
            <p:ph type="sldNum" sz="quarter" idx="12"/>
          </p:nvPr>
        </p:nvSpPr>
        <p:spPr/>
        <p:txBody>
          <a:bodyPr/>
          <a:lstStyle/>
          <a:p>
            <a:fld id="{6483C393-D00D-4C18-8073-C52BA91671F6}" type="slidenum">
              <a:rPr lang="en-GB" smtClean="0"/>
              <a:pPr/>
              <a:t>‹#›</a:t>
            </a:fld>
            <a:endParaRPr lang="en-GB"/>
          </a:p>
        </p:txBody>
      </p:sp>
    </p:spTree>
    <p:extLst>
      <p:ext uri="{BB962C8B-B14F-4D97-AF65-F5344CB8AC3E}">
        <p14:creationId xmlns:p14="http://schemas.microsoft.com/office/powerpoint/2010/main" val="3545079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DA3A4-0CBB-70DB-36CC-C860D2ED7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2E14BD-7307-0A14-161A-79CDC7759F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523CFD1-6053-0332-6FE9-6C972A203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56161-6F5C-9ED3-0EE0-73EFAA95D2CB}"/>
              </a:ext>
            </a:extLst>
          </p:cNvPr>
          <p:cNvSpPr>
            <a:spLocks noGrp="1"/>
          </p:cNvSpPr>
          <p:nvPr>
            <p:ph type="dt" sz="half" idx="10"/>
          </p:nvPr>
        </p:nvSpPr>
        <p:spPr/>
        <p:txBody>
          <a:bodyPr/>
          <a:lstStyle/>
          <a:p>
            <a:fld id="{F94D5441-C8D7-4D81-9FE4-860AF5424C1B}" type="datetimeFigureOut">
              <a:rPr lang="en-GB" smtClean="0"/>
              <a:pPr/>
              <a:t>30/11/2022</a:t>
            </a:fld>
            <a:endParaRPr lang="en-GB"/>
          </a:p>
        </p:txBody>
      </p:sp>
      <p:sp>
        <p:nvSpPr>
          <p:cNvPr id="6" name="Footer Placeholder 5">
            <a:extLst>
              <a:ext uri="{FF2B5EF4-FFF2-40B4-BE49-F238E27FC236}">
                <a16:creationId xmlns:a16="http://schemas.microsoft.com/office/drawing/2014/main" id="{4DEA0A85-7A87-C9DD-A9E8-0627E44FC6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44EEF6-3E28-CB8C-F36E-736D3E36C1EA}"/>
              </a:ext>
            </a:extLst>
          </p:cNvPr>
          <p:cNvSpPr>
            <a:spLocks noGrp="1"/>
          </p:cNvSpPr>
          <p:nvPr>
            <p:ph type="sldNum" sz="quarter" idx="12"/>
          </p:nvPr>
        </p:nvSpPr>
        <p:spPr/>
        <p:txBody>
          <a:bodyPr/>
          <a:lstStyle/>
          <a:p>
            <a:fld id="{6483C393-D00D-4C18-8073-C52BA91671F6}" type="slidenum">
              <a:rPr lang="en-GB" smtClean="0"/>
              <a:pPr/>
              <a:t>‹#›</a:t>
            </a:fld>
            <a:endParaRPr lang="en-GB"/>
          </a:p>
        </p:txBody>
      </p:sp>
    </p:spTree>
    <p:extLst>
      <p:ext uri="{BB962C8B-B14F-4D97-AF65-F5344CB8AC3E}">
        <p14:creationId xmlns:p14="http://schemas.microsoft.com/office/powerpoint/2010/main" val="127736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3BC3C-7EF3-6F20-374B-F7BE2AB90C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986606-395B-5C5D-B5BD-E372F4B9B6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CCD886-7E20-8F90-5DA8-530A749B6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D5441-C8D7-4D81-9FE4-860AF5424C1B}" type="datetimeFigureOut">
              <a:rPr lang="en-GB" smtClean="0"/>
              <a:pPr/>
              <a:t>30/11/2022</a:t>
            </a:fld>
            <a:endParaRPr lang="en-GB"/>
          </a:p>
        </p:txBody>
      </p:sp>
      <p:sp>
        <p:nvSpPr>
          <p:cNvPr id="5" name="Footer Placeholder 4">
            <a:extLst>
              <a:ext uri="{FF2B5EF4-FFF2-40B4-BE49-F238E27FC236}">
                <a16:creationId xmlns:a16="http://schemas.microsoft.com/office/drawing/2014/main" id="{E7931446-55BD-8BEC-8EEF-0819ED34EB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3D75460-3F9F-9455-6559-D42EB5691C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3C393-D00D-4C18-8073-C52BA91671F6}" type="slidenum">
              <a:rPr lang="en-GB" smtClean="0"/>
              <a:pPr/>
              <a:t>‹#›</a:t>
            </a:fld>
            <a:endParaRPr lang="en-GB"/>
          </a:p>
        </p:txBody>
      </p:sp>
    </p:spTree>
    <p:extLst>
      <p:ext uri="{BB962C8B-B14F-4D97-AF65-F5344CB8AC3E}">
        <p14:creationId xmlns:p14="http://schemas.microsoft.com/office/powerpoint/2010/main" val="3671198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cratch.mit.edu/projects/6135394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geeksforgeeks.org/breadth-first-traversal-for-a-graph/" TargetMode="External"/><Relationship Id="rId2" Type="http://schemas.openxmlformats.org/officeDocument/2006/relationships/hyperlink" Target="https://www.geeksforgeeks.org/depth-first-traversal-for-a-graph/"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41F79-EA23-EF78-5D4D-76DF4D103879}"/>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Analysis &amp; Design of Algorithm</a:t>
            </a:r>
          </a:p>
        </p:txBody>
      </p:sp>
      <p:sp>
        <p:nvSpPr>
          <p:cNvPr id="3" name="Subtitle 2">
            <a:extLst>
              <a:ext uri="{FF2B5EF4-FFF2-40B4-BE49-F238E27FC236}">
                <a16:creationId xmlns:a16="http://schemas.microsoft.com/office/drawing/2014/main" id="{8EAFE694-6601-E0EE-7986-30BA9892226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96941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D5DE-7BD5-34D8-49BC-1AC528F48C2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Other Characteristics</a:t>
            </a:r>
          </a:p>
        </p:txBody>
      </p:sp>
      <p:sp>
        <p:nvSpPr>
          <p:cNvPr id="3" name="Content Placeholder 2">
            <a:extLst>
              <a:ext uri="{FF2B5EF4-FFF2-40B4-BE49-F238E27FC236}">
                <a16:creationId xmlns:a16="http://schemas.microsoft.com/office/drawing/2014/main" id="{4AC9C29E-0BBC-37A6-92C6-CACDC48E4659}"/>
              </a:ext>
            </a:extLst>
          </p:cNvPr>
          <p:cNvSpPr>
            <a:spLocks noGrp="1"/>
          </p:cNvSpPr>
          <p:nvPr>
            <p:ph idx="1"/>
          </p:nvPr>
        </p:nvSpPr>
        <p:spPr/>
        <p:txBody>
          <a:bodyPr>
            <a:normAutofit lnSpcReduction="10000"/>
          </a:bodyPr>
          <a:lstStyle/>
          <a:p>
            <a:r>
              <a:rPr lang="en-GB" dirty="0">
                <a:latin typeface="Times New Roman" panose="02020603050405020304" pitchFamily="18" charset="0"/>
                <a:cs typeface="Times New Roman" panose="02020603050405020304" pitchFamily="18" charset="0"/>
              </a:rPr>
              <a:t>Unambiguity: A perfect algorithm is defined as unambiguous, which means that its instructions should be clear and straightforward.</a:t>
            </a:r>
          </a:p>
          <a:p>
            <a:pPr marL="0" indent="0">
              <a:buNone/>
            </a:pP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Shift the result of the operation right.</a:t>
            </a:r>
          </a:p>
          <a:p>
            <a:pPr marL="0" indent="0">
              <a:buNone/>
            </a:pPr>
            <a:r>
              <a:rPr lang="en-GB" i="1" dirty="0">
                <a:latin typeface="Times New Roman" panose="02020603050405020304" pitchFamily="18" charset="0"/>
                <a:cs typeface="Times New Roman" panose="02020603050405020304" pitchFamily="18" charset="0"/>
              </a:rPr>
              <a:t>					or</a:t>
            </a:r>
          </a:p>
          <a:p>
            <a:pPr marL="0" indent="0">
              <a:buNone/>
            </a:pPr>
            <a:r>
              <a:rPr lang="en-GB" i="1" dirty="0">
                <a:latin typeface="Times New Roman" panose="02020603050405020304" pitchFamily="18" charset="0"/>
                <a:cs typeface="Times New Roman" panose="02020603050405020304" pitchFamily="18" charset="0"/>
              </a:rPr>
              <a:t>		Arithmetic shift right the result of the operation.</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Finiteness: An algorithm must be finite. Finiteness in this context means that the algorithm should have a limited number of instructions, i.e., the instructions should be countable.</a:t>
            </a:r>
          </a:p>
          <a:p>
            <a:pPr marL="0" indent="0">
              <a:buNone/>
            </a:pP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If SC = 0, Then stop.</a:t>
            </a:r>
          </a:p>
        </p:txBody>
      </p:sp>
    </p:spTree>
    <p:extLst>
      <p:ext uri="{BB962C8B-B14F-4D97-AF65-F5344CB8AC3E}">
        <p14:creationId xmlns:p14="http://schemas.microsoft.com/office/powerpoint/2010/main" val="4024182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D5DE-7BD5-34D8-49BC-1AC528F48C2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4AC9C29E-0BBC-37A6-92C6-CACDC48E4659}"/>
              </a:ext>
            </a:extLst>
          </p:cNvPr>
          <p:cNvSpPr>
            <a:spLocks noGrp="1"/>
          </p:cNvSpPr>
          <p:nvPr>
            <p:ph idx="1"/>
          </p:nvPr>
        </p:nvSpPr>
        <p:spPr/>
        <p:txBody>
          <a:bodyPr>
            <a:normAutofit/>
          </a:bodyPr>
          <a:lstStyle/>
          <a:p>
            <a:r>
              <a:rPr lang="en-GB" dirty="0"/>
              <a:t>Effectiveness: Because each instruction in an algorithm affects the overall process, it should be adequate. </a:t>
            </a:r>
            <a:r>
              <a:rPr lang="en-US" dirty="0"/>
              <a:t>For an algorithm to be effective, it means that all those steps that are required to get to output must be feasible with the available resources. It should not contain any unnecessary and redundant steps which could make an algorithm ineffective.</a:t>
            </a:r>
            <a:endParaRPr lang="en-GB" dirty="0"/>
          </a:p>
          <a:p>
            <a:endParaRPr lang="en-GB" dirty="0"/>
          </a:p>
          <a:p>
            <a:r>
              <a:rPr lang="en-GB" dirty="0"/>
              <a:t>Language independence: An algorithm must be language-independent, which means that its instructions can be implemented in any language and produce the same results.</a:t>
            </a:r>
          </a:p>
        </p:txBody>
      </p:sp>
    </p:spTree>
    <p:extLst>
      <p:ext uri="{BB962C8B-B14F-4D97-AF65-F5344CB8AC3E}">
        <p14:creationId xmlns:p14="http://schemas.microsoft.com/office/powerpoint/2010/main" val="359720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E2A8-2E91-36FC-6DD8-502CF7EB752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a:t>
            </a:r>
          </a:p>
        </p:txBody>
      </p:sp>
      <p:pic>
        <p:nvPicPr>
          <p:cNvPr id="4" name="Picture 2" descr="COA | Booth's Multiplication Algorithm - javatpoint">
            <a:extLst>
              <a:ext uri="{FF2B5EF4-FFF2-40B4-BE49-F238E27FC236}">
                <a16:creationId xmlns:a16="http://schemas.microsoft.com/office/drawing/2014/main" id="{9C122558-D4A2-BC01-FF84-7548CFFD3D50}"/>
              </a:ext>
            </a:extLst>
          </p:cNvPr>
          <p:cNvPicPr>
            <a:picLocks noChangeAspect="1" noChangeArrowheads="1"/>
          </p:cNvPicPr>
          <p:nvPr/>
        </p:nvPicPr>
        <p:blipFill>
          <a:blip r:embed="rId2"/>
          <a:srcRect/>
          <a:stretch>
            <a:fillRect/>
          </a:stretch>
        </p:blipFill>
        <p:spPr bwMode="auto">
          <a:xfrm>
            <a:off x="3979475" y="649942"/>
            <a:ext cx="4486275" cy="5715000"/>
          </a:xfrm>
          <a:prstGeom prst="rect">
            <a:avLst/>
          </a:prstGeom>
          <a:noFill/>
        </p:spPr>
      </p:pic>
    </p:spTree>
    <p:extLst>
      <p:ext uri="{BB962C8B-B14F-4D97-AF65-F5344CB8AC3E}">
        <p14:creationId xmlns:p14="http://schemas.microsoft.com/office/powerpoint/2010/main" val="2001820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B7B6-271E-15D9-EB76-EE02E78762C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Why study ADA?</a:t>
            </a:r>
          </a:p>
        </p:txBody>
      </p:sp>
      <p:sp>
        <p:nvSpPr>
          <p:cNvPr id="3" name="Content Placeholder 2">
            <a:extLst>
              <a:ext uri="{FF2B5EF4-FFF2-40B4-BE49-F238E27FC236}">
                <a16:creationId xmlns:a16="http://schemas.microsoft.com/office/drawing/2014/main" id="{1D35BF02-2EA0-67AD-6D22-A9CE958CA693}"/>
              </a:ext>
            </a:extLst>
          </p:cNvPr>
          <p:cNvSpPr>
            <a:spLocks noGrp="1"/>
          </p:cNvSpPr>
          <p:nvPr>
            <p:ph idx="1"/>
          </p:nvPr>
        </p:nvSpPr>
        <p:spPr/>
        <p:txBody>
          <a:bodyPr>
            <a:normAutofit lnSpcReduction="10000"/>
          </a:bodyPr>
          <a:lstStyle/>
          <a:p>
            <a:r>
              <a:rPr lang="en-GB" dirty="0"/>
              <a:t>Computer scientists learn by experience. We learn by seeing others solve problems and by solving problems by ourselves. </a:t>
            </a:r>
          </a:p>
          <a:p>
            <a:endParaRPr lang="en-GB" dirty="0"/>
          </a:p>
          <a:p>
            <a:r>
              <a:rPr lang="en-GB" dirty="0"/>
              <a:t>Being exposed to different problem-solving techniques and seeing how different algorithms are designed helps us to take on the next challenging problem that we are given. </a:t>
            </a:r>
          </a:p>
          <a:p>
            <a:endParaRPr lang="en-GB" dirty="0"/>
          </a:p>
          <a:p>
            <a:r>
              <a:rPr lang="en-GB" dirty="0"/>
              <a:t>By considering a number of different algorithms, we can begin to develop pattern recognition so that the next time a similar problem arises, we are better able to solve it.</a:t>
            </a:r>
          </a:p>
        </p:txBody>
      </p:sp>
    </p:spTree>
    <p:extLst>
      <p:ext uri="{BB962C8B-B14F-4D97-AF65-F5344CB8AC3E}">
        <p14:creationId xmlns:p14="http://schemas.microsoft.com/office/powerpoint/2010/main" val="413000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48C2-8D62-E3C6-B91F-A997F1A9066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Another Aspect</a:t>
            </a:r>
          </a:p>
        </p:txBody>
      </p:sp>
      <p:sp>
        <p:nvSpPr>
          <p:cNvPr id="3" name="Content Placeholder 2">
            <a:extLst>
              <a:ext uri="{FF2B5EF4-FFF2-40B4-BE49-F238E27FC236}">
                <a16:creationId xmlns:a16="http://schemas.microsoft.com/office/drawing/2014/main" id="{CE424234-F5BE-7C63-2977-1BA5D5E25597}"/>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As we study algorithms, we can learn analysis techniques that allow us to compare and contrast solutions based solely on their own characteristics, not the characteristics of the program or computer used to implement them.</a:t>
            </a:r>
          </a:p>
        </p:txBody>
      </p:sp>
    </p:spTree>
    <p:extLst>
      <p:ext uri="{BB962C8B-B14F-4D97-AF65-F5344CB8AC3E}">
        <p14:creationId xmlns:p14="http://schemas.microsoft.com/office/powerpoint/2010/main" val="80722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AA86-763A-A2D0-A302-AF93F48D761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Algorithm vs Pseudocode vs Program</a:t>
            </a:r>
          </a:p>
        </p:txBody>
      </p:sp>
      <p:sp>
        <p:nvSpPr>
          <p:cNvPr id="3" name="Content Placeholder 2">
            <a:extLst>
              <a:ext uri="{FF2B5EF4-FFF2-40B4-BE49-F238E27FC236}">
                <a16:creationId xmlns:a16="http://schemas.microsoft.com/office/drawing/2014/main" id="{D844CAF0-9AFB-6637-D465-459820D1BD7B}"/>
              </a:ext>
            </a:extLst>
          </p:cNvPr>
          <p:cNvSpPr>
            <a:spLocks noGrp="1"/>
          </p:cNvSpPr>
          <p:nvPr>
            <p:ph idx="1"/>
          </p:nvPr>
        </p:nvSpPr>
        <p:spPr/>
        <p:txBody>
          <a:bodyPr>
            <a:normAutofit fontScale="92500"/>
          </a:bodyPr>
          <a:lstStyle/>
          <a:p>
            <a:r>
              <a:rPr lang="en-GB" dirty="0"/>
              <a:t>Algorithm – It is a well-defined, systematic logical approach that comes with a step-by-step procedure for computers to solve any given program.</a:t>
            </a:r>
          </a:p>
          <a:p>
            <a:endParaRPr lang="en-GB" dirty="0"/>
          </a:p>
          <a:p>
            <a:r>
              <a:rPr lang="en-GB" dirty="0"/>
              <a:t>Pseudocode – A pseudocode is basically a simplified version of the programming codes. These codes exist in the plain English language, and it makes use of various short phrases for writing a program code before implementing it in any programming language.</a:t>
            </a:r>
          </a:p>
          <a:p>
            <a:endParaRPr lang="en-GB" dirty="0"/>
          </a:p>
          <a:p>
            <a:r>
              <a:rPr lang="en-GB" dirty="0"/>
              <a:t>Program – It refers to the code (written by programmers) for any program that follows the basic rules of the concerned programming language.</a:t>
            </a:r>
          </a:p>
          <a:p>
            <a:pPr marL="0" indent="0">
              <a:buNone/>
            </a:pPr>
            <a:endParaRPr lang="en-GB" dirty="0"/>
          </a:p>
        </p:txBody>
      </p:sp>
    </p:spTree>
    <p:extLst>
      <p:ext uri="{BB962C8B-B14F-4D97-AF65-F5344CB8AC3E}">
        <p14:creationId xmlns:p14="http://schemas.microsoft.com/office/powerpoint/2010/main" val="43204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5AC4-E4B3-FF9B-9966-82E4454095A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Contd.</a:t>
            </a:r>
          </a:p>
        </p:txBody>
      </p:sp>
      <p:graphicFrame>
        <p:nvGraphicFramePr>
          <p:cNvPr id="4" name="Table 4">
            <a:extLst>
              <a:ext uri="{FF2B5EF4-FFF2-40B4-BE49-F238E27FC236}">
                <a16:creationId xmlns:a16="http://schemas.microsoft.com/office/drawing/2014/main" id="{663C7A0F-73B5-3AE3-175E-FD9AE11E38D8}"/>
              </a:ext>
            </a:extLst>
          </p:cNvPr>
          <p:cNvGraphicFramePr>
            <a:graphicFrameLocks noGrp="1"/>
          </p:cNvGraphicFramePr>
          <p:nvPr>
            <p:ph idx="1"/>
            <p:extLst>
              <p:ext uri="{D42A27DB-BD31-4B8C-83A1-F6EECF244321}">
                <p14:modId xmlns:p14="http://schemas.microsoft.com/office/powerpoint/2010/main" val="1615195060"/>
              </p:ext>
            </p:extLst>
          </p:nvPr>
        </p:nvGraphicFramePr>
        <p:xfrm>
          <a:off x="2003612" y="1780801"/>
          <a:ext cx="8412480" cy="44196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919900499"/>
                    </a:ext>
                  </a:extLst>
                </a:gridCol>
                <a:gridCol w="2103120">
                  <a:extLst>
                    <a:ext uri="{9D8B030D-6E8A-4147-A177-3AD203B41FA5}">
                      <a16:colId xmlns:a16="http://schemas.microsoft.com/office/drawing/2014/main" val="677723266"/>
                    </a:ext>
                  </a:extLst>
                </a:gridCol>
                <a:gridCol w="2103120">
                  <a:extLst>
                    <a:ext uri="{9D8B030D-6E8A-4147-A177-3AD203B41FA5}">
                      <a16:colId xmlns:a16="http://schemas.microsoft.com/office/drawing/2014/main" val="2508636128"/>
                    </a:ext>
                  </a:extLst>
                </a:gridCol>
                <a:gridCol w="2103120">
                  <a:extLst>
                    <a:ext uri="{9D8B030D-6E8A-4147-A177-3AD203B41FA5}">
                      <a16:colId xmlns:a16="http://schemas.microsoft.com/office/drawing/2014/main" val="1403201751"/>
                    </a:ext>
                  </a:extLst>
                </a:gridCol>
              </a:tblGrid>
              <a:tr h="370840">
                <a:tc>
                  <a:txBody>
                    <a:bodyPr/>
                    <a:lstStyle/>
                    <a:p>
                      <a:pPr fontAlgn="t"/>
                      <a:r>
                        <a:rPr lang="en-GB" b="1" dirty="0">
                          <a:solidFill>
                            <a:srgbClr val="813588"/>
                          </a:solidFill>
                          <a:effectLst/>
                          <a:latin typeface="inherit"/>
                        </a:rPr>
                        <a:t>Parameters</a:t>
                      </a:r>
                      <a:endParaRPr lang="en-GB" b="0" dirty="0">
                        <a:solidFill>
                          <a:srgbClr val="813588"/>
                        </a:solidFill>
                        <a:effectLst/>
                        <a:latin typeface="inherit"/>
                      </a:endParaRPr>
                    </a:p>
                  </a:txBody>
                  <a:tcPr marL="76200" marR="76200" marT="76200" marB="76200"/>
                </a:tc>
                <a:tc>
                  <a:txBody>
                    <a:bodyPr/>
                    <a:lstStyle/>
                    <a:p>
                      <a:pPr fontAlgn="t"/>
                      <a:r>
                        <a:rPr lang="en-GB" b="1">
                          <a:solidFill>
                            <a:srgbClr val="813588"/>
                          </a:solidFill>
                          <a:effectLst/>
                          <a:latin typeface="inherit"/>
                        </a:rPr>
                        <a:t>Algorithm</a:t>
                      </a:r>
                      <a:endParaRPr lang="en-GB" b="0">
                        <a:solidFill>
                          <a:srgbClr val="813588"/>
                        </a:solidFill>
                        <a:effectLst/>
                        <a:latin typeface="inherit"/>
                      </a:endParaRPr>
                    </a:p>
                  </a:txBody>
                  <a:tcPr marL="76200" marR="76200" marT="76200" marB="76200"/>
                </a:tc>
                <a:tc>
                  <a:txBody>
                    <a:bodyPr/>
                    <a:lstStyle/>
                    <a:p>
                      <a:pPr fontAlgn="t"/>
                      <a:r>
                        <a:rPr lang="en-GB" b="1" dirty="0">
                          <a:solidFill>
                            <a:srgbClr val="813588"/>
                          </a:solidFill>
                          <a:effectLst/>
                          <a:latin typeface="inherit"/>
                        </a:rPr>
                        <a:t>Program</a:t>
                      </a:r>
                      <a:endParaRPr lang="en-GB" b="0" dirty="0">
                        <a:solidFill>
                          <a:srgbClr val="813588"/>
                        </a:solidFill>
                        <a:effectLst/>
                        <a:latin typeface="inherit"/>
                      </a:endParaRPr>
                    </a:p>
                  </a:txBody>
                  <a:tcPr marL="76200" marR="76200" marT="76200" marB="7620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b="1" dirty="0" err="1">
                          <a:solidFill>
                            <a:srgbClr val="813588"/>
                          </a:solidFill>
                          <a:effectLst/>
                          <a:latin typeface="inherit"/>
                        </a:rPr>
                        <a:t>Pseudocode</a:t>
                      </a:r>
                      <a:endParaRPr lang="en-GB" b="0" dirty="0">
                        <a:solidFill>
                          <a:srgbClr val="813588"/>
                        </a:solidFill>
                        <a:effectLst/>
                        <a:latin typeface="inherit"/>
                      </a:endParaRPr>
                    </a:p>
                  </a:txBody>
                  <a:tcPr marL="76200" marR="76200" marT="76200" marB="76200"/>
                </a:tc>
                <a:extLst>
                  <a:ext uri="{0D108BD9-81ED-4DB2-BD59-A6C34878D82A}">
                    <a16:rowId xmlns:a16="http://schemas.microsoft.com/office/drawing/2014/main" val="3504677112"/>
                  </a:ext>
                </a:extLst>
              </a:tr>
              <a:tr h="370840">
                <a:tc>
                  <a:txBody>
                    <a:bodyPr/>
                    <a:lstStyle/>
                    <a:p>
                      <a:pPr fontAlgn="t"/>
                      <a:r>
                        <a:rPr lang="en-GB">
                          <a:effectLst/>
                        </a:rPr>
                        <a:t>Meaning and Definition</a:t>
                      </a:r>
                    </a:p>
                  </a:txBody>
                  <a:tcPr marL="76200" marR="76200" marT="76200" marB="76200"/>
                </a:tc>
                <a:tc>
                  <a:txBody>
                    <a:bodyPr/>
                    <a:lstStyle/>
                    <a:p>
                      <a:pPr fontAlgn="t"/>
                      <a:r>
                        <a:rPr lang="en-GB">
                          <a:effectLst/>
                        </a:rPr>
                        <a:t>An algorithm is a well-defined, systematic logical approach that comes with a step-by-step procedure for computers to solve any given program.</a:t>
                      </a:r>
                    </a:p>
                  </a:txBody>
                  <a:tcPr marL="76200" marR="76200" marT="76200" marB="76200"/>
                </a:tc>
                <a:tc>
                  <a:txBody>
                    <a:bodyPr/>
                    <a:lstStyle/>
                    <a:p>
                      <a:pPr fontAlgn="t"/>
                      <a:r>
                        <a:rPr lang="en-GB">
                          <a:effectLst/>
                        </a:rPr>
                        <a:t>It refers to the code (written by programmers) for any program that follows the basic rules of the concerned programming language.</a:t>
                      </a:r>
                    </a:p>
                  </a:txBody>
                  <a:tcPr marL="76200" marR="76200" marT="76200" marB="76200"/>
                </a:tc>
                <a:tc>
                  <a:txBody>
                    <a:bodyPr/>
                    <a:lstStyle/>
                    <a:p>
                      <a:pPr fontAlgn="t"/>
                      <a:r>
                        <a:rPr lang="en-GB" dirty="0">
                          <a:effectLst/>
                        </a:rPr>
                        <a:t>It is basically a simplified version of the programming codes. These codes exist in the plain English language, and it makes use of various short phrases for writing a program code before implementing it in any programming language.</a:t>
                      </a:r>
                    </a:p>
                  </a:txBody>
                  <a:tcPr marL="76200" marR="76200" marT="76200" marB="76200"/>
                </a:tc>
                <a:extLst>
                  <a:ext uri="{0D108BD9-81ED-4DB2-BD59-A6C34878D82A}">
                    <a16:rowId xmlns:a16="http://schemas.microsoft.com/office/drawing/2014/main" val="294156262"/>
                  </a:ext>
                </a:extLst>
              </a:tr>
            </a:tbl>
          </a:graphicData>
        </a:graphic>
      </p:graphicFrame>
    </p:spTree>
    <p:extLst>
      <p:ext uri="{BB962C8B-B14F-4D97-AF65-F5344CB8AC3E}">
        <p14:creationId xmlns:p14="http://schemas.microsoft.com/office/powerpoint/2010/main" val="4263325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5AC4-E4B3-FF9B-9966-82E4454095A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Contd.</a:t>
            </a:r>
          </a:p>
        </p:txBody>
      </p:sp>
      <p:graphicFrame>
        <p:nvGraphicFramePr>
          <p:cNvPr id="4" name="Table 4">
            <a:extLst>
              <a:ext uri="{FF2B5EF4-FFF2-40B4-BE49-F238E27FC236}">
                <a16:creationId xmlns:a16="http://schemas.microsoft.com/office/drawing/2014/main" id="{663C7A0F-73B5-3AE3-175E-FD9AE11E38D8}"/>
              </a:ext>
            </a:extLst>
          </p:cNvPr>
          <p:cNvGraphicFramePr>
            <a:graphicFrameLocks noGrp="1"/>
          </p:cNvGraphicFramePr>
          <p:nvPr>
            <p:ph idx="1"/>
            <p:extLst>
              <p:ext uri="{D42A27DB-BD31-4B8C-83A1-F6EECF244321}">
                <p14:modId xmlns:p14="http://schemas.microsoft.com/office/powerpoint/2010/main" val="715906694"/>
              </p:ext>
            </p:extLst>
          </p:nvPr>
        </p:nvGraphicFramePr>
        <p:xfrm>
          <a:off x="1815353" y="1744943"/>
          <a:ext cx="8412480" cy="46939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919900499"/>
                    </a:ext>
                  </a:extLst>
                </a:gridCol>
                <a:gridCol w="2103120">
                  <a:extLst>
                    <a:ext uri="{9D8B030D-6E8A-4147-A177-3AD203B41FA5}">
                      <a16:colId xmlns:a16="http://schemas.microsoft.com/office/drawing/2014/main" val="677723266"/>
                    </a:ext>
                  </a:extLst>
                </a:gridCol>
                <a:gridCol w="2103120">
                  <a:extLst>
                    <a:ext uri="{9D8B030D-6E8A-4147-A177-3AD203B41FA5}">
                      <a16:colId xmlns:a16="http://schemas.microsoft.com/office/drawing/2014/main" val="2508636128"/>
                    </a:ext>
                  </a:extLst>
                </a:gridCol>
                <a:gridCol w="2103120">
                  <a:extLst>
                    <a:ext uri="{9D8B030D-6E8A-4147-A177-3AD203B41FA5}">
                      <a16:colId xmlns:a16="http://schemas.microsoft.com/office/drawing/2014/main" val="1403201751"/>
                    </a:ext>
                  </a:extLst>
                </a:gridCol>
              </a:tblGrid>
              <a:tr h="370840">
                <a:tc>
                  <a:txBody>
                    <a:bodyPr/>
                    <a:lstStyle/>
                    <a:p>
                      <a:pPr fontAlgn="t"/>
                      <a:r>
                        <a:rPr lang="en-GB" b="1" dirty="0">
                          <a:solidFill>
                            <a:srgbClr val="813588"/>
                          </a:solidFill>
                          <a:effectLst/>
                          <a:latin typeface="inherit"/>
                        </a:rPr>
                        <a:t>Parameters</a:t>
                      </a:r>
                      <a:endParaRPr lang="en-GB" b="0" dirty="0">
                        <a:solidFill>
                          <a:srgbClr val="813588"/>
                        </a:solidFill>
                        <a:effectLst/>
                        <a:latin typeface="inherit"/>
                      </a:endParaRPr>
                    </a:p>
                  </a:txBody>
                  <a:tcPr marL="76200" marR="76200" marT="76200" marB="76200"/>
                </a:tc>
                <a:tc>
                  <a:txBody>
                    <a:bodyPr/>
                    <a:lstStyle/>
                    <a:p>
                      <a:pPr fontAlgn="t"/>
                      <a:r>
                        <a:rPr lang="en-GB" b="1">
                          <a:solidFill>
                            <a:srgbClr val="813588"/>
                          </a:solidFill>
                          <a:effectLst/>
                          <a:latin typeface="inherit"/>
                        </a:rPr>
                        <a:t>Algorithm</a:t>
                      </a:r>
                      <a:endParaRPr lang="en-GB" b="0">
                        <a:solidFill>
                          <a:srgbClr val="813588"/>
                        </a:solidFill>
                        <a:effectLst/>
                        <a:latin typeface="inherit"/>
                      </a:endParaRPr>
                    </a:p>
                  </a:txBody>
                  <a:tcPr marL="76200" marR="76200" marT="76200" marB="76200"/>
                </a:tc>
                <a:tc>
                  <a:txBody>
                    <a:bodyPr/>
                    <a:lstStyle/>
                    <a:p>
                      <a:pPr fontAlgn="t"/>
                      <a:r>
                        <a:rPr lang="en-GB" b="1" dirty="0">
                          <a:solidFill>
                            <a:srgbClr val="813588"/>
                          </a:solidFill>
                          <a:effectLst/>
                          <a:latin typeface="inherit"/>
                        </a:rPr>
                        <a:t>Program</a:t>
                      </a:r>
                      <a:endParaRPr lang="en-GB" b="0" dirty="0">
                        <a:solidFill>
                          <a:srgbClr val="813588"/>
                        </a:solidFill>
                        <a:effectLst/>
                        <a:latin typeface="inherit"/>
                      </a:endParaRPr>
                    </a:p>
                  </a:txBody>
                  <a:tcPr marL="76200" marR="76200" marT="76200" marB="76200"/>
                </a:tc>
                <a:tc>
                  <a:txBody>
                    <a:bodyPr/>
                    <a:lstStyle/>
                    <a:p>
                      <a:pPr fontAlgn="t"/>
                      <a:r>
                        <a:rPr lang="en-GB" b="1" dirty="0" err="1">
                          <a:solidFill>
                            <a:srgbClr val="813588"/>
                          </a:solidFill>
                          <a:effectLst/>
                          <a:latin typeface="inherit"/>
                        </a:rPr>
                        <a:t>Pseudocode</a:t>
                      </a:r>
                      <a:endParaRPr lang="en-GB" b="0" dirty="0">
                        <a:solidFill>
                          <a:srgbClr val="813588"/>
                        </a:solidFill>
                        <a:effectLst/>
                        <a:latin typeface="inherit"/>
                      </a:endParaRPr>
                    </a:p>
                  </a:txBody>
                  <a:tcPr marL="76200" marR="76200" marT="76200" marB="76200"/>
                </a:tc>
                <a:extLst>
                  <a:ext uri="{0D108BD9-81ED-4DB2-BD59-A6C34878D82A}">
                    <a16:rowId xmlns:a16="http://schemas.microsoft.com/office/drawing/2014/main" val="3504677112"/>
                  </a:ext>
                </a:extLst>
              </a:tr>
              <a:tr h="370840">
                <a:tc>
                  <a:txBody>
                    <a:bodyPr/>
                    <a:lstStyle/>
                    <a:p>
                      <a:pPr fontAlgn="t"/>
                      <a:r>
                        <a:rPr lang="en-GB">
                          <a:effectLst/>
                        </a:rPr>
                        <a:t>Expression and Use</a:t>
                      </a:r>
                    </a:p>
                  </a:txBody>
                  <a:tcPr marL="76200" marR="76200" marT="76200" marB="76200"/>
                </a:tc>
                <a:tc>
                  <a:txBody>
                    <a:bodyPr/>
                    <a:lstStyle/>
                    <a:p>
                      <a:pPr fontAlgn="t"/>
                      <a:r>
                        <a:rPr lang="en-GB" dirty="0">
                          <a:effectLst/>
                        </a:rPr>
                        <a:t>We can express algorithms using flowcharts, natural language, and many more.</a:t>
                      </a:r>
                    </a:p>
                  </a:txBody>
                  <a:tcPr marL="76200" marR="76200" marT="76200" marB="7620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dirty="0">
                          <a:effectLst/>
                        </a:rPr>
                        <a:t>No device can directly read a program. Instead, you can write anything in a computer language and then use a compiler or interpreter (for compiling and interpreting) so that it becomes understandable for any computer system.</a:t>
                      </a:r>
                    </a:p>
                  </a:txBody>
                  <a:tcPr marL="76200" marR="76200" marT="76200" marB="7620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dirty="0">
                          <a:effectLst/>
                        </a:rPr>
                        <a:t>You get to include various control structures using </a:t>
                      </a:r>
                      <a:r>
                        <a:rPr lang="en-GB" dirty="0" err="1">
                          <a:effectLst/>
                        </a:rPr>
                        <a:t>pseudocode</a:t>
                      </a:r>
                      <a:r>
                        <a:rPr lang="en-GB" dirty="0">
                          <a:effectLst/>
                        </a:rPr>
                        <a:t>, such as repeat-until, if-then-else, while, for and case.</a:t>
                      </a:r>
                    </a:p>
                  </a:txBody>
                  <a:tcPr marL="76200" marR="76200" marT="76200" marB="76200"/>
                </a:tc>
                <a:extLst>
                  <a:ext uri="{0D108BD9-81ED-4DB2-BD59-A6C34878D82A}">
                    <a16:rowId xmlns:a16="http://schemas.microsoft.com/office/drawing/2014/main" val="1277846320"/>
                  </a:ext>
                </a:extLst>
              </a:tr>
            </a:tbl>
          </a:graphicData>
        </a:graphic>
      </p:graphicFrame>
    </p:spTree>
    <p:extLst>
      <p:ext uri="{BB962C8B-B14F-4D97-AF65-F5344CB8AC3E}">
        <p14:creationId xmlns:p14="http://schemas.microsoft.com/office/powerpoint/2010/main" val="2643900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0653-88B5-0C6F-5EBE-4D721426C50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Algorithm: Linear Search</a:t>
            </a:r>
          </a:p>
        </p:txBody>
      </p:sp>
      <p:sp>
        <p:nvSpPr>
          <p:cNvPr id="3" name="Content Placeholder 2">
            <a:extLst>
              <a:ext uri="{FF2B5EF4-FFF2-40B4-BE49-F238E27FC236}">
                <a16:creationId xmlns:a16="http://schemas.microsoft.com/office/drawing/2014/main" id="{0BFFDEE3-AB1E-31F8-06EF-5BEDA21186DE}"/>
              </a:ext>
            </a:extLst>
          </p:cNvPr>
          <p:cNvSpPr>
            <a:spLocks noGrp="1"/>
          </p:cNvSpPr>
          <p:nvPr>
            <p:ph idx="1"/>
          </p:nvPr>
        </p:nvSpPr>
        <p:spPr/>
        <p:txBody>
          <a:bodyPr/>
          <a:lstStyle/>
          <a:p>
            <a:pPr marL="0" indent="0">
              <a:buNone/>
            </a:pPr>
            <a:r>
              <a:rPr lang="en-GB" dirty="0">
                <a:latin typeface="Times New Roman" panose="02020603050405020304" pitchFamily="18" charset="0"/>
                <a:cs typeface="Times New Roman" panose="02020603050405020304" pitchFamily="18" charset="0"/>
              </a:rPr>
              <a:t>1. Start from the leftmost element of </a:t>
            </a:r>
            <a:r>
              <a:rPr lang="en-GB" dirty="0" err="1">
                <a:latin typeface="Times New Roman" panose="02020603050405020304" pitchFamily="18" charset="0"/>
                <a:cs typeface="Times New Roman" panose="02020603050405020304" pitchFamily="18" charset="0"/>
              </a:rPr>
              <a:t>arr</a:t>
            </a:r>
            <a:r>
              <a:rPr lang="en-GB" dirty="0">
                <a:latin typeface="Times New Roman" panose="02020603050405020304" pitchFamily="18" charset="0"/>
                <a:cs typeface="Times New Roman" panose="02020603050405020304" pitchFamily="18" charset="0"/>
              </a:rPr>
              <a:t>[] and one by one compare x 	with each element of </a:t>
            </a:r>
            <a:r>
              <a:rPr lang="en-GB" dirty="0" err="1">
                <a:latin typeface="Times New Roman" panose="02020603050405020304" pitchFamily="18" charset="0"/>
                <a:cs typeface="Times New Roman" panose="02020603050405020304" pitchFamily="18" charset="0"/>
              </a:rPr>
              <a:t>arr</a:t>
            </a:r>
            <a:r>
              <a:rPr lang="en-GB" dirty="0">
                <a:latin typeface="Times New Roman" panose="02020603050405020304" pitchFamily="18" charset="0"/>
                <a:cs typeface="Times New Roman" panose="02020603050405020304" pitchFamily="18" charset="0"/>
              </a:rPr>
              <a:t>[]. </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2. If x matches with an element, return the index. </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3. If x doesn’t match with any of elements, return -1. </a:t>
            </a:r>
          </a:p>
        </p:txBody>
      </p:sp>
    </p:spTree>
    <p:extLst>
      <p:ext uri="{BB962C8B-B14F-4D97-AF65-F5344CB8AC3E}">
        <p14:creationId xmlns:p14="http://schemas.microsoft.com/office/powerpoint/2010/main" val="2367848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E134-96B5-73E8-BD09-F032AD67ADB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Pseudocode</a:t>
            </a:r>
          </a:p>
        </p:txBody>
      </p:sp>
      <p:sp>
        <p:nvSpPr>
          <p:cNvPr id="3" name="Content Placeholder 2">
            <a:extLst>
              <a:ext uri="{FF2B5EF4-FFF2-40B4-BE49-F238E27FC236}">
                <a16:creationId xmlns:a16="http://schemas.microsoft.com/office/drawing/2014/main" id="{806EB7A0-4B23-0668-4A7A-F67CEDDDACBB}"/>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FUNCTION </a:t>
            </a:r>
            <a:r>
              <a:rPr lang="en-GB" sz="2400" dirty="0" err="1">
                <a:latin typeface="Times New Roman" panose="02020603050405020304" pitchFamily="18" charset="0"/>
                <a:cs typeface="Times New Roman" panose="02020603050405020304" pitchFamily="18" charset="0"/>
              </a:rPr>
              <a:t>linearSearch</a:t>
            </a:r>
            <a:r>
              <a:rPr lang="en-GB" sz="2400" dirty="0">
                <a:latin typeface="Times New Roman" panose="02020603050405020304" pitchFamily="18" charset="0"/>
                <a:cs typeface="Times New Roman" panose="02020603050405020304" pitchFamily="18" charset="0"/>
              </a:rPr>
              <a:t>(list, </a:t>
            </a:r>
            <a:r>
              <a:rPr lang="en-GB" sz="2400" dirty="0" err="1">
                <a:latin typeface="Times New Roman" panose="02020603050405020304" pitchFamily="18" charset="0"/>
                <a:cs typeface="Times New Roman" panose="02020603050405020304" pitchFamily="18" charset="0"/>
              </a:rPr>
              <a:t>searchTerm</a:t>
            </a:r>
            <a:r>
              <a:rPr lang="en-GB" sz="2400" dirty="0">
                <a:latin typeface="Times New Roman" panose="02020603050405020304" pitchFamily="18" charset="0"/>
                <a:cs typeface="Times New Roman" panose="02020603050405020304" pitchFamily="18" charset="0"/>
              </a:rPr>
              <a:t>):</a:t>
            </a:r>
          </a:p>
          <a:p>
            <a:pPr marL="0" indent="0">
              <a:buNone/>
            </a:pPr>
            <a:r>
              <a:rPr lang="en-GB" sz="2400" dirty="0">
                <a:latin typeface="Times New Roman" panose="02020603050405020304" pitchFamily="18" charset="0"/>
                <a:cs typeface="Times New Roman" panose="02020603050405020304" pitchFamily="18" charset="0"/>
              </a:rPr>
              <a:t>     FOR index FROM 0 -&gt; length(list):</a:t>
            </a:r>
          </a:p>
          <a:p>
            <a:pPr marL="0" indent="0">
              <a:buNone/>
            </a:pPr>
            <a:r>
              <a:rPr lang="en-GB" sz="2400" dirty="0">
                <a:latin typeface="Times New Roman" panose="02020603050405020304" pitchFamily="18" charset="0"/>
                <a:cs typeface="Times New Roman" panose="02020603050405020304" pitchFamily="18" charset="0"/>
              </a:rPr>
              <a:t>       IF list[index] == </a:t>
            </a:r>
            <a:r>
              <a:rPr lang="en-GB" sz="2400" dirty="0" err="1">
                <a:latin typeface="Times New Roman" panose="02020603050405020304" pitchFamily="18" charset="0"/>
                <a:cs typeface="Times New Roman" panose="02020603050405020304" pitchFamily="18" charset="0"/>
              </a:rPr>
              <a:t>searchTerm</a:t>
            </a:r>
            <a:r>
              <a:rPr lang="en-GB" sz="2400" dirty="0">
                <a:latin typeface="Times New Roman" panose="02020603050405020304" pitchFamily="18" charset="0"/>
                <a:cs typeface="Times New Roman" panose="02020603050405020304" pitchFamily="18" charset="0"/>
              </a:rPr>
              <a:t> THEN</a:t>
            </a:r>
          </a:p>
          <a:p>
            <a:pPr marL="0" indent="0">
              <a:buNone/>
            </a:pPr>
            <a:r>
              <a:rPr lang="en-GB" sz="2400" dirty="0">
                <a:latin typeface="Times New Roman" panose="02020603050405020304" pitchFamily="18" charset="0"/>
                <a:cs typeface="Times New Roman" panose="02020603050405020304" pitchFamily="18" charset="0"/>
              </a:rPr>
              <a:t>           RETURN index</a:t>
            </a:r>
          </a:p>
          <a:p>
            <a:pPr marL="0" indent="0">
              <a:buNone/>
            </a:pPr>
            <a:r>
              <a:rPr lang="en-GB" sz="2400" dirty="0">
                <a:latin typeface="Times New Roman" panose="02020603050405020304" pitchFamily="18" charset="0"/>
                <a:cs typeface="Times New Roman" panose="02020603050405020304" pitchFamily="18" charset="0"/>
              </a:rPr>
              <a:t>       ENDIF</a:t>
            </a:r>
          </a:p>
          <a:p>
            <a:pPr marL="0" indent="0">
              <a:buNone/>
            </a:pPr>
            <a:r>
              <a:rPr lang="en-GB" sz="2400" dirty="0">
                <a:latin typeface="Times New Roman" panose="02020603050405020304" pitchFamily="18" charset="0"/>
                <a:cs typeface="Times New Roman" panose="02020603050405020304" pitchFamily="18" charset="0"/>
              </a:rPr>
              <a:t>       ENDLOOP</a:t>
            </a:r>
          </a:p>
          <a:p>
            <a:pPr marL="0" indent="0">
              <a:buNone/>
            </a:pPr>
            <a:r>
              <a:rPr lang="en-GB" sz="2400" dirty="0">
                <a:latin typeface="Times New Roman" panose="02020603050405020304" pitchFamily="18" charset="0"/>
                <a:cs typeface="Times New Roman" panose="02020603050405020304" pitchFamily="18" charset="0"/>
              </a:rPr>
              <a:t>           RETURN -1</a:t>
            </a:r>
          </a:p>
          <a:p>
            <a:pPr marL="0" indent="0">
              <a:buNone/>
            </a:pPr>
            <a:r>
              <a:rPr lang="en-GB" sz="2400" dirty="0">
                <a:latin typeface="Times New Roman" panose="02020603050405020304" pitchFamily="18" charset="0"/>
                <a:cs typeface="Times New Roman" panose="02020603050405020304" pitchFamily="18" charset="0"/>
              </a:rPr>
              <a:t>END FUNCTION </a:t>
            </a:r>
          </a:p>
        </p:txBody>
      </p:sp>
    </p:spTree>
    <p:extLst>
      <p:ext uri="{BB962C8B-B14F-4D97-AF65-F5344CB8AC3E}">
        <p14:creationId xmlns:p14="http://schemas.microsoft.com/office/powerpoint/2010/main" val="216238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6C77-564D-DAC5-556A-D80DF46D820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 to Algorithm</a:t>
            </a:r>
          </a:p>
        </p:txBody>
      </p:sp>
      <p:sp>
        <p:nvSpPr>
          <p:cNvPr id="3" name="Content Placeholder 2">
            <a:extLst>
              <a:ext uri="{FF2B5EF4-FFF2-40B4-BE49-F238E27FC236}">
                <a16:creationId xmlns:a16="http://schemas.microsoft.com/office/drawing/2014/main" id="{DAAFA120-2D53-543F-832E-9F7903F5C6FF}"/>
              </a:ext>
            </a:extLst>
          </p:cNvPr>
          <p:cNvSpPr>
            <a:spLocks noGrp="1"/>
          </p:cNvSpPr>
          <p:nvPr>
            <p:ph idx="1"/>
          </p:nvPr>
        </p:nvSpPr>
        <p:spPr/>
        <p:txBody>
          <a:bodyPr>
            <a:normAutofit lnSpcReduction="10000"/>
          </a:bodyPr>
          <a:lstStyle/>
          <a:p>
            <a:r>
              <a:rPr lang="en-GB" dirty="0">
                <a:latin typeface="Times New Roman" panose="02020603050405020304" pitchFamily="18" charset="0"/>
                <a:cs typeface="Times New Roman" panose="02020603050405020304" pitchFamily="18" charset="0"/>
              </a:rPr>
              <a:t>Algorithm Definition and its properties </a:t>
            </a:r>
          </a:p>
          <a:p>
            <a:r>
              <a:rPr lang="en-GB" dirty="0">
                <a:latin typeface="Times New Roman" panose="02020603050405020304" pitchFamily="18" charset="0"/>
                <a:cs typeface="Times New Roman" panose="02020603050405020304" pitchFamily="18" charset="0"/>
              </a:rPr>
              <a:t>Requirement to study algorithm </a:t>
            </a:r>
          </a:p>
          <a:p>
            <a:r>
              <a:rPr lang="en-GB" dirty="0">
                <a:latin typeface="Times New Roman" panose="02020603050405020304" pitchFamily="18" charset="0"/>
                <a:cs typeface="Times New Roman" panose="02020603050405020304" pitchFamily="18" charset="0"/>
              </a:rPr>
              <a:t>Algorithm vs. Program </a:t>
            </a:r>
          </a:p>
          <a:p>
            <a:r>
              <a:rPr lang="en-GB" dirty="0">
                <a:latin typeface="Times New Roman" panose="02020603050405020304" pitchFamily="18" charset="0"/>
                <a:cs typeface="Times New Roman" panose="02020603050405020304" pitchFamily="18" charset="0"/>
              </a:rPr>
              <a:t>Algorithm design techniques </a:t>
            </a:r>
          </a:p>
          <a:p>
            <a:r>
              <a:rPr lang="en-GB" dirty="0">
                <a:latin typeface="Times New Roman" panose="02020603050405020304" pitchFamily="18" charset="0"/>
                <a:cs typeface="Times New Roman" panose="02020603050405020304" pitchFamily="18" charset="0"/>
              </a:rPr>
              <a:t>Asymptotic Notations and their properties </a:t>
            </a:r>
          </a:p>
          <a:p>
            <a:r>
              <a:rPr lang="en-GB" dirty="0">
                <a:latin typeface="Times New Roman" panose="02020603050405020304" pitchFamily="18" charset="0"/>
                <a:cs typeface="Times New Roman" panose="02020603050405020304" pitchFamily="18" charset="0"/>
              </a:rPr>
              <a:t>Recurrence relation </a:t>
            </a:r>
          </a:p>
          <a:p>
            <a:r>
              <a:rPr lang="en-GB" dirty="0">
                <a:latin typeface="Times New Roman" panose="02020603050405020304" pitchFamily="18" charset="0"/>
                <a:cs typeface="Times New Roman" panose="02020603050405020304" pitchFamily="18" charset="0"/>
              </a:rPr>
              <a:t>Fundamentals of the Analysis of Algorithmic Efficiency </a:t>
            </a:r>
          </a:p>
          <a:p>
            <a:r>
              <a:rPr lang="en-GB" dirty="0">
                <a:latin typeface="Times New Roman" panose="02020603050405020304" pitchFamily="18" charset="0"/>
                <a:cs typeface="Times New Roman" panose="02020603050405020304" pitchFamily="18" charset="0"/>
              </a:rPr>
              <a:t>Time and Space complexity analysis of Recursive and Non-recursive algorithms.</a:t>
            </a:r>
          </a:p>
        </p:txBody>
      </p:sp>
    </p:spTree>
    <p:extLst>
      <p:ext uri="{BB962C8B-B14F-4D97-AF65-F5344CB8AC3E}">
        <p14:creationId xmlns:p14="http://schemas.microsoft.com/office/powerpoint/2010/main" val="328890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1EE3-3FA0-D982-F682-B7140F00A27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Code</a:t>
            </a:r>
          </a:p>
        </p:txBody>
      </p:sp>
      <p:sp>
        <p:nvSpPr>
          <p:cNvPr id="3" name="Content Placeholder 2">
            <a:extLst>
              <a:ext uri="{FF2B5EF4-FFF2-40B4-BE49-F238E27FC236}">
                <a16:creationId xmlns:a16="http://schemas.microsoft.com/office/drawing/2014/main" id="{312B5B2E-8681-B6E3-CD11-1C7D85A29896}"/>
              </a:ext>
            </a:extLst>
          </p:cNvPr>
          <p:cNvSpPr>
            <a:spLocks noGrp="1"/>
          </p:cNvSpPr>
          <p:nvPr>
            <p:ph idx="1"/>
          </p:nvPr>
        </p:nvSpPr>
        <p:spPr/>
        <p:txBody>
          <a:bodyPr/>
          <a:lstStyle/>
          <a:p>
            <a:pPr marL="0" indent="0">
              <a:buNone/>
            </a:pPr>
            <a:r>
              <a:rPr lang="en-GB" dirty="0"/>
              <a:t># Python3 code for linearly search x in arr.  If x</a:t>
            </a:r>
          </a:p>
          <a:p>
            <a:pPr marL="0" indent="0">
              <a:buNone/>
            </a:pPr>
            <a:r>
              <a:rPr lang="en-GB" dirty="0"/>
              <a:t># is present  then return its  location,  otherwise</a:t>
            </a:r>
          </a:p>
          <a:p>
            <a:pPr marL="0" indent="0">
              <a:buNone/>
            </a:pPr>
            <a:r>
              <a:rPr lang="en-GB" dirty="0"/>
              <a:t># return -1</a:t>
            </a:r>
          </a:p>
          <a:p>
            <a:pPr marL="0" indent="0">
              <a:buNone/>
            </a:pPr>
            <a:r>
              <a:rPr lang="en-GB" dirty="0"/>
              <a:t>def search( </a:t>
            </a:r>
            <a:r>
              <a:rPr lang="en-GB" dirty="0" err="1"/>
              <a:t>arr</a:t>
            </a:r>
            <a:r>
              <a:rPr lang="en-GB" dirty="0"/>
              <a:t>,  n,  x):</a:t>
            </a:r>
          </a:p>
          <a:p>
            <a:pPr marL="0" indent="0">
              <a:buNone/>
            </a:pPr>
            <a:r>
              <a:rPr lang="en-GB" dirty="0"/>
              <a:t>    for </a:t>
            </a:r>
            <a:r>
              <a:rPr lang="en-GB" dirty="0" err="1"/>
              <a:t>i</a:t>
            </a:r>
            <a:r>
              <a:rPr lang="en-GB" dirty="0"/>
              <a:t> in range(n):</a:t>
            </a:r>
          </a:p>
          <a:p>
            <a:pPr marL="0" indent="0">
              <a:buNone/>
            </a:pPr>
            <a:r>
              <a:rPr lang="en-GB" dirty="0"/>
              <a:t>        if (</a:t>
            </a:r>
            <a:r>
              <a:rPr lang="en-GB" dirty="0" err="1"/>
              <a:t>arr</a:t>
            </a:r>
            <a:r>
              <a:rPr lang="en-GB" dirty="0"/>
              <a:t>[</a:t>
            </a:r>
            <a:r>
              <a:rPr lang="en-GB" dirty="0" err="1"/>
              <a:t>i</a:t>
            </a:r>
            <a:r>
              <a:rPr lang="en-GB" dirty="0"/>
              <a:t>] == x):</a:t>
            </a:r>
          </a:p>
          <a:p>
            <a:pPr marL="0" indent="0">
              <a:buNone/>
            </a:pPr>
            <a:r>
              <a:rPr lang="en-GB" dirty="0"/>
              <a:t>            return </a:t>
            </a:r>
            <a:r>
              <a:rPr lang="en-GB" dirty="0" err="1"/>
              <a:t>i</a:t>
            </a:r>
            <a:endParaRPr lang="en-GB" dirty="0"/>
          </a:p>
          <a:p>
            <a:pPr marL="0" indent="0">
              <a:buNone/>
            </a:pPr>
            <a:r>
              <a:rPr lang="en-GB" dirty="0"/>
              <a:t>    return -1</a:t>
            </a:r>
          </a:p>
        </p:txBody>
      </p:sp>
    </p:spTree>
    <p:extLst>
      <p:ext uri="{BB962C8B-B14F-4D97-AF65-F5344CB8AC3E}">
        <p14:creationId xmlns:p14="http://schemas.microsoft.com/office/powerpoint/2010/main" val="980569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EC24-6842-17A6-3F3C-E31120427DF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Algorithm Design Techniques</a:t>
            </a:r>
          </a:p>
        </p:txBody>
      </p:sp>
      <p:sp>
        <p:nvSpPr>
          <p:cNvPr id="3" name="Content Placeholder 2">
            <a:extLst>
              <a:ext uri="{FF2B5EF4-FFF2-40B4-BE49-F238E27FC236}">
                <a16:creationId xmlns:a16="http://schemas.microsoft.com/office/drawing/2014/main" id="{57D386FE-48AF-6964-CDFB-8BCBF62B88C0}"/>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Brute-force or exhaustive search</a:t>
            </a:r>
          </a:p>
          <a:p>
            <a:r>
              <a:rPr lang="en-GB" dirty="0">
                <a:latin typeface="Times New Roman" panose="02020603050405020304" pitchFamily="18" charset="0"/>
                <a:cs typeface="Times New Roman" panose="02020603050405020304" pitchFamily="18" charset="0"/>
              </a:rPr>
              <a:t>Divide and Conquer</a:t>
            </a:r>
          </a:p>
          <a:p>
            <a:r>
              <a:rPr lang="en-GB" dirty="0">
                <a:latin typeface="Times New Roman" panose="02020603050405020304" pitchFamily="18" charset="0"/>
                <a:cs typeface="Times New Roman" panose="02020603050405020304" pitchFamily="18" charset="0"/>
              </a:rPr>
              <a:t>Greedy Algorithms</a:t>
            </a:r>
          </a:p>
          <a:p>
            <a:r>
              <a:rPr lang="en-GB" dirty="0">
                <a:latin typeface="Times New Roman" panose="02020603050405020304" pitchFamily="18" charset="0"/>
                <a:cs typeface="Times New Roman" panose="02020603050405020304" pitchFamily="18" charset="0"/>
              </a:rPr>
              <a:t>Dynamic Programming</a:t>
            </a:r>
          </a:p>
          <a:p>
            <a:r>
              <a:rPr lang="en-GB" dirty="0">
                <a:latin typeface="Times New Roman" panose="02020603050405020304" pitchFamily="18" charset="0"/>
                <a:cs typeface="Times New Roman" panose="02020603050405020304" pitchFamily="18" charset="0"/>
              </a:rPr>
              <a:t>Branch and Bound Algorithm</a:t>
            </a:r>
          </a:p>
          <a:p>
            <a:r>
              <a:rPr lang="en-GB" dirty="0">
                <a:latin typeface="Times New Roman" panose="02020603050405020304" pitchFamily="18" charset="0"/>
                <a:cs typeface="Times New Roman" panose="02020603050405020304" pitchFamily="18" charset="0"/>
              </a:rPr>
              <a:t>Randomized Algorithm</a:t>
            </a:r>
          </a:p>
          <a:p>
            <a:r>
              <a:rPr lang="en-GB" dirty="0">
                <a:latin typeface="Times New Roman" panose="02020603050405020304" pitchFamily="18" charset="0"/>
                <a:cs typeface="Times New Roman" panose="02020603050405020304" pitchFamily="18" charset="0"/>
              </a:rPr>
              <a:t>Backtracking</a:t>
            </a:r>
          </a:p>
        </p:txBody>
      </p:sp>
    </p:spTree>
    <p:extLst>
      <p:ext uri="{BB962C8B-B14F-4D97-AF65-F5344CB8AC3E}">
        <p14:creationId xmlns:p14="http://schemas.microsoft.com/office/powerpoint/2010/main" val="1466490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16C7-7480-C54B-52EB-FBF02249DAB2}"/>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Brute-force or exhaustive search</a:t>
            </a:r>
            <a:endParaRPr lang="en-GB" dirty="0"/>
          </a:p>
        </p:txBody>
      </p:sp>
      <p:sp>
        <p:nvSpPr>
          <p:cNvPr id="3" name="Content Placeholder 2">
            <a:extLst>
              <a:ext uri="{FF2B5EF4-FFF2-40B4-BE49-F238E27FC236}">
                <a16:creationId xmlns:a16="http://schemas.microsoft.com/office/drawing/2014/main" id="{593028FD-901A-0B6A-EBD6-5BB5C4D408BF}"/>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Have a look at this problem. </a:t>
            </a:r>
          </a:p>
          <a:p>
            <a:pPr marL="0" indent="0">
              <a:buNone/>
            </a:pPr>
            <a:r>
              <a:rPr lang="en-GB" dirty="0">
                <a:latin typeface="Times New Roman" panose="02020603050405020304" pitchFamily="18" charset="0"/>
                <a:cs typeface="Times New Roman" panose="02020603050405020304" pitchFamily="18" charset="0"/>
              </a:rPr>
              <a:t>	result = input % </a:t>
            </a:r>
            <a:r>
              <a:rPr lang="en-GB" dirty="0" err="1">
                <a:latin typeface="Times New Roman" panose="02020603050405020304" pitchFamily="18" charset="0"/>
                <a:cs typeface="Times New Roman" panose="02020603050405020304" pitchFamily="18" charset="0"/>
              </a:rPr>
              <a:t>random_num</a:t>
            </a: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err="1">
                <a:latin typeface="Times New Roman" panose="02020603050405020304" pitchFamily="18" charset="0"/>
                <a:cs typeface="Times New Roman" panose="02020603050405020304" pitchFamily="18" charset="0"/>
              </a:rPr>
              <a:t>Random_num</a:t>
            </a:r>
            <a:r>
              <a:rPr lang="en-GB" dirty="0">
                <a:latin typeface="Times New Roman" panose="02020603050405020304" pitchFamily="18" charset="0"/>
                <a:cs typeface="Times New Roman" panose="02020603050405020304" pitchFamily="18" charset="0"/>
              </a:rPr>
              <a:t> has value 10.</a:t>
            </a:r>
          </a:p>
          <a:p>
            <a:pPr marL="0" indent="0">
              <a:buNone/>
            </a:pPr>
            <a:r>
              <a:rPr lang="en-GB" dirty="0">
                <a:latin typeface="Times New Roman" panose="02020603050405020304" pitchFamily="18" charset="0"/>
                <a:cs typeface="Times New Roman" panose="02020603050405020304" pitchFamily="18" charset="0"/>
              </a:rPr>
              <a:t>Result has value 5.</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What is the input?</a:t>
            </a:r>
          </a:p>
        </p:txBody>
      </p:sp>
    </p:spTree>
    <p:extLst>
      <p:ext uri="{BB962C8B-B14F-4D97-AF65-F5344CB8AC3E}">
        <p14:creationId xmlns:p14="http://schemas.microsoft.com/office/powerpoint/2010/main" val="1002268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16C7-7480-C54B-52EB-FBF02249DAB2}"/>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Brute-force or exhaustive search</a:t>
            </a:r>
            <a:endParaRPr lang="en-GB" dirty="0"/>
          </a:p>
        </p:txBody>
      </p:sp>
      <p:sp>
        <p:nvSpPr>
          <p:cNvPr id="3" name="Content Placeholder 2">
            <a:extLst>
              <a:ext uri="{FF2B5EF4-FFF2-40B4-BE49-F238E27FC236}">
                <a16:creationId xmlns:a16="http://schemas.microsoft.com/office/drawing/2014/main" id="{593028FD-901A-0B6A-EBD6-5BB5C4D408BF}"/>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Have a look at this problem. </a:t>
            </a:r>
          </a:p>
          <a:p>
            <a:pPr marL="0" indent="0">
              <a:buNone/>
            </a:pPr>
            <a:r>
              <a:rPr lang="en-GB" dirty="0">
                <a:latin typeface="Times New Roman" panose="02020603050405020304" pitchFamily="18" charset="0"/>
                <a:cs typeface="Times New Roman" panose="02020603050405020304" pitchFamily="18" charset="0"/>
              </a:rPr>
              <a:t>	result = input % </a:t>
            </a:r>
            <a:r>
              <a:rPr lang="en-GB" dirty="0" err="1">
                <a:latin typeface="Times New Roman" panose="02020603050405020304" pitchFamily="18" charset="0"/>
                <a:cs typeface="Times New Roman" panose="02020603050405020304" pitchFamily="18" charset="0"/>
              </a:rPr>
              <a:t>random_num</a:t>
            </a: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Input ranges from 1 to 100.</a:t>
            </a:r>
          </a:p>
          <a:p>
            <a:pPr marL="0" indent="0">
              <a:buNone/>
            </a:pPr>
            <a:r>
              <a:rPr lang="en-GB" dirty="0" err="1">
                <a:latin typeface="Times New Roman" panose="02020603050405020304" pitchFamily="18" charset="0"/>
                <a:cs typeface="Times New Roman" panose="02020603050405020304" pitchFamily="18" charset="0"/>
              </a:rPr>
              <a:t>Random_num</a:t>
            </a:r>
            <a:r>
              <a:rPr lang="en-GB" dirty="0">
                <a:latin typeface="Times New Roman" panose="02020603050405020304" pitchFamily="18" charset="0"/>
                <a:cs typeface="Times New Roman" panose="02020603050405020304" pitchFamily="18" charset="0"/>
              </a:rPr>
              <a:t> has value 10.</a:t>
            </a:r>
          </a:p>
          <a:p>
            <a:pPr marL="0" indent="0">
              <a:buNone/>
            </a:pPr>
            <a:r>
              <a:rPr lang="en-GB" dirty="0">
                <a:latin typeface="Times New Roman" panose="02020603050405020304" pitchFamily="18" charset="0"/>
                <a:cs typeface="Times New Roman" panose="02020603050405020304" pitchFamily="18" charset="0"/>
              </a:rPr>
              <a:t>Result has value 5.</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What is the input?</a:t>
            </a:r>
          </a:p>
        </p:txBody>
      </p:sp>
    </p:spTree>
    <p:extLst>
      <p:ext uri="{BB962C8B-B14F-4D97-AF65-F5344CB8AC3E}">
        <p14:creationId xmlns:p14="http://schemas.microsoft.com/office/powerpoint/2010/main" val="859733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E6BBC-290E-3D77-EF36-5A25477E560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Divide and Conquer</a:t>
            </a:r>
          </a:p>
        </p:txBody>
      </p:sp>
      <p:sp>
        <p:nvSpPr>
          <p:cNvPr id="3" name="Content Placeholder 2">
            <a:extLst>
              <a:ext uri="{FF2B5EF4-FFF2-40B4-BE49-F238E27FC236}">
                <a16:creationId xmlns:a16="http://schemas.microsoft.com/office/drawing/2014/main" id="{7A59EC3B-A22F-3D7D-F932-B624E486DE45}"/>
              </a:ext>
            </a:extLst>
          </p:cNvPr>
          <p:cNvSpPr>
            <a:spLocks noGrp="1"/>
          </p:cNvSpPr>
          <p:nvPr>
            <p:ph idx="1"/>
          </p:nvPr>
        </p:nvSpPr>
        <p:spPr/>
        <p:txBody>
          <a:bodyPr>
            <a:normAutofit fontScale="70000" lnSpcReduction="20000"/>
          </a:bodyPr>
          <a:lstStyle/>
          <a:p>
            <a:pPr marL="0" indent="0">
              <a:buNone/>
            </a:pPr>
            <a:r>
              <a:rPr lang="en-GB" dirty="0">
                <a:latin typeface="Times New Roman" panose="02020603050405020304" pitchFamily="18" charset="0"/>
                <a:cs typeface="Times New Roman" panose="02020603050405020304" pitchFamily="18" charset="0"/>
              </a:rPr>
              <a:t>The Fake Coin</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You are given n coins. They all look identical. They should all be the same weight, too -- but one is a fake, made of a lighter metal.</a:t>
            </a:r>
          </a:p>
          <a:p>
            <a:r>
              <a:rPr lang="en-GB" dirty="0">
                <a:latin typeface="Times New Roman" panose="02020603050405020304" pitchFamily="18" charset="0"/>
                <a:cs typeface="Times New Roman" panose="02020603050405020304" pitchFamily="18" charset="0"/>
              </a:rPr>
              <a:t>Your neighbour has an old-fashioned balance scale that enables you to compare any two sets of coins. If it tips either to the left or to the right, you will know that the one of the sets is heavier than the other. Sadly, you aren't on speaking terms with the neighbour, so he charges you each time you weigh anything.</a:t>
            </a:r>
          </a:p>
          <a:p>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Your task is this:</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Design an algorithm to find the fake coin in the fewest number of weighing's.</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How many times must you use the scale?</a:t>
            </a:r>
          </a:p>
        </p:txBody>
      </p:sp>
    </p:spTree>
    <p:extLst>
      <p:ext uri="{BB962C8B-B14F-4D97-AF65-F5344CB8AC3E}">
        <p14:creationId xmlns:p14="http://schemas.microsoft.com/office/powerpoint/2010/main" val="82485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EAF83-A979-80B4-CCC2-6E1CB84B889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Divide and Conquer</a:t>
            </a:r>
          </a:p>
        </p:txBody>
      </p:sp>
      <p:pic>
        <p:nvPicPr>
          <p:cNvPr id="5122" name="Picture 2">
            <a:extLst>
              <a:ext uri="{FF2B5EF4-FFF2-40B4-BE49-F238E27FC236}">
                <a16:creationId xmlns:a16="http://schemas.microsoft.com/office/drawing/2014/main" id="{66839565-5EA8-F111-22C7-9A25B84FE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196" y="1690688"/>
            <a:ext cx="9271608" cy="482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542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Greedy Algorithm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number of bits required to transfer the following data:</a:t>
            </a:r>
            <a:endParaRPr lang="en-US" dirty="0">
              <a:latin typeface="Times New Roman" panose="02020603050405020304" pitchFamily="18" charset="0"/>
              <a:cs typeface="Times New Roman" panose="02020603050405020304" pitchFamily="18" charset="0"/>
            </a:endParaRPr>
          </a:p>
        </p:txBody>
      </p:sp>
      <p:pic>
        <p:nvPicPr>
          <p:cNvPr id="1026" name="Picture 2" descr="string"/>
          <p:cNvPicPr>
            <a:picLocks noChangeAspect="1" noChangeArrowheads="1"/>
          </p:cNvPicPr>
          <p:nvPr/>
        </p:nvPicPr>
        <p:blipFill>
          <a:blip r:embed="rId2"/>
          <a:srcRect/>
          <a:stretch>
            <a:fillRect/>
          </a:stretch>
        </p:blipFill>
        <p:spPr bwMode="auto">
          <a:xfrm>
            <a:off x="1428563" y="2246686"/>
            <a:ext cx="8915400" cy="1771651"/>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Greedy Algorithm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The number of bits required to transfer the following data:</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Each character is of 8 bits. There are 15 characters. So, total 8 * 15 = 120 bits.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Can we do something better? Is there a technique which can reduce the size of input text?</a:t>
            </a:r>
            <a:endParaRPr lang="en-US" dirty="0">
              <a:latin typeface="Times New Roman" panose="02020603050405020304" pitchFamily="18" charset="0"/>
              <a:cs typeface="Times New Roman" panose="02020603050405020304" pitchFamily="18" charset="0"/>
            </a:endParaRPr>
          </a:p>
        </p:txBody>
      </p:sp>
      <p:pic>
        <p:nvPicPr>
          <p:cNvPr id="1026" name="Picture 2" descr="string"/>
          <p:cNvPicPr>
            <a:picLocks noChangeAspect="1" noChangeArrowheads="1"/>
          </p:cNvPicPr>
          <p:nvPr/>
        </p:nvPicPr>
        <p:blipFill>
          <a:blip r:embed="rId2"/>
          <a:srcRect/>
          <a:stretch>
            <a:fillRect/>
          </a:stretch>
        </p:blipFill>
        <p:spPr bwMode="auto">
          <a:xfrm>
            <a:off x="1428563" y="2246686"/>
            <a:ext cx="8915400" cy="1771651"/>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Encoding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Calculate the frequency:</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Sort the result:</a:t>
            </a:r>
            <a:endParaRPr lang="en-US" dirty="0">
              <a:latin typeface="Times New Roman" panose="02020603050405020304" pitchFamily="18" charset="0"/>
              <a:cs typeface="Times New Roman" panose="02020603050405020304" pitchFamily="18" charset="0"/>
            </a:endParaRPr>
          </a:p>
        </p:txBody>
      </p:sp>
      <p:pic>
        <p:nvPicPr>
          <p:cNvPr id="39938" name="Picture 2" descr="frequency of string"/>
          <p:cNvPicPr>
            <a:picLocks noChangeAspect="1" noChangeArrowheads="1"/>
          </p:cNvPicPr>
          <p:nvPr/>
        </p:nvPicPr>
        <p:blipFill>
          <a:blip r:embed="rId2"/>
          <a:srcRect/>
          <a:stretch>
            <a:fillRect/>
          </a:stretch>
        </p:blipFill>
        <p:spPr bwMode="auto">
          <a:xfrm>
            <a:off x="2809128" y="1935162"/>
            <a:ext cx="5924550" cy="2324101"/>
          </a:xfrm>
          <a:prstGeom prst="rect">
            <a:avLst/>
          </a:prstGeom>
          <a:noFill/>
        </p:spPr>
      </p:pic>
      <p:pic>
        <p:nvPicPr>
          <p:cNvPr id="39940" name="Picture 4" descr="huffman coding"/>
          <p:cNvPicPr>
            <a:picLocks noChangeAspect="1" noChangeArrowheads="1"/>
          </p:cNvPicPr>
          <p:nvPr/>
        </p:nvPicPr>
        <p:blipFill>
          <a:blip r:embed="rId3"/>
          <a:srcRect/>
          <a:stretch>
            <a:fillRect/>
          </a:stretch>
        </p:blipFill>
        <p:spPr bwMode="auto">
          <a:xfrm>
            <a:off x="2773269" y="4830762"/>
            <a:ext cx="5924550" cy="2324101"/>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Select two nodes with minimum frequency. Create a new temporary node with sum of frequency. Remove the two nodes from the list.</a:t>
            </a:r>
          </a:p>
        </p:txBody>
      </p:sp>
      <p:pic>
        <p:nvPicPr>
          <p:cNvPr id="1026" name="Picture 2" descr="huffman coding">
            <a:extLst>
              <a:ext uri="{FF2B5EF4-FFF2-40B4-BE49-F238E27FC236}">
                <a16:creationId xmlns:a16="http://schemas.microsoft.com/office/drawing/2014/main" id="{A2394791-65F2-9494-DD23-9B1BB3D06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201" y="2819587"/>
            <a:ext cx="3499597" cy="3897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E039-BC9A-E44A-4FCD-A2B8F91A271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Let’s Begin</a:t>
            </a:r>
          </a:p>
        </p:txBody>
      </p:sp>
      <p:sp>
        <p:nvSpPr>
          <p:cNvPr id="3" name="Content Placeholder 2">
            <a:extLst>
              <a:ext uri="{FF2B5EF4-FFF2-40B4-BE49-F238E27FC236}">
                <a16:creationId xmlns:a16="http://schemas.microsoft.com/office/drawing/2014/main" id="{8EBE912A-B6DA-D15F-3577-FA11A2D16B4A}"/>
              </a:ext>
            </a:extLst>
          </p:cNvPr>
          <p:cNvSpPr>
            <a:spLocks noGrp="1"/>
          </p:cNvSpPr>
          <p:nvPr>
            <p:ph idx="1"/>
          </p:nvPr>
        </p:nvSpPr>
        <p:spPr/>
        <p:txBody>
          <a:bodyPr>
            <a:normAutofit fontScale="55000" lnSpcReduction="20000"/>
          </a:bodyPr>
          <a:lstStyle/>
          <a:p>
            <a:r>
              <a:rPr lang="en-GB" sz="4500" dirty="0">
                <a:latin typeface="Times New Roman" panose="02020603050405020304" pitchFamily="18" charset="0"/>
                <a:cs typeface="Times New Roman" panose="02020603050405020304" pitchFamily="18" charset="0"/>
              </a:rPr>
              <a:t>Let’s play a guessing game.</a:t>
            </a:r>
          </a:p>
          <a:p>
            <a:r>
              <a:rPr lang="en-GB" sz="4500" dirty="0">
                <a:latin typeface="Times New Roman" panose="02020603050405020304" pitchFamily="18" charset="0"/>
                <a:cs typeface="Times New Roman" panose="02020603050405020304" pitchFamily="18" charset="0"/>
              </a:rPr>
              <a:t>Following are the rules</a:t>
            </a:r>
          </a:p>
          <a:p>
            <a:pPr marL="914400" lvl="1" indent="-457200">
              <a:buAutoNum type="arabicPeriod"/>
            </a:pPr>
            <a:r>
              <a:rPr lang="en-GB" sz="4500" dirty="0">
                <a:latin typeface="Times New Roman" panose="02020603050405020304" pitchFamily="18" charset="0"/>
                <a:cs typeface="Times New Roman" panose="02020603050405020304" pitchFamily="18" charset="0"/>
              </a:rPr>
              <a:t>You need to guess a number between 1 and 100 </a:t>
            </a:r>
          </a:p>
          <a:p>
            <a:pPr marL="914400" lvl="1" indent="-457200">
              <a:buAutoNum type="arabicPeriod"/>
            </a:pPr>
            <a:r>
              <a:rPr lang="en-GB" sz="4500" dirty="0">
                <a:latin typeface="Times New Roman" panose="02020603050405020304" pitchFamily="18" charset="0"/>
                <a:cs typeface="Times New Roman" panose="02020603050405020304" pitchFamily="18" charset="0"/>
              </a:rPr>
              <a:t>Based on your guess, the computer will tell you if your guess is high or low</a:t>
            </a:r>
          </a:p>
          <a:p>
            <a:pPr marL="914400" lvl="1" indent="-457200">
              <a:buAutoNum type="arabicPeriod"/>
            </a:pPr>
            <a:r>
              <a:rPr lang="en-GB" sz="4500" dirty="0">
                <a:latin typeface="Times New Roman" panose="02020603050405020304" pitchFamily="18" charset="0"/>
                <a:cs typeface="Times New Roman" panose="02020603050405020304" pitchFamily="18" charset="0"/>
              </a:rPr>
              <a:t>You will get 5 chances to guess the correct number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Link: </a:t>
            </a:r>
            <a:r>
              <a:rPr lang="en-GB" dirty="0">
                <a:hlinkClick r:id="rId2"/>
              </a:rPr>
              <a:t>https://scratch.mit.edu/projects/61353942</a:t>
            </a:r>
            <a:endParaRPr lang="en-GB" dirty="0"/>
          </a:p>
        </p:txBody>
      </p:sp>
    </p:spTree>
    <p:extLst>
      <p:ext uri="{BB962C8B-B14F-4D97-AF65-F5344CB8AC3E}">
        <p14:creationId xmlns:p14="http://schemas.microsoft.com/office/powerpoint/2010/main" val="3136518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BA6B-DE83-64A7-506C-D99B80FE2BD2}"/>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Repeat the above steps</a:t>
            </a:r>
          </a:p>
        </p:txBody>
      </p:sp>
      <p:pic>
        <p:nvPicPr>
          <p:cNvPr id="2050" name="Picture 2" descr="huffman coding">
            <a:extLst>
              <a:ext uri="{FF2B5EF4-FFF2-40B4-BE49-F238E27FC236}">
                <a16:creationId xmlns:a16="http://schemas.microsoft.com/office/drawing/2014/main" id="{B0D2F5AC-D74C-84CD-E0CB-0C70DFAE1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176" y="1690688"/>
            <a:ext cx="4007648" cy="4837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368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14F6-6AFB-1FE7-0112-30455F77FCBF}"/>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Contd.</a:t>
            </a:r>
          </a:p>
        </p:txBody>
      </p:sp>
      <p:pic>
        <p:nvPicPr>
          <p:cNvPr id="3074" name="Picture 2" descr="huffman coding">
            <a:extLst>
              <a:ext uri="{FF2B5EF4-FFF2-40B4-BE49-F238E27FC236}">
                <a16:creationId xmlns:a16="http://schemas.microsoft.com/office/drawing/2014/main" id="{81714C79-E493-72A1-A93B-4A14C1650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838" y="365125"/>
            <a:ext cx="4202324" cy="6033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476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B18F1-2FC6-D650-D63D-9930674B42EF}"/>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Contd.</a:t>
            </a:r>
          </a:p>
        </p:txBody>
      </p:sp>
      <p:pic>
        <p:nvPicPr>
          <p:cNvPr id="4098" name="Picture 2" descr="huffman coding">
            <a:extLst>
              <a:ext uri="{FF2B5EF4-FFF2-40B4-BE49-F238E27FC236}">
                <a16:creationId xmlns:a16="http://schemas.microsoft.com/office/drawing/2014/main" id="{F699C8AC-5939-6E3E-8429-694F4E203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533400"/>
            <a:ext cx="53340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449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8799-7E07-C638-9913-C73CFE7A197C}"/>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Size after encoding</a:t>
            </a:r>
          </a:p>
        </p:txBody>
      </p:sp>
      <p:graphicFrame>
        <p:nvGraphicFramePr>
          <p:cNvPr id="4" name="Table 4">
            <a:extLst>
              <a:ext uri="{FF2B5EF4-FFF2-40B4-BE49-F238E27FC236}">
                <a16:creationId xmlns:a16="http://schemas.microsoft.com/office/drawing/2014/main" id="{023847EB-BE05-88C2-C4F9-68DF38CCB2F7}"/>
              </a:ext>
            </a:extLst>
          </p:cNvPr>
          <p:cNvGraphicFramePr>
            <a:graphicFrameLocks noGrp="1"/>
          </p:cNvGraphicFramePr>
          <p:nvPr>
            <p:ph idx="1"/>
            <p:extLst>
              <p:ext uri="{D42A27DB-BD31-4B8C-83A1-F6EECF244321}">
                <p14:modId xmlns:p14="http://schemas.microsoft.com/office/powerpoint/2010/main" val="2973777996"/>
              </p:ext>
            </p:extLst>
          </p:nvPr>
        </p:nvGraphicFramePr>
        <p:xfrm>
          <a:off x="838200" y="1825625"/>
          <a:ext cx="10515600" cy="30175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737144997"/>
                    </a:ext>
                  </a:extLst>
                </a:gridCol>
                <a:gridCol w="2628900">
                  <a:extLst>
                    <a:ext uri="{9D8B030D-6E8A-4147-A177-3AD203B41FA5}">
                      <a16:colId xmlns:a16="http://schemas.microsoft.com/office/drawing/2014/main" val="739942082"/>
                    </a:ext>
                  </a:extLst>
                </a:gridCol>
                <a:gridCol w="2628900">
                  <a:extLst>
                    <a:ext uri="{9D8B030D-6E8A-4147-A177-3AD203B41FA5}">
                      <a16:colId xmlns:a16="http://schemas.microsoft.com/office/drawing/2014/main" val="1304403587"/>
                    </a:ext>
                  </a:extLst>
                </a:gridCol>
                <a:gridCol w="2628900">
                  <a:extLst>
                    <a:ext uri="{9D8B030D-6E8A-4147-A177-3AD203B41FA5}">
                      <a16:colId xmlns:a16="http://schemas.microsoft.com/office/drawing/2014/main" val="2360707750"/>
                    </a:ext>
                  </a:extLst>
                </a:gridCol>
              </a:tblGrid>
              <a:tr h="370840">
                <a:tc>
                  <a:txBody>
                    <a:bodyPr/>
                    <a:lstStyle/>
                    <a:p>
                      <a:pPr algn="l"/>
                      <a:r>
                        <a:rPr lang="en-GB" b="0">
                          <a:effectLst/>
                        </a:rPr>
                        <a:t>Character</a:t>
                      </a:r>
                    </a:p>
                  </a:txBody>
                  <a:tcPr marL="228600" marR="228600" marT="114300" marB="114300" anchor="ctr"/>
                </a:tc>
                <a:tc>
                  <a:txBody>
                    <a:bodyPr/>
                    <a:lstStyle/>
                    <a:p>
                      <a:pPr algn="l"/>
                      <a:r>
                        <a:rPr lang="en-GB" b="0">
                          <a:effectLst/>
                        </a:rPr>
                        <a:t>Frequency</a:t>
                      </a:r>
                    </a:p>
                  </a:txBody>
                  <a:tcPr marL="228600" marR="228600" marT="114300" marB="114300" anchor="ctr"/>
                </a:tc>
                <a:tc>
                  <a:txBody>
                    <a:bodyPr/>
                    <a:lstStyle/>
                    <a:p>
                      <a:pPr algn="l"/>
                      <a:r>
                        <a:rPr lang="en-GB" b="0">
                          <a:effectLst/>
                        </a:rPr>
                        <a:t>Code</a:t>
                      </a:r>
                    </a:p>
                  </a:txBody>
                  <a:tcPr marL="228600" marR="228600" marT="114300" marB="114300" anchor="ctr"/>
                </a:tc>
                <a:tc>
                  <a:txBody>
                    <a:bodyPr/>
                    <a:lstStyle/>
                    <a:p>
                      <a:pPr algn="l"/>
                      <a:r>
                        <a:rPr lang="en-GB" b="0">
                          <a:effectLst/>
                        </a:rPr>
                        <a:t>Size</a:t>
                      </a:r>
                    </a:p>
                  </a:txBody>
                  <a:tcPr marL="228600" marR="228600" marT="114300" marB="114300" anchor="ctr"/>
                </a:tc>
                <a:extLst>
                  <a:ext uri="{0D108BD9-81ED-4DB2-BD59-A6C34878D82A}">
                    <a16:rowId xmlns:a16="http://schemas.microsoft.com/office/drawing/2014/main" val="1976206824"/>
                  </a:ext>
                </a:extLst>
              </a:tr>
              <a:tr h="370840">
                <a:tc>
                  <a:txBody>
                    <a:bodyPr/>
                    <a:lstStyle/>
                    <a:p>
                      <a:r>
                        <a:rPr lang="en-GB">
                          <a:effectLst/>
                        </a:rPr>
                        <a:t>A</a:t>
                      </a:r>
                    </a:p>
                  </a:txBody>
                  <a:tcPr marL="228600" marR="228600" marT="114300" marB="114300" anchor="ctr"/>
                </a:tc>
                <a:tc>
                  <a:txBody>
                    <a:bodyPr/>
                    <a:lstStyle/>
                    <a:p>
                      <a:r>
                        <a:rPr lang="en-GB">
                          <a:effectLst/>
                        </a:rPr>
                        <a:t>5</a:t>
                      </a:r>
                    </a:p>
                  </a:txBody>
                  <a:tcPr marL="228600" marR="228600" marT="114300" marB="114300" anchor="ctr"/>
                </a:tc>
                <a:tc>
                  <a:txBody>
                    <a:bodyPr/>
                    <a:lstStyle/>
                    <a:p>
                      <a:r>
                        <a:rPr lang="en-GB">
                          <a:effectLst/>
                        </a:rPr>
                        <a:t>11</a:t>
                      </a:r>
                    </a:p>
                  </a:txBody>
                  <a:tcPr marL="228600" marR="228600" marT="114300" marB="114300" anchor="ctr"/>
                </a:tc>
                <a:tc>
                  <a:txBody>
                    <a:bodyPr/>
                    <a:lstStyle/>
                    <a:p>
                      <a:r>
                        <a:rPr lang="en-GB">
                          <a:effectLst/>
                        </a:rPr>
                        <a:t>5*2 = 10</a:t>
                      </a:r>
                    </a:p>
                  </a:txBody>
                  <a:tcPr marL="228600" marR="228600" marT="114300" marB="114300" anchor="ctr"/>
                </a:tc>
                <a:extLst>
                  <a:ext uri="{0D108BD9-81ED-4DB2-BD59-A6C34878D82A}">
                    <a16:rowId xmlns:a16="http://schemas.microsoft.com/office/drawing/2014/main" val="3875709440"/>
                  </a:ext>
                </a:extLst>
              </a:tr>
              <a:tr h="370840">
                <a:tc>
                  <a:txBody>
                    <a:bodyPr/>
                    <a:lstStyle/>
                    <a:p>
                      <a:r>
                        <a:rPr lang="en-GB">
                          <a:effectLst/>
                        </a:rPr>
                        <a:t>B</a:t>
                      </a:r>
                    </a:p>
                  </a:txBody>
                  <a:tcPr marL="228600" marR="228600" marT="114300" marB="114300" anchor="ctr"/>
                </a:tc>
                <a:tc>
                  <a:txBody>
                    <a:bodyPr/>
                    <a:lstStyle/>
                    <a:p>
                      <a:r>
                        <a:rPr lang="en-GB">
                          <a:effectLst/>
                        </a:rPr>
                        <a:t>1</a:t>
                      </a:r>
                    </a:p>
                  </a:txBody>
                  <a:tcPr marL="228600" marR="228600" marT="114300" marB="114300" anchor="ctr"/>
                </a:tc>
                <a:tc>
                  <a:txBody>
                    <a:bodyPr/>
                    <a:lstStyle/>
                    <a:p>
                      <a:r>
                        <a:rPr lang="en-GB">
                          <a:effectLst/>
                        </a:rPr>
                        <a:t>100</a:t>
                      </a:r>
                    </a:p>
                  </a:txBody>
                  <a:tcPr marL="228600" marR="228600" marT="114300" marB="114300" anchor="ctr"/>
                </a:tc>
                <a:tc>
                  <a:txBody>
                    <a:bodyPr/>
                    <a:lstStyle/>
                    <a:p>
                      <a:r>
                        <a:rPr lang="en-GB">
                          <a:effectLst/>
                        </a:rPr>
                        <a:t>1*3 = 3</a:t>
                      </a:r>
                    </a:p>
                  </a:txBody>
                  <a:tcPr marL="228600" marR="228600" marT="114300" marB="114300" anchor="ctr"/>
                </a:tc>
                <a:extLst>
                  <a:ext uri="{0D108BD9-81ED-4DB2-BD59-A6C34878D82A}">
                    <a16:rowId xmlns:a16="http://schemas.microsoft.com/office/drawing/2014/main" val="793935922"/>
                  </a:ext>
                </a:extLst>
              </a:tr>
              <a:tr h="370840">
                <a:tc>
                  <a:txBody>
                    <a:bodyPr/>
                    <a:lstStyle/>
                    <a:p>
                      <a:r>
                        <a:rPr lang="en-GB">
                          <a:effectLst/>
                        </a:rPr>
                        <a:t>C</a:t>
                      </a:r>
                    </a:p>
                  </a:txBody>
                  <a:tcPr marL="228600" marR="228600" marT="114300" marB="114300" anchor="ctr"/>
                </a:tc>
                <a:tc>
                  <a:txBody>
                    <a:bodyPr/>
                    <a:lstStyle/>
                    <a:p>
                      <a:r>
                        <a:rPr lang="en-GB">
                          <a:effectLst/>
                        </a:rPr>
                        <a:t>6</a:t>
                      </a:r>
                    </a:p>
                  </a:txBody>
                  <a:tcPr marL="228600" marR="228600" marT="114300" marB="114300" anchor="ctr"/>
                </a:tc>
                <a:tc>
                  <a:txBody>
                    <a:bodyPr/>
                    <a:lstStyle/>
                    <a:p>
                      <a:r>
                        <a:rPr lang="en-GB">
                          <a:effectLst/>
                        </a:rPr>
                        <a:t>0</a:t>
                      </a:r>
                    </a:p>
                  </a:txBody>
                  <a:tcPr marL="228600" marR="228600" marT="114300" marB="114300" anchor="ctr"/>
                </a:tc>
                <a:tc>
                  <a:txBody>
                    <a:bodyPr/>
                    <a:lstStyle/>
                    <a:p>
                      <a:r>
                        <a:rPr lang="en-GB">
                          <a:effectLst/>
                        </a:rPr>
                        <a:t>6*1 = 6</a:t>
                      </a:r>
                    </a:p>
                  </a:txBody>
                  <a:tcPr marL="228600" marR="228600" marT="114300" marB="114300" anchor="ctr"/>
                </a:tc>
                <a:extLst>
                  <a:ext uri="{0D108BD9-81ED-4DB2-BD59-A6C34878D82A}">
                    <a16:rowId xmlns:a16="http://schemas.microsoft.com/office/drawing/2014/main" val="2845661660"/>
                  </a:ext>
                </a:extLst>
              </a:tr>
              <a:tr h="370840">
                <a:tc>
                  <a:txBody>
                    <a:bodyPr/>
                    <a:lstStyle/>
                    <a:p>
                      <a:r>
                        <a:rPr lang="en-GB">
                          <a:effectLst/>
                        </a:rPr>
                        <a:t>D</a:t>
                      </a:r>
                    </a:p>
                  </a:txBody>
                  <a:tcPr marL="228600" marR="228600" marT="114300" marB="114300" anchor="ctr"/>
                </a:tc>
                <a:tc>
                  <a:txBody>
                    <a:bodyPr/>
                    <a:lstStyle/>
                    <a:p>
                      <a:r>
                        <a:rPr lang="en-GB">
                          <a:effectLst/>
                        </a:rPr>
                        <a:t>3</a:t>
                      </a:r>
                    </a:p>
                  </a:txBody>
                  <a:tcPr marL="228600" marR="228600" marT="114300" marB="114300" anchor="ctr"/>
                </a:tc>
                <a:tc>
                  <a:txBody>
                    <a:bodyPr/>
                    <a:lstStyle/>
                    <a:p>
                      <a:r>
                        <a:rPr lang="en-GB">
                          <a:effectLst/>
                        </a:rPr>
                        <a:t>101</a:t>
                      </a:r>
                    </a:p>
                  </a:txBody>
                  <a:tcPr marL="228600" marR="228600" marT="114300" marB="114300" anchor="ctr"/>
                </a:tc>
                <a:tc>
                  <a:txBody>
                    <a:bodyPr/>
                    <a:lstStyle/>
                    <a:p>
                      <a:r>
                        <a:rPr lang="en-GB">
                          <a:effectLst/>
                        </a:rPr>
                        <a:t>3*3 = 9</a:t>
                      </a:r>
                    </a:p>
                  </a:txBody>
                  <a:tcPr marL="228600" marR="228600" marT="114300" marB="114300" anchor="ctr"/>
                </a:tc>
                <a:extLst>
                  <a:ext uri="{0D108BD9-81ED-4DB2-BD59-A6C34878D82A}">
                    <a16:rowId xmlns:a16="http://schemas.microsoft.com/office/drawing/2014/main" val="3362573861"/>
                  </a:ext>
                </a:extLst>
              </a:tr>
              <a:tr h="370840">
                <a:tc>
                  <a:txBody>
                    <a:bodyPr/>
                    <a:lstStyle/>
                    <a:p>
                      <a:r>
                        <a:rPr lang="en-GB">
                          <a:effectLst/>
                        </a:rPr>
                        <a:t>4 * 8 = 32 bits</a:t>
                      </a:r>
                    </a:p>
                  </a:txBody>
                  <a:tcPr marL="228600" marR="228600" marT="114300" marB="114300" anchor="ctr"/>
                </a:tc>
                <a:tc>
                  <a:txBody>
                    <a:bodyPr/>
                    <a:lstStyle/>
                    <a:p>
                      <a:r>
                        <a:rPr lang="en-GB">
                          <a:effectLst/>
                        </a:rPr>
                        <a:t>15 bits</a:t>
                      </a:r>
                    </a:p>
                  </a:txBody>
                  <a:tcPr marL="228600" marR="228600" marT="114300" marB="114300" anchor="ctr"/>
                </a:tc>
                <a:tc>
                  <a:txBody>
                    <a:bodyPr/>
                    <a:lstStyle/>
                    <a:p>
                      <a:r>
                        <a:rPr lang="en-GB" dirty="0">
                          <a:effectLst/>
                        </a:rPr>
                        <a:t> </a:t>
                      </a:r>
                    </a:p>
                  </a:txBody>
                  <a:tcPr marL="228600" marR="228600" marT="114300" marB="114300" anchor="ctr"/>
                </a:tc>
                <a:tc>
                  <a:txBody>
                    <a:bodyPr/>
                    <a:lstStyle/>
                    <a:p>
                      <a:r>
                        <a:rPr lang="en-GB" dirty="0">
                          <a:effectLst/>
                        </a:rPr>
                        <a:t>28 bits</a:t>
                      </a:r>
                    </a:p>
                  </a:txBody>
                  <a:tcPr marL="228600" marR="228600" marT="114300" marB="114300" anchor="ctr"/>
                </a:tc>
                <a:extLst>
                  <a:ext uri="{0D108BD9-81ED-4DB2-BD59-A6C34878D82A}">
                    <a16:rowId xmlns:a16="http://schemas.microsoft.com/office/drawing/2014/main" val="2909210287"/>
                  </a:ext>
                </a:extLst>
              </a:tr>
            </a:tbl>
          </a:graphicData>
        </a:graphic>
      </p:graphicFrame>
      <p:sp>
        <p:nvSpPr>
          <p:cNvPr id="6" name="TextBox 5">
            <a:extLst>
              <a:ext uri="{FF2B5EF4-FFF2-40B4-BE49-F238E27FC236}">
                <a16:creationId xmlns:a16="http://schemas.microsoft.com/office/drawing/2014/main" id="{C17B9BCC-453D-FB26-7B4A-174B1B23C351}"/>
              </a:ext>
            </a:extLst>
          </p:cNvPr>
          <p:cNvSpPr txBox="1"/>
          <p:nvPr/>
        </p:nvSpPr>
        <p:spPr>
          <a:xfrm>
            <a:off x="838200" y="5307106"/>
            <a:ext cx="10515600" cy="830997"/>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Without encoding, the total size of the string was 120 bits. After encoding the size is reduced to 32 + 15 + 28 = 75 bits</a:t>
            </a:r>
          </a:p>
        </p:txBody>
      </p:sp>
    </p:spTree>
    <p:extLst>
      <p:ext uri="{BB962C8B-B14F-4D97-AF65-F5344CB8AC3E}">
        <p14:creationId xmlns:p14="http://schemas.microsoft.com/office/powerpoint/2010/main" val="3907348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6E4D-9675-543D-00B8-04E034C58F9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Decoding</a:t>
            </a:r>
          </a:p>
        </p:txBody>
      </p:sp>
      <p:pic>
        <p:nvPicPr>
          <p:cNvPr id="6146" name="Picture 2" descr="huffman coding">
            <a:extLst>
              <a:ext uri="{FF2B5EF4-FFF2-40B4-BE49-F238E27FC236}">
                <a16:creationId xmlns:a16="http://schemas.microsoft.com/office/drawing/2014/main" id="{B4714ADE-EFD7-F34D-12F2-3ABC7B1CEA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7908" y="1362583"/>
            <a:ext cx="3556183" cy="38609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612AFA-DF62-72ED-87C7-B4397DEB5776}"/>
              </a:ext>
            </a:extLst>
          </p:cNvPr>
          <p:cNvSpPr txBox="1"/>
          <p:nvPr/>
        </p:nvSpPr>
        <p:spPr>
          <a:xfrm>
            <a:off x="838200" y="5307106"/>
            <a:ext cx="10515600" cy="461665"/>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101 will be decoded to?</a:t>
            </a:r>
          </a:p>
        </p:txBody>
      </p:sp>
    </p:spTree>
    <p:extLst>
      <p:ext uri="{BB962C8B-B14F-4D97-AF65-F5344CB8AC3E}">
        <p14:creationId xmlns:p14="http://schemas.microsoft.com/office/powerpoint/2010/main" val="698847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E3CA-FE5B-D9EA-8EBD-854ED8A64F0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Dynamic Programming</a:t>
            </a:r>
          </a:p>
        </p:txBody>
      </p:sp>
      <p:sp>
        <p:nvSpPr>
          <p:cNvPr id="3" name="Content Placeholder 2">
            <a:extLst>
              <a:ext uri="{FF2B5EF4-FFF2-40B4-BE49-F238E27FC236}">
                <a16:creationId xmlns:a16="http://schemas.microsoft.com/office/drawing/2014/main" id="{C4D72C58-3FB2-F068-B7D5-FE3FA2756CEF}"/>
              </a:ext>
            </a:extLst>
          </p:cNvPr>
          <p:cNvSpPr>
            <a:spLocks noGrp="1"/>
          </p:cNvSpPr>
          <p:nvPr>
            <p:ph idx="1"/>
          </p:nvPr>
        </p:nvSpPr>
        <p:spPr/>
        <p:txBody>
          <a:bodyPr>
            <a:normAutofit fontScale="92500" lnSpcReduction="10000"/>
          </a:bodyPr>
          <a:lstStyle/>
          <a:p>
            <a:r>
              <a:rPr lang="en-GB" dirty="0">
                <a:latin typeface="Times New Roman" panose="02020603050405020304" pitchFamily="18" charset="0"/>
                <a:cs typeface="Times New Roman" panose="02020603050405020304" pitchFamily="18" charset="0"/>
              </a:rPr>
              <a:t>It improves the efficiency of the algorithm by storing intermediate results. It goes through five steps to find the best solution to the problem:</a:t>
            </a:r>
          </a:p>
          <a:p>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1. It divides the problem into subproblems to find the best solution.</a:t>
            </a:r>
          </a:p>
          <a:p>
            <a:pPr marL="0" indent="0">
              <a:buNone/>
            </a:pPr>
            <a:r>
              <a:rPr lang="en-GB" dirty="0">
                <a:latin typeface="Times New Roman" panose="02020603050405020304" pitchFamily="18" charset="0"/>
                <a:cs typeface="Times New Roman" panose="02020603050405020304" pitchFamily="18" charset="0"/>
              </a:rPr>
              <a:t>2. After breaking down the problem into subproblems, it finds the best solution from these subproblems.</a:t>
            </a:r>
          </a:p>
          <a:p>
            <a:pPr marL="0" indent="0">
              <a:buNone/>
            </a:pPr>
            <a:r>
              <a:rPr lang="en-GB" dirty="0">
                <a:latin typeface="Times New Roman" panose="02020603050405020304" pitchFamily="18" charset="0"/>
                <a:cs typeface="Times New Roman" panose="02020603050405020304" pitchFamily="18" charset="0"/>
              </a:rPr>
              <a:t>3. Memorization is the process of storing the results of subproblems.</a:t>
            </a:r>
          </a:p>
          <a:p>
            <a:pPr marL="0" indent="0">
              <a:buNone/>
            </a:pPr>
            <a:r>
              <a:rPr lang="en-GB" dirty="0">
                <a:latin typeface="Times New Roman" panose="02020603050405020304" pitchFamily="18" charset="0"/>
                <a:cs typeface="Times New Roman" panose="02020603050405020304" pitchFamily="18" charset="0"/>
              </a:rPr>
              <a:t>4. Reuse the result to prevent it from being recomputed for the same subproblems.</a:t>
            </a:r>
          </a:p>
          <a:p>
            <a:pPr marL="0" indent="0">
              <a:buNone/>
            </a:pPr>
            <a:r>
              <a:rPr lang="en-GB" dirty="0">
                <a:latin typeface="Times New Roman" panose="02020603050405020304" pitchFamily="18" charset="0"/>
                <a:cs typeface="Times New Roman" panose="02020603050405020304" pitchFamily="18" charset="0"/>
              </a:rPr>
              <a:t>5. Finally, it computes the complex program's output.</a:t>
            </a:r>
          </a:p>
        </p:txBody>
      </p:sp>
    </p:spTree>
    <p:extLst>
      <p:ext uri="{BB962C8B-B14F-4D97-AF65-F5344CB8AC3E}">
        <p14:creationId xmlns:p14="http://schemas.microsoft.com/office/powerpoint/2010/main" val="4199853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F3458-E25D-94F3-55D5-226EDCDF626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Problem</a:t>
            </a:r>
          </a:p>
        </p:txBody>
      </p:sp>
      <p:pic>
        <p:nvPicPr>
          <p:cNvPr id="7170" name="Picture 2" descr="What is Dynamic Programming? Top-down vs Bottom-up Approach | Simplilearn">
            <a:extLst>
              <a:ext uri="{FF2B5EF4-FFF2-40B4-BE49-F238E27FC236}">
                <a16:creationId xmlns:a16="http://schemas.microsoft.com/office/drawing/2014/main" id="{E4821B74-F666-0750-A0B0-EB1DB520E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292225"/>
            <a:ext cx="8096250"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494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EA5C-90C2-06EB-E7B9-396B503B21F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Branch and Bound</a:t>
            </a:r>
          </a:p>
        </p:txBody>
      </p:sp>
      <p:grpSp>
        <p:nvGrpSpPr>
          <p:cNvPr id="22" name="Group 21">
            <a:extLst>
              <a:ext uri="{FF2B5EF4-FFF2-40B4-BE49-F238E27FC236}">
                <a16:creationId xmlns:a16="http://schemas.microsoft.com/office/drawing/2014/main" id="{0926011B-BBE7-B9FD-FFE0-92902E25267C}"/>
              </a:ext>
            </a:extLst>
          </p:cNvPr>
          <p:cNvGrpSpPr/>
          <p:nvPr/>
        </p:nvGrpSpPr>
        <p:grpSpPr>
          <a:xfrm>
            <a:off x="1550896" y="3550026"/>
            <a:ext cx="2743200" cy="2743200"/>
            <a:chOff x="1550895" y="2698379"/>
            <a:chExt cx="2743200" cy="2743200"/>
          </a:xfrm>
        </p:grpSpPr>
        <p:sp>
          <p:nvSpPr>
            <p:cNvPr id="4" name="Rectangle: Rounded Corners 3">
              <a:extLst>
                <a:ext uri="{FF2B5EF4-FFF2-40B4-BE49-F238E27FC236}">
                  <a16:creationId xmlns:a16="http://schemas.microsoft.com/office/drawing/2014/main" id="{87FBE743-76B5-FED3-2E93-A3C8DCE9E291}"/>
                </a:ext>
              </a:extLst>
            </p:cNvPr>
            <p:cNvSpPr/>
            <p:nvPr/>
          </p:nvSpPr>
          <p:spPr>
            <a:xfrm>
              <a:off x="1550895" y="26983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1</a:t>
              </a:r>
            </a:p>
          </p:txBody>
        </p:sp>
        <p:sp>
          <p:nvSpPr>
            <p:cNvPr id="5" name="Rectangle: Rounded Corners 4">
              <a:extLst>
                <a:ext uri="{FF2B5EF4-FFF2-40B4-BE49-F238E27FC236}">
                  <a16:creationId xmlns:a16="http://schemas.microsoft.com/office/drawing/2014/main" id="{58A5F844-C369-CF4E-9EA1-F00088AD2BC2}"/>
                </a:ext>
              </a:extLst>
            </p:cNvPr>
            <p:cNvSpPr/>
            <p:nvPr/>
          </p:nvSpPr>
          <p:spPr>
            <a:xfrm>
              <a:off x="2465295" y="26983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2</a:t>
              </a:r>
            </a:p>
          </p:txBody>
        </p:sp>
        <p:sp>
          <p:nvSpPr>
            <p:cNvPr id="6" name="Rectangle: Rounded Corners 5">
              <a:extLst>
                <a:ext uri="{FF2B5EF4-FFF2-40B4-BE49-F238E27FC236}">
                  <a16:creationId xmlns:a16="http://schemas.microsoft.com/office/drawing/2014/main" id="{933D1A40-2F7B-F8DA-6BCB-DCF4FC179211}"/>
                </a:ext>
              </a:extLst>
            </p:cNvPr>
            <p:cNvSpPr/>
            <p:nvPr/>
          </p:nvSpPr>
          <p:spPr>
            <a:xfrm>
              <a:off x="3379695" y="26983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3</a:t>
              </a:r>
            </a:p>
          </p:txBody>
        </p:sp>
        <p:sp>
          <p:nvSpPr>
            <p:cNvPr id="7" name="Rectangle: Rounded Corners 6">
              <a:extLst>
                <a:ext uri="{FF2B5EF4-FFF2-40B4-BE49-F238E27FC236}">
                  <a16:creationId xmlns:a16="http://schemas.microsoft.com/office/drawing/2014/main" id="{AB1781FB-2F8F-B3F8-C15D-ED04FB2AA97F}"/>
                </a:ext>
              </a:extLst>
            </p:cNvPr>
            <p:cNvSpPr/>
            <p:nvPr/>
          </p:nvSpPr>
          <p:spPr>
            <a:xfrm>
              <a:off x="1550895" y="36127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5</a:t>
              </a:r>
            </a:p>
          </p:txBody>
        </p:sp>
        <p:sp>
          <p:nvSpPr>
            <p:cNvPr id="8" name="Rectangle: Rounded Corners 7">
              <a:extLst>
                <a:ext uri="{FF2B5EF4-FFF2-40B4-BE49-F238E27FC236}">
                  <a16:creationId xmlns:a16="http://schemas.microsoft.com/office/drawing/2014/main" id="{12142E3F-D2AE-AD1C-D656-34FAB11FE775}"/>
                </a:ext>
              </a:extLst>
            </p:cNvPr>
            <p:cNvSpPr/>
            <p:nvPr/>
          </p:nvSpPr>
          <p:spPr>
            <a:xfrm>
              <a:off x="2465295" y="36127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6</a:t>
              </a:r>
            </a:p>
          </p:txBody>
        </p:sp>
        <p:sp>
          <p:nvSpPr>
            <p:cNvPr id="10" name="Rectangle: Rounded Corners 9">
              <a:extLst>
                <a:ext uri="{FF2B5EF4-FFF2-40B4-BE49-F238E27FC236}">
                  <a16:creationId xmlns:a16="http://schemas.microsoft.com/office/drawing/2014/main" id="{19D9F741-6B76-D0A8-5633-1D5E7A5758A7}"/>
                </a:ext>
              </a:extLst>
            </p:cNvPr>
            <p:cNvSpPr/>
            <p:nvPr/>
          </p:nvSpPr>
          <p:spPr>
            <a:xfrm>
              <a:off x="1550895" y="45271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7</a:t>
              </a:r>
            </a:p>
          </p:txBody>
        </p:sp>
        <p:sp>
          <p:nvSpPr>
            <p:cNvPr id="11" name="Rectangle: Rounded Corners 10">
              <a:extLst>
                <a:ext uri="{FF2B5EF4-FFF2-40B4-BE49-F238E27FC236}">
                  <a16:creationId xmlns:a16="http://schemas.microsoft.com/office/drawing/2014/main" id="{60F9102D-324E-D595-BBF4-D4FC0DC4106A}"/>
                </a:ext>
              </a:extLst>
            </p:cNvPr>
            <p:cNvSpPr/>
            <p:nvPr/>
          </p:nvSpPr>
          <p:spPr>
            <a:xfrm>
              <a:off x="2465295" y="45271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8</a:t>
              </a:r>
            </a:p>
          </p:txBody>
        </p:sp>
        <p:sp>
          <p:nvSpPr>
            <p:cNvPr id="12" name="Rectangle: Rounded Corners 11">
              <a:extLst>
                <a:ext uri="{FF2B5EF4-FFF2-40B4-BE49-F238E27FC236}">
                  <a16:creationId xmlns:a16="http://schemas.microsoft.com/office/drawing/2014/main" id="{510A667B-7D79-D20B-7FF3-2841A5C32279}"/>
                </a:ext>
              </a:extLst>
            </p:cNvPr>
            <p:cNvSpPr/>
            <p:nvPr/>
          </p:nvSpPr>
          <p:spPr>
            <a:xfrm>
              <a:off x="3379695" y="45271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4</a:t>
              </a:r>
            </a:p>
          </p:txBody>
        </p:sp>
      </p:grpSp>
      <p:grpSp>
        <p:nvGrpSpPr>
          <p:cNvPr id="23" name="Group 22">
            <a:extLst>
              <a:ext uri="{FF2B5EF4-FFF2-40B4-BE49-F238E27FC236}">
                <a16:creationId xmlns:a16="http://schemas.microsoft.com/office/drawing/2014/main" id="{0BFC51FF-1884-94B5-C210-AE27A6C077A3}"/>
              </a:ext>
            </a:extLst>
          </p:cNvPr>
          <p:cNvGrpSpPr/>
          <p:nvPr/>
        </p:nvGrpSpPr>
        <p:grpSpPr>
          <a:xfrm>
            <a:off x="7440706" y="3514171"/>
            <a:ext cx="2743200" cy="2743200"/>
            <a:chOff x="6983505" y="2698379"/>
            <a:chExt cx="2743200" cy="2743200"/>
          </a:xfrm>
        </p:grpSpPr>
        <p:sp>
          <p:nvSpPr>
            <p:cNvPr id="13" name="Rectangle: Rounded Corners 12">
              <a:extLst>
                <a:ext uri="{FF2B5EF4-FFF2-40B4-BE49-F238E27FC236}">
                  <a16:creationId xmlns:a16="http://schemas.microsoft.com/office/drawing/2014/main" id="{8CCC74E8-3651-F5EB-1E3D-E83E699F2677}"/>
                </a:ext>
              </a:extLst>
            </p:cNvPr>
            <p:cNvSpPr/>
            <p:nvPr/>
          </p:nvSpPr>
          <p:spPr>
            <a:xfrm>
              <a:off x="6983505" y="26983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1</a:t>
              </a:r>
            </a:p>
          </p:txBody>
        </p:sp>
        <p:sp>
          <p:nvSpPr>
            <p:cNvPr id="14" name="Rectangle: Rounded Corners 13">
              <a:extLst>
                <a:ext uri="{FF2B5EF4-FFF2-40B4-BE49-F238E27FC236}">
                  <a16:creationId xmlns:a16="http://schemas.microsoft.com/office/drawing/2014/main" id="{0D6C2538-3C02-D4D3-A02B-362E21747AD5}"/>
                </a:ext>
              </a:extLst>
            </p:cNvPr>
            <p:cNvSpPr/>
            <p:nvPr/>
          </p:nvSpPr>
          <p:spPr>
            <a:xfrm>
              <a:off x="7897905" y="26983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2</a:t>
              </a:r>
            </a:p>
          </p:txBody>
        </p:sp>
        <p:sp>
          <p:nvSpPr>
            <p:cNvPr id="15" name="Rectangle: Rounded Corners 14">
              <a:extLst>
                <a:ext uri="{FF2B5EF4-FFF2-40B4-BE49-F238E27FC236}">
                  <a16:creationId xmlns:a16="http://schemas.microsoft.com/office/drawing/2014/main" id="{EDEECE42-DA06-E63C-480C-DF88B128098B}"/>
                </a:ext>
              </a:extLst>
            </p:cNvPr>
            <p:cNvSpPr/>
            <p:nvPr/>
          </p:nvSpPr>
          <p:spPr>
            <a:xfrm>
              <a:off x="8812305" y="26983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3</a:t>
              </a:r>
            </a:p>
          </p:txBody>
        </p:sp>
        <p:sp>
          <p:nvSpPr>
            <p:cNvPr id="16" name="Rectangle: Rounded Corners 15">
              <a:extLst>
                <a:ext uri="{FF2B5EF4-FFF2-40B4-BE49-F238E27FC236}">
                  <a16:creationId xmlns:a16="http://schemas.microsoft.com/office/drawing/2014/main" id="{3599AE3D-8664-EAF5-168C-8A4E89F9EECA}"/>
                </a:ext>
              </a:extLst>
            </p:cNvPr>
            <p:cNvSpPr/>
            <p:nvPr/>
          </p:nvSpPr>
          <p:spPr>
            <a:xfrm>
              <a:off x="6983505" y="36127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5</a:t>
              </a:r>
            </a:p>
          </p:txBody>
        </p:sp>
        <p:sp>
          <p:nvSpPr>
            <p:cNvPr id="17" name="Rectangle: Rounded Corners 16">
              <a:extLst>
                <a:ext uri="{FF2B5EF4-FFF2-40B4-BE49-F238E27FC236}">
                  <a16:creationId xmlns:a16="http://schemas.microsoft.com/office/drawing/2014/main" id="{41E9741B-FBE2-8E66-A7C2-65DC684C172F}"/>
                </a:ext>
              </a:extLst>
            </p:cNvPr>
            <p:cNvSpPr/>
            <p:nvPr/>
          </p:nvSpPr>
          <p:spPr>
            <a:xfrm>
              <a:off x="7897905" y="36127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8</a:t>
              </a:r>
            </a:p>
          </p:txBody>
        </p:sp>
        <p:sp>
          <p:nvSpPr>
            <p:cNvPr id="18" name="Rectangle: Rounded Corners 17">
              <a:extLst>
                <a:ext uri="{FF2B5EF4-FFF2-40B4-BE49-F238E27FC236}">
                  <a16:creationId xmlns:a16="http://schemas.microsoft.com/office/drawing/2014/main" id="{61DD3DF4-D3A9-17B9-3C08-5BED1FE80B94}"/>
                </a:ext>
              </a:extLst>
            </p:cNvPr>
            <p:cNvSpPr/>
            <p:nvPr/>
          </p:nvSpPr>
          <p:spPr>
            <a:xfrm>
              <a:off x="8812305" y="36127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6</a:t>
              </a:r>
            </a:p>
          </p:txBody>
        </p:sp>
        <p:sp>
          <p:nvSpPr>
            <p:cNvPr id="19" name="Rectangle: Rounded Corners 18">
              <a:extLst>
                <a:ext uri="{FF2B5EF4-FFF2-40B4-BE49-F238E27FC236}">
                  <a16:creationId xmlns:a16="http://schemas.microsoft.com/office/drawing/2014/main" id="{CEDF5AE5-0C37-166B-1D79-7D8338D0A275}"/>
                </a:ext>
              </a:extLst>
            </p:cNvPr>
            <p:cNvSpPr/>
            <p:nvPr/>
          </p:nvSpPr>
          <p:spPr>
            <a:xfrm>
              <a:off x="7897905" y="45271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7</a:t>
              </a:r>
            </a:p>
          </p:txBody>
        </p:sp>
        <p:sp>
          <p:nvSpPr>
            <p:cNvPr id="20" name="Rectangle: Rounded Corners 19">
              <a:extLst>
                <a:ext uri="{FF2B5EF4-FFF2-40B4-BE49-F238E27FC236}">
                  <a16:creationId xmlns:a16="http://schemas.microsoft.com/office/drawing/2014/main" id="{966C884B-66C9-C039-3F2D-58DF91DED368}"/>
                </a:ext>
              </a:extLst>
            </p:cNvPr>
            <p:cNvSpPr/>
            <p:nvPr/>
          </p:nvSpPr>
          <p:spPr>
            <a:xfrm>
              <a:off x="8812305" y="45271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4</a:t>
              </a:r>
            </a:p>
          </p:txBody>
        </p:sp>
      </p:grpSp>
      <p:sp>
        <p:nvSpPr>
          <p:cNvPr id="21" name="TextBox 20">
            <a:extLst>
              <a:ext uri="{FF2B5EF4-FFF2-40B4-BE49-F238E27FC236}">
                <a16:creationId xmlns:a16="http://schemas.microsoft.com/office/drawing/2014/main" id="{31C73D79-F74D-C9A6-2974-AA70144952EF}"/>
              </a:ext>
            </a:extLst>
          </p:cNvPr>
          <p:cNvSpPr txBox="1"/>
          <p:nvPr/>
        </p:nvSpPr>
        <p:spPr>
          <a:xfrm>
            <a:off x="838199" y="1306229"/>
            <a:ext cx="11111753" cy="2308324"/>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Given a 3×3 board with 8 tiles (every tile has one number from 1 to 8) and one empty space. The objective is to place the numbers on tiles to match the final configuration using the empty space. We can slide four adjacent (left, right, above, and below) tiles into the empty space. </a:t>
            </a:r>
          </a:p>
          <a:p>
            <a:r>
              <a:rPr lang="en-GB" sz="2400" dirty="0">
                <a:latin typeface="Times New Roman" panose="02020603050405020304" pitchFamily="18" charset="0"/>
                <a:cs typeface="Times New Roman" panose="02020603050405020304" pitchFamily="18" charset="0"/>
              </a:rPr>
              <a:t>	</a:t>
            </a:r>
          </a:p>
          <a:p>
            <a:r>
              <a:rPr lang="en-GB" sz="2400" dirty="0">
                <a:latin typeface="Times New Roman" panose="02020603050405020304" pitchFamily="18" charset="0"/>
                <a:cs typeface="Times New Roman" panose="02020603050405020304" pitchFamily="18" charset="0"/>
              </a:rPr>
              <a:t>	   Initial State 					           Final State</a:t>
            </a:r>
          </a:p>
        </p:txBody>
      </p:sp>
    </p:spTree>
    <p:extLst>
      <p:ext uri="{BB962C8B-B14F-4D97-AF65-F5344CB8AC3E}">
        <p14:creationId xmlns:p14="http://schemas.microsoft.com/office/powerpoint/2010/main" val="2565950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D8FD-BF3B-DD1A-09C1-804B0B23651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1EC04A45-69FD-5DC1-FF9F-5C0B9A793AA5}"/>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There are basically three types of nodes involved in Branch and Bound </a:t>
            </a:r>
          </a:p>
          <a:p>
            <a:pPr marL="0" indent="0">
              <a:buNone/>
            </a:pPr>
            <a:r>
              <a:rPr lang="en-GB" dirty="0">
                <a:latin typeface="Times New Roman" panose="02020603050405020304" pitchFamily="18" charset="0"/>
                <a:cs typeface="Times New Roman" panose="02020603050405020304" pitchFamily="18" charset="0"/>
              </a:rPr>
              <a:t>1. Live node is a node that has been generated but whose children have not yet been generated. </a:t>
            </a:r>
          </a:p>
          <a:p>
            <a:pPr marL="0" indent="0">
              <a:buNone/>
            </a:pPr>
            <a:r>
              <a:rPr lang="en-GB" dirty="0">
                <a:latin typeface="Times New Roman" panose="02020603050405020304" pitchFamily="18" charset="0"/>
                <a:cs typeface="Times New Roman" panose="02020603050405020304" pitchFamily="18" charset="0"/>
              </a:rPr>
              <a:t>2. E-node is a live node whose children are currently being explored. In other words, an E-node is a node currently being expanded. </a:t>
            </a:r>
          </a:p>
          <a:p>
            <a:pPr marL="0" indent="0">
              <a:buNone/>
            </a:pPr>
            <a:r>
              <a:rPr lang="en-GB" dirty="0">
                <a:latin typeface="Times New Roman" panose="02020603050405020304" pitchFamily="18" charset="0"/>
                <a:cs typeface="Times New Roman" panose="02020603050405020304" pitchFamily="18" charset="0"/>
              </a:rPr>
              <a:t>3. Dead node is a generated node that is not to be expanded or explored any further. All children of a dead node have already been expanded.</a:t>
            </a:r>
          </a:p>
        </p:txBody>
      </p:sp>
    </p:spTree>
    <p:extLst>
      <p:ext uri="{BB962C8B-B14F-4D97-AF65-F5344CB8AC3E}">
        <p14:creationId xmlns:p14="http://schemas.microsoft.com/office/powerpoint/2010/main" val="549642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EEEF-BEC1-6777-2625-B1B239EB219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Formula</a:t>
            </a:r>
          </a:p>
        </p:txBody>
      </p:sp>
      <p:sp>
        <p:nvSpPr>
          <p:cNvPr id="3" name="Content Placeholder 2">
            <a:extLst>
              <a:ext uri="{FF2B5EF4-FFF2-40B4-BE49-F238E27FC236}">
                <a16:creationId xmlns:a16="http://schemas.microsoft.com/office/drawing/2014/main" id="{D3F6CFFB-4687-DA3C-D06A-D1A4177D42DB}"/>
              </a:ext>
            </a:extLst>
          </p:cNvPr>
          <p:cNvSpPr>
            <a:spLocks noGrp="1"/>
          </p:cNvSpPr>
          <p:nvPr>
            <p:ph idx="1"/>
          </p:nvPr>
        </p:nvSpPr>
        <p:spPr/>
        <p:txBody>
          <a:bodyPr>
            <a:normAutofit/>
          </a:bodyPr>
          <a:lstStyle/>
          <a:p>
            <a:pPr marL="0" indent="0" algn="ctr">
              <a:buNone/>
            </a:pPr>
            <a:r>
              <a:rPr lang="en-GB" sz="3600" dirty="0">
                <a:latin typeface="Times New Roman" panose="02020603050405020304" pitchFamily="18" charset="0"/>
                <a:cs typeface="Times New Roman" panose="02020603050405020304" pitchFamily="18" charset="0"/>
              </a:rPr>
              <a:t>c(x) = f(x) + g(x)</a:t>
            </a:r>
          </a:p>
          <a:p>
            <a:pPr marL="0" indent="0" algn="ctr">
              <a:buNone/>
            </a:pPr>
            <a:r>
              <a:rPr lang="en-GB" sz="3600" dirty="0">
                <a:latin typeface="Times New Roman" panose="02020603050405020304" pitchFamily="18" charset="0"/>
                <a:cs typeface="Times New Roman" panose="02020603050405020304" pitchFamily="18" charset="0"/>
              </a:rPr>
              <a:t>c(x) : lower bound cost of node ‘x’</a:t>
            </a:r>
          </a:p>
          <a:p>
            <a:pPr marL="0" indent="0" algn="ctr">
              <a:buNone/>
            </a:pPr>
            <a:r>
              <a:rPr lang="en-GB" sz="3600" dirty="0">
                <a:latin typeface="Times New Roman" panose="02020603050405020304" pitchFamily="18" charset="0"/>
                <a:cs typeface="Times New Roman" panose="02020603050405020304" pitchFamily="18" charset="0"/>
              </a:rPr>
              <a:t>f(x) : length of the path from root node to node ‘x’</a:t>
            </a:r>
          </a:p>
          <a:p>
            <a:pPr marL="0" indent="0" algn="ctr">
              <a:buNone/>
            </a:pPr>
            <a:r>
              <a:rPr lang="en-GB" sz="3600" dirty="0">
                <a:latin typeface="Times New Roman" panose="02020603050405020304" pitchFamily="18" charset="0"/>
                <a:cs typeface="Times New Roman" panose="02020603050405020304" pitchFamily="18" charset="0"/>
              </a:rPr>
              <a:t>g(x) : number of non-blank tiles which are not in their goal position</a:t>
            </a:r>
          </a:p>
        </p:txBody>
      </p:sp>
    </p:spTree>
    <p:extLst>
      <p:ext uri="{BB962C8B-B14F-4D97-AF65-F5344CB8AC3E}">
        <p14:creationId xmlns:p14="http://schemas.microsoft.com/office/powerpoint/2010/main" val="235621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E143-9C88-3BF0-1ED1-F5AF0E60B21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So how would you define an algorithm?</a:t>
            </a:r>
          </a:p>
        </p:txBody>
      </p:sp>
      <p:sp>
        <p:nvSpPr>
          <p:cNvPr id="3" name="Content Placeholder 2">
            <a:extLst>
              <a:ext uri="{FF2B5EF4-FFF2-40B4-BE49-F238E27FC236}">
                <a16:creationId xmlns:a16="http://schemas.microsoft.com/office/drawing/2014/main" id="{54211321-5BA9-02D5-CED6-EA69D6061A95}"/>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Based on the previous activity, an algorithm would be a step-by-step process to solve a problem.</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dictionary meaning states: </a:t>
            </a:r>
          </a:p>
          <a:p>
            <a:pPr marL="0" indent="0">
              <a:buNone/>
            </a:pP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algorithm (noun) : a set of steps to accomplish a task.</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You could say: the initial approach of guessing numbers one after another is an algorithm. Similarly, the second approach we observed is another algorithm.</a:t>
            </a:r>
          </a:p>
        </p:txBody>
      </p:sp>
    </p:spTree>
    <p:extLst>
      <p:ext uri="{BB962C8B-B14F-4D97-AF65-F5344CB8AC3E}">
        <p14:creationId xmlns:p14="http://schemas.microsoft.com/office/powerpoint/2010/main" val="826043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21DE-E66F-C863-6E7E-C6B3FB42AB4D}"/>
              </a:ext>
            </a:extLst>
          </p:cNvPr>
          <p:cNvSpPr>
            <a:spLocks noGrp="1"/>
          </p:cNvSpPr>
          <p:nvPr>
            <p:ph type="title"/>
          </p:nvPr>
        </p:nvSpPr>
        <p:spPr>
          <a:xfrm>
            <a:off x="838200" y="0"/>
            <a:ext cx="10515600" cy="1325563"/>
          </a:xfrm>
        </p:spPr>
        <p:txBody>
          <a:bodyPr/>
          <a:lstStyle/>
          <a:p>
            <a:r>
              <a:rPr lang="en-GB" dirty="0">
                <a:latin typeface="Times New Roman" panose="02020603050405020304" pitchFamily="18" charset="0"/>
                <a:cs typeface="Times New Roman" panose="02020603050405020304" pitchFamily="18" charset="0"/>
              </a:rPr>
              <a:t>Solution</a:t>
            </a:r>
          </a:p>
        </p:txBody>
      </p:sp>
      <p:grpSp>
        <p:nvGrpSpPr>
          <p:cNvPr id="4" name="Group 3">
            <a:extLst>
              <a:ext uri="{FF2B5EF4-FFF2-40B4-BE49-F238E27FC236}">
                <a16:creationId xmlns:a16="http://schemas.microsoft.com/office/drawing/2014/main" id="{62174EBF-0CA6-5A8C-A1F7-F19B3D1AC6FA}"/>
              </a:ext>
            </a:extLst>
          </p:cNvPr>
          <p:cNvGrpSpPr/>
          <p:nvPr/>
        </p:nvGrpSpPr>
        <p:grpSpPr>
          <a:xfrm>
            <a:off x="4724400" y="1325563"/>
            <a:ext cx="2743200" cy="2743200"/>
            <a:chOff x="1550895" y="2698379"/>
            <a:chExt cx="2743200" cy="2743200"/>
          </a:xfrm>
        </p:grpSpPr>
        <p:sp>
          <p:nvSpPr>
            <p:cNvPr id="5" name="Rectangle: Rounded Corners 4">
              <a:extLst>
                <a:ext uri="{FF2B5EF4-FFF2-40B4-BE49-F238E27FC236}">
                  <a16:creationId xmlns:a16="http://schemas.microsoft.com/office/drawing/2014/main" id="{74841783-E9B7-4BFA-7423-63835C4B15A2}"/>
                </a:ext>
              </a:extLst>
            </p:cNvPr>
            <p:cNvSpPr/>
            <p:nvPr/>
          </p:nvSpPr>
          <p:spPr>
            <a:xfrm>
              <a:off x="1550895" y="26983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1</a:t>
              </a:r>
            </a:p>
          </p:txBody>
        </p:sp>
        <p:sp>
          <p:nvSpPr>
            <p:cNvPr id="6" name="Rectangle: Rounded Corners 5">
              <a:extLst>
                <a:ext uri="{FF2B5EF4-FFF2-40B4-BE49-F238E27FC236}">
                  <a16:creationId xmlns:a16="http://schemas.microsoft.com/office/drawing/2014/main" id="{B1D0BE39-8E86-B841-CAB4-B59742BDB895}"/>
                </a:ext>
              </a:extLst>
            </p:cNvPr>
            <p:cNvSpPr/>
            <p:nvPr/>
          </p:nvSpPr>
          <p:spPr>
            <a:xfrm>
              <a:off x="2465295" y="26983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2</a:t>
              </a:r>
            </a:p>
          </p:txBody>
        </p:sp>
        <p:sp>
          <p:nvSpPr>
            <p:cNvPr id="7" name="Rectangle: Rounded Corners 6">
              <a:extLst>
                <a:ext uri="{FF2B5EF4-FFF2-40B4-BE49-F238E27FC236}">
                  <a16:creationId xmlns:a16="http://schemas.microsoft.com/office/drawing/2014/main" id="{1FFBEC0C-DF77-0668-8D41-0522C18E14B2}"/>
                </a:ext>
              </a:extLst>
            </p:cNvPr>
            <p:cNvSpPr/>
            <p:nvPr/>
          </p:nvSpPr>
          <p:spPr>
            <a:xfrm>
              <a:off x="3379695" y="26983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3</a:t>
              </a:r>
            </a:p>
          </p:txBody>
        </p:sp>
        <p:sp>
          <p:nvSpPr>
            <p:cNvPr id="8" name="Rectangle: Rounded Corners 7">
              <a:extLst>
                <a:ext uri="{FF2B5EF4-FFF2-40B4-BE49-F238E27FC236}">
                  <a16:creationId xmlns:a16="http://schemas.microsoft.com/office/drawing/2014/main" id="{091FB8DA-96CA-2105-6AC7-9AF39F5E0F0A}"/>
                </a:ext>
              </a:extLst>
            </p:cNvPr>
            <p:cNvSpPr/>
            <p:nvPr/>
          </p:nvSpPr>
          <p:spPr>
            <a:xfrm>
              <a:off x="1550895" y="36127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5</a:t>
              </a:r>
            </a:p>
          </p:txBody>
        </p:sp>
        <p:sp>
          <p:nvSpPr>
            <p:cNvPr id="9" name="Rectangle: Rounded Corners 8">
              <a:extLst>
                <a:ext uri="{FF2B5EF4-FFF2-40B4-BE49-F238E27FC236}">
                  <a16:creationId xmlns:a16="http://schemas.microsoft.com/office/drawing/2014/main" id="{20DA6F05-680C-56B4-23B7-7B741B68F67D}"/>
                </a:ext>
              </a:extLst>
            </p:cNvPr>
            <p:cNvSpPr/>
            <p:nvPr/>
          </p:nvSpPr>
          <p:spPr>
            <a:xfrm>
              <a:off x="2465295" y="36127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6</a:t>
              </a:r>
            </a:p>
          </p:txBody>
        </p:sp>
        <p:sp>
          <p:nvSpPr>
            <p:cNvPr id="10" name="Rectangle: Rounded Corners 9">
              <a:extLst>
                <a:ext uri="{FF2B5EF4-FFF2-40B4-BE49-F238E27FC236}">
                  <a16:creationId xmlns:a16="http://schemas.microsoft.com/office/drawing/2014/main" id="{A5E2774E-CBAF-E29D-E0BA-52497BA9670F}"/>
                </a:ext>
              </a:extLst>
            </p:cNvPr>
            <p:cNvSpPr/>
            <p:nvPr/>
          </p:nvSpPr>
          <p:spPr>
            <a:xfrm>
              <a:off x="1550895" y="45271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7</a:t>
              </a:r>
            </a:p>
          </p:txBody>
        </p:sp>
        <p:sp>
          <p:nvSpPr>
            <p:cNvPr id="11" name="Rectangle: Rounded Corners 10">
              <a:extLst>
                <a:ext uri="{FF2B5EF4-FFF2-40B4-BE49-F238E27FC236}">
                  <a16:creationId xmlns:a16="http://schemas.microsoft.com/office/drawing/2014/main" id="{23D340E6-258E-D404-13DB-AF6776D6624A}"/>
                </a:ext>
              </a:extLst>
            </p:cNvPr>
            <p:cNvSpPr/>
            <p:nvPr/>
          </p:nvSpPr>
          <p:spPr>
            <a:xfrm>
              <a:off x="2465295" y="45271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8</a:t>
              </a:r>
            </a:p>
          </p:txBody>
        </p:sp>
        <p:sp>
          <p:nvSpPr>
            <p:cNvPr id="12" name="Rectangle: Rounded Corners 11">
              <a:extLst>
                <a:ext uri="{FF2B5EF4-FFF2-40B4-BE49-F238E27FC236}">
                  <a16:creationId xmlns:a16="http://schemas.microsoft.com/office/drawing/2014/main" id="{84AAEE08-2169-6C5E-E778-BE692C428AA4}"/>
                </a:ext>
              </a:extLst>
            </p:cNvPr>
            <p:cNvSpPr/>
            <p:nvPr/>
          </p:nvSpPr>
          <p:spPr>
            <a:xfrm>
              <a:off x="3379695" y="45271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4</a:t>
              </a:r>
            </a:p>
          </p:txBody>
        </p:sp>
      </p:grpSp>
      <p:sp>
        <p:nvSpPr>
          <p:cNvPr id="3" name="Content Placeholder 2">
            <a:extLst>
              <a:ext uri="{FF2B5EF4-FFF2-40B4-BE49-F238E27FC236}">
                <a16:creationId xmlns:a16="http://schemas.microsoft.com/office/drawing/2014/main" id="{E91C80DF-CCBB-197E-EA4B-AFF3ADB0EDD2}"/>
              </a:ext>
            </a:extLst>
          </p:cNvPr>
          <p:cNvSpPr>
            <a:spLocks noGrp="1"/>
          </p:cNvSpPr>
          <p:nvPr>
            <p:ph idx="1"/>
          </p:nvPr>
        </p:nvSpPr>
        <p:spPr>
          <a:xfrm>
            <a:off x="838200" y="1435894"/>
            <a:ext cx="10515600" cy="5422106"/>
          </a:xfrm>
        </p:spPr>
        <p:txBody>
          <a:bodyPr>
            <a:normAutofit fontScale="92500" lnSpcReduction="20000"/>
          </a:bodyPr>
          <a:lstStyle/>
          <a:p>
            <a:pPr marL="0" indent="0" algn="ctr">
              <a:buNone/>
            </a:pPr>
            <a:endParaRPr lang="en-GB" sz="3600" dirty="0">
              <a:latin typeface="Times New Roman" panose="02020603050405020304" pitchFamily="18" charset="0"/>
              <a:cs typeface="Times New Roman" panose="02020603050405020304" pitchFamily="18" charset="0"/>
            </a:endParaRPr>
          </a:p>
          <a:p>
            <a:pPr marL="0" indent="0" algn="ctr">
              <a:buNone/>
            </a:pPr>
            <a:endParaRPr lang="en-GB" sz="3600" dirty="0">
              <a:latin typeface="Times New Roman" panose="02020603050405020304" pitchFamily="18" charset="0"/>
              <a:cs typeface="Times New Roman" panose="02020603050405020304" pitchFamily="18" charset="0"/>
            </a:endParaRPr>
          </a:p>
          <a:p>
            <a:pPr marL="0" indent="0" algn="ctr">
              <a:buNone/>
            </a:pPr>
            <a:endParaRPr lang="en-GB" sz="3600" dirty="0">
              <a:latin typeface="Times New Roman" panose="02020603050405020304" pitchFamily="18" charset="0"/>
              <a:cs typeface="Times New Roman" panose="02020603050405020304" pitchFamily="18" charset="0"/>
            </a:endParaRPr>
          </a:p>
          <a:p>
            <a:pPr marL="0" indent="0" algn="ctr">
              <a:buNone/>
            </a:pPr>
            <a:endParaRPr lang="en-GB" sz="3600" dirty="0">
              <a:latin typeface="Times New Roman" panose="02020603050405020304" pitchFamily="18" charset="0"/>
              <a:cs typeface="Times New Roman" panose="02020603050405020304" pitchFamily="18" charset="0"/>
            </a:endParaRPr>
          </a:p>
          <a:p>
            <a:pPr marL="0" indent="0" algn="ctr">
              <a:buNone/>
            </a:pPr>
            <a:endParaRPr lang="en-GB" sz="3600" dirty="0">
              <a:latin typeface="Times New Roman" panose="02020603050405020304" pitchFamily="18" charset="0"/>
              <a:cs typeface="Times New Roman" panose="02020603050405020304" pitchFamily="18" charset="0"/>
            </a:endParaRPr>
          </a:p>
          <a:p>
            <a:pPr marL="0" indent="0" algn="ctr">
              <a:buNone/>
            </a:pPr>
            <a:endParaRPr lang="en-GB" sz="3600" dirty="0">
              <a:latin typeface="Times New Roman" panose="02020603050405020304" pitchFamily="18" charset="0"/>
              <a:cs typeface="Times New Roman" panose="02020603050405020304" pitchFamily="18" charset="0"/>
            </a:endParaRPr>
          </a:p>
          <a:p>
            <a:pPr marL="0" indent="0" algn="ctr">
              <a:buNone/>
            </a:pPr>
            <a:endParaRPr lang="en-GB" sz="3600" dirty="0">
              <a:latin typeface="Times New Roman" panose="02020603050405020304" pitchFamily="18" charset="0"/>
              <a:cs typeface="Times New Roman" panose="02020603050405020304" pitchFamily="18" charset="0"/>
            </a:endParaRPr>
          </a:p>
          <a:p>
            <a:pPr marL="0" indent="0" algn="ctr">
              <a:buNone/>
            </a:pPr>
            <a:endParaRPr lang="en-GB" sz="3600" dirty="0">
              <a:latin typeface="Times New Roman" panose="02020603050405020304" pitchFamily="18" charset="0"/>
              <a:cs typeface="Times New Roman" panose="02020603050405020304" pitchFamily="18" charset="0"/>
            </a:endParaRPr>
          </a:p>
          <a:p>
            <a:pPr marL="0" indent="0" algn="ctr">
              <a:buNone/>
            </a:pPr>
            <a:r>
              <a:rPr lang="en-GB" sz="3600" dirty="0">
                <a:latin typeface="Times New Roman" panose="02020603050405020304" pitchFamily="18" charset="0"/>
                <a:cs typeface="Times New Roman" panose="02020603050405020304" pitchFamily="18" charset="0"/>
              </a:rPr>
              <a:t>This becomes the root node. Calculating the cost :</a:t>
            </a:r>
          </a:p>
          <a:p>
            <a:pPr marL="0" indent="0" algn="ctr">
              <a:buNone/>
            </a:pPr>
            <a:r>
              <a:rPr lang="en-GB" sz="3600" dirty="0">
                <a:latin typeface="Times New Roman" panose="02020603050405020304" pitchFamily="18" charset="0"/>
                <a:cs typeface="Times New Roman" panose="02020603050405020304" pitchFamily="18" charset="0"/>
              </a:rPr>
              <a:t>c(x) = 0 + 3 = 3 because 6, 7, and 8 are not in their position as per solution.</a:t>
            </a:r>
          </a:p>
        </p:txBody>
      </p:sp>
    </p:spTree>
    <p:extLst>
      <p:ext uri="{BB962C8B-B14F-4D97-AF65-F5344CB8AC3E}">
        <p14:creationId xmlns:p14="http://schemas.microsoft.com/office/powerpoint/2010/main" val="2897035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21DE-E66F-C863-6E7E-C6B3FB42AB4D}"/>
              </a:ext>
            </a:extLst>
          </p:cNvPr>
          <p:cNvSpPr>
            <a:spLocks noGrp="1"/>
          </p:cNvSpPr>
          <p:nvPr>
            <p:ph type="title"/>
          </p:nvPr>
        </p:nvSpPr>
        <p:spPr>
          <a:xfrm>
            <a:off x="838200" y="0"/>
            <a:ext cx="10515600" cy="1325563"/>
          </a:xfrm>
        </p:spPr>
        <p:txBody>
          <a:bodyPr/>
          <a:lstStyle/>
          <a:p>
            <a:r>
              <a:rPr lang="en-GB" dirty="0">
                <a:latin typeface="Times New Roman" panose="02020603050405020304" pitchFamily="18" charset="0"/>
                <a:cs typeface="Times New Roman" panose="02020603050405020304" pitchFamily="18" charset="0"/>
              </a:rPr>
              <a:t>Solution</a:t>
            </a:r>
          </a:p>
        </p:txBody>
      </p:sp>
      <p:grpSp>
        <p:nvGrpSpPr>
          <p:cNvPr id="4" name="Group 3">
            <a:extLst>
              <a:ext uri="{FF2B5EF4-FFF2-40B4-BE49-F238E27FC236}">
                <a16:creationId xmlns:a16="http://schemas.microsoft.com/office/drawing/2014/main" id="{62174EBF-0CA6-5A8C-A1F7-F19B3D1AC6FA}"/>
              </a:ext>
            </a:extLst>
          </p:cNvPr>
          <p:cNvGrpSpPr/>
          <p:nvPr/>
        </p:nvGrpSpPr>
        <p:grpSpPr>
          <a:xfrm>
            <a:off x="726143" y="1161765"/>
            <a:ext cx="2743200" cy="2743200"/>
            <a:chOff x="1550895" y="2698379"/>
            <a:chExt cx="2743200" cy="2743200"/>
          </a:xfrm>
        </p:grpSpPr>
        <p:sp>
          <p:nvSpPr>
            <p:cNvPr id="5" name="Rectangle: Rounded Corners 4">
              <a:extLst>
                <a:ext uri="{FF2B5EF4-FFF2-40B4-BE49-F238E27FC236}">
                  <a16:creationId xmlns:a16="http://schemas.microsoft.com/office/drawing/2014/main" id="{74841783-E9B7-4BFA-7423-63835C4B15A2}"/>
                </a:ext>
              </a:extLst>
            </p:cNvPr>
            <p:cNvSpPr/>
            <p:nvPr/>
          </p:nvSpPr>
          <p:spPr>
            <a:xfrm>
              <a:off x="1550895" y="26983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1</a:t>
              </a:r>
            </a:p>
          </p:txBody>
        </p:sp>
        <p:sp>
          <p:nvSpPr>
            <p:cNvPr id="6" name="Rectangle: Rounded Corners 5">
              <a:extLst>
                <a:ext uri="{FF2B5EF4-FFF2-40B4-BE49-F238E27FC236}">
                  <a16:creationId xmlns:a16="http://schemas.microsoft.com/office/drawing/2014/main" id="{B1D0BE39-8E86-B841-CAB4-B59742BDB895}"/>
                </a:ext>
              </a:extLst>
            </p:cNvPr>
            <p:cNvSpPr/>
            <p:nvPr/>
          </p:nvSpPr>
          <p:spPr>
            <a:xfrm>
              <a:off x="2465295" y="26983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2</a:t>
              </a:r>
            </a:p>
          </p:txBody>
        </p:sp>
        <p:sp>
          <p:nvSpPr>
            <p:cNvPr id="7" name="Rectangle: Rounded Corners 6">
              <a:extLst>
                <a:ext uri="{FF2B5EF4-FFF2-40B4-BE49-F238E27FC236}">
                  <a16:creationId xmlns:a16="http://schemas.microsoft.com/office/drawing/2014/main" id="{1FFBEC0C-DF77-0668-8D41-0522C18E14B2}"/>
                </a:ext>
              </a:extLst>
            </p:cNvPr>
            <p:cNvSpPr/>
            <p:nvPr/>
          </p:nvSpPr>
          <p:spPr>
            <a:xfrm>
              <a:off x="3379695" y="26983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3</a:t>
              </a:r>
            </a:p>
          </p:txBody>
        </p:sp>
        <p:sp>
          <p:nvSpPr>
            <p:cNvPr id="8" name="Rectangle: Rounded Corners 7">
              <a:extLst>
                <a:ext uri="{FF2B5EF4-FFF2-40B4-BE49-F238E27FC236}">
                  <a16:creationId xmlns:a16="http://schemas.microsoft.com/office/drawing/2014/main" id="{091FB8DA-96CA-2105-6AC7-9AF39F5E0F0A}"/>
                </a:ext>
              </a:extLst>
            </p:cNvPr>
            <p:cNvSpPr/>
            <p:nvPr/>
          </p:nvSpPr>
          <p:spPr>
            <a:xfrm>
              <a:off x="1550895" y="36127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5</a:t>
              </a:r>
            </a:p>
          </p:txBody>
        </p:sp>
        <p:sp>
          <p:nvSpPr>
            <p:cNvPr id="9" name="Rectangle: Rounded Corners 8">
              <a:extLst>
                <a:ext uri="{FF2B5EF4-FFF2-40B4-BE49-F238E27FC236}">
                  <a16:creationId xmlns:a16="http://schemas.microsoft.com/office/drawing/2014/main" id="{20DA6F05-680C-56B4-23B7-7B741B68F67D}"/>
                </a:ext>
              </a:extLst>
            </p:cNvPr>
            <p:cNvSpPr/>
            <p:nvPr/>
          </p:nvSpPr>
          <p:spPr>
            <a:xfrm>
              <a:off x="2465295" y="36127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6</a:t>
              </a:r>
            </a:p>
          </p:txBody>
        </p:sp>
        <p:sp>
          <p:nvSpPr>
            <p:cNvPr id="10" name="Rectangle: Rounded Corners 9">
              <a:extLst>
                <a:ext uri="{FF2B5EF4-FFF2-40B4-BE49-F238E27FC236}">
                  <a16:creationId xmlns:a16="http://schemas.microsoft.com/office/drawing/2014/main" id="{A5E2774E-CBAF-E29D-E0BA-52497BA9670F}"/>
                </a:ext>
              </a:extLst>
            </p:cNvPr>
            <p:cNvSpPr/>
            <p:nvPr/>
          </p:nvSpPr>
          <p:spPr>
            <a:xfrm>
              <a:off x="1550895" y="45271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7</a:t>
              </a:r>
            </a:p>
          </p:txBody>
        </p:sp>
        <p:sp>
          <p:nvSpPr>
            <p:cNvPr id="11" name="Rectangle: Rounded Corners 10">
              <a:extLst>
                <a:ext uri="{FF2B5EF4-FFF2-40B4-BE49-F238E27FC236}">
                  <a16:creationId xmlns:a16="http://schemas.microsoft.com/office/drawing/2014/main" id="{23D340E6-258E-D404-13DB-AF6776D6624A}"/>
                </a:ext>
              </a:extLst>
            </p:cNvPr>
            <p:cNvSpPr/>
            <p:nvPr/>
          </p:nvSpPr>
          <p:spPr>
            <a:xfrm>
              <a:off x="2465295" y="45271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8</a:t>
              </a:r>
            </a:p>
          </p:txBody>
        </p:sp>
        <p:sp>
          <p:nvSpPr>
            <p:cNvPr id="12" name="Rectangle: Rounded Corners 11">
              <a:extLst>
                <a:ext uri="{FF2B5EF4-FFF2-40B4-BE49-F238E27FC236}">
                  <a16:creationId xmlns:a16="http://schemas.microsoft.com/office/drawing/2014/main" id="{84AAEE08-2169-6C5E-E778-BE692C428AA4}"/>
                </a:ext>
              </a:extLst>
            </p:cNvPr>
            <p:cNvSpPr/>
            <p:nvPr/>
          </p:nvSpPr>
          <p:spPr>
            <a:xfrm>
              <a:off x="3379695" y="452717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4</a:t>
              </a:r>
            </a:p>
          </p:txBody>
        </p:sp>
      </p:grpSp>
      <p:grpSp>
        <p:nvGrpSpPr>
          <p:cNvPr id="8201" name="Group 8200">
            <a:extLst>
              <a:ext uri="{FF2B5EF4-FFF2-40B4-BE49-F238E27FC236}">
                <a16:creationId xmlns:a16="http://schemas.microsoft.com/office/drawing/2014/main" id="{7A527737-14E8-A60A-A9A2-D2C65F7212EF}"/>
              </a:ext>
            </a:extLst>
          </p:cNvPr>
          <p:cNvGrpSpPr/>
          <p:nvPr/>
        </p:nvGrpSpPr>
        <p:grpSpPr>
          <a:xfrm>
            <a:off x="4536143" y="1161765"/>
            <a:ext cx="2743200" cy="2743200"/>
            <a:chOff x="4536143" y="1161765"/>
            <a:chExt cx="2743200" cy="2743200"/>
          </a:xfrm>
        </p:grpSpPr>
        <p:sp>
          <p:nvSpPr>
            <p:cNvPr id="14" name="Rectangle: Rounded Corners 13">
              <a:extLst>
                <a:ext uri="{FF2B5EF4-FFF2-40B4-BE49-F238E27FC236}">
                  <a16:creationId xmlns:a16="http://schemas.microsoft.com/office/drawing/2014/main" id="{E3527C80-60DC-BB84-0BF1-701ABE59F23F}"/>
                </a:ext>
              </a:extLst>
            </p:cNvPr>
            <p:cNvSpPr/>
            <p:nvPr/>
          </p:nvSpPr>
          <p:spPr>
            <a:xfrm>
              <a:off x="4536143" y="116176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1</a:t>
              </a:r>
            </a:p>
          </p:txBody>
        </p:sp>
        <p:sp>
          <p:nvSpPr>
            <p:cNvPr id="15" name="Rectangle: Rounded Corners 14">
              <a:extLst>
                <a:ext uri="{FF2B5EF4-FFF2-40B4-BE49-F238E27FC236}">
                  <a16:creationId xmlns:a16="http://schemas.microsoft.com/office/drawing/2014/main" id="{F2BE3520-DB78-496F-515D-54EC6251FDFD}"/>
                </a:ext>
              </a:extLst>
            </p:cNvPr>
            <p:cNvSpPr/>
            <p:nvPr/>
          </p:nvSpPr>
          <p:spPr>
            <a:xfrm>
              <a:off x="5450543" y="116176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2</a:t>
              </a:r>
            </a:p>
          </p:txBody>
        </p:sp>
        <p:sp>
          <p:nvSpPr>
            <p:cNvPr id="16" name="Rectangle: Rounded Corners 15">
              <a:extLst>
                <a:ext uri="{FF2B5EF4-FFF2-40B4-BE49-F238E27FC236}">
                  <a16:creationId xmlns:a16="http://schemas.microsoft.com/office/drawing/2014/main" id="{0FAD6831-69D6-EC94-637C-6A55C9703F96}"/>
                </a:ext>
              </a:extLst>
            </p:cNvPr>
            <p:cNvSpPr/>
            <p:nvPr/>
          </p:nvSpPr>
          <p:spPr>
            <a:xfrm>
              <a:off x="6364943" y="116176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3</a:t>
              </a:r>
            </a:p>
          </p:txBody>
        </p:sp>
        <p:sp>
          <p:nvSpPr>
            <p:cNvPr id="17" name="Rectangle: Rounded Corners 16">
              <a:extLst>
                <a:ext uri="{FF2B5EF4-FFF2-40B4-BE49-F238E27FC236}">
                  <a16:creationId xmlns:a16="http://schemas.microsoft.com/office/drawing/2014/main" id="{BF41D60C-DA14-EFB3-4050-D25AFFDA5BE7}"/>
                </a:ext>
              </a:extLst>
            </p:cNvPr>
            <p:cNvSpPr/>
            <p:nvPr/>
          </p:nvSpPr>
          <p:spPr>
            <a:xfrm>
              <a:off x="4536143" y="207616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5</a:t>
              </a:r>
            </a:p>
          </p:txBody>
        </p:sp>
        <p:sp>
          <p:nvSpPr>
            <p:cNvPr id="18" name="Rectangle: Rounded Corners 17">
              <a:extLst>
                <a:ext uri="{FF2B5EF4-FFF2-40B4-BE49-F238E27FC236}">
                  <a16:creationId xmlns:a16="http://schemas.microsoft.com/office/drawing/2014/main" id="{66E3B3B5-6012-91C6-11D3-EAB6916A9E3F}"/>
                </a:ext>
              </a:extLst>
            </p:cNvPr>
            <p:cNvSpPr/>
            <p:nvPr/>
          </p:nvSpPr>
          <p:spPr>
            <a:xfrm>
              <a:off x="6364943" y="207616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6</a:t>
              </a:r>
            </a:p>
          </p:txBody>
        </p:sp>
        <p:sp>
          <p:nvSpPr>
            <p:cNvPr id="19" name="Rectangle: Rounded Corners 18">
              <a:extLst>
                <a:ext uri="{FF2B5EF4-FFF2-40B4-BE49-F238E27FC236}">
                  <a16:creationId xmlns:a16="http://schemas.microsoft.com/office/drawing/2014/main" id="{E83B8D8A-40B7-1289-A147-91944E992BFE}"/>
                </a:ext>
              </a:extLst>
            </p:cNvPr>
            <p:cNvSpPr/>
            <p:nvPr/>
          </p:nvSpPr>
          <p:spPr>
            <a:xfrm>
              <a:off x="4536143" y="299056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7</a:t>
              </a:r>
            </a:p>
          </p:txBody>
        </p:sp>
        <p:sp>
          <p:nvSpPr>
            <p:cNvPr id="20" name="Rectangle: Rounded Corners 19">
              <a:extLst>
                <a:ext uri="{FF2B5EF4-FFF2-40B4-BE49-F238E27FC236}">
                  <a16:creationId xmlns:a16="http://schemas.microsoft.com/office/drawing/2014/main" id="{9BC61764-6706-9E2E-8BFB-7EB5CC1A4495}"/>
                </a:ext>
              </a:extLst>
            </p:cNvPr>
            <p:cNvSpPr/>
            <p:nvPr/>
          </p:nvSpPr>
          <p:spPr>
            <a:xfrm>
              <a:off x="5450543" y="299056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8</a:t>
              </a:r>
            </a:p>
          </p:txBody>
        </p:sp>
        <p:sp>
          <p:nvSpPr>
            <p:cNvPr id="21" name="Rectangle: Rounded Corners 20">
              <a:extLst>
                <a:ext uri="{FF2B5EF4-FFF2-40B4-BE49-F238E27FC236}">
                  <a16:creationId xmlns:a16="http://schemas.microsoft.com/office/drawing/2014/main" id="{8425CEA6-2DC4-1071-8D5C-0C4668200991}"/>
                </a:ext>
              </a:extLst>
            </p:cNvPr>
            <p:cNvSpPr/>
            <p:nvPr/>
          </p:nvSpPr>
          <p:spPr>
            <a:xfrm>
              <a:off x="6364943" y="299056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4</a:t>
              </a:r>
            </a:p>
          </p:txBody>
        </p:sp>
      </p:grpSp>
      <p:grpSp>
        <p:nvGrpSpPr>
          <p:cNvPr id="8202" name="Group 8201">
            <a:extLst>
              <a:ext uri="{FF2B5EF4-FFF2-40B4-BE49-F238E27FC236}">
                <a16:creationId xmlns:a16="http://schemas.microsoft.com/office/drawing/2014/main" id="{97B6C2CD-1805-64D2-79BF-C2FD28740EE1}"/>
              </a:ext>
            </a:extLst>
          </p:cNvPr>
          <p:cNvGrpSpPr/>
          <p:nvPr/>
        </p:nvGrpSpPr>
        <p:grpSpPr>
          <a:xfrm>
            <a:off x="8346143" y="1161765"/>
            <a:ext cx="2743200" cy="2743200"/>
            <a:chOff x="8346143" y="1161765"/>
            <a:chExt cx="2743200" cy="2743200"/>
          </a:xfrm>
        </p:grpSpPr>
        <p:sp>
          <p:nvSpPr>
            <p:cNvPr id="23" name="Rectangle: Rounded Corners 22">
              <a:extLst>
                <a:ext uri="{FF2B5EF4-FFF2-40B4-BE49-F238E27FC236}">
                  <a16:creationId xmlns:a16="http://schemas.microsoft.com/office/drawing/2014/main" id="{3A049A3B-12D8-80D4-491F-33D2F3400CE1}"/>
                </a:ext>
              </a:extLst>
            </p:cNvPr>
            <p:cNvSpPr/>
            <p:nvPr/>
          </p:nvSpPr>
          <p:spPr>
            <a:xfrm>
              <a:off x="8346143" y="116176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1</a:t>
              </a:r>
            </a:p>
          </p:txBody>
        </p:sp>
        <p:sp>
          <p:nvSpPr>
            <p:cNvPr id="24" name="Rectangle: Rounded Corners 23">
              <a:extLst>
                <a:ext uri="{FF2B5EF4-FFF2-40B4-BE49-F238E27FC236}">
                  <a16:creationId xmlns:a16="http://schemas.microsoft.com/office/drawing/2014/main" id="{29B9C356-C468-5FED-BC21-1043C5C2E541}"/>
                </a:ext>
              </a:extLst>
            </p:cNvPr>
            <p:cNvSpPr/>
            <p:nvPr/>
          </p:nvSpPr>
          <p:spPr>
            <a:xfrm>
              <a:off x="9260543" y="116176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2</a:t>
              </a:r>
            </a:p>
          </p:txBody>
        </p:sp>
        <p:sp>
          <p:nvSpPr>
            <p:cNvPr id="25" name="Rectangle: Rounded Corners 24">
              <a:extLst>
                <a:ext uri="{FF2B5EF4-FFF2-40B4-BE49-F238E27FC236}">
                  <a16:creationId xmlns:a16="http://schemas.microsoft.com/office/drawing/2014/main" id="{EFF358C0-E2A7-2EEC-BC35-35B58717CC98}"/>
                </a:ext>
              </a:extLst>
            </p:cNvPr>
            <p:cNvSpPr/>
            <p:nvPr/>
          </p:nvSpPr>
          <p:spPr>
            <a:xfrm>
              <a:off x="10174943" y="116176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3</a:t>
              </a:r>
            </a:p>
          </p:txBody>
        </p:sp>
        <p:sp>
          <p:nvSpPr>
            <p:cNvPr id="26" name="Rectangle: Rounded Corners 25">
              <a:extLst>
                <a:ext uri="{FF2B5EF4-FFF2-40B4-BE49-F238E27FC236}">
                  <a16:creationId xmlns:a16="http://schemas.microsoft.com/office/drawing/2014/main" id="{61831FEC-41EC-67BD-EC07-4ABD2C87AE0B}"/>
                </a:ext>
              </a:extLst>
            </p:cNvPr>
            <p:cNvSpPr/>
            <p:nvPr/>
          </p:nvSpPr>
          <p:spPr>
            <a:xfrm>
              <a:off x="8346143" y="207616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5</a:t>
              </a:r>
            </a:p>
          </p:txBody>
        </p:sp>
        <p:sp>
          <p:nvSpPr>
            <p:cNvPr id="27" name="Rectangle: Rounded Corners 26">
              <a:extLst>
                <a:ext uri="{FF2B5EF4-FFF2-40B4-BE49-F238E27FC236}">
                  <a16:creationId xmlns:a16="http://schemas.microsoft.com/office/drawing/2014/main" id="{ACD4A04B-E39E-9D9F-A7B7-301F5AD4A9E5}"/>
                </a:ext>
              </a:extLst>
            </p:cNvPr>
            <p:cNvSpPr/>
            <p:nvPr/>
          </p:nvSpPr>
          <p:spPr>
            <a:xfrm>
              <a:off x="10174943" y="207616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6</a:t>
              </a:r>
            </a:p>
          </p:txBody>
        </p:sp>
        <p:sp>
          <p:nvSpPr>
            <p:cNvPr id="28" name="Rectangle: Rounded Corners 27">
              <a:extLst>
                <a:ext uri="{FF2B5EF4-FFF2-40B4-BE49-F238E27FC236}">
                  <a16:creationId xmlns:a16="http://schemas.microsoft.com/office/drawing/2014/main" id="{4BBA4526-0A33-B05D-CEF2-37C31F975412}"/>
                </a:ext>
              </a:extLst>
            </p:cNvPr>
            <p:cNvSpPr/>
            <p:nvPr/>
          </p:nvSpPr>
          <p:spPr>
            <a:xfrm>
              <a:off x="8346143" y="299056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7</a:t>
              </a:r>
            </a:p>
          </p:txBody>
        </p:sp>
        <p:sp>
          <p:nvSpPr>
            <p:cNvPr id="29" name="Rectangle: Rounded Corners 28">
              <a:extLst>
                <a:ext uri="{FF2B5EF4-FFF2-40B4-BE49-F238E27FC236}">
                  <a16:creationId xmlns:a16="http://schemas.microsoft.com/office/drawing/2014/main" id="{93A0C321-A7F5-E25F-0872-B198748F5F97}"/>
                </a:ext>
              </a:extLst>
            </p:cNvPr>
            <p:cNvSpPr/>
            <p:nvPr/>
          </p:nvSpPr>
          <p:spPr>
            <a:xfrm>
              <a:off x="9260543" y="207616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8</a:t>
              </a:r>
            </a:p>
          </p:txBody>
        </p:sp>
        <p:sp>
          <p:nvSpPr>
            <p:cNvPr id="30" name="Rectangle: Rounded Corners 29">
              <a:extLst>
                <a:ext uri="{FF2B5EF4-FFF2-40B4-BE49-F238E27FC236}">
                  <a16:creationId xmlns:a16="http://schemas.microsoft.com/office/drawing/2014/main" id="{EDC92239-D7FC-D7BA-DC2B-192626D3F01E}"/>
                </a:ext>
              </a:extLst>
            </p:cNvPr>
            <p:cNvSpPr/>
            <p:nvPr/>
          </p:nvSpPr>
          <p:spPr>
            <a:xfrm>
              <a:off x="10174943" y="299056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4</a:t>
              </a:r>
            </a:p>
          </p:txBody>
        </p:sp>
      </p:grpSp>
      <p:grpSp>
        <p:nvGrpSpPr>
          <p:cNvPr id="8203" name="Group 8202">
            <a:extLst>
              <a:ext uri="{FF2B5EF4-FFF2-40B4-BE49-F238E27FC236}">
                <a16:creationId xmlns:a16="http://schemas.microsoft.com/office/drawing/2014/main" id="{C34B90EC-CE6E-D851-BDB9-FCF05B155AAF}"/>
              </a:ext>
            </a:extLst>
          </p:cNvPr>
          <p:cNvGrpSpPr/>
          <p:nvPr/>
        </p:nvGrpSpPr>
        <p:grpSpPr>
          <a:xfrm>
            <a:off x="8328215" y="4114800"/>
            <a:ext cx="2743200" cy="2743200"/>
            <a:chOff x="8328215" y="4114800"/>
            <a:chExt cx="2743200" cy="2743200"/>
          </a:xfrm>
        </p:grpSpPr>
        <p:sp>
          <p:nvSpPr>
            <p:cNvPr id="8192" name="Rectangle: Rounded Corners 8191">
              <a:extLst>
                <a:ext uri="{FF2B5EF4-FFF2-40B4-BE49-F238E27FC236}">
                  <a16:creationId xmlns:a16="http://schemas.microsoft.com/office/drawing/2014/main" id="{5FE6C757-80C8-6E00-640F-1FA035631DDB}"/>
                </a:ext>
              </a:extLst>
            </p:cNvPr>
            <p:cNvSpPr/>
            <p:nvPr/>
          </p:nvSpPr>
          <p:spPr>
            <a:xfrm>
              <a:off x="8328215" y="41148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1</a:t>
              </a:r>
            </a:p>
          </p:txBody>
        </p:sp>
        <p:sp>
          <p:nvSpPr>
            <p:cNvPr id="8193" name="Rectangle: Rounded Corners 8192">
              <a:extLst>
                <a:ext uri="{FF2B5EF4-FFF2-40B4-BE49-F238E27FC236}">
                  <a16:creationId xmlns:a16="http://schemas.microsoft.com/office/drawing/2014/main" id="{CBB9795B-27C0-7713-8DC9-F74C133B46EC}"/>
                </a:ext>
              </a:extLst>
            </p:cNvPr>
            <p:cNvSpPr/>
            <p:nvPr/>
          </p:nvSpPr>
          <p:spPr>
            <a:xfrm>
              <a:off x="9242615" y="41148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2</a:t>
              </a:r>
            </a:p>
          </p:txBody>
        </p:sp>
        <p:sp>
          <p:nvSpPr>
            <p:cNvPr id="8195" name="Rectangle: Rounded Corners 8194">
              <a:extLst>
                <a:ext uri="{FF2B5EF4-FFF2-40B4-BE49-F238E27FC236}">
                  <a16:creationId xmlns:a16="http://schemas.microsoft.com/office/drawing/2014/main" id="{218D9C6D-F380-24FA-25B9-4E9DF8E78F90}"/>
                </a:ext>
              </a:extLst>
            </p:cNvPr>
            <p:cNvSpPr/>
            <p:nvPr/>
          </p:nvSpPr>
          <p:spPr>
            <a:xfrm>
              <a:off x="10157015" y="41148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3</a:t>
              </a:r>
            </a:p>
          </p:txBody>
        </p:sp>
        <p:sp>
          <p:nvSpPr>
            <p:cNvPr id="8196" name="Rectangle: Rounded Corners 8195">
              <a:extLst>
                <a:ext uri="{FF2B5EF4-FFF2-40B4-BE49-F238E27FC236}">
                  <a16:creationId xmlns:a16="http://schemas.microsoft.com/office/drawing/2014/main" id="{BAC0357C-43FF-B373-D38B-56092A958922}"/>
                </a:ext>
              </a:extLst>
            </p:cNvPr>
            <p:cNvSpPr/>
            <p:nvPr/>
          </p:nvSpPr>
          <p:spPr>
            <a:xfrm>
              <a:off x="8328215" y="50292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5</a:t>
              </a:r>
            </a:p>
          </p:txBody>
        </p:sp>
        <p:sp>
          <p:nvSpPr>
            <p:cNvPr id="8197" name="Rectangle: Rounded Corners 8196">
              <a:extLst>
                <a:ext uri="{FF2B5EF4-FFF2-40B4-BE49-F238E27FC236}">
                  <a16:creationId xmlns:a16="http://schemas.microsoft.com/office/drawing/2014/main" id="{C6306034-EC8E-E2A6-4BAF-49F31280CC75}"/>
                </a:ext>
              </a:extLst>
            </p:cNvPr>
            <p:cNvSpPr/>
            <p:nvPr/>
          </p:nvSpPr>
          <p:spPr>
            <a:xfrm>
              <a:off x="10157015" y="50292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6</a:t>
              </a:r>
            </a:p>
          </p:txBody>
        </p:sp>
        <p:sp>
          <p:nvSpPr>
            <p:cNvPr id="8198" name="Rectangle: Rounded Corners 8197">
              <a:extLst>
                <a:ext uri="{FF2B5EF4-FFF2-40B4-BE49-F238E27FC236}">
                  <a16:creationId xmlns:a16="http://schemas.microsoft.com/office/drawing/2014/main" id="{43A098B0-A033-CDB3-D49B-53FBF98D0A70}"/>
                </a:ext>
              </a:extLst>
            </p:cNvPr>
            <p:cNvSpPr/>
            <p:nvPr/>
          </p:nvSpPr>
          <p:spPr>
            <a:xfrm>
              <a:off x="9242615" y="59436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7</a:t>
              </a:r>
            </a:p>
          </p:txBody>
        </p:sp>
        <p:sp>
          <p:nvSpPr>
            <p:cNvPr id="8199" name="Rectangle: Rounded Corners 8198">
              <a:extLst>
                <a:ext uri="{FF2B5EF4-FFF2-40B4-BE49-F238E27FC236}">
                  <a16:creationId xmlns:a16="http://schemas.microsoft.com/office/drawing/2014/main" id="{61E80BC3-F598-9DA2-8A4B-822302C813CC}"/>
                </a:ext>
              </a:extLst>
            </p:cNvPr>
            <p:cNvSpPr/>
            <p:nvPr/>
          </p:nvSpPr>
          <p:spPr>
            <a:xfrm>
              <a:off x="9242615" y="50292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8</a:t>
              </a:r>
            </a:p>
          </p:txBody>
        </p:sp>
        <p:sp>
          <p:nvSpPr>
            <p:cNvPr id="8200" name="Rectangle: Rounded Corners 8199">
              <a:extLst>
                <a:ext uri="{FF2B5EF4-FFF2-40B4-BE49-F238E27FC236}">
                  <a16:creationId xmlns:a16="http://schemas.microsoft.com/office/drawing/2014/main" id="{5B2F1240-565C-DB3E-298A-56134B760F87}"/>
                </a:ext>
              </a:extLst>
            </p:cNvPr>
            <p:cNvSpPr/>
            <p:nvPr/>
          </p:nvSpPr>
          <p:spPr>
            <a:xfrm>
              <a:off x="10157015" y="59436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4</a:t>
              </a:r>
            </a:p>
          </p:txBody>
        </p:sp>
      </p:grpSp>
    </p:spTree>
    <p:extLst>
      <p:ext uri="{BB962C8B-B14F-4D97-AF65-F5344CB8AC3E}">
        <p14:creationId xmlns:p14="http://schemas.microsoft.com/office/powerpoint/2010/main" val="2375624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F71D-0945-1076-BF0B-961FC07212E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Randomized Algorithm</a:t>
            </a:r>
          </a:p>
        </p:txBody>
      </p:sp>
      <p:sp>
        <p:nvSpPr>
          <p:cNvPr id="3" name="Content Placeholder 2">
            <a:extLst>
              <a:ext uri="{FF2B5EF4-FFF2-40B4-BE49-F238E27FC236}">
                <a16:creationId xmlns:a16="http://schemas.microsoft.com/office/drawing/2014/main" id="{21CE0021-482B-6724-3F35-AFE0506572FF}"/>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An algorithm that uses random numbers to decide what to do next anywhere in its logic is called a Randomized Algorithm. </a:t>
            </a:r>
          </a:p>
          <a:p>
            <a:r>
              <a:rPr lang="en-GB" sz="2400" dirty="0">
                <a:latin typeface="Times New Roman" panose="02020603050405020304" pitchFamily="18" charset="0"/>
                <a:cs typeface="Times New Roman" panose="02020603050405020304" pitchFamily="18" charset="0"/>
              </a:rPr>
              <a:t>For example, in Karger’s algorithm for minimum cut, we use random edge to remove it and combine two vertices.</a:t>
            </a:r>
          </a:p>
        </p:txBody>
      </p:sp>
    </p:spTree>
    <p:extLst>
      <p:ext uri="{BB962C8B-B14F-4D97-AF65-F5344CB8AC3E}">
        <p14:creationId xmlns:p14="http://schemas.microsoft.com/office/powerpoint/2010/main" val="468061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DAB5-2340-6618-CECD-C7F3000F89D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27B839F3-C7C6-20D2-78BA-B4A98A879F02}"/>
              </a:ext>
            </a:extLst>
          </p:cNvPr>
          <p:cNvSpPr>
            <a:spLocks noGrp="1"/>
          </p:cNvSpPr>
          <p:nvPr>
            <p:ph idx="1"/>
          </p:nvPr>
        </p:nvSpPr>
        <p:spPr/>
        <p:txBody>
          <a:bodyPr/>
          <a:lstStyle/>
          <a:p>
            <a:pPr marL="0" indent="0">
              <a:buNone/>
            </a:pPr>
            <a:r>
              <a:rPr lang="en-GB" dirty="0">
                <a:latin typeface="Times New Roman" panose="02020603050405020304" pitchFamily="18" charset="0"/>
                <a:cs typeface="Times New Roman" panose="02020603050405020304" pitchFamily="18" charset="0"/>
              </a:rPr>
              <a:t>1)  Initialize contracted graph CG as copy of original graph</a:t>
            </a:r>
          </a:p>
          <a:p>
            <a:pPr marL="0" indent="0">
              <a:buNone/>
            </a:pPr>
            <a:r>
              <a:rPr lang="en-GB" dirty="0">
                <a:latin typeface="Times New Roman" panose="02020603050405020304" pitchFamily="18" charset="0"/>
                <a:cs typeface="Times New Roman" panose="02020603050405020304" pitchFamily="18" charset="0"/>
              </a:rPr>
              <a:t>2)  While there are more than 2 vertices.</a:t>
            </a:r>
          </a:p>
          <a:p>
            <a:pPr marL="0" indent="0">
              <a:buNone/>
            </a:pPr>
            <a:r>
              <a:rPr lang="en-GB" dirty="0">
                <a:latin typeface="Times New Roman" panose="02020603050405020304" pitchFamily="18" charset="0"/>
                <a:cs typeface="Times New Roman" panose="02020603050405020304" pitchFamily="18" charset="0"/>
              </a:rPr>
              <a:t>      a) Pick a random edge (u, v) in the contracted graph.</a:t>
            </a:r>
          </a:p>
          <a:p>
            <a:pPr marL="0" indent="0">
              <a:buNone/>
            </a:pPr>
            <a:r>
              <a:rPr lang="en-GB" dirty="0">
                <a:latin typeface="Times New Roman" panose="02020603050405020304" pitchFamily="18" charset="0"/>
                <a:cs typeface="Times New Roman" panose="02020603050405020304" pitchFamily="18" charset="0"/>
              </a:rPr>
              <a:t>      b) Merge (or contract) u and v into a single vertex (update </a:t>
            </a:r>
          </a:p>
          <a:p>
            <a:pPr marL="0" indent="0">
              <a:buNone/>
            </a:pPr>
            <a:r>
              <a:rPr lang="en-GB" dirty="0">
                <a:latin typeface="Times New Roman" panose="02020603050405020304" pitchFamily="18" charset="0"/>
                <a:cs typeface="Times New Roman" panose="02020603050405020304" pitchFamily="18" charset="0"/>
              </a:rPr>
              <a:t>         the contracted graph).</a:t>
            </a:r>
          </a:p>
          <a:p>
            <a:pPr marL="0" indent="0">
              <a:buNone/>
            </a:pPr>
            <a:r>
              <a:rPr lang="en-GB" dirty="0">
                <a:latin typeface="Times New Roman" panose="02020603050405020304" pitchFamily="18" charset="0"/>
                <a:cs typeface="Times New Roman" panose="02020603050405020304" pitchFamily="18" charset="0"/>
              </a:rPr>
              <a:t>      c) Remove self-loops</a:t>
            </a:r>
          </a:p>
          <a:p>
            <a:pPr marL="0" indent="0">
              <a:buNone/>
            </a:pPr>
            <a:r>
              <a:rPr lang="en-GB" dirty="0">
                <a:latin typeface="Times New Roman" panose="02020603050405020304" pitchFamily="18" charset="0"/>
                <a:cs typeface="Times New Roman" panose="02020603050405020304" pitchFamily="18" charset="0"/>
              </a:rPr>
              <a:t>3) Return cut represented by two vertices.</a:t>
            </a:r>
          </a:p>
        </p:txBody>
      </p:sp>
    </p:spTree>
    <p:extLst>
      <p:ext uri="{BB962C8B-B14F-4D97-AF65-F5344CB8AC3E}">
        <p14:creationId xmlns:p14="http://schemas.microsoft.com/office/powerpoint/2010/main" val="1554073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F8FA-51BC-5BEA-4559-6B504EC791AC}"/>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a:t>
            </a:r>
          </a:p>
        </p:txBody>
      </p:sp>
      <p:grpSp>
        <p:nvGrpSpPr>
          <p:cNvPr id="23" name="Group 22">
            <a:extLst>
              <a:ext uri="{FF2B5EF4-FFF2-40B4-BE49-F238E27FC236}">
                <a16:creationId xmlns:a16="http://schemas.microsoft.com/office/drawing/2014/main" id="{E62A1CA9-1E2C-863E-0092-D4C5AB7419D7}"/>
              </a:ext>
            </a:extLst>
          </p:cNvPr>
          <p:cNvGrpSpPr/>
          <p:nvPr/>
        </p:nvGrpSpPr>
        <p:grpSpPr>
          <a:xfrm>
            <a:off x="2599767" y="2241176"/>
            <a:ext cx="4112290" cy="3388658"/>
            <a:chOff x="2599767" y="2241176"/>
            <a:chExt cx="4112290" cy="3388658"/>
          </a:xfrm>
        </p:grpSpPr>
        <p:sp>
          <p:nvSpPr>
            <p:cNvPr id="4" name="Oval 3">
              <a:extLst>
                <a:ext uri="{FF2B5EF4-FFF2-40B4-BE49-F238E27FC236}">
                  <a16:creationId xmlns:a16="http://schemas.microsoft.com/office/drawing/2014/main" id="{46204058-02BF-1507-35B2-DC3272463097}"/>
                </a:ext>
              </a:extLst>
            </p:cNvPr>
            <p:cNvSpPr/>
            <p:nvPr/>
          </p:nvSpPr>
          <p:spPr>
            <a:xfrm>
              <a:off x="2761130" y="2241176"/>
              <a:ext cx="914400" cy="9144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t>0</a:t>
              </a:r>
              <a:endParaRPr lang="en-GB" dirty="0"/>
            </a:p>
          </p:txBody>
        </p:sp>
        <p:sp>
          <p:nvSpPr>
            <p:cNvPr id="5" name="Oval 4">
              <a:extLst>
                <a:ext uri="{FF2B5EF4-FFF2-40B4-BE49-F238E27FC236}">
                  <a16:creationId xmlns:a16="http://schemas.microsoft.com/office/drawing/2014/main" id="{F620A111-9716-A28D-2253-415D6311A02D}"/>
                </a:ext>
              </a:extLst>
            </p:cNvPr>
            <p:cNvSpPr/>
            <p:nvPr/>
          </p:nvSpPr>
          <p:spPr>
            <a:xfrm>
              <a:off x="5638800" y="2241176"/>
              <a:ext cx="914400" cy="9144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t>1</a:t>
              </a:r>
              <a:endParaRPr lang="en-GB" dirty="0"/>
            </a:p>
          </p:txBody>
        </p:sp>
        <p:sp>
          <p:nvSpPr>
            <p:cNvPr id="6" name="Oval 5">
              <a:extLst>
                <a:ext uri="{FF2B5EF4-FFF2-40B4-BE49-F238E27FC236}">
                  <a16:creationId xmlns:a16="http://schemas.microsoft.com/office/drawing/2014/main" id="{BF886E06-F164-A772-52F0-B26213F76A12}"/>
                </a:ext>
              </a:extLst>
            </p:cNvPr>
            <p:cNvSpPr/>
            <p:nvPr/>
          </p:nvSpPr>
          <p:spPr>
            <a:xfrm>
              <a:off x="5638800" y="4715434"/>
              <a:ext cx="914400" cy="9144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t>3</a:t>
              </a:r>
              <a:endParaRPr lang="en-GB" dirty="0"/>
            </a:p>
          </p:txBody>
        </p:sp>
        <p:sp>
          <p:nvSpPr>
            <p:cNvPr id="7" name="Oval 6">
              <a:extLst>
                <a:ext uri="{FF2B5EF4-FFF2-40B4-BE49-F238E27FC236}">
                  <a16:creationId xmlns:a16="http://schemas.microsoft.com/office/drawing/2014/main" id="{147C709E-F358-FBEF-4EBA-2CDA61997522}"/>
                </a:ext>
              </a:extLst>
            </p:cNvPr>
            <p:cNvSpPr/>
            <p:nvPr/>
          </p:nvSpPr>
          <p:spPr>
            <a:xfrm>
              <a:off x="2761130" y="4715434"/>
              <a:ext cx="914400" cy="9144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t>2</a:t>
              </a:r>
              <a:endParaRPr lang="en-GB" dirty="0"/>
            </a:p>
          </p:txBody>
        </p:sp>
        <p:cxnSp>
          <p:nvCxnSpPr>
            <p:cNvPr id="9" name="Straight Connector 8">
              <a:extLst>
                <a:ext uri="{FF2B5EF4-FFF2-40B4-BE49-F238E27FC236}">
                  <a16:creationId xmlns:a16="http://schemas.microsoft.com/office/drawing/2014/main" id="{FCA8F4AD-A435-815B-DA93-A74B4B53170E}"/>
                </a:ext>
              </a:extLst>
            </p:cNvPr>
            <p:cNvCxnSpPr>
              <a:stCxn id="4" idx="6"/>
              <a:endCxn id="5" idx="2"/>
            </p:cNvCxnSpPr>
            <p:nvPr/>
          </p:nvCxnSpPr>
          <p:spPr>
            <a:xfrm>
              <a:off x="3675530" y="2698376"/>
              <a:ext cx="196327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8456F717-E344-A6AF-9E65-70BD7B7FFF2C}"/>
                </a:ext>
              </a:extLst>
            </p:cNvPr>
            <p:cNvCxnSpPr>
              <a:stCxn id="5" idx="4"/>
              <a:endCxn id="6" idx="0"/>
            </p:cNvCxnSpPr>
            <p:nvPr/>
          </p:nvCxnSpPr>
          <p:spPr>
            <a:xfrm>
              <a:off x="6096000" y="3155576"/>
              <a:ext cx="0" cy="1559858"/>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6A3C2B2-E8F2-B6DD-F878-F5AE6947FAA3}"/>
                </a:ext>
              </a:extLst>
            </p:cNvPr>
            <p:cNvCxnSpPr>
              <a:stCxn id="4" idx="4"/>
              <a:endCxn id="7" idx="0"/>
            </p:cNvCxnSpPr>
            <p:nvPr/>
          </p:nvCxnSpPr>
          <p:spPr>
            <a:xfrm>
              <a:off x="3218330" y="3155576"/>
              <a:ext cx="0" cy="1559858"/>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8EA2BAE-B498-223A-59A0-CE1351227547}"/>
                </a:ext>
              </a:extLst>
            </p:cNvPr>
            <p:cNvCxnSpPr>
              <a:stCxn id="7" idx="6"/>
              <a:endCxn id="6" idx="2"/>
            </p:cNvCxnSpPr>
            <p:nvPr/>
          </p:nvCxnSpPr>
          <p:spPr>
            <a:xfrm>
              <a:off x="3675530" y="5172634"/>
              <a:ext cx="196327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8498428-1986-7C00-5B54-D6BB40C5B0B1}"/>
                </a:ext>
              </a:extLst>
            </p:cNvPr>
            <p:cNvCxnSpPr>
              <a:stCxn id="4" idx="5"/>
              <a:endCxn id="6" idx="1"/>
            </p:cNvCxnSpPr>
            <p:nvPr/>
          </p:nvCxnSpPr>
          <p:spPr>
            <a:xfrm>
              <a:off x="3541619" y="3021665"/>
              <a:ext cx="2231092" cy="1827680"/>
            </a:xfrm>
            <a:prstGeom prst="line">
              <a:avLst/>
            </a:prstGeom>
            <a:ln w="1905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54C2A58B-D3D6-8B2B-834F-E9374A62073F}"/>
                </a:ext>
              </a:extLst>
            </p:cNvPr>
            <p:cNvSpPr txBox="1"/>
            <p:nvPr/>
          </p:nvSpPr>
          <p:spPr>
            <a:xfrm>
              <a:off x="4478152" y="2279458"/>
              <a:ext cx="295274" cy="369332"/>
            </a:xfrm>
            <a:prstGeom prst="rect">
              <a:avLst/>
            </a:prstGeom>
            <a:noFill/>
          </p:spPr>
          <p:txBody>
            <a:bodyPr wrap="none" rtlCol="0">
              <a:spAutoFit/>
            </a:bodyPr>
            <a:lstStyle/>
            <a:p>
              <a:r>
                <a:rPr lang="en-GB" dirty="0"/>
                <a:t>a</a:t>
              </a:r>
            </a:p>
          </p:txBody>
        </p:sp>
        <p:sp>
          <p:nvSpPr>
            <p:cNvPr id="19" name="TextBox 18">
              <a:extLst>
                <a:ext uri="{FF2B5EF4-FFF2-40B4-BE49-F238E27FC236}">
                  <a16:creationId xmlns:a16="http://schemas.microsoft.com/office/drawing/2014/main" id="{43076D60-621F-10D2-A6EA-7F375CFF5197}"/>
                </a:ext>
              </a:extLst>
            </p:cNvPr>
            <p:cNvSpPr txBox="1"/>
            <p:nvPr/>
          </p:nvSpPr>
          <p:spPr>
            <a:xfrm>
              <a:off x="2599767" y="3787258"/>
              <a:ext cx="306494" cy="369332"/>
            </a:xfrm>
            <a:prstGeom prst="rect">
              <a:avLst/>
            </a:prstGeom>
            <a:noFill/>
          </p:spPr>
          <p:txBody>
            <a:bodyPr wrap="none" rtlCol="0">
              <a:spAutoFit/>
            </a:bodyPr>
            <a:lstStyle/>
            <a:p>
              <a:r>
                <a:rPr lang="en-GB" dirty="0"/>
                <a:t>b</a:t>
              </a:r>
            </a:p>
          </p:txBody>
        </p:sp>
        <p:sp>
          <p:nvSpPr>
            <p:cNvPr id="20" name="TextBox 19">
              <a:extLst>
                <a:ext uri="{FF2B5EF4-FFF2-40B4-BE49-F238E27FC236}">
                  <a16:creationId xmlns:a16="http://schemas.microsoft.com/office/drawing/2014/main" id="{B5C0FADA-B595-2C2E-E1DB-7B017C656311}"/>
                </a:ext>
              </a:extLst>
            </p:cNvPr>
            <p:cNvSpPr txBox="1"/>
            <p:nvPr/>
          </p:nvSpPr>
          <p:spPr>
            <a:xfrm>
              <a:off x="4989140" y="3787258"/>
              <a:ext cx="282450" cy="369332"/>
            </a:xfrm>
            <a:prstGeom prst="rect">
              <a:avLst/>
            </a:prstGeom>
            <a:noFill/>
          </p:spPr>
          <p:txBody>
            <a:bodyPr wrap="none" rtlCol="0">
              <a:spAutoFit/>
            </a:bodyPr>
            <a:lstStyle/>
            <a:p>
              <a:r>
                <a:rPr lang="en-GB" dirty="0"/>
                <a:t>c</a:t>
              </a:r>
            </a:p>
          </p:txBody>
        </p:sp>
        <p:sp>
          <p:nvSpPr>
            <p:cNvPr id="21" name="TextBox 20">
              <a:extLst>
                <a:ext uri="{FF2B5EF4-FFF2-40B4-BE49-F238E27FC236}">
                  <a16:creationId xmlns:a16="http://schemas.microsoft.com/office/drawing/2014/main" id="{E4DF3810-E883-5D6D-FE00-B91C903C83A4}"/>
                </a:ext>
              </a:extLst>
            </p:cNvPr>
            <p:cNvSpPr txBox="1"/>
            <p:nvPr/>
          </p:nvSpPr>
          <p:spPr>
            <a:xfrm>
              <a:off x="6405563" y="3787258"/>
              <a:ext cx="306494" cy="369332"/>
            </a:xfrm>
            <a:prstGeom prst="rect">
              <a:avLst/>
            </a:prstGeom>
            <a:noFill/>
          </p:spPr>
          <p:txBody>
            <a:bodyPr wrap="none" rtlCol="0">
              <a:spAutoFit/>
            </a:bodyPr>
            <a:lstStyle/>
            <a:p>
              <a:r>
                <a:rPr lang="en-GB" dirty="0"/>
                <a:t>d</a:t>
              </a:r>
            </a:p>
          </p:txBody>
        </p:sp>
        <p:sp>
          <p:nvSpPr>
            <p:cNvPr id="22" name="TextBox 21">
              <a:extLst>
                <a:ext uri="{FF2B5EF4-FFF2-40B4-BE49-F238E27FC236}">
                  <a16:creationId xmlns:a16="http://schemas.microsoft.com/office/drawing/2014/main" id="{85C63927-F0A6-76CE-897D-54D86A707418}"/>
                </a:ext>
              </a:extLst>
            </p:cNvPr>
            <p:cNvSpPr txBox="1"/>
            <p:nvPr/>
          </p:nvSpPr>
          <p:spPr>
            <a:xfrm>
              <a:off x="4509528" y="5239301"/>
              <a:ext cx="300082" cy="369332"/>
            </a:xfrm>
            <a:prstGeom prst="rect">
              <a:avLst/>
            </a:prstGeom>
            <a:noFill/>
          </p:spPr>
          <p:txBody>
            <a:bodyPr wrap="none" rtlCol="0">
              <a:spAutoFit/>
            </a:bodyPr>
            <a:lstStyle/>
            <a:p>
              <a:r>
                <a:rPr lang="en-GB" dirty="0"/>
                <a:t>e</a:t>
              </a:r>
            </a:p>
          </p:txBody>
        </p:sp>
      </p:grpSp>
    </p:spTree>
    <p:extLst>
      <p:ext uri="{BB962C8B-B14F-4D97-AF65-F5344CB8AC3E}">
        <p14:creationId xmlns:p14="http://schemas.microsoft.com/office/powerpoint/2010/main" val="515349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1DCE-61F3-6405-35D9-EFAFE8ED580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Merge link “a”: a random selection</a:t>
            </a:r>
          </a:p>
        </p:txBody>
      </p:sp>
      <p:sp>
        <p:nvSpPr>
          <p:cNvPr id="5" name="Oval 4">
            <a:extLst>
              <a:ext uri="{FF2B5EF4-FFF2-40B4-BE49-F238E27FC236}">
                <a16:creationId xmlns:a16="http://schemas.microsoft.com/office/drawing/2014/main" id="{16152652-F609-415D-5216-FE242356AF01}"/>
              </a:ext>
            </a:extLst>
          </p:cNvPr>
          <p:cNvSpPr/>
          <p:nvPr/>
        </p:nvSpPr>
        <p:spPr>
          <a:xfrm>
            <a:off x="2761130" y="2241176"/>
            <a:ext cx="914400" cy="9144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t>0,1</a:t>
            </a:r>
            <a:endParaRPr lang="en-GB" dirty="0"/>
          </a:p>
        </p:txBody>
      </p:sp>
      <p:sp>
        <p:nvSpPr>
          <p:cNvPr id="7" name="Oval 6">
            <a:extLst>
              <a:ext uri="{FF2B5EF4-FFF2-40B4-BE49-F238E27FC236}">
                <a16:creationId xmlns:a16="http://schemas.microsoft.com/office/drawing/2014/main" id="{0C9763C1-0B48-0585-659C-0F33716D904C}"/>
              </a:ext>
            </a:extLst>
          </p:cNvPr>
          <p:cNvSpPr/>
          <p:nvPr/>
        </p:nvSpPr>
        <p:spPr>
          <a:xfrm>
            <a:off x="5638800" y="4715434"/>
            <a:ext cx="914400" cy="9144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t>3</a:t>
            </a:r>
            <a:endParaRPr lang="en-GB" dirty="0"/>
          </a:p>
        </p:txBody>
      </p:sp>
      <p:sp>
        <p:nvSpPr>
          <p:cNvPr id="8" name="Oval 7">
            <a:extLst>
              <a:ext uri="{FF2B5EF4-FFF2-40B4-BE49-F238E27FC236}">
                <a16:creationId xmlns:a16="http://schemas.microsoft.com/office/drawing/2014/main" id="{B1346CEA-2455-124D-ABEB-5C6AFF26C414}"/>
              </a:ext>
            </a:extLst>
          </p:cNvPr>
          <p:cNvSpPr/>
          <p:nvPr/>
        </p:nvSpPr>
        <p:spPr>
          <a:xfrm>
            <a:off x="2761130" y="4715434"/>
            <a:ext cx="914400" cy="9144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t>2</a:t>
            </a:r>
            <a:endParaRPr lang="en-GB" dirty="0"/>
          </a:p>
        </p:txBody>
      </p:sp>
      <p:cxnSp>
        <p:nvCxnSpPr>
          <p:cNvPr id="11" name="Straight Connector 10">
            <a:extLst>
              <a:ext uri="{FF2B5EF4-FFF2-40B4-BE49-F238E27FC236}">
                <a16:creationId xmlns:a16="http://schemas.microsoft.com/office/drawing/2014/main" id="{C385A46F-1A1E-956C-5B11-C08FD695E7E0}"/>
              </a:ext>
            </a:extLst>
          </p:cNvPr>
          <p:cNvCxnSpPr>
            <a:stCxn id="5" idx="4"/>
            <a:endCxn id="8" idx="0"/>
          </p:cNvCxnSpPr>
          <p:nvPr/>
        </p:nvCxnSpPr>
        <p:spPr>
          <a:xfrm>
            <a:off x="3218330" y="3155576"/>
            <a:ext cx="0" cy="1559858"/>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FD3EA92-C58F-CE4E-5DE7-2AFACC273AA7}"/>
              </a:ext>
            </a:extLst>
          </p:cNvPr>
          <p:cNvCxnSpPr>
            <a:stCxn id="8" idx="6"/>
            <a:endCxn id="7" idx="2"/>
          </p:cNvCxnSpPr>
          <p:nvPr/>
        </p:nvCxnSpPr>
        <p:spPr>
          <a:xfrm>
            <a:off x="3675530" y="5172634"/>
            <a:ext cx="196327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5EFEBBC-D038-ACCE-042D-8A9BADE8561F}"/>
              </a:ext>
            </a:extLst>
          </p:cNvPr>
          <p:cNvCxnSpPr>
            <a:stCxn id="5" idx="5"/>
            <a:endCxn id="7" idx="1"/>
          </p:cNvCxnSpPr>
          <p:nvPr/>
        </p:nvCxnSpPr>
        <p:spPr>
          <a:xfrm>
            <a:off x="3541619" y="3021665"/>
            <a:ext cx="2231092" cy="1827680"/>
          </a:xfrm>
          <a:prstGeom prst="line">
            <a:avLst/>
          </a:prstGeom>
          <a:ln w="1905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0F9EF78-5044-2196-D5F2-4FCFEE2BA90E}"/>
              </a:ext>
            </a:extLst>
          </p:cNvPr>
          <p:cNvSpPr txBox="1"/>
          <p:nvPr/>
        </p:nvSpPr>
        <p:spPr>
          <a:xfrm>
            <a:off x="2599767" y="3787258"/>
            <a:ext cx="306494" cy="369332"/>
          </a:xfrm>
          <a:prstGeom prst="rect">
            <a:avLst/>
          </a:prstGeom>
          <a:noFill/>
        </p:spPr>
        <p:txBody>
          <a:bodyPr wrap="none" rtlCol="0">
            <a:spAutoFit/>
          </a:bodyPr>
          <a:lstStyle/>
          <a:p>
            <a:r>
              <a:rPr lang="en-GB" dirty="0"/>
              <a:t>b</a:t>
            </a:r>
          </a:p>
        </p:txBody>
      </p:sp>
      <p:sp>
        <p:nvSpPr>
          <p:cNvPr id="16" name="TextBox 15">
            <a:extLst>
              <a:ext uri="{FF2B5EF4-FFF2-40B4-BE49-F238E27FC236}">
                <a16:creationId xmlns:a16="http://schemas.microsoft.com/office/drawing/2014/main" id="{C8DB125A-9BCF-CA77-F1CB-4C72406A140B}"/>
              </a:ext>
            </a:extLst>
          </p:cNvPr>
          <p:cNvSpPr txBox="1"/>
          <p:nvPr/>
        </p:nvSpPr>
        <p:spPr>
          <a:xfrm>
            <a:off x="4368303" y="3787258"/>
            <a:ext cx="282450" cy="369332"/>
          </a:xfrm>
          <a:prstGeom prst="rect">
            <a:avLst/>
          </a:prstGeom>
          <a:noFill/>
        </p:spPr>
        <p:txBody>
          <a:bodyPr wrap="none" rtlCol="0">
            <a:spAutoFit/>
          </a:bodyPr>
          <a:lstStyle/>
          <a:p>
            <a:r>
              <a:rPr lang="en-GB" dirty="0"/>
              <a:t>c</a:t>
            </a:r>
          </a:p>
        </p:txBody>
      </p:sp>
      <p:sp>
        <p:nvSpPr>
          <p:cNvPr id="17" name="TextBox 16">
            <a:extLst>
              <a:ext uri="{FF2B5EF4-FFF2-40B4-BE49-F238E27FC236}">
                <a16:creationId xmlns:a16="http://schemas.microsoft.com/office/drawing/2014/main" id="{F8AFD7B8-9B57-68BA-CEF4-B27B75E3A7DE}"/>
              </a:ext>
            </a:extLst>
          </p:cNvPr>
          <p:cNvSpPr txBox="1"/>
          <p:nvPr/>
        </p:nvSpPr>
        <p:spPr>
          <a:xfrm>
            <a:off x="5411906" y="3801034"/>
            <a:ext cx="306494" cy="369332"/>
          </a:xfrm>
          <a:prstGeom prst="rect">
            <a:avLst/>
          </a:prstGeom>
          <a:noFill/>
        </p:spPr>
        <p:txBody>
          <a:bodyPr wrap="none" rtlCol="0">
            <a:spAutoFit/>
          </a:bodyPr>
          <a:lstStyle/>
          <a:p>
            <a:r>
              <a:rPr lang="en-GB" dirty="0"/>
              <a:t>d</a:t>
            </a:r>
          </a:p>
        </p:txBody>
      </p:sp>
      <p:sp>
        <p:nvSpPr>
          <p:cNvPr id="18" name="TextBox 17">
            <a:extLst>
              <a:ext uri="{FF2B5EF4-FFF2-40B4-BE49-F238E27FC236}">
                <a16:creationId xmlns:a16="http://schemas.microsoft.com/office/drawing/2014/main" id="{C6A9F83C-D073-B886-53F7-B7EF21F683C2}"/>
              </a:ext>
            </a:extLst>
          </p:cNvPr>
          <p:cNvSpPr txBox="1"/>
          <p:nvPr/>
        </p:nvSpPr>
        <p:spPr>
          <a:xfrm>
            <a:off x="4509528" y="5239301"/>
            <a:ext cx="300082" cy="369332"/>
          </a:xfrm>
          <a:prstGeom prst="rect">
            <a:avLst/>
          </a:prstGeom>
          <a:noFill/>
        </p:spPr>
        <p:txBody>
          <a:bodyPr wrap="none" rtlCol="0">
            <a:spAutoFit/>
          </a:bodyPr>
          <a:lstStyle/>
          <a:p>
            <a:r>
              <a:rPr lang="en-GB" dirty="0"/>
              <a:t>e</a:t>
            </a:r>
          </a:p>
        </p:txBody>
      </p:sp>
      <p:cxnSp>
        <p:nvCxnSpPr>
          <p:cNvPr id="23" name="Straight Connector 22">
            <a:extLst>
              <a:ext uri="{FF2B5EF4-FFF2-40B4-BE49-F238E27FC236}">
                <a16:creationId xmlns:a16="http://schemas.microsoft.com/office/drawing/2014/main" id="{455A41FD-7588-6EAD-1FE4-E50634F1694F}"/>
              </a:ext>
            </a:extLst>
          </p:cNvPr>
          <p:cNvCxnSpPr>
            <a:stCxn id="5" idx="6"/>
            <a:endCxn id="7" idx="0"/>
          </p:cNvCxnSpPr>
          <p:nvPr/>
        </p:nvCxnSpPr>
        <p:spPr>
          <a:xfrm>
            <a:off x="3675530" y="2698376"/>
            <a:ext cx="2420470" cy="2017058"/>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03645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1DCE-61F3-6405-35D9-EFAFE8ED580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Merge link “d”: a random selection</a:t>
            </a:r>
          </a:p>
        </p:txBody>
      </p:sp>
      <p:sp>
        <p:nvSpPr>
          <p:cNvPr id="7" name="Oval 6">
            <a:extLst>
              <a:ext uri="{FF2B5EF4-FFF2-40B4-BE49-F238E27FC236}">
                <a16:creationId xmlns:a16="http://schemas.microsoft.com/office/drawing/2014/main" id="{0C9763C1-0B48-0585-659C-0F33716D904C}"/>
              </a:ext>
            </a:extLst>
          </p:cNvPr>
          <p:cNvSpPr/>
          <p:nvPr/>
        </p:nvSpPr>
        <p:spPr>
          <a:xfrm>
            <a:off x="6284259" y="3558987"/>
            <a:ext cx="914400" cy="9144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t>0,13</a:t>
            </a:r>
            <a:endParaRPr lang="en-GB" dirty="0"/>
          </a:p>
        </p:txBody>
      </p:sp>
      <p:sp>
        <p:nvSpPr>
          <p:cNvPr id="8" name="Oval 7">
            <a:extLst>
              <a:ext uri="{FF2B5EF4-FFF2-40B4-BE49-F238E27FC236}">
                <a16:creationId xmlns:a16="http://schemas.microsoft.com/office/drawing/2014/main" id="{B1346CEA-2455-124D-ABEB-5C6AFF26C414}"/>
              </a:ext>
            </a:extLst>
          </p:cNvPr>
          <p:cNvSpPr/>
          <p:nvPr/>
        </p:nvSpPr>
        <p:spPr>
          <a:xfrm>
            <a:off x="3406589" y="3558987"/>
            <a:ext cx="914400" cy="9144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t>2</a:t>
            </a:r>
            <a:endParaRPr lang="en-GB" dirty="0"/>
          </a:p>
        </p:txBody>
      </p:sp>
      <p:cxnSp>
        <p:nvCxnSpPr>
          <p:cNvPr id="11" name="Straight Connector 10">
            <a:extLst>
              <a:ext uri="{FF2B5EF4-FFF2-40B4-BE49-F238E27FC236}">
                <a16:creationId xmlns:a16="http://schemas.microsoft.com/office/drawing/2014/main" id="{C385A46F-1A1E-956C-5B11-C08FD695E7E0}"/>
              </a:ext>
            </a:extLst>
          </p:cNvPr>
          <p:cNvCxnSpPr>
            <a:cxnSpLocks/>
            <a:stCxn id="7" idx="0"/>
            <a:endCxn id="8" idx="0"/>
          </p:cNvCxnSpPr>
          <p:nvPr/>
        </p:nvCxnSpPr>
        <p:spPr>
          <a:xfrm flipH="1">
            <a:off x="3863789" y="3558987"/>
            <a:ext cx="287767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FD3EA92-C58F-CE4E-5DE7-2AFACC273AA7}"/>
              </a:ext>
            </a:extLst>
          </p:cNvPr>
          <p:cNvCxnSpPr>
            <a:stCxn id="8" idx="6"/>
            <a:endCxn id="7" idx="2"/>
          </p:cNvCxnSpPr>
          <p:nvPr/>
        </p:nvCxnSpPr>
        <p:spPr>
          <a:xfrm>
            <a:off x="4320989" y="4016187"/>
            <a:ext cx="1963270" cy="0"/>
          </a:xfrm>
          <a:prstGeom prst="line">
            <a:avLst/>
          </a:prstGeom>
          <a:ln w="1905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0F9EF78-5044-2196-D5F2-4FCFEE2BA90E}"/>
              </a:ext>
            </a:extLst>
          </p:cNvPr>
          <p:cNvSpPr txBox="1"/>
          <p:nvPr/>
        </p:nvSpPr>
        <p:spPr>
          <a:xfrm>
            <a:off x="5163952" y="3101788"/>
            <a:ext cx="306494" cy="369332"/>
          </a:xfrm>
          <a:prstGeom prst="rect">
            <a:avLst/>
          </a:prstGeom>
          <a:noFill/>
        </p:spPr>
        <p:txBody>
          <a:bodyPr wrap="none" rtlCol="0">
            <a:spAutoFit/>
          </a:bodyPr>
          <a:lstStyle/>
          <a:p>
            <a:r>
              <a:rPr lang="en-GB" dirty="0"/>
              <a:t>b</a:t>
            </a:r>
          </a:p>
        </p:txBody>
      </p:sp>
      <p:sp>
        <p:nvSpPr>
          <p:cNvPr id="16" name="TextBox 15">
            <a:extLst>
              <a:ext uri="{FF2B5EF4-FFF2-40B4-BE49-F238E27FC236}">
                <a16:creationId xmlns:a16="http://schemas.microsoft.com/office/drawing/2014/main" id="{C8DB125A-9BCF-CA77-F1CB-4C72406A140B}"/>
              </a:ext>
            </a:extLst>
          </p:cNvPr>
          <p:cNvSpPr txBox="1"/>
          <p:nvPr/>
        </p:nvSpPr>
        <p:spPr>
          <a:xfrm>
            <a:off x="7336141" y="2765086"/>
            <a:ext cx="282450" cy="369332"/>
          </a:xfrm>
          <a:prstGeom prst="rect">
            <a:avLst/>
          </a:prstGeom>
          <a:noFill/>
        </p:spPr>
        <p:txBody>
          <a:bodyPr wrap="none" rtlCol="0">
            <a:spAutoFit/>
          </a:bodyPr>
          <a:lstStyle/>
          <a:p>
            <a:r>
              <a:rPr lang="en-GB" dirty="0"/>
              <a:t>c</a:t>
            </a:r>
          </a:p>
        </p:txBody>
      </p:sp>
      <p:sp>
        <p:nvSpPr>
          <p:cNvPr id="18" name="TextBox 17">
            <a:extLst>
              <a:ext uri="{FF2B5EF4-FFF2-40B4-BE49-F238E27FC236}">
                <a16:creationId xmlns:a16="http://schemas.microsoft.com/office/drawing/2014/main" id="{C6A9F83C-D073-B886-53F7-B7EF21F683C2}"/>
              </a:ext>
            </a:extLst>
          </p:cNvPr>
          <p:cNvSpPr txBox="1"/>
          <p:nvPr/>
        </p:nvSpPr>
        <p:spPr>
          <a:xfrm>
            <a:off x="5154987" y="4082854"/>
            <a:ext cx="300082" cy="369332"/>
          </a:xfrm>
          <a:prstGeom prst="rect">
            <a:avLst/>
          </a:prstGeom>
          <a:noFill/>
        </p:spPr>
        <p:txBody>
          <a:bodyPr wrap="none" rtlCol="0">
            <a:spAutoFit/>
          </a:bodyPr>
          <a:lstStyle/>
          <a:p>
            <a:r>
              <a:rPr lang="en-GB" dirty="0"/>
              <a:t>e</a:t>
            </a:r>
          </a:p>
        </p:txBody>
      </p:sp>
      <p:sp>
        <p:nvSpPr>
          <p:cNvPr id="6" name="Freeform: Shape 5">
            <a:extLst>
              <a:ext uri="{FF2B5EF4-FFF2-40B4-BE49-F238E27FC236}">
                <a16:creationId xmlns:a16="http://schemas.microsoft.com/office/drawing/2014/main" id="{DE5A0AE2-3489-5171-509A-EADB44898A1B}"/>
              </a:ext>
            </a:extLst>
          </p:cNvPr>
          <p:cNvSpPr/>
          <p:nvPr/>
        </p:nvSpPr>
        <p:spPr>
          <a:xfrm>
            <a:off x="6965577" y="3134418"/>
            <a:ext cx="370564" cy="666617"/>
          </a:xfrm>
          <a:custGeom>
            <a:avLst/>
            <a:gdLst>
              <a:gd name="connsiteX0" fmla="*/ 0 w 370564"/>
              <a:gd name="connsiteY0" fmla="*/ 460429 h 666617"/>
              <a:gd name="connsiteX1" fmla="*/ 367553 w 370564"/>
              <a:gd name="connsiteY1" fmla="*/ 3229 h 666617"/>
              <a:gd name="connsiteX2" fmla="*/ 197223 w 370564"/>
              <a:gd name="connsiteY2" fmla="*/ 666617 h 666617"/>
            </a:gdLst>
            <a:ahLst/>
            <a:cxnLst>
              <a:cxn ang="0">
                <a:pos x="connsiteX0" y="connsiteY0"/>
              </a:cxn>
              <a:cxn ang="0">
                <a:pos x="connsiteX1" y="connsiteY1"/>
              </a:cxn>
              <a:cxn ang="0">
                <a:pos x="connsiteX2" y="connsiteY2"/>
              </a:cxn>
            </a:cxnLst>
            <a:rect l="l" t="t" r="r" b="b"/>
            <a:pathLst>
              <a:path w="370564" h="666617">
                <a:moveTo>
                  <a:pt x="0" y="460429"/>
                </a:moveTo>
                <a:cubicBezTo>
                  <a:pt x="167341" y="214646"/>
                  <a:pt x="334683" y="-31136"/>
                  <a:pt x="367553" y="3229"/>
                </a:cubicBezTo>
                <a:cubicBezTo>
                  <a:pt x="400423" y="37594"/>
                  <a:pt x="152400" y="542605"/>
                  <a:pt x="197223" y="666617"/>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060052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1DCE-61F3-6405-35D9-EFAFE8ED580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Remove self-loop</a:t>
            </a:r>
          </a:p>
        </p:txBody>
      </p:sp>
      <p:sp>
        <p:nvSpPr>
          <p:cNvPr id="7" name="Oval 6">
            <a:extLst>
              <a:ext uri="{FF2B5EF4-FFF2-40B4-BE49-F238E27FC236}">
                <a16:creationId xmlns:a16="http://schemas.microsoft.com/office/drawing/2014/main" id="{0C9763C1-0B48-0585-659C-0F33716D904C}"/>
              </a:ext>
            </a:extLst>
          </p:cNvPr>
          <p:cNvSpPr/>
          <p:nvPr/>
        </p:nvSpPr>
        <p:spPr>
          <a:xfrm>
            <a:off x="6096000" y="3523128"/>
            <a:ext cx="914400" cy="9144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t>0,13</a:t>
            </a:r>
            <a:endParaRPr lang="en-GB" dirty="0"/>
          </a:p>
        </p:txBody>
      </p:sp>
      <p:sp>
        <p:nvSpPr>
          <p:cNvPr id="8" name="Oval 7">
            <a:extLst>
              <a:ext uri="{FF2B5EF4-FFF2-40B4-BE49-F238E27FC236}">
                <a16:creationId xmlns:a16="http://schemas.microsoft.com/office/drawing/2014/main" id="{B1346CEA-2455-124D-ABEB-5C6AFF26C414}"/>
              </a:ext>
            </a:extLst>
          </p:cNvPr>
          <p:cNvSpPr/>
          <p:nvPr/>
        </p:nvSpPr>
        <p:spPr>
          <a:xfrm>
            <a:off x="3218330" y="3523128"/>
            <a:ext cx="914400" cy="9144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GB" sz="2800" dirty="0"/>
              <a:t>2</a:t>
            </a:r>
            <a:endParaRPr lang="en-GB" dirty="0"/>
          </a:p>
        </p:txBody>
      </p:sp>
      <p:cxnSp>
        <p:nvCxnSpPr>
          <p:cNvPr id="11" name="Straight Connector 10">
            <a:extLst>
              <a:ext uri="{FF2B5EF4-FFF2-40B4-BE49-F238E27FC236}">
                <a16:creationId xmlns:a16="http://schemas.microsoft.com/office/drawing/2014/main" id="{C385A46F-1A1E-956C-5B11-C08FD695E7E0}"/>
              </a:ext>
            </a:extLst>
          </p:cNvPr>
          <p:cNvCxnSpPr>
            <a:cxnSpLocks/>
            <a:stCxn id="7" idx="0"/>
            <a:endCxn id="8" idx="0"/>
          </p:cNvCxnSpPr>
          <p:nvPr/>
        </p:nvCxnSpPr>
        <p:spPr>
          <a:xfrm flipH="1">
            <a:off x="3675530" y="3523128"/>
            <a:ext cx="287767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FD3EA92-C58F-CE4E-5DE7-2AFACC273AA7}"/>
              </a:ext>
            </a:extLst>
          </p:cNvPr>
          <p:cNvCxnSpPr>
            <a:stCxn id="8" idx="6"/>
            <a:endCxn id="7" idx="2"/>
          </p:cNvCxnSpPr>
          <p:nvPr/>
        </p:nvCxnSpPr>
        <p:spPr>
          <a:xfrm>
            <a:off x="4132730" y="3980328"/>
            <a:ext cx="1963270" cy="0"/>
          </a:xfrm>
          <a:prstGeom prst="line">
            <a:avLst/>
          </a:prstGeom>
          <a:ln w="1905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0F9EF78-5044-2196-D5F2-4FCFEE2BA90E}"/>
              </a:ext>
            </a:extLst>
          </p:cNvPr>
          <p:cNvSpPr txBox="1"/>
          <p:nvPr/>
        </p:nvSpPr>
        <p:spPr>
          <a:xfrm>
            <a:off x="4975693" y="3065929"/>
            <a:ext cx="306494" cy="369332"/>
          </a:xfrm>
          <a:prstGeom prst="rect">
            <a:avLst/>
          </a:prstGeom>
          <a:noFill/>
        </p:spPr>
        <p:txBody>
          <a:bodyPr wrap="none" rtlCol="0">
            <a:spAutoFit/>
          </a:bodyPr>
          <a:lstStyle/>
          <a:p>
            <a:r>
              <a:rPr lang="en-GB" dirty="0"/>
              <a:t>b</a:t>
            </a:r>
          </a:p>
        </p:txBody>
      </p:sp>
      <p:sp>
        <p:nvSpPr>
          <p:cNvPr id="18" name="TextBox 17">
            <a:extLst>
              <a:ext uri="{FF2B5EF4-FFF2-40B4-BE49-F238E27FC236}">
                <a16:creationId xmlns:a16="http://schemas.microsoft.com/office/drawing/2014/main" id="{C6A9F83C-D073-B886-53F7-B7EF21F683C2}"/>
              </a:ext>
            </a:extLst>
          </p:cNvPr>
          <p:cNvSpPr txBox="1"/>
          <p:nvPr/>
        </p:nvSpPr>
        <p:spPr>
          <a:xfrm>
            <a:off x="4966728" y="4046995"/>
            <a:ext cx="300082" cy="369332"/>
          </a:xfrm>
          <a:prstGeom prst="rect">
            <a:avLst/>
          </a:prstGeom>
          <a:noFill/>
        </p:spPr>
        <p:txBody>
          <a:bodyPr wrap="none" rtlCol="0">
            <a:spAutoFit/>
          </a:bodyPr>
          <a:lstStyle/>
          <a:p>
            <a:r>
              <a:rPr lang="en-GB" dirty="0"/>
              <a:t>e</a:t>
            </a:r>
          </a:p>
        </p:txBody>
      </p:sp>
    </p:spTree>
    <p:extLst>
      <p:ext uri="{BB962C8B-B14F-4D97-AF65-F5344CB8AC3E}">
        <p14:creationId xmlns:p14="http://schemas.microsoft.com/office/powerpoint/2010/main" val="765333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7953-038F-99E0-8ABF-43226FCDB0F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Will you always get optimal result?</a:t>
            </a:r>
          </a:p>
        </p:txBody>
      </p:sp>
      <p:pic>
        <p:nvPicPr>
          <p:cNvPr id="2050" name="Picture 2" descr="Karger1">
            <a:extLst>
              <a:ext uri="{FF2B5EF4-FFF2-40B4-BE49-F238E27FC236}">
                <a16:creationId xmlns:a16="http://schemas.microsoft.com/office/drawing/2014/main" id="{2AFE59B7-1FE8-36DF-5024-DABD90016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704" y="1690688"/>
            <a:ext cx="7458075"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928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F71D-0945-1076-BF0B-961FC07212E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Backtracking</a:t>
            </a:r>
          </a:p>
        </p:txBody>
      </p:sp>
      <p:sp>
        <p:nvSpPr>
          <p:cNvPr id="3" name="Content Placeholder 2">
            <a:extLst>
              <a:ext uri="{FF2B5EF4-FFF2-40B4-BE49-F238E27FC236}">
                <a16:creationId xmlns:a16="http://schemas.microsoft.com/office/drawing/2014/main" id="{21CE0021-482B-6724-3F35-AFE0506572F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Backtracking is an algorithmic technique for solving problems recursively by trying to build a solution incrementally, one piece at a time, removing those solutions that fail to satisfy the constraints of the problem at any point in time (by time, here, is referred to the time elapsed till reaching any level of the search tree).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Backtracking can also be said as an improvement to the brute force approach. </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51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C493-067D-404E-58CA-2E55AC437BA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Formally</a:t>
            </a:r>
          </a:p>
        </p:txBody>
      </p:sp>
      <p:sp>
        <p:nvSpPr>
          <p:cNvPr id="3" name="Content Placeholder 2">
            <a:extLst>
              <a:ext uri="{FF2B5EF4-FFF2-40B4-BE49-F238E27FC236}">
                <a16:creationId xmlns:a16="http://schemas.microsoft.com/office/drawing/2014/main" id="{196D924B-3BED-0B02-A6FC-780139DA7563}"/>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An algorithm is a set of commands that must be followed for a computer to perform calculations or other problem-solving operations.</a:t>
            </a:r>
          </a:p>
          <a:p>
            <a:r>
              <a:rPr lang="en-GB" dirty="0">
                <a:latin typeface="Times New Roman" panose="02020603050405020304" pitchFamily="18" charset="0"/>
                <a:cs typeface="Times New Roman" panose="02020603050405020304" pitchFamily="18" charset="0"/>
              </a:rPr>
              <a:t>According to its formal definition, an algorithm is a finite set of instructions carried out in a specific order to perform a particular task. </a:t>
            </a:r>
          </a:p>
          <a:p>
            <a:r>
              <a:rPr lang="en-GB" dirty="0">
                <a:latin typeface="Times New Roman" panose="02020603050405020304" pitchFamily="18" charset="0"/>
                <a:cs typeface="Times New Roman" panose="02020603050405020304" pitchFamily="18" charset="0"/>
              </a:rPr>
              <a:t>It is not the entire program or code; it is simple logic to a problem represented as an informal description in the form of a flowchart or pseudocode.</a:t>
            </a:r>
          </a:p>
        </p:txBody>
      </p:sp>
    </p:spTree>
    <p:extLst>
      <p:ext uri="{BB962C8B-B14F-4D97-AF65-F5344CB8AC3E}">
        <p14:creationId xmlns:p14="http://schemas.microsoft.com/office/powerpoint/2010/main" val="3847683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4 Queen Problem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How to set 4 queens on a 4x4 chessboard without the queens attacking each other?</a:t>
            </a:r>
            <a:endParaRPr lang="en-US"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Difference</a:t>
            </a:r>
            <a:endParaRPr lang="en-US"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838200" y="1825625"/>
          <a:ext cx="10515600" cy="29718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pPr algn="l" fontAlgn="base"/>
                      <a:r>
                        <a:rPr lang="en-US" sz="1250" b="1"/>
                        <a:t>Parameter</a:t>
                      </a:r>
                      <a:endParaRPr lang="en-US" sz="1250" b="0"/>
                    </a:p>
                  </a:txBody>
                  <a:tcPr marL="95250" marR="95250" marT="133350" marB="133350" anchor="ctr"/>
                </a:tc>
                <a:tc>
                  <a:txBody>
                    <a:bodyPr/>
                    <a:lstStyle/>
                    <a:p>
                      <a:pPr algn="l" fontAlgn="base"/>
                      <a:r>
                        <a:rPr lang="en-US" sz="1250" b="1"/>
                        <a:t>Backtracking</a:t>
                      </a:r>
                      <a:endParaRPr lang="en-US" sz="1250" b="0"/>
                    </a:p>
                  </a:txBody>
                  <a:tcPr marL="95250" marR="95250" marT="133350" marB="133350" anchor="ctr"/>
                </a:tc>
                <a:tc>
                  <a:txBody>
                    <a:bodyPr/>
                    <a:lstStyle/>
                    <a:p>
                      <a:pPr algn="l" fontAlgn="base"/>
                      <a:r>
                        <a:rPr lang="en-US" sz="1250" b="1"/>
                        <a:t>Branch and Bound</a:t>
                      </a:r>
                      <a:endParaRPr lang="en-US" sz="1250" b="0"/>
                    </a:p>
                  </a:txBody>
                  <a:tcPr marL="95250" marR="95250" marT="133350" marB="133350" anchor="ctr"/>
                </a:tc>
                <a:extLst>
                  <a:ext uri="{0D108BD9-81ED-4DB2-BD59-A6C34878D82A}">
                    <a16:rowId xmlns:a16="http://schemas.microsoft.com/office/drawing/2014/main" val="10000"/>
                  </a:ext>
                </a:extLst>
              </a:tr>
              <a:tr h="370840">
                <a:tc>
                  <a:txBody>
                    <a:bodyPr/>
                    <a:lstStyle/>
                    <a:p>
                      <a:pPr algn="l" fontAlgn="base"/>
                      <a:r>
                        <a:rPr lang="en-US" sz="1250" b="0"/>
                        <a:t>Approach</a:t>
                      </a:r>
                    </a:p>
                  </a:txBody>
                  <a:tcPr marL="95250" marR="95250" marT="133350" marB="133350" anchor="ctr"/>
                </a:tc>
                <a:tc>
                  <a:txBody>
                    <a:bodyPr/>
                    <a:lstStyle/>
                    <a:p>
                      <a:pPr algn="l" fontAlgn="base"/>
                      <a:r>
                        <a:rPr lang="en-US" sz="1250" b="0"/>
                        <a:t>Backtracking is used to find all possible solutions available to a problem. When it realises that it has made a bad choice, it undoes the last choice by backing it up. It searches the state space tree until it has found a solution for the problem. </a:t>
                      </a:r>
                    </a:p>
                  </a:txBody>
                  <a:tcPr marL="95250" marR="95250" marT="133350" marB="133350" anchor="ctr"/>
                </a:tc>
                <a:tc>
                  <a:txBody>
                    <a:bodyPr/>
                    <a:lstStyle/>
                    <a:p>
                      <a:pPr algn="l" fontAlgn="base"/>
                      <a:r>
                        <a:rPr lang="en-US" sz="1250" b="0"/>
                        <a:t>Branch-and-Bound is used to solve optimisation problems. When it realises that it already has a better optimal solution that the pre-solution leads to, it abandons that pre-solution. It completely searches the state space tree to get optimal solution.</a:t>
                      </a:r>
                    </a:p>
                  </a:txBody>
                  <a:tcPr marL="95250" marR="95250" marT="133350" marB="133350" anchor="ctr"/>
                </a:tc>
                <a:extLst>
                  <a:ext uri="{0D108BD9-81ED-4DB2-BD59-A6C34878D82A}">
                    <a16:rowId xmlns:a16="http://schemas.microsoft.com/office/drawing/2014/main" val="10001"/>
                  </a:ext>
                </a:extLst>
              </a:tr>
              <a:tr h="370840">
                <a:tc>
                  <a:txBody>
                    <a:bodyPr/>
                    <a:lstStyle/>
                    <a:p>
                      <a:pPr algn="l" fontAlgn="base"/>
                      <a:r>
                        <a:rPr lang="en-US" sz="1250" b="0"/>
                        <a:t>Traversal</a:t>
                      </a:r>
                    </a:p>
                  </a:txBody>
                  <a:tcPr marL="95250" marR="95250" marT="133350" marB="133350" anchor="ctr"/>
                </a:tc>
                <a:tc>
                  <a:txBody>
                    <a:bodyPr/>
                    <a:lstStyle/>
                    <a:p>
                      <a:pPr algn="l" fontAlgn="base"/>
                      <a:r>
                        <a:rPr lang="en-US" sz="1250" b="0"/>
                        <a:t>Backtracking traverses the state space tree by </a:t>
                      </a:r>
                      <a:r>
                        <a:rPr lang="en-US" sz="1250" b="0" u="sng">
                          <a:hlinkClick r:id="rId2"/>
                        </a:rPr>
                        <a:t>DFS(Depth First Search)</a:t>
                      </a:r>
                      <a:r>
                        <a:rPr lang="en-US" sz="1250" b="0"/>
                        <a:t> manner.</a:t>
                      </a:r>
                    </a:p>
                  </a:txBody>
                  <a:tcPr marL="95250" marR="95250" marT="133350" marB="133350" anchor="ctr"/>
                </a:tc>
                <a:tc>
                  <a:txBody>
                    <a:bodyPr/>
                    <a:lstStyle/>
                    <a:p>
                      <a:pPr algn="l" fontAlgn="base"/>
                      <a:r>
                        <a:rPr lang="en-US" sz="1250" b="0" dirty="0"/>
                        <a:t>Branch-and-Bound traverse the tree in any manner, </a:t>
                      </a:r>
                      <a:r>
                        <a:rPr lang="en-US" sz="1250" b="0" u="sng" dirty="0">
                          <a:hlinkClick r:id="rId2"/>
                        </a:rPr>
                        <a:t>DFS</a:t>
                      </a:r>
                      <a:r>
                        <a:rPr lang="en-US" sz="1250" b="0" dirty="0"/>
                        <a:t> or </a:t>
                      </a:r>
                      <a:r>
                        <a:rPr lang="en-US" sz="1250" b="0" u="sng" dirty="0">
                          <a:hlinkClick r:id="rId3"/>
                        </a:rPr>
                        <a:t>BFS</a:t>
                      </a:r>
                      <a:r>
                        <a:rPr lang="en-US" sz="1250" b="0" dirty="0"/>
                        <a:t>.</a:t>
                      </a:r>
                    </a:p>
                  </a:txBody>
                  <a:tcPr marL="95250" marR="95250" marT="133350" marB="133350" anchor="ctr"/>
                </a:tc>
                <a:extLst>
                  <a:ext uri="{0D108BD9-81ED-4DB2-BD59-A6C34878D82A}">
                    <a16:rowId xmlns:a16="http://schemas.microsoft.com/office/drawing/2014/main" val="10002"/>
                  </a:ext>
                </a:extLst>
              </a:tr>
              <a:tr h="370840">
                <a:tc>
                  <a:txBody>
                    <a:bodyPr/>
                    <a:lstStyle/>
                    <a:p>
                      <a:pPr algn="l" fontAlgn="base"/>
                      <a:r>
                        <a:rPr lang="en-US" sz="1250" b="0"/>
                        <a:t>Function</a:t>
                      </a:r>
                    </a:p>
                  </a:txBody>
                  <a:tcPr marL="95250" marR="95250" marT="133350" marB="133350" anchor="ctr"/>
                </a:tc>
                <a:tc>
                  <a:txBody>
                    <a:bodyPr/>
                    <a:lstStyle/>
                    <a:p>
                      <a:pPr algn="l" fontAlgn="base"/>
                      <a:r>
                        <a:rPr lang="en-US" sz="1250" b="0"/>
                        <a:t>Backtracking involves feasibility function.</a:t>
                      </a:r>
                    </a:p>
                  </a:txBody>
                  <a:tcPr marL="95250" marR="95250" marT="133350" marB="133350" anchor="ctr"/>
                </a:tc>
                <a:tc>
                  <a:txBody>
                    <a:bodyPr/>
                    <a:lstStyle/>
                    <a:p>
                      <a:pPr algn="l" fontAlgn="base"/>
                      <a:r>
                        <a:rPr lang="en-US" sz="1250" b="0" dirty="0"/>
                        <a:t>Branch-and-Bound involves a bounding function.</a:t>
                      </a:r>
                    </a:p>
                  </a:txBody>
                  <a:tcPr marL="95250" marR="95250" marT="133350" marB="13335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7D46-57AD-5265-E621-AD910C48BE0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Python Code</a:t>
            </a:r>
          </a:p>
        </p:txBody>
      </p:sp>
      <p:sp>
        <p:nvSpPr>
          <p:cNvPr id="3" name="Content Placeholder 2">
            <a:extLst>
              <a:ext uri="{FF2B5EF4-FFF2-40B4-BE49-F238E27FC236}">
                <a16:creationId xmlns:a16="http://schemas.microsoft.com/office/drawing/2014/main" id="{200AF678-1D16-BD9C-3D02-0C7C1784A18D}"/>
              </a:ext>
            </a:extLst>
          </p:cNvPr>
          <p:cNvSpPr>
            <a:spLocks noGrp="1"/>
          </p:cNvSpPr>
          <p:nvPr>
            <p:ph idx="1"/>
          </p:nvPr>
        </p:nvSpPr>
        <p:spPr>
          <a:xfrm>
            <a:off x="838200" y="1825625"/>
            <a:ext cx="5257800" cy="4351338"/>
          </a:xfrm>
        </p:spPr>
        <p:txBody>
          <a:bodyPr>
            <a:normAutofit lnSpcReduction="10000"/>
          </a:bodyPr>
          <a:lstStyle/>
          <a:p>
            <a:pPr marL="0" indent="0">
              <a:buNone/>
            </a:pPr>
            <a:r>
              <a:rPr lang="en-GB" sz="2400" dirty="0">
                <a:latin typeface="Times New Roman" panose="02020603050405020304" pitchFamily="18" charset="0"/>
                <a:cs typeface="Times New Roman" panose="02020603050405020304" pitchFamily="18" charset="0"/>
              </a:rPr>
              <a:t># Import time module</a:t>
            </a:r>
          </a:p>
          <a:p>
            <a:pPr marL="0" indent="0">
              <a:buNone/>
            </a:pPr>
            <a:r>
              <a:rPr lang="en-GB" sz="2400" dirty="0">
                <a:latin typeface="Times New Roman" panose="02020603050405020304" pitchFamily="18" charset="0"/>
                <a:cs typeface="Times New Roman" panose="02020603050405020304" pitchFamily="18" charset="0"/>
              </a:rPr>
              <a:t>import time</a:t>
            </a:r>
          </a:p>
          <a:p>
            <a:pPr marL="0" indent="0">
              <a:buNone/>
            </a:pPr>
            <a:r>
              <a:rPr lang="en-GB" sz="2400" dirty="0">
                <a:latin typeface="Times New Roman" panose="02020603050405020304" pitchFamily="18" charset="0"/>
                <a:cs typeface="Times New Roman" panose="02020603050405020304" pitchFamily="18" charset="0"/>
              </a:rPr>
              <a:t> </a:t>
            </a:r>
          </a:p>
          <a:p>
            <a:pPr marL="0" indent="0">
              <a:buNone/>
            </a:pPr>
            <a:r>
              <a:rPr lang="en-GB" sz="2400" dirty="0">
                <a:latin typeface="Times New Roman" panose="02020603050405020304" pitchFamily="18" charset="0"/>
                <a:cs typeface="Times New Roman" panose="02020603050405020304" pitchFamily="18" charset="0"/>
              </a:rPr>
              <a:t># record start time</a:t>
            </a:r>
          </a:p>
          <a:p>
            <a:pPr marL="0" indent="0">
              <a:buNone/>
            </a:pPr>
            <a:r>
              <a:rPr lang="en-GB" sz="2400" dirty="0">
                <a:latin typeface="Times New Roman" panose="02020603050405020304" pitchFamily="18" charset="0"/>
                <a:cs typeface="Times New Roman" panose="02020603050405020304" pitchFamily="18" charset="0"/>
              </a:rPr>
              <a:t>start = </a:t>
            </a:r>
            <a:r>
              <a:rPr lang="en-GB" sz="2400" dirty="0" err="1">
                <a:latin typeface="Times New Roman" panose="02020603050405020304" pitchFamily="18" charset="0"/>
                <a:cs typeface="Times New Roman" panose="02020603050405020304" pitchFamily="18" charset="0"/>
              </a:rPr>
              <a:t>time.time</a:t>
            </a:r>
            <a:r>
              <a:rPr lang="en-GB" sz="2400" dirty="0">
                <a:latin typeface="Times New Roman" panose="02020603050405020304" pitchFamily="18" charset="0"/>
                <a:cs typeface="Times New Roman" panose="02020603050405020304" pitchFamily="18" charset="0"/>
              </a:rPr>
              <a:t>()</a:t>
            </a:r>
          </a:p>
          <a:p>
            <a:pPr marL="0" indent="0">
              <a:buNone/>
            </a:pPr>
            <a:r>
              <a:rPr lang="en-GB" sz="2400" dirty="0">
                <a:latin typeface="Times New Roman" panose="02020603050405020304" pitchFamily="18" charset="0"/>
                <a:cs typeface="Times New Roman" panose="02020603050405020304" pitchFamily="18" charset="0"/>
              </a:rPr>
              <a:t> </a:t>
            </a:r>
          </a:p>
          <a:p>
            <a:pPr marL="0" indent="0">
              <a:buNone/>
            </a:pPr>
            <a:r>
              <a:rPr lang="en-GB" sz="2400" dirty="0">
                <a:latin typeface="Times New Roman" panose="02020603050405020304" pitchFamily="18" charset="0"/>
                <a:cs typeface="Times New Roman" panose="02020603050405020304" pitchFamily="18" charset="0"/>
              </a:rPr>
              <a:t># define a sample code segment</a:t>
            </a:r>
          </a:p>
          <a:p>
            <a:pPr marL="0" indent="0">
              <a:buNone/>
            </a:pPr>
            <a:r>
              <a:rPr lang="en-GB" sz="2400" dirty="0">
                <a:latin typeface="Times New Roman" panose="02020603050405020304" pitchFamily="18" charset="0"/>
                <a:cs typeface="Times New Roman" panose="02020603050405020304" pitchFamily="18" charset="0"/>
              </a:rPr>
              <a:t>a = 0</a:t>
            </a:r>
          </a:p>
          <a:p>
            <a:pPr marL="0" indent="0">
              <a:buNone/>
            </a:pPr>
            <a:r>
              <a:rPr lang="en-GB" sz="2400" dirty="0">
                <a:latin typeface="Times New Roman" panose="02020603050405020304" pitchFamily="18" charset="0"/>
                <a:cs typeface="Times New Roman" panose="02020603050405020304" pitchFamily="18" charset="0"/>
              </a:rPr>
              <a:t>for </a:t>
            </a:r>
            <a:r>
              <a:rPr lang="en-GB" sz="2400" dirty="0" err="1">
                <a:latin typeface="Times New Roman" panose="02020603050405020304" pitchFamily="18" charset="0"/>
                <a:cs typeface="Times New Roman" panose="02020603050405020304" pitchFamily="18" charset="0"/>
              </a:rPr>
              <a:t>i</a:t>
            </a:r>
            <a:r>
              <a:rPr lang="en-GB" sz="2400" dirty="0">
                <a:latin typeface="Times New Roman" panose="02020603050405020304" pitchFamily="18" charset="0"/>
                <a:cs typeface="Times New Roman" panose="02020603050405020304" pitchFamily="18" charset="0"/>
              </a:rPr>
              <a:t> in range(1000):</a:t>
            </a:r>
          </a:p>
          <a:p>
            <a:pPr marL="0" indent="0">
              <a:buNone/>
            </a:pPr>
            <a:r>
              <a:rPr lang="en-GB" sz="2400" dirty="0">
                <a:latin typeface="Times New Roman" panose="02020603050405020304" pitchFamily="18" charset="0"/>
                <a:cs typeface="Times New Roman" panose="02020603050405020304" pitchFamily="18" charset="0"/>
              </a:rPr>
              <a:t>    a += (</a:t>
            </a:r>
            <a:r>
              <a:rPr lang="en-GB" sz="2400" dirty="0" err="1">
                <a:latin typeface="Times New Roman" panose="02020603050405020304" pitchFamily="18" charset="0"/>
                <a:cs typeface="Times New Roman" panose="02020603050405020304" pitchFamily="18" charset="0"/>
              </a:rPr>
              <a:t>i</a:t>
            </a:r>
            <a:r>
              <a:rPr lang="en-GB" sz="2400" dirty="0">
                <a:latin typeface="Times New Roman" panose="02020603050405020304" pitchFamily="18" charset="0"/>
                <a:cs typeface="Times New Roman" panose="02020603050405020304" pitchFamily="18" charset="0"/>
              </a:rPr>
              <a:t>**100)</a:t>
            </a:r>
          </a:p>
        </p:txBody>
      </p:sp>
      <p:sp>
        <p:nvSpPr>
          <p:cNvPr id="4" name="Content Placeholder 2">
            <a:extLst>
              <a:ext uri="{FF2B5EF4-FFF2-40B4-BE49-F238E27FC236}">
                <a16:creationId xmlns:a16="http://schemas.microsoft.com/office/drawing/2014/main" id="{ECB4FA8C-9ECC-2085-F4C4-E26C2660121F}"/>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latin typeface="Times New Roman" panose="02020603050405020304" pitchFamily="18" charset="0"/>
                <a:cs typeface="Times New Roman" panose="02020603050405020304" pitchFamily="18" charset="0"/>
              </a:rPr>
              <a:t># record end time</a:t>
            </a:r>
          </a:p>
          <a:p>
            <a:pPr marL="0" indent="0">
              <a:buFont typeface="Arial" panose="020B0604020202020204" pitchFamily="34" charset="0"/>
              <a:buNone/>
            </a:pPr>
            <a:r>
              <a:rPr lang="en-GB" sz="2400" dirty="0">
                <a:latin typeface="Times New Roman" panose="02020603050405020304" pitchFamily="18" charset="0"/>
                <a:cs typeface="Times New Roman" panose="02020603050405020304" pitchFamily="18" charset="0"/>
              </a:rPr>
              <a:t>end = </a:t>
            </a:r>
            <a:r>
              <a:rPr lang="en-GB" sz="2400" dirty="0" err="1">
                <a:latin typeface="Times New Roman" panose="02020603050405020304" pitchFamily="18" charset="0"/>
                <a:cs typeface="Times New Roman" panose="02020603050405020304" pitchFamily="18" charset="0"/>
              </a:rPr>
              <a:t>time.time</a:t>
            </a:r>
            <a:r>
              <a:rPr lang="en-GB" sz="2400"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GB"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GB" sz="2400" dirty="0">
                <a:latin typeface="Times New Roman" panose="02020603050405020304" pitchFamily="18" charset="0"/>
                <a:cs typeface="Times New Roman" panose="02020603050405020304" pitchFamily="18" charset="0"/>
              </a:rPr>
              <a:t># print the difference between start</a:t>
            </a:r>
          </a:p>
          <a:p>
            <a:pPr marL="0" indent="0">
              <a:buFont typeface="Arial" panose="020B0604020202020204" pitchFamily="34" charset="0"/>
              <a:buNone/>
            </a:pPr>
            <a:r>
              <a:rPr lang="en-GB" sz="2400" dirty="0">
                <a:latin typeface="Times New Roman" panose="02020603050405020304" pitchFamily="18" charset="0"/>
                <a:cs typeface="Times New Roman" panose="02020603050405020304" pitchFamily="18" charset="0"/>
              </a:rPr>
              <a:t># and end time in milli. secs</a:t>
            </a:r>
          </a:p>
          <a:p>
            <a:pPr marL="0" indent="0">
              <a:buFont typeface="Arial" panose="020B0604020202020204" pitchFamily="34" charset="0"/>
              <a:buNone/>
            </a:pPr>
            <a:r>
              <a:rPr lang="en-GB" sz="2400" dirty="0">
                <a:latin typeface="Times New Roman" panose="02020603050405020304" pitchFamily="18" charset="0"/>
                <a:cs typeface="Times New Roman" panose="02020603050405020304" pitchFamily="18" charset="0"/>
              </a:rPr>
              <a:t>print("The time of execution of above program is :",</a:t>
            </a:r>
          </a:p>
          <a:p>
            <a:pPr marL="0" indent="0">
              <a:buFont typeface="Arial" panose="020B0604020202020204" pitchFamily="34" charset="0"/>
              <a:buNone/>
            </a:pPr>
            <a:r>
              <a:rPr lang="en-GB" sz="2400" dirty="0">
                <a:latin typeface="Times New Roman" panose="02020603050405020304" pitchFamily="18" charset="0"/>
                <a:cs typeface="Times New Roman" panose="02020603050405020304" pitchFamily="18" charset="0"/>
              </a:rPr>
              <a:t>      (end-start) * 10**3, "</a:t>
            </a:r>
            <a:r>
              <a:rPr lang="en-GB" sz="2400" dirty="0" err="1">
                <a:latin typeface="Times New Roman" panose="02020603050405020304" pitchFamily="18" charset="0"/>
                <a:cs typeface="Times New Roman" panose="02020603050405020304" pitchFamily="18" charset="0"/>
              </a:rPr>
              <a:t>ms</a:t>
            </a:r>
            <a:r>
              <a:rPr lang="en-GB"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36512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FBE4-9DD4-479C-16E1-6893DA748D9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Asymptotic Analysis</a:t>
            </a:r>
          </a:p>
        </p:txBody>
      </p:sp>
      <p:sp>
        <p:nvSpPr>
          <p:cNvPr id="3" name="Content Placeholder 2">
            <a:extLst>
              <a:ext uri="{FF2B5EF4-FFF2-40B4-BE49-F238E27FC236}">
                <a16:creationId xmlns:a16="http://schemas.microsoft.com/office/drawing/2014/main" id="{265826C4-84CA-ED41-B782-F44C06D4CA86}"/>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In Asymptotic Analysis, we evaluate the performance of an algorithm in terms of input size (we don’t measure the actual running time).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We calculate, how the time (or space) taken by an algorithm increases with the input size. </a:t>
            </a:r>
          </a:p>
        </p:txBody>
      </p:sp>
    </p:spTree>
    <p:extLst>
      <p:ext uri="{BB962C8B-B14F-4D97-AF65-F5344CB8AC3E}">
        <p14:creationId xmlns:p14="http://schemas.microsoft.com/office/powerpoint/2010/main" val="10344356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3B96-79FE-99FB-9031-F8B08C90B4A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Why?</a:t>
            </a:r>
          </a:p>
        </p:txBody>
      </p:sp>
      <p:sp>
        <p:nvSpPr>
          <p:cNvPr id="3" name="Content Placeholder 2">
            <a:extLst>
              <a:ext uri="{FF2B5EF4-FFF2-40B4-BE49-F238E27FC236}">
                <a16:creationId xmlns:a16="http://schemas.microsoft.com/office/drawing/2014/main" id="{6296D1BA-EEBC-15CA-BCA5-BB2DC7420AE2}"/>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There are many important things that should be taken care of, like user-friendliness, modularity, security, maintainability, etc. Why worry about performance?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answer to this is simple, we can have all the above things only if we have performance.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So, performance is like currency through which we can buy all the above things.</a:t>
            </a:r>
          </a:p>
        </p:txBody>
      </p:sp>
    </p:spTree>
    <p:extLst>
      <p:ext uri="{BB962C8B-B14F-4D97-AF65-F5344CB8AC3E}">
        <p14:creationId xmlns:p14="http://schemas.microsoft.com/office/powerpoint/2010/main" val="460390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8E0A-7FA7-725A-72A9-6383EE440C3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Why not?</a:t>
            </a:r>
          </a:p>
        </p:txBody>
      </p:sp>
      <p:sp>
        <p:nvSpPr>
          <p:cNvPr id="3" name="Content Placeholder 2">
            <a:extLst>
              <a:ext uri="{FF2B5EF4-FFF2-40B4-BE49-F238E27FC236}">
                <a16:creationId xmlns:a16="http://schemas.microsoft.com/office/drawing/2014/main" id="{AF292381-8EF4-7BA3-6A49-707A03986B2B}"/>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Asymptotic Analysis is not perfect, but that’s the best way available for analysing algorithms.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For example, say there are two sorting algorithms that take 1000nLogn and 2nLogn time respectively on a machine. Both of these algorithms are asymptotically the same (order of growth is </a:t>
            </a:r>
            <a:r>
              <a:rPr lang="en-GB" dirty="0" err="1">
                <a:latin typeface="Times New Roman" panose="02020603050405020304" pitchFamily="18" charset="0"/>
                <a:cs typeface="Times New Roman" panose="02020603050405020304" pitchFamily="18" charset="0"/>
              </a:rPr>
              <a:t>nLogn</a:t>
            </a:r>
            <a:r>
              <a:rPr lang="en-GB" dirty="0">
                <a:latin typeface="Times New Roman" panose="02020603050405020304" pitchFamily="18" charset="0"/>
                <a:cs typeface="Times New Roman" panose="02020603050405020304" pitchFamily="18" charset="0"/>
              </a:rPr>
              <a:t>).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So, With Asymptotic Analysis, we can’t judge which one is better as we ignore constants in Asymptotic Analysis. </a:t>
            </a:r>
          </a:p>
        </p:txBody>
      </p:sp>
    </p:spTree>
    <p:extLst>
      <p:ext uri="{BB962C8B-B14F-4D97-AF65-F5344CB8AC3E}">
        <p14:creationId xmlns:p14="http://schemas.microsoft.com/office/powerpoint/2010/main" val="18567083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B173-D35F-14CC-1376-B7DDE8E2C75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Notations</a:t>
            </a:r>
          </a:p>
        </p:txBody>
      </p:sp>
      <p:sp>
        <p:nvSpPr>
          <p:cNvPr id="3" name="Content Placeholder 2">
            <a:extLst>
              <a:ext uri="{FF2B5EF4-FFF2-40B4-BE49-F238E27FC236}">
                <a16:creationId xmlns:a16="http://schemas.microsoft.com/office/drawing/2014/main" id="{D6F505F9-0A1B-E904-DAF6-698459149852}"/>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main idea of asymptotic analysis is to have a measure of the efficiency of algorithms that don’t depend on machine-specific constants and don’t require algorithms to be implemented and time taken by programs to be compared.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Asymptotic notations are mathematical tools to represent the time complexity of algorithms for asymptotic analysis.</a:t>
            </a:r>
          </a:p>
        </p:txBody>
      </p:sp>
    </p:spTree>
    <p:extLst>
      <p:ext uri="{BB962C8B-B14F-4D97-AF65-F5344CB8AC3E}">
        <p14:creationId xmlns:p14="http://schemas.microsoft.com/office/powerpoint/2010/main" val="27763553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CEF-F45F-A39C-A36F-0B0E5B56C5F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F008B680-0E03-F222-DFCC-2C6E74DD0844}"/>
              </a:ext>
            </a:extLst>
          </p:cNvPr>
          <p:cNvSpPr>
            <a:spLocks noGrp="1"/>
          </p:cNvSpPr>
          <p:nvPr>
            <p:ph idx="1"/>
          </p:nvPr>
        </p:nvSpPr>
        <p:spPr/>
        <p:txBody>
          <a:bodyPr/>
          <a:lstStyle/>
          <a:p>
            <a:r>
              <a:rPr lang="en-GB" dirty="0"/>
              <a:t>There are mainly three asymptotic notations:</a:t>
            </a:r>
          </a:p>
          <a:p>
            <a:pPr marL="0" indent="0">
              <a:buNone/>
            </a:pPr>
            <a:r>
              <a:rPr lang="en-GB" dirty="0"/>
              <a:t>	1. Big-O Notation (O-notation)</a:t>
            </a:r>
          </a:p>
          <a:p>
            <a:pPr marL="0" indent="0">
              <a:buNone/>
            </a:pPr>
            <a:r>
              <a:rPr lang="en-GB" dirty="0"/>
              <a:t>	2. Omega Notation (Ω-notation)</a:t>
            </a:r>
          </a:p>
          <a:p>
            <a:pPr marL="0" indent="0">
              <a:buNone/>
            </a:pPr>
            <a:r>
              <a:rPr lang="en-GB" dirty="0"/>
              <a:t>	3. Theta Notation (Θ-notation)</a:t>
            </a:r>
          </a:p>
        </p:txBody>
      </p:sp>
    </p:spTree>
    <p:extLst>
      <p:ext uri="{BB962C8B-B14F-4D97-AF65-F5344CB8AC3E}">
        <p14:creationId xmlns:p14="http://schemas.microsoft.com/office/powerpoint/2010/main" val="32015283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36D2-B47B-29A3-1B2C-A6FA89C6D25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Theta Notation</a:t>
            </a:r>
          </a:p>
        </p:txBody>
      </p:sp>
      <p:sp>
        <p:nvSpPr>
          <p:cNvPr id="3" name="Content Placeholder 2">
            <a:extLst>
              <a:ext uri="{FF2B5EF4-FFF2-40B4-BE49-F238E27FC236}">
                <a16:creationId xmlns:a16="http://schemas.microsoft.com/office/drawing/2014/main" id="{48CB876F-A9AA-7676-932A-7E76F3C63285}"/>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Theta notation encloses the function from above and below. Since it represents the upper and the lower bound of the running time of an algorithm, it is used for analysing the average-case complexity of an algorithm. </a:t>
            </a:r>
          </a:p>
          <a:p>
            <a:endParaRPr lang="en-GB"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Θ (</a:t>
            </a:r>
            <a:r>
              <a:rPr lang="en-GB" dirty="0">
                <a:latin typeface="Times New Roman" panose="02020603050405020304" pitchFamily="18" charset="0"/>
                <a:cs typeface="Times New Roman" panose="02020603050405020304" pitchFamily="18" charset="0"/>
              </a:rPr>
              <a:t>g(n)) = {f(n): there exist positive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constants c1, c2 and n0 such that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0 ≤ c1 * g(n) ≤ f(n) ≤ c2 * g(n)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for all n ≥ n0}</a:t>
            </a:r>
          </a:p>
          <a:p>
            <a:pPr marL="0" indent="0">
              <a:buNone/>
            </a:pPr>
            <a:r>
              <a:rPr lang="en-GB"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Note: </a:t>
            </a:r>
            <a:r>
              <a:rPr lang="el-GR" sz="1800" dirty="0">
                <a:latin typeface="Times New Roman" panose="02020603050405020304" pitchFamily="18" charset="0"/>
                <a:cs typeface="Times New Roman" panose="02020603050405020304" pitchFamily="18" charset="0"/>
              </a:rPr>
              <a:t>Θ(</a:t>
            </a:r>
            <a:r>
              <a:rPr lang="en-GB" sz="1800" dirty="0">
                <a:latin typeface="Times New Roman" panose="02020603050405020304" pitchFamily="18" charset="0"/>
                <a:cs typeface="Times New Roman" panose="02020603050405020304" pitchFamily="18" charset="0"/>
              </a:rPr>
              <a:t>g) is a set</a:t>
            </a:r>
            <a:endParaRPr lang="en-GB"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888F6427-81F9-9F9C-081C-B4AF472F0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3202" y="3502335"/>
            <a:ext cx="4396068" cy="3355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0197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A4B33-49B1-5973-5B78-2CDF771FB63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Big-O Notation</a:t>
            </a:r>
          </a:p>
        </p:txBody>
      </p:sp>
      <p:sp>
        <p:nvSpPr>
          <p:cNvPr id="3" name="Content Placeholder 2">
            <a:extLst>
              <a:ext uri="{FF2B5EF4-FFF2-40B4-BE49-F238E27FC236}">
                <a16:creationId xmlns:a16="http://schemas.microsoft.com/office/drawing/2014/main" id="{8F9CA8AE-1E31-CA38-90A6-8A4C4663B748}"/>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Big-O notation represents the upper bound of the running time of an algorithm. Therefore, it gives the worst-case complexity of an algorithm.</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O(g(n)) = { f(n): there exist positive constants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 and n0 such that 0 ≤ f(n) ≤ cg(n)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for all n ≥ n0 }</a:t>
            </a:r>
          </a:p>
        </p:txBody>
      </p:sp>
      <p:pic>
        <p:nvPicPr>
          <p:cNvPr id="2050" name="Picture 2" descr="BigO">
            <a:extLst>
              <a:ext uri="{FF2B5EF4-FFF2-40B4-BE49-F238E27FC236}">
                <a16:creationId xmlns:a16="http://schemas.microsoft.com/office/drawing/2014/main" id="{978F0275-F0CC-F621-07C9-DE1B7D4E48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8626" y="3199000"/>
            <a:ext cx="3432362" cy="355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843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A9-9920-0BCD-403F-2EB98BFFE7A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Can you identify an algorithm from normal text?</a:t>
            </a:r>
          </a:p>
        </p:txBody>
      </p:sp>
      <p:sp>
        <p:nvSpPr>
          <p:cNvPr id="3" name="Content Placeholder 2">
            <a:extLst>
              <a:ext uri="{FF2B5EF4-FFF2-40B4-BE49-F238E27FC236}">
                <a16:creationId xmlns:a16="http://schemas.microsoft.com/office/drawing/2014/main" id="{EFE0B9ED-37E7-AA7D-008D-58FAF42783B8}"/>
              </a:ext>
            </a:extLst>
          </p:cNvPr>
          <p:cNvSpPr>
            <a:spLocks noGrp="1"/>
          </p:cNvSpPr>
          <p:nvPr>
            <p:ph idx="1"/>
          </p:nvPr>
        </p:nvSpPr>
        <p:spPr/>
        <p:txBody>
          <a:bodyPr/>
          <a:lstStyle/>
          <a:p>
            <a:r>
              <a:rPr lang="en-GB" dirty="0"/>
              <a:t>Look and observe the following two texts:</a:t>
            </a:r>
          </a:p>
          <a:p>
            <a:pPr marL="0" indent="0">
              <a:buNone/>
            </a:pPr>
            <a:r>
              <a:rPr lang="en-GB" dirty="0"/>
              <a:t>	</a:t>
            </a:r>
            <a:r>
              <a:rPr lang="en-GB" i="1" dirty="0"/>
              <a:t>The algorithm helps you to find the product of numbers.</a:t>
            </a:r>
          </a:p>
          <a:p>
            <a:pPr marL="0" indent="0">
              <a:buNone/>
            </a:pPr>
            <a:endParaRPr lang="en-GB" i="1" dirty="0"/>
          </a:p>
          <a:p>
            <a:pPr marL="0" indent="0">
              <a:buNone/>
            </a:pPr>
            <a:r>
              <a:rPr lang="en-GB" i="1" dirty="0"/>
              <a:t>					or</a:t>
            </a:r>
          </a:p>
          <a:p>
            <a:pPr marL="0" indent="0">
              <a:buNone/>
            </a:pPr>
            <a:r>
              <a:rPr lang="en-GB" i="1" dirty="0"/>
              <a:t>	The algorithm helps you to find the product of two 4-bit binary 	numbers.</a:t>
            </a:r>
          </a:p>
          <a:p>
            <a:pPr marL="0" indent="0">
              <a:buNone/>
            </a:pPr>
            <a:r>
              <a:rPr lang="en-GB" dirty="0"/>
              <a:t>	</a:t>
            </a:r>
          </a:p>
          <a:p>
            <a:r>
              <a:rPr lang="en-GB" dirty="0"/>
              <a:t>What characteristic are we talking about?</a:t>
            </a:r>
          </a:p>
        </p:txBody>
      </p:sp>
    </p:spTree>
    <p:extLst>
      <p:ext uri="{BB962C8B-B14F-4D97-AF65-F5344CB8AC3E}">
        <p14:creationId xmlns:p14="http://schemas.microsoft.com/office/powerpoint/2010/main" val="30943178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C14C-F264-61ED-4E2F-23D6A8A2FB4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Omega Notation</a:t>
            </a:r>
          </a:p>
        </p:txBody>
      </p:sp>
      <p:sp>
        <p:nvSpPr>
          <p:cNvPr id="3" name="Content Placeholder 2">
            <a:extLst>
              <a:ext uri="{FF2B5EF4-FFF2-40B4-BE49-F238E27FC236}">
                <a16:creationId xmlns:a16="http://schemas.microsoft.com/office/drawing/2014/main" id="{32271FAF-D6BA-7650-16BC-2F84A1D3957E}"/>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Omega notation represents the lower bound of the running time of an algorithm. Thus, it provides the best case complexity of an algorithm.</a:t>
            </a:r>
          </a:p>
          <a:p>
            <a:endParaRPr lang="en-GB"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Ω(</a:t>
            </a:r>
            <a:r>
              <a:rPr lang="en-GB" dirty="0">
                <a:latin typeface="Times New Roman" panose="02020603050405020304" pitchFamily="18" charset="0"/>
                <a:cs typeface="Times New Roman" panose="02020603050405020304" pitchFamily="18" charset="0"/>
              </a:rPr>
              <a:t>g(n)) = { f(n): there exist positive constants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 and n0 such that 0 ≤ cg(n) ≤ f(n)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for all n ≥ n0 }</a:t>
            </a:r>
          </a:p>
        </p:txBody>
      </p:sp>
      <p:pic>
        <p:nvPicPr>
          <p:cNvPr id="3074" name="Picture 2" descr="BigOmega">
            <a:extLst>
              <a:ext uri="{FF2B5EF4-FFF2-40B4-BE49-F238E27FC236}">
                <a16:creationId xmlns:a16="http://schemas.microsoft.com/office/drawing/2014/main" id="{63D9918C-431C-999B-01F5-488266B07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48" y="3091424"/>
            <a:ext cx="3947552" cy="364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477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Linear Search: Example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600200"/>
            <a:ext cx="8229600" cy="5257800"/>
          </a:xfrm>
        </p:spPr>
        <p:txBody>
          <a:bodyPr>
            <a:normAutofit fontScale="62500" lnSpcReduction="20000"/>
          </a:bodyPr>
          <a:lstStyle/>
          <a:p>
            <a:pPr>
              <a:buNone/>
            </a:pPr>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 </a:t>
            </a:r>
          </a:p>
          <a:p>
            <a:pPr>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search(</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size,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 { </a:t>
            </a:r>
          </a:p>
          <a:p>
            <a:pP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 </a:t>
            </a:r>
          </a:p>
          <a:p>
            <a:pPr>
              <a:buNone/>
            </a:pP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&lt;size;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pPr>
              <a:buNone/>
            </a:pPr>
            <a:r>
              <a:rPr lang="en-US" dirty="0">
                <a:latin typeface="Times New Roman" panose="02020603050405020304" pitchFamily="18" charset="0"/>
                <a:cs typeface="Times New Roman" panose="02020603050405020304" pitchFamily="18" charset="0"/>
              </a:rPr>
              <a:t>		if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x) </a:t>
            </a:r>
          </a:p>
          <a:p>
            <a:pPr>
              <a:buNone/>
            </a:pPr>
            <a:r>
              <a:rPr lang="en-US" dirty="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p>
          <a:p>
            <a:pPr>
              <a:buNone/>
            </a:pPr>
            <a:r>
              <a:rPr lang="en-US" dirty="0">
                <a:latin typeface="Times New Roman" panose="02020603050405020304" pitchFamily="18" charset="0"/>
                <a:cs typeface="Times New Roman" panose="02020603050405020304" pitchFamily="18" charset="0"/>
              </a:rPr>
              <a:t>	return -1; </a:t>
            </a:r>
          </a:p>
          <a:p>
            <a:pPr>
              <a:buNone/>
            </a:pPr>
            <a:r>
              <a:rPr lang="en-US" dirty="0">
                <a:latin typeface="Times New Roman" panose="02020603050405020304" pitchFamily="18" charset="0"/>
                <a:cs typeface="Times New Roman" panose="02020603050405020304" pitchFamily="18" charset="0"/>
              </a:rPr>
              <a:t>} </a:t>
            </a:r>
          </a:p>
          <a:p>
            <a:pPr>
              <a:buNone/>
            </a:pPr>
            <a:endParaRPr lang="en-US" dirty="0">
              <a:latin typeface="Times New Roman" panose="02020603050405020304" pitchFamily="18" charset="0"/>
              <a:cs typeface="Times New Roman" panose="02020603050405020304" pitchFamily="18" charset="0"/>
            </a:endParaRPr>
          </a:p>
          <a:p>
            <a:pPr>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 </a:t>
            </a:r>
          </a:p>
          <a:p>
            <a:pP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 = {2,3,1,5}; </a:t>
            </a:r>
          </a:p>
          <a:p>
            <a:pP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size = </a:t>
            </a:r>
            <a:r>
              <a:rPr lang="en-US" dirty="0" err="1">
                <a:latin typeface="Times New Roman" panose="02020603050405020304" pitchFamily="18" charset="0"/>
                <a:cs typeface="Times New Roman" panose="02020603050405020304" pitchFamily="18" charset="0"/>
              </a:rPr>
              <a:t>sizeof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sizeof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arr</a:t>
            </a:r>
            <a:r>
              <a:rPr lang="en-US" dirty="0">
                <a:latin typeface="Times New Roman" panose="02020603050405020304" pitchFamily="18" charset="0"/>
                <a:cs typeface="Times New Roman" panose="02020603050405020304" pitchFamily="18" charset="0"/>
              </a:rPr>
              <a:t>[0]); </a:t>
            </a:r>
          </a:p>
          <a:p>
            <a:pP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find = 1; </a:t>
            </a:r>
          </a:p>
          <a:p>
            <a:pP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("Position of %d is %d\n", find, search(</a:t>
            </a:r>
            <a:r>
              <a:rPr lang="en-US" dirty="0" err="1">
                <a:latin typeface="Times New Roman" panose="02020603050405020304" pitchFamily="18" charset="0"/>
                <a:cs typeface="Times New Roman" panose="02020603050405020304" pitchFamily="18" charset="0"/>
              </a:rPr>
              <a:t>arr,size,find</a:t>
            </a:r>
            <a:r>
              <a:rPr lang="en-US" dirty="0">
                <a:latin typeface="Times New Roman" panose="02020603050405020304" pitchFamily="18" charset="0"/>
                <a:cs typeface="Times New Roman" panose="02020603050405020304" pitchFamily="18" charset="0"/>
              </a:rPr>
              <a:t>)); </a:t>
            </a:r>
          </a:p>
          <a:p>
            <a:pPr>
              <a:buNone/>
            </a:pPr>
            <a:r>
              <a:rPr lang="en-US" dirty="0">
                <a:latin typeface="Times New Roman" panose="02020603050405020304" pitchFamily="18" charset="0"/>
                <a:cs typeface="Times New Roman" panose="02020603050405020304" pitchFamily="18" charset="0"/>
              </a:rPr>
              <a:t>	return 0; </a:t>
            </a:r>
          </a:p>
          <a:p>
            <a:pPr>
              <a:buNone/>
            </a:pP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Worst Case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buNone/>
            </a:pPr>
            <a:r>
              <a:rPr lang="en-US" dirty="0">
                <a:latin typeface="Times New Roman" panose="02020603050405020304" pitchFamily="18" charset="0"/>
                <a:cs typeface="Times New Roman" panose="02020603050405020304" pitchFamily="18" charset="0"/>
              </a:rPr>
              <a:t>The worst case will take place if:</a:t>
            </a:r>
          </a:p>
          <a:p>
            <a:pPr fontAlgn="base">
              <a:buNone/>
            </a:pPr>
            <a:r>
              <a:rPr lang="en-US" dirty="0">
                <a:latin typeface="Times New Roman" panose="02020603050405020304" pitchFamily="18" charset="0"/>
                <a:cs typeface="Times New Roman" panose="02020603050405020304" pitchFamily="18" charset="0"/>
              </a:rPr>
              <a:t>1. The element to be search is in the last index</a:t>
            </a:r>
          </a:p>
          <a:p>
            <a:pPr fontAlgn="base">
              <a:buNone/>
            </a:pPr>
            <a:r>
              <a:rPr lang="en-US" dirty="0">
                <a:latin typeface="Times New Roman" panose="02020603050405020304" pitchFamily="18" charset="0"/>
                <a:cs typeface="Times New Roman" panose="02020603050405020304" pitchFamily="18" charset="0"/>
              </a:rPr>
              <a:t>2. The element to be search is not present in the list</a:t>
            </a:r>
          </a:p>
          <a:p>
            <a:pPr fontAlgn="base">
              <a:buNone/>
            </a:pPr>
            <a:endParaRPr lang="en-US" dirty="0">
              <a:latin typeface="Times New Roman" panose="02020603050405020304" pitchFamily="18" charset="0"/>
              <a:cs typeface="Times New Roman" panose="02020603050405020304" pitchFamily="18" charset="0"/>
            </a:endParaRPr>
          </a:p>
          <a:p>
            <a:pPr fontAlgn="base">
              <a:buNone/>
            </a:pPr>
            <a:r>
              <a:rPr lang="en-US" dirty="0">
                <a:latin typeface="Times New Roman" panose="02020603050405020304" pitchFamily="18" charset="0"/>
                <a:cs typeface="Times New Roman" panose="02020603050405020304" pitchFamily="18" charset="0"/>
              </a:rPr>
              <a:t>In both cases, the maximum number of comparisons take place in Linear Search which is equal to N comparisons.</a:t>
            </a:r>
          </a:p>
          <a:p>
            <a:pPr fontAlgn="base">
              <a:buNone/>
            </a:pPr>
            <a:endParaRPr lang="en-US" dirty="0">
              <a:latin typeface="Times New Roman" panose="02020603050405020304" pitchFamily="18" charset="0"/>
              <a:cs typeface="Times New Roman" panose="02020603050405020304" pitchFamily="18" charset="0"/>
            </a:endParaRPr>
          </a:p>
          <a:p>
            <a:pPr fontAlgn="base">
              <a:buNone/>
            </a:pPr>
            <a:r>
              <a:rPr lang="en-US" dirty="0">
                <a:latin typeface="Times New Roman" panose="02020603050405020304" pitchFamily="18" charset="0"/>
                <a:cs typeface="Times New Roman" panose="02020603050405020304" pitchFamily="18" charset="0"/>
              </a:rPr>
              <a:t>Hence, the Worst Case Time Complexity of Linear Search is O(N).</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Best Case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fontAlgn="base">
              <a:buNone/>
            </a:pPr>
            <a:r>
              <a:rPr lang="en-US" dirty="0">
                <a:latin typeface="Times New Roman" panose="02020603050405020304" pitchFamily="18" charset="0"/>
                <a:cs typeface="Times New Roman" panose="02020603050405020304" pitchFamily="18" charset="0"/>
              </a:rPr>
              <a:t>The Best Case will take place if: The element to be search is on the first index.</a:t>
            </a:r>
          </a:p>
          <a:p>
            <a:pPr fontAlgn="base">
              <a:buNone/>
            </a:pPr>
            <a:endParaRPr lang="en-US" dirty="0">
              <a:latin typeface="Times New Roman" panose="02020603050405020304" pitchFamily="18" charset="0"/>
              <a:cs typeface="Times New Roman" panose="02020603050405020304" pitchFamily="18" charset="0"/>
            </a:endParaRPr>
          </a:p>
          <a:p>
            <a:pPr fontAlgn="base">
              <a:buNone/>
            </a:pPr>
            <a:r>
              <a:rPr lang="en-US" dirty="0">
                <a:latin typeface="Times New Roman" panose="02020603050405020304" pitchFamily="18" charset="0"/>
                <a:cs typeface="Times New Roman" panose="02020603050405020304" pitchFamily="18" charset="0"/>
              </a:rPr>
              <a:t>The number of comparisons in this case is 1. Therefore, Best Case Time Complexity of Linear Search is O(1).</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Average Case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3365" y="1600200"/>
            <a:ext cx="10892117" cy="5257800"/>
          </a:xfrm>
        </p:spPr>
        <p:txBody>
          <a:bodyPr>
            <a:normAutofit/>
          </a:bodyPr>
          <a:lstStyle/>
          <a:p>
            <a:pPr fontAlgn="base">
              <a:buNone/>
            </a:pPr>
            <a:r>
              <a:rPr lang="en-US" sz="2400" dirty="0">
                <a:latin typeface="Times New Roman" panose="02020603050405020304" pitchFamily="18" charset="0"/>
                <a:cs typeface="Times New Roman" panose="02020603050405020304" pitchFamily="18" charset="0"/>
              </a:rPr>
              <a:t>Let there be N distinct numbers: a1, a2, ..., a(N-1), </a:t>
            </a:r>
            <a:r>
              <a:rPr lang="en-US" sz="2400" dirty="0" err="1">
                <a:latin typeface="Times New Roman" panose="02020603050405020304" pitchFamily="18" charset="0"/>
                <a:cs typeface="Times New Roman" panose="02020603050405020304" pitchFamily="18" charset="0"/>
              </a:rPr>
              <a:t>aN.</a:t>
            </a:r>
            <a:r>
              <a:rPr lang="en-US" sz="2400" dirty="0">
                <a:latin typeface="Times New Roman" panose="02020603050405020304" pitchFamily="18" charset="0"/>
                <a:cs typeface="Times New Roman" panose="02020603050405020304" pitchFamily="18" charset="0"/>
              </a:rPr>
              <a:t> </a:t>
            </a:r>
          </a:p>
          <a:p>
            <a:pPr fontAlgn="base">
              <a:buNone/>
            </a:pPr>
            <a:endParaRPr lang="en-US" sz="2400" dirty="0">
              <a:latin typeface="Times New Roman" panose="02020603050405020304" pitchFamily="18" charset="0"/>
              <a:cs typeface="Times New Roman" panose="02020603050405020304" pitchFamily="18" charset="0"/>
            </a:endParaRPr>
          </a:p>
          <a:p>
            <a:pPr fontAlgn="base">
              <a:buNone/>
            </a:pPr>
            <a:r>
              <a:rPr lang="en-US" sz="2400" dirty="0">
                <a:latin typeface="Times New Roman" panose="02020603050405020304" pitchFamily="18" charset="0"/>
                <a:cs typeface="Times New Roman" panose="02020603050405020304" pitchFamily="18" charset="0"/>
              </a:rPr>
              <a:t>We need to find element P.</a:t>
            </a:r>
          </a:p>
          <a:p>
            <a:pPr fontAlgn="base">
              <a:buNone/>
            </a:pPr>
            <a:endParaRPr lang="en-US" sz="2400" dirty="0">
              <a:latin typeface="Times New Roman" panose="02020603050405020304" pitchFamily="18" charset="0"/>
              <a:cs typeface="Times New Roman" panose="02020603050405020304" pitchFamily="18" charset="0"/>
            </a:endParaRPr>
          </a:p>
          <a:p>
            <a:pPr fontAlgn="base">
              <a:buNone/>
            </a:pPr>
            <a:r>
              <a:rPr lang="en-US" sz="2400" dirty="0">
                <a:latin typeface="Times New Roman" panose="02020603050405020304" pitchFamily="18" charset="0"/>
                <a:cs typeface="Times New Roman" panose="02020603050405020304" pitchFamily="18" charset="0"/>
              </a:rPr>
              <a:t>There are two cases:</a:t>
            </a:r>
          </a:p>
          <a:p>
            <a:pPr fontAlgn="base">
              <a:buNone/>
            </a:pPr>
            <a:r>
              <a:rPr lang="en-US" sz="2400" dirty="0">
                <a:latin typeface="Times New Roman" panose="02020603050405020304" pitchFamily="18" charset="0"/>
                <a:cs typeface="Times New Roman" panose="02020603050405020304" pitchFamily="18" charset="0"/>
              </a:rPr>
              <a:t>Case 1: The element P can be in N distinct indexes from 0 to N-1.</a:t>
            </a:r>
          </a:p>
          <a:p>
            <a:pPr fontAlgn="base">
              <a:buNone/>
            </a:pPr>
            <a:r>
              <a:rPr lang="en-US" sz="2400" dirty="0">
                <a:latin typeface="Times New Roman" panose="02020603050405020304" pitchFamily="18" charset="0"/>
                <a:cs typeface="Times New Roman" panose="02020603050405020304" pitchFamily="18" charset="0"/>
              </a:rPr>
              <a:t>Case 2: There will be a case when the element P is not present in the list.</a:t>
            </a:r>
          </a:p>
          <a:p>
            <a:pPr fontAlgn="base">
              <a:buNone/>
            </a:pPr>
            <a:endParaRPr lang="en-US" sz="2400" dirty="0">
              <a:latin typeface="Times New Roman" panose="02020603050405020304" pitchFamily="18" charset="0"/>
              <a:cs typeface="Times New Roman" panose="02020603050405020304" pitchFamily="18" charset="0"/>
            </a:endParaRPr>
          </a:p>
          <a:p>
            <a:pPr fontAlgn="base">
              <a:buNone/>
            </a:pPr>
            <a:r>
              <a:rPr lang="en-US" sz="2400" dirty="0">
                <a:latin typeface="Times New Roman" panose="02020603050405020304" pitchFamily="18" charset="0"/>
                <a:cs typeface="Times New Roman" panose="02020603050405020304" pitchFamily="18" charset="0"/>
              </a:rPr>
              <a:t>There are N case 1 and 1 case 2. So, there are N+1 distinct cases to consider in total.</a:t>
            </a:r>
          </a:p>
          <a:p>
            <a:pPr fontAlgn="base">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Average Case: 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0200"/>
            <a:ext cx="11022106" cy="5257800"/>
          </a:xfrm>
        </p:spPr>
        <p:txBody>
          <a:bodyPr>
            <a:normAutofit fontScale="85000" lnSpcReduction="20000"/>
          </a:bodyPr>
          <a:lstStyle/>
          <a:p>
            <a:pPr fontAlgn="base">
              <a:buNone/>
            </a:pPr>
            <a:r>
              <a:rPr lang="en-US" dirty="0">
                <a:latin typeface="Times New Roman" panose="02020603050405020304" pitchFamily="18" charset="0"/>
                <a:cs typeface="Times New Roman" panose="02020603050405020304" pitchFamily="18" charset="0"/>
              </a:rPr>
              <a:t>If element P is in index K, then Linear Search will do K+1 comparisons.</a:t>
            </a:r>
          </a:p>
          <a:p>
            <a:pPr fontAlgn="base">
              <a:buNone/>
            </a:pPr>
            <a:r>
              <a:rPr lang="en-US" dirty="0">
                <a:latin typeface="Times New Roman" panose="02020603050405020304" pitchFamily="18" charset="0"/>
                <a:cs typeface="Times New Roman" panose="02020603050405020304" pitchFamily="18" charset="0"/>
              </a:rPr>
              <a:t>Number of comparisons for all cases in case 1 = Comparisons if element is in index 0 + Comparisons if element is in index 1 + ... + Comparisons if element is in index N-1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1 + 2 + ... + 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N * (N+1) / 2 comparisons</a:t>
            </a:r>
          </a:p>
          <a:p>
            <a:pPr fontAlgn="base">
              <a:buNone/>
            </a:pPr>
            <a:endParaRPr lang="en-US" dirty="0">
              <a:latin typeface="Times New Roman" panose="02020603050405020304" pitchFamily="18" charset="0"/>
              <a:cs typeface="Times New Roman" panose="02020603050405020304" pitchFamily="18" charset="0"/>
            </a:endParaRPr>
          </a:p>
          <a:p>
            <a:pPr fontAlgn="base">
              <a:buNone/>
            </a:pPr>
            <a:r>
              <a:rPr lang="en-US" dirty="0">
                <a:latin typeface="Times New Roman" panose="02020603050405020304" pitchFamily="18" charset="0"/>
                <a:cs typeface="Times New Roman" panose="02020603050405020304" pitchFamily="18" charset="0"/>
              </a:rPr>
              <a:t>If element P is not in the list, then Linear Search will do N comparisons.</a:t>
            </a:r>
          </a:p>
          <a:p>
            <a:pPr fontAlgn="base">
              <a:buNone/>
            </a:pPr>
            <a:r>
              <a:rPr lang="en-US" dirty="0">
                <a:latin typeface="Times New Roman" panose="02020603050405020304" pitchFamily="18" charset="0"/>
                <a:cs typeface="Times New Roman" panose="02020603050405020304" pitchFamily="18" charset="0"/>
              </a:rPr>
              <a:t>Number of comparisons for all cases in case 2 = N</a:t>
            </a:r>
          </a:p>
          <a:p>
            <a:pPr fontAlgn="base">
              <a:buNone/>
            </a:pPr>
            <a:endParaRPr lang="en-US" dirty="0">
              <a:latin typeface="Times New Roman" panose="02020603050405020304" pitchFamily="18" charset="0"/>
              <a:cs typeface="Times New Roman" panose="02020603050405020304" pitchFamily="18" charset="0"/>
            </a:endParaRPr>
          </a:p>
          <a:p>
            <a:pPr fontAlgn="base">
              <a:buNone/>
            </a:pPr>
            <a:r>
              <a:rPr lang="en-US" dirty="0">
                <a:latin typeface="Times New Roman" panose="02020603050405020304" pitchFamily="18" charset="0"/>
                <a:cs typeface="Times New Roman" panose="02020603050405020304" pitchFamily="18" charset="0"/>
              </a:rPr>
              <a:t>Therefore, total number of comparisons for all N+1 cases = N * (N+1) / 2 + N</a:t>
            </a:r>
          </a:p>
          <a:p>
            <a:pPr fontAlgn="base">
              <a:buNone/>
            </a:pPr>
            <a:r>
              <a:rPr lang="en-US" dirty="0">
                <a:latin typeface="Times New Roman" panose="02020603050405020304" pitchFamily="18" charset="0"/>
                <a:cs typeface="Times New Roman" panose="02020603050405020304" pitchFamily="18" charset="0"/>
              </a:rPr>
              <a:t>= N * ((N+1)/2 + 1)</a:t>
            </a:r>
          </a:p>
          <a:p>
            <a:pPr fontAlgn="base">
              <a:buNone/>
            </a:pPr>
            <a:endParaRPr lang="en-US" dirty="0">
              <a:latin typeface="Times New Roman" panose="02020603050405020304" pitchFamily="18" charset="0"/>
              <a:cs typeface="Times New Roman" panose="02020603050405020304" pitchFamily="18" charset="0"/>
            </a:endParaRPr>
          </a:p>
          <a:p>
            <a:pPr fontAlgn="base">
              <a:buNone/>
            </a:pPr>
            <a:r>
              <a:rPr lang="en-US" dirty="0">
                <a:latin typeface="Times New Roman" panose="02020603050405020304" pitchFamily="18" charset="0"/>
                <a:cs typeface="Times New Roman" panose="02020603050405020304" pitchFamily="18" charset="0"/>
              </a:rPr>
              <a:t>Average number of comparisons = ( N * ((N+1)/2 + 1) ) / (N+1)</a:t>
            </a:r>
          </a:p>
          <a:p>
            <a:pPr fontAlgn="base">
              <a:buNone/>
            </a:pPr>
            <a:r>
              <a:rPr lang="en-US" dirty="0">
                <a:latin typeface="Times New Roman" panose="02020603050405020304" pitchFamily="18" charset="0"/>
                <a:cs typeface="Times New Roman" panose="02020603050405020304" pitchFamily="18" charset="0"/>
              </a:rPr>
              <a:t>= N/2 + N/(N+1)</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DAB8-7537-C5AA-60B0-5BD0C052783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Recursive Algorithm</a:t>
            </a:r>
          </a:p>
        </p:txBody>
      </p:sp>
      <p:sp>
        <p:nvSpPr>
          <p:cNvPr id="3" name="Content Placeholder 2">
            <a:extLst>
              <a:ext uri="{FF2B5EF4-FFF2-40B4-BE49-F238E27FC236}">
                <a16:creationId xmlns:a16="http://schemas.microsoft.com/office/drawing/2014/main" id="{E95E34F8-AC38-AC82-2663-F6C45FBBC39F}"/>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The process in which a function calls itself directly or indirectly is called recursion and the corresponding function is called a recursive function. </a:t>
            </a:r>
          </a:p>
        </p:txBody>
      </p:sp>
      <p:grpSp>
        <p:nvGrpSpPr>
          <p:cNvPr id="6" name="Group 5">
            <a:extLst>
              <a:ext uri="{FF2B5EF4-FFF2-40B4-BE49-F238E27FC236}">
                <a16:creationId xmlns:a16="http://schemas.microsoft.com/office/drawing/2014/main" id="{8A582F20-CDBC-B17D-E433-C88326E66E8B}"/>
              </a:ext>
            </a:extLst>
          </p:cNvPr>
          <p:cNvGrpSpPr/>
          <p:nvPr/>
        </p:nvGrpSpPr>
        <p:grpSpPr>
          <a:xfrm>
            <a:off x="1618524" y="2924102"/>
            <a:ext cx="8820876" cy="3568773"/>
            <a:chOff x="133350" y="2669229"/>
            <a:chExt cx="8820876" cy="3568773"/>
          </a:xfrm>
        </p:grpSpPr>
        <p:pic>
          <p:nvPicPr>
            <p:cNvPr id="1030" name="Picture 6">
              <a:extLst>
                <a:ext uri="{FF2B5EF4-FFF2-40B4-BE49-F238E27FC236}">
                  <a16:creationId xmlns:a16="http://schemas.microsoft.com/office/drawing/2014/main" id="{F24DDCB0-224E-CF3B-9FB1-553D0F351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6979" y="2673712"/>
              <a:ext cx="3747247" cy="17414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1F74D85-474E-2384-BD38-838D4A073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4503396"/>
              <a:ext cx="3584853" cy="173460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2D895FD-DDCD-B3AF-DE87-49B8487F6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0086" y="4503396"/>
              <a:ext cx="5134140" cy="17203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B726B9E2-6BA6-4056-1DFB-DECD57CA46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2669229"/>
              <a:ext cx="1379748" cy="17598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7051C25-6D95-D1D1-288A-2D183B27DE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1662" y="2669229"/>
              <a:ext cx="3436753" cy="17598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90998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BAD-BEEE-14FC-F4F1-5D4ECAE85452}"/>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Contd.</a:t>
            </a:r>
          </a:p>
        </p:txBody>
      </p:sp>
      <p:sp>
        <p:nvSpPr>
          <p:cNvPr id="3" name="Content Placeholder 2">
            <a:extLst>
              <a:ext uri="{FF2B5EF4-FFF2-40B4-BE49-F238E27FC236}">
                <a16:creationId xmlns:a16="http://schemas.microsoft.com/office/drawing/2014/main" id="{0A6F8C7D-6FE2-A4C3-AE9B-2407F53846CB}"/>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A recursive function solves a particular problem by calling a copy of itself and solving smaller subproblems of the original problems.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Many more recursive calls can be generated as and when required.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It is essential to know that we should provide a certain case in order to terminate this recursion process. </a:t>
            </a:r>
          </a:p>
        </p:txBody>
      </p:sp>
    </p:spTree>
    <p:extLst>
      <p:ext uri="{BB962C8B-B14F-4D97-AF65-F5344CB8AC3E}">
        <p14:creationId xmlns:p14="http://schemas.microsoft.com/office/powerpoint/2010/main" val="36074027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5863-DD9B-4BBF-F4D7-F7474CFFD4D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Why?</a:t>
            </a:r>
          </a:p>
        </p:txBody>
      </p:sp>
      <p:sp>
        <p:nvSpPr>
          <p:cNvPr id="3" name="Content Placeholder 2">
            <a:extLst>
              <a:ext uri="{FF2B5EF4-FFF2-40B4-BE49-F238E27FC236}">
                <a16:creationId xmlns:a16="http://schemas.microsoft.com/office/drawing/2014/main" id="{2FCD83EB-7003-9F44-45AD-F573605B9974}"/>
              </a:ext>
            </a:extLst>
          </p:cNvPr>
          <p:cNvSpPr>
            <a:spLocks noGrp="1"/>
          </p:cNvSpPr>
          <p:nvPr>
            <p:ph idx="1"/>
          </p:nvPr>
        </p:nvSpPr>
        <p:spPr/>
        <p:txBody>
          <a:bodyPr/>
          <a:lstStyle/>
          <a:p>
            <a:r>
              <a:rPr lang="en-GB" dirty="0"/>
              <a:t>Reduce the length of code </a:t>
            </a:r>
          </a:p>
          <a:p>
            <a:r>
              <a:rPr lang="en-GB" dirty="0"/>
              <a:t>Make it easier to read and write. </a:t>
            </a:r>
          </a:p>
          <a:p>
            <a:endParaRPr lang="en-GB" dirty="0"/>
          </a:p>
          <a:p>
            <a:endParaRPr lang="en-GB" dirty="0"/>
          </a:p>
          <a:p>
            <a:r>
              <a:rPr lang="en-GB" dirty="0"/>
              <a:t>Point to remember: A task that can be defined with its similar subtask, recursion is one of the best solutions for it. For example; The Factorial of a number.</a:t>
            </a:r>
          </a:p>
        </p:txBody>
      </p:sp>
    </p:spTree>
    <p:extLst>
      <p:ext uri="{BB962C8B-B14F-4D97-AF65-F5344CB8AC3E}">
        <p14:creationId xmlns:p14="http://schemas.microsoft.com/office/powerpoint/2010/main" val="6308596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0376-76E1-C9CC-8EFC-31B303008ED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Cases</a:t>
            </a:r>
          </a:p>
        </p:txBody>
      </p:sp>
      <p:sp>
        <p:nvSpPr>
          <p:cNvPr id="3" name="Content Placeholder 2">
            <a:extLst>
              <a:ext uri="{FF2B5EF4-FFF2-40B4-BE49-F238E27FC236}">
                <a16:creationId xmlns:a16="http://schemas.microsoft.com/office/drawing/2014/main" id="{74C893C6-3A6A-A01A-FBCF-EFC2A7E0D6B8}"/>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There are two types of cases in recursion:</a:t>
            </a:r>
          </a:p>
          <a:p>
            <a:pPr lvl="1"/>
            <a:r>
              <a:rPr lang="en-GB" dirty="0">
                <a:latin typeface="Times New Roman" panose="02020603050405020304" pitchFamily="18" charset="0"/>
                <a:cs typeface="Times New Roman" panose="02020603050405020304" pitchFamily="18" charset="0"/>
              </a:rPr>
              <a:t>recursive case </a:t>
            </a:r>
          </a:p>
          <a:p>
            <a:pPr lvl="1"/>
            <a:r>
              <a:rPr lang="en-GB" dirty="0">
                <a:latin typeface="Times New Roman" panose="02020603050405020304" pitchFamily="18" charset="0"/>
                <a:cs typeface="Times New Roman" panose="02020603050405020304" pitchFamily="18" charset="0"/>
              </a:rPr>
              <a:t>base case.</a:t>
            </a:r>
          </a:p>
          <a:p>
            <a:pPr lvl="1"/>
            <a:endParaRPr lang="en-GB" dirty="0">
              <a:latin typeface="Times New Roman" panose="02020603050405020304" pitchFamily="18" charset="0"/>
              <a:cs typeface="Times New Roman" panose="02020603050405020304" pitchFamily="18" charset="0"/>
            </a:endParaRPr>
          </a:p>
          <a:p>
            <a:pPr lvl="1"/>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Factorial(5) = 5 * Factorial(4):	Recursive case</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Factorial(1) = 1:		Base case</a:t>
            </a:r>
          </a:p>
        </p:txBody>
      </p:sp>
    </p:spTree>
    <p:extLst>
      <p:ext uri="{BB962C8B-B14F-4D97-AF65-F5344CB8AC3E}">
        <p14:creationId xmlns:p14="http://schemas.microsoft.com/office/powerpoint/2010/main" val="148443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29D6-B9B1-D585-B65A-28F2271ED5E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Input</a:t>
            </a:r>
          </a:p>
        </p:txBody>
      </p:sp>
      <p:sp>
        <p:nvSpPr>
          <p:cNvPr id="3" name="Content Placeholder 2">
            <a:extLst>
              <a:ext uri="{FF2B5EF4-FFF2-40B4-BE49-F238E27FC236}">
                <a16:creationId xmlns:a16="http://schemas.microsoft.com/office/drawing/2014/main" id="{1C5864DB-A000-E793-2806-9A589457B674}"/>
              </a:ext>
            </a:extLst>
          </p:cNvPr>
          <p:cNvSpPr>
            <a:spLocks noGrp="1"/>
          </p:cNvSpPr>
          <p:nvPr>
            <p:ph idx="1"/>
          </p:nvPr>
        </p:nvSpPr>
        <p:spPr/>
        <p:txBody>
          <a:bodyPr/>
          <a:lstStyle/>
          <a:p>
            <a:r>
              <a:rPr lang="en-GB" dirty="0"/>
              <a:t>The second statement talks about what will be input to the algorithm.</a:t>
            </a:r>
          </a:p>
          <a:p>
            <a:endParaRPr lang="en-GB" dirty="0"/>
          </a:p>
          <a:p>
            <a:r>
              <a:rPr lang="en-GB" dirty="0"/>
              <a:t>An algorithm requires some input values. An algorithm should have 0 or more well-defined inputs.</a:t>
            </a:r>
          </a:p>
        </p:txBody>
      </p:sp>
    </p:spTree>
    <p:extLst>
      <p:ext uri="{BB962C8B-B14F-4D97-AF65-F5344CB8AC3E}">
        <p14:creationId xmlns:p14="http://schemas.microsoft.com/office/powerpoint/2010/main" val="28777258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2BBC-503A-0D82-D2DC-1EA0418590F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Fibonacci Series</a:t>
            </a:r>
          </a:p>
        </p:txBody>
      </p:sp>
      <p:sp>
        <p:nvSpPr>
          <p:cNvPr id="3" name="Content Placeholder 2">
            <a:extLst>
              <a:ext uri="{FF2B5EF4-FFF2-40B4-BE49-F238E27FC236}">
                <a16:creationId xmlns:a16="http://schemas.microsoft.com/office/drawing/2014/main" id="{CB14DB09-76AC-F753-74C5-F27A758FE14F}"/>
              </a:ext>
            </a:extLst>
          </p:cNvPr>
          <p:cNvSpPr>
            <a:spLocks noGrp="1"/>
          </p:cNvSpPr>
          <p:nvPr>
            <p:ph idx="1"/>
          </p:nvPr>
        </p:nvSpPr>
        <p:spPr>
          <a:xfrm>
            <a:off x="838200" y="1825625"/>
            <a:ext cx="5257800" cy="4351338"/>
          </a:xfrm>
        </p:spPr>
        <p:txBody>
          <a:bodyPr>
            <a:normAutofit fontScale="92500" lnSpcReduction="20000"/>
          </a:bodyPr>
          <a:lstStyle/>
          <a:p>
            <a:pPr marL="0" indent="0">
              <a:buNone/>
            </a:pPr>
            <a:r>
              <a:rPr lang="en-GB" dirty="0"/>
              <a:t>def fib(n):</a:t>
            </a:r>
          </a:p>
          <a:p>
            <a:pPr marL="0" indent="0">
              <a:buNone/>
            </a:pPr>
            <a:r>
              <a:rPr lang="en-GB" dirty="0"/>
              <a:t>    # Stop condition</a:t>
            </a:r>
          </a:p>
          <a:p>
            <a:pPr marL="0" indent="0">
              <a:buNone/>
            </a:pPr>
            <a:r>
              <a:rPr lang="en-GB" dirty="0"/>
              <a:t>    if (n == 0):</a:t>
            </a:r>
          </a:p>
          <a:p>
            <a:pPr marL="0" indent="0">
              <a:buNone/>
            </a:pPr>
            <a:r>
              <a:rPr lang="en-GB" dirty="0"/>
              <a:t>        return 0</a:t>
            </a:r>
          </a:p>
          <a:p>
            <a:pPr marL="0" indent="0">
              <a:buNone/>
            </a:pPr>
            <a:r>
              <a:rPr lang="en-GB" dirty="0"/>
              <a:t>    # Stop condition</a:t>
            </a:r>
          </a:p>
          <a:p>
            <a:pPr marL="0" indent="0">
              <a:buNone/>
            </a:pPr>
            <a:r>
              <a:rPr lang="en-GB" dirty="0"/>
              <a:t>    if (n == 1 or n == 2):</a:t>
            </a:r>
          </a:p>
          <a:p>
            <a:pPr marL="0" indent="0">
              <a:buNone/>
            </a:pPr>
            <a:r>
              <a:rPr lang="en-GB" dirty="0"/>
              <a:t>        return 1</a:t>
            </a:r>
          </a:p>
          <a:p>
            <a:pPr marL="0" indent="0">
              <a:buNone/>
            </a:pPr>
            <a:r>
              <a:rPr lang="en-GB" dirty="0"/>
              <a:t>    # Recursion function</a:t>
            </a:r>
          </a:p>
          <a:p>
            <a:pPr marL="0" indent="0">
              <a:buNone/>
            </a:pPr>
            <a:r>
              <a:rPr lang="en-GB" dirty="0"/>
              <a:t>    else:</a:t>
            </a:r>
          </a:p>
          <a:p>
            <a:pPr marL="0" indent="0">
              <a:buNone/>
            </a:pPr>
            <a:r>
              <a:rPr lang="en-GB" dirty="0"/>
              <a:t>        return (fib(n - 1) + fib(n - 2))</a:t>
            </a:r>
          </a:p>
        </p:txBody>
      </p:sp>
      <p:sp>
        <p:nvSpPr>
          <p:cNvPr id="5" name="Content Placeholder 2">
            <a:extLst>
              <a:ext uri="{FF2B5EF4-FFF2-40B4-BE49-F238E27FC236}">
                <a16:creationId xmlns:a16="http://schemas.microsoft.com/office/drawing/2014/main" id="{C6E50BE9-81A1-EB45-22F2-754A5C9B11FA}"/>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n = 5;</a:t>
            </a:r>
          </a:p>
          <a:p>
            <a:pPr marL="0" indent="0">
              <a:buFont typeface="Arial" panose="020B0604020202020204" pitchFamily="34" charset="0"/>
              <a:buNone/>
            </a:pPr>
            <a:r>
              <a:rPr lang="en-GB" dirty="0"/>
              <a:t>print("Fibonacci series of 5 numbers is :",end=" ")</a:t>
            </a:r>
          </a:p>
          <a:p>
            <a:pPr marL="0" indent="0">
              <a:buFont typeface="Arial" panose="020B0604020202020204" pitchFamily="34" charset="0"/>
              <a:buNone/>
            </a:pPr>
            <a:r>
              <a:rPr lang="en-GB" dirty="0"/>
              <a:t> </a:t>
            </a:r>
          </a:p>
          <a:p>
            <a:pPr marL="0" indent="0">
              <a:buFont typeface="Arial" panose="020B0604020202020204" pitchFamily="34" charset="0"/>
              <a:buNone/>
            </a:pPr>
            <a:r>
              <a:rPr lang="en-GB" dirty="0"/>
              <a:t>for </a:t>
            </a:r>
            <a:r>
              <a:rPr lang="en-GB" dirty="0" err="1"/>
              <a:t>i</a:t>
            </a:r>
            <a:r>
              <a:rPr lang="en-GB" dirty="0"/>
              <a:t> in range(0,n):</a:t>
            </a:r>
          </a:p>
          <a:p>
            <a:pPr marL="0" indent="0">
              <a:buFont typeface="Arial" panose="020B0604020202020204" pitchFamily="34" charset="0"/>
              <a:buNone/>
            </a:pPr>
            <a:r>
              <a:rPr lang="en-GB" dirty="0"/>
              <a:t>    print(fib(</a:t>
            </a:r>
            <a:r>
              <a:rPr lang="en-GB" dirty="0" err="1"/>
              <a:t>i</a:t>
            </a:r>
            <a:r>
              <a:rPr lang="en-GB" dirty="0"/>
              <a:t>),end=" ")</a:t>
            </a:r>
          </a:p>
        </p:txBody>
      </p:sp>
    </p:spTree>
    <p:extLst>
      <p:ext uri="{BB962C8B-B14F-4D97-AF65-F5344CB8AC3E}">
        <p14:creationId xmlns:p14="http://schemas.microsoft.com/office/powerpoint/2010/main" val="18259861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661E-3C03-1758-FB0C-53BEAE8A98C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Working</a:t>
            </a:r>
          </a:p>
        </p:txBody>
      </p:sp>
      <p:pic>
        <p:nvPicPr>
          <p:cNvPr id="3074" name="Picture 2">
            <a:extLst>
              <a:ext uri="{FF2B5EF4-FFF2-40B4-BE49-F238E27FC236}">
                <a16:creationId xmlns:a16="http://schemas.microsoft.com/office/drawing/2014/main" id="{863CECB2-4216-16EF-F754-AB3378788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292" y="1690688"/>
            <a:ext cx="7757415" cy="4378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4773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3E5A-9A0A-3280-772B-4E9F41D1ECE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Recurrence Relation</a:t>
            </a:r>
          </a:p>
        </p:txBody>
      </p:sp>
      <p:sp>
        <p:nvSpPr>
          <p:cNvPr id="3" name="Content Placeholder 2">
            <a:extLst>
              <a:ext uri="{FF2B5EF4-FFF2-40B4-BE49-F238E27FC236}">
                <a16:creationId xmlns:a16="http://schemas.microsoft.com/office/drawing/2014/main" id="{C19241ED-75BF-E3B6-E7D1-9A0BC7C6D0FA}"/>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A recurrence relation is an equation which represents a sequence based on some rule.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It helps in finding the subsequent term (next term) dependent upon the preceding term (previous term).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If we know the previous term in a given series, then we can easily determine the next term.</a:t>
            </a:r>
          </a:p>
        </p:txBody>
      </p:sp>
    </p:spTree>
    <p:extLst>
      <p:ext uri="{BB962C8B-B14F-4D97-AF65-F5344CB8AC3E}">
        <p14:creationId xmlns:p14="http://schemas.microsoft.com/office/powerpoint/2010/main" val="36146583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DA14-06CF-FA92-519D-EF6BD014B77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C1457592-0587-CFA6-ECC9-241FEA539B06}"/>
              </a:ext>
            </a:extLst>
          </p:cNvPr>
          <p:cNvSpPr>
            <a:spLocks noGrp="1"/>
          </p:cNvSpPr>
          <p:nvPr>
            <p:ph idx="1"/>
          </p:nvPr>
        </p:nvSpPr>
        <p:spPr/>
        <p:txBody>
          <a:bodyPr/>
          <a:lstStyle/>
          <a:p>
            <a:pPr marL="0" indent="0">
              <a:buNone/>
            </a:pPr>
            <a:r>
              <a:rPr lang="pt-BR" dirty="0">
                <a:latin typeface="Times New Roman" panose="02020603050405020304" pitchFamily="18" charset="0"/>
                <a:cs typeface="Times New Roman" panose="02020603050405020304" pitchFamily="18" charset="0"/>
              </a:rPr>
              <a:t>Base Case:</a:t>
            </a:r>
          </a:p>
          <a:p>
            <a:pPr marL="0" indent="0">
              <a:buNone/>
            </a:pPr>
            <a:r>
              <a:rPr lang="pt-BR" dirty="0">
                <a:latin typeface="Times New Roman" panose="02020603050405020304" pitchFamily="18" charset="0"/>
                <a:cs typeface="Times New Roman" panose="02020603050405020304" pitchFamily="18" charset="0"/>
              </a:rPr>
              <a:t>	n if n == 0, n == 1;</a:t>
            </a:r>
          </a:p>
          <a:p>
            <a:pPr marL="0" indent="0">
              <a:buNone/>
            </a:pPr>
            <a:r>
              <a:rPr lang="pt-BR" dirty="0">
                <a:latin typeface="Times New Roman" panose="02020603050405020304" pitchFamily="18" charset="0"/>
                <a:cs typeface="Times New Roman" panose="02020603050405020304" pitchFamily="18" charset="0"/>
              </a:rPr>
              <a:t>	Meaning T(0) = 0, T(1) = 1</a:t>
            </a:r>
          </a:p>
          <a:p>
            <a:pPr marL="0" indent="0">
              <a:buNone/>
            </a:pPr>
            <a:endParaRPr lang="pt-BR" dirty="0">
              <a:latin typeface="Times New Roman" panose="02020603050405020304" pitchFamily="18" charset="0"/>
              <a:cs typeface="Times New Roman" panose="02020603050405020304" pitchFamily="18" charset="0"/>
            </a:endParaRPr>
          </a:p>
          <a:p>
            <a:pPr marL="0" indent="0">
              <a:buNone/>
            </a:pPr>
            <a:r>
              <a:rPr lang="pt-BR" dirty="0">
                <a:latin typeface="Times New Roman" panose="02020603050405020304" pitchFamily="18" charset="0"/>
                <a:cs typeface="Times New Roman" panose="02020603050405020304" pitchFamily="18" charset="0"/>
              </a:rPr>
              <a:t>Recursive Case:      </a:t>
            </a:r>
          </a:p>
          <a:p>
            <a:pPr marL="0" indent="0">
              <a:buNone/>
            </a:pPr>
            <a:r>
              <a:rPr lang="pt-BR" dirty="0">
                <a:latin typeface="Times New Roman" panose="02020603050405020304" pitchFamily="18" charset="0"/>
                <a:cs typeface="Times New Roman" panose="02020603050405020304" pitchFamily="18" charset="0"/>
              </a:rPr>
              <a:t>	fib(n) = fib(n-1) + fib(n-2) otherwise;</a:t>
            </a:r>
          </a:p>
          <a:p>
            <a:pPr marL="0" indent="0">
              <a:buNone/>
            </a:pPr>
            <a:r>
              <a:rPr lang="pt-BR" dirty="0">
                <a:latin typeface="Times New Roman" panose="02020603050405020304" pitchFamily="18" charset="0"/>
                <a:cs typeface="Times New Roman" panose="02020603050405020304" pitchFamily="18" charset="0"/>
              </a:rPr>
              <a:t>	Meaning T(n) = T(n-1) + T(n-2) + 1</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0918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93CB3-4B81-1A78-9ACA-0D1F6A23814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Solving Recurrence Relation</a:t>
            </a:r>
          </a:p>
        </p:txBody>
      </p:sp>
      <p:sp>
        <p:nvSpPr>
          <p:cNvPr id="3" name="Content Placeholder 2">
            <a:extLst>
              <a:ext uri="{FF2B5EF4-FFF2-40B4-BE49-F238E27FC236}">
                <a16:creationId xmlns:a16="http://schemas.microsoft.com/office/drawing/2014/main" id="{A1742921-7986-B352-579A-E85607B42D33}"/>
              </a:ext>
            </a:extLst>
          </p:cNvPr>
          <p:cNvSpPr>
            <a:spLocks noGrp="1"/>
          </p:cNvSpPr>
          <p:nvPr>
            <p:ph idx="1"/>
          </p:nvPr>
        </p:nvSpPr>
        <p:spPr/>
        <p:txBody>
          <a:bodyPr/>
          <a:lstStyle/>
          <a:p>
            <a:pPr marL="0" indent="0" algn="ctr">
              <a:buNone/>
            </a:pPr>
            <a:r>
              <a:rPr lang="pt-BR" dirty="0">
                <a:latin typeface="Times New Roman" panose="02020603050405020304" pitchFamily="18" charset="0"/>
                <a:cs typeface="Times New Roman" panose="02020603050405020304" pitchFamily="18" charset="0"/>
              </a:rPr>
              <a:t>T(n) = T(n-1) + T(n-2) + 1</a:t>
            </a:r>
          </a:p>
          <a:p>
            <a:pPr marL="0" indent="0" algn="ctr">
              <a:buNone/>
            </a:pPr>
            <a:r>
              <a:rPr lang="pt-BR" dirty="0">
                <a:latin typeface="Times New Roman" panose="02020603050405020304" pitchFamily="18" charset="0"/>
                <a:cs typeface="Times New Roman" panose="02020603050405020304" pitchFamily="18" charset="0"/>
              </a:rPr>
              <a:t>Assuming T(n-1) ≈ T(n-2)</a:t>
            </a:r>
          </a:p>
          <a:p>
            <a:pPr marL="0" indent="0" algn="ctr">
              <a:buNone/>
            </a:pPr>
            <a:r>
              <a:rPr lang="pt-BR" dirty="0">
                <a:latin typeface="Times New Roman" panose="02020603050405020304" pitchFamily="18" charset="0"/>
                <a:cs typeface="Times New Roman" panose="02020603050405020304" pitchFamily="18" charset="0"/>
              </a:rPr>
              <a:t>T(n) = 2 * T(n-1) + 1</a:t>
            </a:r>
          </a:p>
          <a:p>
            <a:pPr marL="0" indent="0" algn="ctr">
              <a:buNone/>
            </a:pPr>
            <a:r>
              <a:rPr lang="pt-BR" dirty="0">
                <a:latin typeface="Times New Roman" panose="02020603050405020304" pitchFamily="18" charset="0"/>
                <a:cs typeface="Times New Roman" panose="02020603050405020304" pitchFamily="18" charset="0"/>
              </a:rPr>
              <a:t>Solving it we get</a:t>
            </a:r>
          </a:p>
          <a:p>
            <a:pPr marL="0" indent="0" algn="ctr">
              <a:buNone/>
            </a:pPr>
            <a:r>
              <a:rPr lang="pt-BR" dirty="0">
                <a:latin typeface="Times New Roman" panose="02020603050405020304" pitchFamily="18" charset="0"/>
                <a:cs typeface="Times New Roman" panose="02020603050405020304" pitchFamily="18" charset="0"/>
              </a:rPr>
              <a:t>T(n) = O(2^n)</a:t>
            </a:r>
            <a:endParaRPr lang="en-GB" dirty="0"/>
          </a:p>
        </p:txBody>
      </p:sp>
    </p:spTree>
    <p:extLst>
      <p:ext uri="{BB962C8B-B14F-4D97-AF65-F5344CB8AC3E}">
        <p14:creationId xmlns:p14="http://schemas.microsoft.com/office/powerpoint/2010/main" val="27610478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CB5F-4405-FC35-1284-1AA7D9E3C6E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Space Complexity</a:t>
            </a:r>
          </a:p>
        </p:txBody>
      </p:sp>
      <p:sp>
        <p:nvSpPr>
          <p:cNvPr id="3" name="Content Placeholder 2">
            <a:extLst>
              <a:ext uri="{FF2B5EF4-FFF2-40B4-BE49-F238E27FC236}">
                <a16:creationId xmlns:a16="http://schemas.microsoft.com/office/drawing/2014/main" id="{C42FB3F3-C306-586D-0875-FA5899F4F1B4}"/>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space complexity for Fibonacci series is O(n). Let us look at process stack.</a:t>
            </a:r>
          </a:p>
        </p:txBody>
      </p:sp>
      <p:pic>
        <p:nvPicPr>
          <p:cNvPr id="4" name="Picture 2">
            <a:extLst>
              <a:ext uri="{FF2B5EF4-FFF2-40B4-BE49-F238E27FC236}">
                <a16:creationId xmlns:a16="http://schemas.microsoft.com/office/drawing/2014/main" id="{82BFD8A5-B9CE-B8F7-C875-2FB5A424F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446" y="3492594"/>
            <a:ext cx="4533132" cy="25585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E9EE48DB-CD7A-0CEC-3112-D87420138587}"/>
              </a:ext>
            </a:extLst>
          </p:cNvPr>
          <p:cNvGrpSpPr/>
          <p:nvPr/>
        </p:nvGrpSpPr>
        <p:grpSpPr>
          <a:xfrm>
            <a:off x="7987554" y="3265583"/>
            <a:ext cx="2599764" cy="3227292"/>
            <a:chOff x="8301318" y="2823879"/>
            <a:chExt cx="2599764" cy="3227292"/>
          </a:xfrm>
        </p:grpSpPr>
        <p:grpSp>
          <p:nvGrpSpPr>
            <p:cNvPr id="8" name="Group 7">
              <a:extLst>
                <a:ext uri="{FF2B5EF4-FFF2-40B4-BE49-F238E27FC236}">
                  <a16:creationId xmlns:a16="http://schemas.microsoft.com/office/drawing/2014/main" id="{4FC9505E-3F9A-5001-599C-19A2E972DF64}"/>
                </a:ext>
              </a:extLst>
            </p:cNvPr>
            <p:cNvGrpSpPr/>
            <p:nvPr/>
          </p:nvGrpSpPr>
          <p:grpSpPr>
            <a:xfrm>
              <a:off x="8301318" y="4975407"/>
              <a:ext cx="2599764" cy="1075764"/>
              <a:chOff x="8606118" y="3818965"/>
              <a:chExt cx="914400" cy="1075764"/>
            </a:xfrm>
          </p:grpSpPr>
          <p:sp>
            <p:nvSpPr>
              <p:cNvPr id="5" name="Rectangle 4">
                <a:extLst>
                  <a:ext uri="{FF2B5EF4-FFF2-40B4-BE49-F238E27FC236}">
                    <a16:creationId xmlns:a16="http://schemas.microsoft.com/office/drawing/2014/main" id="{24883DE5-1945-3F47-2756-B3DB5965A7EA}"/>
                  </a:ext>
                </a:extLst>
              </p:cNvPr>
              <p:cNvSpPr/>
              <p:nvPr/>
            </p:nvSpPr>
            <p:spPr>
              <a:xfrm>
                <a:off x="8606118" y="4536141"/>
                <a:ext cx="914400" cy="358588"/>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a:extLst>
                  <a:ext uri="{FF2B5EF4-FFF2-40B4-BE49-F238E27FC236}">
                    <a16:creationId xmlns:a16="http://schemas.microsoft.com/office/drawing/2014/main" id="{7D4734D7-A98B-6E15-62A7-6AD5CA9054E7}"/>
                  </a:ext>
                </a:extLst>
              </p:cNvPr>
              <p:cNvSpPr/>
              <p:nvPr/>
            </p:nvSpPr>
            <p:spPr>
              <a:xfrm>
                <a:off x="8606118" y="4177553"/>
                <a:ext cx="914400" cy="358588"/>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Rectangle 6">
                <a:extLst>
                  <a:ext uri="{FF2B5EF4-FFF2-40B4-BE49-F238E27FC236}">
                    <a16:creationId xmlns:a16="http://schemas.microsoft.com/office/drawing/2014/main" id="{54CEA7C1-8722-94D4-CD4B-E49FB63214B1}"/>
                  </a:ext>
                </a:extLst>
              </p:cNvPr>
              <p:cNvSpPr/>
              <p:nvPr/>
            </p:nvSpPr>
            <p:spPr>
              <a:xfrm>
                <a:off x="8606118" y="3818965"/>
                <a:ext cx="914400" cy="358588"/>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9E9D058D-EDD4-E2E3-CF88-E2B81ED86109}"/>
                </a:ext>
              </a:extLst>
            </p:cNvPr>
            <p:cNvGrpSpPr/>
            <p:nvPr/>
          </p:nvGrpSpPr>
          <p:grpSpPr>
            <a:xfrm>
              <a:off x="8301318" y="3899643"/>
              <a:ext cx="2599764" cy="1075764"/>
              <a:chOff x="8606118" y="3818965"/>
              <a:chExt cx="914400" cy="1075764"/>
            </a:xfrm>
          </p:grpSpPr>
          <p:sp>
            <p:nvSpPr>
              <p:cNvPr id="10" name="Rectangle 9">
                <a:extLst>
                  <a:ext uri="{FF2B5EF4-FFF2-40B4-BE49-F238E27FC236}">
                    <a16:creationId xmlns:a16="http://schemas.microsoft.com/office/drawing/2014/main" id="{94C13560-CCE3-DAF8-8118-37A89583406B}"/>
                  </a:ext>
                </a:extLst>
              </p:cNvPr>
              <p:cNvSpPr/>
              <p:nvPr/>
            </p:nvSpPr>
            <p:spPr>
              <a:xfrm>
                <a:off x="8606118" y="4536141"/>
                <a:ext cx="914400" cy="358588"/>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7E79064B-3219-3358-1552-3B27683F5241}"/>
                  </a:ext>
                </a:extLst>
              </p:cNvPr>
              <p:cNvSpPr/>
              <p:nvPr/>
            </p:nvSpPr>
            <p:spPr>
              <a:xfrm>
                <a:off x="8606118" y="4177553"/>
                <a:ext cx="914400" cy="358588"/>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2" name="Rectangle 11">
                <a:extLst>
                  <a:ext uri="{FF2B5EF4-FFF2-40B4-BE49-F238E27FC236}">
                    <a16:creationId xmlns:a16="http://schemas.microsoft.com/office/drawing/2014/main" id="{E8CDF954-3F78-E55C-3E1B-7717A76D5627}"/>
                  </a:ext>
                </a:extLst>
              </p:cNvPr>
              <p:cNvSpPr/>
              <p:nvPr/>
            </p:nvSpPr>
            <p:spPr>
              <a:xfrm>
                <a:off x="8606118" y="3818965"/>
                <a:ext cx="914400" cy="358588"/>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F02BC730-8DDE-6463-59D0-ED71774CF5B3}"/>
                </a:ext>
              </a:extLst>
            </p:cNvPr>
            <p:cNvGrpSpPr/>
            <p:nvPr/>
          </p:nvGrpSpPr>
          <p:grpSpPr>
            <a:xfrm>
              <a:off x="8301318" y="2823879"/>
              <a:ext cx="2599764" cy="1075764"/>
              <a:chOff x="8606118" y="3818965"/>
              <a:chExt cx="914400" cy="1075764"/>
            </a:xfrm>
          </p:grpSpPr>
          <p:sp>
            <p:nvSpPr>
              <p:cNvPr id="14" name="Rectangle 13">
                <a:extLst>
                  <a:ext uri="{FF2B5EF4-FFF2-40B4-BE49-F238E27FC236}">
                    <a16:creationId xmlns:a16="http://schemas.microsoft.com/office/drawing/2014/main" id="{D4D22B00-CA1F-9969-CA9B-240E29490027}"/>
                  </a:ext>
                </a:extLst>
              </p:cNvPr>
              <p:cNvSpPr/>
              <p:nvPr/>
            </p:nvSpPr>
            <p:spPr>
              <a:xfrm>
                <a:off x="8606118" y="4536141"/>
                <a:ext cx="914400" cy="358588"/>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5" name="Rectangle 14">
                <a:extLst>
                  <a:ext uri="{FF2B5EF4-FFF2-40B4-BE49-F238E27FC236}">
                    <a16:creationId xmlns:a16="http://schemas.microsoft.com/office/drawing/2014/main" id="{3FF24AA0-F08A-B567-7338-22DEA746FE92}"/>
                  </a:ext>
                </a:extLst>
              </p:cNvPr>
              <p:cNvSpPr/>
              <p:nvPr/>
            </p:nvSpPr>
            <p:spPr>
              <a:xfrm>
                <a:off x="8606118" y="4177553"/>
                <a:ext cx="914400" cy="358588"/>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6" name="Rectangle 15">
                <a:extLst>
                  <a:ext uri="{FF2B5EF4-FFF2-40B4-BE49-F238E27FC236}">
                    <a16:creationId xmlns:a16="http://schemas.microsoft.com/office/drawing/2014/main" id="{9C3DB053-7B05-9729-FF0E-C5F945436D42}"/>
                  </a:ext>
                </a:extLst>
              </p:cNvPr>
              <p:cNvSpPr/>
              <p:nvPr/>
            </p:nvSpPr>
            <p:spPr>
              <a:xfrm>
                <a:off x="8606118" y="3818965"/>
                <a:ext cx="914400" cy="358588"/>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grpSp>
    </p:spTree>
    <p:extLst>
      <p:ext uri="{BB962C8B-B14F-4D97-AF65-F5344CB8AC3E}">
        <p14:creationId xmlns:p14="http://schemas.microsoft.com/office/powerpoint/2010/main" val="3575593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AF15-F7ED-18C8-09A2-9355430E5A7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What about following?</a:t>
            </a:r>
          </a:p>
        </p:txBody>
      </p:sp>
      <p:sp>
        <p:nvSpPr>
          <p:cNvPr id="3" name="Content Placeholder 2">
            <a:extLst>
              <a:ext uri="{FF2B5EF4-FFF2-40B4-BE49-F238E27FC236}">
                <a16:creationId xmlns:a16="http://schemas.microsoft.com/office/drawing/2014/main" id="{4E52893D-3EE4-F18C-1D26-659C5D4A51D0}"/>
              </a:ext>
            </a:extLst>
          </p:cNvPr>
          <p:cNvSpPr>
            <a:spLocks noGrp="1"/>
          </p:cNvSpPr>
          <p:nvPr>
            <p:ph idx="1"/>
          </p:nvPr>
        </p:nvSpPr>
        <p:spPr/>
        <p:txBody>
          <a:bodyPr/>
          <a:lstStyle/>
          <a:p>
            <a:r>
              <a:rPr lang="en-GB" dirty="0"/>
              <a:t>Look and observe the following two texts:</a:t>
            </a:r>
          </a:p>
          <a:p>
            <a:pPr marL="0" indent="0">
              <a:buNone/>
            </a:pPr>
            <a:r>
              <a:rPr lang="en-GB" dirty="0"/>
              <a:t>	</a:t>
            </a:r>
            <a:r>
              <a:rPr lang="en-GB" i="1" dirty="0"/>
              <a:t>The algorithm inputs two 4-bit numbers.</a:t>
            </a:r>
          </a:p>
          <a:p>
            <a:pPr marL="0" indent="0">
              <a:buNone/>
            </a:pPr>
            <a:endParaRPr lang="en-GB" i="1" dirty="0"/>
          </a:p>
          <a:p>
            <a:pPr marL="0" indent="0">
              <a:buNone/>
            </a:pPr>
            <a:r>
              <a:rPr lang="en-GB" i="1" dirty="0"/>
              <a:t>					or</a:t>
            </a:r>
          </a:p>
          <a:p>
            <a:pPr marL="0" indent="0">
              <a:buNone/>
            </a:pPr>
            <a:r>
              <a:rPr lang="en-GB" i="1" dirty="0"/>
              <a:t>	The algorithm helps you to find the product of two 4-bit binary 	numbers.</a:t>
            </a:r>
          </a:p>
          <a:p>
            <a:pPr marL="0" indent="0">
              <a:buNone/>
            </a:pPr>
            <a:r>
              <a:rPr lang="en-GB" dirty="0"/>
              <a:t>	</a:t>
            </a:r>
          </a:p>
          <a:p>
            <a:r>
              <a:rPr lang="en-GB" dirty="0"/>
              <a:t>What characteristic are we talking about?</a:t>
            </a:r>
          </a:p>
          <a:p>
            <a:endParaRPr lang="en-GB" dirty="0"/>
          </a:p>
        </p:txBody>
      </p:sp>
    </p:spTree>
    <p:extLst>
      <p:ext uri="{BB962C8B-B14F-4D97-AF65-F5344CB8AC3E}">
        <p14:creationId xmlns:p14="http://schemas.microsoft.com/office/powerpoint/2010/main" val="1663791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9C49-4E67-BF58-A99E-D97FB0F21FF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Output</a:t>
            </a:r>
          </a:p>
        </p:txBody>
      </p:sp>
      <p:sp>
        <p:nvSpPr>
          <p:cNvPr id="3" name="Content Placeholder 2">
            <a:extLst>
              <a:ext uri="{FF2B5EF4-FFF2-40B4-BE49-F238E27FC236}">
                <a16:creationId xmlns:a16="http://schemas.microsoft.com/office/drawing/2014/main" id="{10869BEF-BE77-E33D-69D7-AAC9F255CCDD}"/>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second statement again talks about what will be the outcome of the steps we are following.</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At the end of an algorithm, you will have one or more outcomes.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An algorithm should have 1 or more well-defined outputs, and should match the desired output.</a:t>
            </a:r>
          </a:p>
        </p:txBody>
      </p:sp>
    </p:spTree>
    <p:extLst>
      <p:ext uri="{BB962C8B-B14F-4D97-AF65-F5344CB8AC3E}">
        <p14:creationId xmlns:p14="http://schemas.microsoft.com/office/powerpoint/2010/main" val="1545951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4052</Words>
  <Application>Microsoft Office PowerPoint</Application>
  <PresentationFormat>Widescreen</PresentationFormat>
  <Paragraphs>541</Paragraphs>
  <Slides>75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Calibri Light</vt:lpstr>
      <vt:lpstr>inherit</vt:lpstr>
      <vt:lpstr>Times New Roman</vt:lpstr>
      <vt:lpstr>Office Theme</vt:lpstr>
      <vt:lpstr>Analysis &amp; Design of Algorithm</vt:lpstr>
      <vt:lpstr>Introduction to Algorithm</vt:lpstr>
      <vt:lpstr>Let’s Begin</vt:lpstr>
      <vt:lpstr>So how would you define an algorithm?</vt:lpstr>
      <vt:lpstr>Formally</vt:lpstr>
      <vt:lpstr>Can you identify an algorithm from normal text?</vt:lpstr>
      <vt:lpstr>Input</vt:lpstr>
      <vt:lpstr>What about following?</vt:lpstr>
      <vt:lpstr>Output</vt:lpstr>
      <vt:lpstr>Other Characteristics</vt:lpstr>
      <vt:lpstr>Contd.</vt:lpstr>
      <vt:lpstr>Example</vt:lpstr>
      <vt:lpstr>Why study ADA?</vt:lpstr>
      <vt:lpstr>Another Aspect</vt:lpstr>
      <vt:lpstr>Algorithm vs Pseudocode vs Program</vt:lpstr>
      <vt:lpstr>Contd.</vt:lpstr>
      <vt:lpstr>Contd.</vt:lpstr>
      <vt:lpstr>Algorithm: Linear Search</vt:lpstr>
      <vt:lpstr>Pseudocode</vt:lpstr>
      <vt:lpstr>Code</vt:lpstr>
      <vt:lpstr>Algorithm Design Techniques</vt:lpstr>
      <vt:lpstr>Brute-force or exhaustive search</vt:lpstr>
      <vt:lpstr>Brute-force or exhaustive search</vt:lpstr>
      <vt:lpstr>Divide and Conquer</vt:lpstr>
      <vt:lpstr>Divide and Conquer</vt:lpstr>
      <vt:lpstr>Greedy Algorithm</vt:lpstr>
      <vt:lpstr>Greedy Algorithm</vt:lpstr>
      <vt:lpstr>Encoding</vt:lpstr>
      <vt:lpstr>Contd.</vt:lpstr>
      <vt:lpstr>Repeat the above steps</vt:lpstr>
      <vt:lpstr>Contd.</vt:lpstr>
      <vt:lpstr>Contd.</vt:lpstr>
      <vt:lpstr>Size after encoding</vt:lpstr>
      <vt:lpstr>Decoding</vt:lpstr>
      <vt:lpstr>Dynamic Programming</vt:lpstr>
      <vt:lpstr>Problem</vt:lpstr>
      <vt:lpstr>Branch and Bound</vt:lpstr>
      <vt:lpstr>Approach</vt:lpstr>
      <vt:lpstr>Formula</vt:lpstr>
      <vt:lpstr>Solution</vt:lpstr>
      <vt:lpstr>Solution</vt:lpstr>
      <vt:lpstr>Randomized Algorithm</vt:lpstr>
      <vt:lpstr>Algorithm</vt:lpstr>
      <vt:lpstr>Example</vt:lpstr>
      <vt:lpstr>Merge link “a”: a random selection</vt:lpstr>
      <vt:lpstr>Merge link “d”: a random selection</vt:lpstr>
      <vt:lpstr>Remove self-loop</vt:lpstr>
      <vt:lpstr>Will you always get optimal result?</vt:lpstr>
      <vt:lpstr>Backtracking</vt:lpstr>
      <vt:lpstr>4 Queen Problem</vt:lpstr>
      <vt:lpstr>Difference</vt:lpstr>
      <vt:lpstr>Python Code</vt:lpstr>
      <vt:lpstr>Asymptotic Analysis</vt:lpstr>
      <vt:lpstr>Why?</vt:lpstr>
      <vt:lpstr>Why not?</vt:lpstr>
      <vt:lpstr>Notations</vt:lpstr>
      <vt:lpstr>Contd.</vt:lpstr>
      <vt:lpstr>Theta Notation</vt:lpstr>
      <vt:lpstr>Big-O Notation</vt:lpstr>
      <vt:lpstr>Omega Notation</vt:lpstr>
      <vt:lpstr>Linear Search: Example</vt:lpstr>
      <vt:lpstr>Worst Case</vt:lpstr>
      <vt:lpstr>Best Case</vt:lpstr>
      <vt:lpstr>Average Case</vt:lpstr>
      <vt:lpstr>Average Case: Contd.</vt:lpstr>
      <vt:lpstr>Recursive Algorithm</vt:lpstr>
      <vt:lpstr>Contd.</vt:lpstr>
      <vt:lpstr>Why?</vt:lpstr>
      <vt:lpstr>Cases</vt:lpstr>
      <vt:lpstr>Fibonacci Series</vt:lpstr>
      <vt:lpstr>Working</vt:lpstr>
      <vt:lpstr>Recurrence Relation</vt:lpstr>
      <vt:lpstr>Example</vt:lpstr>
      <vt:lpstr>Solving Recurrence Relation</vt:lpstr>
      <vt:lpstr>Space Complexity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&amp; Design of Algorithm</dc:title>
  <dc:creator>Nachiket</dc:creator>
  <cp:lastModifiedBy>Nachiket</cp:lastModifiedBy>
  <cp:revision>159</cp:revision>
  <dcterms:created xsi:type="dcterms:W3CDTF">2022-11-21T02:22:36Z</dcterms:created>
  <dcterms:modified xsi:type="dcterms:W3CDTF">2022-11-30T03:34:28Z</dcterms:modified>
</cp:coreProperties>
</file>