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12"/>
  </p:notesMasterIdLst>
  <p:sldIdLst>
    <p:sldId id="256" r:id="rId2"/>
    <p:sldId id="258" r:id="rId3"/>
    <p:sldId id="259" r:id="rId4"/>
    <p:sldId id="260" r:id="rId5"/>
    <p:sldId id="262" r:id="rId6"/>
    <p:sldId id="266" r:id="rId7"/>
    <p:sldId id="267" r:id="rId8"/>
    <p:sldId id="268" r:id="rId9"/>
    <p:sldId id="274"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8E5103-03BA-43D5-9953-5E20C95D9530}">
          <p14:sldIdLst>
            <p14:sldId id="256"/>
            <p14:sldId id="258"/>
            <p14:sldId id="259"/>
            <p14:sldId id="260"/>
            <p14:sldId id="262"/>
            <p14:sldId id="266"/>
            <p14:sldId id="267"/>
            <p14:sldId id="268"/>
            <p14:sldId id="274"/>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2" d="100"/>
          <a:sy n="62" d="100"/>
        </p:scale>
        <p:origin x="2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5D7D1-D1EF-4050-B035-EA63EB9136FB}"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IN"/>
        </a:p>
      </dgm:t>
    </dgm:pt>
    <dgm:pt modelId="{4C3F3C5D-D12A-43BF-9BFF-6F48743DE985}">
      <dgm:prSet/>
      <dgm:spPr/>
      <dgm:t>
        <a:bodyPr/>
        <a:lstStyle/>
        <a:p>
          <a:r>
            <a:rPr lang="en-US"/>
            <a:t>The references to memory at any given interval of time tend to be confined within a few localized areas in memory known as the property of </a:t>
          </a:r>
          <a:r>
            <a:rPr lang="en-US" b="1"/>
            <a:t>locality of reference</a:t>
          </a:r>
          <a:r>
            <a:rPr lang="en-US"/>
            <a:t>.</a:t>
          </a:r>
          <a:endParaRPr lang="en-IN"/>
        </a:p>
      </dgm:t>
    </dgm:pt>
    <dgm:pt modelId="{E34BCE1E-6F62-4DAF-B003-CE65A4D74DB9}" type="parTrans" cxnId="{C0BBF2B7-08F2-4CB8-BF29-E479DE926A87}">
      <dgm:prSet/>
      <dgm:spPr/>
      <dgm:t>
        <a:bodyPr/>
        <a:lstStyle/>
        <a:p>
          <a:endParaRPr lang="en-IN"/>
        </a:p>
      </dgm:t>
    </dgm:pt>
    <dgm:pt modelId="{DA14F38B-9AEB-4DD9-A16D-2C1AD8DC3DC6}" type="sibTrans" cxnId="{C0BBF2B7-08F2-4CB8-BF29-E479DE926A87}">
      <dgm:prSet/>
      <dgm:spPr/>
      <dgm:t>
        <a:bodyPr/>
        <a:lstStyle/>
        <a:p>
          <a:endParaRPr lang="en-IN"/>
        </a:p>
      </dgm:t>
    </dgm:pt>
    <dgm:pt modelId="{3323E390-2883-462C-BD44-8058D36A4A20}">
      <dgm:prSet/>
      <dgm:spPr/>
      <dgm:t>
        <a:bodyPr/>
        <a:lstStyle/>
        <a:p>
          <a:r>
            <a:rPr lang="en-US" dirty="0"/>
            <a:t>The cache memory access time is less than the access time of main memory by a </a:t>
          </a:r>
          <a:r>
            <a:rPr lang="en-US" b="1" dirty="0"/>
            <a:t>factor of 5 to 10</a:t>
          </a:r>
          <a:r>
            <a:rPr lang="en-US" dirty="0"/>
            <a:t>. The cache is the </a:t>
          </a:r>
          <a:r>
            <a:rPr lang="en-US" b="1" dirty="0"/>
            <a:t>fastest component</a:t>
          </a:r>
          <a:r>
            <a:rPr lang="en-US" dirty="0"/>
            <a:t> in the memory hierarchy and approaches the speed of CPU components.</a:t>
          </a:r>
          <a:endParaRPr lang="en-IN" dirty="0"/>
        </a:p>
      </dgm:t>
    </dgm:pt>
    <dgm:pt modelId="{F2EAB12B-BAEE-4B44-B1C7-71989578E532}" type="parTrans" cxnId="{760D3498-E791-46A4-99A2-CD9F7F7CE946}">
      <dgm:prSet/>
      <dgm:spPr/>
      <dgm:t>
        <a:bodyPr/>
        <a:lstStyle/>
        <a:p>
          <a:endParaRPr lang="en-IN"/>
        </a:p>
      </dgm:t>
    </dgm:pt>
    <dgm:pt modelId="{1EFB81F6-152C-435A-9EF8-B7BA0172B8CA}" type="sibTrans" cxnId="{760D3498-E791-46A4-99A2-CD9F7F7CE946}">
      <dgm:prSet/>
      <dgm:spPr/>
      <dgm:t>
        <a:bodyPr/>
        <a:lstStyle/>
        <a:p>
          <a:endParaRPr lang="en-IN"/>
        </a:p>
      </dgm:t>
    </dgm:pt>
    <dgm:pt modelId="{43BB3A15-BAC5-4654-BBC9-0CCF6F428C05}">
      <dgm:prSet/>
      <dgm:spPr/>
      <dgm:t>
        <a:bodyPr/>
        <a:lstStyle/>
        <a:p>
          <a:r>
            <a:rPr lang="en-US"/>
            <a:t>The basic operation of the cache is as follows. When the CPU needs to access memory, the cache is examined. If the word is found in the cache, it is read from the fast memory. If the word addressed by the CPU is not found in the cache, the main memory is accessed to read the word.</a:t>
          </a:r>
          <a:endParaRPr lang="en-IN"/>
        </a:p>
      </dgm:t>
    </dgm:pt>
    <dgm:pt modelId="{56FC287A-BB8A-4189-BBDD-FCA3DB72CC22}" type="parTrans" cxnId="{47D89D1A-3044-4B62-B4DB-13C9F66E121D}">
      <dgm:prSet/>
      <dgm:spPr/>
      <dgm:t>
        <a:bodyPr/>
        <a:lstStyle/>
        <a:p>
          <a:endParaRPr lang="en-IN"/>
        </a:p>
      </dgm:t>
    </dgm:pt>
    <dgm:pt modelId="{5058A77E-160F-4A33-A021-CAE6066F91E0}" type="sibTrans" cxnId="{47D89D1A-3044-4B62-B4DB-13C9F66E121D}">
      <dgm:prSet/>
      <dgm:spPr/>
      <dgm:t>
        <a:bodyPr/>
        <a:lstStyle/>
        <a:p>
          <a:endParaRPr lang="en-IN"/>
        </a:p>
      </dgm:t>
    </dgm:pt>
    <dgm:pt modelId="{585B65FE-4475-4369-8104-FEDC340D5B22}" type="pres">
      <dgm:prSet presAssocID="{F0B5D7D1-D1EF-4050-B035-EA63EB9136FB}" presName="linear" presStyleCnt="0">
        <dgm:presLayoutVars>
          <dgm:animLvl val="lvl"/>
          <dgm:resizeHandles val="exact"/>
        </dgm:presLayoutVars>
      </dgm:prSet>
      <dgm:spPr/>
    </dgm:pt>
    <dgm:pt modelId="{B27F5C80-3063-45A2-AD74-A3F5331453F8}" type="pres">
      <dgm:prSet presAssocID="{4C3F3C5D-D12A-43BF-9BFF-6F48743DE985}" presName="parentText" presStyleLbl="node1" presStyleIdx="0" presStyleCnt="3" custLinFactY="5321" custLinFactNeighborY="100000">
        <dgm:presLayoutVars>
          <dgm:chMax val="0"/>
          <dgm:bulletEnabled val="1"/>
        </dgm:presLayoutVars>
      </dgm:prSet>
      <dgm:spPr/>
    </dgm:pt>
    <dgm:pt modelId="{6D927314-942A-4818-ACA2-91F2AB5E7E82}" type="pres">
      <dgm:prSet presAssocID="{DA14F38B-9AEB-4DD9-A16D-2C1AD8DC3DC6}" presName="spacer" presStyleCnt="0"/>
      <dgm:spPr/>
    </dgm:pt>
    <dgm:pt modelId="{2A9F5F05-F190-4F25-B1D2-8CB3AFA97991}" type="pres">
      <dgm:prSet presAssocID="{3323E390-2883-462C-BD44-8058D36A4A20}" presName="parentText" presStyleLbl="node1" presStyleIdx="1" presStyleCnt="3">
        <dgm:presLayoutVars>
          <dgm:chMax val="0"/>
          <dgm:bulletEnabled val="1"/>
        </dgm:presLayoutVars>
      </dgm:prSet>
      <dgm:spPr/>
    </dgm:pt>
    <dgm:pt modelId="{41EC3D5C-4C96-4627-9671-2937588A6FFA}" type="pres">
      <dgm:prSet presAssocID="{1EFB81F6-152C-435A-9EF8-B7BA0172B8CA}" presName="spacer" presStyleCnt="0"/>
      <dgm:spPr/>
    </dgm:pt>
    <dgm:pt modelId="{BDDBCD1A-439D-47A9-84AD-56AC6662CE36}" type="pres">
      <dgm:prSet presAssocID="{43BB3A15-BAC5-4654-BBC9-0CCF6F428C05}" presName="parentText" presStyleLbl="node1" presStyleIdx="2" presStyleCnt="3">
        <dgm:presLayoutVars>
          <dgm:chMax val="0"/>
          <dgm:bulletEnabled val="1"/>
        </dgm:presLayoutVars>
      </dgm:prSet>
      <dgm:spPr/>
    </dgm:pt>
  </dgm:ptLst>
  <dgm:cxnLst>
    <dgm:cxn modelId="{47D89D1A-3044-4B62-B4DB-13C9F66E121D}" srcId="{F0B5D7D1-D1EF-4050-B035-EA63EB9136FB}" destId="{43BB3A15-BAC5-4654-BBC9-0CCF6F428C05}" srcOrd="2" destOrd="0" parTransId="{56FC287A-BB8A-4189-BBDD-FCA3DB72CC22}" sibTransId="{5058A77E-160F-4A33-A021-CAE6066F91E0}"/>
    <dgm:cxn modelId="{0F364082-F2D6-41C0-AA64-EBFA13CC396B}" type="presOf" srcId="{3323E390-2883-462C-BD44-8058D36A4A20}" destId="{2A9F5F05-F190-4F25-B1D2-8CB3AFA97991}" srcOrd="0" destOrd="0" presId="urn:microsoft.com/office/officeart/2005/8/layout/vList2"/>
    <dgm:cxn modelId="{853E6586-B59B-4051-A0FC-829440FE5BA0}" type="presOf" srcId="{4C3F3C5D-D12A-43BF-9BFF-6F48743DE985}" destId="{B27F5C80-3063-45A2-AD74-A3F5331453F8}" srcOrd="0" destOrd="0" presId="urn:microsoft.com/office/officeart/2005/8/layout/vList2"/>
    <dgm:cxn modelId="{760D3498-E791-46A4-99A2-CD9F7F7CE946}" srcId="{F0B5D7D1-D1EF-4050-B035-EA63EB9136FB}" destId="{3323E390-2883-462C-BD44-8058D36A4A20}" srcOrd="1" destOrd="0" parTransId="{F2EAB12B-BAEE-4B44-B1C7-71989578E532}" sibTransId="{1EFB81F6-152C-435A-9EF8-B7BA0172B8CA}"/>
    <dgm:cxn modelId="{1679B0B4-197C-4C5F-9732-C19BB2E1251B}" type="presOf" srcId="{F0B5D7D1-D1EF-4050-B035-EA63EB9136FB}" destId="{585B65FE-4475-4369-8104-FEDC340D5B22}" srcOrd="0" destOrd="0" presId="urn:microsoft.com/office/officeart/2005/8/layout/vList2"/>
    <dgm:cxn modelId="{C0BBF2B7-08F2-4CB8-BF29-E479DE926A87}" srcId="{F0B5D7D1-D1EF-4050-B035-EA63EB9136FB}" destId="{4C3F3C5D-D12A-43BF-9BFF-6F48743DE985}" srcOrd="0" destOrd="0" parTransId="{E34BCE1E-6F62-4DAF-B003-CE65A4D74DB9}" sibTransId="{DA14F38B-9AEB-4DD9-A16D-2C1AD8DC3DC6}"/>
    <dgm:cxn modelId="{9DDC4BC0-E79D-41F3-8B18-C92526EE4B55}" type="presOf" srcId="{43BB3A15-BAC5-4654-BBC9-0CCF6F428C05}" destId="{BDDBCD1A-439D-47A9-84AD-56AC6662CE36}" srcOrd="0" destOrd="0" presId="urn:microsoft.com/office/officeart/2005/8/layout/vList2"/>
    <dgm:cxn modelId="{D8AF3949-6266-4D50-A138-8AD7CEB83F50}" type="presParOf" srcId="{585B65FE-4475-4369-8104-FEDC340D5B22}" destId="{B27F5C80-3063-45A2-AD74-A3F5331453F8}" srcOrd="0" destOrd="0" presId="urn:microsoft.com/office/officeart/2005/8/layout/vList2"/>
    <dgm:cxn modelId="{24273D85-54C5-4951-903E-340164DF9126}" type="presParOf" srcId="{585B65FE-4475-4369-8104-FEDC340D5B22}" destId="{6D927314-942A-4818-ACA2-91F2AB5E7E82}" srcOrd="1" destOrd="0" presId="urn:microsoft.com/office/officeart/2005/8/layout/vList2"/>
    <dgm:cxn modelId="{F192CFF4-6403-4F33-9CE7-449D94DDDF3C}" type="presParOf" srcId="{585B65FE-4475-4369-8104-FEDC340D5B22}" destId="{2A9F5F05-F190-4F25-B1D2-8CB3AFA97991}" srcOrd="2" destOrd="0" presId="urn:microsoft.com/office/officeart/2005/8/layout/vList2"/>
    <dgm:cxn modelId="{CE81A7DE-B92B-4100-8E68-276B7904FF6D}" type="presParOf" srcId="{585B65FE-4475-4369-8104-FEDC340D5B22}" destId="{41EC3D5C-4C96-4627-9671-2937588A6FFA}" srcOrd="3" destOrd="0" presId="urn:microsoft.com/office/officeart/2005/8/layout/vList2"/>
    <dgm:cxn modelId="{54281054-C2A5-4DE1-990E-B612215A58D9}" type="presParOf" srcId="{585B65FE-4475-4369-8104-FEDC340D5B22}" destId="{BDDBCD1A-439D-47A9-84AD-56AC6662CE3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1EEBEB-8BCC-4B59-913E-75A3C2F8244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F5D49C3A-5E4E-4759-BAC7-DC86EFC58240}">
      <dgm:prSet/>
      <dgm:spPr/>
      <dgm:t>
        <a:bodyPr/>
        <a:lstStyle/>
        <a:p>
          <a:r>
            <a:rPr lang="en-US"/>
            <a:t>Virtual Memory is a concept used in some large computer system that permit the user to construct programs as though a large space were available, equal to the totality of auxiliary memory. </a:t>
          </a:r>
          <a:endParaRPr lang="en-IN"/>
        </a:p>
      </dgm:t>
    </dgm:pt>
    <dgm:pt modelId="{7B338862-0DD8-4D7B-9121-4ED5BD804E48}" type="parTrans" cxnId="{15A3790E-27EC-4408-A410-50543B36CFC9}">
      <dgm:prSet/>
      <dgm:spPr/>
      <dgm:t>
        <a:bodyPr/>
        <a:lstStyle/>
        <a:p>
          <a:endParaRPr lang="en-IN"/>
        </a:p>
      </dgm:t>
    </dgm:pt>
    <dgm:pt modelId="{34DE4274-1D28-4A5E-8E4F-F118058C02D0}" type="sibTrans" cxnId="{15A3790E-27EC-4408-A410-50543B36CFC9}">
      <dgm:prSet/>
      <dgm:spPr/>
      <dgm:t>
        <a:bodyPr/>
        <a:lstStyle/>
        <a:p>
          <a:endParaRPr lang="en-IN"/>
        </a:p>
      </dgm:t>
    </dgm:pt>
    <dgm:pt modelId="{24DE060A-F7B9-4D99-BEBE-87DBEFF4413E}">
      <dgm:prSet/>
      <dgm:spPr/>
      <dgm:t>
        <a:bodyPr/>
        <a:lstStyle/>
        <a:p>
          <a:r>
            <a:rPr lang="en-US" dirty="0"/>
            <a:t>Each address that is referenced by the CPU goes through an address mapping from the so-called virtual address to a physical address in main memory. </a:t>
          </a:r>
          <a:endParaRPr lang="en-IN" dirty="0"/>
        </a:p>
      </dgm:t>
    </dgm:pt>
    <dgm:pt modelId="{8F07AC3B-D7F5-4A39-9081-89B75191FE21}" type="parTrans" cxnId="{414B53EE-D679-4CE4-B33B-6ACCF316C71B}">
      <dgm:prSet/>
      <dgm:spPr/>
      <dgm:t>
        <a:bodyPr/>
        <a:lstStyle/>
        <a:p>
          <a:endParaRPr lang="en-IN"/>
        </a:p>
      </dgm:t>
    </dgm:pt>
    <dgm:pt modelId="{C73B8C3A-4CE4-43D4-8FA5-2FAF84882C59}" type="sibTrans" cxnId="{414B53EE-D679-4CE4-B33B-6ACCF316C71B}">
      <dgm:prSet/>
      <dgm:spPr/>
      <dgm:t>
        <a:bodyPr/>
        <a:lstStyle/>
        <a:p>
          <a:endParaRPr lang="en-IN"/>
        </a:p>
      </dgm:t>
    </dgm:pt>
    <dgm:pt modelId="{3EF2BDDB-22A4-47BD-8D01-07DAF85D9E37}">
      <dgm:prSet/>
      <dgm:spPr/>
      <dgm:t>
        <a:bodyPr/>
        <a:lstStyle/>
        <a:p>
          <a:r>
            <a:rPr lang="en-US"/>
            <a:t>A virtual memory system provides a mechanism for translating program generated addresses into correct main memory locations. This is done dynamically, while programs are being executed in the CPU.</a:t>
          </a:r>
          <a:endParaRPr lang="en-IN"/>
        </a:p>
      </dgm:t>
    </dgm:pt>
    <dgm:pt modelId="{351EBA91-7ECC-4AE0-8848-96FC1869A913}" type="parTrans" cxnId="{000AA904-F5C3-4986-B3A0-A7C219DFC4BD}">
      <dgm:prSet/>
      <dgm:spPr/>
      <dgm:t>
        <a:bodyPr/>
        <a:lstStyle/>
        <a:p>
          <a:endParaRPr lang="en-IN"/>
        </a:p>
      </dgm:t>
    </dgm:pt>
    <dgm:pt modelId="{4E225C77-DB03-4D93-A627-E0073EFAEB6E}" type="sibTrans" cxnId="{000AA904-F5C3-4986-B3A0-A7C219DFC4BD}">
      <dgm:prSet/>
      <dgm:spPr/>
      <dgm:t>
        <a:bodyPr/>
        <a:lstStyle/>
        <a:p>
          <a:endParaRPr lang="en-IN"/>
        </a:p>
      </dgm:t>
    </dgm:pt>
    <dgm:pt modelId="{319DBBA0-30E0-4FE2-B66E-B83DDB453F4A}">
      <dgm:prSet/>
      <dgm:spPr/>
      <dgm:t>
        <a:bodyPr/>
        <a:lstStyle/>
        <a:p>
          <a:r>
            <a:rPr lang="en-US"/>
            <a:t>. It gives the programmer the illusion that they have a very large memory at this disposal even though the computer actually has a relatively small main memory. </a:t>
          </a:r>
          <a:endParaRPr lang="en-IN"/>
        </a:p>
      </dgm:t>
    </dgm:pt>
    <dgm:pt modelId="{227FA3CF-57D3-4317-99E1-89F96FB67055}" type="parTrans" cxnId="{AD6DC791-F503-4D29-B41F-DC0A1EF276E6}">
      <dgm:prSet/>
      <dgm:spPr/>
      <dgm:t>
        <a:bodyPr/>
        <a:lstStyle/>
        <a:p>
          <a:endParaRPr lang="en-IN"/>
        </a:p>
      </dgm:t>
    </dgm:pt>
    <dgm:pt modelId="{0826E265-221F-4FE1-AFD3-DC2C15CD3DC8}" type="sibTrans" cxnId="{AD6DC791-F503-4D29-B41F-DC0A1EF276E6}">
      <dgm:prSet/>
      <dgm:spPr/>
      <dgm:t>
        <a:bodyPr/>
        <a:lstStyle/>
        <a:p>
          <a:endParaRPr lang="en-IN"/>
        </a:p>
      </dgm:t>
    </dgm:pt>
    <dgm:pt modelId="{8FCA5DDD-D9F9-49C7-BDFB-D2DD247B2C49}" type="pres">
      <dgm:prSet presAssocID="{611EEBEB-8BCC-4B59-913E-75A3C2F8244D}" presName="linear" presStyleCnt="0">
        <dgm:presLayoutVars>
          <dgm:animLvl val="lvl"/>
          <dgm:resizeHandles val="exact"/>
        </dgm:presLayoutVars>
      </dgm:prSet>
      <dgm:spPr/>
    </dgm:pt>
    <dgm:pt modelId="{07E48EFB-4416-4E97-A5F6-704192FA7300}" type="pres">
      <dgm:prSet presAssocID="{F5D49C3A-5E4E-4759-BAC7-DC86EFC58240}" presName="parentText" presStyleLbl="node1" presStyleIdx="0" presStyleCnt="4">
        <dgm:presLayoutVars>
          <dgm:chMax val="0"/>
          <dgm:bulletEnabled val="1"/>
        </dgm:presLayoutVars>
      </dgm:prSet>
      <dgm:spPr/>
    </dgm:pt>
    <dgm:pt modelId="{6F4DE014-512C-4559-99D2-843DBA508ECF}" type="pres">
      <dgm:prSet presAssocID="{34DE4274-1D28-4A5E-8E4F-F118058C02D0}" presName="spacer" presStyleCnt="0"/>
      <dgm:spPr/>
    </dgm:pt>
    <dgm:pt modelId="{24D93C06-61A9-48E9-AB0D-5F00D7C3FE4E}" type="pres">
      <dgm:prSet presAssocID="{24DE060A-F7B9-4D99-BEBE-87DBEFF4413E}" presName="parentText" presStyleLbl="node1" presStyleIdx="1" presStyleCnt="4">
        <dgm:presLayoutVars>
          <dgm:chMax val="0"/>
          <dgm:bulletEnabled val="1"/>
        </dgm:presLayoutVars>
      </dgm:prSet>
      <dgm:spPr/>
    </dgm:pt>
    <dgm:pt modelId="{587486AB-DA89-48F0-9B47-EBDE3D8CEF88}" type="pres">
      <dgm:prSet presAssocID="{C73B8C3A-4CE4-43D4-8FA5-2FAF84882C59}" presName="spacer" presStyleCnt="0"/>
      <dgm:spPr/>
    </dgm:pt>
    <dgm:pt modelId="{485D2505-DC4E-4CEE-858D-DA7F850317B0}" type="pres">
      <dgm:prSet presAssocID="{3EF2BDDB-22A4-47BD-8D01-07DAF85D9E37}" presName="parentText" presStyleLbl="node1" presStyleIdx="2" presStyleCnt="4">
        <dgm:presLayoutVars>
          <dgm:chMax val="0"/>
          <dgm:bulletEnabled val="1"/>
        </dgm:presLayoutVars>
      </dgm:prSet>
      <dgm:spPr/>
    </dgm:pt>
    <dgm:pt modelId="{627F3D7C-71D1-4162-AB8F-9045A484E712}" type="pres">
      <dgm:prSet presAssocID="{4E225C77-DB03-4D93-A627-E0073EFAEB6E}" presName="spacer" presStyleCnt="0"/>
      <dgm:spPr/>
    </dgm:pt>
    <dgm:pt modelId="{7A11F54A-56FE-4132-BCBC-D7FDFCADF54C}" type="pres">
      <dgm:prSet presAssocID="{319DBBA0-30E0-4FE2-B66E-B83DDB453F4A}" presName="parentText" presStyleLbl="node1" presStyleIdx="3" presStyleCnt="4">
        <dgm:presLayoutVars>
          <dgm:chMax val="0"/>
          <dgm:bulletEnabled val="1"/>
        </dgm:presLayoutVars>
      </dgm:prSet>
      <dgm:spPr/>
    </dgm:pt>
  </dgm:ptLst>
  <dgm:cxnLst>
    <dgm:cxn modelId="{000AA904-F5C3-4986-B3A0-A7C219DFC4BD}" srcId="{611EEBEB-8BCC-4B59-913E-75A3C2F8244D}" destId="{3EF2BDDB-22A4-47BD-8D01-07DAF85D9E37}" srcOrd="2" destOrd="0" parTransId="{351EBA91-7ECC-4AE0-8848-96FC1869A913}" sibTransId="{4E225C77-DB03-4D93-A627-E0073EFAEB6E}"/>
    <dgm:cxn modelId="{15A3790E-27EC-4408-A410-50543B36CFC9}" srcId="{611EEBEB-8BCC-4B59-913E-75A3C2F8244D}" destId="{F5D49C3A-5E4E-4759-BAC7-DC86EFC58240}" srcOrd="0" destOrd="0" parTransId="{7B338862-0DD8-4D7B-9121-4ED5BD804E48}" sibTransId="{34DE4274-1D28-4A5E-8E4F-F118058C02D0}"/>
    <dgm:cxn modelId="{6E0DD51A-A994-4778-8377-26D724E216DF}" type="presOf" srcId="{24DE060A-F7B9-4D99-BEBE-87DBEFF4413E}" destId="{24D93C06-61A9-48E9-AB0D-5F00D7C3FE4E}" srcOrd="0" destOrd="0" presId="urn:microsoft.com/office/officeart/2005/8/layout/vList2"/>
    <dgm:cxn modelId="{2B450473-0794-4A4F-9428-E06A54603256}" type="presOf" srcId="{319DBBA0-30E0-4FE2-B66E-B83DDB453F4A}" destId="{7A11F54A-56FE-4132-BCBC-D7FDFCADF54C}" srcOrd="0" destOrd="0" presId="urn:microsoft.com/office/officeart/2005/8/layout/vList2"/>
    <dgm:cxn modelId="{95675A86-0961-495C-AAC2-54FD1666DAD9}" type="presOf" srcId="{611EEBEB-8BCC-4B59-913E-75A3C2F8244D}" destId="{8FCA5DDD-D9F9-49C7-BDFB-D2DD247B2C49}" srcOrd="0" destOrd="0" presId="urn:microsoft.com/office/officeart/2005/8/layout/vList2"/>
    <dgm:cxn modelId="{AD6DC791-F503-4D29-B41F-DC0A1EF276E6}" srcId="{611EEBEB-8BCC-4B59-913E-75A3C2F8244D}" destId="{319DBBA0-30E0-4FE2-B66E-B83DDB453F4A}" srcOrd="3" destOrd="0" parTransId="{227FA3CF-57D3-4317-99E1-89F96FB67055}" sibTransId="{0826E265-221F-4FE1-AFD3-DC2C15CD3DC8}"/>
    <dgm:cxn modelId="{319ED7A1-5A59-44DA-8E5B-063DF687B03E}" type="presOf" srcId="{3EF2BDDB-22A4-47BD-8D01-07DAF85D9E37}" destId="{485D2505-DC4E-4CEE-858D-DA7F850317B0}" srcOrd="0" destOrd="0" presId="urn:microsoft.com/office/officeart/2005/8/layout/vList2"/>
    <dgm:cxn modelId="{8C87AEDB-8A2B-432D-B847-85C9F6C53656}" type="presOf" srcId="{F5D49C3A-5E4E-4759-BAC7-DC86EFC58240}" destId="{07E48EFB-4416-4E97-A5F6-704192FA7300}" srcOrd="0" destOrd="0" presId="urn:microsoft.com/office/officeart/2005/8/layout/vList2"/>
    <dgm:cxn modelId="{414B53EE-D679-4CE4-B33B-6ACCF316C71B}" srcId="{611EEBEB-8BCC-4B59-913E-75A3C2F8244D}" destId="{24DE060A-F7B9-4D99-BEBE-87DBEFF4413E}" srcOrd="1" destOrd="0" parTransId="{8F07AC3B-D7F5-4A39-9081-89B75191FE21}" sibTransId="{C73B8C3A-4CE4-43D4-8FA5-2FAF84882C59}"/>
    <dgm:cxn modelId="{F3E7580F-3528-4F53-9AD0-FF21EC2AEBDC}" type="presParOf" srcId="{8FCA5DDD-D9F9-49C7-BDFB-D2DD247B2C49}" destId="{07E48EFB-4416-4E97-A5F6-704192FA7300}" srcOrd="0" destOrd="0" presId="urn:microsoft.com/office/officeart/2005/8/layout/vList2"/>
    <dgm:cxn modelId="{8CBEF6A5-D3CD-4B49-A1BF-513D1216E5E9}" type="presParOf" srcId="{8FCA5DDD-D9F9-49C7-BDFB-D2DD247B2C49}" destId="{6F4DE014-512C-4559-99D2-843DBA508ECF}" srcOrd="1" destOrd="0" presId="urn:microsoft.com/office/officeart/2005/8/layout/vList2"/>
    <dgm:cxn modelId="{952A285F-1D72-4C21-97A4-8648336CE5F2}" type="presParOf" srcId="{8FCA5DDD-D9F9-49C7-BDFB-D2DD247B2C49}" destId="{24D93C06-61A9-48E9-AB0D-5F00D7C3FE4E}" srcOrd="2" destOrd="0" presId="urn:microsoft.com/office/officeart/2005/8/layout/vList2"/>
    <dgm:cxn modelId="{1223C6A2-3126-4507-9B02-811011F28C37}" type="presParOf" srcId="{8FCA5DDD-D9F9-49C7-BDFB-D2DD247B2C49}" destId="{587486AB-DA89-48F0-9B47-EBDE3D8CEF88}" srcOrd="3" destOrd="0" presId="urn:microsoft.com/office/officeart/2005/8/layout/vList2"/>
    <dgm:cxn modelId="{D5C63A11-EC6B-4053-9CB3-ED897BA3D4DD}" type="presParOf" srcId="{8FCA5DDD-D9F9-49C7-BDFB-D2DD247B2C49}" destId="{485D2505-DC4E-4CEE-858D-DA7F850317B0}" srcOrd="4" destOrd="0" presId="urn:microsoft.com/office/officeart/2005/8/layout/vList2"/>
    <dgm:cxn modelId="{87BA7345-6B72-4D71-A988-5350B3F0299C}" type="presParOf" srcId="{8FCA5DDD-D9F9-49C7-BDFB-D2DD247B2C49}" destId="{627F3D7C-71D1-4162-AB8F-9045A484E712}" srcOrd="5" destOrd="0" presId="urn:microsoft.com/office/officeart/2005/8/layout/vList2"/>
    <dgm:cxn modelId="{2B961684-F763-4AEE-B296-6543929FDD73}" type="presParOf" srcId="{8FCA5DDD-D9F9-49C7-BDFB-D2DD247B2C49}" destId="{7A11F54A-56FE-4132-BCBC-D7FDFCADF54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C84B7C-E432-421A-9E79-BD87D74D582A}"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0D76C187-AB14-43F0-AC72-36B014648F18}">
      <dgm:prSet custT="1"/>
      <dgm:spPr/>
      <dgm:t>
        <a:bodyPr/>
        <a:lstStyle/>
        <a:p>
          <a:r>
            <a:rPr lang="en-US" sz="3200" b="1" i="0" dirty="0">
              <a:latin typeface="Times New Roman" panose="02020603050405020304" pitchFamily="18" charset="0"/>
              <a:cs typeface="Times New Roman" panose="02020603050405020304" pitchFamily="18" charset="0"/>
            </a:rPr>
            <a:t>THANK YOU FOR LISTENING TO MY          PRESENTATION</a:t>
          </a:r>
          <a:br>
            <a:rPr lang="en-IN" sz="2800" b="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dgm:t>
    </dgm:pt>
    <dgm:pt modelId="{880EFBFC-1A48-4A5D-866E-C74BD98A47BA}" type="parTrans" cxnId="{824CEADF-0F83-4D80-8F1F-77D75EF98C32}">
      <dgm:prSet/>
      <dgm:spPr/>
      <dgm:t>
        <a:bodyPr/>
        <a:lstStyle/>
        <a:p>
          <a:endParaRPr lang="en-IN"/>
        </a:p>
      </dgm:t>
    </dgm:pt>
    <dgm:pt modelId="{2A9A1CDD-837E-42EA-BCD3-9B2094D76C74}" type="sibTrans" cxnId="{824CEADF-0F83-4D80-8F1F-77D75EF98C32}">
      <dgm:prSet/>
      <dgm:spPr/>
      <dgm:t>
        <a:bodyPr/>
        <a:lstStyle/>
        <a:p>
          <a:endParaRPr lang="en-IN"/>
        </a:p>
      </dgm:t>
    </dgm:pt>
    <dgm:pt modelId="{B72DB1B4-85FC-4973-91F0-6E4767EBFAAC}" type="pres">
      <dgm:prSet presAssocID="{01C84B7C-E432-421A-9E79-BD87D74D582A}" presName="linear" presStyleCnt="0">
        <dgm:presLayoutVars>
          <dgm:animLvl val="lvl"/>
          <dgm:resizeHandles val="exact"/>
        </dgm:presLayoutVars>
      </dgm:prSet>
      <dgm:spPr/>
    </dgm:pt>
    <dgm:pt modelId="{9DB68468-607D-49D5-8EDF-B0A466F59F65}" type="pres">
      <dgm:prSet presAssocID="{0D76C187-AB14-43F0-AC72-36B014648F18}" presName="parentText" presStyleLbl="node1" presStyleIdx="0" presStyleCnt="1" custLinFactNeighborX="5301" custLinFactNeighborY="-6055">
        <dgm:presLayoutVars>
          <dgm:chMax val="0"/>
          <dgm:bulletEnabled val="1"/>
        </dgm:presLayoutVars>
      </dgm:prSet>
      <dgm:spPr/>
    </dgm:pt>
  </dgm:ptLst>
  <dgm:cxnLst>
    <dgm:cxn modelId="{108A8906-AE15-4D66-8A9D-90C64DBD3E0D}" type="presOf" srcId="{0D76C187-AB14-43F0-AC72-36B014648F18}" destId="{9DB68468-607D-49D5-8EDF-B0A466F59F65}" srcOrd="0" destOrd="0" presId="urn:microsoft.com/office/officeart/2005/8/layout/vList2"/>
    <dgm:cxn modelId="{D93CBE7E-5490-4E0B-AA4B-BB7001A1B859}" type="presOf" srcId="{01C84B7C-E432-421A-9E79-BD87D74D582A}" destId="{B72DB1B4-85FC-4973-91F0-6E4767EBFAAC}" srcOrd="0" destOrd="0" presId="urn:microsoft.com/office/officeart/2005/8/layout/vList2"/>
    <dgm:cxn modelId="{824CEADF-0F83-4D80-8F1F-77D75EF98C32}" srcId="{01C84B7C-E432-421A-9E79-BD87D74D582A}" destId="{0D76C187-AB14-43F0-AC72-36B014648F18}" srcOrd="0" destOrd="0" parTransId="{880EFBFC-1A48-4A5D-866E-C74BD98A47BA}" sibTransId="{2A9A1CDD-837E-42EA-BCD3-9B2094D76C74}"/>
    <dgm:cxn modelId="{A8D17D9A-0B59-4420-B518-3479B89B11C1}" type="presParOf" srcId="{B72DB1B4-85FC-4973-91F0-6E4767EBFAAC}" destId="{9DB68468-607D-49D5-8EDF-B0A466F59F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F5C80-3063-45A2-AD74-A3F5331453F8}">
      <dsp:nvSpPr>
        <dsp:cNvPr id="0" name=""/>
        <dsp:cNvSpPr/>
      </dsp:nvSpPr>
      <dsp:spPr>
        <a:xfrm>
          <a:off x="0" y="624084"/>
          <a:ext cx="10150744" cy="1511055"/>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references to memory at any given interval of time tend to be confined within a few localized areas in memory known as the property of </a:t>
          </a:r>
          <a:r>
            <a:rPr lang="en-US" sz="2100" b="1" kern="1200"/>
            <a:t>locality of reference</a:t>
          </a:r>
          <a:r>
            <a:rPr lang="en-US" sz="2100" kern="1200"/>
            <a:t>.</a:t>
          </a:r>
          <a:endParaRPr lang="en-IN" sz="2100" kern="1200"/>
        </a:p>
      </dsp:txBody>
      <dsp:txXfrm>
        <a:off x="73764" y="697848"/>
        <a:ext cx="10003216" cy="1363527"/>
      </dsp:txXfrm>
    </dsp:sp>
    <dsp:sp modelId="{2A9F5F05-F190-4F25-B1D2-8CB3AFA97991}">
      <dsp:nvSpPr>
        <dsp:cNvPr id="0" name=""/>
        <dsp:cNvSpPr/>
      </dsp:nvSpPr>
      <dsp:spPr>
        <a:xfrm>
          <a:off x="0" y="2054736"/>
          <a:ext cx="10150744" cy="1511055"/>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cache memory access time is less than the access time of main memory by a </a:t>
          </a:r>
          <a:r>
            <a:rPr lang="en-US" sz="2100" b="1" kern="1200" dirty="0"/>
            <a:t>factor of 5 to 10</a:t>
          </a:r>
          <a:r>
            <a:rPr lang="en-US" sz="2100" kern="1200" dirty="0"/>
            <a:t>. The cache is the </a:t>
          </a:r>
          <a:r>
            <a:rPr lang="en-US" sz="2100" b="1" kern="1200" dirty="0"/>
            <a:t>fastest component</a:t>
          </a:r>
          <a:r>
            <a:rPr lang="en-US" sz="2100" kern="1200" dirty="0"/>
            <a:t> in the memory hierarchy and approaches the speed of CPU components.</a:t>
          </a:r>
          <a:endParaRPr lang="en-IN" sz="2100" kern="1200" dirty="0"/>
        </a:p>
      </dsp:txBody>
      <dsp:txXfrm>
        <a:off x="73764" y="2128500"/>
        <a:ext cx="10003216" cy="1363527"/>
      </dsp:txXfrm>
    </dsp:sp>
    <dsp:sp modelId="{BDDBCD1A-439D-47A9-84AD-56AC6662CE36}">
      <dsp:nvSpPr>
        <dsp:cNvPr id="0" name=""/>
        <dsp:cNvSpPr/>
      </dsp:nvSpPr>
      <dsp:spPr>
        <a:xfrm>
          <a:off x="0" y="3626271"/>
          <a:ext cx="10150744" cy="1511055"/>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basic operation of the cache is as follows. When the CPU needs to access memory, the cache is examined. If the word is found in the cache, it is read from the fast memory. If the word addressed by the CPU is not found in the cache, the main memory is accessed to read the word.</a:t>
          </a:r>
          <a:endParaRPr lang="en-IN" sz="2100" kern="1200"/>
        </a:p>
      </dsp:txBody>
      <dsp:txXfrm>
        <a:off x="73764" y="3700035"/>
        <a:ext cx="10003216" cy="1363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48EFB-4416-4E97-A5F6-704192FA7300}">
      <dsp:nvSpPr>
        <dsp:cNvPr id="0" name=""/>
        <dsp:cNvSpPr/>
      </dsp:nvSpPr>
      <dsp:spPr>
        <a:xfrm>
          <a:off x="0" y="69231"/>
          <a:ext cx="9585788" cy="11793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Virtual Memory is a concept used in some large computer system that permit the user to construct programs as though a large space were available, equal to the totality of auxiliary memory. </a:t>
          </a:r>
          <a:endParaRPr lang="en-IN" sz="2100" kern="1200"/>
        </a:p>
      </dsp:txBody>
      <dsp:txXfrm>
        <a:off x="57572" y="126803"/>
        <a:ext cx="9470644" cy="1064216"/>
      </dsp:txXfrm>
    </dsp:sp>
    <dsp:sp modelId="{24D93C06-61A9-48E9-AB0D-5F00D7C3FE4E}">
      <dsp:nvSpPr>
        <dsp:cNvPr id="0" name=""/>
        <dsp:cNvSpPr/>
      </dsp:nvSpPr>
      <dsp:spPr>
        <a:xfrm>
          <a:off x="0" y="1309071"/>
          <a:ext cx="9585788" cy="117936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Each address that is referenced by the CPU goes through an address mapping from the so-called virtual address to a physical address in main memory. </a:t>
          </a:r>
          <a:endParaRPr lang="en-IN" sz="2100" kern="1200" dirty="0"/>
        </a:p>
      </dsp:txBody>
      <dsp:txXfrm>
        <a:off x="57572" y="1366643"/>
        <a:ext cx="9470644" cy="1064216"/>
      </dsp:txXfrm>
    </dsp:sp>
    <dsp:sp modelId="{485D2505-DC4E-4CEE-858D-DA7F850317B0}">
      <dsp:nvSpPr>
        <dsp:cNvPr id="0" name=""/>
        <dsp:cNvSpPr/>
      </dsp:nvSpPr>
      <dsp:spPr>
        <a:xfrm>
          <a:off x="0" y="2548911"/>
          <a:ext cx="9585788" cy="117936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virtual memory system provides a mechanism for translating program generated addresses into correct main memory locations. This is done dynamically, while programs are being executed in the CPU.</a:t>
          </a:r>
          <a:endParaRPr lang="en-IN" sz="2100" kern="1200"/>
        </a:p>
      </dsp:txBody>
      <dsp:txXfrm>
        <a:off x="57572" y="2606483"/>
        <a:ext cx="9470644" cy="1064216"/>
      </dsp:txXfrm>
    </dsp:sp>
    <dsp:sp modelId="{7A11F54A-56FE-4132-BCBC-D7FDFCADF54C}">
      <dsp:nvSpPr>
        <dsp:cNvPr id="0" name=""/>
        <dsp:cNvSpPr/>
      </dsp:nvSpPr>
      <dsp:spPr>
        <a:xfrm>
          <a:off x="0" y="3788751"/>
          <a:ext cx="9585788" cy="117936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It gives the programmer the illusion that they have a very large memory at this disposal even though the computer actually has a relatively small main memory. </a:t>
          </a:r>
          <a:endParaRPr lang="en-IN" sz="2100" kern="1200"/>
        </a:p>
      </dsp:txBody>
      <dsp:txXfrm>
        <a:off x="57572" y="3846323"/>
        <a:ext cx="9470644" cy="1064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68468-607D-49D5-8EDF-B0A466F59F65}">
      <dsp:nvSpPr>
        <dsp:cNvPr id="0" name=""/>
        <dsp:cNvSpPr/>
      </dsp:nvSpPr>
      <dsp:spPr>
        <a:xfrm>
          <a:off x="0" y="0"/>
          <a:ext cx="8915399" cy="1468441"/>
        </a:xfrm>
        <a:prstGeom prst="round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dirty="0">
              <a:latin typeface="Times New Roman" panose="02020603050405020304" pitchFamily="18" charset="0"/>
              <a:cs typeface="Times New Roman" panose="02020603050405020304" pitchFamily="18" charset="0"/>
            </a:rPr>
            <a:t>THANK YOU FOR LISTENING TO MY          PRESENTATION</a:t>
          </a:r>
          <a:br>
            <a:rPr lang="en-IN" sz="2800" b="0" kern="1200" dirty="0">
              <a:latin typeface="Times New Roman" panose="02020603050405020304" pitchFamily="18" charset="0"/>
              <a:cs typeface="Times New Roman" panose="02020603050405020304" pitchFamily="18" charset="0"/>
            </a:rPr>
          </a:br>
          <a:endParaRPr lang="en-IN" sz="2800" kern="1200" dirty="0">
            <a:latin typeface="Times New Roman" panose="02020603050405020304" pitchFamily="18" charset="0"/>
            <a:cs typeface="Times New Roman" panose="02020603050405020304" pitchFamily="18" charset="0"/>
          </a:endParaRPr>
        </a:p>
      </dsp:txBody>
      <dsp:txXfrm>
        <a:off x="71683" y="71683"/>
        <a:ext cx="8772033" cy="13250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6886F-049E-4D8A-83CB-8817E102DCDD}" type="datetimeFigureOut">
              <a:rPr lang="en-IN" smtClean="0"/>
              <a:t>03-01-2023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D8DB3-7F63-42FA-87E6-7388543F12F3}" type="slidenum">
              <a:rPr lang="en-IN" smtClean="0"/>
              <a:t>‹#›</a:t>
            </a:fld>
            <a:endParaRPr lang="en-IN"/>
          </a:p>
        </p:txBody>
      </p:sp>
    </p:spTree>
    <p:extLst>
      <p:ext uri="{BB962C8B-B14F-4D97-AF65-F5344CB8AC3E}">
        <p14:creationId xmlns:p14="http://schemas.microsoft.com/office/powerpoint/2010/main" val="299595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72DE6-6585-4B08-9EF2-9AC6EE0A8D2F}" type="datetime1">
              <a:rPr lang="en-IN" smtClean="0"/>
              <a:t>03-01-2023</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344119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36868B-6935-4C87-B676-967B742165A4}" type="datetime1">
              <a:rPr lang="en-IN" smtClean="0"/>
              <a:t>03-01-2023</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63148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8A9510-9C71-4FEB-AAED-7B0A6ED44070}" type="datetime1">
              <a:rPr lang="en-IN" smtClean="0"/>
              <a:t>03-01-2023</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C44F9E-59C3-457A-99E5-93939BDFE56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6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630762-7D5C-4FA3-A5B0-2DE26E1AA629}" type="datetime1">
              <a:rPr lang="en-IN" smtClean="0"/>
              <a:t>03-01-2023</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136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B22CEA-C107-454E-A3B8-C036C4C3BD92}" type="datetime1">
              <a:rPr lang="en-IN" smtClean="0"/>
              <a:t>03-01-2023</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C44F9E-59C3-457A-99E5-93939BDFE56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692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D5721E-92DC-4652-9CE2-7730428EDFEA}" type="datetime1">
              <a:rPr lang="en-IN" smtClean="0"/>
              <a:t>03-01-2023</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15052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454BC-F9FE-452F-9744-952D19BA72FE}" type="datetime1">
              <a:rPr lang="en-IN" smtClean="0"/>
              <a:t>03-01-2023</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57852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DF1EA-5B67-481D-80FE-097075108260}" type="datetime1">
              <a:rPr lang="en-IN" smtClean="0"/>
              <a:t>03-01-2023</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09604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5DA6D-F618-4120-9374-295090D00B2A}" type="datetime1">
              <a:rPr lang="en-IN" smtClean="0"/>
              <a:t>03-01-2023</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26253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2CFA9-AC56-42B6-B68B-6259FD5C2140}" type="datetime1">
              <a:rPr lang="en-IN" smtClean="0"/>
              <a:t>03-01-2023</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157501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CC86EA-DFF6-443E-B9ED-7EADE2D1019C}" type="datetime1">
              <a:rPr lang="en-IN" smtClean="0"/>
              <a:t>03-01-2023</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115081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F5C016-88EA-4764-BA5B-043D4778B2A4}" type="datetime1">
              <a:rPr lang="en-IN" smtClean="0"/>
              <a:t>03-01-2023</a:t>
            </a:fld>
            <a:endParaRPr lang="en-IN"/>
          </a:p>
        </p:txBody>
      </p:sp>
      <p:sp>
        <p:nvSpPr>
          <p:cNvPr id="8" name="Footer Placeholder 7"/>
          <p:cNvSpPr>
            <a:spLocks noGrp="1"/>
          </p:cNvSpPr>
          <p:nvPr>
            <p:ph type="ftr" sz="quarter" idx="11"/>
          </p:nvPr>
        </p:nvSpPr>
        <p:spPr/>
        <p:txBody>
          <a:bodyPr/>
          <a:lstStyle/>
          <a:p>
            <a:r>
              <a:rPr lang="en-IN"/>
              <a:t>MADHURIMA RAWAT(DATASCIENCE CSVTU)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272885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AA61A2-274E-41BE-A81D-0F0C5EE4863C}" type="datetime1">
              <a:rPr lang="en-IN" smtClean="0"/>
              <a:t>03-01-2023</a:t>
            </a:fld>
            <a:endParaRPr lang="en-IN"/>
          </a:p>
        </p:txBody>
      </p:sp>
      <p:sp>
        <p:nvSpPr>
          <p:cNvPr id="4" name="Footer Placeholder 3"/>
          <p:cNvSpPr>
            <a:spLocks noGrp="1"/>
          </p:cNvSpPr>
          <p:nvPr>
            <p:ph type="ftr" sz="quarter" idx="11"/>
          </p:nvPr>
        </p:nvSpPr>
        <p:spPr/>
        <p:txBody>
          <a:bodyPr/>
          <a:lstStyle/>
          <a:p>
            <a:r>
              <a:rPr lang="en-IN"/>
              <a:t>MADHURIMA RAWAT(DATASCIENCE CSVTU)</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127066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3DE36-FB5F-4596-ABDF-7614D0A20C21}" type="datetime1">
              <a:rPr lang="en-IN" smtClean="0"/>
              <a:t>03-01-2023</a:t>
            </a:fld>
            <a:endParaRPr lang="en-IN"/>
          </a:p>
        </p:txBody>
      </p:sp>
      <p:sp>
        <p:nvSpPr>
          <p:cNvPr id="3" name="Footer Placeholder 2"/>
          <p:cNvSpPr>
            <a:spLocks noGrp="1"/>
          </p:cNvSpPr>
          <p:nvPr>
            <p:ph type="ftr" sz="quarter" idx="11"/>
          </p:nvPr>
        </p:nvSpPr>
        <p:spPr/>
        <p:txBody>
          <a:bodyPr/>
          <a:lstStyle/>
          <a:p>
            <a:r>
              <a:rPr lang="en-IN"/>
              <a:t>MADHURIMA RAWAT(DATASCIENCE CSVTU)</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196206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D2E5A-DB33-432A-AE83-376BEEEBCB06}" type="datetime1">
              <a:rPr lang="en-IN" smtClean="0"/>
              <a:t>03-01-2023</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7822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964F6-AA0A-4CC9-B58A-D4F463450CAD}" type="datetime1">
              <a:rPr lang="en-IN" smtClean="0"/>
              <a:t>03-01-2023</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C44F9E-59C3-457A-99E5-93939BDFE56A}" type="slidenum">
              <a:rPr lang="en-IN" smtClean="0"/>
              <a:t>‹#›</a:t>
            </a:fld>
            <a:endParaRPr lang="en-IN"/>
          </a:p>
        </p:txBody>
      </p:sp>
    </p:spTree>
    <p:extLst>
      <p:ext uri="{BB962C8B-B14F-4D97-AF65-F5344CB8AC3E}">
        <p14:creationId xmlns:p14="http://schemas.microsoft.com/office/powerpoint/2010/main" val="42799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D26693-05BC-41B5-A604-522FAF1E639B}" type="datetime1">
              <a:rPr lang="en-IN" smtClean="0"/>
              <a:t>03-01-2023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MADHURIMA RAWAT(DATASCIENCE CSVTU)</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C44F9E-59C3-457A-99E5-93939BDFE56A}" type="slidenum">
              <a:rPr lang="en-IN" smtClean="0"/>
              <a:t>‹#›</a:t>
            </a:fld>
            <a:endParaRPr lang="en-IN"/>
          </a:p>
        </p:txBody>
      </p:sp>
    </p:spTree>
    <p:extLst>
      <p:ext uri="{BB962C8B-B14F-4D97-AF65-F5344CB8AC3E}">
        <p14:creationId xmlns:p14="http://schemas.microsoft.com/office/powerpoint/2010/main" val="210102550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5BBE-CE3A-8ECB-0944-87FC4669453E}"/>
              </a:ext>
            </a:extLst>
          </p:cNvPr>
          <p:cNvSpPr>
            <a:spLocks noGrp="1"/>
          </p:cNvSpPr>
          <p:nvPr>
            <p:ph type="ctrTitle"/>
          </p:nvPr>
        </p:nvSpPr>
        <p:spPr>
          <a:xfrm>
            <a:off x="2361890" y="1708606"/>
            <a:ext cx="9509282" cy="2387600"/>
          </a:xfrm>
        </p:spPr>
        <p:txBody>
          <a:bodyPr>
            <a:normAutofit/>
          </a:bodyPr>
          <a:lstStyle/>
          <a:p>
            <a:r>
              <a:rPr lang="en-US" sz="4400" dirty="0"/>
              <a:t>CACHE MEMORY AND VIRTUAL              MEMORY </a:t>
            </a:r>
            <a:endParaRPr lang="en-IN" sz="44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1C82BFCC-8564-2B4B-CA4A-AC35F0137FA7}"/>
                  </a:ext>
                </a:extLst>
              </p:cNvPr>
              <p:cNvSpPr>
                <a:spLocks noGrp="1"/>
              </p:cNvSpPr>
              <p:nvPr>
                <p:ph type="subTitle" idx="1"/>
              </p:nvPr>
            </p:nvSpPr>
            <p:spPr>
              <a:xfrm>
                <a:off x="1723760" y="4793729"/>
                <a:ext cx="9307224" cy="2203807"/>
              </a:xfrm>
            </p:spPr>
            <p:txBody>
              <a:bodyPr>
                <a:normAutofit lnSpcReduction="10000"/>
              </a:bodyPr>
              <a:lstStyle/>
              <a:p>
                <a:r>
                  <a:rPr lang="en-US" sz="2800" dirty="0"/>
                  <a:t>PRESENTED BY</a:t>
                </a:r>
                <a:br>
                  <a:rPr lang="en-US" sz="2800" dirty="0"/>
                </a:br>
                <a:r>
                  <a:rPr lang="en-US" sz="2800" b="1" dirty="0">
                    <a:solidFill>
                      <a:schemeClr val="tx1"/>
                    </a:solidFill>
                  </a:rPr>
                  <a:t>Madhurima Rawat</a:t>
                </a:r>
                <a:br>
                  <a:rPr lang="en-US" sz="2800" dirty="0">
                    <a:solidFill>
                      <a:schemeClr val="tx1"/>
                    </a:solidFill>
                  </a:rPr>
                </a:br>
                <a:r>
                  <a:rPr lang="en-US" sz="2800" dirty="0">
                    <a:solidFill>
                      <a:schemeClr val="tx1"/>
                    </a:solidFill>
                  </a:rPr>
                  <a:t>ROLL NO-</a:t>
                </a:r>
                <a14:m>
                  <m:oMath xmlns:m="http://schemas.openxmlformats.org/officeDocument/2006/math">
                    <m:r>
                      <a:rPr lang="en-US" sz="2800" i="1" dirty="0" smtClean="0">
                        <a:solidFill>
                          <a:schemeClr val="tx1"/>
                        </a:solidFill>
                        <a:latin typeface="Cambria Math" panose="02040503050406030204" pitchFamily="18" charset="0"/>
                      </a:rPr>
                      <m:t>300012821042</m:t>
                    </m:r>
                  </m:oMath>
                </a14:m>
                <a:br>
                  <a:rPr lang="en-US" sz="2800" dirty="0">
                    <a:solidFill>
                      <a:schemeClr val="tx1"/>
                    </a:solidFill>
                  </a:rPr>
                </a:br>
                <a:r>
                  <a:rPr lang="en-IN" sz="2800" dirty="0">
                    <a:solidFill>
                      <a:schemeClr val="tx1"/>
                    </a:solidFill>
                  </a:rPr>
                  <a:t>DATASCIENCE(CSE)</a:t>
                </a:r>
                <a:br>
                  <a:rPr lang="en-IN" sz="2800" dirty="0">
                    <a:solidFill>
                      <a:schemeClr val="tx1"/>
                    </a:solidFill>
                  </a:rPr>
                </a:br>
                <a:endParaRPr lang="en-IN" sz="2800" dirty="0">
                  <a:solidFill>
                    <a:schemeClr val="tx1"/>
                  </a:solidFill>
                </a:endParaRPr>
              </a:p>
              <a:p>
                <a:endParaRPr lang="en-IN" dirty="0"/>
              </a:p>
            </p:txBody>
          </p:sp>
        </mc:Choice>
        <mc:Fallback>
          <p:sp>
            <p:nvSpPr>
              <p:cNvPr id="3" name="Subtitle 2">
                <a:extLst>
                  <a:ext uri="{FF2B5EF4-FFF2-40B4-BE49-F238E27FC236}">
                    <a16:creationId xmlns:a16="http://schemas.microsoft.com/office/drawing/2014/main" id="{1C82BFCC-8564-2B4B-CA4A-AC35F0137FA7}"/>
                  </a:ext>
                </a:extLst>
              </p:cNvPr>
              <p:cNvSpPr>
                <a:spLocks noGrp="1" noRot="1" noChangeAspect="1" noMove="1" noResize="1" noEditPoints="1" noAdjustHandles="1" noChangeArrowheads="1" noChangeShapeType="1" noTextEdit="1"/>
              </p:cNvSpPr>
              <p:nvPr>
                <p:ph type="subTitle" idx="1"/>
              </p:nvPr>
            </p:nvSpPr>
            <p:spPr>
              <a:xfrm>
                <a:off x="1723760" y="4793729"/>
                <a:ext cx="9307224" cy="2203807"/>
              </a:xfrm>
              <a:blipFill>
                <a:blip r:embed="rId2"/>
                <a:stretch>
                  <a:fillRect l="-1375" t="-469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7B406AC9-0764-33F6-F110-4421399DCC50}"/>
              </a:ext>
            </a:extLst>
          </p:cNvPr>
          <p:cNvSpPr txBox="1"/>
          <p:nvPr/>
        </p:nvSpPr>
        <p:spPr>
          <a:xfrm>
            <a:off x="7116531" y="4793729"/>
            <a:ext cx="5876818" cy="1846659"/>
          </a:xfrm>
          <a:prstGeom prst="rect">
            <a:avLst/>
          </a:prstGeom>
          <a:noFill/>
        </p:spPr>
        <p:txBody>
          <a:bodyPr wrap="square" rtlCol="0">
            <a:spAutoFit/>
          </a:bodyPr>
          <a:lstStyle/>
          <a:p>
            <a:r>
              <a:rPr lang="en-US" sz="3200" b="1" dirty="0">
                <a:solidFill>
                  <a:schemeClr val="tx1">
                    <a:lumMod val="95000"/>
                  </a:schemeClr>
                </a:solidFill>
              </a:rPr>
              <a:t>Chhattisgarh Swami </a:t>
            </a:r>
          </a:p>
          <a:p>
            <a:r>
              <a:rPr lang="en-US" sz="3200" b="1" dirty="0">
                <a:solidFill>
                  <a:schemeClr val="tx1">
                    <a:lumMod val="95000"/>
                  </a:schemeClr>
                </a:solidFill>
              </a:rPr>
              <a:t>Vivekananda Technical  </a:t>
            </a:r>
          </a:p>
          <a:p>
            <a:r>
              <a:rPr lang="en-US" sz="3200" b="1" dirty="0">
                <a:solidFill>
                  <a:schemeClr val="tx1">
                    <a:lumMod val="95000"/>
                  </a:schemeClr>
                </a:solidFill>
              </a:rPr>
              <a:t>University</a:t>
            </a:r>
            <a:endParaRPr lang="en-IN" sz="3200" b="1" dirty="0">
              <a:solidFill>
                <a:schemeClr val="tx1">
                  <a:lumMod val="95000"/>
                </a:schemeClr>
              </a:solidFill>
            </a:endParaRPr>
          </a:p>
          <a:p>
            <a:endParaRPr lang="en-IN" dirty="0"/>
          </a:p>
        </p:txBody>
      </p:sp>
      <p:pic>
        <p:nvPicPr>
          <p:cNvPr id="5" name="Picture 4">
            <a:extLst>
              <a:ext uri="{FF2B5EF4-FFF2-40B4-BE49-F238E27FC236}">
                <a16:creationId xmlns:a16="http://schemas.microsoft.com/office/drawing/2014/main" id="{C35D42D8-910E-A144-2E98-C6024FDE3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840" y="149995"/>
            <a:ext cx="2283449" cy="2174240"/>
          </a:xfrm>
          <a:prstGeom prst="rect">
            <a:avLst/>
          </a:prstGeom>
        </p:spPr>
      </p:pic>
    </p:spTree>
    <p:extLst>
      <p:ext uri="{BB962C8B-B14F-4D97-AF65-F5344CB8AC3E}">
        <p14:creationId xmlns:p14="http://schemas.microsoft.com/office/powerpoint/2010/main" val="279566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275EBB5D-BA62-FEA1-3D91-FBC64340FA51}"/>
              </a:ext>
            </a:extLst>
          </p:cNvPr>
          <p:cNvGraphicFramePr/>
          <p:nvPr>
            <p:extLst>
              <p:ext uri="{D42A27DB-BD31-4B8C-83A1-F6EECF244321}">
                <p14:modId xmlns:p14="http://schemas.microsoft.com/office/powerpoint/2010/main" val="4167160809"/>
              </p:ext>
            </p:extLst>
          </p:nvPr>
        </p:nvGraphicFramePr>
        <p:xfrm>
          <a:off x="2589211" y="2140464"/>
          <a:ext cx="8915399" cy="14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 Placeholder 13">
            <a:extLst>
              <a:ext uri="{FF2B5EF4-FFF2-40B4-BE49-F238E27FC236}">
                <a16:creationId xmlns:a16="http://schemas.microsoft.com/office/drawing/2014/main" id="{C90C0A14-566C-4B11-885D-8F23A2C29E29}"/>
              </a:ext>
            </a:extLst>
          </p:cNvPr>
          <p:cNvSpPr>
            <a:spLocks noGrp="1"/>
          </p:cNvSpPr>
          <p:nvPr>
            <p:ph type="body" idx="1"/>
          </p:nvPr>
        </p:nvSpPr>
        <p:spPr>
          <a:xfrm>
            <a:off x="4818704" y="4012136"/>
            <a:ext cx="8915399" cy="860400"/>
          </a:xfrm>
        </p:spPr>
        <p:txBody>
          <a:bodyPr/>
          <a:lstStyle/>
          <a:p>
            <a:r>
              <a:rPr lang="en-US" sz="2400" b="1" dirty="0"/>
              <a:t>ANY QUESTIONS</a:t>
            </a:r>
            <a:endParaRPr lang="en-IN" sz="2400" b="1" dirty="0"/>
          </a:p>
          <a:p>
            <a:endParaRPr lang="en-IN" dirty="0"/>
          </a:p>
        </p:txBody>
      </p:sp>
      <p:sp>
        <p:nvSpPr>
          <p:cNvPr id="4" name="Footer Placeholder 3">
            <a:extLst>
              <a:ext uri="{FF2B5EF4-FFF2-40B4-BE49-F238E27FC236}">
                <a16:creationId xmlns:a16="http://schemas.microsoft.com/office/drawing/2014/main" id="{8C315A49-EE22-0B56-CFD2-F261E002A000}"/>
              </a:ext>
            </a:extLst>
          </p:cNvPr>
          <p:cNvSpPr>
            <a:spLocks noGrp="1"/>
          </p:cNvSpPr>
          <p:nvPr>
            <p:ph type="ftr" sz="quarter" idx="11"/>
          </p:nvPr>
        </p:nvSpPr>
        <p:spPr>
          <a:xfrm>
            <a:off x="8096160" y="6156357"/>
            <a:ext cx="7619999" cy="365125"/>
          </a:xfrm>
        </p:spPr>
        <p:txBody>
          <a:bodyPr/>
          <a:lstStyle/>
          <a:p>
            <a:r>
              <a:rPr lang="en-IN" sz="1400" b="1" dirty="0">
                <a:solidFill>
                  <a:schemeClr val="accent1">
                    <a:lumMod val="75000"/>
                  </a:schemeClr>
                </a:solidFill>
              </a:rPr>
              <a:t>MADHURIMA RAWAT(DATASCIENCE CSVTU</a:t>
            </a:r>
            <a:r>
              <a:rPr lang="en-IN" dirty="0">
                <a:solidFill>
                  <a:schemeClr val="accent1">
                    <a:lumMod val="75000"/>
                  </a:schemeClr>
                </a:solidFill>
              </a:rPr>
              <a:t>)</a:t>
            </a:r>
          </a:p>
        </p:txBody>
      </p:sp>
      <p:sp>
        <p:nvSpPr>
          <p:cNvPr id="5" name="Slide Number Placeholder 4">
            <a:extLst>
              <a:ext uri="{FF2B5EF4-FFF2-40B4-BE49-F238E27FC236}">
                <a16:creationId xmlns:a16="http://schemas.microsoft.com/office/drawing/2014/main" id="{24E96C77-69D7-7404-5798-665BCC2BBD47}"/>
              </a:ext>
            </a:extLst>
          </p:cNvPr>
          <p:cNvSpPr>
            <a:spLocks noGrp="1"/>
          </p:cNvSpPr>
          <p:nvPr>
            <p:ph type="sldNum" sz="quarter" idx="12"/>
          </p:nvPr>
        </p:nvSpPr>
        <p:spPr/>
        <p:txBody>
          <a:bodyPr/>
          <a:lstStyle/>
          <a:p>
            <a:fld id="{D9C44F9E-59C3-457A-99E5-93939BDFE56A}" type="slidenum">
              <a:rPr lang="en-IN" smtClean="0"/>
              <a:t>10</a:t>
            </a:fld>
            <a:endParaRPr lang="en-IN"/>
          </a:p>
        </p:txBody>
      </p:sp>
    </p:spTree>
    <p:extLst>
      <p:ext uri="{BB962C8B-B14F-4D97-AF65-F5344CB8AC3E}">
        <p14:creationId xmlns:p14="http://schemas.microsoft.com/office/powerpoint/2010/main" val="340326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9003-6028-47F1-E659-1EC58D421436}"/>
              </a:ext>
            </a:extLst>
          </p:cNvPr>
          <p:cNvSpPr>
            <a:spLocks noGrp="1"/>
          </p:cNvSpPr>
          <p:nvPr>
            <p:ph type="title"/>
          </p:nvPr>
        </p:nvSpPr>
        <p:spPr>
          <a:xfrm>
            <a:off x="2592925" y="481129"/>
            <a:ext cx="8911687" cy="1280890"/>
          </a:xfrm>
        </p:spPr>
        <p:txBody>
          <a:bodyPr/>
          <a:lstStyle/>
          <a:p>
            <a:r>
              <a:rPr lang="en-US" b="1" dirty="0">
                <a:latin typeface="Times New Roman" panose="02020603050405020304" pitchFamily="18" charset="0"/>
                <a:cs typeface="Times New Roman" panose="02020603050405020304" pitchFamily="18" charset="0"/>
              </a:rPr>
              <a:t>Cache Memory</a:t>
            </a:r>
            <a:endParaRPr lang="en-IN" dirty="0"/>
          </a:p>
        </p:txBody>
      </p:sp>
      <p:sp>
        <p:nvSpPr>
          <p:cNvPr id="4" name="Footer Placeholder 3">
            <a:extLst>
              <a:ext uri="{FF2B5EF4-FFF2-40B4-BE49-F238E27FC236}">
                <a16:creationId xmlns:a16="http://schemas.microsoft.com/office/drawing/2014/main" id="{10ED5DA7-B81E-D252-5D76-8F6F5E5CF466}"/>
              </a:ext>
            </a:extLst>
          </p:cNvPr>
          <p:cNvSpPr>
            <a:spLocks noGrp="1"/>
          </p:cNvSpPr>
          <p:nvPr>
            <p:ph type="ftr" sz="quarter" idx="11"/>
          </p:nvPr>
        </p:nvSpPr>
        <p:spPr>
          <a:xfrm>
            <a:off x="7928961" y="6285123"/>
            <a:ext cx="7619999" cy="365125"/>
          </a:xfrm>
        </p:spPr>
        <p:txBody>
          <a:bodyPr/>
          <a:lstStyle/>
          <a:p>
            <a:r>
              <a:rPr lang="en-IN" sz="1400" b="1" dirty="0">
                <a:solidFill>
                  <a:schemeClr val="tx1"/>
                </a:solidFill>
              </a:rPr>
              <a:t>MADHURIMA RAWAT(DATASCIENCE CSVTU)</a:t>
            </a:r>
          </a:p>
        </p:txBody>
      </p:sp>
      <p:sp>
        <p:nvSpPr>
          <p:cNvPr id="5" name="Slide Number Placeholder 4">
            <a:extLst>
              <a:ext uri="{FF2B5EF4-FFF2-40B4-BE49-F238E27FC236}">
                <a16:creationId xmlns:a16="http://schemas.microsoft.com/office/drawing/2014/main" id="{A800C70E-A19E-0062-7A8C-0FAAC7AB4EFB}"/>
              </a:ext>
            </a:extLst>
          </p:cNvPr>
          <p:cNvSpPr>
            <a:spLocks noGrp="1"/>
          </p:cNvSpPr>
          <p:nvPr>
            <p:ph type="sldNum" sz="quarter" idx="12"/>
          </p:nvPr>
        </p:nvSpPr>
        <p:spPr/>
        <p:txBody>
          <a:bodyPr/>
          <a:lstStyle/>
          <a:p>
            <a:fld id="{D9C44F9E-59C3-457A-99E5-93939BDFE56A}" type="slidenum">
              <a:rPr lang="en-IN" smtClean="0"/>
              <a:t>2</a:t>
            </a:fld>
            <a:endParaRPr lang="en-IN"/>
          </a:p>
        </p:txBody>
      </p:sp>
      <p:sp>
        <p:nvSpPr>
          <p:cNvPr id="8" name="Content Placeholder 7">
            <a:extLst>
              <a:ext uri="{FF2B5EF4-FFF2-40B4-BE49-F238E27FC236}">
                <a16:creationId xmlns:a16="http://schemas.microsoft.com/office/drawing/2014/main" id="{E1451485-7A1F-C464-2519-0F4583597EA1}"/>
              </a:ext>
            </a:extLst>
          </p:cNvPr>
          <p:cNvSpPr>
            <a:spLocks noGrp="1"/>
          </p:cNvSpPr>
          <p:nvPr>
            <p:ph idx="1"/>
          </p:nvPr>
        </p:nvSpPr>
        <p:spPr>
          <a:xfrm>
            <a:off x="1746607" y="1315092"/>
            <a:ext cx="9894013" cy="4596130"/>
          </a:xfrm>
        </p:spPr>
        <p:txBody>
          <a:bodyPr>
            <a:normAutofit/>
          </a:bodyPr>
          <a:lstStyle/>
          <a:p>
            <a:pPr algn="just"/>
            <a:r>
              <a:rPr lang="en-US" sz="2400" dirty="0">
                <a:latin typeface="Times New Roman" panose="02020603050405020304" pitchFamily="18" charset="0"/>
                <a:cs typeface="Times New Roman" panose="02020603050405020304" pitchFamily="18" charset="0"/>
              </a:rPr>
              <a:t>Cache memory is a </a:t>
            </a:r>
            <a:r>
              <a:rPr lang="en-US" sz="2400" b="1" i="1" u="sng" dirty="0">
                <a:latin typeface="Times New Roman" panose="02020603050405020304" pitchFamily="18" charset="0"/>
                <a:cs typeface="Times New Roman" panose="02020603050405020304" pitchFamily="18" charset="0"/>
              </a:rPr>
              <a:t>Random Access Memory</a:t>
            </a:r>
            <a:r>
              <a:rPr lang="en-US" sz="2400" b="1" i="1" u="sng" dirty="0"/>
              <a:t>. </a:t>
            </a:r>
          </a:p>
          <a:p>
            <a:pPr algn="just"/>
            <a:r>
              <a:rPr lang="en-US" sz="2400" dirty="0">
                <a:latin typeface="Times New Roman" panose="02020603050405020304" pitchFamily="18" charset="0"/>
                <a:cs typeface="Times New Roman" panose="02020603050405020304" pitchFamily="18" charset="0"/>
              </a:rPr>
              <a:t>Cache Memory is defined as a very high speed memory that is used in computer system to compensate the seed differential between the main </a:t>
            </a:r>
            <a:r>
              <a:rPr lang="en-US" sz="2400" b="1" i="1" u="sng" dirty="0">
                <a:latin typeface="Times New Roman" panose="02020603050405020304" pitchFamily="18" charset="0"/>
                <a:cs typeface="Times New Roman" panose="02020603050405020304" pitchFamily="18" charset="0"/>
              </a:rPr>
              <a:t>memory access time and processor logic</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very high speed memory called a cache is used to increase the speed of processing by making current programs and data available to the CPU at a rapid rate. It is place between the CPU and the main memory.</a:t>
            </a:r>
          </a:p>
        </p:txBody>
      </p:sp>
      <p:pic>
        <p:nvPicPr>
          <p:cNvPr id="3" name="Picture 2">
            <a:extLst>
              <a:ext uri="{FF2B5EF4-FFF2-40B4-BE49-F238E27FC236}">
                <a16:creationId xmlns:a16="http://schemas.microsoft.com/office/drawing/2014/main" id="{30717D04-5854-7A18-96FD-F5AACA156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4284873"/>
            <a:ext cx="7639050" cy="2000250"/>
          </a:xfrm>
          <a:prstGeom prst="rect">
            <a:avLst/>
          </a:prstGeom>
        </p:spPr>
      </p:pic>
    </p:spTree>
    <p:extLst>
      <p:ext uri="{BB962C8B-B14F-4D97-AF65-F5344CB8AC3E}">
        <p14:creationId xmlns:p14="http://schemas.microsoft.com/office/powerpoint/2010/main" val="169293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E201-FD49-460B-0055-ACB4A153EDA6}"/>
              </a:ext>
            </a:extLst>
          </p:cNvPr>
          <p:cNvSpPr>
            <a:spLocks noGrp="1"/>
          </p:cNvSpPr>
          <p:nvPr>
            <p:ph type="title"/>
          </p:nvPr>
        </p:nvSpPr>
        <p:spPr>
          <a:xfrm>
            <a:off x="2609760" y="512462"/>
            <a:ext cx="8911687" cy="1280890"/>
          </a:xfrm>
        </p:spPr>
        <p:txBody>
          <a:bodyPr/>
          <a:lstStyle/>
          <a:p>
            <a:r>
              <a:rPr lang="en-IN" b="0" i="0" dirty="0">
                <a:solidFill>
                  <a:schemeClr val="accent2"/>
                </a:solidFill>
                <a:effectLst/>
                <a:latin typeface="Lato" panose="020F0502020204030203" pitchFamily="34" charset="0"/>
              </a:rPr>
              <a:t>WHY WE REQUIRE CACHE MEMORY</a:t>
            </a:r>
            <a:br>
              <a:rPr lang="en-IN" b="0" i="0" dirty="0">
                <a:solidFill>
                  <a:srgbClr val="222222"/>
                </a:solidFill>
                <a:effectLst/>
                <a:latin typeface="Lato" panose="020F0502020204030203" pitchFamily="34" charset="0"/>
              </a:rPr>
            </a:br>
            <a:endParaRPr lang="en-IN" dirty="0"/>
          </a:p>
        </p:txBody>
      </p:sp>
      <p:graphicFrame>
        <p:nvGraphicFramePr>
          <p:cNvPr id="6" name="Content Placeholder 5">
            <a:extLst>
              <a:ext uri="{FF2B5EF4-FFF2-40B4-BE49-F238E27FC236}">
                <a16:creationId xmlns:a16="http://schemas.microsoft.com/office/drawing/2014/main" id="{099CC9CA-8F6F-4A49-E586-8C099C66804D}"/>
              </a:ext>
            </a:extLst>
          </p:cNvPr>
          <p:cNvGraphicFramePr>
            <a:graphicFrameLocks noGrp="1"/>
          </p:cNvGraphicFramePr>
          <p:nvPr>
            <p:ph idx="1"/>
            <p:extLst>
              <p:ext uri="{D42A27DB-BD31-4B8C-83A1-F6EECF244321}">
                <p14:modId xmlns:p14="http://schemas.microsoft.com/office/powerpoint/2010/main" val="1134997577"/>
              </p:ext>
            </p:extLst>
          </p:nvPr>
        </p:nvGraphicFramePr>
        <p:xfrm>
          <a:off x="1705511" y="972545"/>
          <a:ext cx="10150744" cy="5620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7F74EEA-4D98-2FDD-632C-DE1160E0888A}"/>
              </a:ext>
            </a:extLst>
          </p:cNvPr>
          <p:cNvSpPr>
            <a:spLocks noGrp="1"/>
          </p:cNvSpPr>
          <p:nvPr>
            <p:ph type="ftr" sz="quarter" idx="11"/>
          </p:nvPr>
        </p:nvSpPr>
        <p:spPr>
          <a:xfrm>
            <a:off x="7972870" y="6408309"/>
            <a:ext cx="7619999" cy="365125"/>
          </a:xfrm>
        </p:spPr>
        <p:txBody>
          <a:bodyPr/>
          <a:lstStyle/>
          <a:p>
            <a:r>
              <a:rPr lang="en-IN" sz="1400" b="1" dirty="0">
                <a:solidFill>
                  <a:schemeClr val="tx1"/>
                </a:solidFill>
              </a:rPr>
              <a:t>MADHURIMA RAWAT(DATASCIENCE CSVTU)</a:t>
            </a:r>
          </a:p>
        </p:txBody>
      </p:sp>
      <p:sp>
        <p:nvSpPr>
          <p:cNvPr id="5" name="Slide Number Placeholder 4">
            <a:extLst>
              <a:ext uri="{FF2B5EF4-FFF2-40B4-BE49-F238E27FC236}">
                <a16:creationId xmlns:a16="http://schemas.microsoft.com/office/drawing/2014/main" id="{1CC5F914-FA04-412E-B955-30C7A2F378FE}"/>
              </a:ext>
            </a:extLst>
          </p:cNvPr>
          <p:cNvSpPr>
            <a:spLocks noGrp="1"/>
          </p:cNvSpPr>
          <p:nvPr>
            <p:ph type="sldNum" sz="quarter" idx="12"/>
          </p:nvPr>
        </p:nvSpPr>
        <p:spPr/>
        <p:txBody>
          <a:bodyPr/>
          <a:lstStyle/>
          <a:p>
            <a:fld id="{D9C44F9E-59C3-457A-99E5-93939BDFE56A}" type="slidenum">
              <a:rPr lang="en-IN" smtClean="0"/>
              <a:t>3</a:t>
            </a:fld>
            <a:endParaRPr lang="en-IN"/>
          </a:p>
        </p:txBody>
      </p:sp>
    </p:spTree>
    <p:extLst>
      <p:ext uri="{BB962C8B-B14F-4D97-AF65-F5344CB8AC3E}">
        <p14:creationId xmlns:p14="http://schemas.microsoft.com/office/powerpoint/2010/main" val="265299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0EFF23-A23B-7BF2-D454-FE2EC5FCC349}"/>
              </a:ext>
            </a:extLst>
          </p:cNvPr>
          <p:cNvSpPr>
            <a:spLocks noGrp="1"/>
          </p:cNvSpPr>
          <p:nvPr>
            <p:ph type="ftr" sz="quarter" idx="11"/>
          </p:nvPr>
        </p:nvSpPr>
        <p:spPr>
          <a:xfrm>
            <a:off x="8095305" y="6402936"/>
            <a:ext cx="7619999" cy="365125"/>
          </a:xfrm>
        </p:spPr>
        <p:txBody>
          <a:bodyPr/>
          <a:lstStyle/>
          <a:p>
            <a:r>
              <a:rPr lang="en-IN" sz="1400" b="1" dirty="0">
                <a:solidFill>
                  <a:schemeClr val="tx1"/>
                </a:solidFill>
              </a:rPr>
              <a:t>MADHURIMA RAWAT(DATASCIENCE CSVTU</a:t>
            </a:r>
            <a:r>
              <a:rPr lang="en-IN" sz="1050" dirty="0"/>
              <a:t>)</a:t>
            </a:r>
            <a:endParaRPr lang="en-IN" dirty="0"/>
          </a:p>
        </p:txBody>
      </p:sp>
      <p:sp>
        <p:nvSpPr>
          <p:cNvPr id="5" name="Slide Number Placeholder 4">
            <a:extLst>
              <a:ext uri="{FF2B5EF4-FFF2-40B4-BE49-F238E27FC236}">
                <a16:creationId xmlns:a16="http://schemas.microsoft.com/office/drawing/2014/main" id="{469ECB36-AEF2-4477-0BBF-053973DDE098}"/>
              </a:ext>
            </a:extLst>
          </p:cNvPr>
          <p:cNvSpPr>
            <a:spLocks noGrp="1"/>
          </p:cNvSpPr>
          <p:nvPr>
            <p:ph type="sldNum" sz="quarter" idx="12"/>
          </p:nvPr>
        </p:nvSpPr>
        <p:spPr/>
        <p:txBody>
          <a:bodyPr/>
          <a:lstStyle/>
          <a:p>
            <a:fld id="{D9C44F9E-59C3-457A-99E5-93939BDFE56A}" type="slidenum">
              <a:rPr lang="en-IN" smtClean="0"/>
              <a:t>4</a:t>
            </a:fld>
            <a:endParaRPr lang="en-IN"/>
          </a:p>
        </p:txBody>
      </p:sp>
      <p:sp>
        <p:nvSpPr>
          <p:cNvPr id="7" name="Content Placeholder 6">
            <a:extLst>
              <a:ext uri="{FF2B5EF4-FFF2-40B4-BE49-F238E27FC236}">
                <a16:creationId xmlns:a16="http://schemas.microsoft.com/office/drawing/2014/main" id="{86A3EE4D-EBA7-9AB7-9C47-7FC1BD3504D2}"/>
              </a:ext>
            </a:extLst>
          </p:cNvPr>
          <p:cNvSpPr>
            <a:spLocks noGrp="1"/>
          </p:cNvSpPr>
          <p:nvPr>
            <p:ph idx="1"/>
          </p:nvPr>
        </p:nvSpPr>
        <p:spPr>
          <a:xfrm>
            <a:off x="1527336" y="1656275"/>
            <a:ext cx="10493427" cy="4723589"/>
          </a:xfrm>
        </p:spPr>
        <p:txBody>
          <a:bodyPr>
            <a:normAutofit fontScale="92500" lnSpcReduction="20000"/>
          </a:bodyPr>
          <a:lstStyle/>
          <a:p>
            <a:r>
              <a:rPr lang="en-US" sz="3000" dirty="0">
                <a:latin typeface="Times New Roman" panose="02020603050405020304" pitchFamily="18" charset="0"/>
                <a:cs typeface="Times New Roman" panose="02020603050405020304" pitchFamily="18" charset="0"/>
              </a:rPr>
              <a:t>The performance of cache memory is frequently measured in terms of a quantity called </a:t>
            </a:r>
            <a:r>
              <a:rPr lang="en-US" sz="3000" b="1" i="1" dirty="0">
                <a:latin typeface="Times New Roman" panose="02020603050405020304" pitchFamily="18" charset="0"/>
                <a:cs typeface="Times New Roman" panose="02020603050405020304" pitchFamily="18" charset="0"/>
              </a:rPr>
              <a:t>hit ratio. </a:t>
            </a:r>
          </a:p>
          <a:p>
            <a:r>
              <a:rPr lang="en-US" sz="3000" dirty="0">
                <a:latin typeface="Times New Roman" panose="02020603050405020304" pitchFamily="18" charset="0"/>
                <a:cs typeface="Times New Roman" panose="02020603050405020304" pitchFamily="18" charset="0"/>
              </a:rPr>
              <a:t>When the CPU refers to memory and finds the word in cache, it is said to produce a hit. </a:t>
            </a:r>
          </a:p>
          <a:p>
            <a:r>
              <a:rPr lang="en-US" sz="3000" dirty="0">
                <a:latin typeface="Times New Roman" panose="02020603050405020304" pitchFamily="18" charset="0"/>
                <a:cs typeface="Times New Roman" panose="02020603050405020304" pitchFamily="18" charset="0"/>
              </a:rPr>
              <a:t>If the word is not found in cache, it is in main memory and it counts as a miss. The ratio of the number of hits divided by the total CPU references to memory is the hit ratio.</a:t>
            </a:r>
          </a:p>
          <a:p>
            <a:pPr algn="just"/>
            <a:r>
              <a:rPr lang="en-US" sz="3000" dirty="0">
                <a:latin typeface="Times New Roman" panose="02020603050405020304" pitchFamily="18" charset="0"/>
                <a:cs typeface="Times New Roman" panose="02020603050405020304" pitchFamily="18" charset="0"/>
              </a:rPr>
              <a:t>The </a:t>
            </a:r>
            <a:r>
              <a:rPr lang="en-US" sz="3000" b="1" dirty="0">
                <a:latin typeface="Times New Roman" panose="02020603050405020304" pitchFamily="18" charset="0"/>
                <a:cs typeface="Times New Roman" panose="02020603050405020304" pitchFamily="18" charset="0"/>
              </a:rPr>
              <a:t>average memory access time </a:t>
            </a:r>
            <a:r>
              <a:rPr lang="en-US" sz="3000" dirty="0">
                <a:latin typeface="Times New Roman" panose="02020603050405020304" pitchFamily="18" charset="0"/>
                <a:cs typeface="Times New Roman" panose="02020603050405020304" pitchFamily="18" charset="0"/>
              </a:rPr>
              <a:t>of a computer system can be improved considerably by use of a cache. If the hit ratio is high enough so that most of the time the CPU accesses the cache instead of main memory, the average access time is closer to the access time of the </a:t>
            </a:r>
            <a:r>
              <a:rPr lang="en-US" sz="3000" b="1" dirty="0">
                <a:latin typeface="Times New Roman" panose="02020603050405020304" pitchFamily="18" charset="0"/>
                <a:cs typeface="Times New Roman" panose="02020603050405020304" pitchFamily="18" charset="0"/>
              </a:rPr>
              <a:t>fast cache memory</a:t>
            </a:r>
            <a:r>
              <a:rPr lang="en-US" sz="3000" dirty="0">
                <a:latin typeface="Times New Roman" panose="02020603050405020304" pitchFamily="18" charset="0"/>
                <a:cs typeface="Times New Roman" panose="02020603050405020304" pitchFamily="18" charset="0"/>
              </a:rPr>
              <a:t>.</a:t>
            </a:r>
          </a:p>
          <a:p>
            <a:pPr marL="0" indent="0">
              <a:buNone/>
            </a:pPr>
            <a:endParaRPr lang="en-IN" dirty="0"/>
          </a:p>
        </p:txBody>
      </p:sp>
      <p:sp>
        <p:nvSpPr>
          <p:cNvPr id="9" name="Title 8">
            <a:extLst>
              <a:ext uri="{FF2B5EF4-FFF2-40B4-BE49-F238E27FC236}">
                <a16:creationId xmlns:a16="http://schemas.microsoft.com/office/drawing/2014/main" id="{8F297C96-BF7F-35BE-B0D1-3A91C080692D}"/>
              </a:ext>
            </a:extLst>
          </p:cNvPr>
          <p:cNvSpPr>
            <a:spLocks noGrp="1"/>
          </p:cNvSpPr>
          <p:nvPr>
            <p:ph type="title"/>
          </p:nvPr>
        </p:nvSpPr>
        <p:spPr/>
        <p:txBody>
          <a:bodyPr/>
          <a:lstStyle/>
          <a:p>
            <a:r>
              <a:rPr lang="en-US" dirty="0"/>
              <a:t>USE OF CACHE MEMORY</a:t>
            </a:r>
            <a:endParaRPr lang="en-IN" dirty="0"/>
          </a:p>
        </p:txBody>
      </p:sp>
    </p:spTree>
    <p:extLst>
      <p:ext uri="{BB962C8B-B14F-4D97-AF65-F5344CB8AC3E}">
        <p14:creationId xmlns:p14="http://schemas.microsoft.com/office/powerpoint/2010/main" val="428973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99CC8A6-66CA-7C7B-8762-1F7A0571630B}"/>
              </a:ext>
            </a:extLst>
          </p:cNvPr>
          <p:cNvSpPr>
            <a:spLocks noGrp="1"/>
          </p:cNvSpPr>
          <p:nvPr>
            <p:ph type="ftr" sz="quarter" idx="11"/>
          </p:nvPr>
        </p:nvSpPr>
        <p:spPr>
          <a:xfrm>
            <a:off x="7694612" y="6392897"/>
            <a:ext cx="7619999" cy="365125"/>
          </a:xfrm>
        </p:spPr>
        <p:txBody>
          <a:bodyPr/>
          <a:lstStyle/>
          <a:p>
            <a:r>
              <a:rPr lang="en-IN" sz="1400" b="1"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584A0672-E56C-E799-0162-E0E280E440A8}"/>
              </a:ext>
            </a:extLst>
          </p:cNvPr>
          <p:cNvSpPr>
            <a:spLocks noGrp="1"/>
          </p:cNvSpPr>
          <p:nvPr>
            <p:ph type="sldNum" sz="quarter" idx="12"/>
          </p:nvPr>
        </p:nvSpPr>
        <p:spPr/>
        <p:txBody>
          <a:bodyPr/>
          <a:lstStyle/>
          <a:p>
            <a:fld id="{D9C44F9E-59C3-457A-99E5-93939BDFE56A}" type="slidenum">
              <a:rPr lang="en-IN" smtClean="0"/>
              <a:t>5</a:t>
            </a:fld>
            <a:endParaRPr lang="en-IN"/>
          </a:p>
        </p:txBody>
      </p:sp>
      <p:sp>
        <p:nvSpPr>
          <p:cNvPr id="8" name="Title 7">
            <a:extLst>
              <a:ext uri="{FF2B5EF4-FFF2-40B4-BE49-F238E27FC236}">
                <a16:creationId xmlns:a16="http://schemas.microsoft.com/office/drawing/2014/main" id="{34951807-D619-18C2-AADB-BE2298A5F3CB}"/>
              </a:ext>
            </a:extLst>
          </p:cNvPr>
          <p:cNvSpPr>
            <a:spLocks noGrp="1"/>
          </p:cNvSpPr>
          <p:nvPr>
            <p:ph type="title"/>
          </p:nvPr>
        </p:nvSpPr>
        <p:spPr/>
        <p:txBody>
          <a:bodyPr/>
          <a:lstStyle/>
          <a:p>
            <a:r>
              <a:rPr lang="en-US" dirty="0"/>
              <a:t>CACHE MAPPING</a:t>
            </a:r>
            <a:endParaRPr lang="en-IN" dirty="0"/>
          </a:p>
        </p:txBody>
      </p:sp>
      <p:sp>
        <p:nvSpPr>
          <p:cNvPr id="10" name="Content Placeholder 9">
            <a:extLst>
              <a:ext uri="{FF2B5EF4-FFF2-40B4-BE49-F238E27FC236}">
                <a16:creationId xmlns:a16="http://schemas.microsoft.com/office/drawing/2014/main" id="{B14F5368-87D0-09CD-DFE8-6D416039982E}"/>
              </a:ext>
            </a:extLst>
          </p:cNvPr>
          <p:cNvSpPr>
            <a:spLocks noGrp="1"/>
          </p:cNvSpPr>
          <p:nvPr>
            <p:ph idx="1"/>
          </p:nvPr>
        </p:nvSpPr>
        <p:spPr>
          <a:xfrm>
            <a:off x="2147299" y="1654139"/>
            <a:ext cx="9667981" cy="4469259"/>
          </a:xfrm>
        </p:spPr>
        <p:txBody>
          <a:bodyPr>
            <a:normAutofit/>
          </a:bodyPr>
          <a:lstStyle/>
          <a:p>
            <a:pPr algn="just"/>
            <a:r>
              <a:rPr lang="en-US" sz="2800" dirty="0">
                <a:latin typeface="Times New Roman" panose="02020603050405020304" pitchFamily="18" charset="0"/>
                <a:cs typeface="Times New Roman" panose="02020603050405020304" pitchFamily="18" charset="0"/>
              </a:rPr>
              <a:t>The basic characteristic of cache memory is its fast access time. Therefore, very little or no time must be wasted when searching for words in the cache. The transformation of data from main memory to cache memory is referred to as a mapping process. </a:t>
            </a:r>
          </a:p>
          <a:p>
            <a:pPr algn="just"/>
            <a:r>
              <a:rPr lang="en-US" sz="2800" dirty="0">
                <a:latin typeface="Times New Roman" panose="02020603050405020304" pitchFamily="18" charset="0"/>
                <a:cs typeface="Times New Roman" panose="02020603050405020304" pitchFamily="18" charset="0"/>
              </a:rPr>
              <a:t>Three types of mapping procedures are of practical interest when considering the organization of cache memory. </a:t>
            </a:r>
          </a:p>
          <a:p>
            <a:pPr marL="457200" indent="-457200" algn="just">
              <a:buAutoNum type="arabicPeriod"/>
            </a:pPr>
            <a:r>
              <a:rPr lang="en-US" sz="2800" b="1" dirty="0">
                <a:latin typeface="Times New Roman" panose="02020603050405020304" pitchFamily="18" charset="0"/>
                <a:cs typeface="Times New Roman" panose="02020603050405020304" pitchFamily="18" charset="0"/>
              </a:rPr>
              <a:t>Direct mapping</a:t>
            </a:r>
          </a:p>
          <a:p>
            <a:pPr marL="457200" indent="-457200" algn="just">
              <a:buFont typeface="Arial" panose="020B0604020202020204" pitchFamily="34" charset="0"/>
              <a:buAutoNum type="arabicPeriod"/>
            </a:pPr>
            <a:r>
              <a:rPr lang="en-US" sz="2800" b="1" dirty="0">
                <a:latin typeface="Times New Roman" panose="02020603050405020304" pitchFamily="18" charset="0"/>
                <a:cs typeface="Times New Roman" panose="02020603050405020304" pitchFamily="18" charset="0"/>
              </a:rPr>
              <a:t>Associative mapping/ fully associative mapping </a:t>
            </a:r>
          </a:p>
          <a:p>
            <a:pPr marL="0" indent="0" algn="just">
              <a:buNone/>
            </a:pPr>
            <a:r>
              <a:rPr lang="en-US" sz="2800" b="1" dirty="0">
                <a:latin typeface="Times New Roman" panose="02020603050405020304" pitchFamily="18" charset="0"/>
                <a:cs typeface="Times New Roman" panose="02020603050405020304" pitchFamily="18" charset="0"/>
              </a:rPr>
              <a:t>3.   Set-associative mapping/ k-way associative mapping</a:t>
            </a:r>
          </a:p>
          <a:p>
            <a:endParaRPr lang="en-IN" dirty="0"/>
          </a:p>
        </p:txBody>
      </p:sp>
    </p:spTree>
    <p:extLst>
      <p:ext uri="{BB962C8B-B14F-4D97-AF65-F5344CB8AC3E}">
        <p14:creationId xmlns:p14="http://schemas.microsoft.com/office/powerpoint/2010/main" val="32373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FA7827D-3730-9A6B-5A3D-2749B3B55596}"/>
              </a:ext>
            </a:extLst>
          </p:cNvPr>
          <p:cNvSpPr>
            <a:spLocks noGrp="1"/>
          </p:cNvSpPr>
          <p:nvPr>
            <p:ph type="ftr" sz="quarter" idx="11"/>
          </p:nvPr>
        </p:nvSpPr>
        <p:spPr>
          <a:xfrm>
            <a:off x="8168079" y="6416452"/>
            <a:ext cx="7619999" cy="365125"/>
          </a:xfrm>
        </p:spPr>
        <p:txBody>
          <a:bodyPr/>
          <a:lstStyle/>
          <a:p>
            <a:r>
              <a:rPr lang="en-IN" sz="1400" b="1" dirty="0">
                <a:solidFill>
                  <a:schemeClr val="accent1"/>
                </a:solidFill>
              </a:rPr>
              <a:t>MADHURIMA RAWAT(DATASCIENCE CSVTU)</a:t>
            </a:r>
          </a:p>
        </p:txBody>
      </p:sp>
      <p:sp>
        <p:nvSpPr>
          <p:cNvPr id="5" name="Slide Number Placeholder 4">
            <a:extLst>
              <a:ext uri="{FF2B5EF4-FFF2-40B4-BE49-F238E27FC236}">
                <a16:creationId xmlns:a16="http://schemas.microsoft.com/office/drawing/2014/main" id="{1652BB2B-9545-D89A-D266-8A7B9CF4AC97}"/>
              </a:ext>
            </a:extLst>
          </p:cNvPr>
          <p:cNvSpPr>
            <a:spLocks noGrp="1"/>
          </p:cNvSpPr>
          <p:nvPr>
            <p:ph type="sldNum" sz="quarter" idx="12"/>
          </p:nvPr>
        </p:nvSpPr>
        <p:spPr/>
        <p:txBody>
          <a:bodyPr/>
          <a:lstStyle/>
          <a:p>
            <a:fld id="{D9C44F9E-59C3-457A-99E5-93939BDFE56A}" type="slidenum">
              <a:rPr lang="en-IN" smtClean="0"/>
              <a:t>6</a:t>
            </a:fld>
            <a:endParaRPr lang="en-IN"/>
          </a:p>
        </p:txBody>
      </p:sp>
      <p:graphicFrame>
        <p:nvGraphicFramePr>
          <p:cNvPr id="10" name="Content Placeholder 9">
            <a:extLst>
              <a:ext uri="{FF2B5EF4-FFF2-40B4-BE49-F238E27FC236}">
                <a16:creationId xmlns:a16="http://schemas.microsoft.com/office/drawing/2014/main" id="{B4E5EC83-B4A8-7B8F-4D07-763E4EE507BB}"/>
              </a:ext>
            </a:extLst>
          </p:cNvPr>
          <p:cNvGraphicFramePr>
            <a:graphicFrameLocks noGrp="1"/>
          </p:cNvGraphicFramePr>
          <p:nvPr>
            <p:ph idx="1"/>
            <p:extLst>
              <p:ext uri="{D42A27DB-BD31-4B8C-83A1-F6EECF244321}">
                <p14:modId xmlns:p14="http://schemas.microsoft.com/office/powerpoint/2010/main" val="3675731917"/>
              </p:ext>
            </p:extLst>
          </p:nvPr>
        </p:nvGraphicFramePr>
        <p:xfrm>
          <a:off x="1918824" y="1379109"/>
          <a:ext cx="9585788" cy="5037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8">
            <a:extLst>
              <a:ext uri="{FF2B5EF4-FFF2-40B4-BE49-F238E27FC236}">
                <a16:creationId xmlns:a16="http://schemas.microsoft.com/office/drawing/2014/main" id="{DA8A6DC2-4AF5-BA48-485B-7FC482D32826}"/>
              </a:ext>
            </a:extLst>
          </p:cNvPr>
          <p:cNvSpPr>
            <a:spLocks noGrp="1"/>
          </p:cNvSpPr>
          <p:nvPr>
            <p:ph type="title"/>
          </p:nvPr>
        </p:nvSpPr>
        <p:spPr>
          <a:xfrm>
            <a:off x="2592925" y="512462"/>
            <a:ext cx="8911687" cy="1280890"/>
          </a:xfrm>
        </p:spPr>
        <p:txBody>
          <a:bodyPr/>
          <a:lstStyle/>
          <a:p>
            <a:r>
              <a:rPr lang="en-US" b="1" dirty="0">
                <a:latin typeface="Times New Roman" panose="02020603050405020304" pitchFamily="18" charset="0"/>
                <a:cs typeface="Times New Roman" panose="02020603050405020304" pitchFamily="18" charset="0"/>
              </a:rPr>
              <a:t>VIRTUAL MEMORY</a:t>
            </a:r>
            <a:endParaRPr lang="en-IN" dirty="0"/>
          </a:p>
        </p:txBody>
      </p:sp>
    </p:spTree>
    <p:extLst>
      <p:ext uri="{BB962C8B-B14F-4D97-AF65-F5344CB8AC3E}">
        <p14:creationId xmlns:p14="http://schemas.microsoft.com/office/powerpoint/2010/main" val="287300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400532F-C0ED-AD58-F680-FAF7407C8156}"/>
              </a:ext>
            </a:extLst>
          </p:cNvPr>
          <p:cNvSpPr>
            <a:spLocks noGrp="1"/>
          </p:cNvSpPr>
          <p:nvPr>
            <p:ph type="ftr" sz="quarter" idx="11"/>
          </p:nvPr>
        </p:nvSpPr>
        <p:spPr>
          <a:xfrm>
            <a:off x="7983145" y="6314482"/>
            <a:ext cx="7619999" cy="365125"/>
          </a:xfrm>
        </p:spPr>
        <p:txBody>
          <a:bodyPr/>
          <a:lstStyle/>
          <a:p>
            <a:r>
              <a:rPr lang="en-IN" sz="1400" b="1"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A10E1C9D-07F6-1ABD-3480-2EE973C6A7E1}"/>
              </a:ext>
            </a:extLst>
          </p:cNvPr>
          <p:cNvSpPr>
            <a:spLocks noGrp="1"/>
          </p:cNvSpPr>
          <p:nvPr>
            <p:ph type="sldNum" sz="quarter" idx="12"/>
          </p:nvPr>
        </p:nvSpPr>
        <p:spPr/>
        <p:txBody>
          <a:bodyPr/>
          <a:lstStyle/>
          <a:p>
            <a:fld id="{D9C44F9E-59C3-457A-99E5-93939BDFE56A}" type="slidenum">
              <a:rPr lang="en-IN" smtClean="0"/>
              <a:t>7</a:t>
            </a:fld>
            <a:endParaRPr lang="en-IN"/>
          </a:p>
        </p:txBody>
      </p:sp>
      <p:sp>
        <p:nvSpPr>
          <p:cNvPr id="8" name="Content Placeholder 7">
            <a:extLst>
              <a:ext uri="{FF2B5EF4-FFF2-40B4-BE49-F238E27FC236}">
                <a16:creationId xmlns:a16="http://schemas.microsoft.com/office/drawing/2014/main" id="{07F78A03-FC52-79E1-CE95-23B4B58B8668}"/>
              </a:ext>
            </a:extLst>
          </p:cNvPr>
          <p:cNvSpPr>
            <a:spLocks noGrp="1"/>
          </p:cNvSpPr>
          <p:nvPr>
            <p:ph idx="1"/>
          </p:nvPr>
        </p:nvSpPr>
        <p:spPr>
          <a:xfrm>
            <a:off x="2589212" y="1723535"/>
            <a:ext cx="8915400" cy="4510355"/>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Say, for a PC with 256 MB RAM &amp; 40 GB hard disk, the auxiliary memory is 40 GB, but the main memory is 256 Megabyte, but in virtual memory concept, the user shall have a feeling of 40Gbyte main memory. </a:t>
            </a:r>
          </a:p>
          <a:p>
            <a:r>
              <a:rPr lang="en-US" sz="2800" dirty="0">
                <a:latin typeface="Times New Roman" panose="02020603050405020304" pitchFamily="18" charset="0"/>
                <a:cs typeface="Times New Roman" panose="02020603050405020304" pitchFamily="18" charset="0"/>
              </a:rPr>
              <a:t>A virtual memory system provides a mechanism for translating program generated addresses into correct main memory locations. </a:t>
            </a:r>
          </a:p>
          <a:p>
            <a:r>
              <a:rPr lang="en-US" sz="2800" dirty="0">
                <a:latin typeface="Times New Roman" panose="02020603050405020304" pitchFamily="18" charset="0"/>
                <a:cs typeface="Times New Roman" panose="02020603050405020304" pitchFamily="18" charset="0"/>
              </a:rPr>
              <a:t>This done dynamically, while programs are being executed in the CPU. The translation or mapping of virtual address to physical address is handled by the hardware by the means of a mapping table. </a:t>
            </a:r>
          </a:p>
          <a:p>
            <a:r>
              <a:rPr lang="en-US" sz="2800" dirty="0">
                <a:latin typeface="Times New Roman" panose="02020603050405020304" pitchFamily="18" charset="0"/>
                <a:cs typeface="Times New Roman" panose="02020603050405020304" pitchFamily="18" charset="0"/>
              </a:rPr>
              <a:t>The address used by the programmer is called virtual address. </a:t>
            </a:r>
          </a:p>
          <a:p>
            <a:endParaRPr lang="en-IN" dirty="0"/>
          </a:p>
        </p:txBody>
      </p:sp>
      <p:sp>
        <p:nvSpPr>
          <p:cNvPr id="10" name="Title 9">
            <a:extLst>
              <a:ext uri="{FF2B5EF4-FFF2-40B4-BE49-F238E27FC236}">
                <a16:creationId xmlns:a16="http://schemas.microsoft.com/office/drawing/2014/main" id="{26DCA63C-FEE2-12D9-3C76-3F56F2042D8C}"/>
              </a:ext>
            </a:extLst>
          </p:cNvPr>
          <p:cNvSpPr>
            <a:spLocks noGrp="1"/>
          </p:cNvSpPr>
          <p:nvPr>
            <p:ph type="title"/>
          </p:nvPr>
        </p:nvSpPr>
        <p:spPr/>
        <p:txBody>
          <a:bodyPr/>
          <a:lstStyle/>
          <a:p>
            <a:r>
              <a:rPr lang="en-US" dirty="0"/>
              <a:t>HOW IT IS DONE?</a:t>
            </a:r>
            <a:endParaRPr lang="en-IN" dirty="0"/>
          </a:p>
        </p:txBody>
      </p:sp>
    </p:spTree>
    <p:extLst>
      <p:ext uri="{BB962C8B-B14F-4D97-AF65-F5344CB8AC3E}">
        <p14:creationId xmlns:p14="http://schemas.microsoft.com/office/powerpoint/2010/main" val="211241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2AF62C-5911-5EB3-D722-4B692909DC93}"/>
              </a:ext>
            </a:extLst>
          </p:cNvPr>
          <p:cNvSpPr>
            <a:spLocks noGrp="1"/>
          </p:cNvSpPr>
          <p:nvPr>
            <p:ph type="ftr" sz="quarter" idx="11"/>
          </p:nvPr>
        </p:nvSpPr>
        <p:spPr>
          <a:xfrm>
            <a:off x="8382000" y="6373247"/>
            <a:ext cx="7619999" cy="365125"/>
          </a:xfrm>
        </p:spPr>
        <p:txBody>
          <a:bodyPr/>
          <a:lstStyle/>
          <a:p>
            <a:r>
              <a:rPr lang="en-IN" sz="1400" b="1"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9BD20B6A-1E7E-155C-8154-515F5352585C}"/>
              </a:ext>
            </a:extLst>
          </p:cNvPr>
          <p:cNvSpPr>
            <a:spLocks noGrp="1"/>
          </p:cNvSpPr>
          <p:nvPr>
            <p:ph type="sldNum" sz="quarter" idx="12"/>
          </p:nvPr>
        </p:nvSpPr>
        <p:spPr/>
        <p:txBody>
          <a:bodyPr/>
          <a:lstStyle/>
          <a:p>
            <a:fld id="{D9C44F9E-59C3-457A-99E5-93939BDFE56A}" type="slidenum">
              <a:rPr lang="en-IN" smtClean="0"/>
              <a:t>8</a:t>
            </a:fld>
            <a:endParaRPr lang="en-IN"/>
          </a:p>
        </p:txBody>
      </p:sp>
      <p:sp>
        <p:nvSpPr>
          <p:cNvPr id="6" name="AutoShape 2" descr="Image">
            <a:extLst>
              <a:ext uri="{FF2B5EF4-FFF2-40B4-BE49-F238E27FC236}">
                <a16:creationId xmlns:a16="http://schemas.microsoft.com/office/drawing/2014/main" id="{D2D90779-C00B-475D-581F-853B2284889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Content Placeholder 7">
            <a:extLst>
              <a:ext uri="{FF2B5EF4-FFF2-40B4-BE49-F238E27FC236}">
                <a16:creationId xmlns:a16="http://schemas.microsoft.com/office/drawing/2014/main" id="{016D152B-1064-AAE8-99EF-B6AE403C43EE}"/>
              </a:ext>
            </a:extLst>
          </p:cNvPr>
          <p:cNvSpPr>
            <a:spLocks noGrp="1"/>
          </p:cNvSpPr>
          <p:nvPr>
            <p:ph idx="1"/>
          </p:nvPr>
        </p:nvSpPr>
        <p:spPr>
          <a:xfrm>
            <a:off x="1900718" y="1314736"/>
            <a:ext cx="9863191" cy="3777622"/>
          </a:xfrm>
        </p:spPr>
        <p:txBody>
          <a:bodyPr/>
          <a:lstStyle/>
          <a:p>
            <a:r>
              <a:rPr lang="en-US" sz="2400" dirty="0">
                <a:latin typeface="Times New Roman" panose="02020603050405020304" pitchFamily="18" charset="0"/>
                <a:cs typeface="Times New Roman" panose="02020603050405020304" pitchFamily="18" charset="0"/>
              </a:rPr>
              <a:t>The address in the main memory is called physical address. For the specification cited above, the address space is of 40X10 the power 12 and the memory space is of 256X 10 to the power 6 words. The memory table for mapping a virtual address is given below:</a:t>
            </a:r>
          </a:p>
          <a:p>
            <a:endParaRPr lang="en-IN" dirty="0"/>
          </a:p>
        </p:txBody>
      </p:sp>
      <p:sp>
        <p:nvSpPr>
          <p:cNvPr id="10" name="Title 9">
            <a:extLst>
              <a:ext uri="{FF2B5EF4-FFF2-40B4-BE49-F238E27FC236}">
                <a16:creationId xmlns:a16="http://schemas.microsoft.com/office/drawing/2014/main" id="{1DE1DCBC-BBB9-4818-19EE-700A724DCD69}"/>
              </a:ext>
            </a:extLst>
          </p:cNvPr>
          <p:cNvSpPr>
            <a:spLocks noGrp="1"/>
          </p:cNvSpPr>
          <p:nvPr>
            <p:ph type="title"/>
          </p:nvPr>
        </p:nvSpPr>
        <p:spPr>
          <a:xfrm>
            <a:off x="2613473" y="484753"/>
            <a:ext cx="8911687" cy="1280890"/>
          </a:xfrm>
        </p:spPr>
        <p:txBody>
          <a:bodyPr/>
          <a:lstStyle/>
          <a:p>
            <a:r>
              <a:rPr lang="en-US" dirty="0"/>
              <a:t>VIRTUAL ADDRESS</a:t>
            </a:r>
            <a:endParaRPr lang="en-IN" dirty="0"/>
          </a:p>
        </p:txBody>
      </p:sp>
      <p:pic>
        <p:nvPicPr>
          <p:cNvPr id="12" name="Content Placeholder 3">
            <a:extLst>
              <a:ext uri="{FF2B5EF4-FFF2-40B4-BE49-F238E27FC236}">
                <a16:creationId xmlns:a16="http://schemas.microsoft.com/office/drawing/2014/main" id="{328B422B-C920-F6D3-509D-3C69EEB9B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402" y="2978971"/>
            <a:ext cx="7548880" cy="3394276"/>
          </a:xfrm>
          <a:prstGeom prst="rect">
            <a:avLst/>
          </a:prstGeom>
        </p:spPr>
      </p:pic>
    </p:spTree>
    <p:extLst>
      <p:ext uri="{BB962C8B-B14F-4D97-AF65-F5344CB8AC3E}">
        <p14:creationId xmlns:p14="http://schemas.microsoft.com/office/powerpoint/2010/main" val="238444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6EED-55F0-3EB6-7836-150ADAA9E0D5}"/>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3E8F19C3-D629-8208-FA24-CC3F7213BE76}"/>
              </a:ext>
            </a:extLst>
          </p:cNvPr>
          <p:cNvSpPr>
            <a:spLocks noGrp="1"/>
          </p:cNvSpPr>
          <p:nvPr>
            <p:ph idx="1"/>
          </p:nvPr>
        </p:nvSpPr>
        <p:spPr>
          <a:xfrm>
            <a:off x="2592925" y="1802147"/>
            <a:ext cx="8915400" cy="4431743"/>
          </a:xfrm>
        </p:spPr>
        <p:txBody>
          <a:bodyPr>
            <a:normAutofit fontScale="77500" lnSpcReduction="20000"/>
          </a:bodyPr>
          <a:lstStyle/>
          <a:p>
            <a:r>
              <a:rPr lang="en-US" sz="3100" b="0" i="0" dirty="0">
                <a:solidFill>
                  <a:srgbClr val="2D2D2D"/>
                </a:solidFill>
                <a:effectLst/>
                <a:latin typeface="Noto Sans" panose="020B0502040204020203" pitchFamily="34" charset="0"/>
              </a:rPr>
              <a:t>Allowing users to operate multiple applications at the same time or applications that are larger than the main memory.</a:t>
            </a:r>
          </a:p>
          <a:p>
            <a:r>
              <a:rPr lang="en-US" sz="3100" b="0" i="0" dirty="0">
                <a:solidFill>
                  <a:srgbClr val="2D2D2D"/>
                </a:solidFill>
                <a:effectLst/>
                <a:latin typeface="Noto Sans" panose="020B0502040204020203" pitchFamily="34" charset="0"/>
              </a:rPr>
              <a:t>Freeing applications from having to compete for shared memory space and allowing multiple applications to run at the same time.</a:t>
            </a:r>
          </a:p>
          <a:p>
            <a:r>
              <a:rPr lang="en-US" sz="3100" b="0" i="0" dirty="0">
                <a:solidFill>
                  <a:srgbClr val="2D2D2D"/>
                </a:solidFill>
                <a:effectLst/>
                <a:latin typeface="Noto Sans" panose="020B0502040504020204" pitchFamily="34" charset="0"/>
              </a:rPr>
              <a:t>Improving efficiency and speed by allowing more processes to sit in virtual memory.</a:t>
            </a:r>
          </a:p>
          <a:p>
            <a:r>
              <a:rPr lang="en-US" sz="3200" b="0" i="0" dirty="0">
                <a:solidFill>
                  <a:srgbClr val="2D2D2D"/>
                </a:solidFill>
                <a:effectLst/>
                <a:latin typeface="Noto Sans" panose="020B0502040504020204" pitchFamily="34" charset="0"/>
              </a:rPr>
              <a:t>Increasing the amount of memory available by working outside the limits of a computer's physical main memory space.</a:t>
            </a:r>
          </a:p>
          <a:p>
            <a:r>
              <a:rPr lang="en-US" sz="3200" b="0" i="0" dirty="0">
                <a:solidFill>
                  <a:srgbClr val="2D2D2D"/>
                </a:solidFill>
                <a:effectLst/>
                <a:latin typeface="Noto Sans" panose="020B0502040504020204" pitchFamily="34" charset="0"/>
              </a:rPr>
              <a:t>Optimizing central processing unit (CPU) usage.</a:t>
            </a:r>
          </a:p>
          <a:p>
            <a:endParaRPr lang="en-US" sz="3100" b="0" i="0" dirty="0">
              <a:solidFill>
                <a:srgbClr val="2D2D2D"/>
              </a:solidFill>
              <a:effectLst/>
              <a:latin typeface="Noto Sans" panose="020B0502040504020204" pitchFamily="34" charset="0"/>
            </a:endParaRPr>
          </a:p>
          <a:p>
            <a:endParaRPr lang="en-IN" dirty="0"/>
          </a:p>
        </p:txBody>
      </p:sp>
      <p:sp>
        <p:nvSpPr>
          <p:cNvPr id="4" name="Footer Placeholder 3">
            <a:extLst>
              <a:ext uri="{FF2B5EF4-FFF2-40B4-BE49-F238E27FC236}">
                <a16:creationId xmlns:a16="http://schemas.microsoft.com/office/drawing/2014/main" id="{E8571CE2-A8C3-A299-3824-5F0054BCFB00}"/>
              </a:ext>
            </a:extLst>
          </p:cNvPr>
          <p:cNvSpPr>
            <a:spLocks noGrp="1"/>
          </p:cNvSpPr>
          <p:nvPr>
            <p:ph type="ftr" sz="quarter" idx="11"/>
          </p:nvPr>
        </p:nvSpPr>
        <p:spPr>
          <a:xfrm>
            <a:off x="8065338" y="6401466"/>
            <a:ext cx="7619999" cy="365125"/>
          </a:xfrm>
        </p:spPr>
        <p:txBody>
          <a:bodyPr/>
          <a:lstStyle/>
          <a:p>
            <a:r>
              <a:rPr lang="en-IN" sz="1400" b="1" dirty="0">
                <a:solidFill>
                  <a:schemeClr val="tx1"/>
                </a:solidFill>
              </a:rPr>
              <a:t>MADHURIMA RAWAT(DATASCIENCE</a:t>
            </a:r>
            <a:r>
              <a:rPr lang="en-IN" dirty="0"/>
              <a:t> </a:t>
            </a:r>
            <a:r>
              <a:rPr lang="en-IN" sz="1400" b="1" dirty="0">
                <a:solidFill>
                  <a:schemeClr val="tx1"/>
                </a:solidFill>
              </a:rPr>
              <a:t>CSVTU)</a:t>
            </a:r>
            <a:endParaRPr lang="en-IN" b="1" dirty="0">
              <a:solidFill>
                <a:schemeClr val="tx1"/>
              </a:solidFill>
            </a:endParaRPr>
          </a:p>
        </p:txBody>
      </p:sp>
      <p:sp>
        <p:nvSpPr>
          <p:cNvPr id="5" name="Slide Number Placeholder 4">
            <a:extLst>
              <a:ext uri="{FF2B5EF4-FFF2-40B4-BE49-F238E27FC236}">
                <a16:creationId xmlns:a16="http://schemas.microsoft.com/office/drawing/2014/main" id="{994F3D7A-0038-DF42-500E-27E4E247AEBE}"/>
              </a:ext>
            </a:extLst>
          </p:cNvPr>
          <p:cNvSpPr>
            <a:spLocks noGrp="1"/>
          </p:cNvSpPr>
          <p:nvPr>
            <p:ph type="sldNum" sz="quarter" idx="12"/>
          </p:nvPr>
        </p:nvSpPr>
        <p:spPr/>
        <p:txBody>
          <a:bodyPr/>
          <a:lstStyle/>
          <a:p>
            <a:fld id="{D9C44F9E-59C3-457A-99E5-93939BDFE56A}" type="slidenum">
              <a:rPr lang="en-IN" smtClean="0"/>
              <a:t>9</a:t>
            </a:fld>
            <a:endParaRPr lang="en-IN"/>
          </a:p>
        </p:txBody>
      </p:sp>
    </p:spTree>
    <p:extLst>
      <p:ext uri="{BB962C8B-B14F-4D97-AF65-F5344CB8AC3E}">
        <p14:creationId xmlns:p14="http://schemas.microsoft.com/office/powerpoint/2010/main" val="36701301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163</TotalTime>
  <Words>922</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Cambria Math</vt:lpstr>
      <vt:lpstr>Century Gothic</vt:lpstr>
      <vt:lpstr>Lato</vt:lpstr>
      <vt:lpstr>Noto Sans</vt:lpstr>
      <vt:lpstr>Times New Roman</vt:lpstr>
      <vt:lpstr>Wingdings 3</vt:lpstr>
      <vt:lpstr>Wisp</vt:lpstr>
      <vt:lpstr>CACHE MEMORY AND VIRTUAL              MEMORY </vt:lpstr>
      <vt:lpstr>Cache Memory</vt:lpstr>
      <vt:lpstr>WHY WE REQUIRE CACHE MEMORY </vt:lpstr>
      <vt:lpstr>USE OF CACHE MEMORY</vt:lpstr>
      <vt:lpstr>CACHE MAPPING</vt:lpstr>
      <vt:lpstr>VIRTUAL MEMORY</vt:lpstr>
      <vt:lpstr>HOW IT IS DONE?</vt:lpstr>
      <vt:lpstr>VIRTUAL ADDRESS</vt:lpstr>
      <vt:lpstr>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BAYES THEOREM</dc:title>
  <dc:creator>Madhurima Rawat</dc:creator>
  <cp:lastModifiedBy>Madhurima Rawat</cp:lastModifiedBy>
  <cp:revision>36</cp:revision>
  <dcterms:created xsi:type="dcterms:W3CDTF">2022-11-09T17:15:38Z</dcterms:created>
  <dcterms:modified xsi:type="dcterms:W3CDTF">2023-01-03T17:34:32Z</dcterms:modified>
</cp:coreProperties>
</file>