
<file path=[Content_Types].xml><?xml version="1.0" encoding="utf-8"?>
<Types xmlns="http://schemas.openxmlformats.org/package/2006/content-types">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5.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6"/>
  </p:notesMasterIdLst>
  <p:handoutMasterIdLst>
    <p:handoutMasterId r:id="rId37"/>
  </p:handoutMasterIdLst>
  <p:sldIdLst>
    <p:sldId id="313" r:id="rId2"/>
    <p:sldId id="314" r:id="rId3"/>
    <p:sldId id="259" r:id="rId4"/>
    <p:sldId id="331" r:id="rId5"/>
    <p:sldId id="332" r:id="rId6"/>
    <p:sldId id="333" r:id="rId7"/>
    <p:sldId id="316" r:id="rId8"/>
    <p:sldId id="317" r:id="rId9"/>
    <p:sldId id="318" r:id="rId10"/>
    <p:sldId id="319" r:id="rId11"/>
    <p:sldId id="321" r:id="rId12"/>
    <p:sldId id="334" r:id="rId13"/>
    <p:sldId id="322" r:id="rId14"/>
    <p:sldId id="323" r:id="rId15"/>
    <p:sldId id="324" r:id="rId16"/>
    <p:sldId id="325" r:id="rId17"/>
    <p:sldId id="335" r:id="rId18"/>
    <p:sldId id="336" r:id="rId19"/>
    <p:sldId id="337" r:id="rId20"/>
    <p:sldId id="338" r:id="rId21"/>
    <p:sldId id="339" r:id="rId22"/>
    <p:sldId id="326" r:id="rId23"/>
    <p:sldId id="327" r:id="rId24"/>
    <p:sldId id="328" r:id="rId25"/>
    <p:sldId id="340" r:id="rId26"/>
    <p:sldId id="341" r:id="rId27"/>
    <p:sldId id="343" r:id="rId28"/>
    <p:sldId id="344" r:id="rId29"/>
    <p:sldId id="329" r:id="rId30"/>
    <p:sldId id="320" r:id="rId31"/>
    <p:sldId id="345" r:id="rId32"/>
    <p:sldId id="346" r:id="rId33"/>
    <p:sldId id="330" r:id="rId34"/>
    <p:sldId id="315" r:id="rId35"/>
  </p:sldIdLst>
  <p:sldSz cx="9144000" cy="6858000" type="screen4x3"/>
  <p:notesSz cx="6858000" cy="9144000"/>
  <p:custDataLst>
    <p:tags r:id="rId3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81" autoAdjust="0"/>
    <p:restoredTop sz="85759" autoAdjust="0"/>
  </p:normalViewPr>
  <p:slideViewPr>
    <p:cSldViewPr>
      <p:cViewPr varScale="1">
        <p:scale>
          <a:sx n="69" d="100"/>
          <a:sy n="69" d="100"/>
        </p:scale>
        <p:origin x="450" y="6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3.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dgm:t>
        <a:bodyPr/>
        <a:lstStyle/>
        <a:p>
          <a:pPr rtl="0"/>
          <a:r>
            <a:rPr lang="en-US" dirty="0"/>
            <a:t>Not only used for representing integers but also as a concise notation for representing any sequence of binary digits</a:t>
          </a:r>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dgm:t>
        <a:bodyPr/>
        <a:lstStyle/>
        <a:p>
          <a:pPr rtl="0"/>
          <a:r>
            <a:rPr lang="en-US" dirty="0"/>
            <a:t>Reasons for using hexadecimal notation are:</a:t>
          </a:r>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dgm:t>
        <a:bodyPr/>
        <a:lstStyle/>
        <a:p>
          <a:pPr rtl="0"/>
          <a:r>
            <a:rPr lang="en-US" dirty="0"/>
            <a:t>It is more compact than binary notation</a:t>
          </a:r>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en-US" dirty="0"/>
            <a:t>In most computers, binary data occupy some multiple of 4 bits, and hence some multiple of a single hexadecimal digit</a:t>
          </a:r>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dgm:t>
        <a:bodyPr/>
        <a:lstStyle/>
        <a:p>
          <a:pPr rtl="0"/>
          <a:r>
            <a:rPr lang="en-US" dirty="0"/>
            <a:t>It is extremely easy to convert between binary and hexadecimal notation</a:t>
          </a:r>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pt>
    <dgm:pt modelId="{C2B03972-09DE-7F4F-9A1D-4B147134EC93}" type="pres">
      <dgm:prSet presAssocID="{7FA1CFBF-46BB-4447-BB6F-B2F6FDC5D6B4}" presName="hierChild3" presStyleCnt="0"/>
      <dgm:spPr/>
    </dgm:pt>
  </dgm:ptLst>
  <dgm:cxnLst>
    <dgm:cxn modelId="{DFDF6B0C-9838-964A-A653-58AD6DEC5AF1}" srcId="{D1064496-D9CC-E548-8CD2-477694173F8A}" destId="{7FA1CFBF-46BB-4447-BB6F-B2F6FDC5D6B4}" srcOrd="2" destOrd="0" parTransId="{97BEB6BC-F1A5-4449-87D4-421D4D52B5C3}" sibTransId="{BB3C020D-F860-C34F-9305-FA3C304546CA}"/>
    <dgm:cxn modelId="{4100BB13-7A17-7643-864B-CADFD4BE2C4F}" type="presOf" srcId="{286C2A99-2183-9247-8F0D-5515E65B2C72}" destId="{1D84E48B-B187-2C44-A266-2E665C4DA52A}" srcOrd="0" destOrd="0" presId="urn:microsoft.com/office/officeart/2005/8/layout/hierarchy1"/>
    <dgm:cxn modelId="{A3E6BE24-888F-C04B-98B6-60A634611A74}" type="presOf" srcId="{872AA1E8-F3BF-2340-AB7B-7A8B6AC2740F}" destId="{FACD0070-B33B-C149-944D-16CA2BF6301D}"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E1E00C2E-D54F-B343-82C4-A6DB9720104B}" type="presOf" srcId="{7FA1CFBF-46BB-4447-BB6F-B2F6FDC5D6B4}" destId="{10790D25-B198-3C4B-BF8D-4B8686C25E15}" srcOrd="0" destOrd="0" presId="urn:microsoft.com/office/officeart/2005/8/layout/hierarchy1"/>
    <dgm:cxn modelId="{A0387B61-44D1-574A-B80B-E0AAF6FE1F11}" srcId="{96B48A5F-8F2E-854C-AFE4-8C8C91953F2A}" destId="{286C2A99-2183-9247-8F0D-5515E65B2C72}" srcOrd="0" destOrd="0" parTransId="{5951A6DA-99AF-C14A-BC14-BB066AC1FDFB}" sibTransId="{51FDC2ED-856C-1E4A-8A10-0A9EBB881973}"/>
    <dgm:cxn modelId="{C0423863-057D-B34C-9C15-44567CE118D8}" type="presOf" srcId="{D1064496-D9CC-E548-8CD2-477694173F8A}" destId="{D862E485-7B17-0D49-9472-B6A2763C74E9}" srcOrd="0" destOrd="0" presId="urn:microsoft.com/office/officeart/2005/8/layout/hierarchy1"/>
    <dgm:cxn modelId="{5636A36B-9208-8046-9F8E-911DF97EF634}" srcId="{96B48A5F-8F2E-854C-AFE4-8C8C91953F2A}" destId="{D1064496-D9CC-E548-8CD2-477694173F8A}" srcOrd="1" destOrd="0" parTransId="{4B8820EF-8F1B-114E-A4A6-D0FDD23F8D8F}" sibTransId="{7DB4B415-7AEC-B044-A5EE-6071A79B8090}"/>
    <dgm:cxn modelId="{808C6B7E-1DDE-0644-A477-982703485DAE}" type="presOf" srcId="{BE4F66D8-4FE5-974B-9B7C-5CC6D751E268}" destId="{546206ED-D55F-D947-9F3B-7C80570FC408}"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8667F9AF-E2C7-B842-82FD-05E78834D875}" type="presOf" srcId="{97BEB6BC-F1A5-4449-87D4-421D4D52B5C3}" destId="{882DE9B9-B8BF-5448-90F0-9928C5A8ED3E}" srcOrd="0" destOrd="0" presId="urn:microsoft.com/office/officeart/2005/8/layout/hierarchy1"/>
    <dgm:cxn modelId="{E330A9DA-65C5-934B-A15B-FF6E396DFCFF}" srcId="{D1064496-D9CC-E548-8CD2-477694173F8A}" destId="{0E209786-87AF-6E48-9B07-6D38543ED4A1}" srcOrd="1" destOrd="0" parTransId="{872AA1E8-F3BF-2340-AB7B-7A8B6AC2740F}" sibTransId="{326BCE05-F9D6-8E40-81CA-C7EFCE74AC98}"/>
    <dgm:cxn modelId="{3DECA9F2-5913-714E-B31E-4064B2B97F81}" srcId="{D1064496-D9CC-E548-8CD2-477694173F8A}" destId="{BE4F66D8-4FE5-974B-9B7C-5CC6D751E268}" srcOrd="0" destOrd="0" parTransId="{17D17644-89D1-3641-BC49-99B7C4F47C40}" sibTransId="{B6B6EC4B-4F1E-6243-A6FA-02A438786558}"/>
    <dgm:cxn modelId="{68662EF4-DD33-784B-89D9-E2E8C5D87894}" type="presOf" srcId="{0E209786-87AF-6E48-9B07-6D38543ED4A1}" destId="{1E1DB3F8-33D7-4542-8625-4F033D926142}" srcOrd="0" destOrd="0" presId="urn:microsoft.com/office/officeart/2005/8/layout/hierarchy1"/>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DE9B9-B8BF-5448-90F0-9928C5A8ED3E}">
      <dsp:nvSpPr>
        <dsp:cNvPr id="0" name=""/>
        <dsp:cNvSpPr/>
      </dsp:nvSpPr>
      <dsp:spPr>
        <a:xfrm>
          <a:off x="4255222" y="2246610"/>
          <a:ext cx="3019835" cy="718583"/>
        </a:xfrm>
        <a:custGeom>
          <a:avLst/>
          <a:gdLst/>
          <a:ahLst/>
          <a:cxnLst/>
          <a:rect l="0" t="0" r="0" b="0"/>
          <a:pathLst>
            <a:path>
              <a:moveTo>
                <a:pt x="0" y="0"/>
              </a:moveTo>
              <a:lnTo>
                <a:pt x="0" y="489693"/>
              </a:lnTo>
              <a:lnTo>
                <a:pt x="3019835" y="489693"/>
              </a:lnTo>
              <a:lnTo>
                <a:pt x="3019835"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209502" y="2246610"/>
          <a:ext cx="91440" cy="718583"/>
        </a:xfrm>
        <a:custGeom>
          <a:avLst/>
          <a:gdLst/>
          <a:ahLst/>
          <a:cxnLst/>
          <a:rect l="0" t="0" r="0" b="0"/>
          <a:pathLst>
            <a:path>
              <a:moveTo>
                <a:pt x="45720" y="0"/>
              </a:moveTo>
              <a:lnTo>
                <a:pt x="4572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235387" y="2246610"/>
          <a:ext cx="3019835" cy="718583"/>
        </a:xfrm>
        <a:custGeom>
          <a:avLst/>
          <a:gdLst/>
          <a:ahLst/>
          <a:cxnLst/>
          <a:rect l="0" t="0" r="0" b="0"/>
          <a:pathLst>
            <a:path>
              <a:moveTo>
                <a:pt x="3019835" y="0"/>
              </a:moveTo>
              <a:lnTo>
                <a:pt x="3019835" y="489693"/>
              </a:lnTo>
              <a:lnTo>
                <a:pt x="0" y="489693"/>
              </a:lnTo>
              <a:lnTo>
                <a:pt x="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14792" y="199392"/>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9738" y="460196"/>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Not only used for representing integers but also as a concise notation for representing any sequence of binary digits</a:t>
          </a:r>
        </a:p>
      </dsp:txBody>
      <dsp:txXfrm>
        <a:off x="205691" y="506149"/>
        <a:ext cx="2378868" cy="1477035"/>
      </dsp:txXfrm>
    </dsp:sp>
    <dsp:sp modelId="{DC093A72-9023-1941-A02C-4E8954FF02D9}">
      <dsp:nvSpPr>
        <dsp:cNvPr id="0" name=""/>
        <dsp:cNvSpPr/>
      </dsp:nvSpPr>
      <dsp:spPr>
        <a:xfrm>
          <a:off x="3019835" y="677668"/>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294366" y="938472"/>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Reasons for using hexadecimal notation are:</a:t>
          </a:r>
        </a:p>
      </dsp:txBody>
      <dsp:txXfrm>
        <a:off x="3340319" y="984425"/>
        <a:ext cx="2378868" cy="1477035"/>
      </dsp:txXfrm>
    </dsp:sp>
    <dsp:sp modelId="{FBD54A9A-2BFC-5442-8D3F-011B4E85D950}">
      <dsp:nvSpPr>
        <dsp:cNvPr id="0" name=""/>
        <dsp:cNvSpPr/>
      </dsp:nvSpPr>
      <dsp:spPr>
        <a:xfrm>
          <a:off x="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74530"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It is more compact than binary notation</a:t>
          </a:r>
        </a:p>
      </dsp:txBody>
      <dsp:txXfrm>
        <a:off x="320483" y="3271950"/>
        <a:ext cx="2378868" cy="1477035"/>
      </dsp:txXfrm>
    </dsp:sp>
    <dsp:sp modelId="{B3F42B07-3F2B-8F4F-B03D-5CB1B1E1A98D}">
      <dsp:nvSpPr>
        <dsp:cNvPr id="0" name=""/>
        <dsp:cNvSpPr/>
      </dsp:nvSpPr>
      <dsp:spPr>
        <a:xfrm>
          <a:off x="3019835"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294366"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In most computers, binary data occupy some multiple of 4 bits, and hence some multiple of a single hexadecimal digit</a:t>
          </a:r>
        </a:p>
      </dsp:txBody>
      <dsp:txXfrm>
        <a:off x="3340319" y="3271950"/>
        <a:ext cx="2378868" cy="1477035"/>
      </dsp:txXfrm>
    </dsp:sp>
    <dsp:sp modelId="{41164F4A-44E0-694B-8ADA-72C8436A7DEB}">
      <dsp:nvSpPr>
        <dsp:cNvPr id="0" name=""/>
        <dsp:cNvSpPr/>
      </dsp:nvSpPr>
      <dsp:spPr>
        <a:xfrm>
          <a:off x="603967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314201"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It is extremely easy to convert between binary and hexadecimal notation</a:t>
          </a:r>
        </a:p>
      </dsp:txBody>
      <dsp:txXfrm>
        <a:off x="6360154" y="3271950"/>
        <a:ext cx="2378868" cy="14770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a:t>© 2016 Pearson Education, Inc., Hoboken, NJ. All rights reserved.</a:t>
            </a:r>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645089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a:t>© 2016 Pearson Education, Inc., Hoboken, NJ. All rights reserved.</a:t>
            </a:r>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13110248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10/e, by William Stallings, Chapter 9 “Number</a:t>
            </a:r>
            <a:r>
              <a:rPr lang="en-US" baseline="0" dirty="0">
                <a:latin typeface="Times New Roman" pitchFamily="-110" charset="0"/>
              </a:rPr>
              <a:t> Systems</a:t>
            </a:r>
            <a:r>
              <a:rPr lang="en-US" dirty="0">
                <a:latin typeface="Times New Roman" pitchFamily="-110" charset="0"/>
              </a:rPr>
              <a:t>”.</a:t>
            </a:r>
            <a:endParaRPr lang="en-AU" dirty="0">
              <a:latin typeface="Times New Roman" pitchFamily="-110" charset="0"/>
            </a:endParaRPr>
          </a:p>
          <a:p>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As an example of another positional system, consider the system with base 7.</a:t>
            </a:r>
          </a:p>
          <a:p>
            <a:r>
              <a:rPr lang="en-US" sz="1200" kern="1200" baseline="0" dirty="0">
                <a:solidFill>
                  <a:schemeClr val="tx1"/>
                </a:solidFill>
                <a:latin typeface="Times New Roman" pitchFamily="-110" charset="0"/>
                <a:ea typeface="+mn-ea"/>
                <a:cs typeface="+mn-cs"/>
              </a:rPr>
              <a:t>Table 9.2 shows the weighting value for positions –1 through 4. In each position, the</a:t>
            </a:r>
          </a:p>
          <a:p>
            <a:r>
              <a:rPr lang="en-US" sz="1200" kern="1200" baseline="0" dirty="0">
                <a:solidFill>
                  <a:schemeClr val="tx1"/>
                </a:solidFill>
                <a:latin typeface="Times New Roman" pitchFamily="-110" charset="0"/>
                <a:ea typeface="+mn-ea"/>
                <a:cs typeface="+mn-cs"/>
              </a:rPr>
              <a:t>digit value ranges from 0 through 6.</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a:solidFill>
                  <a:schemeClr val="tx1"/>
                </a:solidFill>
                <a:latin typeface="Times New Roman" pitchFamily="-110" charset="0"/>
                <a:ea typeface="+mn-ea"/>
                <a:cs typeface="+mn-cs"/>
              </a:rPr>
              <a:t>of 10. In the binary system, we have only two digits, 1 and 0. Thus, numbers in the</a:t>
            </a:r>
          </a:p>
          <a:p>
            <a:r>
              <a:rPr lang="en-US" sz="1200" kern="1200" baseline="0" dirty="0">
                <a:solidFill>
                  <a:schemeClr val="tx1"/>
                </a:solidFill>
                <a:latin typeface="Times New Roman" pitchFamily="-110" charset="0"/>
                <a:ea typeface="+mn-ea"/>
                <a:cs typeface="+mn-cs"/>
              </a:rPr>
              <a:t>binary system are represented to the base 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avoid confusion, we will sometimes put a subscript on a number to indicate</a:t>
            </a:r>
          </a:p>
          <a:p>
            <a:r>
              <a:rPr lang="en-US" sz="1200" kern="1200" baseline="0" dirty="0">
                <a:solidFill>
                  <a:schemeClr val="tx1"/>
                </a:solidFill>
                <a:latin typeface="Times New Roman" pitchFamily="-110" charset="0"/>
                <a:ea typeface="+mn-ea"/>
                <a:cs typeface="+mn-cs"/>
              </a:rPr>
              <a:t>its base. For example, 83</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and 4728</a:t>
            </a:r>
            <a:r>
              <a:rPr lang="en-US" sz="1200" kern="1200" baseline="-25000" dirty="0">
                <a:solidFill>
                  <a:schemeClr val="tx1"/>
                </a:solidFill>
                <a:latin typeface="Times New Roman" pitchFamily="-110" charset="0"/>
                <a:ea typeface="+mn-ea"/>
                <a:cs typeface="+mn-cs"/>
              </a:rPr>
              <a:t>10</a:t>
            </a:r>
            <a:r>
              <a:rPr lang="en-US" sz="1200" kern="1200" baseline="0" dirty="0">
                <a:solidFill>
                  <a:schemeClr val="tx1"/>
                </a:solidFill>
                <a:latin typeface="Times New Roman" pitchFamily="-110" charset="0"/>
                <a:ea typeface="+mn-ea"/>
                <a:cs typeface="+mn-cs"/>
              </a:rPr>
              <a:t> are numbers represented in decimal notation</a:t>
            </a:r>
          </a:p>
          <a:p>
            <a:r>
              <a:rPr lang="en-US" sz="1200" kern="1200" baseline="0" dirty="0">
                <a:solidFill>
                  <a:schemeClr val="tx1"/>
                </a:solidFill>
                <a:latin typeface="Times New Roman" pitchFamily="-110" charset="0"/>
                <a:ea typeface="+mn-ea"/>
                <a:cs typeface="+mn-cs"/>
              </a:rPr>
              <a:t>or, more briefly, decimal numbers. The digits 1 and 0 in binary notation have the</a:t>
            </a:r>
          </a:p>
          <a:p>
            <a:r>
              <a:rPr lang="en-US" sz="1200" kern="1200" baseline="0" dirty="0">
                <a:solidFill>
                  <a:schemeClr val="tx1"/>
                </a:solidFill>
                <a:latin typeface="Times New Roman" pitchFamily="-110" charset="0"/>
                <a:ea typeface="+mn-ea"/>
                <a:cs typeface="+mn-cs"/>
              </a:rPr>
              <a:t>same meaning as in decimal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a:solidFill>
                  <a:schemeClr val="tx1"/>
                </a:solidFill>
                <a:latin typeface="Times New Roman" pitchFamily="-110" charset="0"/>
                <a:ea typeface="+mn-ea"/>
                <a:cs typeface="+mn-cs"/>
              </a:rPr>
              <a:t>has a value depending on its 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11</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3</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a:t>
            </a:r>
            <a:r>
              <a:rPr lang="en-US" sz="1200" kern="1200" baseline="-25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(1 * 2</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(0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4</a:t>
            </a:r>
            <a:r>
              <a:rPr lang="en-US" sz="1200" kern="1200" baseline="-25000" dirty="0">
                <a:solidFill>
                  <a:schemeClr val="tx1"/>
                </a:solidFill>
                <a:latin typeface="Times New Roman" pitchFamily="-110" charset="0"/>
                <a:ea typeface="+mn-ea"/>
                <a:cs typeface="+mn-cs"/>
              </a:rPr>
              <a:t>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so on. Again, fractional values are represented with negative powers of the</a:t>
            </a:r>
          </a:p>
          <a:p>
            <a:r>
              <a:rPr lang="en-US" sz="1200" kern="1200" baseline="0" dirty="0">
                <a:solidFill>
                  <a:schemeClr val="tx1"/>
                </a:solidFill>
                <a:latin typeface="Times New Roman" pitchFamily="-110" charset="0"/>
                <a:ea typeface="+mn-ea"/>
                <a:cs typeface="+mn-cs"/>
              </a:rPr>
              <a:t>radix:</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1001.101 = 2</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-3 </a:t>
            </a:r>
            <a:r>
              <a:rPr lang="en-US" sz="1200" kern="1200" baseline="0" dirty="0">
                <a:solidFill>
                  <a:schemeClr val="tx1"/>
                </a:solidFill>
                <a:latin typeface="Times New Roman" pitchFamily="-110" charset="0"/>
                <a:ea typeface="+mn-ea"/>
                <a:cs typeface="+mn-cs"/>
              </a:rPr>
              <a:t>= 9.625</a:t>
            </a:r>
            <a:r>
              <a:rPr lang="en-US" sz="1200" kern="1200" baseline="-25000" dirty="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12:49:18  class:Data Science   teacher:Dr. Nachiket Tapas   subject:Computer Organization and Architecture</a:t>
            </a:r>
          </a:p>
          <a:p>
            <a:r>
              <a:rPr lang="en-US"/>
              <a:t>Answering Result   A:9.3%(4)  B:2.33%(1)  C:2.33%(1)  D:2.33%(1)  None:83.72%(36)  Correct rate:9.3%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12</a:t>
            </a:fld>
            <a:endParaRPr lang="en-US" dirty="0"/>
          </a:p>
        </p:txBody>
      </p:sp>
    </p:spTree>
    <p:extLst>
      <p:ext uri="{BB962C8B-B14F-4D97-AF65-F5344CB8AC3E}">
        <p14:creationId xmlns:p14="http://schemas.microsoft.com/office/powerpoint/2010/main" val="1605982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convert from decimal to binary, the integer and fractional parts are handled</a:t>
            </a:r>
          </a:p>
          <a:p>
            <a:r>
              <a:rPr lang="en-US" sz="1200" kern="1200" baseline="0" dirty="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For the integer part, recall that in binary notation, an integer represented by</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has the value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0</a:t>
            </a:r>
          </a:p>
          <a:p>
            <a:endParaRPr lang="en-US" sz="1200" i="1" kern="1200" baseline="-2500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Suppose it is required to convert a decimal integer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into binary form. If we</a:t>
            </a:r>
          </a:p>
          <a:p>
            <a:r>
              <a:rPr lang="en-US" sz="1200" kern="1200" baseline="0" dirty="0">
                <a:solidFill>
                  <a:schemeClr val="tx1"/>
                </a:solidFill>
                <a:latin typeface="Times New Roman" pitchFamily="-110" charset="0"/>
                <a:ea typeface="+mn-ea"/>
                <a:cs typeface="+mn-cs"/>
              </a:rPr>
              <a:t>divide </a:t>
            </a:r>
            <a:r>
              <a:rPr lang="en-US" sz="1200" i="1" kern="1200" baseline="0" dirty="0">
                <a:solidFill>
                  <a:schemeClr val="tx1"/>
                </a:solidFill>
                <a:latin typeface="Times New Roman" pitchFamily="-110" charset="0"/>
                <a:ea typeface="+mn-ea"/>
                <a:cs typeface="+mn-cs"/>
              </a:rPr>
              <a:t>N by 2</a:t>
            </a:r>
            <a:r>
              <a:rPr lang="en-US" sz="1200" i="0" kern="1200" baseline="0" dirty="0">
                <a:solidFill>
                  <a:schemeClr val="tx1"/>
                </a:solidFill>
                <a:latin typeface="Times New Roman" pitchFamily="-110" charset="0"/>
                <a:ea typeface="+mn-ea"/>
                <a:cs typeface="+mn-cs"/>
              </a:rPr>
              <a:t>, in the decimal system, and obtain a quotient </a:t>
            </a:r>
            <a:r>
              <a:rPr lang="en-US" sz="1200" i="1" kern="1200" baseline="0" dirty="0">
                <a:solidFill>
                  <a:schemeClr val="tx1"/>
                </a:solidFill>
                <a:latin typeface="Times New Roman" pitchFamily="-110" charset="0"/>
                <a:ea typeface="+mn-ea"/>
                <a:cs typeface="+mn-cs"/>
              </a:rPr>
              <a:t>N1 </a:t>
            </a:r>
            <a:r>
              <a:rPr lang="en-US" sz="1200" i="0" kern="1200" baseline="0" dirty="0">
                <a:solidFill>
                  <a:schemeClr val="tx1"/>
                </a:solidFill>
                <a:latin typeface="Times New Roman" pitchFamily="-110" charset="0"/>
                <a:ea typeface="+mn-ea"/>
                <a:cs typeface="+mn-cs"/>
              </a:rPr>
              <a:t>and a remainder </a:t>
            </a:r>
            <a:r>
              <a:rPr lang="en-US" sz="1200" i="1" kern="1200" baseline="0" dirty="0">
                <a:solidFill>
                  <a:schemeClr val="tx1"/>
                </a:solidFill>
                <a:latin typeface="Times New Roman" pitchFamily="-110" charset="0"/>
                <a:ea typeface="+mn-ea"/>
                <a:cs typeface="+mn-cs"/>
              </a:rPr>
              <a:t>R0,</a:t>
            </a:r>
          </a:p>
          <a:p>
            <a:r>
              <a:rPr lang="en-US" sz="1200" kern="1200" baseline="0" dirty="0">
                <a:solidFill>
                  <a:schemeClr val="tx1"/>
                </a:solidFill>
                <a:latin typeface="Times New Roman" pitchFamily="-110" charset="0"/>
                <a:ea typeface="+mn-ea"/>
                <a:cs typeface="+mn-cs"/>
              </a:rPr>
              <a:t>we may write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2 *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Next, we divide the quotient </a:t>
            </a:r>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by 2. Assume that the new quotient is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and the</a:t>
            </a:r>
          </a:p>
          <a:p>
            <a:r>
              <a:rPr lang="en-US" sz="1200" kern="1200" baseline="0" dirty="0">
                <a:solidFill>
                  <a:schemeClr val="tx1"/>
                </a:solidFill>
                <a:latin typeface="Times New Roman" pitchFamily="-110" charset="0"/>
                <a:ea typeface="+mn-ea"/>
                <a:cs typeface="+mn-cs"/>
              </a:rPr>
              <a:t>new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Then</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so that</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2(2N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next</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have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(N</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Because </a:t>
            </a:r>
            <a:r>
              <a:rPr lang="en-US" sz="1200" i="1" kern="1200" baseline="0" dirty="0">
                <a:solidFill>
                  <a:schemeClr val="tx1"/>
                </a:solidFill>
                <a:latin typeface="Times New Roman" pitchFamily="-110" charset="0"/>
                <a:ea typeface="+mn-ea"/>
                <a:cs typeface="+mn-cs"/>
              </a:rPr>
              <a:t>N &gt; N</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&gt; N</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 . </a:t>
            </a:r>
            <a:r>
              <a:rPr lang="en-US" sz="1200" i="0" kern="1200" baseline="0" dirty="0">
                <a:solidFill>
                  <a:schemeClr val="tx1"/>
                </a:solidFill>
                <a:latin typeface="Times New Roman" pitchFamily="-110" charset="0"/>
                <a:ea typeface="+mn-ea"/>
                <a:cs typeface="+mn-cs"/>
              </a:rPr>
              <a:t>, continuing this sequence will eventually produce a quotient</a:t>
            </a:r>
          </a:p>
          <a:p>
            <a:r>
              <a:rPr lang="en-US" sz="1200" i="1" kern="1200" baseline="0" dirty="0">
                <a:solidFill>
                  <a:schemeClr val="tx1"/>
                </a:solidFill>
                <a:latin typeface="Times New Roman" pitchFamily="-110" charset="0"/>
                <a:ea typeface="+mn-ea"/>
                <a:cs typeface="+mn-cs"/>
              </a:rPr>
              <a:t>N</a:t>
            </a:r>
            <a:r>
              <a:rPr lang="en-US" sz="1200" i="1" kern="1200" baseline="-25000" dirty="0">
                <a:solidFill>
                  <a:schemeClr val="tx1"/>
                </a:solidFill>
                <a:latin typeface="Times New Roman" pitchFamily="-110" charset="0"/>
                <a:ea typeface="+mn-ea"/>
                <a:cs typeface="+mn-cs"/>
              </a:rPr>
              <a:t>m-1 </a:t>
            </a:r>
            <a:r>
              <a:rPr lang="en-US" sz="1200" i="1" kern="1200" baseline="0" dirty="0">
                <a:solidFill>
                  <a:schemeClr val="tx1"/>
                </a:solidFill>
                <a:latin typeface="Times New Roman" pitchFamily="-110" charset="0"/>
                <a:ea typeface="+mn-ea"/>
                <a:cs typeface="+mn-cs"/>
              </a:rPr>
              <a:t>= 1 (</a:t>
            </a:r>
            <a:r>
              <a:rPr lang="en-US" sz="1200" i="0" kern="1200" baseline="0" dirty="0">
                <a:solidFill>
                  <a:schemeClr val="tx1"/>
                </a:solidFill>
                <a:latin typeface="Times New Roman" pitchFamily="-110" charset="0"/>
                <a:ea typeface="+mn-ea"/>
                <a:cs typeface="+mn-cs"/>
              </a:rPr>
              <a:t>except for the decimal integers 0 and 1, whose binary equivalents</a:t>
            </a:r>
          </a:p>
          <a:p>
            <a:r>
              <a:rPr lang="en-US" sz="1200" kern="1200" baseline="0" dirty="0">
                <a:solidFill>
                  <a:schemeClr val="tx1"/>
                </a:solidFill>
                <a:latin typeface="Times New Roman" pitchFamily="-110" charset="0"/>
                <a:ea typeface="+mn-ea"/>
                <a:cs typeface="+mn-cs"/>
              </a:rPr>
              <a:t>are 0 and 1, respectively) and a remainder </a:t>
            </a:r>
            <a:r>
              <a:rPr lang="en-US" sz="1200" i="1" kern="1200" baseline="0" dirty="0">
                <a:solidFill>
                  <a:schemeClr val="tx1"/>
                </a:solidFill>
                <a:latin typeface="Times New Roman" pitchFamily="-110" charset="0"/>
                <a:ea typeface="+mn-ea"/>
                <a:cs typeface="+mn-cs"/>
              </a:rPr>
              <a:t>R</a:t>
            </a:r>
            <a:r>
              <a:rPr lang="en-US" sz="1200" i="1" kern="1200" baseline="-25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which is </a:t>
            </a:r>
            <a:r>
              <a:rPr lang="en-US" sz="1200" i="1" kern="1200" baseline="0" dirty="0">
                <a:solidFill>
                  <a:schemeClr val="tx1"/>
                </a:solidFill>
                <a:latin typeface="Times New Roman" pitchFamily="-110" charset="0"/>
                <a:ea typeface="+mn-ea"/>
                <a:cs typeface="+mn-cs"/>
              </a:rPr>
              <a:t>0 or 1.</a:t>
            </a:r>
            <a:r>
              <a:rPr lang="en-US" sz="1200" i="0" kern="1200" baseline="0" dirty="0">
                <a:solidFill>
                  <a:schemeClr val="tx1"/>
                </a:solidFill>
                <a:latin typeface="Times New Roman" pitchFamily="-110" charset="0"/>
                <a:ea typeface="+mn-ea"/>
                <a:cs typeface="+mn-cs"/>
              </a:rPr>
              <a:t> Then</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N = (1 * 2</a:t>
            </a:r>
            <a:r>
              <a:rPr lang="en-US" sz="1200" i="1" kern="1200" baseline="30000" dirty="0">
                <a:solidFill>
                  <a:schemeClr val="tx1"/>
                </a:solidFill>
                <a:latin typeface="Times New Roman" pitchFamily="-110" charset="0"/>
                <a:ea typeface="+mn-ea"/>
                <a:cs typeface="+mn-cs"/>
              </a:rPr>
              <a:t>m-1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m-2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m-2</a:t>
            </a:r>
            <a:r>
              <a:rPr lang="en-US" sz="1200" i="1" kern="1200" baseline="0" dirty="0">
                <a:solidFill>
                  <a:schemeClr val="tx1"/>
                </a:solidFill>
                <a:latin typeface="Times New Roman" pitchFamily="-110" charset="0"/>
                <a:ea typeface="+mn-ea"/>
                <a:cs typeface="+mn-cs"/>
              </a:rPr>
              <a:t>) + . . . + (R</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R</a:t>
            </a:r>
            <a:r>
              <a:rPr lang="en-US" sz="1200" i="1" kern="1200" baseline="-25000" dirty="0">
                <a:solidFill>
                  <a:schemeClr val="tx1"/>
                </a:solidFill>
                <a:latin typeface="Times New Roman" pitchFamily="-110" charset="0"/>
                <a:ea typeface="+mn-ea"/>
                <a:cs typeface="+mn-cs"/>
              </a:rPr>
              <a:t>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which is the binary form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Hence, we convert from base 10 to base 2 by repeated</a:t>
            </a:r>
          </a:p>
          <a:p>
            <a:r>
              <a:rPr lang="en-US" sz="1200" kern="1200" baseline="0" dirty="0">
                <a:solidFill>
                  <a:schemeClr val="tx1"/>
                </a:solidFill>
                <a:latin typeface="Times New Roman" pitchFamily="-110" charset="0"/>
                <a:ea typeface="+mn-ea"/>
                <a:cs typeface="+mn-cs"/>
              </a:rPr>
              <a:t>divisions by 2. The remainders and the final quotient, 1, give us, in order of increasing</a:t>
            </a:r>
          </a:p>
          <a:p>
            <a:r>
              <a:rPr lang="en-US" sz="1200" kern="1200" baseline="0" dirty="0">
                <a:solidFill>
                  <a:schemeClr val="tx1"/>
                </a:solidFill>
                <a:latin typeface="Times New Roman" pitchFamily="-110" charset="0"/>
                <a:ea typeface="+mn-ea"/>
                <a:cs typeface="+mn-cs"/>
              </a:rPr>
              <a:t>significance, the binary digits of </a:t>
            </a:r>
            <a:r>
              <a:rPr lang="en-US" sz="1200" i="1" kern="1200" baseline="0" dirty="0">
                <a:solidFill>
                  <a:schemeClr val="tx1"/>
                </a:solidFill>
                <a:latin typeface="Times New Roman" pitchFamily="-110" charset="0"/>
                <a:ea typeface="+mn-ea"/>
                <a:cs typeface="+mn-cs"/>
              </a:rPr>
              <a:t>N. </a:t>
            </a:r>
            <a:r>
              <a:rPr lang="en-US" sz="1200" i="0" kern="1200" baseline="0" dirty="0">
                <a:solidFill>
                  <a:schemeClr val="tx1"/>
                </a:solidFill>
                <a:latin typeface="Times New Roman" pitchFamily="-110" charset="0"/>
                <a:ea typeface="+mn-ea"/>
                <a:cs typeface="+mn-cs"/>
              </a:rPr>
              <a:t>Figure 9.1 shows two examples.</a:t>
            </a:r>
            <a:endParaRPr lang="en-US" i="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9.1.  Examples of converting from decimal notation to binary notation for integers.</a:t>
            </a:r>
          </a:p>
        </p:txBody>
      </p:sp>
      <p:sp>
        <p:nvSpPr>
          <p:cNvPr id="4" name="Slide Number Placeholder 3"/>
          <p:cNvSpPr>
            <a:spLocks noGrp="1"/>
          </p:cNvSpPr>
          <p:nvPr>
            <p:ph type="sldNum" sz="quarter" idx="10"/>
          </p:nvPr>
        </p:nvSpPr>
        <p:spPr/>
        <p:txBody>
          <a:bodyPr/>
          <a:lstStyle/>
          <a:p>
            <a:fld id="{D1D245E4-CB43-F844-B5DA-3C7BAF45101A}"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13:05:11  class:Data Science   teacher:Dr. Nachiket Tapas   subject:Computer Organization and Architecture</a:t>
            </a:r>
          </a:p>
          <a:p>
            <a:r>
              <a:rPr lang="en-US"/>
              <a:t>Answering Result   B:9.3%(4)  D:2.33%(1)  None:88.37%(38)  Correct rate:9.3%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17</a:t>
            </a:fld>
            <a:endParaRPr lang="en-US" dirty="0"/>
          </a:p>
        </p:txBody>
      </p:sp>
    </p:spTree>
    <p:extLst>
      <p:ext uri="{BB962C8B-B14F-4D97-AF65-F5344CB8AC3E}">
        <p14:creationId xmlns:p14="http://schemas.microsoft.com/office/powerpoint/2010/main" val="811854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13:05:48  class:Data Science   teacher:Dr. Nachiket Tapas   subject:Computer Organization and Architecture</a:t>
            </a:r>
          </a:p>
          <a:p>
            <a:r>
              <a:rPr lang="en-US"/>
              <a:t>Answering Result   A:2.33%(1)  C:6.98%(3)  D:2.33%(1)  None:88.37%(38)  Correct rate:2.33%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18</a:t>
            </a:fld>
            <a:endParaRPr lang="en-US" dirty="0"/>
          </a:p>
        </p:txBody>
      </p:sp>
    </p:spTree>
    <p:extLst>
      <p:ext uri="{BB962C8B-B14F-4D97-AF65-F5344CB8AC3E}">
        <p14:creationId xmlns:p14="http://schemas.microsoft.com/office/powerpoint/2010/main" val="94553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13:07:18  class:Data Science   teacher:Dr. Nachiket Tapas   subject:Computer Organization and Architecture</a:t>
            </a:r>
          </a:p>
          <a:p>
            <a:r>
              <a:rPr lang="en-US"/>
              <a:t>Answering Result   A:2.33%(1)  D:9.3%(4)  None:88.37%(38)  Correct rate:2.33%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19</a:t>
            </a:fld>
            <a:endParaRPr lang="en-US" dirty="0"/>
          </a:p>
        </p:txBody>
      </p:sp>
    </p:spTree>
    <p:extLst>
      <p:ext uri="{BB962C8B-B14F-4D97-AF65-F5344CB8AC3E}">
        <p14:creationId xmlns:p14="http://schemas.microsoft.com/office/powerpoint/2010/main" val="420799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After studying this chapter, you should be able to:</a:t>
            </a:r>
          </a:p>
          <a:p>
            <a:pPr marL="228600" indent="-228600">
              <a:buAutoNum type="arabicPeriod"/>
            </a:pPr>
            <a:r>
              <a:rPr lang="en-US" sz="1200" kern="1200" baseline="0" dirty="0">
                <a:solidFill>
                  <a:schemeClr val="tx1"/>
                </a:solidFill>
                <a:latin typeface="Times New Roman" pitchFamily="-110" charset="0"/>
                <a:ea typeface="+mn-ea"/>
                <a:cs typeface="+mn-cs"/>
              </a:rPr>
              <a:t>Understand the basic concepts and terminology of positional number systems.</a:t>
            </a:r>
          </a:p>
          <a:p>
            <a:pPr marL="228600" indent="-228600">
              <a:buAutoNum type="arabicPeriod"/>
            </a:pPr>
            <a:r>
              <a:rPr lang="en-US" sz="1200" kern="1200" baseline="0" dirty="0">
                <a:solidFill>
                  <a:schemeClr val="tx1"/>
                </a:solidFill>
                <a:latin typeface="Times New Roman" pitchFamily="-110" charset="0"/>
                <a:ea typeface="+mn-ea"/>
                <a:cs typeface="+mn-cs"/>
              </a:rPr>
              <a:t>Explain the techniques for converting between digital and binary for both</a:t>
            </a:r>
          </a:p>
          <a:p>
            <a:r>
              <a:rPr lang="en-US" sz="1200" kern="1200" baseline="0" dirty="0">
                <a:solidFill>
                  <a:schemeClr val="tx1"/>
                </a:solidFill>
                <a:latin typeface="Times New Roman" pitchFamily="-110" charset="0"/>
                <a:ea typeface="+mn-ea"/>
                <a:cs typeface="+mn-cs"/>
              </a:rPr>
              <a:t>integers and fractions.</a:t>
            </a:r>
          </a:p>
          <a:p>
            <a:r>
              <a:rPr lang="en-US" sz="1200" kern="1200" baseline="0" dirty="0">
                <a:solidFill>
                  <a:schemeClr val="tx1"/>
                </a:solidFill>
                <a:latin typeface="Times New Roman" pitchFamily="-110" charset="0"/>
                <a:ea typeface="+mn-ea"/>
                <a:cs typeface="+mn-cs"/>
              </a:rPr>
              <a:t>3. Explain the rationale for using hexadecimal notation.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13:08:11  class:Data Science   teacher:Dr. Nachiket Tapas   subject:Computer Organization and Architecture</a:t>
            </a:r>
          </a:p>
          <a:p>
            <a:r>
              <a:rPr lang="en-US"/>
              <a:t>Answering Result   B:16.28%(7)  None:83.72%(36)  Correct rate:16.28%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20</a:t>
            </a:fld>
            <a:endParaRPr lang="en-US" dirty="0"/>
          </a:p>
        </p:txBody>
      </p:sp>
    </p:spTree>
    <p:extLst>
      <p:ext uri="{BB962C8B-B14F-4D97-AF65-F5344CB8AC3E}">
        <p14:creationId xmlns:p14="http://schemas.microsoft.com/office/powerpoint/2010/main" val="506809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13:09:14  class:Data Science   teacher:Dr. Nachiket Tapas   subject:Computer Organization and Architecture</a:t>
            </a:r>
          </a:p>
          <a:p>
            <a:r>
              <a:rPr lang="en-US"/>
              <a:t>Answering Result   B:2.33%(1)  D:16.28%(7)  None:81.4%(35)  Correct rate:16.28%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21</a:t>
            </a:fld>
            <a:endParaRPr lang="en-US" dirty="0"/>
          </a:p>
        </p:txBody>
      </p:sp>
    </p:spTree>
    <p:extLst>
      <p:ext uri="{BB962C8B-B14F-4D97-AF65-F5344CB8AC3E}">
        <p14:creationId xmlns:p14="http://schemas.microsoft.com/office/powerpoint/2010/main" val="2570347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Times New Roman" pitchFamily="-110" charset="0"/>
                <a:ea typeface="+mn-ea"/>
                <a:cs typeface="+mn-cs"/>
              </a:rPr>
              <a:t>For the fractional part, recall that in binary notation, a number with a value between</a:t>
            </a:r>
          </a:p>
          <a:p>
            <a:r>
              <a:rPr lang="en-US" sz="1200" kern="1200" baseline="0" dirty="0">
                <a:solidFill>
                  <a:schemeClr val="tx1"/>
                </a:solidFill>
                <a:latin typeface="Times New Roman" pitchFamily="-110" charset="0"/>
                <a:ea typeface="+mn-ea"/>
                <a:cs typeface="+mn-cs"/>
              </a:rPr>
              <a:t>0 and 1 is represented by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 . 	b</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 0 or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and has the value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)c</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can be rewritten as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2</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(b</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 + . .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expression suggests a technique for conversion. Suppose we want to convert</a:t>
            </a:r>
          </a:p>
          <a:p>
            <a:r>
              <a:rPr lang="en-US" sz="1200" kern="1200" baseline="0" dirty="0">
                <a:solidFill>
                  <a:schemeClr val="tx1"/>
                </a:solidFill>
                <a:latin typeface="Times New Roman" pitchFamily="-110" charset="0"/>
                <a:ea typeface="+mn-ea"/>
                <a:cs typeface="+mn-cs"/>
              </a:rPr>
              <a:t>the number </a:t>
            </a:r>
            <a:r>
              <a:rPr lang="en-US" sz="1200" i="1" kern="1200" baseline="0" dirty="0">
                <a:solidFill>
                  <a:schemeClr val="tx1"/>
                </a:solidFill>
                <a:latin typeface="Times New Roman" pitchFamily="-110" charset="0"/>
                <a:ea typeface="+mn-ea"/>
                <a:cs typeface="+mn-cs"/>
              </a:rPr>
              <a:t>F (0 &lt; F &lt; 1) </a:t>
            </a:r>
            <a:r>
              <a:rPr lang="en-US" sz="1200" i="0" kern="1200" baseline="0" dirty="0">
                <a:solidFill>
                  <a:schemeClr val="tx1"/>
                </a:solidFill>
                <a:latin typeface="Times New Roman" pitchFamily="-110" charset="0"/>
                <a:ea typeface="+mn-ea"/>
                <a:cs typeface="+mn-cs"/>
              </a:rPr>
              <a:t>from decimal to binary notation. We know that </a:t>
            </a:r>
            <a:r>
              <a:rPr lang="en-US" sz="1200" i="1" kern="1200" baseline="0" dirty="0">
                <a:solidFill>
                  <a:schemeClr val="tx1"/>
                </a:solidFill>
                <a:latin typeface="Times New Roman" pitchFamily="-110" charset="0"/>
                <a:ea typeface="+mn-ea"/>
                <a:cs typeface="+mn-cs"/>
              </a:rPr>
              <a:t>F</a:t>
            </a:r>
          </a:p>
          <a:p>
            <a:r>
              <a:rPr lang="en-US" sz="1200" kern="1200" baseline="0" dirty="0">
                <a:solidFill>
                  <a:schemeClr val="tx1"/>
                </a:solidFill>
                <a:latin typeface="Times New Roman" pitchFamily="-110" charset="0"/>
                <a:ea typeface="+mn-ea"/>
                <a:cs typeface="+mn-cs"/>
              </a:rPr>
              <a:t>can be expressed in the form</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F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we multiply </a:t>
            </a:r>
            <a:r>
              <a:rPr lang="en-US" sz="1200" i="1" kern="1200" baseline="0" dirty="0">
                <a:solidFill>
                  <a:schemeClr val="tx1"/>
                </a:solidFill>
                <a:latin typeface="Times New Roman" pitchFamily="-110" charset="0"/>
                <a:ea typeface="+mn-ea"/>
                <a:cs typeface="+mn-cs"/>
              </a:rPr>
              <a:t>F by 2, we obtain,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2 * </a:t>
            </a:r>
            <a:r>
              <a:rPr lang="en-US" sz="1200" i="1" kern="1200" baseline="0" dirty="0">
                <a:solidFill>
                  <a:schemeClr val="tx1"/>
                </a:solidFill>
                <a:latin typeface="Times New Roman" pitchFamily="-110" charset="0"/>
                <a:ea typeface="+mn-ea"/>
                <a:cs typeface="+mn-cs"/>
              </a:rPr>
              <a:t>F = b</a:t>
            </a:r>
            <a:r>
              <a:rPr lang="en-US" sz="1200" i="1" kern="1200" baseline="-25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 . ) . . . )</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From this equation, we see that the integer part of (2 * </a:t>
            </a:r>
            <a:r>
              <a:rPr lang="en-US" sz="1200" i="1" kern="1200" baseline="0" dirty="0">
                <a:solidFill>
                  <a:schemeClr val="tx1"/>
                </a:solidFill>
                <a:latin typeface="Times New Roman" pitchFamily="-110" charset="0"/>
                <a:ea typeface="+mn-ea"/>
                <a:cs typeface="+mn-cs"/>
              </a:rPr>
              <a:t>F), which must be</a:t>
            </a:r>
          </a:p>
          <a:p>
            <a:r>
              <a:rPr lang="en-US" sz="1200" kern="1200" baseline="0" dirty="0">
                <a:solidFill>
                  <a:schemeClr val="tx1"/>
                </a:solidFill>
                <a:latin typeface="Times New Roman" pitchFamily="-110" charset="0"/>
                <a:ea typeface="+mn-ea"/>
                <a:cs typeface="+mn-cs"/>
              </a:rPr>
              <a:t>either 0 or 1 because 0 &lt; </a:t>
            </a:r>
            <a:r>
              <a:rPr lang="en-US" sz="1200" i="1" kern="1200" baseline="0" dirty="0">
                <a:solidFill>
                  <a:schemeClr val="tx1"/>
                </a:solidFill>
                <a:latin typeface="Times New Roman" pitchFamily="-110" charset="0"/>
                <a:ea typeface="+mn-ea"/>
                <a:cs typeface="+mn-cs"/>
              </a:rPr>
              <a:t>F &lt; 1, is simply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So we can say (2 * F) = b</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where 0 &lt; </a:t>
            </a:r>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&lt; 1 and where</a:t>
            </a:r>
          </a:p>
          <a:p>
            <a:endParaRPr lang="en-US" sz="1200" i="1" kern="1200" baseline="0" dirty="0">
              <a:solidFill>
                <a:schemeClr val="tx1"/>
              </a:solidFill>
              <a:latin typeface="Times New Roman" pitchFamily="-110" charset="0"/>
              <a:ea typeface="+mn-ea"/>
              <a:cs typeface="+mn-cs"/>
            </a:endParaRPr>
          </a:p>
          <a:p>
            <a:r>
              <a:rPr lang="en-US" sz="1200" i="1" kern="1200" baseline="0" dirty="0">
                <a:solidFill>
                  <a:schemeClr val="tx1"/>
                </a:solidFill>
                <a:latin typeface="Times New Roman" pitchFamily="-110" charset="0"/>
                <a:ea typeface="+mn-ea"/>
                <a:cs typeface="+mn-cs"/>
              </a:rPr>
              <a:t>F</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-1 </a:t>
            </a:r>
            <a:r>
              <a:rPr lang="en-US" sz="1200" i="1" kern="1200" baseline="0" dirty="0">
                <a:solidFill>
                  <a:schemeClr val="tx1"/>
                </a:solidFill>
                <a:latin typeface="Times New Roman" pitchFamily="-110" charset="0"/>
                <a:ea typeface="+mn-ea"/>
                <a:cs typeface="+mn-cs"/>
              </a:rPr>
              <a:t>* (b</a:t>
            </a:r>
            <a:r>
              <a:rPr lang="en-US" sz="1200" i="1" kern="1200" baseline="-25000" dirty="0">
                <a:solidFill>
                  <a:schemeClr val="tx1"/>
                </a:solidFill>
                <a:latin typeface="Times New Roman" pitchFamily="-110" charset="0"/>
                <a:ea typeface="+mn-ea"/>
                <a:cs typeface="+mn-cs"/>
              </a:rPr>
              <a:t>-4 </a:t>
            </a:r>
            <a:r>
              <a:rPr lang="en-US" sz="1200" i="1" kern="1200" baseline="0" dirty="0">
                <a:solidFill>
                  <a:schemeClr val="tx1"/>
                </a:solidFill>
                <a:latin typeface="Times New Roman" pitchFamily="-110" charset="0"/>
                <a:ea typeface="+mn-ea"/>
                <a:cs typeface="+mn-cs"/>
              </a:rPr>
              <a:t>+ . . .) . .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find </a:t>
            </a:r>
            <a:r>
              <a:rPr lang="en-US" sz="1200" i="1" kern="1200" baseline="0" dirty="0">
                <a:solidFill>
                  <a:schemeClr val="tx1"/>
                </a:solidFill>
                <a:latin typeface="Times New Roman" pitchFamily="-110" charset="0"/>
                <a:ea typeface="+mn-ea"/>
                <a:cs typeface="+mn-cs"/>
              </a:rPr>
              <a:t>b</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 we repeat the process. Therefore, the conversion algorithm involves</a:t>
            </a:r>
          </a:p>
          <a:p>
            <a:r>
              <a:rPr lang="en-US" sz="1200" kern="1200" baseline="0" dirty="0">
                <a:solidFill>
                  <a:schemeClr val="tx1"/>
                </a:solidFill>
                <a:latin typeface="Times New Roman" pitchFamily="-110" charset="0"/>
                <a:ea typeface="+mn-ea"/>
                <a:cs typeface="+mn-cs"/>
              </a:rPr>
              <a:t>repeated multiplication by 2. At each step, the fractional part of the number from</a:t>
            </a:r>
          </a:p>
          <a:p>
            <a:r>
              <a:rPr lang="en-US" sz="1200" kern="1200" baseline="0" dirty="0">
                <a:solidFill>
                  <a:schemeClr val="tx1"/>
                </a:solidFill>
                <a:latin typeface="Times New Roman" pitchFamily="-110" charset="0"/>
                <a:ea typeface="+mn-ea"/>
                <a:cs typeface="+mn-cs"/>
              </a:rPr>
              <a:t>the previous step is multiplied by 2. The digit to the left of the decimal point in the</a:t>
            </a:r>
          </a:p>
          <a:p>
            <a:r>
              <a:rPr lang="en-US" sz="1200" kern="1200" baseline="0" dirty="0">
                <a:solidFill>
                  <a:schemeClr val="tx1"/>
                </a:solidFill>
                <a:latin typeface="Times New Roman" pitchFamily="-110" charset="0"/>
                <a:ea typeface="+mn-ea"/>
                <a:cs typeface="+mn-cs"/>
              </a:rPr>
              <a:t>product will be 0 or 1 and contributes to the binary representation, starting with the</a:t>
            </a:r>
          </a:p>
          <a:p>
            <a:r>
              <a:rPr lang="en-US" sz="1200" kern="1200" baseline="0" dirty="0">
                <a:solidFill>
                  <a:schemeClr val="tx1"/>
                </a:solidFill>
                <a:latin typeface="Times New Roman" pitchFamily="-110" charset="0"/>
                <a:ea typeface="+mn-ea"/>
                <a:cs typeface="+mn-cs"/>
              </a:rPr>
              <a:t>most significant digit. The fractional part of the product is used as the multiplicand</a:t>
            </a:r>
          </a:p>
          <a:p>
            <a:r>
              <a:rPr lang="en-US" sz="1200" kern="1200" baseline="0" dirty="0">
                <a:solidFill>
                  <a:schemeClr val="tx1"/>
                </a:solidFill>
                <a:latin typeface="Times New Roman" pitchFamily="-110" charset="0"/>
                <a:ea typeface="+mn-ea"/>
                <a:cs typeface="+mn-cs"/>
              </a:rPr>
              <a:t>in the next step. Figure 9.2 shows two examples.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This process is not necessarily exact; that is, a decimal fraction with a finite</a:t>
            </a:r>
          </a:p>
          <a:p>
            <a:r>
              <a:rPr lang="en-US" sz="1200" kern="1200" baseline="0" dirty="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a:solidFill>
                  <a:schemeClr val="tx1"/>
                </a:solidFill>
                <a:latin typeface="Times New Roman" pitchFamily="-110" charset="0"/>
                <a:ea typeface="+mn-ea"/>
                <a:cs typeface="+mn-cs"/>
              </a:rPr>
              <a:t>data within computers are represented by various binary codes. However, no matter</a:t>
            </a:r>
          </a:p>
          <a:p>
            <a:r>
              <a:rPr lang="en-US" sz="1200" kern="1200" baseline="0" dirty="0">
                <a:solidFill>
                  <a:schemeClr val="tx1"/>
                </a:solidFill>
                <a:latin typeface="Times New Roman" pitchFamily="-110" charset="0"/>
                <a:ea typeface="+mn-ea"/>
                <a:cs typeface="+mn-cs"/>
              </a:rPr>
              <a:t>how convenient the binary system is for computers, it is exceedingly cumbersome</a:t>
            </a:r>
          </a:p>
          <a:p>
            <a:r>
              <a:rPr lang="en-US" sz="1200" kern="1200" baseline="0" dirty="0">
                <a:solidFill>
                  <a:schemeClr val="tx1"/>
                </a:solidFill>
                <a:latin typeface="Times New Roman" pitchFamily="-110" charset="0"/>
                <a:ea typeface="+mn-ea"/>
                <a:cs typeface="+mn-cs"/>
              </a:rPr>
              <a:t>for human beings. Consequently, most computer professionals who must spend time</a:t>
            </a:r>
          </a:p>
          <a:p>
            <a:r>
              <a:rPr lang="en-US" sz="1200" kern="1200" baseline="0" dirty="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What notation to use? One possibility is the decimal notation. This is certainly</a:t>
            </a:r>
          </a:p>
          <a:p>
            <a:r>
              <a:rPr lang="en-US" sz="1200" kern="1200" baseline="0" dirty="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a:solidFill>
                  <a:schemeClr val="tx1"/>
                </a:solidFill>
                <a:latin typeface="Times New Roman" pitchFamily="-110" charset="0"/>
                <a:ea typeface="+mn-ea"/>
                <a:cs typeface="+mn-cs"/>
              </a:rPr>
              <a:t>converting between base 2 and base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a notation known as hexadecimal has been adopted. Binary digits are</a:t>
            </a:r>
          </a:p>
          <a:p>
            <a:r>
              <a:rPr lang="en-US" sz="1200" kern="1200" baseline="0" dirty="0">
                <a:solidFill>
                  <a:schemeClr val="tx1"/>
                </a:solidFill>
                <a:latin typeface="Times New Roman" pitchFamily="-110" charset="0"/>
                <a:ea typeface="+mn-ea"/>
                <a:cs typeface="+mn-cs"/>
              </a:rPr>
              <a:t>grouped into sets of four bits, called a </a:t>
            </a:r>
            <a:r>
              <a:rPr lang="en-US" sz="1200" b="1" kern="1200" baseline="0" dirty="0">
                <a:solidFill>
                  <a:schemeClr val="tx1"/>
                </a:solidFill>
                <a:latin typeface="Times New Roman" pitchFamily="-110" charset="0"/>
                <a:ea typeface="+mn-ea"/>
                <a:cs typeface="+mn-cs"/>
              </a:rPr>
              <a:t>nibble. </a:t>
            </a:r>
            <a:r>
              <a:rPr lang="en-US" sz="1200" b="0" kern="1200" baseline="0" dirty="0">
                <a:solidFill>
                  <a:schemeClr val="tx1"/>
                </a:solidFill>
                <a:latin typeface="Times New Roman" pitchFamily="-110" charset="0"/>
                <a:ea typeface="+mn-ea"/>
                <a:cs typeface="+mn-cs"/>
              </a:rPr>
              <a:t>Each possible combination of four</a:t>
            </a:r>
          </a:p>
          <a:p>
            <a:r>
              <a:rPr lang="en-US" sz="1200" kern="1200" baseline="0" dirty="0">
                <a:solidFill>
                  <a:schemeClr val="tx1"/>
                </a:solidFill>
                <a:latin typeface="Times New Roman" pitchFamily="-110" charset="0"/>
                <a:ea typeface="+mn-ea"/>
                <a:cs typeface="+mn-cs"/>
              </a:rPr>
              <a:t>binary digits is given a symbol.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16 symbols are used, the notation is called </a:t>
            </a:r>
            <a:r>
              <a:rPr lang="en-US" sz="1200" b="1" kern="1200" baseline="0" dirty="0">
                <a:solidFill>
                  <a:schemeClr val="tx1"/>
                </a:solidFill>
                <a:latin typeface="Times New Roman" pitchFamily="-110" charset="0"/>
                <a:ea typeface="+mn-ea"/>
                <a:cs typeface="+mn-cs"/>
              </a:rPr>
              <a:t>hexadecimal, </a:t>
            </a:r>
            <a:r>
              <a:rPr lang="en-US" sz="1200" b="0" kern="1200" baseline="0" dirty="0">
                <a:solidFill>
                  <a:schemeClr val="tx1"/>
                </a:solidFill>
                <a:latin typeface="Times New Roman" pitchFamily="-110" charset="0"/>
                <a:ea typeface="+mn-ea"/>
                <a:cs typeface="+mn-cs"/>
              </a:rPr>
              <a:t>and the 16 symbols</a:t>
            </a:r>
          </a:p>
          <a:p>
            <a:r>
              <a:rPr lang="en-US" sz="1200" kern="1200" baseline="0" dirty="0">
                <a:solidFill>
                  <a:schemeClr val="tx1"/>
                </a:solidFill>
                <a:latin typeface="Times New Roman" pitchFamily="-110" charset="0"/>
                <a:ea typeface="+mn-ea"/>
                <a:cs typeface="+mn-cs"/>
              </a:rPr>
              <a:t>are the </a:t>
            </a:r>
            <a:r>
              <a:rPr lang="en-US" sz="1200" b="1" kern="1200" baseline="0" dirty="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sequence of hexadecimal digits can be thought of as representing an integer</a:t>
            </a:r>
          </a:p>
          <a:p>
            <a:r>
              <a:rPr lang="en-US" sz="1200" kern="1200" baseline="0" dirty="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Hexadecimal notation is not only used for representing integers but also used</a:t>
            </a:r>
          </a:p>
          <a:p>
            <a:r>
              <a:rPr lang="en-US" sz="1200" kern="1200" baseline="0" dirty="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a:solidFill>
                  <a:schemeClr val="tx1"/>
                </a:solidFill>
                <a:latin typeface="Times New Roman" pitchFamily="-110" charset="0"/>
                <a:ea typeface="+mn-ea"/>
                <a:cs typeface="+mn-cs"/>
              </a:rPr>
              <a:t>notation are as follows: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is more compact than binary notation</a:t>
            </a:r>
            <a:r>
              <a:rPr lang="en-US" sz="1200" b="1" kern="1200" baseline="0" dirty="0">
                <a:solidFill>
                  <a:schemeClr val="tx1"/>
                </a:solidFill>
                <a:latin typeface="Times New Roman" pitchFamily="-110" charset="0"/>
                <a:ea typeface="+mn-ea"/>
                <a:cs typeface="+mn-cs"/>
              </a:rPr>
              <a: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In most computers, binary data occupy some multiple of 4 bits, and hence</a:t>
            </a:r>
          </a:p>
          <a:p>
            <a:r>
              <a:rPr lang="en-US" sz="1200" kern="1200" baseline="0" dirty="0">
                <a:solidFill>
                  <a:schemeClr val="tx1"/>
                </a:solidFill>
                <a:latin typeface="Times New Roman" pitchFamily="-110" charset="0"/>
                <a:ea typeface="+mn-ea"/>
                <a:cs typeface="+mn-cs"/>
              </a:rPr>
              <a:t>some multiple of a single hexadecimal digit.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9 summary.</a:t>
            </a: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3</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everyday life we use a system based on decimal digits (0, 1, 2, 3, 4, 5, 6, 7, 8, 9) to</a:t>
            </a:r>
          </a:p>
          <a:p>
            <a:r>
              <a:rPr lang="en-US" sz="1200" kern="1200" baseline="0" dirty="0">
                <a:solidFill>
                  <a:schemeClr val="tx1"/>
                </a:solidFill>
                <a:latin typeface="Times New Roman" pitchFamily="-110" charset="0"/>
                <a:ea typeface="+mn-ea"/>
                <a:cs typeface="+mn-cs"/>
              </a:rPr>
              <a:t>represent numbers, and refer to the system as the decimal system. Consider what</a:t>
            </a:r>
          </a:p>
          <a:p>
            <a:r>
              <a:rPr lang="en-US" sz="1200" kern="1200" baseline="0" dirty="0">
                <a:solidFill>
                  <a:schemeClr val="tx1"/>
                </a:solidFill>
                <a:latin typeface="Times New Roman" pitchFamily="-110" charset="0"/>
                <a:ea typeface="+mn-ea"/>
                <a:cs typeface="+mn-cs"/>
              </a:rPr>
              <a:t>the number 83 means. It means eight tens plus three: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 + 3</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number 4728 means four thousands, seven hundreds, two tens, plus eight: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1000) + (7 * 100) + (2 * 10) + 8</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is said to have a </a:t>
            </a:r>
            <a:r>
              <a:rPr lang="en-US" sz="1200" b="1" kern="1200" baseline="0" dirty="0">
                <a:solidFill>
                  <a:schemeClr val="tx1"/>
                </a:solidFill>
                <a:latin typeface="Times New Roman" pitchFamily="-110" charset="0"/>
                <a:ea typeface="+mn-ea"/>
                <a:cs typeface="+mn-cs"/>
              </a:rPr>
              <a:t>base, </a:t>
            </a:r>
            <a:r>
              <a:rPr lang="en-US" sz="1200" b="0" kern="1200" baseline="0" dirty="0">
                <a:solidFill>
                  <a:schemeClr val="tx1"/>
                </a:solidFill>
                <a:latin typeface="Times New Roman" pitchFamily="-110" charset="0"/>
                <a:ea typeface="+mn-ea"/>
                <a:cs typeface="+mn-cs"/>
              </a:rPr>
              <a:t>or</a:t>
            </a:r>
            <a:r>
              <a:rPr lang="en-US" sz="1200" b="1" kern="1200" baseline="0" dirty="0">
                <a:solidFill>
                  <a:schemeClr val="tx1"/>
                </a:solidFill>
                <a:latin typeface="Times New Roman" pitchFamily="-110" charset="0"/>
                <a:ea typeface="+mn-ea"/>
                <a:cs typeface="+mn-cs"/>
              </a:rPr>
              <a:t> radix, of 10. </a:t>
            </a:r>
            <a:r>
              <a:rPr lang="en-US" sz="1200" b="0" kern="1200" baseline="0" dirty="0">
                <a:solidFill>
                  <a:schemeClr val="tx1"/>
                </a:solidFill>
                <a:latin typeface="Times New Roman" pitchFamily="-110" charset="0"/>
                <a:ea typeface="+mn-ea"/>
                <a:cs typeface="+mn-cs"/>
              </a:rPr>
              <a:t>This means that each digit</a:t>
            </a:r>
          </a:p>
          <a:p>
            <a:r>
              <a:rPr lang="en-US" sz="1200" kern="1200" baseline="0" dirty="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a:solidFill>
                  <a:schemeClr val="tx1"/>
                </a:solidFill>
                <a:latin typeface="Times New Roman" pitchFamily="-110" charset="0"/>
                <a:ea typeface="+mn-ea"/>
                <a:cs typeface="+mn-cs"/>
              </a:rPr>
              <a:t>position: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83 = (8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(3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4728 = (4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 + (7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(8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12:31:28  class:Data Science   teacher:Dr. Nachiket Tapas   subject:Computer Organization and Architecture</a:t>
            </a:r>
          </a:p>
          <a:p>
            <a:r>
              <a:rPr lang="en-US"/>
              <a:t>Answering Result   None:100%(43)  Correct rate:0% </a:t>
            </a:r>
          </a:p>
          <a:p>
            <a:r>
              <a:rPr lang="en-US"/>
              <a:t>Answering Result   B:20.93%(9)  None:79.07%(34)  Correct rate:20.93%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4</a:t>
            </a:fld>
            <a:endParaRPr lang="en-US" dirty="0"/>
          </a:p>
        </p:txBody>
      </p:sp>
    </p:spTree>
    <p:extLst>
      <p:ext uri="{BB962C8B-B14F-4D97-AF65-F5344CB8AC3E}">
        <p14:creationId xmlns:p14="http://schemas.microsoft.com/office/powerpoint/2010/main" val="109966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12:33:24  class:Data Science   teacher:Dr. Nachiket Tapas   subject:Computer Organization and Architecture</a:t>
            </a:r>
          </a:p>
          <a:p>
            <a:r>
              <a:rPr lang="en-US"/>
              <a:t>Answering Result   A:2.33%(1)  C:11.63%(5)  None:86.05%(37)  Correct rate:11.63%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5</a:t>
            </a:fld>
            <a:endParaRPr lang="en-US" dirty="0"/>
          </a:p>
        </p:txBody>
      </p:sp>
    </p:spTree>
    <p:extLst>
      <p:ext uri="{BB962C8B-B14F-4D97-AF65-F5344CB8AC3E}">
        <p14:creationId xmlns:p14="http://schemas.microsoft.com/office/powerpoint/2010/main" val="234335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mode:Normal Quiz   time:13-10-2022 12:34:02  class:Data Science   teacher:Dr. Nachiket Tapas   subject:Computer Organization and Architecture</a:t>
            </a:r>
          </a:p>
          <a:p>
            <a:r>
              <a:rPr lang="en-US"/>
              <a:t>Answering Result   B:2.33%(1)  D:13.95%(6)  None:83.72%(36)  Correct rate:13.95% </a:t>
            </a:r>
            <a:endParaRPr lang="en-IN"/>
          </a:p>
        </p:txBody>
      </p:sp>
      <p:sp>
        <p:nvSpPr>
          <p:cNvPr id="4" name="Footer Placeholder 3"/>
          <p:cNvSpPr>
            <a:spLocks noGrp="1"/>
          </p:cNvSpPr>
          <p:nvPr>
            <p:ph type="ftr" sz="quarter" idx="10"/>
          </p:nvPr>
        </p:nvSpPr>
        <p:spPr/>
        <p:txBody>
          <a:bodyPr/>
          <a:lstStyle/>
          <a:p>
            <a:r>
              <a:rPr lang="en-US"/>
              <a:t>© 2016 Pearson Education, Inc., Hoboken, NJ. All rights reserved.</a:t>
            </a:r>
            <a:endParaRPr lang="en-US" dirty="0"/>
          </a:p>
        </p:txBody>
      </p:sp>
      <p:sp>
        <p:nvSpPr>
          <p:cNvPr id="5" name="Slide Number Placeholder 4"/>
          <p:cNvSpPr>
            <a:spLocks noGrp="1"/>
          </p:cNvSpPr>
          <p:nvPr>
            <p:ph type="sldNum" sz="quarter" idx="11"/>
          </p:nvPr>
        </p:nvSpPr>
        <p:spPr/>
        <p:txBody>
          <a:bodyPr/>
          <a:lstStyle/>
          <a:p>
            <a:fld id="{D1D245E4-CB43-F844-B5DA-3C7BAF45101A}" type="slidenum">
              <a:rPr lang="en-US" smtClean="0"/>
              <a:pPr/>
              <a:t>6</a:t>
            </a:fld>
            <a:endParaRPr lang="en-US" dirty="0"/>
          </a:p>
        </p:txBody>
      </p:sp>
    </p:spTree>
    <p:extLst>
      <p:ext uri="{BB962C8B-B14F-4D97-AF65-F5344CB8AC3E}">
        <p14:creationId xmlns:p14="http://schemas.microsoft.com/office/powerpoint/2010/main" val="4029672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Times New Roman" pitchFamily="-110" charset="0"/>
                <a:ea typeface="+mn-ea"/>
                <a:cs typeface="+mn-cs"/>
              </a:rPr>
              <a:t>The same principle holds for decimal fractions, but negative powers of 10 are</a:t>
            </a:r>
          </a:p>
          <a:p>
            <a:r>
              <a:rPr lang="en-US" sz="1200" kern="1200" baseline="0" dirty="0">
                <a:solidFill>
                  <a:schemeClr val="tx1"/>
                </a:solidFill>
                <a:latin typeface="Times New Roman" pitchFamily="-110" charset="0"/>
                <a:ea typeface="+mn-ea"/>
                <a:cs typeface="+mn-cs"/>
              </a:rPr>
              <a:t>used. Thus, the decimal fraction 0.256 stands for 2 tenths plus 5 hundredths plus</a:t>
            </a:r>
          </a:p>
          <a:p>
            <a:r>
              <a:rPr lang="en-US" sz="1200" kern="1200" baseline="0" dirty="0">
                <a:solidFill>
                  <a:schemeClr val="tx1"/>
                </a:solidFill>
                <a:latin typeface="Times New Roman" pitchFamily="-110" charset="0"/>
                <a:ea typeface="+mn-ea"/>
                <a:cs typeface="+mn-cs"/>
              </a:rPr>
              <a:t>6 thousandths: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0.256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with both an integer and fractional part has digits raised to both</a:t>
            </a:r>
          </a:p>
          <a:p>
            <a:r>
              <a:rPr lang="en-US" sz="1200" kern="1200" baseline="0" dirty="0">
                <a:solidFill>
                  <a:schemeClr val="tx1"/>
                </a:solidFill>
                <a:latin typeface="Times New Roman" pitchFamily="-110" charset="0"/>
                <a:ea typeface="+mn-ea"/>
                <a:cs typeface="+mn-cs"/>
              </a:rPr>
              <a:t>positive and negative powers of 10: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442.256 = (4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 + (4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 (2 * 10</a:t>
            </a:r>
            <a:r>
              <a:rPr lang="en-US" sz="1200" kern="1200" baseline="30000" dirty="0">
                <a:solidFill>
                  <a:schemeClr val="tx1"/>
                </a:solidFill>
                <a:latin typeface="Times New Roman" pitchFamily="-110" charset="0"/>
                <a:ea typeface="+mn-ea"/>
                <a:cs typeface="+mn-cs"/>
              </a:rPr>
              <a:t>-1</a:t>
            </a:r>
            <a:r>
              <a:rPr lang="en-US" sz="1200" kern="1200" baseline="0" dirty="0">
                <a:solidFill>
                  <a:schemeClr val="tx1"/>
                </a:solidFill>
                <a:latin typeface="Times New Roman" pitchFamily="-110" charset="0"/>
                <a:ea typeface="+mn-ea"/>
                <a:cs typeface="+mn-cs"/>
              </a:rPr>
              <a:t>) + (5 * 10</a:t>
            </a:r>
            <a:r>
              <a:rPr lang="en-US" sz="1200" kern="1200" baseline="30000" dirty="0">
                <a:solidFill>
                  <a:schemeClr val="tx1"/>
                </a:solidFill>
                <a:latin typeface="Times New Roman" pitchFamily="-110" charset="0"/>
                <a:ea typeface="+mn-ea"/>
                <a:cs typeface="+mn-cs"/>
              </a:rPr>
              <a:t>-2</a:t>
            </a:r>
            <a:r>
              <a:rPr lang="en-US" sz="1200"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 (6 * 10</a:t>
            </a:r>
            <a:r>
              <a:rPr lang="en-US" sz="1200" kern="1200" baseline="30000" dirty="0">
                <a:solidFill>
                  <a:schemeClr val="tx1"/>
                </a:solidFill>
                <a:latin typeface="Times New Roman" pitchFamily="-110" charset="0"/>
                <a:ea typeface="+mn-ea"/>
                <a:cs typeface="+mn-cs"/>
              </a:rPr>
              <a:t>-3</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any number, the leftmost digit is referred to as the </a:t>
            </a:r>
            <a:r>
              <a:rPr lang="en-US" sz="1200" b="1" kern="1200" baseline="0" dirty="0">
                <a:solidFill>
                  <a:schemeClr val="tx1"/>
                </a:solidFill>
                <a:latin typeface="Times New Roman" pitchFamily="-110" charset="0"/>
                <a:ea typeface="+mn-ea"/>
                <a:cs typeface="+mn-cs"/>
              </a:rPr>
              <a:t>most significant digit,</a:t>
            </a:r>
          </a:p>
          <a:p>
            <a:r>
              <a:rPr lang="en-US" sz="1200" kern="1200" baseline="0" dirty="0">
                <a:solidFill>
                  <a:schemeClr val="tx1"/>
                </a:solidFill>
                <a:latin typeface="Times New Roman" pitchFamily="-110" charset="0"/>
                <a:ea typeface="+mn-ea"/>
                <a:cs typeface="+mn-cs"/>
              </a:rPr>
              <a:t>because it carries the highest value. The rightmost digit is called the </a:t>
            </a:r>
            <a:r>
              <a:rPr lang="en-US" sz="1200" b="1" kern="1200" baseline="0" dirty="0">
                <a:solidFill>
                  <a:schemeClr val="tx1"/>
                </a:solidFill>
                <a:latin typeface="Times New Roman" pitchFamily="-110" charset="0"/>
                <a:ea typeface="+mn-ea"/>
                <a:cs typeface="+mn-cs"/>
              </a:rPr>
              <a:t>least significant</a:t>
            </a:r>
          </a:p>
          <a:p>
            <a:r>
              <a:rPr lang="en-US" sz="1200" b="1" kern="1200" baseline="0" dirty="0">
                <a:solidFill>
                  <a:schemeClr val="tx1"/>
                </a:solidFill>
                <a:latin typeface="Times New Roman" pitchFamily="-110" charset="0"/>
                <a:ea typeface="+mn-ea"/>
                <a:cs typeface="+mn-cs"/>
              </a:rPr>
              <a:t>digit. </a:t>
            </a:r>
            <a:r>
              <a:rPr lang="en-US" sz="1200" b="0" kern="1200" baseline="0" dirty="0">
                <a:solidFill>
                  <a:schemeClr val="tx1"/>
                </a:solidFill>
                <a:latin typeface="Times New Roman" pitchFamily="-110" charset="0"/>
                <a:ea typeface="+mn-ea"/>
                <a:cs typeface="+mn-cs"/>
              </a:rPr>
              <a:t>In the preceding decimal number, the 4 on the left is the most significant digit</a:t>
            </a:r>
          </a:p>
          <a:p>
            <a:r>
              <a:rPr lang="en-US" sz="1200" kern="1200" baseline="0" dirty="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Table 9.1 shows the relationship between each digit position and the value</a:t>
            </a:r>
          </a:p>
          <a:p>
            <a:r>
              <a:rPr lang="en-US" sz="1200" kern="1200" baseline="0" dirty="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a:solidFill>
                  <a:schemeClr val="tx1"/>
                </a:solidFill>
                <a:latin typeface="Times New Roman" pitchFamily="-110" charset="0"/>
                <a:ea typeface="+mn-ea"/>
                <a:cs typeface="+mn-cs"/>
              </a:rPr>
              <a:t>successive powers of 10. If we number the positions as indicated in Table 9.1,</a:t>
            </a:r>
          </a:p>
          <a:p>
            <a:r>
              <a:rPr lang="en-US" sz="1200" kern="1200" baseline="0" dirty="0">
                <a:solidFill>
                  <a:schemeClr val="tx1"/>
                </a:solidFill>
                <a:latin typeface="Times New Roman" pitchFamily="-110" charset="0"/>
                <a:ea typeface="+mn-ea"/>
                <a:cs typeface="+mn-cs"/>
              </a:rPr>
              <a:t>then position </a:t>
            </a:r>
            <a:r>
              <a:rPr lang="en-US" sz="1200" i="1" kern="1200" baseline="0" dirty="0">
                <a:solidFill>
                  <a:schemeClr val="tx1"/>
                </a:solidFill>
                <a:latin typeface="Times New Roman" pitchFamily="-110" charset="0"/>
                <a:ea typeface="+mn-ea"/>
                <a:cs typeface="+mn-cs"/>
              </a:rPr>
              <a:t>i </a:t>
            </a:r>
            <a:r>
              <a:rPr lang="en-US" sz="1200" i="0" kern="1200" baseline="0" dirty="0">
                <a:solidFill>
                  <a:schemeClr val="tx1"/>
                </a:solidFill>
                <a:latin typeface="Times New Roman" pitchFamily="-110" charset="0"/>
                <a:ea typeface="+mn-ea"/>
                <a:cs typeface="+mn-cs"/>
              </a:rPr>
              <a:t>is weighted by the value 10</a:t>
            </a:r>
            <a:r>
              <a:rPr lang="en-US" sz="1200" b="0" i="1" kern="1200" baseline="30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a:t>
            </a:r>
          </a:p>
          <a:p>
            <a:endParaRPr lang="en-US" sz="1200" i="1"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One other observation is worth making. Consider the number 509 and ask</a:t>
            </a:r>
          </a:p>
          <a:p>
            <a:r>
              <a:rPr lang="en-US" sz="1200" b="0" i="0" u="none" strike="noStrike" kern="1200" baseline="0" dirty="0">
                <a:solidFill>
                  <a:schemeClr val="tx1"/>
                </a:solidFill>
                <a:latin typeface="Times New Roman" pitchFamily="-110" charset="0"/>
                <a:ea typeface="+mn-ea"/>
                <a:cs typeface="+mn-cs"/>
              </a:rPr>
              <a:t>how many tens are in the number. Because there is a 0 in the tens position, you</a:t>
            </a:r>
          </a:p>
          <a:p>
            <a:r>
              <a:rPr lang="en-US" sz="1200" b="0" i="0" u="none" strike="noStrike" kern="1200" baseline="0" dirty="0">
                <a:solidFill>
                  <a:schemeClr val="tx1"/>
                </a:solidFill>
                <a:latin typeface="Times New Roman" pitchFamily="-110" charset="0"/>
                <a:ea typeface="+mn-ea"/>
                <a:cs typeface="+mn-cs"/>
              </a:rPr>
              <a:t>might be tempted to say there are no tens. But there are in fact 50 tens. What the 0</a:t>
            </a:r>
          </a:p>
          <a:p>
            <a:r>
              <a:rPr lang="en-US" sz="1200" b="0" i="0" u="none" strike="noStrike" kern="1200" baseline="0" dirty="0">
                <a:solidFill>
                  <a:schemeClr val="tx1"/>
                </a:solidFill>
                <a:latin typeface="Times New Roman" pitchFamily="-110" charset="0"/>
                <a:ea typeface="+mn-ea"/>
                <a:cs typeface="+mn-cs"/>
              </a:rPr>
              <a:t>in the tens position means is that there are no tens left over that cannot be lumped</a:t>
            </a:r>
          </a:p>
          <a:p>
            <a:r>
              <a:rPr lang="en-US" sz="1200" b="0" i="0" u="none" strike="noStrike" kern="1200" baseline="0" dirty="0">
                <a:solidFill>
                  <a:schemeClr val="tx1"/>
                </a:solidFill>
                <a:latin typeface="Times New Roman" pitchFamily="-110" charset="0"/>
                <a:ea typeface="+mn-ea"/>
                <a:cs typeface="+mn-cs"/>
              </a:rPr>
              <a:t>into the hundreds, or thousands, and so on. Therefore, because each position holds</a:t>
            </a:r>
          </a:p>
          <a:p>
            <a:r>
              <a:rPr lang="en-US" sz="1200" b="0" i="0" u="none" strike="noStrike" kern="1200" baseline="0" dirty="0">
                <a:solidFill>
                  <a:schemeClr val="tx1"/>
                </a:solidFill>
                <a:latin typeface="Times New Roman" pitchFamily="-110" charset="0"/>
                <a:ea typeface="+mn-ea"/>
                <a:cs typeface="+mn-cs"/>
              </a:rPr>
              <a:t>only the leftover numbers that cannot be lumped into higher positions, each digit</a:t>
            </a:r>
          </a:p>
          <a:p>
            <a:r>
              <a:rPr lang="en-US" sz="1200" b="0" i="0" u="none" strike="noStrike" kern="1200" baseline="0" dirty="0">
                <a:solidFill>
                  <a:schemeClr val="tx1"/>
                </a:solidFill>
                <a:latin typeface="Times New Roman" pitchFamily="-110" charset="0"/>
                <a:ea typeface="+mn-ea"/>
                <a:cs typeface="+mn-cs"/>
              </a:rPr>
              <a:t>position needs to have a value of no greater than 9. Nine is the maximum value that</a:t>
            </a:r>
          </a:p>
          <a:p>
            <a:r>
              <a:rPr lang="en-US" sz="1200" b="0" i="0" u="none" strike="noStrike" kern="1200" baseline="0" dirty="0">
                <a:solidFill>
                  <a:schemeClr val="tx1"/>
                </a:solidFill>
                <a:latin typeface="Times New Roman" pitchFamily="-110" charset="0"/>
                <a:ea typeface="+mn-ea"/>
                <a:cs typeface="+mn-cs"/>
              </a:rPr>
              <a:t>a position can hold before it flips over into the next higher position.</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a:solidFill>
                  <a:schemeClr val="tx1"/>
                </a:solidFill>
                <a:latin typeface="Times New Roman" pitchFamily="-110" charset="0"/>
                <a:ea typeface="+mn-ea"/>
                <a:cs typeface="+mn-cs"/>
              </a:rPr>
              <a:t>which each digit position </a:t>
            </a:r>
            <a:r>
              <a:rPr lang="en-US" sz="1200" i="1" kern="1200" baseline="0" dirty="0">
                <a:solidFill>
                  <a:schemeClr val="tx1"/>
                </a:solidFill>
                <a:latin typeface="Times New Roman" pitchFamily="-110" charset="0"/>
                <a:ea typeface="+mn-ea"/>
                <a:cs typeface="+mn-cs"/>
              </a:rPr>
              <a:t>i </a:t>
            </a:r>
            <a:r>
              <a:rPr lang="en-US" sz="1200" i="0" kern="1200" baseline="0" dirty="0">
                <a:solidFill>
                  <a:schemeClr val="tx1"/>
                </a:solidFill>
                <a:latin typeface="Times New Roman" pitchFamily="-110" charset="0"/>
                <a:ea typeface="+mn-ea"/>
                <a:cs typeface="+mn-cs"/>
              </a:rPr>
              <a:t>has an associated weight </a:t>
            </a:r>
            <a:r>
              <a:rPr lang="en-US" sz="1200" i="1" kern="1200" baseline="0" dirty="0">
                <a:solidFill>
                  <a:schemeClr val="tx1"/>
                </a:solidFill>
                <a:latin typeface="Times New Roman" pitchFamily="-110" charset="0"/>
                <a:ea typeface="+mn-ea"/>
                <a:cs typeface="+mn-cs"/>
              </a:rPr>
              <a:t>r</a:t>
            </a:r>
            <a:r>
              <a:rPr lang="en-US" sz="1200" i="1" kern="1200" baseline="30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where</a:t>
            </a:r>
            <a:r>
              <a:rPr lang="en-US" sz="1200" i="1" kern="1200" baseline="0" dirty="0">
                <a:solidFill>
                  <a:schemeClr val="tx1"/>
                </a:solidFill>
                <a:latin typeface="Times New Roman" pitchFamily="-110" charset="0"/>
                <a:ea typeface="+mn-ea"/>
                <a:cs typeface="+mn-cs"/>
              </a:rPr>
              <a:t> r </a:t>
            </a:r>
            <a:r>
              <a:rPr lang="en-US" sz="1200" i="0" kern="1200" baseline="0" dirty="0">
                <a:solidFill>
                  <a:schemeClr val="tx1"/>
                </a:solidFill>
                <a:latin typeface="Times New Roman" pitchFamily="-110" charset="0"/>
                <a:ea typeface="+mn-ea"/>
                <a:cs typeface="+mn-cs"/>
              </a:rPr>
              <a:t>is the radix, or base,</a:t>
            </a:r>
          </a:p>
          <a:p>
            <a:r>
              <a:rPr lang="en-US" sz="1200" kern="1200" baseline="0" dirty="0">
                <a:solidFill>
                  <a:schemeClr val="tx1"/>
                </a:solidFill>
                <a:latin typeface="Times New Roman" pitchFamily="-110" charset="0"/>
                <a:ea typeface="+mn-ea"/>
                <a:cs typeface="+mn-cs"/>
              </a:rPr>
              <a:t>of the number system. The general form of a number in such a system with radix </a:t>
            </a:r>
            <a:r>
              <a:rPr lang="en-US" sz="1200" i="1" kern="1200" baseline="0" dirty="0">
                <a:solidFill>
                  <a:schemeClr val="tx1"/>
                </a:solidFill>
                <a:latin typeface="Times New Roman" pitchFamily="-110" charset="0"/>
                <a:ea typeface="+mn-ea"/>
                <a:cs typeface="+mn-cs"/>
              </a:rPr>
              <a:t>r </a:t>
            </a:r>
            <a:r>
              <a:rPr lang="en-US" sz="1200" i="0" kern="1200" baseline="0" dirty="0">
                <a:solidFill>
                  <a:schemeClr val="tx1"/>
                </a:solidFill>
                <a:latin typeface="Times New Roman" pitchFamily="-110" charset="0"/>
                <a:ea typeface="+mn-ea"/>
                <a:cs typeface="+mn-cs"/>
              </a:rPr>
              <a:t>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 .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-1</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-2</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-3 </a:t>
            </a:r>
            <a:r>
              <a:rPr lang="en-US" sz="1200" i="1" kern="1200" baseline="0" dirty="0">
                <a:solidFill>
                  <a:schemeClr val="tx1"/>
                </a:solidFill>
                <a:latin typeface="Times New Roman" pitchFamily="-110" charset="0"/>
                <a:ea typeface="+mn-ea"/>
                <a:cs typeface="+mn-cs"/>
              </a:rPr>
              <a:t>. . .)</a:t>
            </a:r>
            <a:r>
              <a:rPr lang="en-US" sz="1200" i="1" kern="1200" baseline="-25000" dirty="0">
                <a:solidFill>
                  <a:schemeClr val="tx1"/>
                </a:solidFill>
                <a:latin typeface="Times New Roman" pitchFamily="-110" charset="0"/>
                <a:ea typeface="+mn-ea"/>
                <a:cs typeface="+mn-cs"/>
              </a:rPr>
              <a:t>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where the value of any digit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is an integer in the range </a:t>
            </a:r>
            <a:r>
              <a:rPr lang="en-US" sz="1200" i="1" kern="1200" baseline="0" dirty="0">
                <a:solidFill>
                  <a:schemeClr val="tx1"/>
                </a:solidFill>
                <a:latin typeface="Times New Roman" pitchFamily="-110" charset="0"/>
                <a:ea typeface="+mn-ea"/>
                <a:cs typeface="+mn-cs"/>
              </a:rPr>
              <a:t>0</a:t>
            </a:r>
            <a:r>
              <a:rPr lang="en-US" sz="1200" i="1" u="sng" kern="1200" baseline="0" dirty="0">
                <a:solidFill>
                  <a:schemeClr val="tx1"/>
                </a:solidFill>
                <a:latin typeface="Times New Roman" pitchFamily="-110" charset="0"/>
                <a:ea typeface="+mn-ea"/>
                <a:cs typeface="+mn-cs"/>
              </a:rPr>
              <a:t> &lt; </a:t>
            </a:r>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i</a:t>
            </a:r>
            <a:r>
              <a:rPr lang="en-US" sz="1200" i="1" kern="1200" baseline="0" dirty="0">
                <a:solidFill>
                  <a:schemeClr val="tx1"/>
                </a:solidFill>
                <a:latin typeface="Times New Roman" pitchFamily="-110" charset="0"/>
                <a:ea typeface="+mn-ea"/>
                <a:cs typeface="+mn-cs"/>
              </a:rPr>
              <a:t> &lt; r. </a:t>
            </a:r>
            <a:r>
              <a:rPr lang="en-US" sz="1200" i="0" kern="1200" baseline="0" dirty="0">
                <a:solidFill>
                  <a:schemeClr val="tx1"/>
                </a:solidFill>
                <a:latin typeface="Times New Roman" pitchFamily="-110" charset="0"/>
                <a:ea typeface="+mn-ea"/>
                <a:cs typeface="+mn-cs"/>
              </a:rPr>
              <a:t>The dot between</a:t>
            </a:r>
          </a:p>
          <a:p>
            <a:r>
              <a:rPr lang="en-US" sz="1200" i="1" kern="1200" baseline="0" dirty="0">
                <a:solidFill>
                  <a:schemeClr val="tx1"/>
                </a:solidFill>
                <a:latin typeface="Times New Roman" pitchFamily="-110" charset="0"/>
                <a:ea typeface="+mn-ea"/>
                <a:cs typeface="+mn-cs"/>
              </a:rPr>
              <a:t>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and a</a:t>
            </a:r>
            <a:r>
              <a:rPr lang="en-US" sz="1200" i="1" kern="1200" baseline="-25000" dirty="0">
                <a:solidFill>
                  <a:schemeClr val="tx1"/>
                </a:solidFill>
                <a:latin typeface="Times New Roman" pitchFamily="-110" charset="0"/>
                <a:ea typeface="+mn-ea"/>
                <a:cs typeface="+mn-cs"/>
              </a:rPr>
              <a:t>-1 </a:t>
            </a:r>
            <a:r>
              <a:rPr lang="en-US" sz="1200" i="0" kern="1200" baseline="0" dirty="0">
                <a:solidFill>
                  <a:schemeClr val="tx1"/>
                </a:solidFill>
                <a:latin typeface="Times New Roman" pitchFamily="-110" charset="0"/>
                <a:ea typeface="+mn-ea"/>
                <a:cs typeface="+mn-cs"/>
              </a:rPr>
              <a:t>is called the </a:t>
            </a:r>
            <a:r>
              <a:rPr lang="en-US" sz="1200" b="1" i="1" kern="1200" baseline="0" dirty="0">
                <a:solidFill>
                  <a:schemeClr val="tx1"/>
                </a:solidFill>
                <a:latin typeface="Times New Roman" pitchFamily="-110" charset="0"/>
                <a:ea typeface="+mn-ea"/>
                <a:cs typeface="+mn-cs"/>
              </a:rPr>
              <a:t>radix point.</a:t>
            </a:r>
          </a:p>
          <a:p>
            <a:endParaRPr lang="en-US" sz="1200" b="1" i="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decimal system, then, is a special case of a positional number system with</a:t>
            </a:r>
          </a:p>
          <a:p>
            <a:r>
              <a:rPr lang="en-US" sz="1200" kern="1200" baseline="0" dirty="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a:t>© 2016 Pearson Education, Inc., Hoboken, NJ. All rights reserved.</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6.wmf"/><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15.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16.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5" Type="http://schemas.openxmlformats.org/officeDocument/2006/relationships/image" Target="../media/image8.emf"/><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tags" Target="../tags/tag23.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24.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11.emf"/><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2.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7.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3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a:t>William Stallings </a:t>
            </a:r>
            <a:br>
              <a:rPr lang="en-GB" dirty="0"/>
            </a:br>
            <a:r>
              <a:rPr lang="en-GB" dirty="0"/>
              <a:t>Computer Organization </a:t>
            </a:r>
            <a:br>
              <a:rPr lang="en-GB" dirty="0"/>
            </a:br>
            <a:r>
              <a:rPr lang="en-GB" dirty="0"/>
              <a:t>and Architecture</a:t>
            </a:r>
            <a:br>
              <a:rPr lang="en-GB" dirty="0"/>
            </a:br>
            <a:r>
              <a:rPr lang="en-GB" dirty="0"/>
              <a:t>10</a:t>
            </a:r>
            <a:r>
              <a:rPr lang="en-GB" baseline="30000" dirty="0"/>
              <a:t>th</a:t>
            </a:r>
            <a:r>
              <a:rPr lang="en-GB" dirty="0"/>
              <a:t> Edition</a:t>
            </a:r>
          </a:p>
        </p:txBody>
      </p:sp>
      <p:pic>
        <p:nvPicPr>
          <p:cNvPr id="3" name="Picture 2" descr="Snapshot 2012-06-08 00-57-47.jpg"/>
          <p:cNvPicPr>
            <a:picLocks noChangeAspect="1"/>
          </p:cNvPicPr>
          <p:nvPr/>
        </p:nvPicPr>
        <p:blipFill>
          <a:blip r:embed="rId4"/>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2" name="Footer Placeholder 1"/>
          <p:cNvSpPr>
            <a:spLocks noGrp="1"/>
          </p:cNvSpPr>
          <p:nvPr>
            <p:ph type="ftr" sz="quarter" idx="11"/>
          </p:nvPr>
        </p:nvSpPr>
        <p:spPr/>
        <p:txBody>
          <a:bodyPr/>
          <a:lstStyle/>
          <a:p>
            <a:r>
              <a:rPr lang="en-GB" dirty="0"/>
              <a:t>© 2016 Pearson Education, Inc., Hoboken, NJ. All rights reserved.</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2016 Pearson Education, Inc., Hoboken, NJ. All rights reserved.</a:t>
            </a:r>
          </a:p>
        </p:txBody>
      </p:sp>
      <p:sp>
        <p:nvSpPr>
          <p:cNvPr id="6" name="Rectangle 5"/>
          <p:cNvSpPr/>
          <p:nvPr/>
        </p:nvSpPr>
        <p:spPr>
          <a:xfrm>
            <a:off x="4262" y="1052736"/>
            <a:ext cx="9139738" cy="1569660"/>
          </a:xfrm>
          <a:prstGeom prst="rect">
            <a:avLst/>
          </a:prstGeom>
        </p:spPr>
        <p:txBody>
          <a:bodyPr wrap="square">
            <a:spAutoFit/>
          </a:bodyPr>
          <a:lstStyle/>
          <a:p>
            <a:pPr algn="ctr"/>
            <a:r>
              <a:rPr lang="en-US" sz="3200" dirty="0">
                <a:latin typeface="+mn-lt"/>
              </a:rPr>
              <a:t>Table 9.2  </a:t>
            </a:r>
          </a:p>
          <a:p>
            <a:pPr algn="ctr"/>
            <a:r>
              <a:rPr lang="en-US" sz="3200" dirty="0">
                <a:latin typeface="+mn-lt"/>
              </a:rPr>
              <a:t>Positional Interpretation </a:t>
            </a:r>
          </a:p>
          <a:p>
            <a:pPr algn="ctr"/>
            <a:r>
              <a:rPr lang="en-US" sz="3200" dirty="0">
                <a:latin typeface="+mn-lt"/>
              </a:rPr>
              <a:t>of a Number in Base 7 </a:t>
            </a:r>
          </a:p>
        </p:txBody>
      </p:sp>
      <p:pic>
        <p:nvPicPr>
          <p:cNvPr id="4" name="Picture 3"/>
          <p:cNvPicPr>
            <a:picLocks noChangeAspect="1"/>
          </p:cNvPicPr>
          <p:nvPr/>
        </p:nvPicPr>
        <p:blipFill>
          <a:blip r:embed="rId4"/>
          <a:stretch>
            <a:fillRect/>
          </a:stretch>
        </p:blipFill>
        <p:spPr>
          <a:xfrm>
            <a:off x="31615" y="3212976"/>
            <a:ext cx="8994365" cy="2290840"/>
          </a:xfrm>
          <a:prstGeom prst="rect">
            <a:avLst/>
          </a:prstGeom>
        </p:spPr>
      </p:pic>
    </p:spTree>
    <p:custDataLst>
      <p:tags r:id="rId1"/>
    </p:custDataLst>
  </p:cSld>
  <p:clrMapOvr>
    <a:masterClrMapping/>
  </p:clrMapOvr>
  <p:transition spd="med">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556313" cy="1116106"/>
          </a:xfrm>
        </p:spPr>
        <p:txBody>
          <a:bodyPr/>
          <a:lstStyle/>
          <a:p>
            <a:r>
              <a:rPr lang="en-US" dirty="0">
                <a:effectLst>
                  <a:outerShdw blurRad="38100" dist="38100" dir="2700000" algn="tl">
                    <a:srgbClr val="000000">
                      <a:alpha val="43137"/>
                    </a:srgbClr>
                  </a:outerShdw>
                </a:effectLst>
              </a:rPr>
              <a:t>The Binary System</a:t>
            </a:r>
          </a:p>
        </p:txBody>
      </p:sp>
      <p:sp>
        <p:nvSpPr>
          <p:cNvPr id="3" name="Content Placeholder 2"/>
          <p:cNvSpPr>
            <a:spLocks noGrp="1"/>
          </p:cNvSpPr>
          <p:nvPr>
            <p:ph idx="1"/>
          </p:nvPr>
        </p:nvSpPr>
        <p:spPr>
          <a:xfrm>
            <a:off x="539552" y="980728"/>
            <a:ext cx="7556313" cy="5472608"/>
          </a:xfrm>
        </p:spPr>
        <p:txBody>
          <a:bodyPr>
            <a:normAutofit fontScale="77500" lnSpcReduction="20000"/>
          </a:bodyPr>
          <a:lstStyle/>
          <a:p>
            <a:r>
              <a:rPr lang="en-US" dirty="0">
                <a:solidFill>
                  <a:schemeClr val="tx2"/>
                </a:solidFill>
              </a:rPr>
              <a:t>Only two digits, 1 and 0 </a:t>
            </a:r>
          </a:p>
          <a:p>
            <a:r>
              <a:rPr lang="en-US" dirty="0">
                <a:solidFill>
                  <a:schemeClr val="tx2"/>
                </a:solidFill>
              </a:rPr>
              <a:t>Represented to the base 2</a:t>
            </a:r>
          </a:p>
          <a:p>
            <a:r>
              <a:rPr lang="en-US" dirty="0">
                <a:solidFill>
                  <a:schemeClr val="tx2"/>
                </a:solidFill>
              </a:rPr>
              <a:t>The digits 1 and 0 in binary notation have the same meaning as in decimal notation:</a:t>
            </a:r>
          </a:p>
          <a:p>
            <a:pPr algn="ctr">
              <a:buNone/>
            </a:pPr>
            <a:r>
              <a:rPr lang="en-US" dirty="0">
                <a:solidFill>
                  <a:schemeClr val="tx2"/>
                </a:solidFill>
              </a:rPr>
              <a:t>0</a:t>
            </a:r>
            <a:r>
              <a:rPr lang="en-US" baseline="-25000" dirty="0">
                <a:solidFill>
                  <a:schemeClr val="tx2"/>
                </a:solidFill>
              </a:rPr>
              <a:t>2</a:t>
            </a:r>
            <a:r>
              <a:rPr lang="en-US" dirty="0">
                <a:solidFill>
                  <a:schemeClr val="tx2"/>
                </a:solidFill>
              </a:rPr>
              <a:t> = 0</a:t>
            </a:r>
            <a:r>
              <a:rPr lang="en-US" baseline="-25000" dirty="0">
                <a:solidFill>
                  <a:schemeClr val="tx2"/>
                </a:solidFill>
              </a:rPr>
              <a:t>10</a:t>
            </a:r>
          </a:p>
          <a:p>
            <a:pPr algn="ctr">
              <a:buNone/>
            </a:pPr>
            <a:r>
              <a:rPr lang="en-US" dirty="0">
                <a:solidFill>
                  <a:schemeClr val="tx2"/>
                </a:solidFill>
              </a:rPr>
              <a:t>1</a:t>
            </a:r>
            <a:r>
              <a:rPr lang="en-US" baseline="-25000" dirty="0">
                <a:solidFill>
                  <a:schemeClr val="tx2"/>
                </a:solidFill>
              </a:rPr>
              <a:t>2</a:t>
            </a:r>
            <a:r>
              <a:rPr lang="en-US" dirty="0">
                <a:solidFill>
                  <a:schemeClr val="tx2"/>
                </a:solidFill>
              </a:rPr>
              <a:t> = 1</a:t>
            </a:r>
            <a:r>
              <a:rPr lang="en-US" baseline="-25000" dirty="0">
                <a:solidFill>
                  <a:schemeClr val="tx2"/>
                </a:solidFill>
              </a:rPr>
              <a:t>10</a:t>
            </a:r>
          </a:p>
          <a:p>
            <a:r>
              <a:rPr lang="en-US" dirty="0">
                <a:solidFill>
                  <a:schemeClr val="tx2"/>
                </a:solidFill>
              </a:rPr>
              <a:t>To represent larger numbers each digit in a binary number has a value depending on its position:</a:t>
            </a:r>
          </a:p>
          <a:p>
            <a:pPr algn="ctr">
              <a:buNone/>
            </a:pPr>
            <a:r>
              <a:rPr lang="en-US" dirty="0">
                <a:solidFill>
                  <a:schemeClr val="tx2"/>
                </a:solidFill>
              </a:rPr>
              <a:t>10</a:t>
            </a:r>
            <a:r>
              <a:rPr lang="en-US" baseline="-25000" dirty="0">
                <a:solidFill>
                  <a:schemeClr val="tx2"/>
                </a:solidFill>
              </a:rPr>
              <a:t>2</a:t>
            </a:r>
            <a:r>
              <a:rPr lang="en-US" dirty="0">
                <a:solidFill>
                  <a:schemeClr val="tx2"/>
                </a:solidFill>
              </a:rPr>
              <a:t> = (1 * 2</a:t>
            </a:r>
            <a:r>
              <a:rPr lang="en-US" baseline="30000" dirty="0">
                <a:solidFill>
                  <a:schemeClr val="tx2"/>
                </a:solidFill>
              </a:rPr>
              <a:t>1</a:t>
            </a:r>
            <a:r>
              <a:rPr lang="en-US" dirty="0">
                <a:solidFill>
                  <a:schemeClr val="tx2"/>
                </a:solidFill>
              </a:rPr>
              <a:t>) + (0 * 2</a:t>
            </a:r>
            <a:r>
              <a:rPr lang="en-US" baseline="30000" dirty="0">
                <a:solidFill>
                  <a:schemeClr val="tx2"/>
                </a:solidFill>
              </a:rPr>
              <a:t>0</a:t>
            </a:r>
            <a:r>
              <a:rPr lang="en-US" dirty="0">
                <a:solidFill>
                  <a:schemeClr val="tx2"/>
                </a:solidFill>
              </a:rPr>
              <a:t>) = 2</a:t>
            </a:r>
            <a:r>
              <a:rPr lang="en-US" baseline="-25000" dirty="0">
                <a:solidFill>
                  <a:schemeClr val="tx2"/>
                </a:solidFill>
              </a:rPr>
              <a:t>10</a:t>
            </a:r>
          </a:p>
          <a:p>
            <a:pPr algn="ctr">
              <a:buNone/>
            </a:pPr>
            <a:r>
              <a:rPr lang="en-US" dirty="0">
                <a:solidFill>
                  <a:schemeClr val="tx2"/>
                </a:solidFill>
              </a:rPr>
              <a:t>11</a:t>
            </a:r>
            <a:r>
              <a:rPr lang="en-US" baseline="-25000" dirty="0">
                <a:solidFill>
                  <a:schemeClr val="tx2"/>
                </a:solidFill>
              </a:rPr>
              <a:t>2</a:t>
            </a:r>
            <a:r>
              <a:rPr lang="en-US" dirty="0">
                <a:solidFill>
                  <a:schemeClr val="tx2"/>
                </a:solidFill>
              </a:rPr>
              <a:t> = (1 * 2</a:t>
            </a:r>
            <a:r>
              <a:rPr lang="en-US" baseline="30000" dirty="0">
                <a:solidFill>
                  <a:schemeClr val="tx2"/>
                </a:solidFill>
              </a:rPr>
              <a:t>1</a:t>
            </a:r>
            <a:r>
              <a:rPr lang="en-US" dirty="0">
                <a:solidFill>
                  <a:schemeClr val="tx2"/>
                </a:solidFill>
              </a:rPr>
              <a:t>) + (1 * 2</a:t>
            </a:r>
            <a:r>
              <a:rPr lang="en-US" baseline="30000" dirty="0">
                <a:solidFill>
                  <a:schemeClr val="tx2"/>
                </a:solidFill>
              </a:rPr>
              <a:t>0</a:t>
            </a:r>
            <a:r>
              <a:rPr lang="en-US" dirty="0">
                <a:solidFill>
                  <a:schemeClr val="tx2"/>
                </a:solidFill>
              </a:rPr>
              <a:t>) = 3</a:t>
            </a:r>
            <a:r>
              <a:rPr lang="en-US" baseline="-25000" dirty="0">
                <a:solidFill>
                  <a:schemeClr val="tx2"/>
                </a:solidFill>
              </a:rPr>
              <a:t>10</a:t>
            </a:r>
          </a:p>
          <a:p>
            <a:pPr algn="ctr">
              <a:buNone/>
            </a:pPr>
            <a:r>
              <a:rPr lang="en-US" dirty="0">
                <a:solidFill>
                  <a:schemeClr val="tx2"/>
                </a:solidFill>
              </a:rPr>
              <a:t>100</a:t>
            </a:r>
            <a:r>
              <a:rPr lang="en-US" baseline="-25000" dirty="0">
                <a:solidFill>
                  <a:schemeClr val="tx2"/>
                </a:solidFill>
              </a:rPr>
              <a:t>2</a:t>
            </a:r>
            <a:r>
              <a:rPr lang="en-US" dirty="0">
                <a:solidFill>
                  <a:schemeClr val="tx2"/>
                </a:solidFill>
              </a:rPr>
              <a:t> = (1 * 2</a:t>
            </a:r>
            <a:r>
              <a:rPr lang="en-US" baseline="30000" dirty="0">
                <a:solidFill>
                  <a:schemeClr val="tx2"/>
                </a:solidFill>
              </a:rPr>
              <a:t>2</a:t>
            </a:r>
            <a:r>
              <a:rPr lang="en-US" dirty="0">
                <a:solidFill>
                  <a:schemeClr val="tx2"/>
                </a:solidFill>
              </a:rPr>
              <a:t>) + (0 * 2</a:t>
            </a:r>
            <a:r>
              <a:rPr lang="en-US" baseline="30000" dirty="0">
                <a:solidFill>
                  <a:schemeClr val="tx2"/>
                </a:solidFill>
              </a:rPr>
              <a:t>1</a:t>
            </a:r>
            <a:r>
              <a:rPr lang="en-US" dirty="0">
                <a:solidFill>
                  <a:schemeClr val="tx2"/>
                </a:solidFill>
              </a:rPr>
              <a:t>) + (0 * 2</a:t>
            </a:r>
            <a:r>
              <a:rPr lang="en-US" baseline="30000" dirty="0">
                <a:solidFill>
                  <a:schemeClr val="tx2"/>
                </a:solidFill>
              </a:rPr>
              <a:t>0</a:t>
            </a:r>
            <a:r>
              <a:rPr lang="en-US" dirty="0">
                <a:solidFill>
                  <a:schemeClr val="tx2"/>
                </a:solidFill>
              </a:rPr>
              <a:t>) = 4</a:t>
            </a:r>
            <a:r>
              <a:rPr lang="en-US" baseline="-25000" dirty="0">
                <a:solidFill>
                  <a:schemeClr val="tx2"/>
                </a:solidFill>
              </a:rPr>
              <a:t>10</a:t>
            </a:r>
          </a:p>
          <a:p>
            <a:pPr>
              <a:buNone/>
            </a:pPr>
            <a:r>
              <a:rPr lang="en-US" dirty="0">
                <a:solidFill>
                  <a:schemeClr val="tx2"/>
                </a:solidFill>
              </a:rPr>
              <a:t>and so on.  Again, fractional values are represented with negative powers of the radix:</a:t>
            </a:r>
          </a:p>
          <a:p>
            <a:pPr algn="ctr">
              <a:buNone/>
            </a:pPr>
            <a:r>
              <a:rPr lang="en-US" dirty="0">
                <a:solidFill>
                  <a:schemeClr val="tx2"/>
                </a:solidFill>
              </a:rPr>
              <a:t>1001.101 = 2</a:t>
            </a:r>
            <a:r>
              <a:rPr lang="en-US" baseline="30000" dirty="0">
                <a:solidFill>
                  <a:schemeClr val="tx2"/>
                </a:solidFill>
              </a:rPr>
              <a:t>3</a:t>
            </a:r>
            <a:r>
              <a:rPr lang="en-US" dirty="0">
                <a:solidFill>
                  <a:schemeClr val="tx2"/>
                </a:solidFill>
              </a:rPr>
              <a:t> + 2</a:t>
            </a:r>
            <a:r>
              <a:rPr lang="en-US" baseline="30000" dirty="0">
                <a:solidFill>
                  <a:schemeClr val="tx2"/>
                </a:solidFill>
              </a:rPr>
              <a:t>0 </a:t>
            </a:r>
            <a:r>
              <a:rPr lang="en-US" dirty="0">
                <a:solidFill>
                  <a:schemeClr val="tx2"/>
                </a:solidFill>
              </a:rPr>
              <a:t>+ 2</a:t>
            </a:r>
            <a:r>
              <a:rPr lang="en-US" baseline="30000" dirty="0">
                <a:solidFill>
                  <a:schemeClr val="tx2"/>
                </a:solidFill>
              </a:rPr>
              <a:t>-1</a:t>
            </a:r>
            <a:r>
              <a:rPr lang="en-US" dirty="0">
                <a:solidFill>
                  <a:schemeClr val="tx2"/>
                </a:solidFill>
              </a:rPr>
              <a:t> + 2</a:t>
            </a:r>
            <a:r>
              <a:rPr lang="en-US" baseline="30000" dirty="0">
                <a:solidFill>
                  <a:schemeClr val="tx2"/>
                </a:solidFill>
              </a:rPr>
              <a:t>-3</a:t>
            </a:r>
            <a:r>
              <a:rPr lang="en-US" dirty="0">
                <a:solidFill>
                  <a:schemeClr val="tx2"/>
                </a:solidFill>
              </a:rPr>
              <a:t> = 9.625</a:t>
            </a:r>
            <a:r>
              <a:rPr lang="en-US" baseline="-25000" dirty="0">
                <a:solidFill>
                  <a:schemeClr val="tx2"/>
                </a:solidFill>
              </a:rPr>
              <a:t>10</a:t>
            </a:r>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Order of the following numbers will be base2(1.1), base10(1.4), base16(1.5) smallest to largest?</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base16(1.5), base10(1.4), base2(1.1)</a:t>
            </a: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base16(1.5), base2(1.1), base10(1.4)</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base2(1.1), base10(1.4), base16(1.5)</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None of these   </a:t>
            </a:r>
            <a:endParaRPr lang="en-US" altLang="en-US" sz="2400" dirty="0"/>
          </a:p>
        </p:txBody>
      </p:sp>
    </p:spTree>
    <p:custDataLst>
      <p:tags r:id="rId1"/>
    </p:custData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105400"/>
            <a:ext cx="4038600" cy="1143000"/>
          </a:xfrm>
        </p:spPr>
        <p:txBody>
          <a:bodyPr>
            <a:noAutofit/>
          </a:bodyPr>
          <a:lstStyle/>
          <a:p>
            <a:r>
              <a:rPr lang="en-US" sz="3200" dirty="0">
                <a:effectLst>
                  <a:outerShdw blurRad="38100" dist="38100" dir="2700000" algn="tl">
                    <a:srgbClr val="000000">
                      <a:alpha val="43137"/>
                    </a:srgbClr>
                  </a:outerShdw>
                </a:effectLst>
              </a:rPr>
              <a:t>Converting Between Binary and Decimal</a:t>
            </a:r>
          </a:p>
        </p:txBody>
      </p:sp>
      <p:sp>
        <p:nvSpPr>
          <p:cNvPr id="4" name="Text Placeholder 3"/>
          <p:cNvSpPr>
            <a:spLocks noGrp="1"/>
          </p:cNvSpPr>
          <p:nvPr>
            <p:ph type="body" sz="half" idx="2"/>
          </p:nvPr>
        </p:nvSpPr>
        <p:spPr>
          <a:xfrm>
            <a:off x="857250" y="533400"/>
            <a:ext cx="3086100" cy="3581400"/>
          </a:xfrm>
        </p:spPr>
        <p:txBody>
          <a:bodyPr/>
          <a:lstStyle/>
          <a:p>
            <a:r>
              <a:rPr lang="en-US" sz="2400" dirty="0"/>
              <a:t>Binary notation to decimal notation:</a:t>
            </a:r>
          </a:p>
          <a:p>
            <a:pPr lvl="1"/>
            <a:r>
              <a:rPr lang="en-US" sz="1600" dirty="0">
                <a:solidFill>
                  <a:schemeClr val="tx2">
                    <a:lumMod val="10000"/>
                    <a:lumOff val="90000"/>
                  </a:schemeClr>
                </a:solidFill>
              </a:rPr>
              <a:t>Multiply each binary digit by the appropriate power of 2 and add the results</a:t>
            </a:r>
          </a:p>
          <a:p>
            <a:r>
              <a:rPr lang="en-US" sz="2400" dirty="0"/>
              <a:t>Decimal notation to binary notation:</a:t>
            </a:r>
          </a:p>
          <a:p>
            <a:pPr lvl="1"/>
            <a:r>
              <a:rPr lang="en-US" sz="1600" dirty="0">
                <a:solidFill>
                  <a:schemeClr val="tx2">
                    <a:lumMod val="10000"/>
                    <a:lumOff val="90000"/>
                  </a:schemeClr>
                </a:solidFill>
              </a:rPr>
              <a:t>Integer and fractional parts are handled separately</a:t>
            </a:r>
          </a:p>
          <a:p>
            <a:endParaRPr lang="en-US" dirty="0"/>
          </a:p>
        </p:txBody>
      </p:sp>
      <p:pic>
        <p:nvPicPr>
          <p:cNvPr id="9" name="Picture Placeholder 8"/>
          <p:cNvPicPr>
            <a:picLocks noGrp="1" noChangeAspect="1"/>
          </p:cNvPicPr>
          <p:nvPr>
            <p:ph type="pic" sz="quarter" idx="12"/>
          </p:nvPr>
        </p:nvPicPr>
        <p:blipFill>
          <a:blip r:embed="rId4"/>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5">
            <a:alphaModFix amt="48000"/>
          </a:blip>
          <a:stretch>
            <a:fillRect/>
          </a:stretch>
        </p:blipFill>
        <p:spPr>
          <a:xfrm>
            <a:off x="4724400" y="2590800"/>
            <a:ext cx="1828800" cy="1678559"/>
          </a:xfrm>
          <a:prstGeom prst="rect">
            <a:avLst/>
          </a:prstGeom>
          <a:effectLst>
            <a:softEdge rad="12700"/>
          </a:effectLst>
        </p:spPr>
      </p:pic>
      <p:sp>
        <p:nvSpPr>
          <p:cNvPr id="3" name="Footer Placeholder 2"/>
          <p:cNvSpPr>
            <a:spLocks noGrp="1"/>
          </p:cNvSpPr>
          <p:nvPr>
            <p:ph type="ftr" sz="quarter" idx="11"/>
          </p:nvPr>
        </p:nvSpPr>
        <p:spPr>
          <a:xfrm>
            <a:off x="0" y="6492875"/>
            <a:ext cx="8928847" cy="365125"/>
          </a:xfrm>
        </p:spPr>
        <p:txBody>
          <a:bodyPr/>
          <a:lstStyle/>
          <a:p>
            <a:pPr algn="l"/>
            <a:r>
              <a:rPr lang="en-US" dirty="0"/>
              <a:t>© 2016 Pearson Education, Inc., Hoboken, NJ. All rights reserved.</a:t>
            </a:r>
          </a:p>
        </p:txBody>
      </p:sp>
    </p:spTree>
    <p:custDataLst>
      <p:tags r:id="rId1"/>
    </p:custDataLst>
  </p:cSld>
  <p:clrMapOvr>
    <a:masterClrMapping/>
  </p:clrMapOvr>
  <p:transition spd="med">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0" y="838200"/>
            <a:ext cx="1905000" cy="615553"/>
          </a:xfrm>
          <a:prstGeom prst="rect">
            <a:avLst/>
          </a:prstGeom>
          <a:noFill/>
        </p:spPr>
        <p:txBody>
          <a:bodyPr wrap="square" rtlCol="0">
            <a:spAutoFit/>
          </a:bodyPr>
          <a:lstStyle/>
          <a:p>
            <a:pPr algn="ctr"/>
            <a:r>
              <a:rPr lang="en-US" sz="3400" dirty="0">
                <a:solidFill>
                  <a:schemeClr val="bg1"/>
                </a:solidFill>
                <a:effectLst>
                  <a:outerShdw blurRad="38100" dist="38100" dir="2700000" algn="tl">
                    <a:srgbClr val="000000">
                      <a:alpha val="43137"/>
                    </a:srgbClr>
                  </a:outerShdw>
                </a:effectLst>
                <a:latin typeface="+mj-lt"/>
              </a:rPr>
              <a:t>Integers</a:t>
            </a:r>
          </a:p>
        </p:txBody>
      </p:sp>
      <p:sp useBgFill="1">
        <p:nvSpPr>
          <p:cNvPr id="11" name="TextBox 10"/>
          <p:cNvSpPr txBox="1"/>
          <p:nvPr/>
        </p:nvSpPr>
        <p:spPr>
          <a:xfrm>
            <a:off x="296896" y="4648200"/>
            <a:ext cx="312703" cy="531175"/>
          </a:xfrm>
          <a:prstGeom prst="rect">
            <a:avLst/>
          </a:prstGeom>
        </p:spPr>
        <p:txBody>
          <a:bodyPr wrap="square" rtlCol="0">
            <a:spAutoFit/>
          </a:bodyPr>
          <a:lstStyle/>
          <a:p>
            <a:endParaRPr lang="en-US" dirty="0"/>
          </a:p>
        </p:txBody>
      </p:sp>
      <p:sp>
        <p:nvSpPr>
          <p:cNvPr id="14" name="Text Placeholder 13"/>
          <p:cNvSpPr>
            <a:spLocks noGrp="1"/>
          </p:cNvSpPr>
          <p:nvPr>
            <p:ph type="body" sz="half" idx="2"/>
          </p:nvPr>
        </p:nvSpPr>
        <p:spPr>
          <a:xfrm>
            <a:off x="506505" y="304800"/>
            <a:ext cx="6046695" cy="6324599"/>
          </a:xfrm>
        </p:spPr>
        <p:txBody>
          <a:bodyPr>
            <a:normAutofit fontScale="70000" lnSpcReduction="20000"/>
          </a:bodyPr>
          <a:lstStyle/>
          <a:p>
            <a:pPr marL="228600" indent="-228600">
              <a:lnSpc>
                <a:spcPct val="120000"/>
              </a:lnSpc>
              <a:spcBef>
                <a:spcPts val="2000"/>
              </a:spcBef>
              <a:spcAft>
                <a:spcPts val="600"/>
              </a:spcAft>
            </a:pPr>
            <a:r>
              <a:rPr lang="en-US" sz="1900" dirty="0">
                <a:solidFill>
                  <a:srgbClr val="330F42"/>
                </a:solidFill>
              </a:rPr>
              <a:t>For the integer part, recall that in binary notation, an integer represented by</a:t>
            </a:r>
          </a:p>
          <a:p>
            <a:pPr algn="ctr">
              <a:spcAft>
                <a:spcPts val="600"/>
              </a:spcAft>
            </a:pPr>
            <a:r>
              <a:rPr lang="en-US" sz="2000" i="1" dirty="0">
                <a:solidFill>
                  <a:srgbClr val="330F42"/>
                </a:solidFill>
              </a:rPr>
              <a:t>b</a:t>
            </a:r>
            <a:r>
              <a:rPr lang="en-US" sz="2000" i="1" baseline="-25000" dirty="0">
                <a:solidFill>
                  <a:srgbClr val="330F42"/>
                </a:solidFill>
              </a:rPr>
              <a:t>m-1</a:t>
            </a:r>
            <a:r>
              <a:rPr lang="en-US" sz="2000" i="1" dirty="0">
                <a:solidFill>
                  <a:srgbClr val="330F42"/>
                </a:solidFill>
              </a:rPr>
              <a:t>b</a:t>
            </a:r>
            <a:r>
              <a:rPr lang="en-US" sz="2000" i="1" baseline="-25000" dirty="0">
                <a:solidFill>
                  <a:srgbClr val="330F42"/>
                </a:solidFill>
              </a:rPr>
              <a:t>m-2</a:t>
            </a:r>
            <a:r>
              <a:rPr lang="en-US" sz="2000" i="1" dirty="0">
                <a:solidFill>
                  <a:srgbClr val="330F42"/>
                </a:solidFill>
              </a:rPr>
              <a:t> . . . b</a:t>
            </a:r>
            <a:r>
              <a:rPr lang="en-US" sz="2000" i="1" baseline="-25000" dirty="0">
                <a:solidFill>
                  <a:srgbClr val="330F42"/>
                </a:solidFill>
              </a:rPr>
              <a:t>2</a:t>
            </a:r>
            <a:r>
              <a:rPr lang="en-US" sz="2000" i="1" dirty="0">
                <a:solidFill>
                  <a:srgbClr val="330F42"/>
                </a:solidFill>
              </a:rPr>
              <a:t>b</a:t>
            </a:r>
            <a:r>
              <a:rPr lang="en-US" sz="2000" i="1" baseline="-25000" dirty="0">
                <a:solidFill>
                  <a:srgbClr val="330F42"/>
                </a:solidFill>
              </a:rPr>
              <a:t>1</a:t>
            </a:r>
            <a:r>
              <a:rPr lang="en-US" sz="2000" i="1" dirty="0">
                <a:solidFill>
                  <a:srgbClr val="330F42"/>
                </a:solidFill>
              </a:rPr>
              <a:t>b</a:t>
            </a:r>
            <a:r>
              <a:rPr lang="en-US" sz="2000" i="1" baseline="-25000" dirty="0">
                <a:solidFill>
                  <a:srgbClr val="330F42"/>
                </a:solidFill>
              </a:rPr>
              <a:t>0	</a:t>
            </a:r>
            <a:r>
              <a:rPr lang="en-US" sz="2000" i="1" dirty="0">
                <a:solidFill>
                  <a:srgbClr val="330F42"/>
                </a:solidFill>
              </a:rPr>
              <a:t>b</a:t>
            </a:r>
            <a:r>
              <a:rPr lang="en-US" sz="2000" i="1" baseline="-25000" dirty="0">
                <a:solidFill>
                  <a:srgbClr val="330F42"/>
                </a:solidFill>
              </a:rPr>
              <a:t>i</a:t>
            </a:r>
            <a:r>
              <a:rPr lang="en-US" sz="2000" i="1" dirty="0">
                <a:solidFill>
                  <a:srgbClr val="330F42"/>
                </a:solidFill>
              </a:rPr>
              <a:t>  = 0 or 1</a:t>
            </a:r>
          </a:p>
          <a:p>
            <a:endParaRPr lang="en-US" sz="2000" dirty="0">
              <a:solidFill>
                <a:srgbClr val="330F42"/>
              </a:solidFill>
            </a:endParaRPr>
          </a:p>
          <a:p>
            <a:pPr>
              <a:spcBef>
                <a:spcPts val="0"/>
              </a:spcBef>
            </a:pPr>
            <a:r>
              <a:rPr lang="en-US" sz="2000" dirty="0">
                <a:solidFill>
                  <a:srgbClr val="330F42"/>
                </a:solidFill>
              </a:rPr>
              <a:t>has the value</a:t>
            </a:r>
          </a:p>
          <a:p>
            <a:pPr>
              <a:spcBef>
                <a:spcPts val="0"/>
              </a:spcBef>
            </a:pPr>
            <a:endParaRPr lang="en-US" sz="2000" dirty="0">
              <a:solidFill>
                <a:srgbClr val="330F42"/>
              </a:solidFill>
            </a:endParaRPr>
          </a:p>
          <a:p>
            <a:pPr algn="ctr">
              <a:spcBef>
                <a:spcPts val="0"/>
              </a:spcBef>
            </a:pPr>
            <a:r>
              <a:rPr lang="en-US" sz="2000" dirty="0">
                <a:solidFill>
                  <a:srgbClr val="330F42"/>
                </a:solidFill>
              </a:rPr>
              <a:t>(</a:t>
            </a:r>
            <a:r>
              <a:rPr lang="en-US" sz="2000" i="1" dirty="0">
                <a:solidFill>
                  <a:srgbClr val="330F42"/>
                </a:solidFill>
              </a:rPr>
              <a:t>b</a:t>
            </a:r>
            <a:r>
              <a:rPr lang="en-US" sz="2000" i="1" baseline="-25000" dirty="0">
                <a:solidFill>
                  <a:srgbClr val="330F42"/>
                </a:solidFill>
              </a:rPr>
              <a:t>m-1 </a:t>
            </a:r>
            <a:r>
              <a:rPr lang="en-US" sz="2000" i="1" dirty="0">
                <a:solidFill>
                  <a:srgbClr val="330F42"/>
                </a:solidFill>
              </a:rPr>
              <a:t>* 2</a:t>
            </a:r>
            <a:r>
              <a:rPr lang="en-US" sz="2000" i="1" baseline="30000" dirty="0">
                <a:solidFill>
                  <a:srgbClr val="330F42"/>
                </a:solidFill>
              </a:rPr>
              <a:t>m-1</a:t>
            </a:r>
            <a:r>
              <a:rPr lang="en-US" sz="2000" i="1" dirty="0">
                <a:solidFill>
                  <a:srgbClr val="330F42"/>
                </a:solidFill>
              </a:rPr>
              <a:t>) + (b</a:t>
            </a:r>
            <a:r>
              <a:rPr lang="en-US" sz="2000" i="1" baseline="-25000" dirty="0">
                <a:solidFill>
                  <a:srgbClr val="330F42"/>
                </a:solidFill>
              </a:rPr>
              <a:t>m-2</a:t>
            </a:r>
            <a:r>
              <a:rPr lang="en-US" sz="2000" i="1" dirty="0">
                <a:solidFill>
                  <a:srgbClr val="330F42"/>
                </a:solidFill>
              </a:rPr>
              <a:t> * 2 </a:t>
            </a:r>
            <a:r>
              <a:rPr lang="en-US" sz="2000" i="1" baseline="30000" dirty="0">
                <a:solidFill>
                  <a:srgbClr val="330F42"/>
                </a:solidFill>
              </a:rPr>
              <a:t>m-2</a:t>
            </a:r>
            <a:r>
              <a:rPr lang="en-US" sz="2000" i="1" dirty="0">
                <a:solidFill>
                  <a:srgbClr val="330F42"/>
                </a:solidFill>
              </a:rPr>
              <a:t>) + . . . + (b</a:t>
            </a:r>
            <a:r>
              <a:rPr lang="en-US" sz="2000" i="1" baseline="-25000" dirty="0">
                <a:solidFill>
                  <a:srgbClr val="330F42"/>
                </a:solidFill>
              </a:rPr>
              <a:t>1</a:t>
            </a:r>
            <a:r>
              <a:rPr lang="en-US" sz="2000" i="1" dirty="0">
                <a:solidFill>
                  <a:srgbClr val="330F42"/>
                </a:solidFill>
              </a:rPr>
              <a:t> * 2</a:t>
            </a:r>
            <a:r>
              <a:rPr lang="en-US" sz="2000" i="1" baseline="30000" dirty="0">
                <a:solidFill>
                  <a:srgbClr val="330F42"/>
                </a:solidFill>
              </a:rPr>
              <a:t>1</a:t>
            </a:r>
            <a:r>
              <a:rPr lang="en-US" sz="2000" i="1" dirty="0">
                <a:solidFill>
                  <a:srgbClr val="330F42"/>
                </a:solidFill>
              </a:rPr>
              <a:t>) + b</a:t>
            </a:r>
            <a:r>
              <a:rPr lang="en-US" sz="2000" i="1" baseline="-25000" dirty="0">
                <a:solidFill>
                  <a:srgbClr val="330F42"/>
                </a:solidFill>
              </a:rPr>
              <a:t>0</a:t>
            </a:r>
          </a:p>
          <a:p>
            <a:pPr algn="ctr">
              <a:spcBef>
                <a:spcPts val="0"/>
              </a:spcBef>
            </a:pPr>
            <a:endParaRPr lang="en-US" sz="2000" i="1" baseline="-25000" dirty="0">
              <a:solidFill>
                <a:srgbClr val="330F42"/>
              </a:solidFill>
            </a:endParaRPr>
          </a:p>
          <a:p>
            <a:pPr marL="228600" indent="-228600">
              <a:lnSpc>
                <a:spcPct val="120000"/>
              </a:lnSpc>
              <a:spcBef>
                <a:spcPts val="0"/>
              </a:spcBef>
            </a:pPr>
            <a:r>
              <a:rPr lang="en-US" sz="1882" dirty="0">
                <a:solidFill>
                  <a:srgbClr val="330F42"/>
                </a:solidFill>
              </a:rPr>
              <a:t>Suppose it is required to convert a decimal integer </a:t>
            </a:r>
            <a:r>
              <a:rPr lang="en-US" sz="1882" i="1" dirty="0">
                <a:solidFill>
                  <a:srgbClr val="330F42"/>
                </a:solidFill>
              </a:rPr>
              <a:t>N </a:t>
            </a:r>
            <a:r>
              <a:rPr lang="en-US" sz="1882" dirty="0">
                <a:solidFill>
                  <a:srgbClr val="330F42"/>
                </a:solidFill>
              </a:rPr>
              <a:t>into binary form. If we divide </a:t>
            </a:r>
            <a:r>
              <a:rPr lang="en-US" sz="1882" i="1" dirty="0">
                <a:solidFill>
                  <a:srgbClr val="330F42"/>
                </a:solidFill>
              </a:rPr>
              <a:t>N</a:t>
            </a:r>
            <a:r>
              <a:rPr lang="en-US" sz="1882" dirty="0">
                <a:solidFill>
                  <a:srgbClr val="330F42"/>
                </a:solidFill>
              </a:rPr>
              <a:t> by 2, in the decimal system, and obtain a quotient </a:t>
            </a:r>
            <a:r>
              <a:rPr lang="en-US" sz="1882" i="1" dirty="0">
                <a:solidFill>
                  <a:srgbClr val="330F42"/>
                </a:solidFill>
              </a:rPr>
              <a:t>N</a:t>
            </a:r>
            <a:r>
              <a:rPr lang="en-US" sz="1882" baseline="-25000" dirty="0">
                <a:solidFill>
                  <a:srgbClr val="330F42"/>
                </a:solidFill>
              </a:rPr>
              <a:t>1</a:t>
            </a:r>
            <a:r>
              <a:rPr lang="en-US" sz="1882" dirty="0">
                <a:solidFill>
                  <a:srgbClr val="330F42"/>
                </a:solidFill>
              </a:rPr>
              <a:t> and a remainder R</a:t>
            </a:r>
            <a:r>
              <a:rPr lang="en-US" sz="1935" baseline="-25000" dirty="0">
                <a:solidFill>
                  <a:srgbClr val="330F42"/>
                </a:solidFill>
              </a:rPr>
              <a:t>0</a:t>
            </a:r>
            <a:r>
              <a:rPr lang="en-US" sz="1882" dirty="0">
                <a:solidFill>
                  <a:srgbClr val="330F42"/>
                </a:solidFill>
              </a:rPr>
              <a:t>, we may write</a:t>
            </a:r>
          </a:p>
          <a:p>
            <a:endParaRPr lang="en-US" sz="2000" i="1" dirty="0">
              <a:solidFill>
                <a:srgbClr val="330F42"/>
              </a:solidFill>
            </a:endParaRPr>
          </a:p>
          <a:p>
            <a:pPr algn="ctr"/>
            <a:r>
              <a:rPr lang="en-US" sz="2000" i="1" dirty="0">
                <a:solidFill>
                  <a:srgbClr val="330F42"/>
                </a:solidFill>
              </a:rPr>
              <a:t>N = 2 * N</a:t>
            </a:r>
            <a:r>
              <a:rPr lang="en-US" sz="2065" i="1" baseline="-25000" dirty="0">
                <a:solidFill>
                  <a:srgbClr val="330F42"/>
                </a:solidFill>
              </a:rPr>
              <a:t>1</a:t>
            </a:r>
            <a:r>
              <a:rPr lang="en-US" sz="2000" i="1" dirty="0">
                <a:solidFill>
                  <a:srgbClr val="330F42"/>
                </a:solidFill>
              </a:rPr>
              <a:t> + R</a:t>
            </a:r>
            <a:r>
              <a:rPr lang="en-US" sz="2065" i="1" baseline="-25000" dirty="0">
                <a:solidFill>
                  <a:srgbClr val="330F42"/>
                </a:solidFill>
              </a:rPr>
              <a:t>0</a:t>
            </a:r>
            <a:r>
              <a:rPr lang="en-US" sz="2000" i="1" dirty="0">
                <a:solidFill>
                  <a:srgbClr val="330F42"/>
                </a:solidFill>
              </a:rPr>
              <a:t> 		R</a:t>
            </a:r>
            <a:r>
              <a:rPr lang="en-US" sz="2065" i="1" baseline="-25000" dirty="0">
                <a:solidFill>
                  <a:srgbClr val="330F42"/>
                </a:solidFill>
              </a:rPr>
              <a:t>0</a:t>
            </a:r>
            <a:r>
              <a:rPr lang="en-US" sz="2000" i="1" dirty="0">
                <a:solidFill>
                  <a:srgbClr val="330F42"/>
                </a:solidFill>
              </a:rPr>
              <a:t> = 0 or 1</a:t>
            </a:r>
          </a:p>
          <a:p>
            <a:endParaRPr lang="en-US" sz="2000" dirty="0">
              <a:solidFill>
                <a:srgbClr val="330F42"/>
              </a:solidFill>
            </a:endParaRPr>
          </a:p>
          <a:p>
            <a:r>
              <a:rPr lang="en-US" sz="2000" dirty="0">
                <a:solidFill>
                  <a:srgbClr val="330F42"/>
                </a:solidFill>
              </a:rPr>
              <a:t>Next, we divide the quotient </a:t>
            </a:r>
            <a:r>
              <a:rPr lang="en-US" sz="2000" i="1" dirty="0">
                <a:solidFill>
                  <a:srgbClr val="330F42"/>
                </a:solidFill>
              </a:rPr>
              <a:t>N</a:t>
            </a:r>
            <a:r>
              <a:rPr lang="en-US" sz="2065" i="1" baseline="-25000" dirty="0">
                <a:solidFill>
                  <a:srgbClr val="330F42"/>
                </a:solidFill>
              </a:rPr>
              <a:t>1</a:t>
            </a:r>
            <a:r>
              <a:rPr lang="en-US" sz="2000" i="1" dirty="0">
                <a:solidFill>
                  <a:srgbClr val="330F42"/>
                </a:solidFill>
              </a:rPr>
              <a:t> </a:t>
            </a:r>
            <a:r>
              <a:rPr lang="en-US" sz="2000" dirty="0">
                <a:solidFill>
                  <a:srgbClr val="330F42"/>
                </a:solidFill>
              </a:rPr>
              <a:t>by </a:t>
            </a:r>
            <a:r>
              <a:rPr lang="en-US" sz="2000" i="1" dirty="0">
                <a:solidFill>
                  <a:srgbClr val="330F42"/>
                </a:solidFill>
              </a:rPr>
              <a:t>2. </a:t>
            </a:r>
            <a:r>
              <a:rPr lang="en-US" sz="2000" dirty="0">
                <a:solidFill>
                  <a:srgbClr val="330F42"/>
                </a:solidFill>
              </a:rPr>
              <a:t>Assume that the new quotient is </a:t>
            </a:r>
            <a:r>
              <a:rPr lang="en-US" sz="2000" i="1" dirty="0">
                <a:solidFill>
                  <a:srgbClr val="330F42"/>
                </a:solidFill>
              </a:rPr>
              <a:t>N</a:t>
            </a:r>
            <a:r>
              <a:rPr lang="en-US" sz="2065" i="1" baseline="-25000" dirty="0">
                <a:solidFill>
                  <a:srgbClr val="330F42"/>
                </a:solidFill>
              </a:rPr>
              <a:t>2</a:t>
            </a:r>
            <a:r>
              <a:rPr lang="en-US" sz="2000" i="1" dirty="0">
                <a:solidFill>
                  <a:srgbClr val="330F42"/>
                </a:solidFill>
              </a:rPr>
              <a:t> </a:t>
            </a:r>
            <a:r>
              <a:rPr lang="en-US" sz="2000" dirty="0">
                <a:solidFill>
                  <a:srgbClr val="330F42"/>
                </a:solidFill>
              </a:rPr>
              <a:t>and the new remainder </a:t>
            </a:r>
            <a:r>
              <a:rPr lang="en-US" sz="2000" i="1" dirty="0">
                <a:solidFill>
                  <a:srgbClr val="330F42"/>
                </a:solidFill>
              </a:rPr>
              <a:t>R</a:t>
            </a:r>
            <a:r>
              <a:rPr lang="en-US" sz="2065" i="1" baseline="-25000" dirty="0">
                <a:solidFill>
                  <a:srgbClr val="330F42"/>
                </a:solidFill>
              </a:rPr>
              <a:t>1</a:t>
            </a:r>
            <a:r>
              <a:rPr lang="en-US" sz="2000" i="1" dirty="0">
                <a:solidFill>
                  <a:srgbClr val="330F42"/>
                </a:solidFill>
              </a:rPr>
              <a:t>. </a:t>
            </a:r>
            <a:r>
              <a:rPr lang="en-US" sz="2000" dirty="0">
                <a:solidFill>
                  <a:srgbClr val="330F42"/>
                </a:solidFill>
              </a:rPr>
              <a:t>Then</a:t>
            </a:r>
          </a:p>
          <a:p>
            <a:pPr algn="ctr"/>
            <a:endParaRPr lang="en-US" sz="2000" i="1" dirty="0">
              <a:solidFill>
                <a:srgbClr val="330F42"/>
              </a:solidFill>
            </a:endParaRPr>
          </a:p>
          <a:p>
            <a:pPr algn="ctr"/>
            <a:r>
              <a:rPr lang="en-US" sz="2000" i="1" dirty="0">
                <a:solidFill>
                  <a:srgbClr val="330F42"/>
                </a:solidFill>
              </a:rPr>
              <a:t>N</a:t>
            </a:r>
            <a:r>
              <a:rPr lang="en-US" sz="2000" i="1" baseline="-25000" dirty="0">
                <a:solidFill>
                  <a:srgbClr val="330F42"/>
                </a:solidFill>
              </a:rPr>
              <a:t>1</a:t>
            </a:r>
            <a:r>
              <a:rPr lang="en-US" sz="2000" i="1" dirty="0">
                <a:solidFill>
                  <a:srgbClr val="330F42"/>
                </a:solidFill>
              </a:rPr>
              <a:t> = 2 * N</a:t>
            </a:r>
            <a:r>
              <a:rPr lang="en-US" sz="2065" i="1" baseline="-25000" dirty="0">
                <a:solidFill>
                  <a:srgbClr val="330F42"/>
                </a:solidFill>
              </a:rPr>
              <a:t>2</a:t>
            </a:r>
            <a:r>
              <a:rPr lang="en-US" sz="2000" i="1" dirty="0">
                <a:solidFill>
                  <a:srgbClr val="330F42"/>
                </a:solidFill>
              </a:rPr>
              <a:t> + R</a:t>
            </a:r>
            <a:r>
              <a:rPr lang="en-US" sz="2065" i="1" baseline="-25000" dirty="0">
                <a:solidFill>
                  <a:srgbClr val="330F42"/>
                </a:solidFill>
              </a:rPr>
              <a:t>1</a:t>
            </a:r>
            <a:r>
              <a:rPr lang="en-US" sz="2000" i="1" dirty="0">
                <a:solidFill>
                  <a:srgbClr val="330F42"/>
                </a:solidFill>
              </a:rPr>
              <a:t> 		R</a:t>
            </a:r>
            <a:r>
              <a:rPr lang="en-US" sz="2065" i="1" baseline="-25000" dirty="0">
                <a:solidFill>
                  <a:srgbClr val="330F42"/>
                </a:solidFill>
              </a:rPr>
              <a:t>1</a:t>
            </a:r>
            <a:r>
              <a:rPr lang="en-US" sz="2000" i="1" dirty="0">
                <a:solidFill>
                  <a:srgbClr val="330F42"/>
                </a:solidFill>
              </a:rPr>
              <a:t> = 0 or 1</a:t>
            </a:r>
          </a:p>
          <a:p>
            <a:endParaRPr lang="en-US" sz="2000" dirty="0">
              <a:solidFill>
                <a:srgbClr val="330F42"/>
              </a:solidFill>
            </a:endParaRPr>
          </a:p>
          <a:p>
            <a:r>
              <a:rPr lang="en-US" sz="2000" dirty="0">
                <a:solidFill>
                  <a:srgbClr val="330F42"/>
                </a:solidFill>
              </a:rPr>
              <a:t>so that</a:t>
            </a:r>
          </a:p>
          <a:p>
            <a:endParaRPr lang="en-US" sz="2000" i="1" dirty="0">
              <a:solidFill>
                <a:srgbClr val="330F42"/>
              </a:solidFill>
            </a:endParaRPr>
          </a:p>
          <a:p>
            <a:pPr algn="ctr"/>
            <a:r>
              <a:rPr lang="en-US" sz="2000" i="1" dirty="0">
                <a:solidFill>
                  <a:srgbClr val="330F42"/>
                </a:solidFill>
              </a:rPr>
              <a:t>N = 2(2N</a:t>
            </a:r>
            <a:r>
              <a:rPr lang="en-US" sz="2000" i="1" baseline="-25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R</a:t>
            </a:r>
            <a:r>
              <a:rPr lang="en-US" sz="2000" i="1" baseline="-25000" dirty="0">
                <a:solidFill>
                  <a:srgbClr val="330F42"/>
                </a:solidFill>
              </a:rPr>
              <a:t>0</a:t>
            </a:r>
            <a:r>
              <a:rPr lang="en-US" sz="2000" i="1" dirty="0">
                <a:solidFill>
                  <a:srgbClr val="330F42"/>
                </a:solidFill>
              </a:rPr>
              <a:t> = (N</a:t>
            </a:r>
            <a:r>
              <a:rPr lang="en-US" sz="2000" i="1" baseline="-25000" dirty="0">
                <a:solidFill>
                  <a:srgbClr val="330F42"/>
                </a:solidFill>
              </a:rPr>
              <a:t>2</a:t>
            </a:r>
            <a:r>
              <a:rPr lang="en-US" sz="2000" i="1" dirty="0">
                <a:solidFill>
                  <a:srgbClr val="330F42"/>
                </a:solidFill>
              </a:rPr>
              <a:t> * 2</a:t>
            </a:r>
            <a:r>
              <a:rPr lang="en-US" sz="2000" i="1" baseline="30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2</a:t>
            </a:r>
            <a:r>
              <a:rPr lang="en-US" sz="2000" i="1" baseline="30000" dirty="0">
                <a:solidFill>
                  <a:srgbClr val="330F42"/>
                </a:solidFill>
              </a:rPr>
              <a:t>1</a:t>
            </a:r>
            <a:r>
              <a:rPr lang="en-US" sz="2000" i="1" dirty="0">
                <a:solidFill>
                  <a:srgbClr val="330F42"/>
                </a:solidFill>
              </a:rPr>
              <a:t>) + R</a:t>
            </a:r>
            <a:r>
              <a:rPr lang="en-US" sz="2000" i="1" baseline="-25000" dirty="0">
                <a:solidFill>
                  <a:srgbClr val="330F42"/>
                </a:solidFill>
              </a:rPr>
              <a:t>0</a:t>
            </a:r>
          </a:p>
          <a:p>
            <a:endParaRPr lang="en-US" sz="2000" dirty="0">
              <a:solidFill>
                <a:srgbClr val="330F42"/>
              </a:solidFill>
            </a:endParaRPr>
          </a:p>
          <a:p>
            <a:r>
              <a:rPr lang="en-US" sz="2000" dirty="0">
                <a:solidFill>
                  <a:srgbClr val="330F42"/>
                </a:solidFill>
              </a:rPr>
              <a:t>If next</a:t>
            </a:r>
          </a:p>
          <a:p>
            <a:endParaRPr lang="en-US" sz="2000" i="1" dirty="0">
              <a:solidFill>
                <a:srgbClr val="330F42"/>
              </a:solidFill>
            </a:endParaRPr>
          </a:p>
          <a:p>
            <a:pPr algn="ctr"/>
            <a:r>
              <a:rPr lang="en-US" sz="2000" i="1" dirty="0">
                <a:solidFill>
                  <a:srgbClr val="330F42"/>
                </a:solidFill>
              </a:rPr>
              <a:t>N</a:t>
            </a:r>
            <a:r>
              <a:rPr lang="en-US" sz="2000" i="1" baseline="-25000" dirty="0">
                <a:solidFill>
                  <a:srgbClr val="330F42"/>
                </a:solidFill>
              </a:rPr>
              <a:t>2</a:t>
            </a:r>
            <a:r>
              <a:rPr lang="en-US" sz="2000" i="1" dirty="0">
                <a:solidFill>
                  <a:srgbClr val="330F42"/>
                </a:solidFill>
              </a:rPr>
              <a:t> = 2N</a:t>
            </a:r>
            <a:r>
              <a:rPr lang="en-US" sz="2000" i="1" baseline="-25000" dirty="0">
                <a:solidFill>
                  <a:srgbClr val="330F42"/>
                </a:solidFill>
              </a:rPr>
              <a:t>3</a:t>
            </a:r>
            <a:r>
              <a:rPr lang="en-US" sz="2000" i="1" dirty="0">
                <a:solidFill>
                  <a:srgbClr val="330F42"/>
                </a:solidFill>
              </a:rPr>
              <a:t> + R</a:t>
            </a:r>
            <a:r>
              <a:rPr lang="en-US" sz="2000" i="1" baseline="-25000" dirty="0">
                <a:solidFill>
                  <a:srgbClr val="330F42"/>
                </a:solidFill>
              </a:rPr>
              <a:t>2</a:t>
            </a:r>
          </a:p>
          <a:p>
            <a:endParaRPr lang="en-US" sz="2000" i="1" baseline="-25000" dirty="0">
              <a:solidFill>
                <a:srgbClr val="330F42"/>
              </a:solidFill>
            </a:endParaRPr>
          </a:p>
          <a:p>
            <a:r>
              <a:rPr lang="en-US" sz="2000" dirty="0">
                <a:solidFill>
                  <a:srgbClr val="330F42"/>
                </a:solidFill>
              </a:rPr>
              <a:t>we have</a:t>
            </a:r>
          </a:p>
          <a:p>
            <a:endParaRPr lang="en-US" sz="2000" i="1" dirty="0">
              <a:solidFill>
                <a:srgbClr val="330F42"/>
              </a:solidFill>
            </a:endParaRPr>
          </a:p>
          <a:p>
            <a:pPr algn="ctr"/>
            <a:r>
              <a:rPr lang="en-US" sz="2000" i="1" dirty="0">
                <a:solidFill>
                  <a:srgbClr val="330F42"/>
                </a:solidFill>
              </a:rPr>
              <a:t>N = (N</a:t>
            </a:r>
            <a:r>
              <a:rPr lang="en-US" sz="2000" i="1" baseline="-25000" dirty="0">
                <a:solidFill>
                  <a:srgbClr val="330F42"/>
                </a:solidFill>
              </a:rPr>
              <a:t>3</a:t>
            </a:r>
            <a:r>
              <a:rPr lang="en-US" sz="2000" i="1" dirty="0">
                <a:solidFill>
                  <a:srgbClr val="330F42"/>
                </a:solidFill>
              </a:rPr>
              <a:t> * 2</a:t>
            </a:r>
            <a:r>
              <a:rPr lang="en-US" sz="2000" i="1" baseline="30000" dirty="0">
                <a:solidFill>
                  <a:srgbClr val="330F42"/>
                </a:solidFill>
              </a:rPr>
              <a:t>3</a:t>
            </a:r>
            <a:r>
              <a:rPr lang="en-US" sz="2000" i="1" dirty="0">
                <a:solidFill>
                  <a:srgbClr val="330F42"/>
                </a:solidFill>
              </a:rPr>
              <a:t>) + (R</a:t>
            </a:r>
            <a:r>
              <a:rPr lang="en-US" sz="2000" i="1" baseline="-25000" dirty="0">
                <a:solidFill>
                  <a:srgbClr val="330F42"/>
                </a:solidFill>
              </a:rPr>
              <a:t>2</a:t>
            </a:r>
            <a:r>
              <a:rPr lang="en-US" sz="2000" i="1" dirty="0">
                <a:solidFill>
                  <a:srgbClr val="330F42"/>
                </a:solidFill>
              </a:rPr>
              <a:t> * 2</a:t>
            </a:r>
            <a:r>
              <a:rPr lang="en-US" sz="2000" i="1" baseline="30000" dirty="0">
                <a:solidFill>
                  <a:srgbClr val="330F42"/>
                </a:solidFill>
              </a:rPr>
              <a:t>2</a:t>
            </a:r>
            <a:r>
              <a:rPr lang="en-US" sz="2000" i="1" dirty="0">
                <a:solidFill>
                  <a:srgbClr val="330F42"/>
                </a:solidFill>
              </a:rPr>
              <a:t>) + (R</a:t>
            </a:r>
            <a:r>
              <a:rPr lang="en-US" sz="2000" i="1" baseline="-25000" dirty="0">
                <a:solidFill>
                  <a:srgbClr val="330F42"/>
                </a:solidFill>
              </a:rPr>
              <a:t>1</a:t>
            </a:r>
            <a:r>
              <a:rPr lang="en-US" sz="2000" i="1" dirty="0">
                <a:solidFill>
                  <a:srgbClr val="330F42"/>
                </a:solidFill>
              </a:rPr>
              <a:t> * 2</a:t>
            </a:r>
            <a:r>
              <a:rPr lang="en-US" sz="2000" i="1" baseline="30000" dirty="0">
                <a:solidFill>
                  <a:srgbClr val="330F42"/>
                </a:solidFill>
              </a:rPr>
              <a:t>1</a:t>
            </a:r>
            <a:r>
              <a:rPr lang="en-US" sz="2000" i="1" dirty="0">
                <a:solidFill>
                  <a:srgbClr val="330F42"/>
                </a:solidFill>
              </a:rPr>
              <a:t>) + R</a:t>
            </a:r>
            <a:r>
              <a:rPr lang="en-US" sz="2000" i="1" baseline="-25000" dirty="0">
                <a:solidFill>
                  <a:srgbClr val="330F42"/>
                </a:solidFill>
              </a:rPr>
              <a:t>0</a:t>
            </a:r>
          </a:p>
        </p:txBody>
      </p:sp>
      <p:pic>
        <p:nvPicPr>
          <p:cNvPr id="15" name="Picture 14"/>
          <p:cNvPicPr>
            <a:picLocks noChangeAspect="1"/>
          </p:cNvPicPr>
          <p:nvPr/>
        </p:nvPicPr>
        <p:blipFill>
          <a:blip r:embed="rId4">
            <a:alphaModFix amt="22000"/>
          </a:blip>
          <a:stretch>
            <a:fillRect/>
          </a:stretch>
        </p:blipFill>
        <p:spPr>
          <a:xfrm>
            <a:off x="7010400" y="2654480"/>
            <a:ext cx="1676400" cy="1538679"/>
          </a:xfrm>
          <a:prstGeom prst="rect">
            <a:avLst/>
          </a:prstGeom>
          <a:effectLst>
            <a:softEdge rad="12700"/>
          </a:effectLst>
        </p:spPr>
      </p:pic>
      <p:sp>
        <p:nvSpPr>
          <p:cNvPr id="17" name="Right Arrow 1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7619999" y="6172200"/>
            <a:ext cx="1524001" cy="307777"/>
          </a:xfrm>
          <a:prstGeom prst="rect">
            <a:avLst/>
          </a:prstGeom>
          <a:noFill/>
        </p:spPr>
        <p:txBody>
          <a:bodyPr wrap="square" rtlCol="0">
            <a:spAutoFit/>
          </a:bodyPr>
          <a:lstStyle/>
          <a:p>
            <a:r>
              <a:rPr lang="en-US" sz="1400" dirty="0">
                <a:solidFill>
                  <a:schemeClr val="tx1">
                    <a:lumMod val="65000"/>
                    <a:lumOff val="35000"/>
                  </a:schemeClr>
                </a:solidFill>
                <a:latin typeface="+mn-lt"/>
              </a:rPr>
              <a:t>Continued . . .</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39552" y="1268760"/>
            <a:ext cx="5791200" cy="4953000"/>
          </a:xfrm>
        </p:spPr>
        <p:txBody>
          <a:bodyPr>
            <a:noAutofit/>
          </a:bodyPr>
          <a:lstStyle/>
          <a:p>
            <a:r>
              <a:rPr lang="en-US" sz="1800" dirty="0">
                <a:solidFill>
                  <a:srgbClr val="330F42"/>
                </a:solidFill>
              </a:rPr>
              <a:t>Because </a:t>
            </a:r>
            <a:r>
              <a:rPr lang="en-US" sz="1800" i="1" dirty="0">
                <a:solidFill>
                  <a:srgbClr val="330F42"/>
                </a:solidFill>
              </a:rPr>
              <a:t>N &gt;N</a:t>
            </a:r>
            <a:r>
              <a:rPr lang="en-US" sz="1800" i="1" baseline="-25000" dirty="0">
                <a:solidFill>
                  <a:srgbClr val="330F42"/>
                </a:solidFill>
              </a:rPr>
              <a:t>1</a:t>
            </a:r>
            <a:r>
              <a:rPr lang="en-US" sz="1800" i="1" dirty="0">
                <a:solidFill>
                  <a:srgbClr val="330F42"/>
                </a:solidFill>
              </a:rPr>
              <a:t> &gt; N</a:t>
            </a:r>
            <a:r>
              <a:rPr lang="en-US" sz="1800" i="1" baseline="-25000" dirty="0">
                <a:solidFill>
                  <a:srgbClr val="330F42"/>
                </a:solidFill>
              </a:rPr>
              <a:t>2 . . . </a:t>
            </a:r>
            <a:r>
              <a:rPr lang="en-US" sz="1800" i="1" dirty="0">
                <a:solidFill>
                  <a:srgbClr val="330F42"/>
                </a:solidFill>
              </a:rPr>
              <a:t>, </a:t>
            </a:r>
            <a:r>
              <a:rPr lang="en-US" sz="1800" dirty="0">
                <a:solidFill>
                  <a:srgbClr val="330F42"/>
                </a:solidFill>
              </a:rPr>
              <a:t>continuing this sequence will eventually produce a quotient </a:t>
            </a:r>
            <a:r>
              <a:rPr lang="en-US" sz="1800" i="1" dirty="0">
                <a:solidFill>
                  <a:srgbClr val="330F42"/>
                </a:solidFill>
              </a:rPr>
              <a:t>N</a:t>
            </a:r>
            <a:r>
              <a:rPr lang="en-US" sz="1800" i="1" baseline="-25000" dirty="0">
                <a:solidFill>
                  <a:srgbClr val="330F42"/>
                </a:solidFill>
              </a:rPr>
              <a:t>m-1 </a:t>
            </a:r>
            <a:r>
              <a:rPr lang="en-US" sz="1800" i="1" dirty="0">
                <a:solidFill>
                  <a:srgbClr val="330F42"/>
                </a:solidFill>
              </a:rPr>
              <a:t>= 1 (</a:t>
            </a:r>
            <a:r>
              <a:rPr lang="en-US" sz="1800" dirty="0">
                <a:solidFill>
                  <a:srgbClr val="330F42"/>
                </a:solidFill>
              </a:rPr>
              <a:t>except for the decimal integers 0 and 1, whose binary equivalents are 0 and 1, respectively) and a remainder </a:t>
            </a:r>
            <a:r>
              <a:rPr lang="en-US" sz="1800" i="1" dirty="0">
                <a:solidFill>
                  <a:srgbClr val="330F42"/>
                </a:solidFill>
              </a:rPr>
              <a:t>R</a:t>
            </a:r>
            <a:r>
              <a:rPr lang="en-US" sz="1800" i="1" baseline="-25000" dirty="0">
                <a:solidFill>
                  <a:srgbClr val="330F42"/>
                </a:solidFill>
              </a:rPr>
              <a:t>m-2</a:t>
            </a:r>
            <a:r>
              <a:rPr lang="en-US" sz="1800" i="1" dirty="0">
                <a:solidFill>
                  <a:srgbClr val="330F42"/>
                </a:solidFill>
              </a:rPr>
              <a:t>, </a:t>
            </a:r>
            <a:r>
              <a:rPr lang="en-US" sz="1800" dirty="0">
                <a:solidFill>
                  <a:srgbClr val="330F42"/>
                </a:solidFill>
              </a:rPr>
              <a:t>which</a:t>
            </a:r>
            <a:r>
              <a:rPr lang="en-US" sz="1800" i="1" dirty="0">
                <a:solidFill>
                  <a:srgbClr val="330F42"/>
                </a:solidFill>
              </a:rPr>
              <a:t> </a:t>
            </a:r>
            <a:r>
              <a:rPr lang="en-US" sz="1800" dirty="0">
                <a:solidFill>
                  <a:srgbClr val="330F42"/>
                </a:solidFill>
              </a:rPr>
              <a:t>is 0 or 1. Then</a:t>
            </a:r>
          </a:p>
          <a:p>
            <a:endParaRPr lang="en-US" sz="1800" dirty="0">
              <a:solidFill>
                <a:srgbClr val="330F42"/>
              </a:solidFill>
            </a:endParaRPr>
          </a:p>
          <a:p>
            <a:pPr algn="ctr"/>
            <a:r>
              <a:rPr lang="en-US" sz="1600" i="1" dirty="0">
                <a:solidFill>
                  <a:srgbClr val="330F42"/>
                </a:solidFill>
              </a:rPr>
              <a:t>N = (1 * 2</a:t>
            </a:r>
            <a:r>
              <a:rPr lang="en-US" sz="1600" i="1" baseline="30000" dirty="0">
                <a:solidFill>
                  <a:srgbClr val="330F42"/>
                </a:solidFill>
              </a:rPr>
              <a:t>m-1</a:t>
            </a:r>
            <a:r>
              <a:rPr lang="en-US" sz="1600" i="1" dirty="0">
                <a:solidFill>
                  <a:srgbClr val="330F42"/>
                </a:solidFill>
              </a:rPr>
              <a:t>) + (R</a:t>
            </a:r>
            <a:r>
              <a:rPr lang="en-US" sz="1600" i="1" baseline="-25000" dirty="0">
                <a:solidFill>
                  <a:srgbClr val="330F42"/>
                </a:solidFill>
              </a:rPr>
              <a:t>m-2</a:t>
            </a:r>
            <a:r>
              <a:rPr lang="en-US" sz="1600" i="1" dirty="0">
                <a:solidFill>
                  <a:srgbClr val="330F42"/>
                </a:solidFill>
              </a:rPr>
              <a:t> * 2</a:t>
            </a:r>
            <a:r>
              <a:rPr lang="en-US" sz="1600" i="1" baseline="30000" dirty="0">
                <a:solidFill>
                  <a:srgbClr val="330F42"/>
                </a:solidFill>
              </a:rPr>
              <a:t>m-2</a:t>
            </a:r>
            <a:r>
              <a:rPr lang="en-US" sz="1600" i="1" dirty="0">
                <a:solidFill>
                  <a:srgbClr val="330F42"/>
                </a:solidFill>
              </a:rPr>
              <a:t>) + . . . + (R</a:t>
            </a:r>
            <a:r>
              <a:rPr lang="en-US" sz="1600" i="1" baseline="-25000" dirty="0">
                <a:solidFill>
                  <a:srgbClr val="330F42"/>
                </a:solidFill>
              </a:rPr>
              <a:t>2</a:t>
            </a:r>
            <a:r>
              <a:rPr lang="en-US" sz="1600" i="1" dirty="0">
                <a:solidFill>
                  <a:srgbClr val="330F42"/>
                </a:solidFill>
              </a:rPr>
              <a:t> * 2</a:t>
            </a:r>
            <a:r>
              <a:rPr lang="en-US" sz="1600" i="1" baseline="30000" dirty="0">
                <a:solidFill>
                  <a:srgbClr val="330F42"/>
                </a:solidFill>
              </a:rPr>
              <a:t>2</a:t>
            </a:r>
            <a:r>
              <a:rPr lang="en-US" sz="1600" i="1" dirty="0">
                <a:solidFill>
                  <a:srgbClr val="330F42"/>
                </a:solidFill>
              </a:rPr>
              <a:t>) + (R</a:t>
            </a:r>
            <a:r>
              <a:rPr lang="en-US" sz="1600" i="1" baseline="-25000" dirty="0">
                <a:solidFill>
                  <a:srgbClr val="330F42"/>
                </a:solidFill>
              </a:rPr>
              <a:t>1</a:t>
            </a:r>
            <a:r>
              <a:rPr lang="en-US" sz="1600" i="1" dirty="0">
                <a:solidFill>
                  <a:srgbClr val="330F42"/>
                </a:solidFill>
              </a:rPr>
              <a:t> * 2</a:t>
            </a:r>
            <a:r>
              <a:rPr lang="en-US" sz="1600" i="1" baseline="30000" dirty="0">
                <a:solidFill>
                  <a:srgbClr val="330F42"/>
                </a:solidFill>
              </a:rPr>
              <a:t>1</a:t>
            </a:r>
            <a:r>
              <a:rPr lang="en-US" sz="1600" i="1" dirty="0">
                <a:solidFill>
                  <a:srgbClr val="330F42"/>
                </a:solidFill>
              </a:rPr>
              <a:t>) + R</a:t>
            </a:r>
            <a:r>
              <a:rPr lang="en-US" sz="1600" i="1" baseline="-25000" dirty="0">
                <a:solidFill>
                  <a:srgbClr val="330F42"/>
                </a:solidFill>
              </a:rPr>
              <a:t>0</a:t>
            </a:r>
          </a:p>
          <a:p>
            <a:endParaRPr lang="en-US" sz="1800" dirty="0">
              <a:solidFill>
                <a:srgbClr val="330F42"/>
              </a:solidFill>
            </a:endParaRPr>
          </a:p>
          <a:p>
            <a:r>
              <a:rPr lang="en-US" sz="1800" dirty="0">
                <a:solidFill>
                  <a:srgbClr val="330F42"/>
                </a:solidFill>
              </a:rPr>
              <a:t>which is the binary form of </a:t>
            </a:r>
            <a:r>
              <a:rPr lang="en-US" sz="1800" i="1" dirty="0">
                <a:solidFill>
                  <a:srgbClr val="330F42"/>
                </a:solidFill>
              </a:rPr>
              <a:t>N. </a:t>
            </a:r>
            <a:r>
              <a:rPr lang="en-US" sz="1800" dirty="0">
                <a:solidFill>
                  <a:srgbClr val="330F42"/>
                </a:solidFill>
              </a:rPr>
              <a:t>Hence, we convert from base 10 to base 2 by repeated divisions by 2. The remainders and the final quotient, 1, give us, in order of increasing significance, the binary digits of </a:t>
            </a:r>
            <a:r>
              <a:rPr lang="en-US" sz="1800" i="1" dirty="0">
                <a:solidFill>
                  <a:srgbClr val="330F42"/>
                </a:solidFill>
              </a:rPr>
              <a:t>N.</a:t>
            </a:r>
          </a:p>
          <a:p>
            <a:endParaRPr lang="en-US" sz="1800" i="1" dirty="0">
              <a:solidFill>
                <a:srgbClr val="330F42"/>
              </a:solidFill>
            </a:endParaRPr>
          </a:p>
        </p:txBody>
      </p:sp>
      <p:sp>
        <p:nvSpPr>
          <p:cNvPr id="5" name="TextBox 4"/>
          <p:cNvSpPr txBox="1"/>
          <p:nvPr/>
        </p:nvSpPr>
        <p:spPr>
          <a:xfrm>
            <a:off x="6858000" y="838200"/>
            <a:ext cx="1905000" cy="615553"/>
          </a:xfrm>
          <a:prstGeom prst="rect">
            <a:avLst/>
          </a:prstGeom>
          <a:noFill/>
        </p:spPr>
        <p:txBody>
          <a:bodyPr wrap="square" rtlCol="0">
            <a:spAutoFit/>
          </a:bodyPr>
          <a:lstStyle/>
          <a:p>
            <a:pPr algn="ctr"/>
            <a:r>
              <a:rPr lang="en-US" sz="3400" dirty="0">
                <a:solidFill>
                  <a:schemeClr val="bg1"/>
                </a:solidFill>
                <a:effectLst>
                  <a:outerShdw blurRad="38100" dist="38100" dir="2700000" algn="tl">
                    <a:srgbClr val="000000">
                      <a:alpha val="43137"/>
                    </a:srgbClr>
                  </a:outerShdw>
                </a:effectLst>
                <a:latin typeface="+mj-lt"/>
              </a:rPr>
              <a:t>Integers</a:t>
            </a:r>
          </a:p>
        </p:txBody>
      </p:sp>
      <p:pic>
        <p:nvPicPr>
          <p:cNvPr id="6" name="Picture 5"/>
          <p:cNvPicPr>
            <a:picLocks noChangeAspect="1"/>
          </p:cNvPicPr>
          <p:nvPr/>
        </p:nvPicPr>
        <p:blipFill>
          <a:blip r:embed="rId4">
            <a:alphaModFix amt="22000"/>
          </a:blip>
          <a:stretch>
            <a:fillRect/>
          </a:stretch>
        </p:blipFill>
        <p:spPr>
          <a:xfrm>
            <a:off x="7010400" y="2654480"/>
            <a:ext cx="1676400" cy="1538679"/>
          </a:xfrm>
          <a:prstGeom prst="rect">
            <a:avLst/>
          </a:prstGeom>
          <a:effectLst>
            <a:softEdge rad="12700"/>
          </a:effectLst>
        </p:spPr>
      </p:pic>
      <p:sp useBgFill="1">
        <p:nvSpPr>
          <p:cNvPr id="7" name="TextBox 6"/>
          <p:cNvSpPr txBox="1"/>
          <p:nvPr/>
        </p:nvSpPr>
        <p:spPr>
          <a:xfrm>
            <a:off x="230920" y="4585746"/>
            <a:ext cx="378680" cy="595854"/>
          </a:xfrm>
          <a:prstGeom prst="rect">
            <a:avLst/>
          </a:prstGeom>
        </p:spPr>
        <p:txBody>
          <a:bodyPr wrap="square" rtlCol="0">
            <a:spAutoFit/>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3" name="Picture 2" descr="f1.pdf"/>
          <p:cNvPicPr>
            <a:picLocks noChangeAspect="1"/>
          </p:cNvPicPr>
          <p:nvPr/>
        </p:nvPicPr>
        <p:blipFill rotWithShape="1">
          <a:blip r:embed="rId4">
            <a:extLst>
              <a:ext uri="{28A0092B-C50C-407E-A947-70E740481C1C}">
                <a14:useLocalDpi xmlns:a14="http://schemas.microsoft.com/office/drawing/2010/main" val="0"/>
              </a:ext>
            </a:extLst>
          </a:blip>
          <a:srcRect l="18061" t="39888" r="12440" b="18750"/>
          <a:stretch/>
        </p:blipFill>
        <p:spPr>
          <a:xfrm>
            <a:off x="3948577" y="692696"/>
            <a:ext cx="5220072" cy="4020416"/>
          </a:xfrm>
          <a:prstGeom prst="rect">
            <a:avLst/>
          </a:prstGeom>
        </p:spPr>
      </p:pic>
      <p:pic>
        <p:nvPicPr>
          <p:cNvPr id="10" name="Picture 9" descr="f1.pdf"/>
          <p:cNvPicPr>
            <a:picLocks noChangeAspect="1"/>
          </p:cNvPicPr>
          <p:nvPr/>
        </p:nvPicPr>
        <p:blipFill rotWithShape="1">
          <a:blip r:embed="rId4">
            <a:extLst>
              <a:ext uri="{28A0092B-C50C-407E-A947-70E740481C1C}">
                <a14:useLocalDpi xmlns:a14="http://schemas.microsoft.com/office/drawing/2010/main" val="0"/>
              </a:ext>
            </a:extLst>
          </a:blip>
          <a:srcRect l="18061" t="3535" r="12440" b="59445"/>
          <a:stretch/>
        </p:blipFill>
        <p:spPr>
          <a:xfrm>
            <a:off x="-468560" y="476672"/>
            <a:ext cx="5328592" cy="3673242"/>
          </a:xfrm>
          <a:prstGeom prst="rect">
            <a:avLst/>
          </a:prstGeom>
        </p:spPr>
      </p:pic>
      <p:pic>
        <p:nvPicPr>
          <p:cNvPr id="4" name="Picture 3" descr="f1.pdf"/>
          <p:cNvPicPr>
            <a:picLocks noChangeAspect="1"/>
          </p:cNvPicPr>
          <p:nvPr/>
        </p:nvPicPr>
        <p:blipFill rotWithShape="1">
          <a:blip r:embed="rId5">
            <a:extLst>
              <a:ext uri="{28A0092B-C50C-407E-A947-70E740481C1C}">
                <a14:useLocalDpi xmlns:a14="http://schemas.microsoft.com/office/drawing/2010/main" val="0"/>
              </a:ext>
            </a:extLst>
          </a:blip>
          <a:srcRect l="24161" t="79798" r="20066" b="9428"/>
          <a:stretch/>
        </p:blipFill>
        <p:spPr>
          <a:xfrm>
            <a:off x="899592" y="4509120"/>
            <a:ext cx="7776845" cy="1944216"/>
          </a:xfrm>
          <a:prstGeom prst="rect">
            <a:avLst/>
          </a:prstGeom>
        </p:spPr>
      </p:pic>
    </p:spTree>
    <p:custDataLst>
      <p:tags r:id="rId1"/>
    </p:custDataLst>
  </p:cSld>
  <p:clrMapOvr>
    <a:masterClrMapping/>
  </p:clrMapOvr>
  <p:transition spd="med">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binary equivalent of 64?</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100000</a:t>
            </a:r>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1000000</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11111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10101010</a:t>
            </a:r>
          </a:p>
        </p:txBody>
      </p:sp>
    </p:spTree>
    <p:custDataLst>
      <p:tags r:id="rId1"/>
    </p:custData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binary equivalent of 111?</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100000</a:t>
            </a:r>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1000000</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11111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1101111</a:t>
            </a:r>
          </a:p>
        </p:txBody>
      </p:sp>
    </p:spTree>
    <p:custDataLst>
      <p:tags r:id="rId1"/>
    </p:custData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binary equivalent of 255?</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11111111</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100000</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11111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1101111</a:t>
            </a:r>
            <a:endParaRPr lang="en-US" altLang="en-US" sz="2400" dirty="0"/>
          </a:p>
        </p:txBody>
      </p:sp>
    </p:spTree>
    <p:custDataLst>
      <p:tags r:id="rId1"/>
    </p:custData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149080"/>
            <a:ext cx="6191157" cy="833718"/>
          </a:xfrm>
        </p:spPr>
        <p:txBody>
          <a:bodyPr>
            <a:noAutofit/>
          </a:bodyPr>
          <a:lstStyle/>
          <a:p>
            <a:r>
              <a:rPr lang="en-US" sz="5400" dirty="0">
                <a:effectLst>
                  <a:outerShdw blurRad="38100" dist="38100" dir="2700000" algn="tl">
                    <a:srgbClr val="000000">
                      <a:alpha val="43137"/>
                    </a:srgbClr>
                  </a:outerShdw>
                </a:effectLst>
              </a:rPr>
              <a:t>Chapter 9</a:t>
            </a:r>
          </a:p>
        </p:txBody>
      </p:sp>
      <p:sp>
        <p:nvSpPr>
          <p:cNvPr id="11" name="Text Placeholder 10"/>
          <p:cNvSpPr>
            <a:spLocks noGrp="1"/>
          </p:cNvSpPr>
          <p:nvPr>
            <p:ph type="body" sz="half" idx="2"/>
          </p:nvPr>
        </p:nvSpPr>
        <p:spPr>
          <a:xfrm>
            <a:off x="539552" y="5013176"/>
            <a:ext cx="6191157" cy="885825"/>
          </a:xfrm>
        </p:spPr>
        <p:txBody>
          <a:bodyPr>
            <a:normAutofit/>
          </a:bodyPr>
          <a:lstStyle/>
          <a:p>
            <a:r>
              <a:rPr lang="en-US" sz="4400" dirty="0"/>
              <a:t>Number Systems</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decimal equivalent of 001100?</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12</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13</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14</a:t>
            </a:r>
            <a:endParaRPr lang="en-US" altLang="en-US" sz="2400" dirty="0"/>
          </a:p>
        </p:txBody>
      </p:sp>
    </p:spTree>
    <p:custDataLst>
      <p:tags r:id="rId1"/>
    </p:custData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decimal equivalent of 011100?</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25</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26</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27</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28</a:t>
            </a:r>
          </a:p>
        </p:txBody>
      </p:sp>
    </p:spTree>
    <p:custDataLst>
      <p:tags r:id="rId1"/>
    </p:custData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81000" y="-381000"/>
            <a:ext cx="6191157" cy="6629400"/>
          </a:xfrm>
        </p:spPr>
        <p:txBody>
          <a:bodyPr>
            <a:normAutofit/>
          </a:bodyPr>
          <a:lstStyle/>
          <a:p>
            <a:r>
              <a:rPr lang="en-US" sz="2000" dirty="0">
                <a:solidFill>
                  <a:schemeClr val="tx2"/>
                </a:solidFill>
              </a:rPr>
              <a:t>For the fractional part, recall that in binary notation, a number with a value between 0 and 1 is represented by</a:t>
            </a:r>
            <a:br>
              <a:rPr lang="en-US" sz="800" dirty="0">
                <a:solidFill>
                  <a:schemeClr val="tx2"/>
                </a:solidFill>
                <a:effectLst>
                  <a:outerShdw blurRad="38100" dist="38100" dir="2700000" algn="tl">
                    <a:srgbClr val="000000">
                      <a:alpha val="43137"/>
                    </a:srgbClr>
                  </a:outerShdw>
                </a:effectLst>
              </a:rPr>
            </a:br>
            <a:br>
              <a:rPr lang="en-US" sz="1000" dirty="0">
                <a:solidFill>
                  <a:schemeClr val="tx2"/>
                </a:solidFill>
              </a:rPr>
            </a:br>
            <a:r>
              <a:rPr lang="en-US" sz="1000" dirty="0">
                <a:solidFill>
                  <a:schemeClr val="tx2"/>
                </a:solidFill>
              </a:rPr>
              <a:t>                            </a:t>
            </a:r>
            <a:r>
              <a:rPr lang="en-US" sz="2000" dirty="0">
                <a:solidFill>
                  <a:schemeClr val="tx2"/>
                </a:solidFill>
              </a:rPr>
              <a:t>0.</a:t>
            </a:r>
            <a:r>
              <a:rPr lang="en-US" sz="2000" i="1" dirty="0">
                <a:solidFill>
                  <a:schemeClr val="tx2"/>
                </a:solidFill>
              </a:rPr>
              <a:t>b</a:t>
            </a:r>
            <a:r>
              <a:rPr lang="en-US" sz="2000" i="1" baseline="-25000" dirty="0">
                <a:solidFill>
                  <a:schemeClr val="tx2"/>
                </a:solidFill>
              </a:rPr>
              <a:t>-1</a:t>
            </a:r>
            <a:r>
              <a:rPr lang="en-US" sz="2000" i="1" dirty="0">
                <a:solidFill>
                  <a:schemeClr val="tx2"/>
                </a:solidFill>
              </a:rPr>
              <a:t>b</a:t>
            </a:r>
            <a:r>
              <a:rPr lang="en-US" sz="2000" i="1" baseline="-25000" dirty="0">
                <a:solidFill>
                  <a:schemeClr val="tx2"/>
                </a:solidFill>
              </a:rPr>
              <a:t>-2</a:t>
            </a:r>
            <a:r>
              <a:rPr lang="en-US" sz="2000" i="1" dirty="0">
                <a:solidFill>
                  <a:schemeClr val="tx2"/>
                </a:solidFill>
              </a:rPr>
              <a:t>b</a:t>
            </a:r>
            <a:r>
              <a:rPr lang="en-US" sz="2000" i="1" baseline="-25000" dirty="0">
                <a:solidFill>
                  <a:schemeClr val="tx2"/>
                </a:solidFill>
              </a:rPr>
              <a:t>-3</a:t>
            </a:r>
            <a:r>
              <a:rPr lang="en-US" sz="2000" i="1" dirty="0">
                <a:solidFill>
                  <a:schemeClr val="tx2"/>
                </a:solidFill>
              </a:rPr>
              <a:t> . . . 	   b</a:t>
            </a:r>
            <a:r>
              <a:rPr lang="en-US" sz="2000" i="1" baseline="-25000" dirty="0">
                <a:solidFill>
                  <a:schemeClr val="tx2"/>
                </a:solidFill>
              </a:rPr>
              <a:t>i</a:t>
            </a:r>
            <a:r>
              <a:rPr lang="en-US" sz="2000" i="1" dirty="0">
                <a:solidFill>
                  <a:schemeClr val="tx2"/>
                </a:solidFill>
              </a:rPr>
              <a:t> = 0 or 1</a:t>
            </a:r>
            <a:br>
              <a:rPr lang="en-US" i="1" dirty="0">
                <a:solidFill>
                  <a:schemeClr val="tx2"/>
                </a:solidFill>
              </a:rPr>
            </a:br>
            <a:br>
              <a:rPr lang="en-US" sz="1000" i="1" dirty="0">
                <a:solidFill>
                  <a:schemeClr val="tx2"/>
                </a:solidFill>
              </a:rPr>
            </a:br>
            <a:r>
              <a:rPr lang="en-US" sz="2000" dirty="0">
                <a:solidFill>
                  <a:schemeClr val="tx2"/>
                </a:solidFill>
              </a:rPr>
              <a:t>and has the value</a:t>
            </a:r>
            <a:br>
              <a:rPr lang="en-US" dirty="0">
                <a:solidFill>
                  <a:schemeClr val="tx2"/>
                </a:solidFill>
              </a:rPr>
            </a:br>
            <a:br>
              <a:rPr lang="en-US" sz="1000" dirty="0">
                <a:solidFill>
                  <a:schemeClr val="tx2"/>
                </a:solidFill>
              </a:rPr>
            </a:br>
            <a:r>
              <a:rPr lang="en-US" sz="1000" dirty="0">
                <a:solidFill>
                  <a:schemeClr val="tx2"/>
                </a:solidFill>
              </a:rPr>
              <a:t>             </a:t>
            </a:r>
            <a:r>
              <a:rPr lang="en-US" sz="2000" dirty="0">
                <a:solidFill>
                  <a:schemeClr val="tx2"/>
                </a:solidFill>
              </a:rPr>
              <a:t>  (</a:t>
            </a:r>
            <a:r>
              <a:rPr lang="en-US" sz="2000" i="1" dirty="0">
                <a:solidFill>
                  <a:schemeClr val="tx2"/>
                </a:solidFill>
              </a:rPr>
              <a:t>b</a:t>
            </a:r>
            <a:r>
              <a:rPr lang="en-US" sz="2000" i="1" baseline="-25000" dirty="0">
                <a:solidFill>
                  <a:schemeClr val="tx2"/>
                </a:solidFill>
              </a:rPr>
              <a:t>-1 </a:t>
            </a:r>
            <a:r>
              <a:rPr lang="en-US" sz="2000" i="1" dirty="0">
                <a:solidFill>
                  <a:schemeClr val="tx2"/>
                </a:solidFill>
              </a:rPr>
              <a:t>* 2</a:t>
            </a:r>
            <a:r>
              <a:rPr lang="en-US" sz="2000" i="1" baseline="30000" dirty="0">
                <a:solidFill>
                  <a:schemeClr val="tx2"/>
                </a:solidFill>
              </a:rPr>
              <a:t>-1</a:t>
            </a:r>
            <a:r>
              <a:rPr lang="en-US" sz="2000" i="1" dirty="0">
                <a:solidFill>
                  <a:schemeClr val="tx2"/>
                </a:solidFill>
              </a:rPr>
              <a:t>) + (b</a:t>
            </a:r>
            <a:r>
              <a:rPr lang="en-US" sz="2000" i="1" baseline="-25000" dirty="0">
                <a:solidFill>
                  <a:schemeClr val="tx2"/>
                </a:solidFill>
              </a:rPr>
              <a:t>-2 </a:t>
            </a:r>
            <a:r>
              <a:rPr lang="en-US" sz="2000" i="1" dirty="0">
                <a:solidFill>
                  <a:schemeClr val="tx2"/>
                </a:solidFill>
              </a:rPr>
              <a:t>* 2</a:t>
            </a:r>
            <a:r>
              <a:rPr lang="en-US" sz="2000" i="1" baseline="30000" dirty="0">
                <a:solidFill>
                  <a:schemeClr val="tx2"/>
                </a:solidFill>
              </a:rPr>
              <a:t>-2</a:t>
            </a:r>
            <a:r>
              <a:rPr lang="en-US" sz="2000" i="1" dirty="0">
                <a:solidFill>
                  <a:schemeClr val="tx2"/>
                </a:solidFill>
              </a:rPr>
              <a:t>) + (b</a:t>
            </a:r>
            <a:r>
              <a:rPr lang="en-US" sz="2000" i="1" baseline="-25000" dirty="0">
                <a:solidFill>
                  <a:schemeClr val="tx2"/>
                </a:solidFill>
              </a:rPr>
              <a:t>-3 </a:t>
            </a:r>
            <a:r>
              <a:rPr lang="en-US" sz="2000" i="1" dirty="0">
                <a:solidFill>
                  <a:schemeClr val="tx2"/>
                </a:solidFill>
              </a:rPr>
              <a:t>* 2</a:t>
            </a:r>
            <a:r>
              <a:rPr lang="en-US" sz="2000" i="1" baseline="30000" dirty="0">
                <a:solidFill>
                  <a:schemeClr val="tx2"/>
                </a:solidFill>
              </a:rPr>
              <a:t>-3</a:t>
            </a:r>
            <a:r>
              <a:rPr lang="en-US" sz="2000" i="1" dirty="0">
                <a:solidFill>
                  <a:schemeClr val="tx2"/>
                </a:solidFill>
              </a:rPr>
              <a:t>) . . .</a:t>
            </a:r>
            <a:br>
              <a:rPr lang="en-US" i="1" dirty="0">
                <a:solidFill>
                  <a:schemeClr val="tx2"/>
                </a:solidFill>
              </a:rPr>
            </a:br>
            <a:br>
              <a:rPr lang="en-US" sz="1000" i="1" dirty="0">
                <a:solidFill>
                  <a:schemeClr val="tx2"/>
                </a:solidFill>
              </a:rPr>
            </a:br>
            <a:r>
              <a:rPr lang="en-US" sz="2000" dirty="0">
                <a:solidFill>
                  <a:schemeClr val="tx2"/>
                </a:solidFill>
              </a:rPr>
              <a:t>This can be rewritten as</a:t>
            </a:r>
            <a:br>
              <a:rPr lang="en-US" dirty="0">
                <a:solidFill>
                  <a:schemeClr val="tx2"/>
                </a:solidFill>
              </a:rPr>
            </a:br>
            <a:br>
              <a:rPr lang="en-US" sz="1000" dirty="0">
                <a:solidFill>
                  <a:schemeClr val="tx2"/>
                </a:solidFill>
              </a:rPr>
            </a:br>
            <a:r>
              <a:rPr lang="en-US" sz="1000" dirty="0">
                <a:solidFill>
                  <a:schemeClr val="tx2"/>
                </a:solidFill>
              </a:rPr>
              <a:t>               </a:t>
            </a:r>
            <a:r>
              <a:rPr lang="en-US" sz="2000" dirty="0">
                <a:solidFill>
                  <a:schemeClr val="tx2"/>
                </a:solidFill>
              </a:rPr>
              <a:t>2</a:t>
            </a:r>
            <a:r>
              <a:rPr lang="en-US" sz="2000" baseline="30000" dirty="0">
                <a:solidFill>
                  <a:schemeClr val="tx2"/>
                </a:solidFill>
              </a:rPr>
              <a:t>-1 </a:t>
            </a:r>
            <a:r>
              <a:rPr lang="en-US" sz="2000" dirty="0">
                <a:solidFill>
                  <a:schemeClr val="tx2"/>
                </a:solidFill>
              </a:rPr>
              <a:t>* (</a:t>
            </a:r>
            <a:r>
              <a:rPr lang="en-US" sz="2000" i="1" dirty="0">
                <a:solidFill>
                  <a:schemeClr val="tx2"/>
                </a:solidFill>
              </a:rPr>
              <a:t>b</a:t>
            </a:r>
            <a:r>
              <a:rPr lang="en-US" sz="2000" i="1" baseline="-25000" dirty="0">
                <a:solidFill>
                  <a:schemeClr val="tx2"/>
                </a:solidFill>
              </a:rPr>
              <a:t>-1 </a:t>
            </a:r>
            <a:r>
              <a:rPr lang="en-US" sz="2000" i="1" dirty="0">
                <a:solidFill>
                  <a:schemeClr val="tx2"/>
                </a:solidFill>
              </a:rPr>
              <a:t>+ 2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-2 </a:t>
            </a:r>
            <a:r>
              <a:rPr lang="en-US" sz="2000" i="1" dirty="0">
                <a:solidFill>
                  <a:schemeClr val="tx2"/>
                </a:solidFill>
              </a:rPr>
              <a:t>+ 2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-3 </a:t>
            </a:r>
            <a:r>
              <a:rPr lang="en-US" sz="2000" i="1" dirty="0">
                <a:solidFill>
                  <a:schemeClr val="tx2"/>
                </a:solidFill>
              </a:rPr>
              <a:t>+ . . . ) . . . ))</a:t>
            </a:r>
            <a:br>
              <a:rPr lang="en-US" i="1" dirty="0">
                <a:solidFill>
                  <a:schemeClr val="tx2"/>
                </a:solidFill>
              </a:rPr>
            </a:br>
            <a:br>
              <a:rPr lang="en-US" sz="1000" i="1" dirty="0">
                <a:solidFill>
                  <a:schemeClr val="tx2"/>
                </a:solidFill>
              </a:rPr>
            </a:br>
            <a:r>
              <a:rPr lang="en-US" sz="2000" dirty="0">
                <a:solidFill>
                  <a:schemeClr val="tx2"/>
                </a:solidFill>
              </a:rPr>
              <a:t>Suppose we want to convert the number                    </a:t>
            </a:r>
            <a:r>
              <a:rPr lang="en-US" sz="2000" i="1" dirty="0">
                <a:solidFill>
                  <a:schemeClr val="tx2"/>
                </a:solidFill>
              </a:rPr>
              <a:t>F (0 &lt; F &lt; 1) </a:t>
            </a:r>
            <a:r>
              <a:rPr lang="en-US" sz="2000" dirty="0">
                <a:solidFill>
                  <a:schemeClr val="tx2"/>
                </a:solidFill>
              </a:rPr>
              <a:t>from decimal to binary notation. We                </a:t>
            </a:r>
            <a:br>
              <a:rPr lang="en-US" sz="2000" dirty="0">
                <a:solidFill>
                  <a:schemeClr val="tx2"/>
                </a:solidFill>
              </a:rPr>
            </a:br>
            <a:r>
              <a:rPr lang="en-US" sz="2000" dirty="0">
                <a:solidFill>
                  <a:schemeClr val="tx2"/>
                </a:solidFill>
              </a:rPr>
              <a:t>   know that F</a:t>
            </a:r>
            <a:r>
              <a:rPr lang="en-US" sz="2000" i="1" dirty="0">
                <a:solidFill>
                  <a:schemeClr val="tx2"/>
                </a:solidFill>
              </a:rPr>
              <a:t> </a:t>
            </a:r>
            <a:r>
              <a:rPr lang="en-US" sz="2000" dirty="0">
                <a:solidFill>
                  <a:schemeClr val="tx2"/>
                </a:solidFill>
              </a:rPr>
              <a:t>can be expressed in the form</a:t>
            </a:r>
            <a:br>
              <a:rPr lang="en-US" dirty="0">
                <a:solidFill>
                  <a:schemeClr val="tx2"/>
                </a:solidFill>
              </a:rPr>
            </a:br>
            <a:br>
              <a:rPr lang="en-US" sz="1000" dirty="0">
                <a:solidFill>
                  <a:schemeClr val="tx2"/>
                </a:solidFill>
              </a:rPr>
            </a:br>
            <a:r>
              <a:rPr lang="en-US" sz="2000" dirty="0">
                <a:solidFill>
                  <a:schemeClr val="tx2"/>
                </a:solidFill>
              </a:rPr>
              <a:t>       </a:t>
            </a:r>
            <a:r>
              <a:rPr lang="en-US" sz="2000" i="1" dirty="0">
                <a:solidFill>
                  <a:schemeClr val="tx2"/>
                </a:solidFill>
              </a:rPr>
              <a:t>F = 2</a:t>
            </a:r>
            <a:r>
              <a:rPr lang="en-US" sz="2000" i="1" baseline="30000" dirty="0">
                <a:solidFill>
                  <a:schemeClr val="tx2"/>
                </a:solidFill>
              </a:rPr>
              <a:t>-1</a:t>
            </a:r>
            <a:r>
              <a:rPr lang="en-US" sz="2000" i="1" dirty="0">
                <a:solidFill>
                  <a:schemeClr val="tx2"/>
                </a:solidFill>
              </a:rPr>
              <a:t> * (b</a:t>
            </a:r>
            <a:r>
              <a:rPr lang="en-US" sz="2000" i="1" baseline="-25000" dirty="0">
                <a:solidFill>
                  <a:schemeClr val="tx2"/>
                </a:solidFill>
              </a:rPr>
              <a:t>-1 </a:t>
            </a:r>
            <a:r>
              <a:rPr lang="en-US" sz="2000" i="1" dirty="0">
                <a:solidFill>
                  <a:schemeClr val="tx2"/>
                </a:solidFill>
              </a:rPr>
              <a:t>+ 2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-2 </a:t>
            </a:r>
            <a:r>
              <a:rPr lang="en-US" sz="2000" i="1" dirty="0">
                <a:solidFill>
                  <a:schemeClr val="tx2"/>
                </a:solidFill>
              </a:rPr>
              <a:t>+ 2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-3 </a:t>
            </a:r>
            <a:r>
              <a:rPr lang="en-US" sz="2000" i="1" dirty="0">
                <a:solidFill>
                  <a:schemeClr val="tx2"/>
                </a:solidFill>
              </a:rPr>
              <a:t>+ . . . ) . . . ))</a:t>
            </a:r>
            <a:br>
              <a:rPr lang="en-US" sz="2222" i="1" dirty="0">
                <a:solidFill>
                  <a:schemeClr val="tx2"/>
                </a:solidFill>
              </a:rPr>
            </a:br>
            <a:br>
              <a:rPr lang="en-US" sz="1000" i="1" dirty="0">
                <a:solidFill>
                  <a:schemeClr val="tx2"/>
                </a:solidFill>
              </a:rPr>
            </a:br>
            <a:r>
              <a:rPr lang="en-US" sz="2000" dirty="0">
                <a:solidFill>
                  <a:schemeClr val="tx2"/>
                </a:solidFill>
              </a:rPr>
              <a:t>If we multiply </a:t>
            </a:r>
            <a:r>
              <a:rPr lang="en-US" sz="2000" i="1" dirty="0">
                <a:solidFill>
                  <a:schemeClr val="tx2"/>
                </a:solidFill>
              </a:rPr>
              <a:t>F </a:t>
            </a:r>
            <a:r>
              <a:rPr lang="en-US" sz="2000" dirty="0">
                <a:solidFill>
                  <a:schemeClr val="tx2"/>
                </a:solidFill>
              </a:rPr>
              <a:t>by 2, we obtain,</a:t>
            </a:r>
            <a:br>
              <a:rPr lang="en-US" sz="2222" i="1" dirty="0">
                <a:solidFill>
                  <a:schemeClr val="tx2"/>
                </a:solidFill>
              </a:rPr>
            </a:br>
            <a:br>
              <a:rPr lang="en-US" sz="1000" i="1" dirty="0">
                <a:solidFill>
                  <a:schemeClr val="tx2"/>
                </a:solidFill>
              </a:rPr>
            </a:br>
            <a:r>
              <a:rPr lang="en-US" sz="1000" i="1" dirty="0">
                <a:solidFill>
                  <a:schemeClr val="tx2"/>
                </a:solidFill>
              </a:rPr>
              <a:t>     </a:t>
            </a:r>
            <a:r>
              <a:rPr lang="en-US" sz="2000" i="1" dirty="0">
                <a:solidFill>
                  <a:schemeClr val="tx2"/>
                </a:solidFill>
              </a:rPr>
              <a:t>     </a:t>
            </a:r>
            <a:r>
              <a:rPr lang="en-US" sz="2000" dirty="0">
                <a:solidFill>
                  <a:schemeClr val="tx2"/>
                </a:solidFill>
              </a:rPr>
              <a:t>2 * </a:t>
            </a:r>
            <a:r>
              <a:rPr lang="en-US" sz="2000" i="1" dirty="0">
                <a:solidFill>
                  <a:schemeClr val="tx2"/>
                </a:solidFill>
              </a:rPr>
              <a:t>F = b</a:t>
            </a:r>
            <a:r>
              <a:rPr lang="en-US" sz="2000" i="1" baseline="-25000" dirty="0">
                <a:solidFill>
                  <a:schemeClr val="tx2"/>
                </a:solidFill>
              </a:rPr>
              <a:t>-1</a:t>
            </a:r>
            <a:r>
              <a:rPr lang="en-US" sz="2000" i="1" dirty="0">
                <a:solidFill>
                  <a:schemeClr val="tx2"/>
                </a:solidFill>
              </a:rPr>
              <a:t> + 2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-2 </a:t>
            </a:r>
            <a:r>
              <a:rPr lang="en-US" sz="2000" i="1" dirty="0">
                <a:solidFill>
                  <a:schemeClr val="tx2"/>
                </a:solidFill>
              </a:rPr>
              <a:t>+ 2</a:t>
            </a:r>
            <a:r>
              <a:rPr lang="en-US" sz="2000" i="1" baseline="30000" dirty="0">
                <a:solidFill>
                  <a:schemeClr val="tx2"/>
                </a:solidFill>
              </a:rPr>
              <a:t>-1 </a:t>
            </a:r>
            <a:r>
              <a:rPr lang="en-US" sz="2000" i="1" dirty="0">
                <a:solidFill>
                  <a:schemeClr val="tx2"/>
                </a:solidFill>
              </a:rPr>
              <a:t>* (b</a:t>
            </a:r>
            <a:r>
              <a:rPr lang="en-US" sz="2000" i="1" baseline="-25000" dirty="0">
                <a:solidFill>
                  <a:schemeClr val="tx2"/>
                </a:solidFill>
              </a:rPr>
              <a:t>-3 </a:t>
            </a:r>
            <a:r>
              <a:rPr lang="en-US" sz="2000" i="1" dirty="0">
                <a:solidFill>
                  <a:schemeClr val="tx2"/>
                </a:solidFill>
              </a:rPr>
              <a:t>+ . . . ) . . . )</a:t>
            </a: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a:solidFill>
                  <a:schemeClr val="accent2"/>
                </a:solidFill>
                <a:effectLst>
                  <a:outerShdw blurRad="38100" dist="38100" dir="2700000" algn="tl">
                    <a:srgbClr val="000000">
                      <a:alpha val="43137"/>
                    </a:srgbClr>
                  </a:outerShdw>
                </a:effectLst>
              </a:rPr>
              <a:t>Fractions</a:t>
            </a:r>
          </a:p>
        </p:txBody>
      </p:sp>
      <p:pic>
        <p:nvPicPr>
          <p:cNvPr id="25" name="Picture 24"/>
          <p:cNvPicPr>
            <a:picLocks noChangeAspect="1"/>
          </p:cNvPicPr>
          <p:nvPr/>
        </p:nvPicPr>
        <p:blipFill>
          <a:blip r:embed="rId4">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9" y="4648200"/>
            <a:ext cx="380999" cy="686212"/>
          </a:xfrm>
          <a:prstGeom prst="rect">
            <a:avLst/>
          </a:prstGeom>
        </p:spPr>
        <p:txBody>
          <a:bodyPr wrap="square" rtlCol="0">
            <a:spAutoFit/>
          </a:bodyPr>
          <a:lstStyle/>
          <a:p>
            <a:endParaRPr lang="en-US" dirty="0"/>
          </a:p>
        </p:txBody>
      </p:sp>
      <p:sp>
        <p:nvSpPr>
          <p:cNvPr id="27" name="Right Arrow 26"/>
          <p:cNvSpPr/>
          <p:nvPr/>
        </p:nvSpPr>
        <p:spPr>
          <a:xfrm>
            <a:off x="7696200" y="5943600"/>
            <a:ext cx="1219200" cy="685800"/>
          </a:xfrm>
          <a:prstGeom prst="rightArrow">
            <a:avLst/>
          </a:prstGeom>
          <a:solidFill>
            <a:schemeClr val="accent4"/>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p:cNvSpPr txBox="1"/>
          <p:nvPr/>
        </p:nvSpPr>
        <p:spPr>
          <a:xfrm>
            <a:off x="7619999" y="6172200"/>
            <a:ext cx="1524001" cy="307777"/>
          </a:xfrm>
          <a:prstGeom prst="rect">
            <a:avLst/>
          </a:prstGeom>
          <a:noFill/>
        </p:spPr>
        <p:txBody>
          <a:bodyPr wrap="square" rtlCol="0">
            <a:spAutoFit/>
          </a:bodyPr>
          <a:lstStyle/>
          <a:p>
            <a:r>
              <a:rPr lang="en-US" sz="1400" dirty="0">
                <a:solidFill>
                  <a:schemeClr val="tx1">
                    <a:lumMod val="65000"/>
                    <a:lumOff val="35000"/>
                  </a:schemeClr>
                </a:solidFill>
                <a:latin typeface="+mn-lt"/>
              </a:rPr>
              <a:t>Continued . . .</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95536" y="0"/>
            <a:ext cx="6114957" cy="7002016"/>
          </a:xfrm>
        </p:spPr>
        <p:txBody>
          <a:bodyPr>
            <a:normAutofit/>
          </a:bodyPr>
          <a:lstStyle/>
          <a:p>
            <a:r>
              <a:rPr lang="en-US" sz="2000" dirty="0"/>
              <a:t>From this equation, we see that the integer part of (2 * </a:t>
            </a:r>
            <a:r>
              <a:rPr lang="en-US" sz="2000" i="1" dirty="0"/>
              <a:t>F), which must be </a:t>
            </a:r>
            <a:r>
              <a:rPr lang="en-US" sz="2000" dirty="0"/>
              <a:t>either 0 or 1 because               0 &lt; </a:t>
            </a:r>
            <a:r>
              <a:rPr lang="en-US" sz="2000" i="1" dirty="0"/>
              <a:t>F &lt; 1, is simply b</a:t>
            </a:r>
            <a:r>
              <a:rPr lang="en-US" sz="2000" i="1" baseline="-25000" dirty="0"/>
              <a:t>-1</a:t>
            </a:r>
            <a:r>
              <a:rPr lang="en-US" sz="2000" i="1" dirty="0"/>
              <a:t>. So we can say (2 * F) = b</a:t>
            </a:r>
            <a:r>
              <a:rPr lang="en-US" sz="2000" i="1" baseline="-25000" dirty="0"/>
              <a:t>-1</a:t>
            </a:r>
            <a:r>
              <a:rPr lang="en-US" sz="2000" i="1" dirty="0"/>
              <a:t> + F</a:t>
            </a:r>
            <a:r>
              <a:rPr lang="en-US" sz="2000" i="1" baseline="-25000" dirty="0"/>
              <a:t>1</a:t>
            </a:r>
            <a:r>
              <a:rPr lang="en-US" sz="2000" i="1" dirty="0"/>
              <a:t>, </a:t>
            </a:r>
            <a:r>
              <a:rPr lang="en-US" sz="2000" dirty="0"/>
              <a:t>where 0 &lt; </a:t>
            </a:r>
            <a:r>
              <a:rPr lang="en-US" sz="2000" i="1" dirty="0"/>
              <a:t>F</a:t>
            </a:r>
            <a:r>
              <a:rPr lang="en-US" sz="2000" i="1" baseline="-25000" dirty="0"/>
              <a:t>1</a:t>
            </a:r>
            <a:r>
              <a:rPr lang="en-US" sz="2000" i="1" dirty="0"/>
              <a:t> &lt; 1 and where</a:t>
            </a:r>
            <a:br>
              <a:rPr lang="en-US" sz="2000" i="1" dirty="0"/>
            </a:br>
            <a:br>
              <a:rPr lang="en-US" sz="1000" i="1" dirty="0"/>
            </a:br>
            <a:br>
              <a:rPr lang="en-US" sz="1000" i="1" dirty="0"/>
            </a:br>
            <a:r>
              <a:rPr lang="en-US" sz="2000" i="1" dirty="0"/>
              <a:t>F</a:t>
            </a:r>
            <a:r>
              <a:rPr lang="en-US" sz="2000" i="1" baseline="-25000" dirty="0"/>
              <a:t>1</a:t>
            </a:r>
            <a:r>
              <a:rPr lang="en-US" sz="2000" i="1" dirty="0"/>
              <a:t> = 2-1 * (b</a:t>
            </a:r>
            <a:r>
              <a:rPr lang="en-US" sz="2000" i="1" baseline="-25000" dirty="0"/>
              <a:t>-2 </a:t>
            </a:r>
            <a:r>
              <a:rPr lang="en-US" sz="2000" i="1" dirty="0"/>
              <a:t>+ 2</a:t>
            </a:r>
            <a:r>
              <a:rPr lang="en-US" sz="2000" i="1" baseline="30000" dirty="0"/>
              <a:t>-1</a:t>
            </a:r>
            <a:r>
              <a:rPr lang="en-US" sz="2000" i="1" dirty="0"/>
              <a:t> * (b</a:t>
            </a:r>
            <a:r>
              <a:rPr lang="en-US" sz="2000" i="1" baseline="-25000" dirty="0"/>
              <a:t>-3 </a:t>
            </a:r>
            <a:r>
              <a:rPr lang="en-US" sz="2000" i="1" dirty="0"/>
              <a:t>+ 2</a:t>
            </a:r>
            <a:r>
              <a:rPr lang="en-US" sz="2000" i="1" baseline="30000" dirty="0"/>
              <a:t>-1</a:t>
            </a:r>
            <a:r>
              <a:rPr lang="en-US" sz="2000" i="1" dirty="0"/>
              <a:t> * (b</a:t>
            </a:r>
            <a:r>
              <a:rPr lang="en-US" sz="2000" i="1" baseline="-25000" dirty="0"/>
              <a:t>-4</a:t>
            </a:r>
            <a:r>
              <a:rPr lang="en-US" sz="2000" i="1" dirty="0"/>
              <a:t> + . . . ) . . . ))</a:t>
            </a:r>
            <a:br>
              <a:rPr lang="en-US" sz="2000" i="1" dirty="0"/>
            </a:br>
            <a:br>
              <a:rPr lang="en-US" sz="1000" i="1" dirty="0"/>
            </a:br>
            <a:br>
              <a:rPr lang="en-US" sz="1000" i="1" dirty="0"/>
            </a:br>
            <a:r>
              <a:rPr lang="en-US" sz="2000" dirty="0"/>
              <a:t>To find </a:t>
            </a:r>
            <a:r>
              <a:rPr lang="en-US" sz="2000" i="1" dirty="0"/>
              <a:t>b</a:t>
            </a:r>
            <a:r>
              <a:rPr lang="en-US" sz="2000" i="1" baseline="-25000" dirty="0"/>
              <a:t>−2</a:t>
            </a:r>
            <a:r>
              <a:rPr lang="en-US" sz="2000" dirty="0"/>
              <a:t>, we repeat the process.</a:t>
            </a:r>
            <a:br>
              <a:rPr lang="en-US" sz="2000" dirty="0"/>
            </a:br>
            <a:r>
              <a:rPr lang="en-US" sz="2000" dirty="0"/>
              <a:t> At each step, the fractional part of the number from the previous step is multiplied by 2. The digit to the left of the decimal point in the</a:t>
            </a:r>
            <a:br>
              <a:rPr lang="en-US" sz="2000" dirty="0"/>
            </a:br>
            <a:r>
              <a:rPr lang="en-US" sz="2000" dirty="0"/>
              <a:t>product will be 0 or 1 and contributes to the binary representation, starting with the</a:t>
            </a:r>
            <a:br>
              <a:rPr lang="en-US" sz="2000" dirty="0"/>
            </a:br>
            <a:r>
              <a:rPr lang="en-US" sz="2000" dirty="0"/>
              <a:t>most significant digit. The fractional part of the product is used as the multiplicand</a:t>
            </a:r>
            <a:br>
              <a:rPr lang="en-US" sz="2000" dirty="0"/>
            </a:br>
            <a:r>
              <a:rPr lang="en-US" sz="2000" dirty="0"/>
              <a:t>in the next step. </a:t>
            </a:r>
            <a:br>
              <a:rPr lang="en-US" sz="2000" dirty="0"/>
            </a:br>
            <a:br>
              <a:rPr lang="en-US" sz="2000" dirty="0"/>
            </a:br>
            <a:br>
              <a:rPr lang="en-US" sz="2000" dirty="0"/>
            </a:br>
            <a:br>
              <a:rPr lang="en-US" sz="2000" dirty="0"/>
            </a:br>
            <a:endParaRPr lang="en-US" sz="2000" dirty="0">
              <a:solidFill>
                <a:schemeClr val="tx2"/>
              </a:solidFill>
            </a:endParaRPr>
          </a:p>
        </p:txBody>
      </p:sp>
      <p:sp>
        <p:nvSpPr>
          <p:cNvPr id="21" name="Rectangle 20"/>
          <p:cNvSpPr/>
          <p:nvPr/>
        </p:nvSpPr>
        <p:spPr>
          <a:xfrm>
            <a:off x="6858000" y="914400"/>
            <a:ext cx="1940527" cy="584776"/>
          </a:xfrm>
          <a:prstGeom prst="rect">
            <a:avLst/>
          </a:prstGeom>
        </p:spPr>
        <p:txBody>
          <a:bodyPr wrap="square">
            <a:spAutoFit/>
          </a:bodyPr>
          <a:lstStyle/>
          <a:p>
            <a:pPr algn="ctr"/>
            <a:r>
              <a:rPr lang="en-US" sz="3200" dirty="0">
                <a:solidFill>
                  <a:schemeClr val="accent2"/>
                </a:solidFill>
                <a:effectLst>
                  <a:outerShdw blurRad="38100" dist="38100" dir="2700000" algn="tl">
                    <a:srgbClr val="000000">
                      <a:alpha val="43137"/>
                    </a:srgbClr>
                  </a:outerShdw>
                </a:effectLst>
              </a:rPr>
              <a:t>Fractions</a:t>
            </a:r>
          </a:p>
        </p:txBody>
      </p:sp>
      <p:pic>
        <p:nvPicPr>
          <p:cNvPr id="25" name="Picture 24"/>
          <p:cNvPicPr>
            <a:picLocks noChangeAspect="1"/>
          </p:cNvPicPr>
          <p:nvPr/>
        </p:nvPicPr>
        <p:blipFill>
          <a:blip r:embed="rId4">
            <a:alphaModFix amt="82000"/>
          </a:blip>
          <a:stretch>
            <a:fillRect/>
          </a:stretch>
        </p:blipFill>
        <p:spPr>
          <a:xfrm>
            <a:off x="7010400" y="2775712"/>
            <a:ext cx="1676400" cy="1195832"/>
          </a:xfrm>
          <a:prstGeom prst="rect">
            <a:avLst/>
          </a:prstGeom>
          <a:effectLst>
            <a:softEdge rad="76200"/>
          </a:effectLst>
        </p:spPr>
      </p:pic>
      <p:sp useBgFill="1">
        <p:nvSpPr>
          <p:cNvPr id="26" name="TextBox 25"/>
          <p:cNvSpPr txBox="1"/>
          <p:nvPr/>
        </p:nvSpPr>
        <p:spPr>
          <a:xfrm flipH="1">
            <a:off x="228598" y="4648200"/>
            <a:ext cx="228601" cy="686212"/>
          </a:xfrm>
          <a:prstGeom prst="rect">
            <a:avLst/>
          </a:prstGeom>
        </p:spPr>
        <p:txBody>
          <a:bodyPr wrap="square" rtlCol="0">
            <a:spAutoFit/>
          </a:bodyPr>
          <a:lstStyle/>
          <a:p>
            <a:endParaRPr lang="en-US"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2016 Pearson Education, Inc., Hoboken, NJ. All rights reserved.</a:t>
            </a:r>
          </a:p>
        </p:txBody>
      </p:sp>
      <p:pic>
        <p:nvPicPr>
          <p:cNvPr id="10" name="Picture 9" descr="f2.pdf"/>
          <p:cNvPicPr>
            <a:picLocks noChangeAspect="1"/>
          </p:cNvPicPr>
          <p:nvPr/>
        </p:nvPicPr>
        <p:blipFill rotWithShape="1">
          <a:blip r:embed="rId4">
            <a:extLst>
              <a:ext uri="{28A0092B-C50C-407E-A947-70E740481C1C}">
                <a14:useLocalDpi xmlns:a14="http://schemas.microsoft.com/office/drawing/2010/main" val="0"/>
              </a:ext>
            </a:extLst>
          </a:blip>
          <a:srcRect l="11375" t="55875" r="17383" b="19714"/>
          <a:stretch/>
        </p:blipFill>
        <p:spPr>
          <a:xfrm>
            <a:off x="3059832" y="3984103"/>
            <a:ext cx="6536000" cy="2898228"/>
          </a:xfrm>
          <a:prstGeom prst="rect">
            <a:avLst/>
          </a:prstGeom>
        </p:spPr>
      </p:pic>
      <p:pic>
        <p:nvPicPr>
          <p:cNvPr id="11" name="Picture 10" descr="f2.pdf"/>
          <p:cNvPicPr>
            <a:picLocks noChangeAspect="1"/>
          </p:cNvPicPr>
          <p:nvPr/>
        </p:nvPicPr>
        <p:blipFill rotWithShape="1">
          <a:blip r:embed="rId5">
            <a:extLst>
              <a:ext uri="{28A0092B-C50C-407E-A947-70E740481C1C}">
                <a14:useLocalDpi xmlns:a14="http://schemas.microsoft.com/office/drawing/2010/main" val="0"/>
              </a:ext>
            </a:extLst>
          </a:blip>
          <a:srcRect l="11989" t="9131" r="18294" b="44910"/>
          <a:stretch/>
        </p:blipFill>
        <p:spPr>
          <a:xfrm>
            <a:off x="-180528" y="-171400"/>
            <a:ext cx="5544616" cy="4730253"/>
          </a:xfrm>
          <a:prstGeom prst="rect">
            <a:avLst/>
          </a:prstGeom>
        </p:spPr>
      </p:pic>
      <p:sp>
        <p:nvSpPr>
          <p:cNvPr id="4" name="TextBox 3"/>
          <p:cNvSpPr txBox="1"/>
          <p:nvPr/>
        </p:nvSpPr>
        <p:spPr>
          <a:xfrm>
            <a:off x="5652120" y="548680"/>
            <a:ext cx="2621781" cy="3539431"/>
          </a:xfrm>
          <a:prstGeom prst="rect">
            <a:avLst/>
          </a:prstGeom>
          <a:noFill/>
        </p:spPr>
        <p:txBody>
          <a:bodyPr wrap="none" rtlCol="0">
            <a:spAutoFit/>
          </a:bodyPr>
          <a:lstStyle/>
          <a:p>
            <a:pPr algn="ctr"/>
            <a:r>
              <a:rPr lang="en-US" sz="3200" dirty="0">
                <a:latin typeface="+mj-lt"/>
              </a:rPr>
              <a:t>Figure 9.2</a:t>
            </a:r>
          </a:p>
          <a:p>
            <a:pPr algn="ctr"/>
            <a:endParaRPr lang="en-US" dirty="0">
              <a:latin typeface="+mj-lt"/>
            </a:endParaRPr>
          </a:p>
          <a:p>
            <a:pPr algn="ctr"/>
            <a:r>
              <a:rPr lang="en-US" dirty="0">
                <a:latin typeface="+mj-lt"/>
              </a:rPr>
              <a:t>Examples of </a:t>
            </a:r>
          </a:p>
          <a:p>
            <a:pPr algn="ctr"/>
            <a:r>
              <a:rPr lang="en-US" dirty="0">
                <a:latin typeface="+mj-lt"/>
              </a:rPr>
              <a:t>Converting </a:t>
            </a:r>
          </a:p>
          <a:p>
            <a:pPr algn="ctr"/>
            <a:r>
              <a:rPr lang="en-US" dirty="0">
                <a:latin typeface="+mj-lt"/>
              </a:rPr>
              <a:t>from </a:t>
            </a:r>
          </a:p>
          <a:p>
            <a:pPr algn="ctr"/>
            <a:r>
              <a:rPr lang="en-US" dirty="0">
                <a:latin typeface="+mj-lt"/>
              </a:rPr>
              <a:t>Decimal Notation</a:t>
            </a:r>
          </a:p>
          <a:p>
            <a:pPr algn="ctr"/>
            <a:r>
              <a:rPr lang="en-US" dirty="0">
                <a:latin typeface="+mj-lt"/>
              </a:rPr>
              <a:t>To </a:t>
            </a:r>
          </a:p>
          <a:p>
            <a:pPr algn="ctr"/>
            <a:r>
              <a:rPr lang="en-US" dirty="0">
                <a:latin typeface="+mj-lt"/>
              </a:rPr>
              <a:t>Binary Notation</a:t>
            </a:r>
          </a:p>
          <a:p>
            <a:pPr algn="ctr"/>
            <a:r>
              <a:rPr lang="en-US" dirty="0">
                <a:latin typeface="+mj-lt"/>
              </a:rPr>
              <a:t>For Fractions</a:t>
            </a:r>
          </a:p>
        </p:txBody>
      </p:sp>
    </p:spTree>
    <p:custDataLst>
      <p:tags r:id="rId1"/>
    </p:custDataLst>
  </p:cSld>
  <p:clrMapOvr>
    <a:masterClrMapping/>
  </p:clrMapOvr>
  <p:transition spd="med">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decimal equivalent of 11100.011?</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25.5</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28.25</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27.75</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28.375</a:t>
            </a:r>
          </a:p>
        </p:txBody>
      </p:sp>
    </p:spTree>
    <p:custDataLst>
      <p:tags r:id="rId1"/>
    </p:custData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decimal equivalent of 110011.10011?</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50.25</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51.375</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51.59375</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55.125</a:t>
            </a:r>
            <a:endParaRPr lang="en-US" altLang="en-US" sz="2400" dirty="0"/>
          </a:p>
        </p:txBody>
      </p:sp>
    </p:spTree>
    <p:custDataLst>
      <p:tags r:id="rId1"/>
    </p:custData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binary equivalent of 34.75?</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100010.111</a:t>
            </a:r>
          </a:p>
          <a:p>
            <a:pPr eaLnBrk="1" hangingPunct="1">
              <a:spcBef>
                <a:spcPct val="50000"/>
              </a:spcBef>
            </a:pP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100010.1101</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100010.11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100010.101</a:t>
            </a:r>
            <a:endParaRPr lang="en-US" altLang="en-US" sz="2400" dirty="0"/>
          </a:p>
        </p:txBody>
      </p:sp>
    </p:spTree>
    <p:custDataLst>
      <p:tags r:id="rId1"/>
    </p:custData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binary equivalent of 27.1875?</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11011.0011</a:t>
            </a: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11011.011</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11011.001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11011.11</a:t>
            </a:r>
            <a:endParaRPr lang="en-US" altLang="en-US" sz="2400" dirty="0"/>
          </a:p>
        </p:txBody>
      </p:sp>
    </p:spTree>
    <p:custDataLst>
      <p:tags r:id="rId1"/>
    </p:custData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Hexadecimal Notation</a:t>
            </a:r>
          </a:p>
        </p:txBody>
      </p:sp>
      <p:sp>
        <p:nvSpPr>
          <p:cNvPr id="6" name="Content Placeholder 5"/>
          <p:cNvSpPr>
            <a:spLocks noGrp="1"/>
          </p:cNvSpPr>
          <p:nvPr>
            <p:ph idx="1"/>
          </p:nvPr>
        </p:nvSpPr>
        <p:spPr>
          <a:xfrm>
            <a:off x="467544" y="1412776"/>
            <a:ext cx="7560840" cy="5184576"/>
          </a:xfrm>
        </p:spPr>
        <p:txBody>
          <a:bodyPr>
            <a:normAutofit fontScale="92500" lnSpcReduction="20000"/>
          </a:bodyPr>
          <a:lstStyle/>
          <a:p>
            <a:pPr>
              <a:spcAft>
                <a:spcPts val="600"/>
              </a:spcAft>
            </a:pPr>
            <a:r>
              <a:rPr lang="en-US" dirty="0"/>
              <a:t>Binary digits are grouped into sets of four bits, called a </a:t>
            </a:r>
            <a:r>
              <a:rPr lang="en-US" i="1" dirty="0"/>
              <a:t>nibble</a:t>
            </a:r>
          </a:p>
          <a:p>
            <a:pPr>
              <a:spcAft>
                <a:spcPts val="600"/>
              </a:spcAft>
            </a:pPr>
            <a:r>
              <a:rPr lang="en-US" dirty="0"/>
              <a:t>Each possible combination of four binary digits is given a symbol, as follows:</a:t>
            </a:r>
          </a:p>
          <a:p>
            <a:pPr>
              <a:spcBef>
                <a:spcPts val="200"/>
              </a:spcBef>
              <a:buNone/>
            </a:pPr>
            <a:r>
              <a:rPr lang="en-US" dirty="0"/>
              <a:t>	</a:t>
            </a:r>
          </a:p>
          <a:p>
            <a:pPr>
              <a:spcBef>
                <a:spcPts val="200"/>
              </a:spcBef>
              <a:buNone/>
            </a:pPr>
            <a:r>
              <a:rPr lang="en-US"/>
              <a:t>	0000 </a:t>
            </a:r>
            <a:r>
              <a:rPr lang="en-US" dirty="0"/>
              <a:t>= 0 	0100 = 4 	1000 = 8 	1100 = C</a:t>
            </a:r>
          </a:p>
          <a:p>
            <a:pPr>
              <a:spcBef>
                <a:spcPts val="200"/>
              </a:spcBef>
              <a:buNone/>
            </a:pPr>
            <a:r>
              <a:rPr lang="en-US" dirty="0"/>
              <a:t>	0001 = 1 	0101 = 5 	1001 = 9 	1101 = D</a:t>
            </a:r>
          </a:p>
          <a:p>
            <a:pPr>
              <a:spcBef>
                <a:spcPts val="200"/>
              </a:spcBef>
              <a:buNone/>
            </a:pPr>
            <a:r>
              <a:rPr lang="en-US" dirty="0"/>
              <a:t>	0010 = 2 	0110 = 6 	1010 = A 	1110 = E</a:t>
            </a:r>
          </a:p>
          <a:p>
            <a:pPr>
              <a:spcBef>
                <a:spcPts val="200"/>
              </a:spcBef>
              <a:buNone/>
            </a:pPr>
            <a:r>
              <a:rPr lang="en-US" dirty="0"/>
              <a:t>	0011 = 3 	0111 = 7 	1011 = B 	1111 = F</a:t>
            </a:r>
            <a:endParaRPr lang="en-US" sz="1200" dirty="0"/>
          </a:p>
          <a:p>
            <a:pPr>
              <a:spcBef>
                <a:spcPts val="200"/>
              </a:spcBef>
              <a:buNone/>
            </a:pPr>
            <a:endParaRPr lang="en-US" dirty="0"/>
          </a:p>
          <a:p>
            <a:r>
              <a:rPr lang="en-US" dirty="0"/>
              <a:t>Because 16 symbols are used, the notation is called </a:t>
            </a:r>
            <a:r>
              <a:rPr lang="en-US" i="1" dirty="0"/>
              <a:t>hexadecima</a:t>
            </a:r>
            <a:r>
              <a:rPr lang="en-US" dirty="0"/>
              <a:t>l and the 16 symbols are the </a:t>
            </a:r>
            <a:r>
              <a:rPr lang="en-US" i="1" dirty="0"/>
              <a:t>hexadecimal digits</a:t>
            </a:r>
          </a:p>
          <a:p>
            <a:r>
              <a:rPr lang="en-US" dirty="0"/>
              <a:t>Thus</a:t>
            </a:r>
          </a:p>
          <a:p>
            <a:pPr algn="ctr">
              <a:buNone/>
            </a:pPr>
            <a:r>
              <a:rPr lang="en-US" dirty="0"/>
              <a:t>2C</a:t>
            </a:r>
            <a:r>
              <a:rPr lang="en-US" baseline="-25000" dirty="0"/>
              <a:t>16</a:t>
            </a:r>
            <a:r>
              <a:rPr lang="en-US" dirty="0"/>
              <a:t> = (2</a:t>
            </a:r>
            <a:r>
              <a:rPr lang="en-US" sz="2054" baseline="-25000" dirty="0"/>
              <a:t>16</a:t>
            </a:r>
            <a:r>
              <a:rPr lang="en-US" dirty="0"/>
              <a:t> * 16</a:t>
            </a:r>
            <a:r>
              <a:rPr lang="en-US" baseline="30000" dirty="0"/>
              <a:t>1</a:t>
            </a:r>
            <a:r>
              <a:rPr lang="en-US" dirty="0"/>
              <a:t>) + (C</a:t>
            </a:r>
            <a:r>
              <a:rPr lang="en-US" sz="2054" baseline="-25000" dirty="0"/>
              <a:t>16</a:t>
            </a:r>
            <a:r>
              <a:rPr lang="en-US" dirty="0"/>
              <a:t> * 16</a:t>
            </a:r>
            <a:r>
              <a:rPr lang="en-US" sz="2054" baseline="30000" dirty="0"/>
              <a:t>0</a:t>
            </a:r>
            <a:r>
              <a:rPr lang="en-US" dirty="0"/>
              <a:t>)</a:t>
            </a:r>
          </a:p>
          <a:p>
            <a:pPr algn="ctr">
              <a:buNone/>
            </a:pPr>
            <a:r>
              <a:rPr lang="en-US" dirty="0"/>
              <a:t>= (2</a:t>
            </a:r>
            <a:r>
              <a:rPr lang="en-US" sz="2054" baseline="-25000" dirty="0"/>
              <a:t>10</a:t>
            </a:r>
            <a:r>
              <a:rPr lang="en-US" dirty="0"/>
              <a:t> * 16</a:t>
            </a:r>
            <a:r>
              <a:rPr lang="en-US" sz="2054" baseline="30000" dirty="0"/>
              <a:t>1</a:t>
            </a:r>
            <a:r>
              <a:rPr lang="en-US" dirty="0"/>
              <a:t>) + (12</a:t>
            </a:r>
            <a:r>
              <a:rPr lang="en-US" sz="2054" baseline="-25000" dirty="0"/>
              <a:t>10</a:t>
            </a:r>
            <a:r>
              <a:rPr lang="en-US" dirty="0"/>
              <a:t> * 16</a:t>
            </a:r>
            <a:r>
              <a:rPr lang="en-US" sz="2054" baseline="30000" dirty="0"/>
              <a:t>0</a:t>
            </a:r>
            <a:r>
              <a:rPr lang="en-US" dirty="0"/>
              <a:t>) = 44</a:t>
            </a: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transition spd="med">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dirty="0">
                <a:effectLst>
                  <a:outerShdw blurRad="38100" dist="38100" dir="2700000" algn="tl">
                    <a:srgbClr val="000000">
                      <a:alpha val="43137"/>
                    </a:srgbClr>
                  </a:outerShdw>
                </a:effectLst>
              </a:rPr>
              <a:t>The Decimal System</a:t>
            </a:r>
          </a:p>
        </p:txBody>
      </p:sp>
      <p:sp>
        <p:nvSpPr>
          <p:cNvPr id="7171" name="Rectangle 3"/>
          <p:cNvSpPr>
            <a:spLocks noGrp="1" noChangeArrowheads="1"/>
          </p:cNvSpPr>
          <p:nvPr>
            <p:ph idx="1"/>
          </p:nvPr>
        </p:nvSpPr>
        <p:spPr>
          <a:xfrm>
            <a:off x="498474" y="1447800"/>
            <a:ext cx="7556313" cy="5105400"/>
          </a:xfrm>
        </p:spPr>
        <p:txBody>
          <a:bodyPr>
            <a:normAutofit fontScale="92500" lnSpcReduction="10000"/>
          </a:bodyPr>
          <a:lstStyle/>
          <a:p>
            <a:r>
              <a:rPr lang="en-GB" dirty="0"/>
              <a:t>System based on decimal digits (0, 1, 2, 3, 4, 5, 6, 7, 8, 9) to represent numbers</a:t>
            </a:r>
          </a:p>
          <a:p>
            <a:r>
              <a:rPr lang="en-US" dirty="0"/>
              <a:t>For example the number 83 means eight tens plus three:</a:t>
            </a:r>
          </a:p>
          <a:p>
            <a:pPr algn="ctr">
              <a:buNone/>
            </a:pPr>
            <a:r>
              <a:rPr lang="en-US" dirty="0"/>
              <a:t>83 = (8 * 10) + 3</a:t>
            </a:r>
          </a:p>
          <a:p>
            <a:r>
              <a:rPr lang="en-US" dirty="0"/>
              <a:t>The number 4728 means four thousands, seven hundreds, two tens, plus eight:</a:t>
            </a:r>
          </a:p>
          <a:p>
            <a:pPr algn="ctr">
              <a:buNone/>
            </a:pPr>
            <a:r>
              <a:rPr lang="en-US" dirty="0"/>
              <a:t>4728 = (4 * 1000) + (7 * 100) + (2 * 10) + 8</a:t>
            </a:r>
          </a:p>
          <a:p>
            <a:pPr>
              <a:spcBef>
                <a:spcPts val="1600"/>
              </a:spcBef>
            </a:pPr>
            <a:r>
              <a:rPr lang="en-US" dirty="0"/>
              <a:t>The decimal system is said to have a </a:t>
            </a:r>
            <a:r>
              <a:rPr lang="en-US" b="1" i="1" dirty="0"/>
              <a:t>base</a:t>
            </a:r>
            <a:r>
              <a:rPr lang="en-US" b="1" dirty="0"/>
              <a:t>, </a:t>
            </a:r>
            <a:r>
              <a:rPr lang="en-US" dirty="0"/>
              <a:t>or</a:t>
            </a:r>
            <a:r>
              <a:rPr lang="en-US" b="1" dirty="0"/>
              <a:t> </a:t>
            </a:r>
            <a:r>
              <a:rPr lang="en-US" b="1" i="1" dirty="0"/>
              <a:t>radix</a:t>
            </a:r>
            <a:r>
              <a:rPr lang="en-US" b="1" dirty="0"/>
              <a:t>, </a:t>
            </a:r>
            <a:r>
              <a:rPr lang="en-US" dirty="0"/>
              <a:t>of 10. This means that each digit in the number is multiplied by 10 raised to a power corresponding to that digit’s position:</a:t>
            </a:r>
          </a:p>
          <a:p>
            <a:pPr algn="ctr">
              <a:buNone/>
            </a:pPr>
            <a:r>
              <a:rPr lang="en-US" dirty="0"/>
              <a:t>83 = (8 * 10</a:t>
            </a:r>
            <a:r>
              <a:rPr lang="en-US" baseline="30000" dirty="0"/>
              <a:t>1</a:t>
            </a:r>
            <a:r>
              <a:rPr lang="en-US" dirty="0"/>
              <a:t>) + (3 * 10</a:t>
            </a:r>
            <a:r>
              <a:rPr lang="en-US" sz="2054" baseline="30000" dirty="0"/>
              <a:t>0</a:t>
            </a:r>
            <a:r>
              <a:rPr lang="en-US" dirty="0"/>
              <a:t>)</a:t>
            </a:r>
          </a:p>
          <a:p>
            <a:pPr algn="ctr">
              <a:buNone/>
            </a:pPr>
            <a:r>
              <a:rPr lang="en-US" dirty="0"/>
              <a:t>4728 = (4 * 10</a:t>
            </a:r>
            <a:r>
              <a:rPr lang="en-US" sz="2054" baseline="30000" dirty="0"/>
              <a:t>3</a:t>
            </a:r>
            <a:r>
              <a:rPr lang="en-US" dirty="0"/>
              <a:t>) + (7 * 10</a:t>
            </a:r>
            <a:r>
              <a:rPr lang="en-US" sz="2054" baseline="30000" dirty="0"/>
              <a:t>2</a:t>
            </a:r>
            <a:r>
              <a:rPr lang="en-US" dirty="0"/>
              <a:t>) + (2 * 10</a:t>
            </a:r>
            <a:r>
              <a:rPr lang="en-US" sz="2054" baseline="30000" dirty="0"/>
              <a:t>1</a:t>
            </a:r>
            <a:r>
              <a:rPr lang="en-US" dirty="0"/>
              <a:t>) + (8 * 10</a:t>
            </a:r>
            <a:r>
              <a:rPr lang="en-US" sz="2054" baseline="30000" dirty="0"/>
              <a:t>0</a:t>
            </a:r>
            <a:r>
              <a:rPr lang="en-US" dirty="0"/>
              <a:t>)</a:t>
            </a:r>
            <a:endParaRPr lang="en-GB" dirty="0"/>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transition spd="med">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0555" y="1412776"/>
            <a:ext cx="3255264" cy="3096344"/>
          </a:xfrm>
        </p:spPr>
        <p:txBody>
          <a:bodyPr>
            <a:normAutofit/>
          </a:bodyPr>
          <a:lstStyle/>
          <a:p>
            <a:pPr algn="ctr"/>
            <a:r>
              <a:rPr lang="en-US" sz="3200" dirty="0"/>
              <a:t>Table 9.3</a:t>
            </a:r>
            <a:br>
              <a:rPr lang="en-US" sz="3200" dirty="0"/>
            </a:br>
            <a:br>
              <a:rPr lang="en-US" sz="3200" dirty="0"/>
            </a:br>
            <a:r>
              <a:rPr lang="en-US" sz="3200" dirty="0"/>
              <a:t>Decimal, Binary, and Hexadecimal</a:t>
            </a:r>
          </a:p>
        </p:txBody>
      </p:sp>
      <p:sp>
        <p:nvSpPr>
          <p:cNvPr id="2" name="Footer Placeholder 1"/>
          <p:cNvSpPr>
            <a:spLocks noGrp="1"/>
          </p:cNvSpPr>
          <p:nvPr>
            <p:ph type="ftr" sz="quarter" idx="11"/>
          </p:nvPr>
        </p:nvSpPr>
        <p:spPr>
          <a:xfrm>
            <a:off x="0" y="6503243"/>
            <a:ext cx="7176246" cy="365125"/>
          </a:xfrm>
        </p:spPr>
        <p:txBody>
          <a:bodyPr/>
          <a:lstStyle/>
          <a:p>
            <a:r>
              <a:rPr lang="en-US" dirty="0"/>
              <a:t>© 2016 Pearson Education, Inc., Hoboken, NJ. All rights reserved.</a:t>
            </a:r>
          </a:p>
        </p:txBody>
      </p:sp>
      <p:pic>
        <p:nvPicPr>
          <p:cNvPr id="3" name="Picture 2"/>
          <p:cNvPicPr>
            <a:picLocks noChangeAspect="1"/>
          </p:cNvPicPr>
          <p:nvPr/>
        </p:nvPicPr>
        <p:blipFill>
          <a:blip r:embed="rId4"/>
          <a:stretch>
            <a:fillRect/>
          </a:stretch>
        </p:blipFill>
        <p:spPr>
          <a:xfrm>
            <a:off x="3779912" y="116632"/>
            <a:ext cx="6083300" cy="6807200"/>
          </a:xfrm>
          <a:prstGeom prst="rect">
            <a:avLst/>
          </a:prstGeom>
        </p:spPr>
      </p:pic>
    </p:spTree>
    <p:custDataLst>
      <p:tags r:id="rId1"/>
    </p:custDataLst>
  </p:cSld>
  <p:clrMapOvr>
    <a:masterClrMapping/>
  </p:clrMapOvr>
  <p:transition spd="med">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decimal equivalent of D52?</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3411</a:t>
            </a:r>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3415</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3410</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3412</a:t>
            </a:r>
          </a:p>
        </p:txBody>
      </p:sp>
    </p:spTree>
    <p:custDataLst>
      <p:tags r:id="rId1"/>
    </p:custData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500042"/>
            <a:ext cx="8929718" cy="1938358"/>
          </a:xfrm>
          <a:prstGeom prst="rect">
            <a:avLst/>
          </a:prstGeom>
          <a:ln>
            <a:solidFill>
              <a:schemeClr val="tx1"/>
            </a:solidFill>
          </a:ln>
        </p:spPr>
        <p:txBody>
          <a:bodyPr anchor="ctr"/>
          <a:lstStyle/>
          <a:p>
            <a:r>
              <a:rPr lang="en-US" altLang="en-US" sz="4400" dirty="0"/>
              <a:t>What is hexadecimal equivalent of 2560?</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A01</a:t>
            </a:r>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A12</a:t>
            </a:r>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A01</a:t>
            </a:r>
          </a:p>
          <a:p>
            <a:pPr eaLnBrk="1" hangingPunct="1">
              <a:spcBef>
                <a:spcPct val="50000"/>
              </a:spcBef>
            </a:pP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sz="2400" dirty="0"/>
              <a:t>A00</a:t>
            </a:r>
          </a:p>
        </p:txBody>
      </p:sp>
    </p:spTree>
    <p:custDataLst>
      <p:tags r:id="rId1"/>
    </p:custData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0"/>
            <a:ext cx="7556500" cy="1116013"/>
          </a:xfrm>
        </p:spPr>
        <p:txBody>
          <a:bodyPr/>
          <a:lstStyle/>
          <a:p>
            <a:r>
              <a:rPr lang="en-US" dirty="0">
                <a:effectLst>
                  <a:outerShdw blurRad="38100" dist="38100" dir="2700000" algn="tl">
                    <a:srgbClr val="000000">
                      <a:alpha val="43137"/>
                    </a:srgbClr>
                  </a:outerShdw>
                </a:effectLst>
              </a:rPr>
              <a:t>Hexadecimal Notation</a:t>
            </a:r>
          </a:p>
        </p:txBody>
      </p:sp>
      <p:graphicFrame>
        <p:nvGraphicFramePr>
          <p:cNvPr id="27" name="Content Placeholder 26"/>
          <p:cNvGraphicFramePr>
            <a:graphicFrameLocks noGrp="1"/>
          </p:cNvGraphicFramePr>
          <p:nvPr>
            <p:ph idx="4294967295"/>
            <p:extLst>
              <p:ext uri="{D42A27DB-BD31-4B8C-83A1-F6EECF244321}">
                <p14:modId xmlns:p14="http://schemas.microsoft.com/office/powerpoint/2010/main" val="1009660669"/>
              </p:ext>
            </p:extLst>
          </p:nvPr>
        </p:nvGraphicFramePr>
        <p:xfrm>
          <a:off x="179512" y="1268760"/>
          <a:ext cx="8784976" cy="54726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819400"/>
            <a:ext cx="3657600" cy="3657600"/>
          </a:xfrm>
        </p:spPr>
        <p:txBody>
          <a:bodyPr>
            <a:normAutofit/>
          </a:bodyPr>
          <a:lstStyle/>
          <a:p>
            <a:r>
              <a:rPr lang="en-US" sz="2400" dirty="0"/>
              <a:t>The decimal system</a:t>
            </a:r>
          </a:p>
          <a:p>
            <a:r>
              <a:rPr lang="en-US" sz="2400" dirty="0"/>
              <a:t>Positional number systems</a:t>
            </a:r>
          </a:p>
          <a:p>
            <a:r>
              <a:rPr lang="en-US" sz="2400" dirty="0"/>
              <a:t>The binary system</a:t>
            </a:r>
          </a:p>
        </p:txBody>
      </p:sp>
      <p:sp>
        <p:nvSpPr>
          <p:cNvPr id="32" name="Content Placeholder 31"/>
          <p:cNvSpPr>
            <a:spLocks noGrp="1"/>
          </p:cNvSpPr>
          <p:nvPr>
            <p:ph sz="quarter" idx="4"/>
          </p:nvPr>
        </p:nvSpPr>
        <p:spPr>
          <a:xfrm>
            <a:off x="4572000" y="2438400"/>
            <a:ext cx="3657600" cy="3962400"/>
          </a:xfrm>
        </p:spPr>
        <p:txBody>
          <a:bodyPr>
            <a:normAutofit/>
          </a:bodyPr>
          <a:lstStyle/>
          <a:p>
            <a:r>
              <a:rPr lang="en-US" sz="2400" dirty="0"/>
              <a:t>Converting between binary and decimal</a:t>
            </a:r>
          </a:p>
          <a:p>
            <a:pPr lvl="1"/>
            <a:r>
              <a:rPr lang="en-US" sz="2200" dirty="0"/>
              <a:t>Integers</a:t>
            </a:r>
          </a:p>
          <a:p>
            <a:pPr lvl="1"/>
            <a:r>
              <a:rPr lang="en-US" sz="2200" dirty="0"/>
              <a:t>Fractions</a:t>
            </a:r>
          </a:p>
          <a:p>
            <a:r>
              <a:rPr lang="en-US" sz="2400" dirty="0"/>
              <a:t>Hexadecimal notation</a:t>
            </a:r>
          </a:p>
        </p:txBody>
      </p:sp>
      <p:sp>
        <p:nvSpPr>
          <p:cNvPr id="44035" name="Rectangle 3"/>
          <p:cNvSpPr>
            <a:spLocks noGrp="1" noChangeArrowheads="1"/>
          </p:cNvSpPr>
          <p:nvPr>
            <p:ph type="body" idx="1"/>
          </p:nvPr>
        </p:nvSpPr>
        <p:spPr>
          <a:xfrm>
            <a:off x="497541" y="1295400"/>
            <a:ext cx="3657600" cy="1098177"/>
          </a:xfrm>
        </p:spPr>
        <p:txBody>
          <a:bodyPr>
            <a:normAutofit/>
          </a:bodyPr>
          <a:lstStyle/>
          <a:p>
            <a:r>
              <a:rPr lang="en-US" dirty="0"/>
              <a:t>    </a:t>
            </a:r>
          </a:p>
          <a:p>
            <a:endParaRPr lang="en-US" sz="800" dirty="0"/>
          </a:p>
          <a:p>
            <a:endParaRPr lang="en-US" sz="800" dirty="0"/>
          </a:p>
          <a:p>
            <a:r>
              <a:rPr lang="en-US" sz="3200" dirty="0"/>
              <a:t>Chapter 9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Number Systems</a:t>
            </a:r>
            <a:endParaRPr lang="en-US" dirty="0">
              <a:solidFill>
                <a:srgbClr val="6666CC"/>
              </a:solidFill>
            </a:endParaRPr>
          </a:p>
        </p:txBody>
      </p:sp>
      <p:sp>
        <p:nvSpPr>
          <p:cNvPr id="2" name="Footer Placeholder 1"/>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1295400"/>
            <a:ext cx="5829300" cy="1143000"/>
          </a:xfrm>
          <a:prstGeom prst="rect">
            <a:avLst/>
          </a:prstGeom>
          <a:ln>
            <a:solidFill>
              <a:schemeClr val="tx1"/>
            </a:solidFill>
          </a:ln>
        </p:spPr>
        <p:txBody>
          <a:bodyPr anchor="ctr"/>
          <a:lstStyle/>
          <a:p>
            <a:r>
              <a:rPr lang="en-US" altLang="en-US" sz="4400" dirty="0"/>
              <a:t>What will be 1 to 10 in base 8?</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1, 2, 3, 4, 5, 6, 7, 8, 9, 10</a:t>
            </a: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1, 2, 3, 4, 5, 6, 7, 10, 11, 12</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1, 2, 3, 4, 5, 10, 11, 12, 13, 14</a:t>
            </a: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1, 2, 10, 11, 12, 20, 21, 22, 100, 101   </a:t>
            </a:r>
            <a:endParaRPr lang="en-US" altLang="en-US" sz="2400" dirty="0"/>
          </a:p>
        </p:txBody>
      </p:sp>
    </p:spTree>
    <p:custDataLst>
      <p:tags r:id="rId1"/>
    </p:custData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1295400"/>
            <a:ext cx="5829300" cy="1143000"/>
          </a:xfrm>
          <a:prstGeom prst="rect">
            <a:avLst/>
          </a:prstGeom>
          <a:ln>
            <a:solidFill>
              <a:schemeClr val="tx1"/>
            </a:solidFill>
          </a:ln>
        </p:spPr>
        <p:txBody>
          <a:bodyPr anchor="ctr"/>
          <a:lstStyle/>
          <a:p>
            <a:r>
              <a:rPr lang="en-US" altLang="en-US" sz="4400" dirty="0"/>
              <a:t>What will be 1 to 10 in base 6?</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1, 2, 3, 4, 5, 6, 7, 8, 9, 10</a:t>
            </a: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1, 2, 3, 4, 5, 6, 7, 10, 11, 12</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1, 2, 3, 4, 5, 10, 11, 12, 13, 14</a:t>
            </a: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1, 2, 10, 11, 12, 20, 21, 22, 100, 101   </a:t>
            </a:r>
            <a:endParaRPr lang="en-US" altLang="en-US" sz="2400" dirty="0"/>
          </a:p>
        </p:txBody>
      </p:sp>
    </p:spTree>
    <p:custDataLst>
      <p:tags r:id="rId1"/>
    </p:custData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Qu_Title"/>
          <p:cNvSpPr>
            <a:spLocks noGrp="1" noChangeArrowheads="1"/>
          </p:cNvSpPr>
          <p:nvPr>
            <p:ph type="ctrTitle" idx="4294967295"/>
          </p:nvPr>
        </p:nvSpPr>
        <p:spPr>
          <a:xfrm>
            <a:off x="0" y="1295400"/>
            <a:ext cx="5829300" cy="1143000"/>
          </a:xfrm>
          <a:prstGeom prst="rect">
            <a:avLst/>
          </a:prstGeom>
          <a:ln>
            <a:solidFill>
              <a:schemeClr val="tx1"/>
            </a:solidFill>
          </a:ln>
        </p:spPr>
        <p:txBody>
          <a:bodyPr anchor="ctr"/>
          <a:lstStyle/>
          <a:p>
            <a:r>
              <a:rPr lang="en-US" altLang="en-US" sz="4400" dirty="0"/>
              <a:t>What will be 1 to 10 in base 3?</a:t>
            </a:r>
          </a:p>
        </p:txBody>
      </p:sp>
      <p:sp>
        <p:nvSpPr>
          <p:cNvPr id="2051" name="Oval 3"/>
          <p:cNvSpPr>
            <a:spLocks noChangeArrowheads="1"/>
          </p:cNvSpPr>
          <p:nvPr/>
        </p:nvSpPr>
        <p:spPr bwMode="auto">
          <a:xfrm>
            <a:off x="2000250" y="28194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A</a:t>
            </a:r>
          </a:p>
        </p:txBody>
      </p:sp>
      <p:sp>
        <p:nvSpPr>
          <p:cNvPr id="2052" name="OptionA"/>
          <p:cNvSpPr txBox="1">
            <a:spLocks noChangeArrowheads="1"/>
          </p:cNvSpPr>
          <p:nvPr/>
        </p:nvSpPr>
        <p:spPr bwMode="auto">
          <a:xfrm>
            <a:off x="2686050" y="28194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1, 2, 3, 4, 5, 6, 7, 8, 9, 10</a:t>
            </a:r>
            <a:endParaRPr lang="en-US" altLang="en-US" sz="2400" dirty="0"/>
          </a:p>
        </p:txBody>
      </p:sp>
      <p:sp>
        <p:nvSpPr>
          <p:cNvPr id="2053" name="Oval 9"/>
          <p:cNvSpPr>
            <a:spLocks noChangeArrowheads="1"/>
          </p:cNvSpPr>
          <p:nvPr/>
        </p:nvSpPr>
        <p:spPr bwMode="auto">
          <a:xfrm>
            <a:off x="2000250" y="36576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B</a:t>
            </a:r>
          </a:p>
        </p:txBody>
      </p:sp>
      <p:sp>
        <p:nvSpPr>
          <p:cNvPr id="2054" name="OptionB"/>
          <p:cNvSpPr txBox="1">
            <a:spLocks noChangeArrowheads="1"/>
          </p:cNvSpPr>
          <p:nvPr/>
        </p:nvSpPr>
        <p:spPr bwMode="auto">
          <a:xfrm>
            <a:off x="2686050" y="36576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1, 2, 3, 4, 5, 6, 7, 10, 11, 12</a:t>
            </a:r>
            <a:endParaRPr lang="en-US" altLang="en-US" sz="2400" dirty="0"/>
          </a:p>
        </p:txBody>
      </p:sp>
      <p:sp>
        <p:nvSpPr>
          <p:cNvPr id="2055" name="Oval 11"/>
          <p:cNvSpPr>
            <a:spLocks noChangeArrowheads="1"/>
          </p:cNvSpPr>
          <p:nvPr/>
        </p:nvSpPr>
        <p:spPr bwMode="auto">
          <a:xfrm>
            <a:off x="2000250" y="44958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C</a:t>
            </a:r>
          </a:p>
        </p:txBody>
      </p:sp>
      <p:sp>
        <p:nvSpPr>
          <p:cNvPr id="2056" name="OptionC"/>
          <p:cNvSpPr txBox="1">
            <a:spLocks noChangeArrowheads="1"/>
          </p:cNvSpPr>
          <p:nvPr/>
        </p:nvSpPr>
        <p:spPr bwMode="auto">
          <a:xfrm>
            <a:off x="2686050" y="44958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1, 2, 3, 4, 5, 10, 11, 12, 13, 14</a:t>
            </a:r>
            <a:endParaRPr lang="en-US" altLang="en-US" sz="2400" dirty="0"/>
          </a:p>
        </p:txBody>
      </p:sp>
      <p:sp>
        <p:nvSpPr>
          <p:cNvPr id="2057" name="Oval 13"/>
          <p:cNvSpPr>
            <a:spLocks noChangeArrowheads="1"/>
          </p:cNvSpPr>
          <p:nvPr/>
        </p:nvSpPr>
        <p:spPr bwMode="auto">
          <a:xfrm>
            <a:off x="2000250" y="5334000"/>
            <a:ext cx="515541" cy="685800"/>
          </a:xfrm>
          <a:prstGeom prst="ellipse">
            <a:avLst/>
          </a:prstGeom>
          <a:noFill/>
          <a:ln w="9525">
            <a:solidFill>
              <a:schemeClr val="tx1"/>
            </a:solidFill>
            <a:round/>
            <a:headEnd/>
            <a:tailEnd/>
          </a:ln>
          <a:effectLst/>
        </p:spPr>
        <p:txBody>
          <a:bodyPr wrap="none" anchor="ctr"/>
          <a:lstStyle/>
          <a:p>
            <a:pPr eaLnBrk="1" hangingPunct="1"/>
            <a:r>
              <a:rPr lang="en-US" altLang="zh-CN" sz="3600" b="1"/>
              <a:t>D</a:t>
            </a:r>
          </a:p>
        </p:txBody>
      </p:sp>
      <p:sp>
        <p:nvSpPr>
          <p:cNvPr id="2058" name="OptionD"/>
          <p:cNvSpPr txBox="1">
            <a:spLocks noChangeArrowheads="1"/>
          </p:cNvSpPr>
          <p:nvPr/>
        </p:nvSpPr>
        <p:spPr bwMode="auto">
          <a:xfrm>
            <a:off x="2686050" y="5334000"/>
            <a:ext cx="4514850" cy="685800"/>
          </a:xfrm>
          <a:prstGeom prst="rect">
            <a:avLst/>
          </a:prstGeom>
          <a:solidFill>
            <a:srgbClr val="FFFFFF"/>
          </a:solidFill>
          <a:ln w="9525">
            <a:solidFill>
              <a:schemeClr val="tx1"/>
            </a:solidFill>
            <a:miter lim="800000"/>
            <a:headEnd/>
            <a:tailEnd/>
          </a:ln>
          <a:effectLst/>
        </p:spPr>
        <p:txBody>
          <a:bodyPr wrap="none"/>
          <a:lstStyle/>
          <a:p>
            <a:pPr eaLnBrk="1" hangingPunct="1">
              <a:spcBef>
                <a:spcPct val="50000"/>
              </a:spcBef>
            </a:pPr>
            <a:r>
              <a:rPr lang="en-US" altLang="en-US" dirty="0"/>
              <a:t>1, 2, 10, 11, 12, 20, 21, 22, 100, 101   </a:t>
            </a:r>
            <a:endParaRPr lang="en-US" altLang="en-US" sz="2400" dirty="0"/>
          </a:p>
        </p:txBody>
      </p:sp>
    </p:spTree>
    <p:custDataLst>
      <p:tags r:id="rId1"/>
    </p:custData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Decimal Fractions</a:t>
            </a:r>
          </a:p>
        </p:txBody>
      </p:sp>
      <p:sp>
        <p:nvSpPr>
          <p:cNvPr id="3" name="Content Placeholder 2"/>
          <p:cNvSpPr>
            <a:spLocks noGrp="1"/>
          </p:cNvSpPr>
          <p:nvPr>
            <p:ph idx="1"/>
          </p:nvPr>
        </p:nvSpPr>
        <p:spPr>
          <a:xfrm>
            <a:off x="498474" y="1700808"/>
            <a:ext cx="7556313" cy="4776192"/>
          </a:xfrm>
        </p:spPr>
        <p:txBody>
          <a:bodyPr>
            <a:normAutofit fontScale="92500" lnSpcReduction="20000"/>
          </a:bodyPr>
          <a:lstStyle/>
          <a:p>
            <a:r>
              <a:rPr lang="en-US" dirty="0"/>
              <a:t>The same principle holds for decimal fractions, but negative powers of 10 are used. Thus, the decimal fraction 0.256 stands for 2 tenths plus 5 hundredths plus 6 thousandths:</a:t>
            </a:r>
          </a:p>
          <a:p>
            <a:pPr algn="ctr">
              <a:buNone/>
            </a:pPr>
            <a:r>
              <a:rPr lang="en-US" dirty="0"/>
              <a:t>0.256 = (2 * 10</a:t>
            </a:r>
            <a:r>
              <a:rPr lang="en-US" sz="2065" baseline="30000" dirty="0"/>
              <a:t>-1</a:t>
            </a:r>
            <a:r>
              <a:rPr lang="en-US" dirty="0"/>
              <a:t>) + (5 * 10</a:t>
            </a:r>
            <a:r>
              <a:rPr lang="en-US" baseline="30000" dirty="0"/>
              <a:t>-2</a:t>
            </a:r>
            <a:r>
              <a:rPr lang="en-US" dirty="0"/>
              <a:t>) + (6 * 10</a:t>
            </a:r>
            <a:r>
              <a:rPr lang="en-US" sz="2065" baseline="30000" dirty="0"/>
              <a:t>-3</a:t>
            </a:r>
            <a:r>
              <a:rPr lang="en-US" dirty="0"/>
              <a:t>)</a:t>
            </a:r>
          </a:p>
          <a:p>
            <a:r>
              <a:rPr lang="en-US" dirty="0"/>
              <a:t>A number with both an integer and fractional part has digits raised to both positive and negative powers of 10:</a:t>
            </a:r>
          </a:p>
          <a:p>
            <a:pPr algn="ctr">
              <a:buNone/>
            </a:pPr>
            <a:r>
              <a:rPr lang="en-US" dirty="0"/>
              <a:t>442.256 = (4 * 10</a:t>
            </a:r>
            <a:r>
              <a:rPr lang="en-US" sz="2065" baseline="30000" dirty="0"/>
              <a:t>2</a:t>
            </a:r>
            <a:r>
              <a:rPr lang="en-US" dirty="0"/>
              <a:t>) + (4 + 10</a:t>
            </a:r>
            <a:r>
              <a:rPr lang="en-US" sz="2065" baseline="30000" dirty="0"/>
              <a:t>1</a:t>
            </a:r>
            <a:r>
              <a:rPr lang="en-US" dirty="0"/>
              <a:t>) + (2 * 10</a:t>
            </a:r>
            <a:r>
              <a:rPr lang="en-US" sz="2065" baseline="30000" dirty="0"/>
              <a:t>0</a:t>
            </a:r>
            <a:r>
              <a:rPr lang="en-US" dirty="0"/>
              <a:t>) + (2 * 10</a:t>
            </a:r>
            <a:r>
              <a:rPr lang="en-US" sz="2065" baseline="30000" dirty="0"/>
              <a:t>-1</a:t>
            </a:r>
            <a:r>
              <a:rPr lang="en-US" dirty="0"/>
              <a:t>) + (5 * 10</a:t>
            </a:r>
            <a:r>
              <a:rPr lang="en-US" sz="2065" baseline="30000" dirty="0"/>
              <a:t>-2</a:t>
            </a:r>
            <a:r>
              <a:rPr lang="en-US" dirty="0"/>
              <a:t>)</a:t>
            </a:r>
          </a:p>
          <a:p>
            <a:pPr>
              <a:buNone/>
            </a:pPr>
            <a:r>
              <a:rPr lang="en-US" dirty="0"/>
              <a:t>		  + (6 * 10</a:t>
            </a:r>
            <a:r>
              <a:rPr lang="en-US" sz="2065" baseline="30000" dirty="0"/>
              <a:t>-3</a:t>
            </a:r>
            <a:r>
              <a:rPr lang="en-US" dirty="0"/>
              <a:t>)</a:t>
            </a:r>
          </a:p>
          <a:p>
            <a:r>
              <a:rPr lang="en-US" b="1" i="1" dirty="0"/>
              <a:t>Most significant digit</a:t>
            </a:r>
          </a:p>
          <a:p>
            <a:pPr lvl="1"/>
            <a:r>
              <a:rPr lang="en-US" dirty="0"/>
              <a:t>The leftmost digit (carries the highest value)</a:t>
            </a:r>
          </a:p>
          <a:p>
            <a:r>
              <a:rPr lang="en-US" b="1" i="1" dirty="0"/>
              <a:t>Least significant digit</a:t>
            </a:r>
          </a:p>
          <a:p>
            <a:pPr lvl="1"/>
            <a:r>
              <a:rPr lang="en-US" dirty="0"/>
              <a:t>The rightmost digit</a:t>
            </a:r>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transition spd="med">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2776"/>
            <a:ext cx="9144000" cy="954107"/>
          </a:xfrm>
          <a:prstGeom prst="rect">
            <a:avLst/>
          </a:prstGeom>
        </p:spPr>
        <p:txBody>
          <a:bodyPr wrap="square">
            <a:spAutoFit/>
          </a:bodyPr>
          <a:lstStyle/>
          <a:p>
            <a:pPr algn="ctr"/>
            <a:r>
              <a:rPr lang="en-US" sz="2800" dirty="0">
                <a:latin typeface="+mn-lt"/>
              </a:rPr>
              <a:t>Table 9.1  </a:t>
            </a:r>
          </a:p>
          <a:p>
            <a:pPr algn="ctr"/>
            <a:r>
              <a:rPr lang="en-US" sz="2800" dirty="0">
                <a:latin typeface="+mn-lt"/>
              </a:rPr>
              <a:t>Positional Interpretation of a Decimal Number </a:t>
            </a:r>
          </a:p>
        </p:txBody>
      </p:sp>
      <p:sp>
        <p:nvSpPr>
          <p:cNvPr id="3" name="Footer Placeholder 2"/>
          <p:cNvSpPr>
            <a:spLocks noGrp="1"/>
          </p:cNvSpPr>
          <p:nvPr>
            <p:ph type="ftr" sz="quarter" idx="11"/>
          </p:nvPr>
        </p:nvSpPr>
        <p:spPr/>
        <p:txBody>
          <a:bodyPr/>
          <a:lstStyle/>
          <a:p>
            <a:r>
              <a:rPr lang="en-US" dirty="0"/>
              <a:t>© 2016 Pearson Education, Inc., Hoboken, NJ. All rights reserved.</a:t>
            </a:r>
          </a:p>
        </p:txBody>
      </p:sp>
      <p:pic>
        <p:nvPicPr>
          <p:cNvPr id="7" name="Picture 6"/>
          <p:cNvPicPr>
            <a:picLocks noChangeAspect="1"/>
          </p:cNvPicPr>
          <p:nvPr/>
        </p:nvPicPr>
        <p:blipFill>
          <a:blip r:embed="rId4"/>
          <a:stretch>
            <a:fillRect/>
          </a:stretch>
        </p:blipFill>
        <p:spPr>
          <a:xfrm>
            <a:off x="323528" y="3356992"/>
            <a:ext cx="8550320" cy="1749335"/>
          </a:xfrm>
          <a:prstGeom prst="rect">
            <a:avLst/>
          </a:prstGeom>
        </p:spPr>
      </p:pic>
    </p:spTree>
    <p:custDataLst>
      <p:tags r:id="rId1"/>
    </p:custData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556313" cy="1116106"/>
          </a:xfrm>
        </p:spPr>
        <p:txBody>
          <a:bodyPr/>
          <a:lstStyle/>
          <a:p>
            <a:r>
              <a:rPr lang="en-US" dirty="0">
                <a:effectLst>
                  <a:outerShdw blurRad="38100" dist="38100" dir="2700000" algn="tl">
                    <a:srgbClr val="000000">
                      <a:alpha val="43137"/>
                    </a:srgbClr>
                  </a:outerShdw>
                </a:effectLst>
              </a:rPr>
              <a:t>Positional Number Systems</a:t>
            </a:r>
          </a:p>
        </p:txBody>
      </p:sp>
      <p:sp>
        <p:nvSpPr>
          <p:cNvPr id="3" name="Content Placeholder 2"/>
          <p:cNvSpPr>
            <a:spLocks noGrp="1"/>
          </p:cNvSpPr>
          <p:nvPr>
            <p:ph idx="1"/>
          </p:nvPr>
        </p:nvSpPr>
        <p:spPr>
          <a:xfrm>
            <a:off x="533400" y="2209800"/>
            <a:ext cx="7556313" cy="4144963"/>
          </a:xfrm>
        </p:spPr>
        <p:txBody>
          <a:bodyPr>
            <a:normAutofit/>
          </a:bodyPr>
          <a:lstStyle/>
          <a:p>
            <a:r>
              <a:rPr lang="en-US" dirty="0"/>
              <a:t>Each number is represented by a string of digits in which each digit position </a:t>
            </a:r>
            <a:r>
              <a:rPr lang="en-US" i="1" dirty="0"/>
              <a:t>i </a:t>
            </a:r>
            <a:r>
              <a:rPr lang="en-US" dirty="0"/>
              <a:t>has an associated weight </a:t>
            </a:r>
            <a:r>
              <a:rPr lang="en-US" i="1" dirty="0"/>
              <a:t>r</a:t>
            </a:r>
            <a:r>
              <a:rPr lang="en-US" i="1" baseline="30000" dirty="0"/>
              <a:t>i</a:t>
            </a:r>
            <a:r>
              <a:rPr lang="en-US" i="1" dirty="0"/>
              <a:t>, </a:t>
            </a:r>
            <a:r>
              <a:rPr lang="en-US" dirty="0"/>
              <a:t>where</a:t>
            </a:r>
            <a:r>
              <a:rPr lang="en-US" i="1" dirty="0"/>
              <a:t> r </a:t>
            </a:r>
            <a:r>
              <a:rPr lang="en-US" dirty="0"/>
              <a:t>is the </a:t>
            </a:r>
            <a:r>
              <a:rPr lang="en-US" i="1" dirty="0"/>
              <a:t>radix</a:t>
            </a:r>
            <a:r>
              <a:rPr lang="en-US" dirty="0"/>
              <a:t>, o</a:t>
            </a:r>
            <a:r>
              <a:rPr lang="en-US" i="1" dirty="0"/>
              <a:t>r base, </a:t>
            </a:r>
            <a:r>
              <a:rPr lang="en-US" dirty="0"/>
              <a:t>of the number system. </a:t>
            </a:r>
          </a:p>
          <a:p>
            <a:r>
              <a:rPr lang="en-US" dirty="0"/>
              <a:t>The general form of a number in such a system with radix </a:t>
            </a:r>
            <a:r>
              <a:rPr lang="en-US" i="1" dirty="0"/>
              <a:t>r </a:t>
            </a:r>
            <a:r>
              <a:rPr lang="en-US" dirty="0"/>
              <a:t>is</a:t>
            </a:r>
          </a:p>
          <a:p>
            <a:pPr algn="ctr">
              <a:buNone/>
            </a:pPr>
            <a:r>
              <a:rPr lang="en-US" dirty="0"/>
              <a:t>( . . . </a:t>
            </a:r>
            <a:r>
              <a:rPr lang="en-US" i="1" dirty="0"/>
              <a:t>a</a:t>
            </a:r>
            <a:r>
              <a:rPr lang="en-US" i="1" baseline="-25000" dirty="0"/>
              <a:t>3</a:t>
            </a:r>
            <a:r>
              <a:rPr lang="en-US" i="1" dirty="0"/>
              <a:t>a</a:t>
            </a:r>
            <a:r>
              <a:rPr lang="en-US" i="1" baseline="-25000" dirty="0"/>
              <a:t>2</a:t>
            </a:r>
            <a:r>
              <a:rPr lang="en-US" i="1" dirty="0"/>
              <a:t>a</a:t>
            </a:r>
            <a:r>
              <a:rPr lang="en-US" i="1" baseline="-25000" dirty="0"/>
              <a:t>1</a:t>
            </a:r>
            <a:r>
              <a:rPr lang="en-US" i="1" dirty="0"/>
              <a:t>a</a:t>
            </a:r>
            <a:r>
              <a:rPr lang="en-US" i="1" baseline="-25000" dirty="0"/>
              <a:t>0</a:t>
            </a:r>
            <a:r>
              <a:rPr lang="en-US" i="1" dirty="0"/>
              <a:t>.a</a:t>
            </a:r>
            <a:r>
              <a:rPr lang="en-US" i="1" baseline="-25000" dirty="0"/>
              <a:t>-1</a:t>
            </a:r>
            <a:r>
              <a:rPr lang="en-US" i="1" dirty="0"/>
              <a:t>a</a:t>
            </a:r>
            <a:r>
              <a:rPr lang="en-US" i="1" baseline="-25000" dirty="0"/>
              <a:t>-2</a:t>
            </a:r>
            <a:r>
              <a:rPr lang="en-US" i="1" dirty="0"/>
              <a:t>a</a:t>
            </a:r>
            <a:r>
              <a:rPr lang="en-US" i="1" baseline="-25000" dirty="0"/>
              <a:t>-3 </a:t>
            </a:r>
            <a:r>
              <a:rPr lang="en-US" i="1" dirty="0"/>
              <a:t>. . . )</a:t>
            </a:r>
            <a:r>
              <a:rPr lang="en-US" i="1" baseline="-25000" dirty="0"/>
              <a:t>r</a:t>
            </a:r>
          </a:p>
          <a:p>
            <a:pPr>
              <a:buNone/>
            </a:pPr>
            <a:r>
              <a:rPr lang="en-US" dirty="0"/>
              <a:t>where the value of any digit </a:t>
            </a:r>
            <a:r>
              <a:rPr lang="en-US" i="1" dirty="0"/>
              <a:t>a</a:t>
            </a:r>
            <a:r>
              <a:rPr lang="en-US" i="1" baseline="-25000" dirty="0"/>
              <a:t>i</a:t>
            </a:r>
            <a:r>
              <a:rPr lang="en-US" i="1" dirty="0"/>
              <a:t> is an integer in the range               0 </a:t>
            </a:r>
            <a:r>
              <a:rPr lang="en-US" i="1" u="sng" dirty="0"/>
              <a:t>&lt;</a:t>
            </a:r>
            <a:r>
              <a:rPr lang="en-US" i="1" dirty="0"/>
              <a:t> a</a:t>
            </a:r>
            <a:r>
              <a:rPr lang="en-US" i="1" baseline="-25000" dirty="0"/>
              <a:t>i</a:t>
            </a:r>
            <a:r>
              <a:rPr lang="en-US" i="1" dirty="0"/>
              <a:t> &lt; r. </a:t>
            </a:r>
            <a:r>
              <a:rPr lang="en-US" dirty="0"/>
              <a:t>The dot between </a:t>
            </a:r>
            <a:r>
              <a:rPr lang="en-US" i="1" dirty="0"/>
              <a:t>a</a:t>
            </a:r>
            <a:r>
              <a:rPr lang="en-US" i="1" baseline="-25000" dirty="0"/>
              <a:t>0</a:t>
            </a:r>
            <a:r>
              <a:rPr lang="en-US" i="1" dirty="0"/>
              <a:t> and a</a:t>
            </a:r>
            <a:r>
              <a:rPr lang="en-US" i="1" baseline="-25000" dirty="0"/>
              <a:t>-1 </a:t>
            </a:r>
            <a:r>
              <a:rPr lang="en-US" dirty="0"/>
              <a:t>is called the </a:t>
            </a:r>
            <a:r>
              <a:rPr lang="en-US" b="1" i="1" dirty="0"/>
              <a:t>radix point.</a:t>
            </a:r>
            <a:endParaRPr lang="en-US" dirty="0"/>
          </a:p>
        </p:txBody>
      </p:sp>
      <p:sp>
        <p:nvSpPr>
          <p:cNvPr id="4" name="Footer Placeholder 3"/>
          <p:cNvSpPr>
            <a:spLocks noGrp="1"/>
          </p:cNvSpPr>
          <p:nvPr>
            <p:ph type="ftr" sz="quarter" idx="11"/>
          </p:nvPr>
        </p:nvSpPr>
        <p:spPr/>
        <p:txBody>
          <a:bodyPr/>
          <a:lstStyle/>
          <a:p>
            <a:r>
              <a:rPr lang="en-US" dirty="0"/>
              <a:t>© 2016 Pearson Education, Inc., Hoboken, NJ. All rights reserved.</a:t>
            </a:r>
          </a:p>
        </p:txBody>
      </p:sp>
    </p:spTree>
    <p:custDataLst>
      <p:tags r:id="rId1"/>
    </p:custDataLst>
  </p:cSld>
  <p:clrMapOvr>
    <a:masterClrMapping/>
  </p:clrMapOvr>
  <p:transition spd="med">
    <p:diamond/>
  </p:transition>
</p:sld>
</file>

<file path=ppt/tags/tag1.xml><?xml version="1.0" encoding="utf-8"?>
<p:tagLst xmlns:a="http://schemas.openxmlformats.org/drawingml/2006/main" xmlns:r="http://schemas.openxmlformats.org/officeDocument/2006/relationships" xmlns:p="http://schemas.openxmlformats.org/presentationml/2006/main">
  <p:tag name="GRADE_DISVOTER" val="0"/>
  <p:tag name="GRADE_DISAVERAGE" val="0"/>
  <p:tag name="GRADE_DISMARKATONCE" val="0"/>
  <p:tag name="GRADE_DISNAME" val="0"/>
  <p:tag name="GRADE_DISTOTAL" val="0"/>
  <p:tag name="GRADE_EXCLUDEHIGHEST" val="0"/>
  <p:tag name="GRADE_EXCLUDELOWEST" val="0"/>
  <p:tag name="GRADE_FIXMAXNO" val="0"/>
  <p:tag name="GRADE_BYGROUP" val="0"/>
  <p:tag name="GRADE_GROUPRATE1" val="0"/>
  <p:tag name="GRADE_BARCOLOR1" val="0"/>
  <p:tag name="GRADE_GROUPRATE2" val="0"/>
  <p:tag name="GRADE_BARCOLOR2" val="0"/>
  <p:tag name="GRADE_GROUPRATE3" val="0"/>
  <p:tag name="GRADE_BARCOLOR3" val="0"/>
  <p:tag name="GRADE_GROUPRATE4" val="0"/>
  <p:tag name="GRADE_BARCOLOR4" val="0"/>
  <p:tag name="GRADE_GROUPRATE5" val="0"/>
  <p:tag name="GRADE_BARCOLOR5" val="0"/>
  <p:tag name="GRADE_GROUPRATE6" val="0"/>
  <p:tag name="GRADE_BARCOLOR6" val="0"/>
  <p:tag name="GRADE_GROUPRATE7" val="0"/>
  <p:tag name="GRADE_BARCOLOR7" val="0"/>
  <p:tag name="GRADE_GROUPRATE8" val="0"/>
  <p:tag name="GRADE_BARCOLOR8" val="0"/>
  <p:tag name="GRADE_GROUPRATE9" val="0"/>
  <p:tag name="GRADE_BARCOLOR9" val="0"/>
  <p:tag name="GRADE_GROUPRATE10" val="0"/>
  <p:tag name="GRADE_BARCOLOR10" val="0"/>
  <p:tag name="GRADE_GROUPRATE11" val="0"/>
  <p:tag name="GRADE_BARCOLOR11" val="0"/>
  <p:tag name="GRADE_GROUPRATE12" val="0"/>
  <p:tag name="GRADE_BARCOLOR12" val="0"/>
  <p:tag name="GRADE_GROUPRATE13" val="0"/>
  <p:tag name="GRADE_BARCOLOR13" val="0"/>
  <p:tag name="GRADE_GROUPRATE14" val="0"/>
  <p:tag name="GRADE_BARCOLOR14" val="0"/>
  <p:tag name="GRADE_GROUPRATE15" val="0"/>
  <p:tag name="GRADE_BARCOLOR15" val="0"/>
  <p:tag name="GRADE_GROUPRATE16" val="0"/>
  <p:tag name="GRADE_BARCOLOR16" val="0"/>
  <p:tag name="GRADE_GROUPRATE17" val="0"/>
  <p:tag name="GRADE_BARCOLOR17" val="0"/>
  <p:tag name="GRADE_GROUPRATE18" val="0"/>
  <p:tag name="GRADE_BARCOLOR18" val="0"/>
  <p:tag name="GRADE_GROUPRATE19" val="0"/>
  <p:tag name="GRADE_BARCOLOR19" val="0"/>
  <p:tag name="GRADE_GROUPRATE20" val="0"/>
  <p:tag name="GRADE_BARCOLOR20" val="0"/>
  <p:tag name="GRADE_GROUPRATE21" val="0"/>
  <p:tag name="GRADE_BARCOLOR21" val="0"/>
  <p:tag name="GRADE_GROUPRATE22" val="0"/>
  <p:tag name="GRADE_BARCOLOR22" val="0"/>
  <p:tag name="GRADE_GROUPRATE23" val="0"/>
  <p:tag name="GRADE_BARCOLOR23" val="0"/>
  <p:tag name="GRADE_GROUPRATE24" val="0"/>
  <p:tag name="GRADE_BARCOLOR24" val="0"/>
  <p:tag name="GRADE_GROUPRATE25" val="0"/>
  <p:tag name="GRADE_BARCOLOR25" val="0"/>
  <p:tag name="GRADE_GROUPRATE26" val="0"/>
  <p:tag name="GRADE_BARCOLOR26" val="0"/>
  <p:tag name="GRADE_GROUPRATE27" val="0"/>
  <p:tag name="GRADE_BARCOLOR27" val="0"/>
  <p:tag name="GRADE_GROUPRATE28" val="0"/>
  <p:tag name="GRADE_BARCOLOR28" val="0"/>
  <p:tag name="GRADE_GROUPRATE29" val="0"/>
  <p:tag name="GRADE_BARCOLOR29" val="0"/>
  <p:tag name="GRADE_GROUPRATE30" val="0"/>
  <p:tag name="GRADE_BARCOLOR30" val="0"/>
  <p:tag name="GRADE_GROUPRATE31" val="0"/>
  <p:tag name="GRADE_BARCOLOR31" val="0"/>
  <p:tag name="GRADE_GROUPRATE32" val="0"/>
  <p:tag name="GRADE_BARCOLOR32" val="0"/>
  <p:tag name="GRADE_GROUPRATE33" val="0"/>
  <p:tag name="GRADE_BARCOLOR33" val="0"/>
  <p:tag name="GRADE_GROUPRATE34" val="0"/>
  <p:tag name="GRADE_BARCOLOR34" val="0"/>
  <p:tag name="GRADE_GROUPRATE35" val="0"/>
  <p:tag name="GRADE_BARCOLOR35" val="0"/>
  <p:tag name="GRADE_GROUPRATE36" val="0"/>
  <p:tag name="GRADE_BARCOLOR36" val="0"/>
  <p:tag name="GRADE_GROUPRATE37" val="0"/>
  <p:tag name="GRADE_BARCOLOR37" val="0"/>
  <p:tag name="GRADE_GROUPRATE38" val="0"/>
  <p:tag name="GRADE_BARCOLOR38" val="0"/>
  <p:tag name="GRADE_GROUPRATE39" val="0"/>
  <p:tag name="GRADE_BARCOLOR39" val="0"/>
  <p:tag name="GRADE_GROUPRATE40" val="0"/>
  <p:tag name="GRADE_BARCOLOR40" val="0"/>
  <p:tag name="GRADE_GROUPRATE41" val="0"/>
  <p:tag name="GRADE_BARCOLOR41" val="0"/>
  <p:tag name="GRADE_GROUPRATE42" val="0"/>
  <p:tag name="GRADE_BARCOLOR42" val="0"/>
  <p:tag name="GRADE_GROUPRATE43" val="0"/>
  <p:tag name="GRADE_BARCOLOR43" val="0"/>
  <p:tag name="GRADE_GROUPRATE44" val="0"/>
  <p:tag name="GRADE_BARCOLOR44" val="0"/>
  <p:tag name="GRADE_GROUPRATE45" val="0"/>
  <p:tag name="GRADE_BARCOLOR45" val="0"/>
  <p:tag name="GRADE_GROUPRATE46" val="0"/>
  <p:tag name="GRADE_BARCOLOR46" val="0"/>
  <p:tag name="GRADE_GROUPRATE47" val="0"/>
  <p:tag name="GRADE_BARCOLOR47" val="0"/>
  <p:tag name="GRADE_GROUPRATE48" val="0"/>
  <p:tag name="GRADE_BARCOLOR48" val="0"/>
  <p:tag name="GRADE_GROUPRATE49" val="0"/>
  <p:tag name="GRADE_BARCOLOR49" val="0"/>
  <p:tag name="GRADE_GROUPRATE50" val="0"/>
  <p:tag name="GRADE_BARCOLOR50" val="0"/>
  <p:tag name="GRADE_GROUPRATE51" val="0"/>
  <p:tag name="GRADE_BARCOLOR51" val="0"/>
  <p:tag name="GRADE_GROUPRATE52" val="0"/>
  <p:tag name="GRADE_BARCOLOR52" val="0"/>
  <p:tag name="GRADE_GROUPRATE53" val="0"/>
  <p:tag name="GRADE_BARCOLOR53" val="0"/>
  <p:tag name="GRADE_GROUPRATE54" val="0"/>
  <p:tag name="GRADE_BARCOLOR54" val="0"/>
  <p:tag name="GRADE_GROUPRATE55" val="0"/>
  <p:tag name="GRADE_BARCOLOR55" val="0"/>
  <p:tag name="GRADE_GROUPRATE56" val="0"/>
  <p:tag name="GRADE_BARCOLOR56" val="0"/>
  <p:tag name="GRADE_GROUPRATE57" val="0"/>
  <p:tag name="GRADE_BARCOLOR57" val="0"/>
  <p:tag name="GRADE_GROUPRATE58" val="0"/>
  <p:tag name="GRADE_BARCOLOR58" val="0"/>
  <p:tag name="GRADE_GROUPRATE59" val="0"/>
  <p:tag name="GRADE_BARCOLOR59" val="0"/>
  <p:tag name="GRADE_GROUPRATE60" val="0"/>
  <p:tag name="GRADE_BARCOLOR60" val="0"/>
  <p:tag name="GRADE_GROUPRATE61" val="0"/>
  <p:tag name="GRADE_BARCOLOR61" val="0"/>
  <p:tag name="GRADE_GROUPRATE62" val="0"/>
  <p:tag name="GRADE_BARCOLOR62" val="0"/>
  <p:tag name="GRADE_GROUPRATE63" val="0"/>
  <p:tag name="GRADE_BARCOLOR63" val="0"/>
  <p:tag name="GRADE_GROUPRATE64" val="0"/>
  <p:tag name="GRADE_BARCOLOR64" val="0"/>
  <p:tag name="GRADE_GROUPRATE65" val="0"/>
  <p:tag name="GRADE_BARCOLOR65" val="0"/>
  <p:tag name="GRADE_GROUPRATE66" val="0"/>
  <p:tag name="GRADE_BARCOLOR66" val="0"/>
  <p:tag name="GRADE_GROUPRATE67" val="0"/>
  <p:tag name="GRADE_BARCOLOR67" val="0"/>
  <p:tag name="GRADE_GROUPRATE68" val="0"/>
  <p:tag name="GRADE_BARCOLOR68" val="0"/>
  <p:tag name="GRADE_GROUPRATE69" val="0"/>
  <p:tag name="GRADE_BARCOLOR69" val="0"/>
  <p:tag name="GRADE_GROUPRATE70" val="0"/>
  <p:tag name="GRADE_BARCOLOR70" val="0"/>
  <p:tag name="GRADE_GROUPRATE71" val="0"/>
  <p:tag name="GRADE_BARCOLOR71" val="0"/>
  <p:tag name="GRADE_GROUPRATE72" val="0"/>
  <p:tag name="GRADE_BARCOLOR72" val="0"/>
  <p:tag name="GRADE_GROUPRATE73" val="0"/>
  <p:tag name="GRADE_BARCOLOR73" val="0"/>
  <p:tag name="GRADE_GROUPRATE74" val="0"/>
  <p:tag name="GRADE_BARCOLOR74" val="0"/>
  <p:tag name="GRADE_GROUPRATE75" val="0"/>
  <p:tag name="GRADE_BARCOLOR75" val="0"/>
  <p:tag name="GRADE_GROUPRATE76" val="0"/>
  <p:tag name="GRADE_BARCOLOR76" val="0"/>
  <p:tag name="GRADE_GROUPRATE77" val="0"/>
  <p:tag name="GRADE_BARCOLOR77" val="0"/>
  <p:tag name="GRADE_GROUPRATE78" val="0"/>
  <p:tag name="GRADE_BARCOLOR78" val="0"/>
  <p:tag name="GRADE_GROUPRATE79" val="0"/>
  <p:tag name="GRADE_BARCOLOR79" val="0"/>
  <p:tag name="GRADE_GROUPRATE80" val="0"/>
  <p:tag name="GRADE_BARCOLOR80" val="0"/>
  <p:tag name="GRADE_GROUPRATE81" val="0"/>
  <p:tag name="GRADE_BARCOLOR81" val="0"/>
  <p:tag name="GRADE_GROUPRATE82" val="0"/>
  <p:tag name="GRADE_BARCOLOR82" val="0"/>
  <p:tag name="GRADE_GROUPRATE83" val="0"/>
  <p:tag name="GRADE_BARCOLOR83" val="0"/>
  <p:tag name="GRADE_GROUPRATE84" val="0"/>
  <p:tag name="GRADE_BARCOLOR84" val="0"/>
  <p:tag name="GRADE_GROUPRATE85" val="0"/>
  <p:tag name="GRADE_BARCOLOR85" val="0"/>
  <p:tag name="GRADE_GROUPRATE86" val="0"/>
  <p:tag name="GRADE_BARCOLOR86" val="0"/>
  <p:tag name="GRADE_GROUPRATE87" val="0"/>
  <p:tag name="GRADE_BARCOLOR87" val="0"/>
  <p:tag name="GRADE_GROUPRATE88" val="0"/>
  <p:tag name="GRADE_BARCOLOR88" val="0"/>
  <p:tag name="GRADE_GROUPRATE89" val="0"/>
  <p:tag name="GRADE_BARCOLOR89" val="0"/>
  <p:tag name="GRADE_GROUPRATE90" val="0"/>
  <p:tag name="GRADE_BARCOLOR90" val="0"/>
  <p:tag name="GRADE_GROUPRATE91" val="0"/>
  <p:tag name="GRADE_BARCOLOR91" val="0"/>
  <p:tag name="GRADE_GROUPRATE92" val="0"/>
  <p:tag name="GRADE_BARCOLOR92" val="0"/>
  <p:tag name="GRADE_GROUPRATE93" val="0"/>
  <p:tag name="GRADE_BARCOLOR93" val="0"/>
  <p:tag name="GRADE_GROUPRATE94" val="0"/>
  <p:tag name="GRADE_BARCOLOR94" val="0"/>
  <p:tag name="GRADE_GROUPRATE95" val="0"/>
  <p:tag name="GRADE_BARCOLOR95" val="0"/>
  <p:tag name="GRADE_GROUPRATE96" val="0"/>
  <p:tag name="GRADE_BARCOLOR96" val="0"/>
  <p:tag name="GRADE_GROUPRATE97" val="0"/>
  <p:tag name="GRADE_BARCOLOR97" val="0"/>
  <p:tag name="GRADE_GROUPRATE98" val="0"/>
  <p:tag name="GRADE_BARCOLOR98" val="0"/>
  <p:tag name="GRADE_GROUPRATE99" val="0"/>
  <p:tag name="GRADE_BARCOLOR99" val="0"/>
  <p:tag name="GRADE_GROUPRATE100" val="0"/>
  <p:tag name="GRADE_BARCOLOR100" val="0"/>
</p:tagLst>
</file>

<file path=ppt/tags/tag10.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1.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2.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3.xml><?xml version="1.0" encoding="utf-8"?>
<p:tagLst xmlns:a="http://schemas.openxmlformats.org/drawingml/2006/main" xmlns:r="http://schemas.openxmlformats.org/officeDocument/2006/relationships" xmlns:p="http://schemas.openxmlformats.org/presentationml/2006/main">
  <p:tag name="ITEM_A" val="base16(1.5), base10(1.4), base2(1.1)"/>
  <p:tag name="ITEM_B" val="base16(1.5), base2(1.1), base10(1.4)"/>
  <p:tag name="ITEM_C" val="base2(1.1), base10(1.4), base16(1.5)&#10;"/>
  <p:tag name="ITEM_D" val="None of these   "/>
  <p:tag name="ITEM_E" val=""/>
  <p:tag name="ITEM_F" val=""/>
  <p:tag name="DE_SCORE" val="10"/>
  <p:tag name="DECSCOREFORALL" val="0"/>
  <p:tag name="DIFFICULTY_LEVEL" val="EASY"/>
  <p:tag name="TIME_LIMIT" val="30"/>
  <p:tag name="RIGHT_ANSWER" val="1"/>
  <p:tag name="QUESTION_SCORE" val="10"/>
  <p:tag name="QTIME_LIMIT" val="10"/>
  <p:tag name="QUESTION_TITLE" val="Order of the following numbers will be base2(1.1), base10(1.4), base16(1.5) smallest to largest?"/>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14.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5.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6.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7.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18.xml><?xml version="1.0" encoding="utf-8"?>
<p:tagLst xmlns:a="http://schemas.openxmlformats.org/drawingml/2006/main" xmlns:r="http://schemas.openxmlformats.org/officeDocument/2006/relationships" xmlns:p="http://schemas.openxmlformats.org/presentationml/2006/main">
  <p:tag name="ITEM_A" val="100000"/>
  <p:tag name="ITEM_B" val="1000000"/>
  <p:tag name="ITEM_C" val="11111&#10;"/>
  <p:tag name="ITEM_D" val="10101010"/>
  <p:tag name="ITEM_E" val=""/>
  <p:tag name="ITEM_F" val=""/>
  <p:tag name="DE_SCORE" val="10"/>
  <p:tag name="DECSCOREFORALL" val="0"/>
  <p:tag name="DIFFICULTY_LEVEL" val="EASY"/>
  <p:tag name="TIME_LIMIT" val="30"/>
  <p:tag name="RIGHT_ANSWER" val="2"/>
  <p:tag name="QUESTION_SCORE" val="10"/>
  <p:tag name="QTIME_LIMIT" val="10"/>
  <p:tag name="QUESTION_TITLE" val="What is binary equivalent of 64?"/>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19.xml><?xml version="1.0" encoding="utf-8"?>
<p:tagLst xmlns:a="http://schemas.openxmlformats.org/drawingml/2006/main" xmlns:r="http://schemas.openxmlformats.org/officeDocument/2006/relationships" xmlns:p="http://schemas.openxmlformats.org/presentationml/2006/main">
  <p:tag name="ITEM_A" val="100000"/>
  <p:tag name="ITEM_B" val="1000000"/>
  <p:tag name="ITEM_C" val="11111&#10;"/>
  <p:tag name="ITEM_D" val="1101111"/>
  <p:tag name="ITEM_E" val=""/>
  <p:tag name="ITEM_F" val=""/>
  <p:tag name="DE_SCORE" val="10"/>
  <p:tag name="DECSCOREFORALL" val="0"/>
  <p:tag name="DIFFICULTY_LEVEL" val="EASY"/>
  <p:tag name="TIME_LIMIT" val="30"/>
  <p:tag name="RIGHT_ANSWER" val="8"/>
  <p:tag name="QUESTION_SCORE" val="10"/>
  <p:tag name="QTIME_LIMIT" val="10"/>
  <p:tag name="QUESTION_TITLE" val="What is binary equivalent of 111?"/>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2.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0.xml><?xml version="1.0" encoding="utf-8"?>
<p:tagLst xmlns:a="http://schemas.openxmlformats.org/drawingml/2006/main" xmlns:r="http://schemas.openxmlformats.org/officeDocument/2006/relationships" xmlns:p="http://schemas.openxmlformats.org/presentationml/2006/main">
  <p:tag name="ITEM_A" val="11111111&#10;"/>
  <p:tag name="ITEM_B" val="100000"/>
  <p:tag name="ITEM_C" val="11111&#10;"/>
  <p:tag name="ITEM_D" val="1101111"/>
  <p:tag name="ITEM_E" val=""/>
  <p:tag name="ITEM_F" val=""/>
  <p:tag name="DE_SCORE" val="10"/>
  <p:tag name="DECSCOREFORALL" val="0"/>
  <p:tag name="DIFFICULTY_LEVEL" val="EASY"/>
  <p:tag name="TIME_LIMIT" val="30"/>
  <p:tag name="RIGHT_ANSWER" val="1"/>
  <p:tag name="QUESTION_SCORE" val="10"/>
  <p:tag name="QTIME_LIMIT" val="10"/>
  <p:tag name="QUESTION_TITLE" val="What is binary equivalent of 255?"/>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21.xml><?xml version="1.0" encoding="utf-8"?>
<p:tagLst xmlns:a="http://schemas.openxmlformats.org/drawingml/2006/main" xmlns:r="http://schemas.openxmlformats.org/officeDocument/2006/relationships" xmlns:p="http://schemas.openxmlformats.org/presentationml/2006/main">
  <p:tag name="ITEM_A" val="11&#10;"/>
  <p:tag name="ITEM_B" val="12"/>
  <p:tag name="ITEM_C" val="13&#10;"/>
  <p:tag name="ITEM_D" val="14"/>
  <p:tag name="ITEM_E" val=""/>
  <p:tag name="ITEM_F" val=""/>
  <p:tag name="DE_SCORE" val="10"/>
  <p:tag name="DECSCOREFORALL" val="0"/>
  <p:tag name="DIFFICULTY_LEVEL" val="EASY"/>
  <p:tag name="TIME_LIMIT" val="30"/>
  <p:tag name="RIGHT_ANSWER" val="2"/>
  <p:tag name="QUESTION_SCORE" val="10"/>
  <p:tag name="QTIME_LIMIT" val="10"/>
  <p:tag name="QUESTION_TITLE" val="What is decimal equivalent of 001100?"/>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22.xml><?xml version="1.0" encoding="utf-8"?>
<p:tagLst xmlns:a="http://schemas.openxmlformats.org/drawingml/2006/main" xmlns:r="http://schemas.openxmlformats.org/officeDocument/2006/relationships" xmlns:p="http://schemas.openxmlformats.org/presentationml/2006/main">
  <p:tag name="ITEM_A" val="25"/>
  <p:tag name="ITEM_B" val="26"/>
  <p:tag name="ITEM_C" val="27"/>
  <p:tag name="ITEM_D" val="28"/>
  <p:tag name="ITEM_E" val=""/>
  <p:tag name="ITEM_F" val=""/>
  <p:tag name="DE_SCORE" val="10"/>
  <p:tag name="DECSCOREFORALL" val="0"/>
  <p:tag name="DIFFICULTY_LEVEL" val="EASY"/>
  <p:tag name="TIME_LIMIT" val="30"/>
  <p:tag name="RIGHT_ANSWER" val="8"/>
  <p:tag name="QUESTION_SCORE" val="10"/>
  <p:tag name="QTIME_LIMIT" val="10"/>
  <p:tag name="QUESTION_TITLE" val="What is decimal equivalent of 011100?"/>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23.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4.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5.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6.xml><?xml version="1.0" encoding="utf-8"?>
<p:tagLst xmlns:a="http://schemas.openxmlformats.org/drawingml/2006/main" xmlns:r="http://schemas.openxmlformats.org/officeDocument/2006/relationships" xmlns:p="http://schemas.openxmlformats.org/presentationml/2006/main">
  <p:tag name="ITEM_A" val="25.5"/>
  <p:tag name="ITEM_B" val="28.25"/>
  <p:tag name="ITEM_C" val="27.75"/>
  <p:tag name="ITEM_D" val="28.375"/>
  <p:tag name="ITEM_E" val=""/>
  <p:tag name="ITEM_F" val=""/>
  <p:tag name="DE_SCORE" val="10"/>
  <p:tag name="DECSCOREFORALL" val="0"/>
  <p:tag name="DIFFICULTY_LEVEL" val="EASY"/>
  <p:tag name="TIME_LIMIT" val="30"/>
  <p:tag name="RIGHT_ANSWER" val="8"/>
  <p:tag name="QUESTION_SCORE" val="10"/>
  <p:tag name="QTIME_LIMIT" val="10"/>
  <p:tag name="QUESTION_TITLE" val="What is decimal equivalent of 11100.011?"/>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7.xml><?xml version="1.0" encoding="utf-8"?>
<p:tagLst xmlns:a="http://schemas.openxmlformats.org/drawingml/2006/main" xmlns:r="http://schemas.openxmlformats.org/officeDocument/2006/relationships" xmlns:p="http://schemas.openxmlformats.org/presentationml/2006/main">
  <p:tag name="ITEM_A" val="50.25"/>
  <p:tag name="ITEM_B" val="51.375"/>
  <p:tag name="ITEM_C" val="51.59375"/>
  <p:tag name="ITEM_D" val="55.125"/>
  <p:tag name="ITEM_E" val=""/>
  <p:tag name="ITEM_F" val=""/>
  <p:tag name="DE_SCORE" val="10"/>
  <p:tag name="DECSCOREFORALL" val="0"/>
  <p:tag name="DIFFICULTY_LEVEL" val="EASY"/>
  <p:tag name="TIME_LIMIT" val="30"/>
  <p:tag name="RIGHT_ANSWER" val="4"/>
  <p:tag name="QUESTION_SCORE" val="10"/>
  <p:tag name="QTIME_LIMIT" val="10"/>
  <p:tag name="QUESTION_TITLE" val="What is decimal equivalent of 110011.10011?"/>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8.xml><?xml version="1.0" encoding="utf-8"?>
<p:tagLst xmlns:a="http://schemas.openxmlformats.org/drawingml/2006/main" xmlns:r="http://schemas.openxmlformats.org/officeDocument/2006/relationships" xmlns:p="http://schemas.openxmlformats.org/presentationml/2006/main">
  <p:tag name="ITEM_A" val="100010.111"/>
  <p:tag name="ITEM_B" val="100010.1101"/>
  <p:tag name="ITEM_C" val="100010.11"/>
  <p:tag name="ITEM_D" val="100010.101"/>
  <p:tag name="ITEM_E" val=""/>
  <p:tag name="ITEM_F" val=""/>
  <p:tag name="DE_SCORE" val="10"/>
  <p:tag name="DECSCOREFORALL" val="0"/>
  <p:tag name="DIFFICULTY_LEVEL" val="EASY"/>
  <p:tag name="TIME_LIMIT" val="30"/>
  <p:tag name="RIGHT_ANSWER" val="4"/>
  <p:tag name="QUESTION_SCORE" val="10"/>
  <p:tag name="QTIME_LIMIT" val="10"/>
  <p:tag name="QUESTION_TITLE" val="What is binary equivalent of 34.75?"/>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29.xml><?xml version="1.0" encoding="utf-8"?>
<p:tagLst xmlns:a="http://schemas.openxmlformats.org/drawingml/2006/main" xmlns:r="http://schemas.openxmlformats.org/officeDocument/2006/relationships" xmlns:p="http://schemas.openxmlformats.org/presentationml/2006/main">
  <p:tag name="ITEM_A" val="11011.0011"/>
  <p:tag name="ITEM_B" val="11011.011"/>
  <p:tag name="ITEM_C" val="11011.001&#10;"/>
  <p:tag name="ITEM_D" val="11011.11"/>
  <p:tag name="ITEM_E" val=""/>
  <p:tag name="ITEM_F" val=""/>
  <p:tag name="DE_SCORE" val="10"/>
  <p:tag name="DECSCOREFORALL" val="0"/>
  <p:tag name="DIFFICULTY_LEVEL" val="EASY"/>
  <p:tag name="TIME_LIMIT" val="30"/>
  <p:tag name="RIGHT_ANSWER" val="1"/>
  <p:tag name="QUESTION_SCORE" val="10"/>
  <p:tag name="QTIME_LIMIT" val="10"/>
  <p:tag name="QUESTION_TITLE" val="What is binary equivalent of 27.1875?"/>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0.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1.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2.xml><?xml version="1.0" encoding="utf-8"?>
<p:tagLst xmlns:a="http://schemas.openxmlformats.org/drawingml/2006/main" xmlns:r="http://schemas.openxmlformats.org/officeDocument/2006/relationships" xmlns:p="http://schemas.openxmlformats.org/presentationml/2006/main">
  <p:tag name="ITEM_A" val="3411"/>
  <p:tag name="ITEM_B" val="3415"/>
  <p:tag name="ITEM_C" val="3410"/>
  <p:tag name="ITEM_D" val="3412"/>
  <p:tag name="ITEM_E" val=""/>
  <p:tag name="ITEM_F" val=""/>
  <p:tag name="DE_SCORE" val="10"/>
  <p:tag name="DECSCOREFORALL" val="0"/>
  <p:tag name="DIFFICULTY_LEVEL" val="EASY"/>
  <p:tag name="TIME_LIMIT" val="30"/>
  <p:tag name="RIGHT_ANSWER" val="4"/>
  <p:tag name="QUESTION_SCORE" val="10"/>
  <p:tag name="QTIME_LIMIT" val="10"/>
  <p:tag name="QUESTION_TITLE" val="What is decimal equivalent of D52?"/>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3.xml><?xml version="1.0" encoding="utf-8"?>
<p:tagLst xmlns:a="http://schemas.openxmlformats.org/drawingml/2006/main" xmlns:r="http://schemas.openxmlformats.org/officeDocument/2006/relationships" xmlns:p="http://schemas.openxmlformats.org/presentationml/2006/main">
  <p:tag name="ITEM_A" val="A01"/>
  <p:tag name="ITEM_B" val="A12"/>
  <p:tag name="ITEM_C" val="A01&#10;"/>
  <p:tag name="ITEM_D" val="A00"/>
  <p:tag name="ITEM_E" val=""/>
  <p:tag name="ITEM_F" val=""/>
  <p:tag name="DE_SCORE" val="10"/>
  <p:tag name="DECSCOREFORALL" val="0"/>
  <p:tag name="DIFFICULTY_LEVEL" val="EASY"/>
  <p:tag name="TIME_LIMIT" val="30"/>
  <p:tag name="RIGHT_ANSWER" val="8"/>
  <p:tag name="QUESTION_SCORE" val="10"/>
  <p:tag name="QTIME_LIMIT" val="10"/>
  <p:tag name="QUESTION_TITLE" val="What is hexadecimal equivalent of 2560?"/>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4.xml><?xml version="1.0" encoding="utf-8"?>
<p:tagLst xmlns:a="http://schemas.openxmlformats.org/drawingml/2006/main" xmlns:r="http://schemas.openxmlformats.org/officeDocument/2006/relationships" xmlns:p="http://schemas.openxmlformats.org/presentationml/2006/main">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35.xml><?xml version="1.0" encoding="utf-8"?>
<p:tagLst xmlns:a="http://schemas.openxmlformats.org/drawingml/2006/main" xmlns:r="http://schemas.openxmlformats.org/officeDocument/2006/relationships" xmlns:p="http://schemas.openxmlformats.org/presentationml/2006/main">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4.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5.xml><?xml version="1.0" encoding="utf-8"?>
<p:tagLst xmlns:a="http://schemas.openxmlformats.org/drawingml/2006/main" xmlns:r="http://schemas.openxmlformats.org/officeDocument/2006/relationships" xmlns:p="http://schemas.openxmlformats.org/presentationml/2006/main">
  <p:tag name="ITEM_A" val="1, 2, 3, 4, 5, 6, 7, 8, 9, 10"/>
  <p:tag name="ITEM_B" val="1, 2, 3, 4, 5, 6, 7, 10, 11, 12"/>
  <p:tag name="ITEM_C" val="1, 2, 3, 4, 5, 10, 11, 12, 13, 14"/>
  <p:tag name="ITEM_D" val="1, 2, 10, 11, 12, 20, 21, 22, 100, 101   "/>
  <p:tag name="ITEM_E" val=""/>
  <p:tag name="ITEM_F" val=""/>
  <p:tag name="DE_SCORE" val="10"/>
  <p:tag name="DECSCOREFORALL" val="0"/>
  <p:tag name="DIFFICULTY_LEVEL" val="EASY"/>
  <p:tag name="TIME_LIMIT" val="30"/>
  <p:tag name="RIGHT_ANSWER" val="2"/>
  <p:tag name="QUESTION_SCORE" val="10"/>
  <p:tag name="QTIME_LIMIT" val="10"/>
  <p:tag name="QUESTION_TITLE" val="What will be 1 to 10 in base 8?"/>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6.xml><?xml version="1.0" encoding="utf-8"?>
<p:tagLst xmlns:a="http://schemas.openxmlformats.org/drawingml/2006/main" xmlns:r="http://schemas.openxmlformats.org/officeDocument/2006/relationships" xmlns:p="http://schemas.openxmlformats.org/presentationml/2006/main">
  <p:tag name="ITEM_A" val="1, 2, 3, 4, 5, 6, 7, 8, 9, 10"/>
  <p:tag name="ITEM_B" val="1, 2, 3, 4, 5, 6, 7, 10, 11, 12"/>
  <p:tag name="ITEM_C" val="1, 2, 3, 4, 5, 10, 11, 12, 13, 14"/>
  <p:tag name="ITEM_D" val="1, 2, 10, 11, 12, 20, 21, 22, 100, 101   "/>
  <p:tag name="ITEM_E" val=""/>
  <p:tag name="ITEM_F" val=""/>
  <p:tag name="DE_SCORE" val="10"/>
  <p:tag name="DECSCOREFORALL" val="0"/>
  <p:tag name="DIFFICULTY_LEVEL" val="EASY"/>
  <p:tag name="TIME_LIMIT" val="30"/>
  <p:tag name="RIGHT_ANSWER" val="4"/>
  <p:tag name="QUESTION_SCORE" val="10"/>
  <p:tag name="QTIME_LIMIT" val="10"/>
  <p:tag name="QUESTION_TITLE" val="What will be 1 to 10 in base 6?"/>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7.xml><?xml version="1.0" encoding="utf-8"?>
<p:tagLst xmlns:a="http://schemas.openxmlformats.org/drawingml/2006/main" xmlns:r="http://schemas.openxmlformats.org/officeDocument/2006/relationships" xmlns:p="http://schemas.openxmlformats.org/presentationml/2006/main">
  <p:tag name="ITEM_A" val="1, 2, 3, 4, 5, 6, 7, 8, 9, 10"/>
  <p:tag name="ITEM_B" val="1, 2, 3, 4, 5, 6, 7, 10, 11, 12"/>
  <p:tag name="ITEM_C" val="1, 2, 3, 4, 5, 10, 11, 12, 13, 14"/>
  <p:tag name="ITEM_D" val="1, 2, 10, 11, 12, 20, 21, 22, 100, 101   "/>
  <p:tag name="ITEM_E" val=""/>
  <p:tag name="ITEM_F" val=""/>
  <p:tag name="DE_SCORE" val="10"/>
  <p:tag name="DECSCOREFORALL" val="0"/>
  <p:tag name="DIFFICULTY_LEVEL" val="EASY"/>
  <p:tag name="TIME_LIMIT" val="30"/>
  <p:tag name="RIGHT_ANSWER" val="8"/>
  <p:tag name="QUESTION_SCORE" val="10"/>
  <p:tag name="QTIME_LIMIT" val="10"/>
  <p:tag name="QUESTION_TITLE" val="What will be 1 to 10 in base 3?"/>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 name="QQL_IR_TYPE" val="0"/>
</p:tagLst>
</file>

<file path=ppt/tags/tag8.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ags/tag9.xml><?xml version="1.0" encoding="utf-8"?>
<p:tagLst xmlns:a="http://schemas.openxmlformats.org/drawingml/2006/main" xmlns:r="http://schemas.openxmlformats.org/officeDocument/2006/relationships" xmlns:p="http://schemas.openxmlformats.org/presentationml/2006/main">
  <p:tag name="ITEM_A" val=""/>
  <p:tag name="ITEM_B" val=""/>
  <p:tag name="ITEM_C" val=""/>
  <p:tag name="ITEM_D" val=""/>
  <p:tag name="ITEM_E" val=""/>
  <p:tag name="ITEM_F" val=""/>
  <p:tag name="DE_SCORE" val="10"/>
  <p:tag name="DECSCOREFORALL" val="0"/>
  <p:tag name="DIFFICULTY_LEVEL" val="EASY"/>
  <p:tag name="TIME_LIMIT" val="30"/>
  <p:tag name="QUESTION_SCORE" val="10"/>
  <p:tag name="QTIME_LIMIT" val="10"/>
  <p:tag name="QUESTION_TITLE" val=""/>
  <p:tag name="QACTMODE" val="0"/>
  <p:tag name="DIS_BAR" val="1"/>
  <p:tag name="IR_TYPE" val="0"/>
  <p:tag name="RESULT_EXCLUDEGIVEUP" val="0"/>
  <p:tag name="RESULT_VALIDOPTIONNO" val="4"/>
  <p:tag name="RESULT_VALIDMINNO" val="0"/>
  <p:tag name="RESULT_VALIDMAXNO" val="0"/>
  <p:tag name="QSETANAFTER" val="0"/>
  <p:tag name="QQL_INITIALCOUNT" val="0"/>
  <p:tag name="COMP_GROUPCOUNT" val="0"/>
  <p:tag name="COMP_OBJECTCOUNT" val="0"/>
  <p:tag name="IS_COMPARE" val="0"/>
  <p:tag name="BARQQL_HASBACKFRAME" val="0"/>
  <p:tag name="BARQQL_DISNUMBER" val="0"/>
  <p:tag name="BARQQL_DISSCALE" val="0"/>
  <p:tag name="BARQQL_BACKFRAMECOLOR" val="12648447"/>
  <p:tag name="BARQQL_BOTTOMCOLOR" val="8421504"/>
  <p:tag name="BARQQL_NORMALCOLOR" val="16711680"/>
  <p:tag name="BARQQL_RIGHTCOLOR" val="65280"/>
  <p:tag name="BARQQL_WRONGCOLOR" val="255"/>
  <p:tag name="BARQQL_NONECOLOR" val="12632256"/>
  <p:tag name="BARQQL_TEXTCOLOR" val="0"/>
  <p:tag name="BARQQL_CHARTYPE" val="0"/>
  <p:tag name="QQL_SCALEDIS" val="0"/>
  <p:tag name="QQL_WIDTHSCALE" val="1"/>
  <p:tag name="QQL_HEIGHTSCALE" val="1"/>
  <p:tag name="RESULTSET_DISATONCE" val="0"/>
  <p:tag name="RESULTSET_DISSLIDEATONCE" val="0"/>
  <p:tag name="RESULTSET_DISBUTTON" val="0"/>
  <p:tag name="RESULTSET_DISNUMBER" val="0"/>
  <p:tag name="RESULTSET_DISSCALE" val="0"/>
  <p:tag name="RESULT_OPTIONCOLOR" val="0"/>
  <p:tag name="RESULT_OPA" val="0"/>
  <p:tag name="RESULT_OPB" val="0"/>
  <p:tag name="RESULT_OPC" val="0"/>
  <p:tag name="RESULT_OPD" val="0"/>
  <p:tag name="RESULT_OPE" val="0"/>
  <p:tag name="RESULT_OPF" val="0"/>
  <p:tag name="RESULT_OPN" val="0"/>
  <p:tag name="RESULTSET_DISATTENDANCE" val="0"/>
  <p:tag name="RESULTSET_DISCOODINATE" val="0"/>
  <p:tag name="RESULTSET_DISRECEIVED" val="0"/>
  <p:tag name="RESULTSET_BACKFRAMECOLOR" val="16761024"/>
  <p:tag name="RESULTSET_TITLECOLOR" val="16711680"/>
  <p:tag name="RESULTSET_NORMALCOLOR" val="16711680"/>
  <p:tag name="RESULTSET_RIGHTCOLOR" val="65280"/>
  <p:tag name="RESULTSET_WRONGCOLOR" val="255"/>
  <p:tag name="RESULTSET_NONECOLOR" val="12632256"/>
  <p:tag name="RESULTSET_TEXTCOLOR" val="0"/>
  <p:tag name="RESULTSET_CHARTTYPE" val="0"/>
  <p:tag name="RESULTSET_OPTIONCONTENTFONT" val="10"/>
  <p:tag name="RESULTSET_OPTIONSCALEFONT" val="12"/>
  <p:tag name="RESULTSET_OPTIONNOFONT" val="12"/>
  <p:tag name="RESULTSET_TITLEFONT" val="14"/>
  <p:tag name="RESULTSET_PIEOPTIONFONTSIZE" val="8"/>
  <p:tag name="DYNAMIC_SCORE" val="0"/>
  <p:tag name="SCORE_STEP" val="0"/>
  <p:tag name="DYNAMIC_SCOREINTERVAL" val="30"/>
  <p:tag name="DYNAMIC_MAXSCORE" val="0"/>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7055</TotalTime>
  <Words>4476</Words>
  <Application>Microsoft Office PowerPoint</Application>
  <PresentationFormat>On-screen Show (4:3)</PresentationFormat>
  <Paragraphs>581</Paragraphs>
  <Slides>34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Rockwell</vt:lpstr>
      <vt:lpstr>Times New Roman</vt:lpstr>
      <vt:lpstr>Wingdings</vt:lpstr>
      <vt:lpstr>Advantage</vt:lpstr>
      <vt:lpstr>William Stallings  Computer Organization  and Architecture 10th Edition</vt:lpstr>
      <vt:lpstr>Chapter 9</vt:lpstr>
      <vt:lpstr>The Decimal System</vt:lpstr>
      <vt:lpstr>What will be 1 to 10 in base 8?</vt:lpstr>
      <vt:lpstr>What will be 1 to 10 in base 6?</vt:lpstr>
      <vt:lpstr>What will be 1 to 10 in base 3?</vt:lpstr>
      <vt:lpstr>Decimal Fractions</vt:lpstr>
      <vt:lpstr>PowerPoint Presentation</vt:lpstr>
      <vt:lpstr>Positional Number Systems</vt:lpstr>
      <vt:lpstr>PowerPoint Presentation</vt:lpstr>
      <vt:lpstr>The Binary System</vt:lpstr>
      <vt:lpstr>Order of the following numbers will be base2(1.1), base10(1.4), base16(1.5) smallest to largest?</vt:lpstr>
      <vt:lpstr>Converting Between Binary and Decimal</vt:lpstr>
      <vt:lpstr>PowerPoint Presentation</vt:lpstr>
      <vt:lpstr>PowerPoint Presentation</vt:lpstr>
      <vt:lpstr>PowerPoint Presentation</vt:lpstr>
      <vt:lpstr>What is binary equivalent of 64?</vt:lpstr>
      <vt:lpstr>What is binary equivalent of 111?</vt:lpstr>
      <vt:lpstr>What is binary equivalent of 255?</vt:lpstr>
      <vt:lpstr>What is decimal equivalent of 001100?</vt:lpstr>
      <vt:lpstr>What is decimal equivalent of 011100?</vt:lpstr>
      <vt:lpstr>For the fractional part, recall that in binary notation, a number with a value between 0 and 1 is represented by                              0.b-1b-2b-3 . . .     bi = 0 or 1  and has the value                 (b-1 * 2-1) + (b-2 * 2-2) + (b-3 * 2-3) . . .  This can be rewritten as                 2-1 * (b-1 + 2-1 * (b-2 + 2-1 * (b-3 + . . . ) . . . ))  Suppose we want to convert the number                    F (0 &lt; F &lt; 1) from decimal to binary notation. We                    know that F can be expressed in the form         F = 2-1 * (b-1 + 2-1 * (b-2 + 2-1 * (b-3 + . . . ) . . . ))  If we multiply F by 2, we obtain,            2 * F = b-1 + 2-1 * (b-2 + 2-1 * (b-3 + . . . ) . . . )</vt:lpstr>
      <vt:lpstr>From this equation, we see that the integer part of (2 * F), which must be either 0 or 1 because               0 &lt; F &lt; 1, is simply b-1. So we can say (2 * F) = b-1 + F1, where 0 &lt; F1 &lt; 1 and where   F1 = 2-1 * (b-2 + 2-1 * (b-3 + 2-1 * (b-4 + . . . ) . . . ))   To find b−2, we repeat the process.  At each step, the fractional part of the number from the previous step is multiplied by 2. The digit to the left of the decimal point in the product will be 0 or 1 and contributes to the binary representation, starting with the most significant digit. The fractional part of the product is used as the multiplicand in the next step.     </vt:lpstr>
      <vt:lpstr>PowerPoint Presentation</vt:lpstr>
      <vt:lpstr>What is decimal equivalent of 11100.011?</vt:lpstr>
      <vt:lpstr>What is decimal equivalent of 110011.10011?</vt:lpstr>
      <vt:lpstr>What is binary equivalent of 34.75?</vt:lpstr>
      <vt:lpstr>What is binary equivalent of 27.1875?</vt:lpstr>
      <vt:lpstr>Hexadecimal Notation</vt:lpstr>
      <vt:lpstr>Table 9.3  Decimal, Binary, and Hexadecimal</vt:lpstr>
      <vt:lpstr>What is decimal equivalent of D52?</vt:lpstr>
      <vt:lpstr>What is hexadecimal equivalent of 2560?</vt:lpstr>
      <vt:lpstr>Hexadecimal Notation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admin</cp:lastModifiedBy>
  <cp:revision>174</cp:revision>
  <dcterms:created xsi:type="dcterms:W3CDTF">2012-07-02T17:43:03Z</dcterms:created>
  <dcterms:modified xsi:type="dcterms:W3CDTF">2022-10-13T07:40:52Z</dcterms:modified>
</cp:coreProperties>
</file>