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6" r:id="rId2"/>
    <p:sldId id="256" r:id="rId3"/>
    <p:sldId id="257" r:id="rId4"/>
    <p:sldId id="258" r:id="rId5"/>
    <p:sldId id="259" r:id="rId6"/>
    <p:sldId id="260" r:id="rId7"/>
    <p:sldId id="261" r:id="rId8"/>
    <p:sldId id="262" r:id="rId9"/>
    <p:sldId id="284"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1" r:id="rId55"/>
    <p:sldId id="312" r:id="rId56"/>
    <p:sldId id="313" r:id="rId57"/>
    <p:sldId id="309" r:id="rId58"/>
    <p:sldId id="310" r:id="rId59"/>
    <p:sldId id="314" r:id="rId60"/>
    <p:sldId id="31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9341CD-6A87-4EAE-B0A4-E699667270F4}"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91CFF6-03D7-42E6-B6EE-1F0C71F0DE40}" type="slidenum">
              <a:rPr lang="en-US" smtClean="0"/>
              <a:t>‹#›</a:t>
            </a:fld>
            <a:endParaRPr lang="en-US" dirty="0"/>
          </a:p>
        </p:txBody>
      </p:sp>
    </p:spTree>
    <p:extLst>
      <p:ext uri="{BB962C8B-B14F-4D97-AF65-F5344CB8AC3E}">
        <p14:creationId xmlns:p14="http://schemas.microsoft.com/office/powerpoint/2010/main" val="665488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341CD-6A87-4EAE-B0A4-E699667270F4}"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91CFF6-03D7-42E6-B6EE-1F0C71F0DE40}" type="slidenum">
              <a:rPr lang="en-US" smtClean="0"/>
              <a:t>‹#›</a:t>
            </a:fld>
            <a:endParaRPr lang="en-US" dirty="0"/>
          </a:p>
        </p:txBody>
      </p:sp>
    </p:spTree>
    <p:extLst>
      <p:ext uri="{BB962C8B-B14F-4D97-AF65-F5344CB8AC3E}">
        <p14:creationId xmlns:p14="http://schemas.microsoft.com/office/powerpoint/2010/main" val="190436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341CD-6A87-4EAE-B0A4-E699667270F4}"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91CFF6-03D7-42E6-B6EE-1F0C71F0DE40}" type="slidenum">
              <a:rPr lang="en-US" smtClean="0"/>
              <a:t>‹#›</a:t>
            </a:fld>
            <a:endParaRPr lang="en-US" dirty="0"/>
          </a:p>
        </p:txBody>
      </p:sp>
    </p:spTree>
    <p:extLst>
      <p:ext uri="{BB962C8B-B14F-4D97-AF65-F5344CB8AC3E}">
        <p14:creationId xmlns:p14="http://schemas.microsoft.com/office/powerpoint/2010/main" val="1817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341CD-6A87-4EAE-B0A4-E699667270F4}"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91CFF6-03D7-42E6-B6EE-1F0C71F0DE40}" type="slidenum">
              <a:rPr lang="en-US" smtClean="0"/>
              <a:t>‹#›</a:t>
            </a:fld>
            <a:endParaRPr lang="en-US" dirty="0"/>
          </a:p>
        </p:txBody>
      </p:sp>
    </p:spTree>
    <p:extLst>
      <p:ext uri="{BB962C8B-B14F-4D97-AF65-F5344CB8AC3E}">
        <p14:creationId xmlns:p14="http://schemas.microsoft.com/office/powerpoint/2010/main" val="1806740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9341CD-6A87-4EAE-B0A4-E699667270F4}"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91CFF6-03D7-42E6-B6EE-1F0C71F0DE40}" type="slidenum">
              <a:rPr lang="en-US" smtClean="0"/>
              <a:t>‹#›</a:t>
            </a:fld>
            <a:endParaRPr lang="en-US" dirty="0"/>
          </a:p>
        </p:txBody>
      </p:sp>
    </p:spTree>
    <p:extLst>
      <p:ext uri="{BB962C8B-B14F-4D97-AF65-F5344CB8AC3E}">
        <p14:creationId xmlns:p14="http://schemas.microsoft.com/office/powerpoint/2010/main" val="240115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9341CD-6A87-4EAE-B0A4-E699667270F4}" type="datetimeFigureOut">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91CFF6-03D7-42E6-B6EE-1F0C71F0DE40}" type="slidenum">
              <a:rPr lang="en-US" smtClean="0"/>
              <a:t>‹#›</a:t>
            </a:fld>
            <a:endParaRPr lang="en-US" dirty="0"/>
          </a:p>
        </p:txBody>
      </p:sp>
    </p:spTree>
    <p:extLst>
      <p:ext uri="{BB962C8B-B14F-4D97-AF65-F5344CB8AC3E}">
        <p14:creationId xmlns:p14="http://schemas.microsoft.com/office/powerpoint/2010/main" val="2086713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9341CD-6A87-4EAE-B0A4-E699667270F4}" type="datetimeFigureOut">
              <a:rPr lang="en-US" smtClean="0"/>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291CFF6-03D7-42E6-B6EE-1F0C71F0DE40}" type="slidenum">
              <a:rPr lang="en-US" smtClean="0"/>
              <a:t>‹#›</a:t>
            </a:fld>
            <a:endParaRPr lang="en-US" dirty="0"/>
          </a:p>
        </p:txBody>
      </p:sp>
    </p:spTree>
    <p:extLst>
      <p:ext uri="{BB962C8B-B14F-4D97-AF65-F5344CB8AC3E}">
        <p14:creationId xmlns:p14="http://schemas.microsoft.com/office/powerpoint/2010/main" val="359116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9341CD-6A87-4EAE-B0A4-E699667270F4}" type="datetimeFigureOut">
              <a:rPr lang="en-US" smtClean="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291CFF6-03D7-42E6-B6EE-1F0C71F0DE40}" type="slidenum">
              <a:rPr lang="en-US" smtClean="0"/>
              <a:t>‹#›</a:t>
            </a:fld>
            <a:endParaRPr lang="en-US" dirty="0"/>
          </a:p>
        </p:txBody>
      </p:sp>
    </p:spTree>
    <p:extLst>
      <p:ext uri="{BB962C8B-B14F-4D97-AF65-F5344CB8AC3E}">
        <p14:creationId xmlns:p14="http://schemas.microsoft.com/office/powerpoint/2010/main" val="349527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341CD-6A87-4EAE-B0A4-E699667270F4}" type="datetimeFigureOut">
              <a:rPr lang="en-US" smtClean="0"/>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291CFF6-03D7-42E6-B6EE-1F0C71F0DE40}" type="slidenum">
              <a:rPr lang="en-US" smtClean="0"/>
              <a:t>‹#›</a:t>
            </a:fld>
            <a:endParaRPr lang="en-US" dirty="0"/>
          </a:p>
        </p:txBody>
      </p:sp>
    </p:spTree>
    <p:extLst>
      <p:ext uri="{BB962C8B-B14F-4D97-AF65-F5344CB8AC3E}">
        <p14:creationId xmlns:p14="http://schemas.microsoft.com/office/powerpoint/2010/main" val="410221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9341CD-6A87-4EAE-B0A4-E699667270F4}" type="datetimeFigureOut">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91CFF6-03D7-42E6-B6EE-1F0C71F0DE40}" type="slidenum">
              <a:rPr lang="en-US" smtClean="0"/>
              <a:t>‹#›</a:t>
            </a:fld>
            <a:endParaRPr lang="en-US" dirty="0"/>
          </a:p>
        </p:txBody>
      </p:sp>
    </p:spTree>
    <p:extLst>
      <p:ext uri="{BB962C8B-B14F-4D97-AF65-F5344CB8AC3E}">
        <p14:creationId xmlns:p14="http://schemas.microsoft.com/office/powerpoint/2010/main" val="3216958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9341CD-6A87-4EAE-B0A4-E699667270F4}" type="datetimeFigureOut">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91CFF6-03D7-42E6-B6EE-1F0C71F0DE40}" type="slidenum">
              <a:rPr lang="en-US" smtClean="0"/>
              <a:t>‹#›</a:t>
            </a:fld>
            <a:endParaRPr lang="en-US" dirty="0"/>
          </a:p>
        </p:txBody>
      </p:sp>
    </p:spTree>
    <p:extLst>
      <p:ext uri="{BB962C8B-B14F-4D97-AF65-F5344CB8AC3E}">
        <p14:creationId xmlns:p14="http://schemas.microsoft.com/office/powerpoint/2010/main" val="2091976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9341CD-6A87-4EAE-B0A4-E699667270F4}" type="datetimeFigureOut">
              <a:rPr lang="en-US" smtClean="0"/>
              <a:t>11/24/2022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1CFF6-03D7-42E6-B6EE-1F0C71F0DE40}" type="slidenum">
              <a:rPr lang="en-US" smtClean="0"/>
              <a:t>‹#›</a:t>
            </a:fld>
            <a:endParaRPr lang="en-US" dirty="0"/>
          </a:p>
        </p:txBody>
      </p:sp>
    </p:spTree>
    <p:extLst>
      <p:ext uri="{BB962C8B-B14F-4D97-AF65-F5344CB8AC3E}">
        <p14:creationId xmlns:p14="http://schemas.microsoft.com/office/powerpoint/2010/main" val="2095166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Computer Organization and Architecture</a:t>
            </a:r>
            <a:endParaRPr lang="en-US" b="1" u="sn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1802" y="1582220"/>
            <a:ext cx="10294706" cy="4756935"/>
          </a:xfrm>
        </p:spPr>
      </p:pic>
    </p:spTree>
    <p:extLst>
      <p:ext uri="{BB962C8B-B14F-4D97-AF65-F5344CB8AC3E}">
        <p14:creationId xmlns:p14="http://schemas.microsoft.com/office/powerpoint/2010/main" val="296274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2624" y="667821"/>
            <a:ext cx="9226193" cy="5629170"/>
          </a:xfrm>
        </p:spPr>
      </p:pic>
    </p:spTree>
    <p:extLst>
      <p:ext uri="{BB962C8B-B14F-4D97-AF65-F5344CB8AC3E}">
        <p14:creationId xmlns:p14="http://schemas.microsoft.com/office/powerpoint/2010/main" val="2130739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7430" y="719191"/>
            <a:ext cx="7560412" cy="4980815"/>
          </a:xfrm>
        </p:spPr>
      </p:pic>
    </p:spTree>
    <p:extLst>
      <p:ext uri="{BB962C8B-B14F-4D97-AF65-F5344CB8AC3E}">
        <p14:creationId xmlns:p14="http://schemas.microsoft.com/office/powerpoint/2010/main" val="1431504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4544" y="349321"/>
            <a:ext cx="8907694" cy="5636450"/>
          </a:xfrm>
        </p:spPr>
      </p:pic>
    </p:spTree>
    <p:extLst>
      <p:ext uri="{BB962C8B-B14F-4D97-AF65-F5344CB8AC3E}">
        <p14:creationId xmlns:p14="http://schemas.microsoft.com/office/powerpoint/2010/main" val="1844625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448" y="708918"/>
            <a:ext cx="10500189" cy="5114920"/>
          </a:xfrm>
        </p:spPr>
      </p:pic>
    </p:spTree>
    <p:extLst>
      <p:ext uri="{BB962C8B-B14F-4D97-AF65-F5344CB8AC3E}">
        <p14:creationId xmlns:p14="http://schemas.microsoft.com/office/powerpoint/2010/main" val="3220770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303" y="390418"/>
            <a:ext cx="10048126" cy="5585827"/>
          </a:xfrm>
        </p:spPr>
      </p:pic>
    </p:spTree>
    <p:extLst>
      <p:ext uri="{BB962C8B-B14F-4D97-AF65-F5344CB8AC3E}">
        <p14:creationId xmlns:p14="http://schemas.microsoft.com/office/powerpoint/2010/main" val="1504447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64387"/>
            <a:ext cx="7202330" cy="6012576"/>
          </a:xfrm>
        </p:spPr>
      </p:pic>
      <p:sp>
        <p:nvSpPr>
          <p:cNvPr id="3" name="TextBox 2"/>
          <p:cNvSpPr txBox="1"/>
          <p:nvPr/>
        </p:nvSpPr>
        <p:spPr>
          <a:xfrm>
            <a:off x="2558266" y="6339156"/>
            <a:ext cx="6061752" cy="369332"/>
          </a:xfrm>
          <a:prstGeom prst="rect">
            <a:avLst/>
          </a:prstGeom>
          <a:noFill/>
        </p:spPr>
        <p:txBody>
          <a:bodyPr wrap="square" rtlCol="0">
            <a:spAutoFit/>
          </a:bodyPr>
          <a:lstStyle/>
          <a:p>
            <a:pPr algn="ctr"/>
            <a:r>
              <a:rPr lang="en-US" dirty="0" smtClean="0"/>
              <a:t>Figure 3: Hardwired </a:t>
            </a:r>
            <a:r>
              <a:rPr lang="en-US" dirty="0"/>
              <a:t>c</a:t>
            </a:r>
            <a:r>
              <a:rPr lang="en-US" dirty="0" smtClean="0"/>
              <a:t>ontrol unit</a:t>
            </a:r>
            <a:endParaRPr lang="en-US" dirty="0"/>
          </a:p>
        </p:txBody>
      </p:sp>
    </p:spTree>
    <p:extLst>
      <p:ext uri="{BB962C8B-B14F-4D97-AF65-F5344CB8AC3E}">
        <p14:creationId xmlns:p14="http://schemas.microsoft.com/office/powerpoint/2010/main" val="3353490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5771" y="452063"/>
            <a:ext cx="9945383" cy="5571810"/>
          </a:xfrm>
        </p:spPr>
      </p:pic>
    </p:spTree>
    <p:extLst>
      <p:ext uri="{BB962C8B-B14F-4D97-AF65-F5344CB8AC3E}">
        <p14:creationId xmlns:p14="http://schemas.microsoft.com/office/powerpoint/2010/main" val="2503838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514" y="513709"/>
            <a:ext cx="11034445" cy="5459362"/>
          </a:xfrm>
        </p:spPr>
      </p:pic>
    </p:spTree>
    <p:extLst>
      <p:ext uri="{BB962C8B-B14F-4D97-AF65-F5344CB8AC3E}">
        <p14:creationId xmlns:p14="http://schemas.microsoft.com/office/powerpoint/2010/main" val="1861922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094" y="359596"/>
            <a:ext cx="11024171" cy="5642051"/>
          </a:xfrm>
        </p:spPr>
      </p:pic>
    </p:spTree>
    <p:extLst>
      <p:ext uri="{BB962C8B-B14F-4D97-AF65-F5344CB8AC3E}">
        <p14:creationId xmlns:p14="http://schemas.microsoft.com/office/powerpoint/2010/main" val="3024393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142" y="339047"/>
            <a:ext cx="10335801" cy="5665775"/>
          </a:xfrm>
        </p:spPr>
      </p:pic>
    </p:spTree>
    <p:extLst>
      <p:ext uri="{BB962C8B-B14F-4D97-AF65-F5344CB8AC3E}">
        <p14:creationId xmlns:p14="http://schemas.microsoft.com/office/powerpoint/2010/main" val="1005878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UNIT -1</a:t>
            </a:r>
            <a:endParaRPr lang="en-US" b="1" dirty="0"/>
          </a:p>
        </p:txBody>
      </p:sp>
      <p:sp>
        <p:nvSpPr>
          <p:cNvPr id="3" name="Subtitle 2"/>
          <p:cNvSpPr>
            <a:spLocks noGrp="1"/>
          </p:cNvSpPr>
          <p:nvPr>
            <p:ph type="subTitle" idx="1"/>
          </p:nvPr>
        </p:nvSpPr>
        <p:spPr/>
        <p:txBody>
          <a:bodyPr>
            <a:normAutofit/>
          </a:bodyPr>
          <a:lstStyle/>
          <a:p>
            <a:r>
              <a:rPr lang="en-US" sz="4800" b="1" dirty="0">
                <a:latin typeface="+mj-lt"/>
                <a:ea typeface="+mj-ea"/>
                <a:cs typeface="+mj-cs"/>
              </a:rPr>
              <a:t>Basic Structure of Computer</a:t>
            </a:r>
          </a:p>
        </p:txBody>
      </p:sp>
    </p:spTree>
    <p:extLst>
      <p:ext uri="{BB962C8B-B14F-4D97-AF65-F5344CB8AC3E}">
        <p14:creationId xmlns:p14="http://schemas.microsoft.com/office/powerpoint/2010/main" val="1545851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449" y="184935"/>
            <a:ext cx="10952252" cy="5848463"/>
          </a:xfrm>
        </p:spPr>
      </p:pic>
    </p:spTree>
    <p:extLst>
      <p:ext uri="{BB962C8B-B14F-4D97-AF65-F5344CB8AC3E}">
        <p14:creationId xmlns:p14="http://schemas.microsoft.com/office/powerpoint/2010/main" val="275236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579" y="184935"/>
            <a:ext cx="10757043" cy="6105044"/>
          </a:xfrm>
        </p:spPr>
      </p:pic>
    </p:spTree>
    <p:extLst>
      <p:ext uri="{BB962C8B-B14F-4D97-AF65-F5344CB8AC3E}">
        <p14:creationId xmlns:p14="http://schemas.microsoft.com/office/powerpoint/2010/main" val="240997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336" y="184935"/>
            <a:ext cx="11034445" cy="5788135"/>
          </a:xfrm>
        </p:spPr>
      </p:pic>
    </p:spTree>
    <p:extLst>
      <p:ext uri="{BB962C8B-B14F-4D97-AF65-F5344CB8AC3E}">
        <p14:creationId xmlns:p14="http://schemas.microsoft.com/office/powerpoint/2010/main" val="3833314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225" y="390418"/>
            <a:ext cx="11363218" cy="5563601"/>
          </a:xfrm>
        </p:spPr>
      </p:pic>
    </p:spTree>
    <p:extLst>
      <p:ext uri="{BB962C8B-B14F-4D97-AF65-F5344CB8AC3E}">
        <p14:creationId xmlns:p14="http://schemas.microsoft.com/office/powerpoint/2010/main" val="19889353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644" y="164387"/>
            <a:ext cx="10561832" cy="5770581"/>
          </a:xfrm>
        </p:spPr>
      </p:pic>
    </p:spTree>
    <p:extLst>
      <p:ext uri="{BB962C8B-B14F-4D97-AF65-F5344CB8AC3E}">
        <p14:creationId xmlns:p14="http://schemas.microsoft.com/office/powerpoint/2010/main" val="27968615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402" y="215757"/>
            <a:ext cx="11147461" cy="5944494"/>
          </a:xfrm>
        </p:spPr>
      </p:pic>
    </p:spTree>
    <p:extLst>
      <p:ext uri="{BB962C8B-B14F-4D97-AF65-F5344CB8AC3E}">
        <p14:creationId xmlns:p14="http://schemas.microsoft.com/office/powerpoint/2010/main" val="1198970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48" y="102743"/>
            <a:ext cx="11250202" cy="5678114"/>
          </a:xfrm>
        </p:spPr>
      </p:pic>
    </p:spTree>
    <p:extLst>
      <p:ext uri="{BB962C8B-B14F-4D97-AF65-F5344CB8AC3E}">
        <p14:creationId xmlns:p14="http://schemas.microsoft.com/office/powerpoint/2010/main" val="35085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2220" y="215757"/>
            <a:ext cx="8270697" cy="5329749"/>
          </a:xfrm>
        </p:spPr>
      </p:pic>
      <p:sp>
        <p:nvSpPr>
          <p:cNvPr id="3" name="TextBox 2"/>
          <p:cNvSpPr txBox="1"/>
          <p:nvPr/>
        </p:nvSpPr>
        <p:spPr>
          <a:xfrm>
            <a:off x="2661006" y="5024063"/>
            <a:ext cx="6113123" cy="369332"/>
          </a:xfrm>
          <a:prstGeom prst="rect">
            <a:avLst/>
          </a:prstGeom>
          <a:noFill/>
        </p:spPr>
        <p:txBody>
          <a:bodyPr wrap="square" rtlCol="0">
            <a:spAutoFit/>
          </a:bodyPr>
          <a:lstStyle/>
          <a:p>
            <a:pPr algn="ctr"/>
            <a:r>
              <a:rPr lang="en-US" dirty="0" smtClean="0"/>
              <a:t>Figure 4: Micro-programmed Control Unit</a:t>
            </a:r>
            <a:endParaRPr lang="en-US" dirty="0"/>
          </a:p>
        </p:txBody>
      </p:sp>
    </p:spTree>
    <p:extLst>
      <p:ext uri="{BB962C8B-B14F-4D97-AF65-F5344CB8AC3E}">
        <p14:creationId xmlns:p14="http://schemas.microsoft.com/office/powerpoint/2010/main" val="8263652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4112"/>
            <a:ext cx="12191999" cy="6606284"/>
          </a:xfrm>
        </p:spPr>
      </p:pic>
    </p:spTree>
    <p:extLst>
      <p:ext uri="{BB962C8B-B14F-4D97-AF65-F5344CB8AC3E}">
        <p14:creationId xmlns:p14="http://schemas.microsoft.com/office/powerpoint/2010/main" val="702732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976153"/>
          </a:xfrm>
        </p:spPr>
      </p:pic>
    </p:spTree>
    <p:extLst>
      <p:ext uri="{BB962C8B-B14F-4D97-AF65-F5344CB8AC3E}">
        <p14:creationId xmlns:p14="http://schemas.microsoft.com/office/powerpoint/2010/main" val="2576480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81" y="699543"/>
            <a:ext cx="10515600" cy="904126"/>
          </a:xfrm>
        </p:spPr>
        <p:txBody>
          <a:bodyPr>
            <a:normAutofit fontScale="90000"/>
          </a:bodyPr>
          <a:lstStyle/>
          <a:p>
            <a:pPr algn="ctr"/>
            <a:r>
              <a:rPr lang="en-US" sz="3200" b="1" u="sng" dirty="0" smtClean="0"/>
              <a:t>Difference Between Computer Architecture and Computer Organization</a:t>
            </a:r>
            <a:endParaRPr lang="en-US" sz="3200" b="1" u="sng" dirty="0"/>
          </a:p>
        </p:txBody>
      </p:sp>
      <p:sp>
        <p:nvSpPr>
          <p:cNvPr id="3" name="Content Placeholder 2"/>
          <p:cNvSpPr>
            <a:spLocks noGrp="1"/>
          </p:cNvSpPr>
          <p:nvPr>
            <p:ph idx="1"/>
          </p:nvPr>
        </p:nvSpPr>
        <p:spPr>
          <a:xfrm>
            <a:off x="673813" y="1839075"/>
            <a:ext cx="10515600" cy="932002"/>
          </a:xfrm>
        </p:spPr>
        <p:txBody>
          <a:bodyPr>
            <a:normAutofit/>
          </a:bodyPr>
          <a:lstStyle/>
          <a:p>
            <a:pPr algn="just"/>
            <a:r>
              <a:rPr lang="en-US" sz="2000" b="1" dirty="0"/>
              <a:t>Computer Architecture</a:t>
            </a:r>
            <a:r>
              <a:rPr lang="en-US" sz="2000" dirty="0"/>
              <a:t> is a functional description of requirements and design implementation for the various parts of a computer. It deals with the functional behavior of computer systems. It comes before the computer organization while designing a computer. </a:t>
            </a:r>
            <a:endParaRPr lang="en-US" sz="2000" dirty="0" smtClean="0"/>
          </a:p>
          <a:p>
            <a:pPr algn="just"/>
            <a:endParaRPr lang="en-US" sz="2000" dirty="0"/>
          </a:p>
        </p:txBody>
      </p:sp>
      <p:sp>
        <p:nvSpPr>
          <p:cNvPr id="5" name="Title 1"/>
          <p:cNvSpPr txBox="1">
            <a:spLocks/>
          </p:cNvSpPr>
          <p:nvPr/>
        </p:nvSpPr>
        <p:spPr>
          <a:xfrm>
            <a:off x="529974" y="3211068"/>
            <a:ext cx="10515600" cy="10938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buFont typeface="Arial" panose="020B0604020202020204" pitchFamily="34" charset="0"/>
              <a:buChar char="•"/>
            </a:pPr>
            <a:r>
              <a:rPr lang="en-US" sz="2000" b="1" dirty="0" smtClean="0">
                <a:latin typeface="+mn-lt"/>
                <a:ea typeface="+mn-ea"/>
                <a:cs typeface="+mn-cs"/>
              </a:rPr>
              <a:t>Computer Organization</a:t>
            </a:r>
            <a:r>
              <a:rPr lang="en-US" sz="2000" dirty="0" smtClean="0">
                <a:latin typeface="+mn-lt"/>
                <a:ea typeface="+mn-ea"/>
                <a:cs typeface="+mn-cs"/>
              </a:rPr>
              <a:t> comes after the decision of Computer Architecture first. Computer Organization is how operational attributes are linked together and contribute to realizing the architectural specification. Computer Organization deals with a structural relationship. </a:t>
            </a:r>
            <a:endParaRPr lang="en-US" sz="2000" dirty="0">
              <a:latin typeface="+mn-lt"/>
              <a:ea typeface="+mn-ea"/>
              <a:cs typeface="+mn-cs"/>
            </a:endParaRPr>
          </a:p>
        </p:txBody>
      </p:sp>
    </p:spTree>
    <p:extLst>
      <p:ext uri="{BB962C8B-B14F-4D97-AF65-F5344CB8AC3E}">
        <p14:creationId xmlns:p14="http://schemas.microsoft.com/office/powerpoint/2010/main" val="32709380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t>Instruction Format</a:t>
            </a:r>
            <a:endParaRPr lang="en-US" sz="4000" b="1" u="sng" dirty="0"/>
          </a:p>
        </p:txBody>
      </p:sp>
      <p:sp>
        <p:nvSpPr>
          <p:cNvPr id="3" name="Content Placeholder 2"/>
          <p:cNvSpPr>
            <a:spLocks noGrp="1"/>
          </p:cNvSpPr>
          <p:nvPr>
            <p:ph idx="1"/>
          </p:nvPr>
        </p:nvSpPr>
        <p:spPr/>
        <p:txBody>
          <a:bodyPr/>
          <a:lstStyle/>
          <a:p>
            <a:pPr algn="just"/>
            <a:r>
              <a:rPr lang="en-US" dirty="0" smtClean="0"/>
              <a:t>A computer will usually have a variety of instruction code format. It is function of control unit within the CPU to interpret each instruction code and provide the necessary control function needed to process the instruction.</a:t>
            </a:r>
          </a:p>
          <a:p>
            <a:pPr marL="0" indent="0">
              <a:buNone/>
            </a:pPr>
            <a:r>
              <a:rPr lang="en-US" dirty="0" smtClean="0"/>
              <a:t>Syntax:-	</a:t>
            </a:r>
          </a:p>
          <a:p>
            <a:pPr marL="0" indent="0">
              <a:buNone/>
            </a:pPr>
            <a:r>
              <a:rPr lang="en-US" dirty="0"/>
              <a:t>	</a:t>
            </a:r>
            <a:r>
              <a:rPr lang="en-US" dirty="0" smtClean="0"/>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95610679"/>
              </p:ext>
            </p:extLst>
          </p:nvPr>
        </p:nvGraphicFramePr>
        <p:xfrm>
          <a:off x="2202482" y="4687232"/>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780216116"/>
                    </a:ext>
                  </a:extLst>
                </a:gridCol>
                <a:gridCol w="4064000">
                  <a:extLst>
                    <a:ext uri="{9D8B030D-6E8A-4147-A177-3AD203B41FA5}">
                      <a16:colId xmlns:a16="http://schemas.microsoft.com/office/drawing/2014/main" val="3251153321"/>
                    </a:ext>
                  </a:extLst>
                </a:gridCol>
              </a:tblGrid>
              <a:tr h="370840">
                <a:tc>
                  <a:txBody>
                    <a:bodyPr/>
                    <a:lstStyle/>
                    <a:p>
                      <a:pPr algn="ctr"/>
                      <a:r>
                        <a:rPr lang="en-US" dirty="0" smtClean="0"/>
                        <a:t>Opcode</a:t>
                      </a:r>
                      <a:endParaRPr lang="en-US" dirty="0"/>
                    </a:p>
                  </a:txBody>
                  <a:tcPr/>
                </a:tc>
                <a:tc>
                  <a:txBody>
                    <a:bodyPr/>
                    <a:lstStyle/>
                    <a:p>
                      <a:pPr algn="ctr"/>
                      <a:r>
                        <a:rPr lang="en-US" dirty="0" smtClean="0"/>
                        <a:t>Operand</a:t>
                      </a:r>
                      <a:endParaRPr lang="en-US" dirty="0"/>
                    </a:p>
                  </a:txBody>
                  <a:tcPr/>
                </a:tc>
                <a:extLst>
                  <a:ext uri="{0D108BD9-81ED-4DB2-BD59-A6C34878D82A}">
                    <a16:rowId xmlns:a16="http://schemas.microsoft.com/office/drawing/2014/main" val="737104854"/>
                  </a:ext>
                </a:extLst>
              </a:tr>
            </a:tbl>
          </a:graphicData>
        </a:graphic>
      </p:graphicFrame>
    </p:spTree>
    <p:extLst>
      <p:ext uri="{BB962C8B-B14F-4D97-AF65-F5344CB8AC3E}">
        <p14:creationId xmlns:p14="http://schemas.microsoft.com/office/powerpoint/2010/main" val="1146102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461" y="123986"/>
            <a:ext cx="10997339" cy="6052977"/>
          </a:xfrm>
        </p:spPr>
        <p:txBody>
          <a:bodyPr>
            <a:normAutofit fontScale="92500" lnSpcReduction="10000"/>
          </a:bodyPr>
          <a:lstStyle/>
          <a:p>
            <a:pPr marL="514350" indent="-514350" algn="just">
              <a:buAutoNum type="arabicParenR"/>
            </a:pPr>
            <a:r>
              <a:rPr lang="en-US" dirty="0" smtClean="0"/>
              <a:t>Opcodes: An operation code field that specifies operation to be performed. Such as add, subtract, complement, shift etc.</a:t>
            </a:r>
          </a:p>
          <a:p>
            <a:pPr marL="514350" indent="-514350" algn="just">
              <a:buAutoNum type="arabicParenR"/>
            </a:pPr>
            <a:r>
              <a:rPr lang="en-US" dirty="0" smtClean="0"/>
              <a:t>Operand Address: An address field that designates memory address or processor register. Operations specified by computer instructions are executed on some data stored in memory or processor.</a:t>
            </a:r>
          </a:p>
          <a:p>
            <a:pPr marL="0" indent="0">
              <a:buNone/>
            </a:pPr>
            <a:r>
              <a:rPr lang="en-US" dirty="0"/>
              <a:t>	</a:t>
            </a:r>
            <a:r>
              <a:rPr lang="en-US" dirty="0" smtClean="0"/>
              <a:t>	operands resides in memory are specified by their memory address. Operands residing in processor register are specified with a register address.</a:t>
            </a:r>
          </a:p>
          <a:p>
            <a:pPr marL="0" indent="0">
              <a:buNone/>
            </a:pPr>
            <a:endParaRPr lang="en-US" dirty="0"/>
          </a:p>
          <a:p>
            <a:pPr marL="0" indent="0">
              <a:buNone/>
            </a:pPr>
            <a:endParaRPr lang="en-US" dirty="0" smtClean="0"/>
          </a:p>
          <a:p>
            <a:pPr marL="0" indent="0">
              <a:buNone/>
            </a:pPr>
            <a:r>
              <a:rPr lang="en-US" dirty="0" smtClean="0"/>
              <a:t>I= Mode field</a:t>
            </a:r>
          </a:p>
          <a:p>
            <a:pPr marL="0" indent="0">
              <a:buNone/>
            </a:pPr>
            <a:r>
              <a:rPr lang="en-US" dirty="0" smtClean="0"/>
              <a:t>The mode field of an instruction specify a variety of alternatives for choosing the operand from the given address. The basic computer has three instruction code format: </a:t>
            </a:r>
          </a:p>
          <a:p>
            <a:pPr marL="0" indent="0">
              <a:buNone/>
            </a:pPr>
            <a:r>
              <a:rPr lang="en-US" dirty="0"/>
              <a:t>	</a:t>
            </a:r>
            <a:r>
              <a:rPr lang="en-US" dirty="0" smtClean="0"/>
              <a:t>	</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292806414"/>
              </p:ext>
            </p:extLst>
          </p:nvPr>
        </p:nvGraphicFramePr>
        <p:xfrm>
          <a:off x="1791130" y="3316939"/>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636860643"/>
                    </a:ext>
                  </a:extLst>
                </a:gridCol>
                <a:gridCol w="2709333">
                  <a:extLst>
                    <a:ext uri="{9D8B030D-6E8A-4147-A177-3AD203B41FA5}">
                      <a16:colId xmlns:a16="http://schemas.microsoft.com/office/drawing/2014/main" val="757828946"/>
                    </a:ext>
                  </a:extLst>
                </a:gridCol>
                <a:gridCol w="2709333">
                  <a:extLst>
                    <a:ext uri="{9D8B030D-6E8A-4147-A177-3AD203B41FA5}">
                      <a16:colId xmlns:a16="http://schemas.microsoft.com/office/drawing/2014/main" val="1077402568"/>
                    </a:ext>
                  </a:extLst>
                </a:gridCol>
              </a:tblGrid>
              <a:tr h="370840">
                <a:tc>
                  <a:txBody>
                    <a:bodyPr/>
                    <a:lstStyle/>
                    <a:p>
                      <a:pPr algn="ctr"/>
                      <a:r>
                        <a:rPr lang="en-US" dirty="0" smtClean="0"/>
                        <a:t>I</a:t>
                      </a:r>
                      <a:endParaRPr lang="en-US" dirty="0"/>
                    </a:p>
                  </a:txBody>
                  <a:tcPr/>
                </a:tc>
                <a:tc>
                  <a:txBody>
                    <a:bodyPr/>
                    <a:lstStyle/>
                    <a:p>
                      <a:pPr algn="ctr"/>
                      <a:r>
                        <a:rPr lang="en-US" dirty="0" smtClean="0"/>
                        <a:t>Opcode</a:t>
                      </a:r>
                      <a:endParaRPr lang="en-US" dirty="0"/>
                    </a:p>
                  </a:txBody>
                  <a:tcPr/>
                </a:tc>
                <a:tc>
                  <a:txBody>
                    <a:bodyPr/>
                    <a:lstStyle/>
                    <a:p>
                      <a:pPr algn="ctr"/>
                      <a:r>
                        <a:rPr lang="en-US" dirty="0" smtClean="0"/>
                        <a:t>Operand</a:t>
                      </a:r>
                      <a:endParaRPr lang="en-US" dirty="0"/>
                    </a:p>
                  </a:txBody>
                  <a:tcPr/>
                </a:tc>
                <a:extLst>
                  <a:ext uri="{0D108BD9-81ED-4DB2-BD59-A6C34878D82A}">
                    <a16:rowId xmlns:a16="http://schemas.microsoft.com/office/drawing/2014/main" val="2053301753"/>
                  </a:ext>
                </a:extLst>
              </a:tr>
            </a:tbl>
          </a:graphicData>
        </a:graphic>
      </p:graphicFrame>
    </p:spTree>
    <p:extLst>
      <p:ext uri="{BB962C8B-B14F-4D97-AF65-F5344CB8AC3E}">
        <p14:creationId xmlns:p14="http://schemas.microsoft.com/office/powerpoint/2010/main" val="469323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1. Memory reference.</a:t>
            </a:r>
          </a:p>
          <a:p>
            <a:pPr marL="0" indent="0">
              <a:buNone/>
            </a:pPr>
            <a:r>
              <a:rPr lang="en-US" dirty="0" smtClean="0"/>
              <a:t>2. Register reference</a:t>
            </a:r>
          </a:p>
          <a:p>
            <a:pPr marL="0" indent="0">
              <a:buNone/>
            </a:pPr>
            <a:r>
              <a:rPr lang="en-US" dirty="0" smtClean="0"/>
              <a:t>3. I/O instruction</a:t>
            </a:r>
            <a:endParaRPr lang="en-US" dirty="0"/>
          </a:p>
        </p:txBody>
      </p:sp>
    </p:spTree>
    <p:extLst>
      <p:ext uri="{BB962C8B-B14F-4D97-AF65-F5344CB8AC3E}">
        <p14:creationId xmlns:p14="http://schemas.microsoft.com/office/powerpoint/2010/main" val="2370262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Memory reference</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55717100"/>
              </p:ext>
            </p:extLst>
          </p:nvPr>
        </p:nvGraphicFramePr>
        <p:xfrm>
          <a:off x="838200" y="1825625"/>
          <a:ext cx="10515600" cy="3708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114340666"/>
                    </a:ext>
                  </a:extLst>
                </a:gridCol>
                <a:gridCol w="3505200">
                  <a:extLst>
                    <a:ext uri="{9D8B030D-6E8A-4147-A177-3AD203B41FA5}">
                      <a16:colId xmlns:a16="http://schemas.microsoft.com/office/drawing/2014/main" val="2612070952"/>
                    </a:ext>
                  </a:extLst>
                </a:gridCol>
                <a:gridCol w="3505200">
                  <a:extLst>
                    <a:ext uri="{9D8B030D-6E8A-4147-A177-3AD203B41FA5}">
                      <a16:colId xmlns:a16="http://schemas.microsoft.com/office/drawing/2014/main" val="526252500"/>
                    </a:ext>
                  </a:extLst>
                </a:gridCol>
              </a:tblGrid>
              <a:tr h="370840">
                <a:tc>
                  <a:txBody>
                    <a:bodyPr/>
                    <a:lstStyle/>
                    <a:p>
                      <a:pPr algn="ctr"/>
                      <a:r>
                        <a:rPr lang="en-US" dirty="0" smtClean="0"/>
                        <a:t>I</a:t>
                      </a:r>
                      <a:endParaRPr lang="en-US" dirty="0"/>
                    </a:p>
                  </a:txBody>
                  <a:tcPr/>
                </a:tc>
                <a:tc>
                  <a:txBody>
                    <a:bodyPr/>
                    <a:lstStyle/>
                    <a:p>
                      <a:pPr algn="ctr"/>
                      <a:r>
                        <a:rPr lang="en-US" dirty="0" smtClean="0"/>
                        <a:t>Opcode</a:t>
                      </a:r>
                      <a:endParaRPr lang="en-US" dirty="0"/>
                    </a:p>
                  </a:txBody>
                  <a:tcPr/>
                </a:tc>
                <a:tc>
                  <a:txBody>
                    <a:bodyPr/>
                    <a:lstStyle/>
                    <a:p>
                      <a:pPr algn="ctr"/>
                      <a:r>
                        <a:rPr lang="en-US" dirty="0" smtClean="0"/>
                        <a:t>Operand</a:t>
                      </a:r>
                      <a:r>
                        <a:rPr lang="en-US" baseline="0" dirty="0" smtClean="0"/>
                        <a:t> Add</a:t>
                      </a:r>
                      <a:endParaRPr lang="en-US" dirty="0"/>
                    </a:p>
                  </a:txBody>
                  <a:tcPr/>
                </a:tc>
                <a:extLst>
                  <a:ext uri="{0D108BD9-81ED-4DB2-BD59-A6C34878D82A}">
                    <a16:rowId xmlns:a16="http://schemas.microsoft.com/office/drawing/2014/main" val="485005975"/>
                  </a:ext>
                </a:extLst>
              </a:tr>
            </a:tbl>
          </a:graphicData>
        </a:graphic>
      </p:graphicFrame>
      <p:sp>
        <p:nvSpPr>
          <p:cNvPr id="7" name="TextBox 6"/>
          <p:cNvSpPr txBox="1"/>
          <p:nvPr/>
        </p:nvSpPr>
        <p:spPr>
          <a:xfrm>
            <a:off x="838200" y="2763748"/>
            <a:ext cx="10515600" cy="646331"/>
          </a:xfrm>
          <a:prstGeom prst="rect">
            <a:avLst/>
          </a:prstGeom>
          <a:noFill/>
        </p:spPr>
        <p:txBody>
          <a:bodyPr wrap="square" rtlCol="0">
            <a:spAutoFit/>
          </a:bodyPr>
          <a:lstStyle/>
          <a:p>
            <a:r>
              <a:rPr lang="en-US" dirty="0" smtClean="0"/>
              <a:t>In memory reference instruction, if I=0 then it is direct addressing and if I=1 then it is indirect addressing.</a:t>
            </a:r>
          </a:p>
          <a:p>
            <a:endParaRPr lang="en-US" dirty="0"/>
          </a:p>
        </p:txBody>
      </p:sp>
      <p:sp>
        <p:nvSpPr>
          <p:cNvPr id="8" name="Title 1"/>
          <p:cNvSpPr txBox="1">
            <a:spLocks/>
          </p:cNvSpPr>
          <p:nvPr/>
        </p:nvSpPr>
        <p:spPr>
          <a:xfrm>
            <a:off x="838200" y="33145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2</a:t>
            </a:r>
            <a:r>
              <a:rPr lang="en-US" b="1" dirty="0" smtClean="0"/>
              <a:t>. Register reference</a:t>
            </a:r>
            <a:endParaRPr lang="en-US" b="1" dirty="0"/>
          </a:p>
        </p:txBody>
      </p:sp>
      <p:graphicFrame>
        <p:nvGraphicFramePr>
          <p:cNvPr id="9" name="Content Placeholder 5"/>
          <p:cNvGraphicFramePr>
            <a:graphicFrameLocks/>
          </p:cNvGraphicFramePr>
          <p:nvPr>
            <p:extLst>
              <p:ext uri="{D42A27DB-BD31-4B8C-83A1-F6EECF244321}">
                <p14:modId xmlns:p14="http://schemas.microsoft.com/office/powerpoint/2010/main" val="3942605859"/>
              </p:ext>
            </p:extLst>
          </p:nvPr>
        </p:nvGraphicFramePr>
        <p:xfrm>
          <a:off x="838200" y="4454723"/>
          <a:ext cx="10515600" cy="3708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114340666"/>
                    </a:ext>
                  </a:extLst>
                </a:gridCol>
                <a:gridCol w="3505200">
                  <a:extLst>
                    <a:ext uri="{9D8B030D-6E8A-4147-A177-3AD203B41FA5}">
                      <a16:colId xmlns:a16="http://schemas.microsoft.com/office/drawing/2014/main" val="2612070952"/>
                    </a:ext>
                  </a:extLst>
                </a:gridCol>
                <a:gridCol w="3505200">
                  <a:extLst>
                    <a:ext uri="{9D8B030D-6E8A-4147-A177-3AD203B41FA5}">
                      <a16:colId xmlns:a16="http://schemas.microsoft.com/office/drawing/2014/main" val="526252500"/>
                    </a:ext>
                  </a:extLst>
                </a:gridCol>
              </a:tblGrid>
              <a:tr h="370840">
                <a:tc>
                  <a:txBody>
                    <a:bodyPr/>
                    <a:lstStyle/>
                    <a:p>
                      <a:pPr algn="ctr"/>
                      <a:r>
                        <a:rPr lang="en-US" dirty="0" smtClean="0"/>
                        <a:t>I</a:t>
                      </a:r>
                      <a:endParaRPr lang="en-US" dirty="0"/>
                    </a:p>
                  </a:txBody>
                  <a:tcPr/>
                </a:tc>
                <a:tc>
                  <a:txBody>
                    <a:bodyPr/>
                    <a:lstStyle/>
                    <a:p>
                      <a:pPr algn="ctr"/>
                      <a:r>
                        <a:rPr lang="en-US" dirty="0" smtClean="0"/>
                        <a:t>1</a:t>
                      </a:r>
                      <a:r>
                        <a:rPr lang="en-US" baseline="0" dirty="0" smtClean="0"/>
                        <a:t> 1 1</a:t>
                      </a:r>
                      <a:endParaRPr lang="en-US" dirty="0"/>
                    </a:p>
                  </a:txBody>
                  <a:tcPr/>
                </a:tc>
                <a:tc>
                  <a:txBody>
                    <a:bodyPr/>
                    <a:lstStyle/>
                    <a:p>
                      <a:pPr algn="ctr"/>
                      <a:r>
                        <a:rPr lang="en-US" dirty="0" smtClean="0"/>
                        <a:t>Register</a:t>
                      </a:r>
                      <a:r>
                        <a:rPr lang="en-US" baseline="0" dirty="0" smtClean="0"/>
                        <a:t> Operation</a:t>
                      </a:r>
                      <a:endParaRPr lang="en-US" dirty="0"/>
                    </a:p>
                  </a:txBody>
                  <a:tcPr/>
                </a:tc>
                <a:extLst>
                  <a:ext uri="{0D108BD9-81ED-4DB2-BD59-A6C34878D82A}">
                    <a16:rowId xmlns:a16="http://schemas.microsoft.com/office/drawing/2014/main" val="485005975"/>
                  </a:ext>
                </a:extLst>
              </a:tr>
            </a:tbl>
          </a:graphicData>
        </a:graphic>
      </p:graphicFrame>
      <p:sp>
        <p:nvSpPr>
          <p:cNvPr id="10" name="TextBox 9"/>
          <p:cNvSpPr txBox="1"/>
          <p:nvPr/>
        </p:nvSpPr>
        <p:spPr>
          <a:xfrm>
            <a:off x="838200" y="5361621"/>
            <a:ext cx="10515600" cy="646331"/>
          </a:xfrm>
          <a:prstGeom prst="rect">
            <a:avLst/>
          </a:prstGeom>
          <a:noFill/>
        </p:spPr>
        <p:txBody>
          <a:bodyPr wrap="square" rtlCol="0">
            <a:spAutoFit/>
          </a:bodyPr>
          <a:lstStyle/>
          <a:p>
            <a:r>
              <a:rPr lang="en-US" dirty="0" smtClean="0"/>
              <a:t>An operand from memory is not needed therefore 12 bits are used to specify operation or test to be executed.</a:t>
            </a:r>
          </a:p>
          <a:p>
            <a:endParaRPr lang="en-US" dirty="0"/>
          </a:p>
        </p:txBody>
      </p:sp>
      <p:sp>
        <p:nvSpPr>
          <p:cNvPr id="11" name="TextBox 10"/>
          <p:cNvSpPr txBox="1"/>
          <p:nvPr/>
        </p:nvSpPr>
        <p:spPr>
          <a:xfrm>
            <a:off x="838200" y="2196465"/>
            <a:ext cx="10515600" cy="369332"/>
          </a:xfrm>
          <a:prstGeom prst="rect">
            <a:avLst/>
          </a:prstGeom>
          <a:noFill/>
        </p:spPr>
        <p:txBody>
          <a:bodyPr wrap="square" rtlCol="0">
            <a:spAutoFit/>
          </a:bodyPr>
          <a:lstStyle/>
          <a:p>
            <a:r>
              <a:rPr lang="en-US" dirty="0"/>
              <a:t>	 </a:t>
            </a:r>
            <a:r>
              <a:rPr lang="en-US" dirty="0" smtClean="0"/>
              <a:t>            15  	             14			                      12  11				   0</a:t>
            </a:r>
            <a:endParaRPr lang="en-US" dirty="0"/>
          </a:p>
        </p:txBody>
      </p:sp>
      <p:sp>
        <p:nvSpPr>
          <p:cNvPr id="12" name="TextBox 11"/>
          <p:cNvSpPr txBox="1"/>
          <p:nvPr/>
        </p:nvSpPr>
        <p:spPr>
          <a:xfrm>
            <a:off x="838200" y="4873893"/>
            <a:ext cx="10515600" cy="369332"/>
          </a:xfrm>
          <a:prstGeom prst="rect">
            <a:avLst/>
          </a:prstGeom>
          <a:noFill/>
        </p:spPr>
        <p:txBody>
          <a:bodyPr wrap="square" rtlCol="0">
            <a:spAutoFit/>
          </a:bodyPr>
          <a:lstStyle/>
          <a:p>
            <a:r>
              <a:rPr lang="en-US" dirty="0"/>
              <a:t>	 </a:t>
            </a:r>
            <a:r>
              <a:rPr lang="en-US" dirty="0" smtClean="0"/>
              <a:t>            15  	             14			                      12  11				   0</a:t>
            </a:r>
            <a:endParaRPr lang="en-US" dirty="0"/>
          </a:p>
        </p:txBody>
      </p:sp>
    </p:spTree>
    <p:extLst>
      <p:ext uri="{BB962C8B-B14F-4D97-AF65-F5344CB8AC3E}">
        <p14:creationId xmlns:p14="http://schemas.microsoft.com/office/powerpoint/2010/main" val="3662649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I/O instructions</a:t>
            </a:r>
            <a:endParaRPr lang="en-US" b="1" dirty="0"/>
          </a:p>
        </p:txBody>
      </p:sp>
      <p:sp>
        <p:nvSpPr>
          <p:cNvPr id="3" name="Content Placeholder 2"/>
          <p:cNvSpPr>
            <a:spLocks noGrp="1"/>
          </p:cNvSpPr>
          <p:nvPr>
            <p:ph idx="1"/>
          </p:nvPr>
        </p:nvSpPr>
        <p:spPr/>
        <p:txBody>
          <a:bodyPr/>
          <a:lstStyle/>
          <a:p>
            <a:pPr algn="just"/>
            <a:r>
              <a:rPr lang="en-US" dirty="0" smtClean="0"/>
              <a:t>An I/O instruction does not need reference to memory and is recognized by operation code with a one in the left most bit of an instruction. The remaining 12 bits are used to specify the type of I/O operation or test performed.</a:t>
            </a:r>
          </a:p>
          <a:p>
            <a:pPr marL="0" indent="0" algn="just">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5227416"/>
              </p:ext>
            </p:extLst>
          </p:nvPr>
        </p:nvGraphicFramePr>
        <p:xfrm>
          <a:off x="2032000" y="4268778"/>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44796061"/>
                    </a:ext>
                  </a:extLst>
                </a:gridCol>
                <a:gridCol w="2709333">
                  <a:extLst>
                    <a:ext uri="{9D8B030D-6E8A-4147-A177-3AD203B41FA5}">
                      <a16:colId xmlns:a16="http://schemas.microsoft.com/office/drawing/2014/main" val="1806159394"/>
                    </a:ext>
                  </a:extLst>
                </a:gridCol>
                <a:gridCol w="2709333">
                  <a:extLst>
                    <a:ext uri="{9D8B030D-6E8A-4147-A177-3AD203B41FA5}">
                      <a16:colId xmlns:a16="http://schemas.microsoft.com/office/drawing/2014/main" val="2676286168"/>
                    </a:ext>
                  </a:extLst>
                </a:gridCol>
              </a:tblGrid>
              <a:tr h="370840">
                <a:tc>
                  <a:txBody>
                    <a:bodyPr/>
                    <a:lstStyle/>
                    <a:p>
                      <a:pPr algn="ctr"/>
                      <a:r>
                        <a:rPr lang="en-US" dirty="0" smtClean="0"/>
                        <a:t>I</a:t>
                      </a:r>
                      <a:endParaRPr lang="en-US" dirty="0"/>
                    </a:p>
                  </a:txBody>
                  <a:tcPr/>
                </a:tc>
                <a:tc>
                  <a:txBody>
                    <a:bodyPr/>
                    <a:lstStyle/>
                    <a:p>
                      <a:pPr algn="ctr"/>
                      <a:r>
                        <a:rPr lang="en-US" dirty="0" smtClean="0"/>
                        <a:t>1</a:t>
                      </a:r>
                      <a:r>
                        <a:rPr lang="en-US" baseline="0" dirty="0" smtClean="0"/>
                        <a:t> 1 1</a:t>
                      </a:r>
                      <a:endParaRPr lang="en-US" dirty="0"/>
                    </a:p>
                  </a:txBody>
                  <a:tcPr/>
                </a:tc>
                <a:tc>
                  <a:txBody>
                    <a:bodyPr/>
                    <a:lstStyle/>
                    <a:p>
                      <a:pPr algn="ctr"/>
                      <a:r>
                        <a:rPr lang="en-US" dirty="0" smtClean="0"/>
                        <a:t>I/O operation</a:t>
                      </a:r>
                      <a:endParaRPr lang="en-US" dirty="0"/>
                    </a:p>
                  </a:txBody>
                  <a:tcPr/>
                </a:tc>
                <a:extLst>
                  <a:ext uri="{0D108BD9-81ED-4DB2-BD59-A6C34878D82A}">
                    <a16:rowId xmlns:a16="http://schemas.microsoft.com/office/drawing/2014/main" val="2660644997"/>
                  </a:ext>
                </a:extLst>
              </a:tr>
            </a:tbl>
          </a:graphicData>
        </a:graphic>
      </p:graphicFrame>
      <p:sp>
        <p:nvSpPr>
          <p:cNvPr id="5" name="TextBox 4"/>
          <p:cNvSpPr txBox="1"/>
          <p:nvPr/>
        </p:nvSpPr>
        <p:spPr>
          <a:xfrm>
            <a:off x="2031999" y="4589888"/>
            <a:ext cx="8127999" cy="369332"/>
          </a:xfrm>
          <a:prstGeom prst="rect">
            <a:avLst/>
          </a:prstGeom>
          <a:noFill/>
        </p:spPr>
        <p:txBody>
          <a:bodyPr wrap="square" rtlCol="0">
            <a:spAutoFit/>
          </a:bodyPr>
          <a:lstStyle/>
          <a:p>
            <a:r>
              <a:rPr lang="en-US" dirty="0"/>
              <a:t>	 </a:t>
            </a:r>
            <a:r>
              <a:rPr lang="en-US" dirty="0" smtClean="0"/>
              <a:t>            15  	             14			       12  11	</a:t>
            </a:r>
            <a:r>
              <a:rPr lang="en-US" dirty="0"/>
              <a:t> </a:t>
            </a:r>
            <a:r>
              <a:rPr lang="en-US" dirty="0" smtClean="0"/>
              <a:t>        0</a:t>
            </a:r>
            <a:endParaRPr lang="en-US" dirty="0"/>
          </a:p>
        </p:txBody>
      </p:sp>
    </p:spTree>
    <p:extLst>
      <p:ext uri="{BB962C8B-B14F-4D97-AF65-F5344CB8AC3E}">
        <p14:creationId xmlns:p14="http://schemas.microsoft.com/office/powerpoint/2010/main" val="4080493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Addressing Modes</a:t>
            </a:r>
            <a:endParaRPr lang="en-US" dirty="0"/>
          </a:p>
        </p:txBody>
      </p:sp>
      <p:sp>
        <p:nvSpPr>
          <p:cNvPr id="3" name="Content Placeholder 2"/>
          <p:cNvSpPr>
            <a:spLocks noGrp="1"/>
          </p:cNvSpPr>
          <p:nvPr>
            <p:ph idx="1"/>
          </p:nvPr>
        </p:nvSpPr>
        <p:spPr/>
        <p:txBody>
          <a:bodyPr>
            <a:normAutofit lnSpcReduction="10000"/>
          </a:bodyPr>
          <a:lstStyle/>
          <a:p>
            <a:r>
              <a:rPr lang="en-US" dirty="0" smtClean="0"/>
              <a:t>The different ways in which location of operand is specified in an instruction are referred to as addressing mode.</a:t>
            </a:r>
          </a:p>
          <a:p>
            <a:pPr marL="514350" indent="-514350">
              <a:buAutoNum type="arabicParenR"/>
            </a:pPr>
            <a:r>
              <a:rPr lang="en-US" dirty="0" smtClean="0"/>
              <a:t>Immediate </a:t>
            </a:r>
          </a:p>
          <a:p>
            <a:pPr marL="514350" indent="-514350">
              <a:buAutoNum type="arabicParenR"/>
            </a:pPr>
            <a:r>
              <a:rPr lang="en-US" dirty="0" smtClean="0"/>
              <a:t>Direct</a:t>
            </a:r>
          </a:p>
          <a:p>
            <a:pPr marL="514350" indent="-514350">
              <a:buAutoNum type="arabicParenR"/>
            </a:pPr>
            <a:r>
              <a:rPr lang="en-US" dirty="0" smtClean="0"/>
              <a:t>Indirect</a:t>
            </a:r>
          </a:p>
          <a:p>
            <a:pPr marL="514350" indent="-514350">
              <a:buAutoNum type="arabicParenR"/>
            </a:pPr>
            <a:r>
              <a:rPr lang="en-US" dirty="0" smtClean="0"/>
              <a:t>Register</a:t>
            </a:r>
          </a:p>
          <a:p>
            <a:pPr marL="514350" indent="-514350">
              <a:buAutoNum type="arabicParenR"/>
            </a:pPr>
            <a:r>
              <a:rPr lang="en-US" dirty="0" smtClean="0"/>
              <a:t>Register indirect</a:t>
            </a:r>
          </a:p>
          <a:p>
            <a:pPr marL="514350" indent="-514350">
              <a:buAutoNum type="arabicParenR"/>
            </a:pPr>
            <a:r>
              <a:rPr lang="en-US" dirty="0" smtClean="0"/>
              <a:t>Relative</a:t>
            </a:r>
          </a:p>
          <a:p>
            <a:pPr marL="514350" indent="-514350">
              <a:buAutoNum type="arabicParenR"/>
            </a:pPr>
            <a:r>
              <a:rPr lang="en-US" dirty="0" smtClean="0"/>
              <a:t>Indexed</a:t>
            </a:r>
            <a:endParaRPr lang="en-US" dirty="0"/>
          </a:p>
        </p:txBody>
      </p:sp>
    </p:spTree>
    <p:extLst>
      <p:ext uri="{BB962C8B-B14F-4D97-AF65-F5344CB8AC3E}">
        <p14:creationId xmlns:p14="http://schemas.microsoft.com/office/powerpoint/2010/main" val="1649861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mn-lt"/>
                <a:ea typeface="+mn-ea"/>
                <a:cs typeface="+mn-cs"/>
              </a:rPr>
              <a:t>1. Immediate Addressing</a:t>
            </a:r>
          </a:p>
        </p:txBody>
      </p:sp>
      <p:sp>
        <p:nvSpPr>
          <p:cNvPr id="3" name="Content Placeholder 2"/>
          <p:cNvSpPr>
            <a:spLocks noGrp="1"/>
          </p:cNvSpPr>
          <p:nvPr>
            <p:ph idx="1"/>
          </p:nvPr>
        </p:nvSpPr>
        <p:spPr>
          <a:xfrm>
            <a:off x="838200" y="1383193"/>
            <a:ext cx="10515600" cy="1971460"/>
          </a:xfrm>
        </p:spPr>
        <p:txBody>
          <a:bodyPr/>
          <a:lstStyle/>
          <a:p>
            <a:pPr algn="just"/>
            <a:r>
              <a:rPr lang="en-US" sz="2000" dirty="0" smtClean="0"/>
              <a:t>Operand is given explicitly in the instruction. For example ADD 5. this instruction add 5 to the content of accumulator. No memory reference to fetch but in limited range.</a:t>
            </a:r>
          </a:p>
          <a:p>
            <a:pPr marL="0" indent="0">
              <a:buNone/>
            </a:pPr>
            <a:r>
              <a:rPr lang="en-US" dirty="0" smtClean="0"/>
              <a:t>Format:-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12865018"/>
              </p:ext>
            </p:extLst>
          </p:nvPr>
        </p:nvGraphicFramePr>
        <p:xfrm>
          <a:off x="2399606" y="2151830"/>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21343884"/>
                    </a:ext>
                  </a:extLst>
                </a:gridCol>
                <a:gridCol w="4064000">
                  <a:extLst>
                    <a:ext uri="{9D8B030D-6E8A-4147-A177-3AD203B41FA5}">
                      <a16:colId xmlns:a16="http://schemas.microsoft.com/office/drawing/2014/main" val="2725068479"/>
                    </a:ext>
                  </a:extLst>
                </a:gridCol>
              </a:tblGrid>
              <a:tr h="370840">
                <a:tc>
                  <a:txBody>
                    <a:bodyPr/>
                    <a:lstStyle/>
                    <a:p>
                      <a:r>
                        <a:rPr lang="en-US" dirty="0" smtClean="0"/>
                        <a:t>Opcode</a:t>
                      </a:r>
                      <a:endParaRPr lang="en-US" dirty="0"/>
                    </a:p>
                  </a:txBody>
                  <a:tcPr/>
                </a:tc>
                <a:tc>
                  <a:txBody>
                    <a:bodyPr/>
                    <a:lstStyle/>
                    <a:p>
                      <a:r>
                        <a:rPr lang="en-US" dirty="0" smtClean="0"/>
                        <a:t>Operand</a:t>
                      </a:r>
                      <a:endParaRPr lang="en-US" dirty="0"/>
                    </a:p>
                  </a:txBody>
                  <a:tcPr/>
                </a:tc>
                <a:extLst>
                  <a:ext uri="{0D108BD9-81ED-4DB2-BD59-A6C34878D82A}">
                    <a16:rowId xmlns:a16="http://schemas.microsoft.com/office/drawing/2014/main" val="1540640221"/>
                  </a:ext>
                </a:extLst>
              </a:tr>
            </a:tbl>
          </a:graphicData>
        </a:graphic>
      </p:graphicFrame>
      <p:sp>
        <p:nvSpPr>
          <p:cNvPr id="5" name="TextBox 4"/>
          <p:cNvSpPr txBox="1"/>
          <p:nvPr/>
        </p:nvSpPr>
        <p:spPr>
          <a:xfrm>
            <a:off x="907122" y="2799146"/>
            <a:ext cx="10377755" cy="3624582"/>
          </a:xfrm>
          <a:prstGeom prst="rect">
            <a:avLst/>
          </a:prstGeom>
          <a:noFill/>
        </p:spPr>
        <p:txBody>
          <a:bodyPr wrap="square" rtlCol="0">
            <a:spAutoFit/>
          </a:bodyPr>
          <a:lstStyle/>
          <a:p>
            <a:r>
              <a:rPr lang="en-US" sz="2800" b="1" dirty="0" smtClean="0"/>
              <a:t>2. Direct Addressing</a:t>
            </a:r>
          </a:p>
          <a:p>
            <a:pPr marL="457200" indent="-457200">
              <a:buFont typeface="Arial" panose="020B0604020202020204" pitchFamily="34" charset="0"/>
              <a:buChar char="•"/>
            </a:pPr>
            <a:r>
              <a:rPr lang="en-US" sz="2000" dirty="0" smtClean="0"/>
              <a:t>In this address field contains address of operand e.g.. ADD A</a:t>
            </a:r>
          </a:p>
          <a:p>
            <a:pPr marL="457200" indent="-457200">
              <a:buFont typeface="Arial" panose="020B0604020202020204" pitchFamily="34" charset="0"/>
              <a:buChar char="•"/>
            </a:pPr>
            <a:r>
              <a:rPr lang="en-US" sz="2000" dirty="0" smtClean="0"/>
              <a:t>Effective Address (EA) = Address field of A. This instruction (ADD A) add contents of A to the accumulator.</a:t>
            </a:r>
          </a:p>
          <a:p>
            <a:pPr marL="457200" indent="-457200">
              <a:buFont typeface="Arial" panose="020B0604020202020204" pitchFamily="34" charset="0"/>
              <a:buChar char="•"/>
            </a:pPr>
            <a:r>
              <a:rPr lang="en-US" sz="2000" dirty="0" smtClean="0"/>
              <a:t>Look in memory at address A at for operand.</a:t>
            </a:r>
          </a:p>
          <a:p>
            <a:pPr marL="457200" indent="-457200">
              <a:buFont typeface="Arial" panose="020B0604020202020204" pitchFamily="34" charset="0"/>
              <a:buChar char="•"/>
            </a:pPr>
            <a:r>
              <a:rPr lang="en-US" sz="2000" dirty="0" smtClean="0"/>
              <a:t>Single memory reference to access data no additional calculation require to calculate effective address.</a:t>
            </a:r>
          </a:p>
          <a:p>
            <a:endParaRPr lang="en-US" sz="2000" dirty="0"/>
          </a:p>
          <a:p>
            <a:pPr>
              <a:lnSpc>
                <a:spcPct val="90000"/>
              </a:lnSpc>
              <a:spcBef>
                <a:spcPts val="1000"/>
              </a:spcBef>
            </a:pPr>
            <a:r>
              <a:rPr lang="en-US" sz="2800" dirty="0"/>
              <a:t>Format:- </a:t>
            </a:r>
          </a:p>
          <a:p>
            <a:pPr lvl="8"/>
            <a:r>
              <a:rPr lang="en-US" sz="2800" dirty="0" smtClean="0"/>
              <a:t>			Memory</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16249675"/>
              </p:ext>
            </p:extLst>
          </p:nvPr>
        </p:nvGraphicFramePr>
        <p:xfrm>
          <a:off x="2399606" y="5059191"/>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78501173"/>
                    </a:ext>
                  </a:extLst>
                </a:gridCol>
                <a:gridCol w="4064000">
                  <a:extLst>
                    <a:ext uri="{9D8B030D-6E8A-4147-A177-3AD203B41FA5}">
                      <a16:colId xmlns:a16="http://schemas.microsoft.com/office/drawing/2014/main" val="190787228"/>
                    </a:ext>
                  </a:extLst>
                </a:gridCol>
              </a:tblGrid>
              <a:tr h="370840">
                <a:tc>
                  <a:txBody>
                    <a:bodyPr/>
                    <a:lstStyle/>
                    <a:p>
                      <a:r>
                        <a:rPr lang="en-US" dirty="0" smtClean="0"/>
                        <a:t>Opcode</a:t>
                      </a:r>
                      <a:endParaRPr lang="en-US" dirty="0"/>
                    </a:p>
                  </a:txBody>
                  <a:tcPr/>
                </a:tc>
                <a:tc>
                  <a:txBody>
                    <a:bodyPr/>
                    <a:lstStyle/>
                    <a:p>
                      <a:r>
                        <a:rPr lang="en-US" dirty="0" smtClean="0"/>
                        <a:t>Address of A</a:t>
                      </a:r>
                      <a:endParaRPr lang="en-US" dirty="0"/>
                    </a:p>
                  </a:txBody>
                  <a:tcPr/>
                </a:tc>
                <a:extLst>
                  <a:ext uri="{0D108BD9-81ED-4DB2-BD59-A6C34878D82A}">
                    <a16:rowId xmlns:a16="http://schemas.microsoft.com/office/drawing/2014/main" val="3126021219"/>
                  </a:ext>
                </a:extLst>
              </a:tr>
            </a:tbl>
          </a:graphicData>
        </a:graphic>
      </p:graphicFrame>
      <p:cxnSp>
        <p:nvCxnSpPr>
          <p:cNvPr id="8" name="Elbow Connector 7"/>
          <p:cNvCxnSpPr/>
          <p:nvPr/>
        </p:nvCxnSpPr>
        <p:spPr>
          <a:xfrm>
            <a:off x="7625166" y="5430031"/>
            <a:ext cx="1022888" cy="3198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559158627"/>
              </p:ext>
            </p:extLst>
          </p:nvPr>
        </p:nvGraphicFramePr>
        <p:xfrm>
          <a:off x="8677727" y="5582198"/>
          <a:ext cx="1690639" cy="1112520"/>
        </p:xfrm>
        <a:graphic>
          <a:graphicData uri="http://schemas.openxmlformats.org/drawingml/2006/table">
            <a:tbl>
              <a:tblPr firstRow="1" bandRow="1">
                <a:tableStyleId>{5C22544A-7EE6-4342-B048-85BDC9FD1C3A}</a:tableStyleId>
              </a:tblPr>
              <a:tblGrid>
                <a:gridCol w="1690639">
                  <a:extLst>
                    <a:ext uri="{9D8B030D-6E8A-4147-A177-3AD203B41FA5}">
                      <a16:colId xmlns:a16="http://schemas.microsoft.com/office/drawing/2014/main" val="662860780"/>
                    </a:ext>
                  </a:extLst>
                </a:gridCol>
              </a:tblGrid>
              <a:tr h="370840">
                <a:tc>
                  <a:txBody>
                    <a:bodyPr/>
                    <a:lstStyle/>
                    <a:p>
                      <a:endParaRPr lang="en-US" dirty="0"/>
                    </a:p>
                  </a:txBody>
                  <a:tcPr/>
                </a:tc>
                <a:extLst>
                  <a:ext uri="{0D108BD9-81ED-4DB2-BD59-A6C34878D82A}">
                    <a16:rowId xmlns:a16="http://schemas.microsoft.com/office/drawing/2014/main" val="4176897207"/>
                  </a:ext>
                </a:extLst>
              </a:tr>
              <a:tr h="370840">
                <a:tc>
                  <a:txBody>
                    <a:bodyPr/>
                    <a:lstStyle/>
                    <a:p>
                      <a:r>
                        <a:rPr lang="en-US" dirty="0" smtClean="0"/>
                        <a:t>Operand A</a:t>
                      </a:r>
                      <a:endParaRPr lang="en-US" dirty="0"/>
                    </a:p>
                  </a:txBody>
                  <a:tcPr/>
                </a:tc>
                <a:extLst>
                  <a:ext uri="{0D108BD9-81ED-4DB2-BD59-A6C34878D82A}">
                    <a16:rowId xmlns:a16="http://schemas.microsoft.com/office/drawing/2014/main" val="3898848832"/>
                  </a:ext>
                </a:extLst>
              </a:tr>
              <a:tr h="370840">
                <a:tc>
                  <a:txBody>
                    <a:bodyPr/>
                    <a:lstStyle/>
                    <a:p>
                      <a:endParaRPr lang="en-US" dirty="0"/>
                    </a:p>
                  </a:txBody>
                  <a:tcPr/>
                </a:tc>
                <a:extLst>
                  <a:ext uri="{0D108BD9-81ED-4DB2-BD59-A6C34878D82A}">
                    <a16:rowId xmlns:a16="http://schemas.microsoft.com/office/drawing/2014/main" val="1345815453"/>
                  </a:ext>
                </a:extLst>
              </a:tr>
            </a:tbl>
          </a:graphicData>
        </a:graphic>
      </p:graphicFrame>
    </p:spTree>
    <p:extLst>
      <p:ext uri="{BB962C8B-B14F-4D97-AF65-F5344CB8AC3E}">
        <p14:creationId xmlns:p14="http://schemas.microsoft.com/office/powerpoint/2010/main" val="26892910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756"/>
          </a:xfrm>
        </p:spPr>
        <p:txBody>
          <a:bodyPr>
            <a:normAutofit/>
          </a:bodyPr>
          <a:lstStyle/>
          <a:p>
            <a:r>
              <a:rPr lang="en-US" sz="3200" b="1" dirty="0" smtClean="0">
                <a:latin typeface="+mn-lt"/>
              </a:rPr>
              <a:t>3. Indirect Addressing</a:t>
            </a:r>
            <a:endParaRPr lang="en-US" sz="3200" b="1" dirty="0">
              <a:latin typeface="+mn-lt"/>
            </a:endParaRPr>
          </a:p>
        </p:txBody>
      </p:sp>
      <p:sp>
        <p:nvSpPr>
          <p:cNvPr id="3" name="Content Placeholder 2"/>
          <p:cNvSpPr>
            <a:spLocks noGrp="1"/>
          </p:cNvSpPr>
          <p:nvPr>
            <p:ph idx="1"/>
          </p:nvPr>
        </p:nvSpPr>
        <p:spPr>
          <a:xfrm>
            <a:off x="838200" y="1084882"/>
            <a:ext cx="10515600" cy="5563891"/>
          </a:xfrm>
        </p:spPr>
        <p:txBody>
          <a:bodyPr/>
          <a:lstStyle/>
          <a:p>
            <a:r>
              <a:rPr lang="en-US" dirty="0" smtClean="0"/>
              <a:t>Memory cell pointed by address field and which contains address of operand.</a:t>
            </a:r>
          </a:p>
          <a:p>
            <a:r>
              <a:rPr lang="en-US" dirty="0" smtClean="0"/>
              <a:t>Effective Address (EA) = Address field of A</a:t>
            </a:r>
          </a:p>
          <a:p>
            <a:r>
              <a:rPr lang="en-US" dirty="0" smtClean="0"/>
              <a:t>EA = [A]</a:t>
            </a:r>
          </a:p>
          <a:p>
            <a:r>
              <a:rPr lang="en-US" dirty="0" smtClean="0"/>
              <a:t>E.g. ADD A</a:t>
            </a:r>
          </a:p>
          <a:p>
            <a:r>
              <a:rPr lang="en-US" dirty="0" smtClean="0"/>
              <a:t>Format:-</a:t>
            </a:r>
          </a:p>
          <a:p>
            <a:endParaRPr lang="en-US" dirty="0"/>
          </a:p>
          <a:p>
            <a:endParaRPr lang="en-US" dirty="0" smtClean="0"/>
          </a:p>
          <a:p>
            <a:pPr marL="0" indent="0">
              <a:buNone/>
            </a:pPr>
            <a:r>
              <a:rPr lang="en-US" dirty="0"/>
              <a:t>	</a:t>
            </a:r>
            <a:r>
              <a:rPr lang="en-US" dirty="0" smtClean="0"/>
              <a:t>						memory</a:t>
            </a:r>
          </a:p>
          <a:p>
            <a:r>
              <a:rPr lang="en-US" dirty="0" smtClean="0"/>
              <a:t>It is Slower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96585594"/>
              </p:ext>
            </p:extLst>
          </p:nvPr>
        </p:nvGraphicFramePr>
        <p:xfrm>
          <a:off x="2543444" y="3630922"/>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83335564"/>
                    </a:ext>
                  </a:extLst>
                </a:gridCol>
                <a:gridCol w="4064000">
                  <a:extLst>
                    <a:ext uri="{9D8B030D-6E8A-4147-A177-3AD203B41FA5}">
                      <a16:colId xmlns:a16="http://schemas.microsoft.com/office/drawing/2014/main" val="3628478334"/>
                    </a:ext>
                  </a:extLst>
                </a:gridCol>
              </a:tblGrid>
              <a:tr h="370840">
                <a:tc>
                  <a:txBody>
                    <a:bodyPr/>
                    <a:lstStyle/>
                    <a:p>
                      <a:r>
                        <a:rPr lang="en-US" dirty="0" smtClean="0"/>
                        <a:t>Opcode</a:t>
                      </a:r>
                      <a:endParaRPr lang="en-US" dirty="0"/>
                    </a:p>
                  </a:txBody>
                  <a:tcPr/>
                </a:tc>
                <a:tc>
                  <a:txBody>
                    <a:bodyPr/>
                    <a:lstStyle/>
                    <a:p>
                      <a:r>
                        <a:rPr lang="en-US" dirty="0" smtClean="0"/>
                        <a:t>Address</a:t>
                      </a:r>
                      <a:endParaRPr lang="en-US" dirty="0"/>
                    </a:p>
                  </a:txBody>
                  <a:tcPr/>
                </a:tc>
                <a:extLst>
                  <a:ext uri="{0D108BD9-81ED-4DB2-BD59-A6C34878D82A}">
                    <a16:rowId xmlns:a16="http://schemas.microsoft.com/office/drawing/2014/main" val="368666358"/>
                  </a:ext>
                </a:extLst>
              </a:tr>
            </a:tbl>
          </a:graphicData>
        </a:graphic>
      </p:graphicFrame>
      <p:cxnSp>
        <p:nvCxnSpPr>
          <p:cNvPr id="6" name="Elbow Connector 5"/>
          <p:cNvCxnSpPr/>
          <p:nvPr/>
        </p:nvCxnSpPr>
        <p:spPr>
          <a:xfrm>
            <a:off x="7439186" y="4001762"/>
            <a:ext cx="1255363" cy="833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2625745848"/>
              </p:ext>
            </p:extLst>
          </p:nvPr>
        </p:nvGraphicFramePr>
        <p:xfrm>
          <a:off x="8694549" y="4001762"/>
          <a:ext cx="2183539" cy="2225040"/>
        </p:xfrm>
        <a:graphic>
          <a:graphicData uri="http://schemas.openxmlformats.org/drawingml/2006/table">
            <a:tbl>
              <a:tblPr firstRow="1" bandRow="1">
                <a:tableStyleId>{5C22544A-7EE6-4342-B048-85BDC9FD1C3A}</a:tableStyleId>
              </a:tblPr>
              <a:tblGrid>
                <a:gridCol w="2183539">
                  <a:extLst>
                    <a:ext uri="{9D8B030D-6E8A-4147-A177-3AD203B41FA5}">
                      <a16:colId xmlns:a16="http://schemas.microsoft.com/office/drawing/2014/main" val="2229694756"/>
                    </a:ext>
                  </a:extLst>
                </a:gridCol>
              </a:tblGrid>
              <a:tr h="370840">
                <a:tc>
                  <a:txBody>
                    <a:bodyPr/>
                    <a:lstStyle/>
                    <a:p>
                      <a:endParaRPr lang="en-US" dirty="0"/>
                    </a:p>
                  </a:txBody>
                  <a:tcPr/>
                </a:tc>
                <a:extLst>
                  <a:ext uri="{0D108BD9-81ED-4DB2-BD59-A6C34878D82A}">
                    <a16:rowId xmlns:a16="http://schemas.microsoft.com/office/drawing/2014/main" val="2544963363"/>
                  </a:ext>
                </a:extLst>
              </a:tr>
              <a:tr h="370840">
                <a:tc>
                  <a:txBody>
                    <a:bodyPr/>
                    <a:lstStyle/>
                    <a:p>
                      <a:endParaRPr lang="en-US" dirty="0"/>
                    </a:p>
                  </a:txBody>
                  <a:tcPr/>
                </a:tc>
                <a:extLst>
                  <a:ext uri="{0D108BD9-81ED-4DB2-BD59-A6C34878D82A}">
                    <a16:rowId xmlns:a16="http://schemas.microsoft.com/office/drawing/2014/main" val="1113488552"/>
                  </a:ext>
                </a:extLst>
              </a:tr>
              <a:tr h="370840">
                <a:tc>
                  <a:txBody>
                    <a:bodyPr/>
                    <a:lstStyle/>
                    <a:p>
                      <a:r>
                        <a:rPr lang="en-US" dirty="0" smtClean="0"/>
                        <a:t>Address</a:t>
                      </a:r>
                      <a:endParaRPr lang="en-US" dirty="0"/>
                    </a:p>
                  </a:txBody>
                  <a:tcPr/>
                </a:tc>
                <a:extLst>
                  <a:ext uri="{0D108BD9-81ED-4DB2-BD59-A6C34878D82A}">
                    <a16:rowId xmlns:a16="http://schemas.microsoft.com/office/drawing/2014/main" val="743133824"/>
                  </a:ext>
                </a:extLst>
              </a:tr>
              <a:tr h="370840">
                <a:tc>
                  <a:txBody>
                    <a:bodyPr/>
                    <a:lstStyle/>
                    <a:p>
                      <a:endParaRPr lang="en-US"/>
                    </a:p>
                  </a:txBody>
                  <a:tcPr/>
                </a:tc>
                <a:extLst>
                  <a:ext uri="{0D108BD9-81ED-4DB2-BD59-A6C34878D82A}">
                    <a16:rowId xmlns:a16="http://schemas.microsoft.com/office/drawing/2014/main" val="1821584524"/>
                  </a:ext>
                </a:extLst>
              </a:tr>
              <a:tr h="370840">
                <a:tc>
                  <a:txBody>
                    <a:bodyPr/>
                    <a:lstStyle/>
                    <a:p>
                      <a:r>
                        <a:rPr lang="en-US" dirty="0" smtClean="0"/>
                        <a:t>Operand</a:t>
                      </a:r>
                      <a:endParaRPr lang="en-US" dirty="0"/>
                    </a:p>
                  </a:txBody>
                  <a:tcPr/>
                </a:tc>
                <a:extLst>
                  <a:ext uri="{0D108BD9-81ED-4DB2-BD59-A6C34878D82A}">
                    <a16:rowId xmlns:a16="http://schemas.microsoft.com/office/drawing/2014/main" val="2020745656"/>
                  </a:ext>
                </a:extLst>
              </a:tr>
              <a:tr h="370840">
                <a:tc>
                  <a:txBody>
                    <a:bodyPr/>
                    <a:lstStyle/>
                    <a:p>
                      <a:endParaRPr lang="en-US" dirty="0"/>
                    </a:p>
                  </a:txBody>
                  <a:tcPr/>
                </a:tc>
                <a:extLst>
                  <a:ext uri="{0D108BD9-81ED-4DB2-BD59-A6C34878D82A}">
                    <a16:rowId xmlns:a16="http://schemas.microsoft.com/office/drawing/2014/main" val="2981851164"/>
                  </a:ext>
                </a:extLst>
              </a:tr>
            </a:tbl>
          </a:graphicData>
        </a:graphic>
      </p:graphicFrame>
      <p:cxnSp>
        <p:nvCxnSpPr>
          <p:cNvPr id="16" name="Straight Arrow Connector 15"/>
          <p:cNvCxnSpPr/>
          <p:nvPr/>
        </p:nvCxnSpPr>
        <p:spPr>
          <a:xfrm flipH="1">
            <a:off x="10878088" y="5641383"/>
            <a:ext cx="606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484244" y="4835471"/>
            <a:ext cx="0" cy="805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878088" y="4835471"/>
            <a:ext cx="6061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799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319"/>
            <a:ext cx="10515600" cy="1325563"/>
          </a:xfrm>
        </p:spPr>
        <p:txBody>
          <a:bodyPr>
            <a:normAutofit/>
          </a:bodyPr>
          <a:lstStyle/>
          <a:p>
            <a:r>
              <a:rPr lang="en-US" sz="3200" b="1" dirty="0" smtClean="0">
                <a:latin typeface="+mn-lt"/>
              </a:rPr>
              <a:t>4. Register Addressing</a:t>
            </a:r>
            <a:endParaRPr lang="en-US" sz="3200" b="1" dirty="0">
              <a:latin typeface="+mn-lt"/>
            </a:endParaRPr>
          </a:p>
        </p:txBody>
      </p:sp>
      <p:sp>
        <p:nvSpPr>
          <p:cNvPr id="3" name="Content Placeholder 2"/>
          <p:cNvSpPr>
            <a:spLocks noGrp="1"/>
          </p:cNvSpPr>
          <p:nvPr>
            <p:ph idx="1"/>
          </p:nvPr>
        </p:nvSpPr>
        <p:spPr>
          <a:xfrm>
            <a:off x="714214" y="852406"/>
            <a:ext cx="10515600" cy="5858360"/>
          </a:xfrm>
        </p:spPr>
        <p:txBody>
          <a:bodyPr>
            <a:normAutofit/>
          </a:bodyPr>
          <a:lstStyle/>
          <a:p>
            <a:r>
              <a:rPr lang="en-US" dirty="0" smtClean="0"/>
              <a:t>Operand is present in register named in address field.</a:t>
            </a:r>
          </a:p>
          <a:p>
            <a:r>
              <a:rPr lang="en-US" dirty="0" smtClean="0"/>
              <a:t>Effective Address = R; EA = [R]</a:t>
            </a:r>
          </a:p>
          <a:p>
            <a:r>
              <a:rPr lang="en-US" dirty="0" smtClean="0"/>
              <a:t>Limited number of registers, Very small address field needed.</a:t>
            </a:r>
          </a:p>
          <a:p>
            <a:r>
              <a:rPr lang="en-US" dirty="0" smtClean="0"/>
              <a:t>Shorter instruction, Faster instruction fetch.</a:t>
            </a:r>
          </a:p>
          <a:p>
            <a:r>
              <a:rPr lang="en-US" dirty="0" smtClean="0"/>
              <a:t>No memory access, Fast execution.</a:t>
            </a:r>
          </a:p>
          <a:p>
            <a:r>
              <a:rPr lang="en-US" dirty="0" smtClean="0"/>
              <a:t>Multiple registers help to improve the performance.</a:t>
            </a:r>
          </a:p>
          <a:p>
            <a:r>
              <a:rPr lang="en-US" dirty="0" smtClean="0"/>
              <a:t>Format:- </a:t>
            </a:r>
          </a:p>
          <a:p>
            <a:endParaRPr lang="en-US" dirty="0"/>
          </a:p>
          <a:p>
            <a:endParaRPr lang="en-US" dirty="0" smtClean="0"/>
          </a:p>
          <a:p>
            <a:pPr marL="0" indent="0">
              <a:buNone/>
            </a:pPr>
            <a:r>
              <a:rPr lang="en-US" dirty="0"/>
              <a:t>	</a:t>
            </a:r>
            <a:r>
              <a:rPr lang="en-US" dirty="0" smtClean="0"/>
              <a:t>						Register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77141388"/>
              </p:ext>
            </p:extLst>
          </p:nvPr>
        </p:nvGraphicFramePr>
        <p:xfrm>
          <a:off x="2636004" y="4036304"/>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7586064"/>
                    </a:ext>
                  </a:extLst>
                </a:gridCol>
                <a:gridCol w="4064000">
                  <a:extLst>
                    <a:ext uri="{9D8B030D-6E8A-4147-A177-3AD203B41FA5}">
                      <a16:colId xmlns:a16="http://schemas.microsoft.com/office/drawing/2014/main" val="1502434908"/>
                    </a:ext>
                  </a:extLst>
                </a:gridCol>
              </a:tblGrid>
              <a:tr h="370840">
                <a:tc>
                  <a:txBody>
                    <a:bodyPr/>
                    <a:lstStyle/>
                    <a:p>
                      <a:r>
                        <a:rPr lang="en-US" dirty="0" smtClean="0"/>
                        <a:t>Opcode</a:t>
                      </a:r>
                      <a:endParaRPr lang="en-US" dirty="0"/>
                    </a:p>
                  </a:txBody>
                  <a:tcPr/>
                </a:tc>
                <a:tc>
                  <a:txBody>
                    <a:bodyPr/>
                    <a:lstStyle/>
                    <a:p>
                      <a:r>
                        <a:rPr lang="en-US" dirty="0" smtClean="0"/>
                        <a:t>Register Address</a:t>
                      </a:r>
                      <a:endParaRPr lang="en-US" dirty="0"/>
                    </a:p>
                  </a:txBody>
                  <a:tcPr/>
                </a:tc>
                <a:extLst>
                  <a:ext uri="{0D108BD9-81ED-4DB2-BD59-A6C34878D82A}">
                    <a16:rowId xmlns:a16="http://schemas.microsoft.com/office/drawing/2014/main" val="1528121982"/>
                  </a:ext>
                </a:extLst>
              </a:tr>
            </a:tbl>
          </a:graphicData>
        </a:graphic>
      </p:graphicFrame>
      <p:cxnSp>
        <p:nvCxnSpPr>
          <p:cNvPr id="6" name="Elbow Connector 5"/>
          <p:cNvCxnSpPr/>
          <p:nvPr/>
        </p:nvCxnSpPr>
        <p:spPr>
          <a:xfrm>
            <a:off x="7315200" y="4407144"/>
            <a:ext cx="1255363" cy="6143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4291093300"/>
              </p:ext>
            </p:extLst>
          </p:nvPr>
        </p:nvGraphicFramePr>
        <p:xfrm>
          <a:off x="8570563" y="4453638"/>
          <a:ext cx="1718590" cy="1483360"/>
        </p:xfrm>
        <a:graphic>
          <a:graphicData uri="http://schemas.openxmlformats.org/drawingml/2006/table">
            <a:tbl>
              <a:tblPr firstRow="1" bandRow="1">
                <a:tableStyleId>{5C22544A-7EE6-4342-B048-85BDC9FD1C3A}</a:tableStyleId>
              </a:tblPr>
              <a:tblGrid>
                <a:gridCol w="1718590">
                  <a:extLst>
                    <a:ext uri="{9D8B030D-6E8A-4147-A177-3AD203B41FA5}">
                      <a16:colId xmlns:a16="http://schemas.microsoft.com/office/drawing/2014/main" val="1497156804"/>
                    </a:ext>
                  </a:extLst>
                </a:gridCol>
              </a:tblGrid>
              <a:tr h="370840">
                <a:tc>
                  <a:txBody>
                    <a:bodyPr/>
                    <a:lstStyle/>
                    <a:p>
                      <a:endParaRPr lang="en-US" dirty="0"/>
                    </a:p>
                  </a:txBody>
                  <a:tcPr/>
                </a:tc>
                <a:extLst>
                  <a:ext uri="{0D108BD9-81ED-4DB2-BD59-A6C34878D82A}">
                    <a16:rowId xmlns:a16="http://schemas.microsoft.com/office/drawing/2014/main" val="3291794426"/>
                  </a:ext>
                </a:extLst>
              </a:tr>
              <a:tr h="370840">
                <a:tc>
                  <a:txBody>
                    <a:bodyPr/>
                    <a:lstStyle/>
                    <a:p>
                      <a:r>
                        <a:rPr lang="en-US" dirty="0" smtClean="0"/>
                        <a:t>Operand</a:t>
                      </a:r>
                      <a:endParaRPr lang="en-US" dirty="0"/>
                    </a:p>
                  </a:txBody>
                  <a:tcPr/>
                </a:tc>
                <a:extLst>
                  <a:ext uri="{0D108BD9-81ED-4DB2-BD59-A6C34878D82A}">
                    <a16:rowId xmlns:a16="http://schemas.microsoft.com/office/drawing/2014/main" val="1945795404"/>
                  </a:ext>
                </a:extLst>
              </a:tr>
              <a:tr h="370840">
                <a:tc>
                  <a:txBody>
                    <a:bodyPr/>
                    <a:lstStyle/>
                    <a:p>
                      <a:endParaRPr lang="en-US"/>
                    </a:p>
                  </a:txBody>
                  <a:tcPr/>
                </a:tc>
                <a:extLst>
                  <a:ext uri="{0D108BD9-81ED-4DB2-BD59-A6C34878D82A}">
                    <a16:rowId xmlns:a16="http://schemas.microsoft.com/office/drawing/2014/main" val="1732266638"/>
                  </a:ext>
                </a:extLst>
              </a:tr>
              <a:tr h="370840">
                <a:tc>
                  <a:txBody>
                    <a:bodyPr/>
                    <a:lstStyle/>
                    <a:p>
                      <a:endParaRPr lang="en-US" dirty="0"/>
                    </a:p>
                  </a:txBody>
                  <a:tcPr/>
                </a:tc>
                <a:extLst>
                  <a:ext uri="{0D108BD9-81ED-4DB2-BD59-A6C34878D82A}">
                    <a16:rowId xmlns:a16="http://schemas.microsoft.com/office/drawing/2014/main" val="1058279945"/>
                  </a:ext>
                </a:extLst>
              </a:tr>
            </a:tbl>
          </a:graphicData>
        </a:graphic>
      </p:graphicFrame>
    </p:spTree>
    <p:extLst>
      <p:ext uri="{BB962C8B-B14F-4D97-AF65-F5344CB8AC3E}">
        <p14:creationId xmlns:p14="http://schemas.microsoft.com/office/powerpoint/2010/main" val="3260996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2265"/>
          </a:xfrm>
        </p:spPr>
        <p:txBody>
          <a:bodyPr>
            <a:normAutofit/>
          </a:bodyPr>
          <a:lstStyle/>
          <a:p>
            <a:r>
              <a:rPr lang="en-US" sz="3200" b="1" dirty="0" smtClean="0">
                <a:latin typeface="+mn-lt"/>
              </a:rPr>
              <a:t>5. Register Indirect Addressing</a:t>
            </a:r>
            <a:endParaRPr lang="en-US" sz="3200" b="1" dirty="0">
              <a:latin typeface="+mn-lt"/>
            </a:endParaRPr>
          </a:p>
        </p:txBody>
      </p:sp>
      <p:sp>
        <p:nvSpPr>
          <p:cNvPr id="3" name="Content Placeholder 2"/>
          <p:cNvSpPr>
            <a:spLocks noGrp="1"/>
          </p:cNvSpPr>
          <p:nvPr>
            <p:ph idx="1"/>
          </p:nvPr>
        </p:nvSpPr>
        <p:spPr>
          <a:xfrm>
            <a:off x="838200" y="1007390"/>
            <a:ext cx="11353800" cy="5169573"/>
          </a:xfrm>
        </p:spPr>
        <p:txBody>
          <a:bodyPr>
            <a:normAutofit/>
          </a:bodyPr>
          <a:lstStyle/>
          <a:p>
            <a:r>
              <a:rPr lang="en-US" dirty="0" smtClean="0"/>
              <a:t>Effective address = [R]</a:t>
            </a:r>
          </a:p>
          <a:p>
            <a:r>
              <a:rPr lang="en-US" dirty="0" smtClean="0"/>
              <a:t>Operand is in memory cell pointed by the content of register R. It is having large address space. Fewer memory access than the direct addressing.</a:t>
            </a:r>
          </a:p>
          <a:p>
            <a:r>
              <a:rPr lang="en-US" dirty="0" smtClean="0"/>
              <a:t>Format:-</a:t>
            </a:r>
          </a:p>
          <a:p>
            <a:endParaRPr lang="en-US" dirty="0"/>
          </a:p>
          <a:p>
            <a:endParaRPr lang="en-US" dirty="0" smtClean="0"/>
          </a:p>
          <a:p>
            <a:pPr marL="0" indent="0">
              <a:buNone/>
            </a:pPr>
            <a:r>
              <a:rPr lang="en-US" dirty="0" smtClean="0"/>
              <a:t>						Register</a:t>
            </a:r>
          </a:p>
          <a:p>
            <a:pPr marL="0" indent="0">
              <a:buNone/>
            </a:pPr>
            <a:endParaRPr lang="en-US" dirty="0"/>
          </a:p>
          <a:p>
            <a:pPr marL="0" indent="0">
              <a:buNone/>
            </a:pPr>
            <a:r>
              <a:rPr lang="en-US" dirty="0" smtClean="0"/>
              <a:t>									                  memory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67508177"/>
              </p:ext>
            </p:extLst>
          </p:nvPr>
        </p:nvGraphicFramePr>
        <p:xfrm>
          <a:off x="2543444" y="2849936"/>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28003243"/>
                    </a:ext>
                  </a:extLst>
                </a:gridCol>
                <a:gridCol w="4064000">
                  <a:extLst>
                    <a:ext uri="{9D8B030D-6E8A-4147-A177-3AD203B41FA5}">
                      <a16:colId xmlns:a16="http://schemas.microsoft.com/office/drawing/2014/main" val="4019912654"/>
                    </a:ext>
                  </a:extLst>
                </a:gridCol>
              </a:tblGrid>
              <a:tr h="370840">
                <a:tc>
                  <a:txBody>
                    <a:bodyPr/>
                    <a:lstStyle/>
                    <a:p>
                      <a:r>
                        <a:rPr lang="en-US" dirty="0" smtClean="0"/>
                        <a:t>Opcode</a:t>
                      </a:r>
                      <a:endParaRPr lang="en-US" dirty="0"/>
                    </a:p>
                  </a:txBody>
                  <a:tcPr/>
                </a:tc>
                <a:tc>
                  <a:txBody>
                    <a:bodyPr/>
                    <a:lstStyle/>
                    <a:p>
                      <a:r>
                        <a:rPr lang="en-US" dirty="0" smtClean="0"/>
                        <a:t>Register</a:t>
                      </a:r>
                      <a:r>
                        <a:rPr lang="en-US" baseline="0" dirty="0" smtClean="0"/>
                        <a:t> Add.</a:t>
                      </a:r>
                      <a:endParaRPr lang="en-US" dirty="0"/>
                    </a:p>
                  </a:txBody>
                  <a:tcPr/>
                </a:tc>
                <a:extLst>
                  <a:ext uri="{0D108BD9-81ED-4DB2-BD59-A6C34878D82A}">
                    <a16:rowId xmlns:a16="http://schemas.microsoft.com/office/drawing/2014/main" val="1645014752"/>
                  </a:ext>
                </a:extLst>
              </a:tr>
            </a:tbl>
          </a:graphicData>
        </a:graphic>
      </p:graphicFrame>
      <p:cxnSp>
        <p:nvCxnSpPr>
          <p:cNvPr id="6" name="Elbow Connector 5"/>
          <p:cNvCxnSpPr/>
          <p:nvPr/>
        </p:nvCxnSpPr>
        <p:spPr>
          <a:xfrm>
            <a:off x="7020732" y="3208149"/>
            <a:ext cx="712922" cy="3840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617719565"/>
              </p:ext>
            </p:extLst>
          </p:nvPr>
        </p:nvGraphicFramePr>
        <p:xfrm>
          <a:off x="7778641" y="3400162"/>
          <a:ext cx="1765085" cy="1483360"/>
        </p:xfrm>
        <a:graphic>
          <a:graphicData uri="http://schemas.openxmlformats.org/drawingml/2006/table">
            <a:tbl>
              <a:tblPr firstRow="1" bandRow="1">
                <a:tableStyleId>{5C22544A-7EE6-4342-B048-85BDC9FD1C3A}</a:tableStyleId>
              </a:tblPr>
              <a:tblGrid>
                <a:gridCol w="1765085">
                  <a:extLst>
                    <a:ext uri="{9D8B030D-6E8A-4147-A177-3AD203B41FA5}">
                      <a16:colId xmlns:a16="http://schemas.microsoft.com/office/drawing/2014/main" val="1927349757"/>
                    </a:ext>
                  </a:extLst>
                </a:gridCol>
              </a:tblGrid>
              <a:tr h="370840">
                <a:tc>
                  <a:txBody>
                    <a:bodyPr/>
                    <a:lstStyle/>
                    <a:p>
                      <a:r>
                        <a:rPr lang="en-US" dirty="0" smtClean="0"/>
                        <a:t>Address</a:t>
                      </a:r>
                      <a:endParaRPr lang="en-US" dirty="0"/>
                    </a:p>
                  </a:txBody>
                  <a:tcPr/>
                </a:tc>
                <a:extLst>
                  <a:ext uri="{0D108BD9-81ED-4DB2-BD59-A6C34878D82A}">
                    <a16:rowId xmlns:a16="http://schemas.microsoft.com/office/drawing/2014/main" val="754344471"/>
                  </a:ext>
                </a:extLst>
              </a:tr>
              <a:tr h="370840">
                <a:tc>
                  <a:txBody>
                    <a:bodyPr/>
                    <a:lstStyle/>
                    <a:p>
                      <a:endParaRPr lang="en-US"/>
                    </a:p>
                  </a:txBody>
                  <a:tcPr/>
                </a:tc>
                <a:extLst>
                  <a:ext uri="{0D108BD9-81ED-4DB2-BD59-A6C34878D82A}">
                    <a16:rowId xmlns:a16="http://schemas.microsoft.com/office/drawing/2014/main" val="779782664"/>
                  </a:ext>
                </a:extLst>
              </a:tr>
              <a:tr h="370840">
                <a:tc>
                  <a:txBody>
                    <a:bodyPr/>
                    <a:lstStyle/>
                    <a:p>
                      <a:endParaRPr lang="en-US" dirty="0"/>
                    </a:p>
                  </a:txBody>
                  <a:tcPr/>
                </a:tc>
                <a:extLst>
                  <a:ext uri="{0D108BD9-81ED-4DB2-BD59-A6C34878D82A}">
                    <a16:rowId xmlns:a16="http://schemas.microsoft.com/office/drawing/2014/main" val="3760020133"/>
                  </a:ext>
                </a:extLst>
              </a:tr>
              <a:tr h="370840">
                <a:tc>
                  <a:txBody>
                    <a:bodyPr/>
                    <a:lstStyle/>
                    <a:p>
                      <a:endParaRPr lang="en-US" dirty="0"/>
                    </a:p>
                  </a:txBody>
                  <a:tcPr/>
                </a:tc>
                <a:extLst>
                  <a:ext uri="{0D108BD9-81ED-4DB2-BD59-A6C34878D82A}">
                    <a16:rowId xmlns:a16="http://schemas.microsoft.com/office/drawing/2014/main" val="48559289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25536183"/>
              </p:ext>
            </p:extLst>
          </p:nvPr>
        </p:nvGraphicFramePr>
        <p:xfrm>
          <a:off x="10461356" y="3496846"/>
          <a:ext cx="1534332" cy="1483360"/>
        </p:xfrm>
        <a:graphic>
          <a:graphicData uri="http://schemas.openxmlformats.org/drawingml/2006/table">
            <a:tbl>
              <a:tblPr firstRow="1" bandRow="1">
                <a:tableStyleId>{5C22544A-7EE6-4342-B048-85BDC9FD1C3A}</a:tableStyleId>
              </a:tblPr>
              <a:tblGrid>
                <a:gridCol w="1534332">
                  <a:extLst>
                    <a:ext uri="{9D8B030D-6E8A-4147-A177-3AD203B41FA5}">
                      <a16:colId xmlns:a16="http://schemas.microsoft.com/office/drawing/2014/main" val="196707099"/>
                    </a:ext>
                  </a:extLst>
                </a:gridCol>
              </a:tblGrid>
              <a:tr h="370840">
                <a:tc>
                  <a:txBody>
                    <a:bodyPr/>
                    <a:lstStyle/>
                    <a:p>
                      <a:endParaRPr lang="en-US" dirty="0"/>
                    </a:p>
                  </a:txBody>
                  <a:tcPr/>
                </a:tc>
                <a:extLst>
                  <a:ext uri="{0D108BD9-81ED-4DB2-BD59-A6C34878D82A}">
                    <a16:rowId xmlns:a16="http://schemas.microsoft.com/office/drawing/2014/main" val="2247382609"/>
                  </a:ext>
                </a:extLst>
              </a:tr>
              <a:tr h="370840">
                <a:tc>
                  <a:txBody>
                    <a:bodyPr/>
                    <a:lstStyle/>
                    <a:p>
                      <a:r>
                        <a:rPr lang="en-US" dirty="0" smtClean="0"/>
                        <a:t>Operand</a:t>
                      </a:r>
                      <a:endParaRPr lang="en-US" dirty="0"/>
                    </a:p>
                  </a:txBody>
                  <a:tcPr/>
                </a:tc>
                <a:extLst>
                  <a:ext uri="{0D108BD9-81ED-4DB2-BD59-A6C34878D82A}">
                    <a16:rowId xmlns:a16="http://schemas.microsoft.com/office/drawing/2014/main" val="4133594469"/>
                  </a:ext>
                </a:extLst>
              </a:tr>
              <a:tr h="370840">
                <a:tc>
                  <a:txBody>
                    <a:bodyPr/>
                    <a:lstStyle/>
                    <a:p>
                      <a:endParaRPr lang="en-US"/>
                    </a:p>
                  </a:txBody>
                  <a:tcPr/>
                </a:tc>
                <a:extLst>
                  <a:ext uri="{0D108BD9-81ED-4DB2-BD59-A6C34878D82A}">
                    <a16:rowId xmlns:a16="http://schemas.microsoft.com/office/drawing/2014/main" val="4094686079"/>
                  </a:ext>
                </a:extLst>
              </a:tr>
              <a:tr h="370840">
                <a:tc>
                  <a:txBody>
                    <a:bodyPr/>
                    <a:lstStyle/>
                    <a:p>
                      <a:endParaRPr lang="en-US" dirty="0"/>
                    </a:p>
                  </a:txBody>
                  <a:tcPr/>
                </a:tc>
                <a:extLst>
                  <a:ext uri="{0D108BD9-81ED-4DB2-BD59-A6C34878D82A}">
                    <a16:rowId xmlns:a16="http://schemas.microsoft.com/office/drawing/2014/main" val="2451792924"/>
                  </a:ext>
                </a:extLst>
              </a:tr>
            </a:tbl>
          </a:graphicData>
        </a:graphic>
      </p:graphicFrame>
      <p:cxnSp>
        <p:nvCxnSpPr>
          <p:cNvPr id="9" name="Elbow Connector 8"/>
          <p:cNvCxnSpPr/>
          <p:nvPr/>
        </p:nvCxnSpPr>
        <p:spPr>
          <a:xfrm>
            <a:off x="9463007" y="3592176"/>
            <a:ext cx="998349" cy="4373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662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918" y="328774"/>
            <a:ext cx="4838700" cy="5404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01301" y="5938462"/>
            <a:ext cx="5866544" cy="646331"/>
          </a:xfrm>
          <a:prstGeom prst="rect">
            <a:avLst/>
          </a:prstGeom>
          <a:noFill/>
        </p:spPr>
        <p:txBody>
          <a:bodyPr wrap="square" rtlCol="0">
            <a:spAutoFit/>
          </a:bodyPr>
          <a:lstStyle/>
          <a:p>
            <a:pPr algn="ctr"/>
            <a:r>
              <a:rPr lang="en-US" b="1" dirty="0" smtClean="0"/>
              <a:t>Figure 1: Difference between computer system and computer organization</a:t>
            </a:r>
            <a:endParaRPr lang="en-US" b="1" dirty="0"/>
          </a:p>
        </p:txBody>
      </p:sp>
    </p:spTree>
    <p:extLst>
      <p:ext uri="{BB962C8B-B14F-4D97-AF65-F5344CB8AC3E}">
        <p14:creationId xmlns:p14="http://schemas.microsoft.com/office/powerpoint/2010/main" val="29692172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5770"/>
          </a:xfrm>
        </p:spPr>
        <p:txBody>
          <a:bodyPr>
            <a:normAutofit/>
          </a:bodyPr>
          <a:lstStyle/>
          <a:p>
            <a:r>
              <a:rPr lang="en-US" sz="3200" b="1" dirty="0" smtClean="0">
                <a:latin typeface="+mn-lt"/>
              </a:rPr>
              <a:t>6. Indexed Addressing</a:t>
            </a:r>
            <a:endParaRPr lang="en-US" sz="3200" b="1" dirty="0">
              <a:latin typeface="+mn-lt"/>
            </a:endParaRPr>
          </a:p>
        </p:txBody>
      </p:sp>
      <p:sp>
        <p:nvSpPr>
          <p:cNvPr id="3" name="Content Placeholder 2"/>
          <p:cNvSpPr>
            <a:spLocks noGrp="1"/>
          </p:cNvSpPr>
          <p:nvPr>
            <p:ph idx="1"/>
          </p:nvPr>
        </p:nvSpPr>
        <p:spPr>
          <a:xfrm>
            <a:off x="838200" y="960896"/>
            <a:ext cx="10515600" cy="5780867"/>
          </a:xfrm>
        </p:spPr>
        <p:txBody>
          <a:bodyPr>
            <a:normAutofit/>
          </a:bodyPr>
          <a:lstStyle/>
          <a:p>
            <a:r>
              <a:rPr lang="en-US" dirty="0" smtClean="0"/>
              <a:t>Effective address = X+ [R]</a:t>
            </a:r>
          </a:p>
          <a:p>
            <a:r>
              <a:rPr lang="en-US" dirty="0" smtClean="0"/>
              <a:t>Address field holds two values i.e., X= Constant value (offset)</a:t>
            </a:r>
          </a:p>
          <a:p>
            <a:pPr marL="0" indent="0">
              <a:buNone/>
            </a:pPr>
            <a:r>
              <a:rPr lang="en-US" dirty="0"/>
              <a:t>	</a:t>
            </a:r>
            <a:r>
              <a:rPr lang="en-US" dirty="0" smtClean="0"/>
              <a:t>		R= Register that holds address of memory location.</a:t>
            </a:r>
          </a:p>
          <a:p>
            <a:pPr marL="0" indent="0">
              <a:buNone/>
            </a:pPr>
            <a:endParaRPr lang="en-US" dirty="0"/>
          </a:p>
          <a:p>
            <a:pPr marL="0" indent="0">
              <a:buNone/>
            </a:pPr>
            <a:r>
              <a:rPr lang="en-US" dirty="0" smtClean="0"/>
              <a:t>Format:-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Register			Memory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39195364"/>
              </p:ext>
            </p:extLst>
          </p:nvPr>
        </p:nvGraphicFramePr>
        <p:xfrm>
          <a:off x="2310970" y="3012669"/>
          <a:ext cx="8127999" cy="370840"/>
        </p:xfrm>
        <a:graphic>
          <a:graphicData uri="http://schemas.openxmlformats.org/drawingml/2006/table">
            <a:tbl>
              <a:tblPr firstRow="1" bandRow="1">
                <a:tableStyleId>{5C22544A-7EE6-4342-B048-85BDC9FD1C3A}</a:tableStyleId>
              </a:tblPr>
              <a:tblGrid>
                <a:gridCol w="1253640">
                  <a:extLst>
                    <a:ext uri="{9D8B030D-6E8A-4147-A177-3AD203B41FA5}">
                      <a16:colId xmlns:a16="http://schemas.microsoft.com/office/drawing/2014/main" val="2112288497"/>
                    </a:ext>
                  </a:extLst>
                </a:gridCol>
                <a:gridCol w="3456122">
                  <a:extLst>
                    <a:ext uri="{9D8B030D-6E8A-4147-A177-3AD203B41FA5}">
                      <a16:colId xmlns:a16="http://schemas.microsoft.com/office/drawing/2014/main" val="2222059400"/>
                    </a:ext>
                  </a:extLst>
                </a:gridCol>
                <a:gridCol w="3418237">
                  <a:extLst>
                    <a:ext uri="{9D8B030D-6E8A-4147-A177-3AD203B41FA5}">
                      <a16:colId xmlns:a16="http://schemas.microsoft.com/office/drawing/2014/main" val="1263055275"/>
                    </a:ext>
                  </a:extLst>
                </a:gridCol>
              </a:tblGrid>
              <a:tr h="370840">
                <a:tc>
                  <a:txBody>
                    <a:bodyPr/>
                    <a:lstStyle/>
                    <a:p>
                      <a:r>
                        <a:rPr lang="en-US" dirty="0" smtClean="0"/>
                        <a:t>Opcode</a:t>
                      </a:r>
                      <a:endParaRPr lang="en-US" dirty="0"/>
                    </a:p>
                  </a:txBody>
                  <a:tcPr/>
                </a:tc>
                <a:tc>
                  <a:txBody>
                    <a:bodyPr/>
                    <a:lstStyle/>
                    <a:p>
                      <a:r>
                        <a:rPr lang="en-US" dirty="0" smtClean="0"/>
                        <a:t>Register</a:t>
                      </a:r>
                      <a:r>
                        <a:rPr lang="en-US" baseline="0" dirty="0" smtClean="0"/>
                        <a:t> R </a:t>
                      </a:r>
                      <a:endParaRPr lang="en-US" dirty="0"/>
                    </a:p>
                  </a:txBody>
                  <a:tcPr/>
                </a:tc>
                <a:tc>
                  <a:txBody>
                    <a:bodyPr/>
                    <a:lstStyle/>
                    <a:p>
                      <a:r>
                        <a:rPr lang="en-US" dirty="0" smtClean="0"/>
                        <a:t>Const.</a:t>
                      </a:r>
                      <a:r>
                        <a:rPr lang="en-US" baseline="0" dirty="0" smtClean="0"/>
                        <a:t> value</a:t>
                      </a:r>
                      <a:endParaRPr lang="en-US" dirty="0"/>
                    </a:p>
                  </a:txBody>
                  <a:tcPr/>
                </a:tc>
                <a:extLst>
                  <a:ext uri="{0D108BD9-81ED-4DB2-BD59-A6C34878D82A}">
                    <a16:rowId xmlns:a16="http://schemas.microsoft.com/office/drawing/2014/main" val="1682346800"/>
                  </a:ext>
                </a:extLst>
              </a:tr>
            </a:tbl>
          </a:graphicData>
        </a:graphic>
      </p:graphicFrame>
      <p:cxnSp>
        <p:nvCxnSpPr>
          <p:cNvPr id="7" name="Elbow Connector 6"/>
          <p:cNvCxnSpPr/>
          <p:nvPr/>
        </p:nvCxnSpPr>
        <p:spPr>
          <a:xfrm>
            <a:off x="3692261" y="3303424"/>
            <a:ext cx="1413992" cy="13901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288966446"/>
              </p:ext>
            </p:extLst>
          </p:nvPr>
        </p:nvGraphicFramePr>
        <p:xfrm>
          <a:off x="5213457" y="4151022"/>
          <a:ext cx="1765085" cy="1854200"/>
        </p:xfrm>
        <a:graphic>
          <a:graphicData uri="http://schemas.openxmlformats.org/drawingml/2006/table">
            <a:tbl>
              <a:tblPr firstRow="1" bandRow="1">
                <a:tableStyleId>{5C22544A-7EE6-4342-B048-85BDC9FD1C3A}</a:tableStyleId>
              </a:tblPr>
              <a:tblGrid>
                <a:gridCol w="1765085">
                  <a:extLst>
                    <a:ext uri="{9D8B030D-6E8A-4147-A177-3AD203B41FA5}">
                      <a16:colId xmlns:a16="http://schemas.microsoft.com/office/drawing/2014/main" val="2968282702"/>
                    </a:ext>
                  </a:extLst>
                </a:gridCol>
              </a:tblGrid>
              <a:tr h="370840">
                <a:tc>
                  <a:txBody>
                    <a:bodyPr/>
                    <a:lstStyle/>
                    <a:p>
                      <a:endParaRPr lang="en-US" dirty="0"/>
                    </a:p>
                  </a:txBody>
                  <a:tcPr/>
                </a:tc>
                <a:extLst>
                  <a:ext uri="{0D108BD9-81ED-4DB2-BD59-A6C34878D82A}">
                    <a16:rowId xmlns:a16="http://schemas.microsoft.com/office/drawing/2014/main" val="1299329324"/>
                  </a:ext>
                </a:extLst>
              </a:tr>
              <a:tr h="370840">
                <a:tc>
                  <a:txBody>
                    <a:bodyPr/>
                    <a:lstStyle/>
                    <a:p>
                      <a:r>
                        <a:rPr lang="en-US" dirty="0" smtClean="0"/>
                        <a:t>Address</a:t>
                      </a:r>
                      <a:endParaRPr lang="en-US" dirty="0"/>
                    </a:p>
                  </a:txBody>
                  <a:tcPr/>
                </a:tc>
                <a:extLst>
                  <a:ext uri="{0D108BD9-81ED-4DB2-BD59-A6C34878D82A}">
                    <a16:rowId xmlns:a16="http://schemas.microsoft.com/office/drawing/2014/main" val="569051898"/>
                  </a:ext>
                </a:extLst>
              </a:tr>
              <a:tr h="370840">
                <a:tc>
                  <a:txBody>
                    <a:bodyPr/>
                    <a:lstStyle/>
                    <a:p>
                      <a:endParaRPr lang="en-US"/>
                    </a:p>
                  </a:txBody>
                  <a:tcPr/>
                </a:tc>
                <a:extLst>
                  <a:ext uri="{0D108BD9-81ED-4DB2-BD59-A6C34878D82A}">
                    <a16:rowId xmlns:a16="http://schemas.microsoft.com/office/drawing/2014/main" val="1502142838"/>
                  </a:ext>
                </a:extLst>
              </a:tr>
              <a:tr h="370840">
                <a:tc>
                  <a:txBody>
                    <a:bodyPr/>
                    <a:lstStyle/>
                    <a:p>
                      <a:endParaRPr lang="en-US"/>
                    </a:p>
                  </a:txBody>
                  <a:tcPr/>
                </a:tc>
                <a:extLst>
                  <a:ext uri="{0D108BD9-81ED-4DB2-BD59-A6C34878D82A}">
                    <a16:rowId xmlns:a16="http://schemas.microsoft.com/office/drawing/2014/main" val="4102620865"/>
                  </a:ext>
                </a:extLst>
              </a:tr>
              <a:tr h="370840">
                <a:tc>
                  <a:txBody>
                    <a:bodyPr/>
                    <a:lstStyle/>
                    <a:p>
                      <a:endParaRPr lang="en-US" dirty="0"/>
                    </a:p>
                  </a:txBody>
                  <a:tcPr/>
                </a:tc>
                <a:extLst>
                  <a:ext uri="{0D108BD9-81ED-4DB2-BD59-A6C34878D82A}">
                    <a16:rowId xmlns:a16="http://schemas.microsoft.com/office/drawing/2014/main" val="2804394796"/>
                  </a:ext>
                </a:extLst>
              </a:tr>
            </a:tbl>
          </a:graphicData>
        </a:graphic>
      </p:graphicFrame>
      <p:cxnSp>
        <p:nvCxnSpPr>
          <p:cNvPr id="14" name="Straight Arrow Connector 13"/>
          <p:cNvCxnSpPr/>
          <p:nvPr/>
        </p:nvCxnSpPr>
        <p:spPr>
          <a:xfrm flipH="1">
            <a:off x="7904136" y="3268109"/>
            <a:ext cx="30997" cy="113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671590695"/>
              </p:ext>
            </p:extLst>
          </p:nvPr>
        </p:nvGraphicFramePr>
        <p:xfrm>
          <a:off x="8964264" y="4195043"/>
          <a:ext cx="1734088" cy="1483360"/>
        </p:xfrm>
        <a:graphic>
          <a:graphicData uri="http://schemas.openxmlformats.org/drawingml/2006/table">
            <a:tbl>
              <a:tblPr firstRow="1" bandRow="1">
                <a:tableStyleId>{5C22544A-7EE6-4342-B048-85BDC9FD1C3A}</a:tableStyleId>
              </a:tblPr>
              <a:tblGrid>
                <a:gridCol w="1734088">
                  <a:extLst>
                    <a:ext uri="{9D8B030D-6E8A-4147-A177-3AD203B41FA5}">
                      <a16:colId xmlns:a16="http://schemas.microsoft.com/office/drawing/2014/main" val="2497151379"/>
                    </a:ext>
                  </a:extLst>
                </a:gridCol>
              </a:tblGrid>
              <a:tr h="370840">
                <a:tc>
                  <a:txBody>
                    <a:bodyPr/>
                    <a:lstStyle/>
                    <a:p>
                      <a:endParaRPr lang="en-US" dirty="0"/>
                    </a:p>
                  </a:txBody>
                  <a:tcPr/>
                </a:tc>
                <a:extLst>
                  <a:ext uri="{0D108BD9-81ED-4DB2-BD59-A6C34878D82A}">
                    <a16:rowId xmlns:a16="http://schemas.microsoft.com/office/drawing/2014/main" val="750276915"/>
                  </a:ext>
                </a:extLst>
              </a:tr>
              <a:tr h="370840">
                <a:tc>
                  <a:txBody>
                    <a:bodyPr/>
                    <a:lstStyle/>
                    <a:p>
                      <a:r>
                        <a:rPr lang="en-US" dirty="0" smtClean="0"/>
                        <a:t>Operand</a:t>
                      </a:r>
                      <a:endParaRPr lang="en-US" dirty="0"/>
                    </a:p>
                  </a:txBody>
                  <a:tcPr/>
                </a:tc>
                <a:extLst>
                  <a:ext uri="{0D108BD9-81ED-4DB2-BD59-A6C34878D82A}">
                    <a16:rowId xmlns:a16="http://schemas.microsoft.com/office/drawing/2014/main" val="3747423293"/>
                  </a:ext>
                </a:extLst>
              </a:tr>
              <a:tr h="370840">
                <a:tc>
                  <a:txBody>
                    <a:bodyPr/>
                    <a:lstStyle/>
                    <a:p>
                      <a:endParaRPr lang="en-US"/>
                    </a:p>
                  </a:txBody>
                  <a:tcPr/>
                </a:tc>
                <a:extLst>
                  <a:ext uri="{0D108BD9-81ED-4DB2-BD59-A6C34878D82A}">
                    <a16:rowId xmlns:a16="http://schemas.microsoft.com/office/drawing/2014/main" val="2875852524"/>
                  </a:ext>
                </a:extLst>
              </a:tr>
              <a:tr h="370840">
                <a:tc>
                  <a:txBody>
                    <a:bodyPr/>
                    <a:lstStyle/>
                    <a:p>
                      <a:endParaRPr lang="en-US" dirty="0"/>
                    </a:p>
                  </a:txBody>
                  <a:tcPr/>
                </a:tc>
                <a:extLst>
                  <a:ext uri="{0D108BD9-81ED-4DB2-BD59-A6C34878D82A}">
                    <a16:rowId xmlns:a16="http://schemas.microsoft.com/office/drawing/2014/main" val="3417082080"/>
                  </a:ext>
                </a:extLst>
              </a:tr>
            </a:tbl>
          </a:graphicData>
        </a:graphic>
      </p:graphicFrame>
      <p:cxnSp>
        <p:nvCxnSpPr>
          <p:cNvPr id="17" name="Straight Arrow Connector 16"/>
          <p:cNvCxnSpPr/>
          <p:nvPr/>
        </p:nvCxnSpPr>
        <p:spPr>
          <a:xfrm>
            <a:off x="6978542" y="4693553"/>
            <a:ext cx="650497" cy="22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8308816" y="4739196"/>
            <a:ext cx="665349" cy="18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19514" y="4401519"/>
            <a:ext cx="674499" cy="7417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3311944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2265"/>
          </a:xfrm>
        </p:spPr>
        <p:txBody>
          <a:bodyPr>
            <a:normAutofit/>
          </a:bodyPr>
          <a:lstStyle/>
          <a:p>
            <a:r>
              <a:rPr lang="en-US" sz="3200" b="1" dirty="0" smtClean="0">
                <a:latin typeface="+mn-lt"/>
              </a:rPr>
              <a:t>7. Relative Addressing</a:t>
            </a:r>
            <a:endParaRPr lang="en-US" sz="3200" b="1" dirty="0">
              <a:latin typeface="+mn-lt"/>
            </a:endParaRPr>
          </a:p>
        </p:txBody>
      </p:sp>
      <p:sp>
        <p:nvSpPr>
          <p:cNvPr id="3" name="Content Placeholder 2"/>
          <p:cNvSpPr>
            <a:spLocks noGrp="1"/>
          </p:cNvSpPr>
          <p:nvPr>
            <p:ph idx="1"/>
          </p:nvPr>
        </p:nvSpPr>
        <p:spPr>
          <a:xfrm>
            <a:off x="838200" y="1007390"/>
            <a:ext cx="10515600" cy="5169573"/>
          </a:xfrm>
        </p:spPr>
        <p:txBody>
          <a:bodyPr/>
          <a:lstStyle/>
          <a:p>
            <a:r>
              <a:rPr lang="en-US" dirty="0" smtClean="0"/>
              <a:t>It is a version of displacement address. Where X is address part of the instruction.</a:t>
            </a:r>
          </a:p>
          <a:p>
            <a:endParaRPr lang="en-US" dirty="0"/>
          </a:p>
          <a:p>
            <a:r>
              <a:rPr lang="en-US" dirty="0" smtClean="0"/>
              <a:t>Effective Address = X + PC </a:t>
            </a:r>
          </a:p>
          <a:p>
            <a:r>
              <a:rPr lang="en-US" dirty="0" smtClean="0"/>
              <a:t>PC = Program Counter</a:t>
            </a:r>
          </a:p>
          <a:p>
            <a:r>
              <a:rPr lang="en-US" dirty="0" smtClean="0"/>
              <a:t>Get the operand from X byte away from current location pointed by PC.</a:t>
            </a:r>
          </a:p>
        </p:txBody>
      </p:sp>
    </p:spTree>
    <p:extLst>
      <p:ext uri="{BB962C8B-B14F-4D97-AF65-F5344CB8AC3E}">
        <p14:creationId xmlns:p14="http://schemas.microsoft.com/office/powerpoint/2010/main" val="1797508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Types of Instructions</a:t>
            </a:r>
            <a:endParaRPr lang="en-US" b="1" dirty="0"/>
          </a:p>
        </p:txBody>
      </p:sp>
      <p:sp>
        <p:nvSpPr>
          <p:cNvPr id="3" name="Content Placeholder 2"/>
          <p:cNvSpPr>
            <a:spLocks noGrp="1"/>
          </p:cNvSpPr>
          <p:nvPr>
            <p:ph idx="1"/>
          </p:nvPr>
        </p:nvSpPr>
        <p:spPr/>
        <p:txBody>
          <a:bodyPr/>
          <a:lstStyle/>
          <a:p>
            <a:pPr algn="just"/>
            <a:r>
              <a:rPr lang="en-US" dirty="0" smtClean="0"/>
              <a:t>Computers may have instructions of several different addresses. The no. of address field in the instruction format of a computer depends on internal organization of its registers. Main 3 organizations are as follows:</a:t>
            </a:r>
          </a:p>
          <a:p>
            <a:pPr marL="0" indent="0">
              <a:buNone/>
            </a:pPr>
            <a:r>
              <a:rPr lang="en-US" dirty="0" smtClean="0"/>
              <a:t>1. Single Accumulator Organization.</a:t>
            </a:r>
          </a:p>
          <a:p>
            <a:pPr marL="0" indent="0">
              <a:buNone/>
            </a:pPr>
            <a:r>
              <a:rPr lang="en-US" dirty="0" smtClean="0"/>
              <a:t>2. General </a:t>
            </a:r>
            <a:r>
              <a:rPr lang="en-US" dirty="0"/>
              <a:t>R</a:t>
            </a:r>
            <a:r>
              <a:rPr lang="en-US" dirty="0" smtClean="0"/>
              <a:t>egister Organization.</a:t>
            </a:r>
          </a:p>
          <a:p>
            <a:pPr marL="0" indent="0">
              <a:buNone/>
            </a:pPr>
            <a:r>
              <a:rPr lang="en-US" dirty="0" smtClean="0"/>
              <a:t>3. Stack Organization.</a:t>
            </a:r>
            <a:endParaRPr lang="en-US" dirty="0"/>
          </a:p>
        </p:txBody>
      </p:sp>
    </p:spTree>
    <p:extLst>
      <p:ext uri="{BB962C8B-B14F-4D97-AF65-F5344CB8AC3E}">
        <p14:creationId xmlns:p14="http://schemas.microsoft.com/office/powerpoint/2010/main" val="1459534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mn-lt"/>
              </a:rPr>
              <a:t>1. Single Accumulator Organization</a:t>
            </a:r>
            <a:endParaRPr lang="en-US" sz="3200" b="1" dirty="0">
              <a:latin typeface="+mn-lt"/>
            </a:endParaRPr>
          </a:p>
        </p:txBody>
      </p:sp>
      <p:sp>
        <p:nvSpPr>
          <p:cNvPr id="3" name="Content Placeholder 2"/>
          <p:cNvSpPr>
            <a:spLocks noGrp="1"/>
          </p:cNvSpPr>
          <p:nvPr>
            <p:ph idx="1"/>
          </p:nvPr>
        </p:nvSpPr>
        <p:spPr/>
        <p:txBody>
          <a:bodyPr/>
          <a:lstStyle/>
          <a:p>
            <a:pPr algn="just"/>
            <a:r>
              <a:rPr lang="en-US" dirty="0" smtClean="0"/>
              <a:t>In this type of organization that specifies the arithmetic addition is by an assembly language instruction as ADD X, where X is address of operand. The ADD instruction in this case, result in the operation.</a:t>
            </a:r>
          </a:p>
          <a:p>
            <a:pPr marL="0" indent="0">
              <a:buNone/>
            </a:pPr>
            <a:endParaRPr lang="en-US" dirty="0"/>
          </a:p>
          <a:p>
            <a:pPr marL="0" indent="0">
              <a:buNone/>
            </a:pPr>
            <a:r>
              <a:rPr lang="en-US" dirty="0" smtClean="0"/>
              <a:t>					AC		AC+M (x)</a:t>
            </a:r>
            <a:endParaRPr lang="en-US" dirty="0"/>
          </a:p>
        </p:txBody>
      </p:sp>
      <p:sp>
        <p:nvSpPr>
          <p:cNvPr id="4" name="Rectangle 3"/>
          <p:cNvSpPr/>
          <p:nvPr/>
        </p:nvSpPr>
        <p:spPr>
          <a:xfrm>
            <a:off x="2092271" y="3337375"/>
            <a:ext cx="1534332" cy="79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ADD X</a:t>
            </a:r>
            <a:endParaRPr lang="en-US" dirty="0"/>
          </a:p>
        </p:txBody>
      </p:sp>
      <p:cxnSp>
        <p:nvCxnSpPr>
          <p:cNvPr id="6" name="Elbow Connector 5"/>
          <p:cNvCxnSpPr/>
          <p:nvPr/>
        </p:nvCxnSpPr>
        <p:spPr>
          <a:xfrm>
            <a:off x="3626603" y="3606087"/>
            <a:ext cx="1317356" cy="252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056608" y="3859078"/>
            <a:ext cx="1175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780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mn-lt"/>
              </a:rPr>
              <a:t>2. General Register </a:t>
            </a:r>
            <a:r>
              <a:rPr lang="en-US" sz="3200" b="1" dirty="0">
                <a:latin typeface="+mn-lt"/>
              </a:rPr>
              <a:t>Organization</a:t>
            </a:r>
            <a:endParaRPr lang="en-US" sz="3200" dirty="0">
              <a:latin typeface="+mn-lt"/>
            </a:endParaRPr>
          </a:p>
        </p:txBody>
      </p:sp>
      <p:sp>
        <p:nvSpPr>
          <p:cNvPr id="3" name="Content Placeholder 2"/>
          <p:cNvSpPr>
            <a:spLocks noGrp="1"/>
          </p:cNvSpPr>
          <p:nvPr>
            <p:ph idx="1"/>
          </p:nvPr>
        </p:nvSpPr>
        <p:spPr/>
        <p:txBody>
          <a:bodyPr/>
          <a:lstStyle/>
          <a:p>
            <a:pPr algn="just"/>
            <a:r>
              <a:rPr lang="en-US" dirty="0" smtClean="0"/>
              <a:t>The instruction format in this type of computer needs 3 register address field. Thus, instruction for an arithmetic addition may be written as.</a:t>
            </a:r>
          </a:p>
          <a:p>
            <a:pPr marL="0" indent="0">
              <a:buNone/>
            </a:pPr>
            <a:endParaRPr lang="en-US" dirty="0"/>
          </a:p>
          <a:p>
            <a:pPr marL="0" indent="0">
              <a:buNone/>
            </a:pPr>
            <a:r>
              <a:rPr lang="en-US" dirty="0" smtClean="0"/>
              <a:t>	ADD	R</a:t>
            </a:r>
            <a:r>
              <a:rPr lang="en-US" sz="1600" dirty="0" smtClean="0"/>
              <a:t>1, </a:t>
            </a:r>
            <a:r>
              <a:rPr lang="en-US" dirty="0" smtClean="0"/>
              <a:t> R</a:t>
            </a:r>
            <a:r>
              <a:rPr lang="en-US" sz="1600" dirty="0" smtClean="0"/>
              <a:t>2</a:t>
            </a:r>
            <a:r>
              <a:rPr lang="en-US" dirty="0" smtClean="0"/>
              <a:t>, R</a:t>
            </a:r>
            <a:r>
              <a:rPr lang="en-US" sz="1600" dirty="0" smtClean="0"/>
              <a:t>3</a:t>
            </a:r>
          </a:p>
          <a:p>
            <a:pPr marL="0" indent="0">
              <a:buNone/>
            </a:pPr>
            <a:r>
              <a:rPr lang="en-US" sz="1600" dirty="0"/>
              <a:t>	</a:t>
            </a:r>
            <a:endParaRPr lang="en-US" sz="1600" dirty="0" smtClean="0"/>
          </a:p>
          <a:p>
            <a:pPr marL="0" indent="0">
              <a:buNone/>
            </a:pPr>
            <a:endParaRPr lang="en-US" sz="1600" dirty="0"/>
          </a:p>
          <a:p>
            <a:pPr marL="0" indent="0">
              <a:buNone/>
            </a:pPr>
            <a:r>
              <a:rPr lang="en-US" sz="1600" dirty="0" smtClean="0"/>
              <a:t>	</a:t>
            </a:r>
            <a:r>
              <a:rPr lang="en-US" dirty="0" smtClean="0"/>
              <a:t>R</a:t>
            </a:r>
            <a:r>
              <a:rPr lang="en-US" sz="1600" dirty="0" smtClean="0"/>
              <a:t>1                           </a:t>
            </a:r>
            <a:r>
              <a:rPr lang="en-US" dirty="0" smtClean="0"/>
              <a:t>R</a:t>
            </a:r>
            <a:r>
              <a:rPr lang="en-US" sz="1600" dirty="0" smtClean="0"/>
              <a:t>2</a:t>
            </a:r>
            <a:r>
              <a:rPr lang="en-US" dirty="0" smtClean="0"/>
              <a:t> + R</a:t>
            </a:r>
            <a:r>
              <a:rPr lang="en-US" sz="1600" dirty="0" smtClean="0"/>
              <a:t>3</a:t>
            </a:r>
            <a:endParaRPr lang="en-US" sz="1600" dirty="0"/>
          </a:p>
          <a:p>
            <a:pPr marL="0" indent="0">
              <a:buNone/>
            </a:pPr>
            <a:endParaRPr lang="en-US" dirty="0"/>
          </a:p>
        </p:txBody>
      </p:sp>
      <p:sp>
        <p:nvSpPr>
          <p:cNvPr id="7" name="Down Arrow 6"/>
          <p:cNvSpPr/>
          <p:nvPr/>
        </p:nvSpPr>
        <p:spPr>
          <a:xfrm>
            <a:off x="2030278" y="4001294"/>
            <a:ext cx="169705" cy="805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2199983" y="4986822"/>
            <a:ext cx="1006614" cy="1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975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mn-lt"/>
              </a:rPr>
              <a:t>3. Stack Organization</a:t>
            </a:r>
            <a:endParaRPr lang="en-US" sz="3200" dirty="0">
              <a:latin typeface="+mn-lt"/>
            </a:endParaRPr>
          </a:p>
        </p:txBody>
      </p:sp>
      <p:sp>
        <p:nvSpPr>
          <p:cNvPr id="3" name="Content Placeholder 2"/>
          <p:cNvSpPr>
            <a:spLocks noGrp="1"/>
          </p:cNvSpPr>
          <p:nvPr>
            <p:ph idx="1"/>
          </p:nvPr>
        </p:nvSpPr>
        <p:spPr/>
        <p:txBody>
          <a:bodyPr/>
          <a:lstStyle/>
          <a:p>
            <a:pPr algn="just"/>
            <a:r>
              <a:rPr lang="en-US" dirty="0" smtClean="0"/>
              <a:t>The stack organization CPU uses stack which uses PUSH and POP operation. These defined operation requires the address field.</a:t>
            </a:r>
          </a:p>
          <a:p>
            <a:pPr marL="0" indent="0">
              <a:buNone/>
            </a:pPr>
            <a:endParaRPr lang="en-US" dirty="0"/>
          </a:p>
          <a:p>
            <a:pPr marL="0" indent="0">
              <a:buNone/>
            </a:pPr>
            <a:r>
              <a:rPr lang="en-US" dirty="0" smtClean="0"/>
              <a:t>For </a:t>
            </a:r>
            <a:r>
              <a:rPr lang="en-US" dirty="0" err="1" smtClean="0"/>
              <a:t>eg</a:t>
            </a:r>
            <a:r>
              <a:rPr lang="en-US" dirty="0" smtClean="0"/>
              <a:t>. PUSH X</a:t>
            </a:r>
            <a:endParaRPr lang="en-US" dirty="0"/>
          </a:p>
          <a:p>
            <a:pPr marL="0" indent="0">
              <a:buNone/>
            </a:pPr>
            <a:r>
              <a:rPr lang="en-US" dirty="0"/>
              <a:t>	 </a:t>
            </a:r>
            <a:r>
              <a:rPr lang="en-US" dirty="0" smtClean="0"/>
              <a:t> POP X</a:t>
            </a:r>
          </a:p>
          <a:p>
            <a:pPr marL="0" indent="0">
              <a:buNone/>
            </a:pPr>
            <a:endParaRPr lang="en-US" dirty="0"/>
          </a:p>
          <a:p>
            <a:pPr marL="0" indent="0">
              <a:buNone/>
            </a:pPr>
            <a:r>
              <a:rPr lang="en-US" dirty="0" smtClean="0"/>
              <a:t>For the above organization. There are 4 types of instructions-</a:t>
            </a:r>
          </a:p>
        </p:txBody>
      </p:sp>
    </p:spTree>
    <p:extLst>
      <p:ext uri="{BB962C8B-B14F-4D97-AF65-F5344CB8AC3E}">
        <p14:creationId xmlns:p14="http://schemas.microsoft.com/office/powerpoint/2010/main" val="3342342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Types of Instructions</a:t>
            </a:r>
            <a:endParaRPr lang="en-US" b="1" dirty="0"/>
          </a:p>
        </p:txBody>
      </p:sp>
      <p:sp>
        <p:nvSpPr>
          <p:cNvPr id="3" name="Content Placeholder 2"/>
          <p:cNvSpPr>
            <a:spLocks noGrp="1"/>
          </p:cNvSpPr>
          <p:nvPr>
            <p:ph idx="1"/>
          </p:nvPr>
        </p:nvSpPr>
        <p:spPr/>
        <p:txBody>
          <a:bodyPr/>
          <a:lstStyle/>
          <a:p>
            <a:pPr marL="0" indent="0">
              <a:buNone/>
            </a:pPr>
            <a:r>
              <a:rPr lang="en-US" dirty="0" smtClean="0"/>
              <a:t>1. Three Address Instruction</a:t>
            </a:r>
          </a:p>
          <a:p>
            <a:pPr marL="0" indent="0">
              <a:buNone/>
            </a:pPr>
            <a:r>
              <a:rPr lang="en-US" dirty="0" smtClean="0"/>
              <a:t>2. Two Address Instruction</a:t>
            </a:r>
          </a:p>
          <a:p>
            <a:pPr marL="0" indent="0">
              <a:buNone/>
            </a:pPr>
            <a:r>
              <a:rPr lang="en-US" dirty="0" smtClean="0"/>
              <a:t>3. One Address Instruction</a:t>
            </a:r>
          </a:p>
          <a:p>
            <a:pPr marL="0" indent="0">
              <a:buNone/>
            </a:pPr>
            <a:r>
              <a:rPr lang="en-US" dirty="0" smtClean="0"/>
              <a:t>4. Zero Address Instruction</a:t>
            </a:r>
            <a:endParaRPr lang="en-US" dirty="0"/>
          </a:p>
        </p:txBody>
      </p:sp>
    </p:spTree>
    <p:extLst>
      <p:ext uri="{BB962C8B-B14F-4D97-AF65-F5344CB8AC3E}">
        <p14:creationId xmlns:p14="http://schemas.microsoft.com/office/powerpoint/2010/main" val="3406507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95"/>
            <a:ext cx="10515600" cy="1162374"/>
          </a:xfrm>
        </p:spPr>
        <p:txBody>
          <a:bodyPr>
            <a:normAutofit fontScale="90000"/>
          </a:bodyPr>
          <a:lstStyle/>
          <a:p>
            <a:r>
              <a:rPr lang="en-US" sz="3600" b="1" dirty="0"/>
              <a:t>1. Three Address Instruction</a:t>
            </a:r>
            <a:r>
              <a:rPr lang="en-US" dirty="0"/>
              <a:t/>
            </a:r>
            <a:br>
              <a:rPr lang="en-US" dirty="0"/>
            </a:br>
            <a:endParaRPr lang="en-US" dirty="0"/>
          </a:p>
        </p:txBody>
      </p:sp>
      <p:sp>
        <p:nvSpPr>
          <p:cNvPr id="3" name="Content Placeholder 2"/>
          <p:cNvSpPr>
            <a:spLocks noGrp="1"/>
          </p:cNvSpPr>
          <p:nvPr>
            <p:ph idx="1"/>
          </p:nvPr>
        </p:nvSpPr>
        <p:spPr>
          <a:xfrm>
            <a:off x="838200" y="1007389"/>
            <a:ext cx="10515600" cy="5495038"/>
          </a:xfrm>
        </p:spPr>
        <p:txBody>
          <a:bodyPr>
            <a:normAutofit fontScale="92500"/>
          </a:bodyPr>
          <a:lstStyle/>
          <a:p>
            <a:pPr algn="just"/>
            <a:r>
              <a:rPr lang="en-US" dirty="0" smtClean="0"/>
              <a:t>Computers with three address instruction format can use each address field to specify either a processor register or a memory operand.</a:t>
            </a:r>
          </a:p>
          <a:p>
            <a:pPr algn="just"/>
            <a:r>
              <a:rPr lang="en-US" dirty="0" smtClean="0"/>
              <a:t>The program in assembly language that evaluate X= (A+B)*(C+D) as follows:</a:t>
            </a:r>
          </a:p>
          <a:p>
            <a:pPr marL="0" indent="0">
              <a:buNone/>
            </a:pPr>
            <a:r>
              <a:rPr lang="en-US" dirty="0" smtClean="0"/>
              <a:t>ADD R</a:t>
            </a:r>
            <a:r>
              <a:rPr lang="en-US" sz="1600" dirty="0" smtClean="0"/>
              <a:t>1, </a:t>
            </a:r>
            <a:r>
              <a:rPr lang="en-US" dirty="0" smtClean="0"/>
              <a:t>A, B = R</a:t>
            </a:r>
            <a:r>
              <a:rPr lang="en-US" sz="1600" dirty="0" smtClean="0"/>
              <a:t>1 		</a:t>
            </a:r>
            <a:r>
              <a:rPr lang="en-US" dirty="0" smtClean="0"/>
              <a:t>M [A] + M [B]</a:t>
            </a:r>
          </a:p>
          <a:p>
            <a:pPr marL="0" indent="0">
              <a:buNone/>
            </a:pPr>
            <a:r>
              <a:rPr lang="en-US" dirty="0"/>
              <a:t>ADD </a:t>
            </a:r>
            <a:r>
              <a:rPr lang="en-US" dirty="0" smtClean="0"/>
              <a:t>R</a:t>
            </a:r>
            <a:r>
              <a:rPr lang="en-US" sz="1600" dirty="0" smtClean="0"/>
              <a:t>2, </a:t>
            </a:r>
            <a:r>
              <a:rPr lang="en-US" dirty="0" smtClean="0"/>
              <a:t>C, D </a:t>
            </a:r>
            <a:r>
              <a:rPr lang="en-US" dirty="0"/>
              <a:t>= </a:t>
            </a:r>
            <a:r>
              <a:rPr lang="en-US" dirty="0" smtClean="0"/>
              <a:t>R</a:t>
            </a:r>
            <a:r>
              <a:rPr lang="en-US" sz="1600" dirty="0" smtClean="0"/>
              <a:t>2</a:t>
            </a:r>
            <a:r>
              <a:rPr lang="en-US" sz="1600" dirty="0"/>
              <a:t>		</a:t>
            </a:r>
            <a:r>
              <a:rPr lang="en-US" dirty="0"/>
              <a:t>M </a:t>
            </a:r>
            <a:r>
              <a:rPr lang="en-US" dirty="0" smtClean="0"/>
              <a:t>[C] </a:t>
            </a:r>
            <a:r>
              <a:rPr lang="en-US" dirty="0"/>
              <a:t>+ M </a:t>
            </a:r>
            <a:r>
              <a:rPr lang="en-US" dirty="0" smtClean="0"/>
              <a:t>[D]</a:t>
            </a:r>
          </a:p>
          <a:p>
            <a:pPr marL="0" indent="0">
              <a:buNone/>
            </a:pPr>
            <a:r>
              <a:rPr lang="en-US" dirty="0" err="1" smtClean="0"/>
              <a:t>Mul</a:t>
            </a:r>
            <a:r>
              <a:rPr lang="en-US" dirty="0" smtClean="0"/>
              <a:t> X, R</a:t>
            </a:r>
            <a:r>
              <a:rPr lang="en-US" sz="1600" dirty="0" smtClean="0"/>
              <a:t>1, </a:t>
            </a:r>
            <a:r>
              <a:rPr lang="en-US" dirty="0" smtClean="0"/>
              <a:t>R</a:t>
            </a:r>
            <a:r>
              <a:rPr lang="en-US" sz="1600" dirty="0" smtClean="0"/>
              <a:t>2 </a:t>
            </a:r>
            <a:r>
              <a:rPr lang="en-US" dirty="0" smtClean="0"/>
              <a:t> = M[X] 	</a:t>
            </a:r>
            <a:r>
              <a:rPr lang="en-US" dirty="0"/>
              <a:t> </a:t>
            </a:r>
            <a:r>
              <a:rPr lang="en-US" dirty="0" smtClean="0"/>
              <a:t>	R</a:t>
            </a:r>
            <a:r>
              <a:rPr lang="en-US" sz="1600" dirty="0" smtClean="0"/>
              <a:t>1</a:t>
            </a:r>
            <a:r>
              <a:rPr lang="en-US" dirty="0" smtClean="0"/>
              <a:t> * R</a:t>
            </a:r>
            <a:r>
              <a:rPr lang="en-US" sz="1600" dirty="0" smtClean="0"/>
              <a:t>2</a:t>
            </a:r>
            <a:r>
              <a:rPr lang="en-US" dirty="0" smtClean="0"/>
              <a:t> </a:t>
            </a:r>
          </a:p>
          <a:p>
            <a:pPr marL="0" indent="0" algn="just">
              <a:buNone/>
            </a:pPr>
            <a:r>
              <a:rPr lang="en-US" dirty="0" smtClean="0"/>
              <a:t>It is assumed that the computer has two processor register. The symbol M[A] denotes the operand at memory address symbolized by A.</a:t>
            </a:r>
          </a:p>
          <a:p>
            <a:pPr algn="just"/>
            <a:r>
              <a:rPr lang="en-US" dirty="0" smtClean="0"/>
              <a:t>The advantage of three address format is that it results in short program when evaluating arithmetic operations. The disadvantage is that the binary coded instruction require to many bits to specify three address.</a:t>
            </a:r>
            <a:endParaRPr lang="en-US" dirty="0"/>
          </a:p>
          <a:p>
            <a:pPr marL="0" indent="0">
              <a:buNone/>
            </a:pPr>
            <a:endParaRPr lang="en-US" dirty="0" smtClean="0"/>
          </a:p>
          <a:p>
            <a:pPr marL="0" indent="0">
              <a:buNone/>
            </a:pPr>
            <a:endParaRPr lang="en-US" dirty="0"/>
          </a:p>
        </p:txBody>
      </p:sp>
      <p:cxnSp>
        <p:nvCxnSpPr>
          <p:cNvPr id="5" name="Straight Arrow Connector 4"/>
          <p:cNvCxnSpPr/>
          <p:nvPr/>
        </p:nvCxnSpPr>
        <p:spPr>
          <a:xfrm flipH="1">
            <a:off x="3624020" y="3518116"/>
            <a:ext cx="697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11471" y="3004089"/>
            <a:ext cx="697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311471" y="2583051"/>
            <a:ext cx="697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7538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648"/>
            <a:ext cx="10515600" cy="983228"/>
          </a:xfrm>
        </p:spPr>
        <p:txBody>
          <a:bodyPr>
            <a:normAutofit fontScale="90000"/>
          </a:bodyPr>
          <a:lstStyle/>
          <a:p>
            <a:r>
              <a:rPr lang="en-US" sz="3200" b="1" dirty="0"/>
              <a:t>2. Two Address Instruction</a:t>
            </a:r>
            <a:r>
              <a:rPr lang="en-US" dirty="0"/>
              <a:t/>
            </a:r>
            <a:br>
              <a:rPr lang="en-US" dirty="0"/>
            </a:br>
            <a:endParaRPr lang="en-US" dirty="0"/>
          </a:p>
        </p:txBody>
      </p:sp>
      <p:sp>
        <p:nvSpPr>
          <p:cNvPr id="3" name="Content Placeholder 2"/>
          <p:cNvSpPr>
            <a:spLocks noGrp="1"/>
          </p:cNvSpPr>
          <p:nvPr>
            <p:ph idx="1"/>
          </p:nvPr>
        </p:nvSpPr>
        <p:spPr>
          <a:xfrm>
            <a:off x="838200" y="821410"/>
            <a:ext cx="10515600" cy="5355553"/>
          </a:xfrm>
        </p:spPr>
        <p:txBody>
          <a:bodyPr/>
          <a:lstStyle/>
          <a:p>
            <a:pPr algn="just"/>
            <a:r>
              <a:rPr lang="en-US" dirty="0" smtClean="0"/>
              <a:t>Two address instruction is most common in commercial system. Here, again, each address field can specify either the processor register or a memory word. The program to </a:t>
            </a:r>
            <a:r>
              <a:rPr lang="en-US" dirty="0"/>
              <a:t>evaluate X= (A+B)*(C+D) </a:t>
            </a:r>
            <a:r>
              <a:rPr lang="en-US" dirty="0" smtClean="0"/>
              <a:t>as follows:</a:t>
            </a:r>
          </a:p>
          <a:p>
            <a:pPr marL="0" indent="0">
              <a:buNone/>
            </a:pPr>
            <a:r>
              <a:rPr lang="en-US" dirty="0" err="1" smtClean="0"/>
              <a:t>Mov</a:t>
            </a:r>
            <a:r>
              <a:rPr lang="en-US" dirty="0" smtClean="0"/>
              <a:t> R</a:t>
            </a:r>
            <a:r>
              <a:rPr lang="en-US" sz="1600" dirty="0" smtClean="0"/>
              <a:t>1, </a:t>
            </a:r>
            <a:r>
              <a:rPr lang="en-US" dirty="0" smtClean="0"/>
              <a:t>A = </a:t>
            </a:r>
            <a:r>
              <a:rPr lang="en-US" sz="1600" dirty="0" smtClean="0"/>
              <a:t>	</a:t>
            </a:r>
            <a:r>
              <a:rPr lang="en-US" dirty="0"/>
              <a:t> R</a:t>
            </a:r>
            <a:r>
              <a:rPr lang="en-US" sz="1600" dirty="0"/>
              <a:t>1 </a:t>
            </a:r>
            <a:r>
              <a:rPr lang="en-US" sz="1600" dirty="0" smtClean="0"/>
              <a:t>                </a:t>
            </a:r>
            <a:r>
              <a:rPr lang="en-US" dirty="0" smtClean="0"/>
              <a:t>M [A] </a:t>
            </a:r>
          </a:p>
          <a:p>
            <a:pPr marL="0" indent="0">
              <a:buNone/>
            </a:pPr>
            <a:r>
              <a:rPr lang="en-US" dirty="0" smtClean="0"/>
              <a:t>ADD R</a:t>
            </a:r>
            <a:r>
              <a:rPr lang="en-US" sz="1600" dirty="0" smtClean="0"/>
              <a:t>1</a:t>
            </a:r>
            <a:r>
              <a:rPr lang="en-US" dirty="0" smtClean="0"/>
              <a:t>, B = R</a:t>
            </a:r>
            <a:r>
              <a:rPr lang="en-US" sz="1600" dirty="0" smtClean="0"/>
              <a:t>1	</a:t>
            </a:r>
            <a:r>
              <a:rPr lang="en-US" sz="1600" dirty="0"/>
              <a:t> </a:t>
            </a:r>
            <a:r>
              <a:rPr lang="en-US" dirty="0"/>
              <a:t>R</a:t>
            </a:r>
            <a:r>
              <a:rPr lang="en-US" sz="1050" dirty="0"/>
              <a:t>1 </a:t>
            </a:r>
            <a:r>
              <a:rPr lang="en-US" dirty="0" smtClean="0"/>
              <a:t>+ </a:t>
            </a:r>
            <a:r>
              <a:rPr lang="en-US" dirty="0"/>
              <a:t>M </a:t>
            </a:r>
            <a:r>
              <a:rPr lang="en-US" dirty="0" smtClean="0"/>
              <a:t>[B] </a:t>
            </a:r>
            <a:endParaRPr lang="en-US" dirty="0"/>
          </a:p>
          <a:p>
            <a:pPr marL="0" indent="0">
              <a:buNone/>
            </a:pPr>
            <a:r>
              <a:rPr lang="en-US" dirty="0" err="1"/>
              <a:t>Mov</a:t>
            </a:r>
            <a:r>
              <a:rPr lang="en-US" dirty="0"/>
              <a:t> </a:t>
            </a:r>
            <a:r>
              <a:rPr lang="en-US" dirty="0" smtClean="0"/>
              <a:t>R</a:t>
            </a:r>
            <a:r>
              <a:rPr lang="en-US" sz="1600" dirty="0" smtClean="0"/>
              <a:t>2</a:t>
            </a:r>
            <a:r>
              <a:rPr lang="en-US" dirty="0" smtClean="0"/>
              <a:t>, C </a:t>
            </a:r>
            <a:r>
              <a:rPr lang="en-US" dirty="0"/>
              <a:t>= 	 </a:t>
            </a:r>
            <a:r>
              <a:rPr lang="en-US" dirty="0" smtClean="0"/>
              <a:t>R</a:t>
            </a:r>
            <a:r>
              <a:rPr lang="en-US" sz="1600" dirty="0" smtClean="0"/>
              <a:t>2</a:t>
            </a:r>
            <a:r>
              <a:rPr lang="en-US" dirty="0" smtClean="0"/>
              <a:t>            M [C] </a:t>
            </a:r>
          </a:p>
          <a:p>
            <a:pPr marL="0" indent="0">
              <a:buNone/>
            </a:pPr>
            <a:r>
              <a:rPr lang="en-US" dirty="0" smtClean="0"/>
              <a:t>ADD R</a:t>
            </a:r>
            <a:r>
              <a:rPr lang="en-US" sz="1600" dirty="0" smtClean="0"/>
              <a:t>2</a:t>
            </a:r>
            <a:r>
              <a:rPr lang="en-US" dirty="0" smtClean="0"/>
              <a:t>, D = R</a:t>
            </a:r>
            <a:r>
              <a:rPr lang="en-US" sz="1600" dirty="0" smtClean="0"/>
              <a:t>2	        </a:t>
            </a:r>
            <a:r>
              <a:rPr lang="en-US" dirty="0" smtClean="0"/>
              <a:t>R</a:t>
            </a:r>
            <a:r>
              <a:rPr lang="en-US" sz="1600" dirty="0" smtClean="0"/>
              <a:t>2</a:t>
            </a:r>
            <a:r>
              <a:rPr lang="en-US" sz="1600" dirty="0"/>
              <a:t> </a:t>
            </a:r>
            <a:r>
              <a:rPr lang="en-US" dirty="0"/>
              <a:t>+ M </a:t>
            </a:r>
            <a:r>
              <a:rPr lang="en-US" dirty="0" smtClean="0"/>
              <a:t>[D] </a:t>
            </a:r>
            <a:r>
              <a:rPr lang="en-US" sz="1600" dirty="0" smtClean="0"/>
              <a:t>	</a:t>
            </a:r>
            <a:endParaRPr lang="en-US" dirty="0" smtClean="0"/>
          </a:p>
          <a:p>
            <a:pPr marL="0" indent="0">
              <a:buNone/>
            </a:pPr>
            <a:r>
              <a:rPr lang="en-US" dirty="0" smtClean="0"/>
              <a:t>MUL R</a:t>
            </a:r>
            <a:r>
              <a:rPr lang="en-US" sz="1600" dirty="0" smtClean="0"/>
              <a:t>1</a:t>
            </a:r>
            <a:r>
              <a:rPr lang="en-US" dirty="0" smtClean="0"/>
              <a:t>, R</a:t>
            </a:r>
            <a:r>
              <a:rPr lang="en-US" sz="1600" dirty="0" smtClean="0"/>
              <a:t>2</a:t>
            </a:r>
            <a:r>
              <a:rPr lang="en-US" dirty="0" smtClean="0"/>
              <a:t> = R</a:t>
            </a:r>
            <a:r>
              <a:rPr lang="en-US" sz="1600" dirty="0" smtClean="0"/>
              <a:t>1 	         </a:t>
            </a:r>
            <a:r>
              <a:rPr lang="en-US" dirty="0" smtClean="0"/>
              <a:t>R</a:t>
            </a:r>
            <a:r>
              <a:rPr lang="en-US" sz="1600" dirty="0" smtClean="0"/>
              <a:t>1</a:t>
            </a:r>
            <a:r>
              <a:rPr lang="en-US" dirty="0" smtClean="0"/>
              <a:t> * R</a:t>
            </a:r>
            <a:r>
              <a:rPr lang="en-US" sz="1600" dirty="0" smtClean="0"/>
              <a:t>2</a:t>
            </a:r>
            <a:endParaRPr lang="en-US" dirty="0" smtClean="0"/>
          </a:p>
          <a:p>
            <a:pPr marL="0" indent="0">
              <a:buNone/>
            </a:pPr>
            <a:r>
              <a:rPr lang="en-US" dirty="0" smtClean="0"/>
              <a:t>MOV X, R</a:t>
            </a:r>
            <a:r>
              <a:rPr lang="en-US" sz="1600" dirty="0" smtClean="0"/>
              <a:t>1</a:t>
            </a:r>
            <a:r>
              <a:rPr lang="en-US" dirty="0" smtClean="0"/>
              <a:t> = M[X] 		R</a:t>
            </a:r>
            <a:r>
              <a:rPr lang="en-US" sz="1600" dirty="0" smtClean="0"/>
              <a:t>1</a:t>
            </a:r>
            <a:endParaRPr lang="en-US" dirty="0"/>
          </a:p>
          <a:p>
            <a:pPr marL="0" indent="0">
              <a:buNone/>
            </a:pPr>
            <a:endParaRPr lang="en-US" dirty="0"/>
          </a:p>
        </p:txBody>
      </p:sp>
      <p:cxnSp>
        <p:nvCxnSpPr>
          <p:cNvPr id="5" name="Straight Arrow Connector 4"/>
          <p:cNvCxnSpPr/>
          <p:nvPr/>
        </p:nvCxnSpPr>
        <p:spPr>
          <a:xfrm flipH="1">
            <a:off x="3053166" y="2882685"/>
            <a:ext cx="557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3190068" y="2322163"/>
            <a:ext cx="557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3332135" y="3357966"/>
            <a:ext cx="557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190068" y="3851328"/>
            <a:ext cx="557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190068" y="4360189"/>
            <a:ext cx="557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1105" y="4869050"/>
            <a:ext cx="557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513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146"/>
            <a:ext cx="10515600" cy="936733"/>
          </a:xfrm>
        </p:spPr>
        <p:txBody>
          <a:bodyPr>
            <a:normAutofit fontScale="90000"/>
          </a:bodyPr>
          <a:lstStyle/>
          <a:p>
            <a:r>
              <a:rPr lang="en-US" sz="3200" b="1" dirty="0"/>
              <a:t>3. One Address Instruction</a:t>
            </a:r>
            <a:r>
              <a:rPr lang="en-US" dirty="0"/>
              <a:t/>
            </a:r>
            <a:br>
              <a:rPr lang="en-US" dirty="0"/>
            </a:br>
            <a:endParaRPr lang="en-US" dirty="0"/>
          </a:p>
        </p:txBody>
      </p:sp>
      <p:sp>
        <p:nvSpPr>
          <p:cNvPr id="3" name="Content Placeholder 2"/>
          <p:cNvSpPr>
            <a:spLocks noGrp="1"/>
          </p:cNvSpPr>
          <p:nvPr>
            <p:ph idx="1"/>
          </p:nvPr>
        </p:nvSpPr>
        <p:spPr>
          <a:xfrm>
            <a:off x="838200" y="883403"/>
            <a:ext cx="10515600" cy="5293560"/>
          </a:xfrm>
        </p:spPr>
        <p:txBody>
          <a:bodyPr>
            <a:normAutofit lnSpcReduction="10000"/>
          </a:bodyPr>
          <a:lstStyle/>
          <a:p>
            <a:pPr algn="just"/>
            <a:r>
              <a:rPr lang="en-US" dirty="0" smtClean="0"/>
              <a:t>One address instruction uses an accumulator register for all data manipulation for the purpose of multiplication and division. There is a need for second register and assume that the AC contains the result of all operation. The program is to evaluate</a:t>
            </a:r>
            <a:r>
              <a:rPr lang="en-US" dirty="0"/>
              <a:t>: X= (A+B)*(C+D</a:t>
            </a:r>
            <a:r>
              <a:rPr lang="en-US" dirty="0" smtClean="0"/>
              <a:t>) in one address instruction:-</a:t>
            </a:r>
          </a:p>
          <a:p>
            <a:pPr marL="0" indent="0">
              <a:buNone/>
            </a:pPr>
            <a:r>
              <a:rPr lang="en-US" dirty="0" smtClean="0"/>
              <a:t>LOAD A	AC 		M[A]</a:t>
            </a:r>
          </a:p>
          <a:p>
            <a:pPr marL="0" indent="0">
              <a:buNone/>
            </a:pPr>
            <a:r>
              <a:rPr lang="en-US" dirty="0" smtClean="0"/>
              <a:t>ADD B	AC		AC + M[B]</a:t>
            </a:r>
          </a:p>
          <a:p>
            <a:pPr marL="0" indent="0">
              <a:buNone/>
            </a:pPr>
            <a:r>
              <a:rPr lang="en-US" dirty="0" smtClean="0"/>
              <a:t>STORE T	M[T]		AC</a:t>
            </a:r>
          </a:p>
          <a:p>
            <a:pPr marL="0" indent="0">
              <a:buNone/>
            </a:pPr>
            <a:r>
              <a:rPr lang="en-US" dirty="0" smtClean="0"/>
              <a:t>LOAD C	AC		M[C]</a:t>
            </a:r>
          </a:p>
          <a:p>
            <a:pPr marL="0" indent="0">
              <a:buNone/>
            </a:pPr>
            <a:r>
              <a:rPr lang="en-US" dirty="0" smtClean="0"/>
              <a:t>ADD D	AC		AC + M[D]</a:t>
            </a:r>
            <a:br>
              <a:rPr lang="en-US" dirty="0" smtClean="0"/>
            </a:br>
            <a:r>
              <a:rPr lang="en-US" dirty="0" smtClean="0"/>
              <a:t>MUL T	AC		AC * M[T]</a:t>
            </a:r>
            <a:br>
              <a:rPr lang="en-US" dirty="0" smtClean="0"/>
            </a:br>
            <a:r>
              <a:rPr lang="en-US" dirty="0" smtClean="0"/>
              <a:t>STORE X	M[X]		AC</a:t>
            </a:r>
            <a:endParaRPr lang="en-US" dirty="0"/>
          </a:p>
        </p:txBody>
      </p:sp>
      <p:cxnSp>
        <p:nvCxnSpPr>
          <p:cNvPr id="5" name="Straight Arrow Connector 4"/>
          <p:cNvCxnSpPr/>
          <p:nvPr/>
        </p:nvCxnSpPr>
        <p:spPr>
          <a:xfrm flipH="1">
            <a:off x="3301139" y="2898183"/>
            <a:ext cx="573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3301139" y="3360549"/>
            <a:ext cx="573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3587857" y="3840997"/>
            <a:ext cx="573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301139" y="4352441"/>
            <a:ext cx="573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799" y="4770895"/>
            <a:ext cx="573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562027" y="5065363"/>
            <a:ext cx="573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29185" y="5499315"/>
            <a:ext cx="573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2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6507030"/>
              </p:ext>
            </p:extLst>
          </p:nvPr>
        </p:nvGraphicFramePr>
        <p:xfrm>
          <a:off x="-1" y="0"/>
          <a:ext cx="12192000" cy="6857998"/>
        </p:xfrm>
        <a:graphic>
          <a:graphicData uri="http://schemas.openxmlformats.org/drawingml/2006/table">
            <a:tbl>
              <a:tblPr firstRow="1" bandRow="1">
                <a:tableStyleId>{5C22544A-7EE6-4342-B048-85BDC9FD1C3A}</a:tableStyleId>
              </a:tblPr>
              <a:tblGrid>
                <a:gridCol w="743512">
                  <a:extLst>
                    <a:ext uri="{9D8B030D-6E8A-4147-A177-3AD203B41FA5}">
                      <a16:colId xmlns:a16="http://schemas.microsoft.com/office/drawing/2014/main" val="352290420"/>
                    </a:ext>
                  </a:extLst>
                </a:gridCol>
                <a:gridCol w="5647015">
                  <a:extLst>
                    <a:ext uri="{9D8B030D-6E8A-4147-A177-3AD203B41FA5}">
                      <a16:colId xmlns:a16="http://schemas.microsoft.com/office/drawing/2014/main" val="642035684"/>
                    </a:ext>
                  </a:extLst>
                </a:gridCol>
                <a:gridCol w="5801473">
                  <a:extLst>
                    <a:ext uri="{9D8B030D-6E8A-4147-A177-3AD203B41FA5}">
                      <a16:colId xmlns:a16="http://schemas.microsoft.com/office/drawing/2014/main" val="3351075983"/>
                    </a:ext>
                  </a:extLst>
                </a:gridCol>
              </a:tblGrid>
              <a:tr h="413747">
                <a:tc>
                  <a:txBody>
                    <a:bodyPr/>
                    <a:lstStyle/>
                    <a:p>
                      <a:pPr algn="l" fontAlgn="base"/>
                      <a:r>
                        <a:rPr lang="en-US" sz="1200" b="0" dirty="0" smtClean="0">
                          <a:effectLst/>
                        </a:rPr>
                        <a:t>S.</a:t>
                      </a:r>
                      <a:r>
                        <a:rPr lang="en-US" sz="1200" b="0" baseline="0" dirty="0" smtClean="0">
                          <a:effectLst/>
                        </a:rPr>
                        <a:t> </a:t>
                      </a:r>
                      <a:r>
                        <a:rPr lang="en-US" sz="1200" b="0" dirty="0" smtClean="0">
                          <a:effectLst/>
                        </a:rPr>
                        <a:t> </a:t>
                      </a:r>
                      <a:r>
                        <a:rPr lang="en-US" sz="1200" b="0" dirty="0">
                          <a:effectLst/>
                        </a:rPr>
                        <a:t>No.</a:t>
                      </a:r>
                    </a:p>
                  </a:txBody>
                  <a:tcPr marL="63500" marR="63500" marT="63500" marB="63500" anchor="ctr"/>
                </a:tc>
                <a:tc>
                  <a:txBody>
                    <a:bodyPr/>
                    <a:lstStyle/>
                    <a:p>
                      <a:pPr algn="l" fontAlgn="base"/>
                      <a:r>
                        <a:rPr lang="en-US" sz="1200" b="0" dirty="0">
                          <a:effectLst/>
                        </a:rPr>
                        <a:t>Computer Architecture</a:t>
                      </a:r>
                    </a:p>
                  </a:txBody>
                  <a:tcPr marL="63500" marR="63500" marT="63500" marB="63500" anchor="ctr"/>
                </a:tc>
                <a:tc>
                  <a:txBody>
                    <a:bodyPr/>
                    <a:lstStyle/>
                    <a:p>
                      <a:pPr algn="l" fontAlgn="base"/>
                      <a:r>
                        <a:rPr lang="en-US" sz="1200" b="0" dirty="0">
                          <a:effectLst/>
                        </a:rPr>
                        <a:t>Computer Organization</a:t>
                      </a:r>
                    </a:p>
                  </a:txBody>
                  <a:tcPr marL="63500" marR="63500" marT="63500" marB="63500" anchor="ctr"/>
                </a:tc>
                <a:extLst>
                  <a:ext uri="{0D108BD9-81ED-4DB2-BD59-A6C34878D82A}">
                    <a16:rowId xmlns:a16="http://schemas.microsoft.com/office/drawing/2014/main" val="246659045"/>
                  </a:ext>
                </a:extLst>
              </a:tr>
              <a:tr h="413747">
                <a:tc>
                  <a:txBody>
                    <a:bodyPr/>
                    <a:lstStyle/>
                    <a:p>
                      <a:pPr algn="l" fontAlgn="base"/>
                      <a:r>
                        <a:rPr lang="en-US" sz="1200" b="0" dirty="0">
                          <a:effectLst/>
                        </a:rPr>
                        <a:t>1.</a:t>
                      </a:r>
                    </a:p>
                  </a:txBody>
                  <a:tcPr anchor="ctr"/>
                </a:tc>
                <a:tc>
                  <a:txBody>
                    <a:bodyPr/>
                    <a:lstStyle/>
                    <a:p>
                      <a:pPr algn="l" fontAlgn="base"/>
                      <a:r>
                        <a:rPr lang="en-US" sz="1200" b="0" dirty="0">
                          <a:effectLst/>
                        </a:rPr>
                        <a:t>Architecture describes what the computer does.</a:t>
                      </a:r>
                    </a:p>
                  </a:txBody>
                  <a:tcPr marL="63500" marR="63500" marT="88900" marB="88900" anchor="ctr"/>
                </a:tc>
                <a:tc>
                  <a:txBody>
                    <a:bodyPr/>
                    <a:lstStyle/>
                    <a:p>
                      <a:pPr algn="l" fontAlgn="base"/>
                      <a:r>
                        <a:rPr lang="en-US" sz="1200" b="0" dirty="0">
                          <a:effectLst/>
                        </a:rPr>
                        <a:t>The Organization describes how it does it.</a:t>
                      </a:r>
                    </a:p>
                  </a:txBody>
                  <a:tcPr marL="63500" marR="63500" marT="88900" marB="88900" anchor="ctr"/>
                </a:tc>
                <a:extLst>
                  <a:ext uri="{0D108BD9-81ED-4DB2-BD59-A6C34878D82A}">
                    <a16:rowId xmlns:a16="http://schemas.microsoft.com/office/drawing/2014/main" val="3738593224"/>
                  </a:ext>
                </a:extLst>
              </a:tr>
              <a:tr h="413747">
                <a:tc>
                  <a:txBody>
                    <a:bodyPr/>
                    <a:lstStyle/>
                    <a:p>
                      <a:pPr algn="l" fontAlgn="base"/>
                      <a:r>
                        <a:rPr lang="en-US" sz="1200" b="0" dirty="0">
                          <a:effectLst/>
                        </a:rPr>
                        <a:t>2.</a:t>
                      </a:r>
                    </a:p>
                  </a:txBody>
                  <a:tcPr anchor="ctr"/>
                </a:tc>
                <a:tc>
                  <a:txBody>
                    <a:bodyPr/>
                    <a:lstStyle/>
                    <a:p>
                      <a:pPr algn="l" fontAlgn="base"/>
                      <a:r>
                        <a:rPr lang="en-US" sz="1200" b="0" dirty="0">
                          <a:effectLst/>
                        </a:rPr>
                        <a:t>Computer Architecture deals with the functional behavior of computer systems.</a:t>
                      </a:r>
                    </a:p>
                  </a:txBody>
                  <a:tcPr marL="63500" marR="63500" marT="88900" marB="88900" anchor="ctr"/>
                </a:tc>
                <a:tc>
                  <a:txBody>
                    <a:bodyPr/>
                    <a:lstStyle/>
                    <a:p>
                      <a:pPr algn="l" fontAlgn="base"/>
                      <a:r>
                        <a:rPr lang="en-US" sz="1200" b="0" dirty="0">
                          <a:effectLst/>
                        </a:rPr>
                        <a:t>Computer Organization deals with a structural relationship.</a:t>
                      </a:r>
                    </a:p>
                  </a:txBody>
                  <a:tcPr marL="63500" marR="63500" marT="88900" marB="88900" anchor="ctr"/>
                </a:tc>
                <a:extLst>
                  <a:ext uri="{0D108BD9-81ED-4DB2-BD59-A6C34878D82A}">
                    <a16:rowId xmlns:a16="http://schemas.microsoft.com/office/drawing/2014/main" val="2253642584"/>
                  </a:ext>
                </a:extLst>
              </a:tr>
              <a:tr h="413747">
                <a:tc>
                  <a:txBody>
                    <a:bodyPr/>
                    <a:lstStyle/>
                    <a:p>
                      <a:pPr algn="l" fontAlgn="base"/>
                      <a:r>
                        <a:rPr lang="en-US" sz="1200" b="0" dirty="0">
                          <a:effectLst/>
                        </a:rPr>
                        <a:t>3.</a:t>
                      </a:r>
                    </a:p>
                  </a:txBody>
                  <a:tcPr anchor="ctr"/>
                </a:tc>
                <a:tc>
                  <a:txBody>
                    <a:bodyPr/>
                    <a:lstStyle/>
                    <a:p>
                      <a:pPr algn="l" fontAlgn="base"/>
                      <a:r>
                        <a:rPr lang="en-US" sz="1200" b="0" dirty="0">
                          <a:effectLst/>
                        </a:rPr>
                        <a:t>In the above figure, it’s clear that it deals with high-level design issues.</a:t>
                      </a:r>
                    </a:p>
                  </a:txBody>
                  <a:tcPr marL="63500" marR="63500" marT="88900" marB="88900" anchor="ctr"/>
                </a:tc>
                <a:tc>
                  <a:txBody>
                    <a:bodyPr/>
                    <a:lstStyle/>
                    <a:p>
                      <a:pPr algn="l" fontAlgn="base"/>
                      <a:r>
                        <a:rPr lang="en-US" sz="1200" b="0" dirty="0">
                          <a:effectLst/>
                        </a:rPr>
                        <a:t>In the above figure, it’s also clear that it deals with low-level design issues.</a:t>
                      </a:r>
                    </a:p>
                  </a:txBody>
                  <a:tcPr marL="63500" marR="63500" marT="88900" marB="88900" anchor="ctr"/>
                </a:tc>
                <a:extLst>
                  <a:ext uri="{0D108BD9-81ED-4DB2-BD59-A6C34878D82A}">
                    <a16:rowId xmlns:a16="http://schemas.microsoft.com/office/drawing/2014/main" val="227815427"/>
                  </a:ext>
                </a:extLst>
              </a:tr>
              <a:tr h="413747">
                <a:tc>
                  <a:txBody>
                    <a:bodyPr/>
                    <a:lstStyle/>
                    <a:p>
                      <a:pPr algn="l" fontAlgn="base"/>
                      <a:r>
                        <a:rPr lang="en-US" sz="1200" b="0" dirty="0">
                          <a:effectLst/>
                        </a:rPr>
                        <a:t>4.</a:t>
                      </a:r>
                    </a:p>
                  </a:txBody>
                  <a:tcPr anchor="ctr"/>
                </a:tc>
                <a:tc>
                  <a:txBody>
                    <a:bodyPr/>
                    <a:lstStyle/>
                    <a:p>
                      <a:pPr algn="l" fontAlgn="base"/>
                      <a:r>
                        <a:rPr lang="en-US" sz="1200" b="0" dirty="0">
                          <a:effectLst/>
                        </a:rPr>
                        <a:t>Architecture indicates its hardware.</a:t>
                      </a:r>
                    </a:p>
                  </a:txBody>
                  <a:tcPr marL="63500" marR="63500" marT="88900" marB="88900" anchor="ctr"/>
                </a:tc>
                <a:tc>
                  <a:txBody>
                    <a:bodyPr/>
                    <a:lstStyle/>
                    <a:p>
                      <a:pPr algn="l" fontAlgn="base"/>
                      <a:r>
                        <a:rPr lang="en-US" sz="1200" b="0" dirty="0">
                          <a:effectLst/>
                        </a:rPr>
                        <a:t>Where Organization indicates its performance.</a:t>
                      </a:r>
                    </a:p>
                  </a:txBody>
                  <a:tcPr marL="63500" marR="63500" marT="88900" marB="88900" anchor="ctr"/>
                </a:tc>
                <a:extLst>
                  <a:ext uri="{0D108BD9-81ED-4DB2-BD59-A6C34878D82A}">
                    <a16:rowId xmlns:a16="http://schemas.microsoft.com/office/drawing/2014/main" val="4230849754"/>
                  </a:ext>
                </a:extLst>
              </a:tr>
              <a:tr h="623454">
                <a:tc>
                  <a:txBody>
                    <a:bodyPr/>
                    <a:lstStyle/>
                    <a:p>
                      <a:pPr algn="l" fontAlgn="base"/>
                      <a:r>
                        <a:rPr lang="en-US" sz="1200" b="0" dirty="0">
                          <a:effectLst/>
                        </a:rPr>
                        <a:t>5.</a:t>
                      </a:r>
                    </a:p>
                  </a:txBody>
                  <a:tcPr anchor="ctr"/>
                </a:tc>
                <a:tc>
                  <a:txBody>
                    <a:bodyPr/>
                    <a:lstStyle/>
                    <a:p>
                      <a:pPr algn="l" fontAlgn="base"/>
                      <a:r>
                        <a:rPr lang="en-US" sz="1200" b="0" dirty="0">
                          <a:effectLst/>
                        </a:rPr>
                        <a:t>As a programmer, you can view architecture as a series of instructions, addressing modes, and registers.</a:t>
                      </a:r>
                    </a:p>
                  </a:txBody>
                  <a:tcPr marL="63500" marR="63500" marT="88900" marB="88900" anchor="ctr"/>
                </a:tc>
                <a:tc>
                  <a:txBody>
                    <a:bodyPr/>
                    <a:lstStyle/>
                    <a:p>
                      <a:pPr algn="l" fontAlgn="base"/>
                      <a:r>
                        <a:rPr lang="en-US" sz="1200" b="0" dirty="0">
                          <a:effectLst/>
                        </a:rPr>
                        <a:t>The implementation of the architecture is called organization.</a:t>
                      </a:r>
                    </a:p>
                  </a:txBody>
                  <a:tcPr marL="63500" marR="63500" marT="88900" marB="88900" anchor="ctr"/>
                </a:tc>
                <a:extLst>
                  <a:ext uri="{0D108BD9-81ED-4DB2-BD59-A6C34878D82A}">
                    <a16:rowId xmlns:a16="http://schemas.microsoft.com/office/drawing/2014/main" val="1274520763"/>
                  </a:ext>
                </a:extLst>
              </a:tr>
              <a:tr h="413747">
                <a:tc>
                  <a:txBody>
                    <a:bodyPr/>
                    <a:lstStyle/>
                    <a:p>
                      <a:pPr algn="l" fontAlgn="base"/>
                      <a:r>
                        <a:rPr lang="en-US" sz="1200" b="0" dirty="0">
                          <a:effectLst/>
                        </a:rPr>
                        <a:t>6.</a:t>
                      </a:r>
                    </a:p>
                  </a:txBody>
                  <a:tcPr anchor="ctr"/>
                </a:tc>
                <a:tc>
                  <a:txBody>
                    <a:bodyPr/>
                    <a:lstStyle/>
                    <a:p>
                      <a:pPr algn="l" fontAlgn="base"/>
                      <a:r>
                        <a:rPr lang="en-US" sz="1200" b="0" dirty="0">
                          <a:effectLst/>
                        </a:rPr>
                        <a:t>For designing a computer, its architecture is fixed first.</a:t>
                      </a:r>
                    </a:p>
                  </a:txBody>
                  <a:tcPr marL="63500" marR="63500" marT="88900" marB="88900" anchor="ctr"/>
                </a:tc>
                <a:tc>
                  <a:txBody>
                    <a:bodyPr/>
                    <a:lstStyle/>
                    <a:p>
                      <a:pPr algn="l" fontAlgn="base"/>
                      <a:r>
                        <a:rPr lang="en-US" sz="1200" b="0" dirty="0">
                          <a:effectLst/>
                        </a:rPr>
                        <a:t>For designing a computer, an organization is decided after its architecture.</a:t>
                      </a:r>
                    </a:p>
                  </a:txBody>
                  <a:tcPr marL="63500" marR="63500" marT="88900" marB="88900" anchor="ctr"/>
                </a:tc>
                <a:extLst>
                  <a:ext uri="{0D108BD9-81ED-4DB2-BD59-A6C34878D82A}">
                    <a16:rowId xmlns:a16="http://schemas.microsoft.com/office/drawing/2014/main" val="627136564"/>
                  </a:ext>
                </a:extLst>
              </a:tr>
              <a:tr h="413747">
                <a:tc>
                  <a:txBody>
                    <a:bodyPr/>
                    <a:lstStyle/>
                    <a:p>
                      <a:pPr algn="l" fontAlgn="base"/>
                      <a:r>
                        <a:rPr lang="en-US" sz="1200" b="0" dirty="0">
                          <a:effectLst/>
                        </a:rPr>
                        <a:t>7.</a:t>
                      </a:r>
                    </a:p>
                  </a:txBody>
                  <a:tcPr anchor="ctr"/>
                </a:tc>
                <a:tc>
                  <a:txBody>
                    <a:bodyPr/>
                    <a:lstStyle/>
                    <a:p>
                      <a:pPr algn="l" fontAlgn="base"/>
                      <a:r>
                        <a:rPr lang="en-US" sz="1200" b="0" dirty="0">
                          <a:effectLst/>
                        </a:rPr>
                        <a:t>Computer Architecture is also called Instruction Set Architecture (ISA).</a:t>
                      </a:r>
                    </a:p>
                  </a:txBody>
                  <a:tcPr marL="63500" marR="63500" marT="88900" marB="88900" anchor="ctr"/>
                </a:tc>
                <a:tc>
                  <a:txBody>
                    <a:bodyPr/>
                    <a:lstStyle/>
                    <a:p>
                      <a:pPr algn="l" fontAlgn="base"/>
                      <a:r>
                        <a:rPr lang="en-US" sz="1200" b="0" dirty="0">
                          <a:effectLst/>
                        </a:rPr>
                        <a:t>Computer Organization is frequently called microarchitecture.</a:t>
                      </a:r>
                    </a:p>
                  </a:txBody>
                  <a:tcPr marL="63500" marR="63500" marT="88900" marB="88900" anchor="ctr"/>
                </a:tc>
                <a:extLst>
                  <a:ext uri="{0D108BD9-81ED-4DB2-BD59-A6C34878D82A}">
                    <a16:rowId xmlns:a16="http://schemas.microsoft.com/office/drawing/2014/main" val="3378952842"/>
                  </a:ext>
                </a:extLst>
              </a:tr>
              <a:tr h="623454">
                <a:tc>
                  <a:txBody>
                    <a:bodyPr/>
                    <a:lstStyle/>
                    <a:p>
                      <a:pPr algn="l" fontAlgn="base"/>
                      <a:r>
                        <a:rPr lang="en-US" sz="1200" b="0" dirty="0">
                          <a:effectLst/>
                        </a:rPr>
                        <a:t>8.</a:t>
                      </a:r>
                    </a:p>
                  </a:txBody>
                  <a:tcPr anchor="ctr"/>
                </a:tc>
                <a:tc>
                  <a:txBody>
                    <a:bodyPr/>
                    <a:lstStyle/>
                    <a:p>
                      <a:pPr algn="l" fontAlgn="base"/>
                      <a:r>
                        <a:rPr lang="en-US" sz="1200" b="0" dirty="0">
                          <a:effectLst/>
                        </a:rPr>
                        <a:t>Computer Architecture comprises logical functions such as instruction sets, registers, data types, and addressing modes.</a:t>
                      </a:r>
                    </a:p>
                  </a:txBody>
                  <a:tcPr marL="63500" marR="63500" marT="88900" marB="88900" anchor="ctr"/>
                </a:tc>
                <a:tc>
                  <a:txBody>
                    <a:bodyPr/>
                    <a:lstStyle/>
                    <a:p>
                      <a:pPr algn="l" fontAlgn="base"/>
                      <a:r>
                        <a:rPr lang="en-US" sz="1200" b="0" dirty="0">
                          <a:effectLst/>
                        </a:rPr>
                        <a:t>Computer Organization consists of physical units like circuit designs, peripherals, and adders.</a:t>
                      </a:r>
                    </a:p>
                  </a:txBody>
                  <a:tcPr marL="63500" marR="63500" marT="88900" marB="88900" anchor="ctr"/>
                </a:tc>
                <a:extLst>
                  <a:ext uri="{0D108BD9-81ED-4DB2-BD59-A6C34878D82A}">
                    <a16:rowId xmlns:a16="http://schemas.microsoft.com/office/drawing/2014/main" val="1668700610"/>
                  </a:ext>
                </a:extLst>
              </a:tr>
              <a:tr h="1473620">
                <a:tc>
                  <a:txBody>
                    <a:bodyPr/>
                    <a:lstStyle/>
                    <a:p>
                      <a:pPr algn="l" fontAlgn="base"/>
                      <a:r>
                        <a:rPr lang="en-US" sz="1200" b="0" dirty="0">
                          <a:effectLst/>
                        </a:rPr>
                        <a:t>9.</a:t>
                      </a:r>
                    </a:p>
                  </a:txBody>
                  <a:tcPr anchor="ctr"/>
                </a:tc>
                <a:tc>
                  <a:txBody>
                    <a:bodyPr/>
                    <a:lstStyle/>
                    <a:p>
                      <a:pPr algn="l" fontAlgn="base"/>
                      <a:r>
                        <a:rPr lang="en-US" sz="1200" b="0" dirty="0">
                          <a:effectLst/>
                        </a:rPr>
                        <a:t>The different architectural categories found in our computer systems are as follows:</a:t>
                      </a:r>
                    </a:p>
                    <a:p>
                      <a:pPr algn="l" fontAlgn="base">
                        <a:buFont typeface="+mj-lt"/>
                        <a:buAutoNum type="arabicPeriod"/>
                      </a:pPr>
                      <a:r>
                        <a:rPr lang="en-US" sz="1200" b="0" dirty="0">
                          <a:effectLst/>
                        </a:rPr>
                        <a:t>Von-Neumann Architecture</a:t>
                      </a:r>
                    </a:p>
                    <a:p>
                      <a:pPr algn="l" fontAlgn="base">
                        <a:buFont typeface="+mj-lt"/>
                        <a:buAutoNum type="arabicPeriod"/>
                      </a:pPr>
                      <a:r>
                        <a:rPr lang="en-US" sz="1200" b="0" dirty="0">
                          <a:effectLst/>
                        </a:rPr>
                        <a:t>Harvard Architecture</a:t>
                      </a:r>
                    </a:p>
                    <a:p>
                      <a:pPr algn="l" fontAlgn="base">
                        <a:buFont typeface="+mj-lt"/>
                        <a:buAutoNum type="arabicPeriod"/>
                      </a:pPr>
                      <a:r>
                        <a:rPr lang="en-US" sz="1200" b="0" dirty="0">
                          <a:effectLst/>
                        </a:rPr>
                        <a:t>Instruction Set Architecture</a:t>
                      </a:r>
                    </a:p>
                    <a:p>
                      <a:pPr algn="l" fontAlgn="base">
                        <a:buFont typeface="+mj-lt"/>
                        <a:buAutoNum type="arabicPeriod"/>
                      </a:pPr>
                      <a:r>
                        <a:rPr lang="en-US" sz="1200" b="0" dirty="0">
                          <a:effectLst/>
                        </a:rPr>
                        <a:t>Micro-architecture</a:t>
                      </a:r>
                    </a:p>
                    <a:p>
                      <a:pPr algn="l" fontAlgn="base">
                        <a:buFont typeface="+mj-lt"/>
                        <a:buAutoNum type="arabicPeriod"/>
                      </a:pPr>
                      <a:r>
                        <a:rPr lang="en-US" sz="1200" b="0" dirty="0">
                          <a:effectLst/>
                        </a:rPr>
                        <a:t>System Design</a:t>
                      </a:r>
                    </a:p>
                  </a:txBody>
                  <a:tcPr marL="63500" marR="63500" marT="88900" marB="88900" anchor="ctr"/>
                </a:tc>
                <a:tc>
                  <a:txBody>
                    <a:bodyPr/>
                    <a:lstStyle/>
                    <a:p>
                      <a:pPr algn="l" fontAlgn="base"/>
                      <a:r>
                        <a:rPr lang="en-US" sz="1200" b="0" dirty="0">
                          <a:effectLst/>
                        </a:rPr>
                        <a:t>CPU organization is classified into three categories based on the number of address fields:</a:t>
                      </a:r>
                    </a:p>
                    <a:p>
                      <a:pPr algn="l" fontAlgn="base">
                        <a:buFont typeface="+mj-lt"/>
                        <a:buAutoNum type="arabicPeriod"/>
                      </a:pPr>
                      <a:r>
                        <a:rPr lang="en-US" sz="1200" b="0" dirty="0">
                          <a:effectLst/>
                        </a:rPr>
                        <a:t>Organization of a single Accumulator.</a:t>
                      </a:r>
                    </a:p>
                    <a:p>
                      <a:pPr algn="l" fontAlgn="base">
                        <a:buFont typeface="+mj-lt"/>
                        <a:buAutoNum type="arabicPeriod"/>
                      </a:pPr>
                      <a:r>
                        <a:rPr lang="en-US" sz="1200" b="0" dirty="0">
                          <a:effectLst/>
                        </a:rPr>
                        <a:t>Organization of general registers</a:t>
                      </a:r>
                    </a:p>
                    <a:p>
                      <a:pPr algn="l" fontAlgn="base">
                        <a:buFont typeface="+mj-lt"/>
                        <a:buAutoNum type="arabicPeriod"/>
                      </a:pPr>
                      <a:r>
                        <a:rPr lang="en-US" sz="1200" b="0" dirty="0">
                          <a:effectLst/>
                        </a:rPr>
                        <a:t>Stack organization</a:t>
                      </a:r>
                    </a:p>
                  </a:txBody>
                  <a:tcPr marL="63500" marR="63500" marT="88900" marB="88900" anchor="ctr"/>
                </a:tc>
                <a:extLst>
                  <a:ext uri="{0D108BD9-81ED-4DB2-BD59-A6C34878D82A}">
                    <a16:rowId xmlns:a16="http://schemas.microsoft.com/office/drawing/2014/main" val="2851451077"/>
                  </a:ext>
                </a:extLst>
              </a:tr>
              <a:tr h="413747">
                <a:tc>
                  <a:txBody>
                    <a:bodyPr/>
                    <a:lstStyle/>
                    <a:p>
                      <a:pPr algn="l" fontAlgn="base"/>
                      <a:r>
                        <a:rPr lang="en-US" sz="1200" b="0" dirty="0">
                          <a:effectLst/>
                        </a:rPr>
                        <a:t>10.</a:t>
                      </a:r>
                    </a:p>
                  </a:txBody>
                  <a:tcPr anchor="ctr"/>
                </a:tc>
                <a:tc>
                  <a:txBody>
                    <a:bodyPr/>
                    <a:lstStyle/>
                    <a:p>
                      <a:pPr algn="l" fontAlgn="base"/>
                      <a:r>
                        <a:rPr lang="en-US" sz="1200" b="0" dirty="0">
                          <a:effectLst/>
                        </a:rPr>
                        <a:t>It makes the computer’s hardware visible.</a:t>
                      </a:r>
                    </a:p>
                  </a:txBody>
                  <a:tcPr marL="63500" marR="63500" marT="88900" marB="88900" anchor="ctr"/>
                </a:tc>
                <a:tc>
                  <a:txBody>
                    <a:bodyPr/>
                    <a:lstStyle/>
                    <a:p>
                      <a:pPr algn="l" fontAlgn="base"/>
                      <a:r>
                        <a:rPr lang="en-US" sz="1200" b="0" dirty="0">
                          <a:effectLst/>
                        </a:rPr>
                        <a:t>It offers details on how well the computer performs.</a:t>
                      </a:r>
                    </a:p>
                  </a:txBody>
                  <a:tcPr marL="63500" marR="63500" marT="88900" marB="88900" anchor="ctr"/>
                </a:tc>
                <a:extLst>
                  <a:ext uri="{0D108BD9-81ED-4DB2-BD59-A6C34878D82A}">
                    <a16:rowId xmlns:a16="http://schemas.microsoft.com/office/drawing/2014/main" val="1492948849"/>
                  </a:ext>
                </a:extLst>
              </a:tr>
              <a:tr h="413747">
                <a:tc>
                  <a:txBody>
                    <a:bodyPr/>
                    <a:lstStyle/>
                    <a:p>
                      <a:pPr algn="l" fontAlgn="base"/>
                      <a:r>
                        <a:rPr lang="en-US" sz="1200" b="0" dirty="0">
                          <a:effectLst/>
                        </a:rPr>
                        <a:t>11.</a:t>
                      </a:r>
                    </a:p>
                  </a:txBody>
                  <a:tcPr anchor="ctr"/>
                </a:tc>
                <a:tc>
                  <a:txBody>
                    <a:bodyPr/>
                    <a:lstStyle/>
                    <a:p>
                      <a:pPr algn="l" fontAlgn="base"/>
                      <a:r>
                        <a:rPr lang="en-US" sz="1200" b="0" dirty="0">
                          <a:effectLst/>
                        </a:rPr>
                        <a:t>Architecture coordinates the hardware and software of the system.</a:t>
                      </a:r>
                    </a:p>
                  </a:txBody>
                  <a:tcPr marL="63500" marR="63500" marT="88900" marB="88900" anchor="ctr"/>
                </a:tc>
                <a:tc>
                  <a:txBody>
                    <a:bodyPr/>
                    <a:lstStyle/>
                    <a:p>
                      <a:pPr algn="l" fontAlgn="base"/>
                      <a:r>
                        <a:rPr lang="en-US" sz="1200" b="0" dirty="0">
                          <a:effectLst/>
                        </a:rPr>
                        <a:t>Computer Organization handles the segments of the network in a system.</a:t>
                      </a:r>
                    </a:p>
                  </a:txBody>
                  <a:tcPr marL="63500" marR="63500" marT="88900" marB="88900" anchor="ctr"/>
                </a:tc>
                <a:extLst>
                  <a:ext uri="{0D108BD9-81ED-4DB2-BD59-A6C34878D82A}">
                    <a16:rowId xmlns:a16="http://schemas.microsoft.com/office/drawing/2014/main" val="3964056699"/>
                  </a:ext>
                </a:extLst>
              </a:tr>
              <a:tr h="413747">
                <a:tc>
                  <a:txBody>
                    <a:bodyPr/>
                    <a:lstStyle/>
                    <a:p>
                      <a:pPr algn="l" fontAlgn="base"/>
                      <a:r>
                        <a:rPr lang="en-US" sz="1200" b="0" dirty="0">
                          <a:effectLst/>
                        </a:rPr>
                        <a:t>12.</a:t>
                      </a:r>
                    </a:p>
                  </a:txBody>
                  <a:tcPr anchor="ctr"/>
                </a:tc>
                <a:tc>
                  <a:txBody>
                    <a:bodyPr/>
                    <a:lstStyle/>
                    <a:p>
                      <a:pPr algn="l" fontAlgn="base"/>
                      <a:r>
                        <a:rPr lang="en-US" sz="1200" b="0" dirty="0">
                          <a:effectLst/>
                        </a:rPr>
                        <a:t>The software developer is aware of it.</a:t>
                      </a:r>
                    </a:p>
                  </a:txBody>
                  <a:tcPr marL="63500" marR="63500" marT="88900" marB="88900" anchor="ctr"/>
                </a:tc>
                <a:tc>
                  <a:txBody>
                    <a:bodyPr/>
                    <a:lstStyle/>
                    <a:p>
                      <a:pPr algn="l" fontAlgn="base"/>
                      <a:r>
                        <a:rPr lang="en-US" sz="1200" b="0" dirty="0">
                          <a:effectLst/>
                        </a:rPr>
                        <a:t>It escapes the software programmer’s detection.</a:t>
                      </a:r>
                    </a:p>
                  </a:txBody>
                  <a:tcPr marL="63500" marR="63500" marT="88900" marB="88900" anchor="ctr"/>
                </a:tc>
                <a:extLst>
                  <a:ext uri="{0D108BD9-81ED-4DB2-BD59-A6C34878D82A}">
                    <a16:rowId xmlns:a16="http://schemas.microsoft.com/office/drawing/2014/main" val="3312585486"/>
                  </a:ext>
                </a:extLst>
              </a:tr>
            </a:tbl>
          </a:graphicData>
        </a:graphic>
      </p:graphicFrame>
    </p:spTree>
    <p:extLst>
      <p:ext uri="{BB962C8B-B14F-4D97-AF65-F5344CB8AC3E}">
        <p14:creationId xmlns:p14="http://schemas.microsoft.com/office/powerpoint/2010/main" val="18904509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647"/>
            <a:ext cx="10515600" cy="766251"/>
          </a:xfrm>
        </p:spPr>
        <p:txBody>
          <a:bodyPr>
            <a:normAutofit fontScale="90000"/>
          </a:bodyPr>
          <a:lstStyle/>
          <a:p>
            <a:r>
              <a:rPr lang="en-US" sz="3200" b="1" dirty="0"/>
              <a:t>4. Zero Address Instruction</a:t>
            </a:r>
            <a:r>
              <a:rPr lang="en-US" dirty="0"/>
              <a:t/>
            </a:r>
            <a:br>
              <a:rPr lang="en-US" dirty="0"/>
            </a:br>
            <a:endParaRPr lang="en-US" dirty="0"/>
          </a:p>
        </p:txBody>
      </p:sp>
      <p:sp>
        <p:nvSpPr>
          <p:cNvPr id="3" name="Content Placeholder 2"/>
          <p:cNvSpPr>
            <a:spLocks noGrp="1"/>
          </p:cNvSpPr>
          <p:nvPr>
            <p:ph idx="1"/>
          </p:nvPr>
        </p:nvSpPr>
        <p:spPr>
          <a:xfrm>
            <a:off x="838200" y="681925"/>
            <a:ext cx="10515600" cy="5495038"/>
          </a:xfrm>
        </p:spPr>
        <p:txBody>
          <a:bodyPr>
            <a:normAutofit fontScale="92500" lnSpcReduction="20000"/>
          </a:bodyPr>
          <a:lstStyle/>
          <a:p>
            <a:pPr algn="just"/>
            <a:r>
              <a:rPr lang="en-US" dirty="0" smtClean="0"/>
              <a:t>Step organized computes and do not use an address field for the instruction addition and multiplication.</a:t>
            </a:r>
          </a:p>
          <a:p>
            <a:pPr algn="just"/>
            <a:r>
              <a:rPr lang="en-US" dirty="0" smtClean="0"/>
              <a:t>The PUSH and POP instructions however need an address field to specify the operand that communicate with the stack.</a:t>
            </a:r>
          </a:p>
          <a:p>
            <a:pPr algn="just"/>
            <a:r>
              <a:rPr lang="en-US" dirty="0" smtClean="0"/>
              <a:t>The program to evaluate the same operation in Zero address instructions as follows:-</a:t>
            </a:r>
          </a:p>
          <a:p>
            <a:pPr marL="0" indent="0">
              <a:buNone/>
            </a:pPr>
            <a:r>
              <a:rPr lang="en-US" dirty="0" smtClean="0"/>
              <a:t>PUSH A	TOS		A</a:t>
            </a:r>
          </a:p>
          <a:p>
            <a:pPr marL="0" indent="0">
              <a:buNone/>
            </a:pPr>
            <a:r>
              <a:rPr lang="en-US" dirty="0" smtClean="0"/>
              <a:t>PUSH B	TOS		B</a:t>
            </a:r>
          </a:p>
          <a:p>
            <a:pPr marL="0" indent="0">
              <a:buNone/>
            </a:pPr>
            <a:r>
              <a:rPr lang="en-US" dirty="0" smtClean="0"/>
              <a:t>ADD		TOS		A+B</a:t>
            </a:r>
          </a:p>
          <a:p>
            <a:pPr marL="0" indent="0">
              <a:buNone/>
            </a:pPr>
            <a:r>
              <a:rPr lang="en-US" dirty="0" smtClean="0"/>
              <a:t>PUSH C	TOS		C</a:t>
            </a:r>
          </a:p>
          <a:p>
            <a:pPr marL="0" indent="0">
              <a:buNone/>
            </a:pPr>
            <a:r>
              <a:rPr lang="en-US" dirty="0" smtClean="0"/>
              <a:t>PUSH D	TOS		D</a:t>
            </a:r>
          </a:p>
          <a:p>
            <a:pPr marL="0" indent="0">
              <a:buNone/>
            </a:pPr>
            <a:r>
              <a:rPr lang="en-US" dirty="0" smtClean="0"/>
              <a:t>ADD		TOS		C+D</a:t>
            </a:r>
          </a:p>
          <a:p>
            <a:pPr marL="0" indent="0">
              <a:buNone/>
            </a:pPr>
            <a:r>
              <a:rPr lang="en-US" dirty="0" smtClean="0"/>
              <a:t>MUL		TOS		(A+B) * (C+D)</a:t>
            </a:r>
          </a:p>
          <a:p>
            <a:pPr marL="0" indent="0">
              <a:buNone/>
            </a:pPr>
            <a:r>
              <a:rPr lang="en-US" dirty="0" smtClean="0"/>
              <a:t>POP X		M[X]		TOS</a:t>
            </a:r>
            <a:endParaRPr lang="en-US" dirty="0"/>
          </a:p>
        </p:txBody>
      </p:sp>
      <p:cxnSp>
        <p:nvCxnSpPr>
          <p:cNvPr id="5" name="Straight Arrow Connector 4"/>
          <p:cNvCxnSpPr/>
          <p:nvPr/>
        </p:nvCxnSpPr>
        <p:spPr>
          <a:xfrm flipH="1">
            <a:off x="3394129" y="3243499"/>
            <a:ext cx="697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3394129" y="3685491"/>
            <a:ext cx="697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3394129" y="4088622"/>
            <a:ext cx="697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394129" y="4476254"/>
            <a:ext cx="697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94129" y="4879383"/>
            <a:ext cx="697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394129" y="5328834"/>
            <a:ext cx="697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1105" y="5700792"/>
            <a:ext cx="697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394129" y="2892465"/>
            <a:ext cx="697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777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Look ahead carry generator</a:t>
            </a:r>
            <a:endParaRPr lang="en-US" b="1" u="sng" dirty="0"/>
          </a:p>
        </p:txBody>
      </p:sp>
      <p:sp>
        <p:nvSpPr>
          <p:cNvPr id="4" name="Rectangle 1"/>
          <p:cNvSpPr>
            <a:spLocks noChangeArrowheads="1"/>
          </p:cNvSpPr>
          <p:nvPr/>
        </p:nvSpPr>
        <p:spPr bwMode="auto">
          <a:xfrm>
            <a:off x="357883" y="1282048"/>
            <a:ext cx="11476233" cy="53552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a:buFont typeface="Arial" panose="020B0604020202020204" pitchFamily="34" charset="0"/>
              <a:buChar char="•"/>
            </a:pPr>
            <a:r>
              <a:rPr kumimoji="0" lang="en-US" altLang="en-US" sz="2000" b="0" i="0" u="none" strike="noStrike" cap="none" normalizeH="0" baseline="0" dirty="0" smtClean="0">
                <a:ln>
                  <a:noFill/>
                </a:ln>
                <a:solidFill>
                  <a:srgbClr val="273239"/>
                </a:solidFill>
                <a:effectLst/>
                <a:latin typeface="+mn-lt"/>
              </a:rPr>
              <a:t>The adder produce carry propagation delay while performing other arithmetic operations like multiplication and divisions as it uses several additions or subtraction steps. This is a major problem for the adder and hence improving the speed of addition will improve the speed of </a:t>
            </a:r>
            <a:r>
              <a:rPr lang="en-US" altLang="en-US" sz="2000" dirty="0">
                <a:solidFill>
                  <a:srgbClr val="273239"/>
                </a:solidFill>
                <a:latin typeface="+mn-lt"/>
              </a:rPr>
              <a:t>all other arithmetic operations. Hence reducing the carry propagation </a:t>
            </a:r>
            <a:r>
              <a:rPr lang="en-US" altLang="en-US" sz="2000" dirty="0" smtClean="0">
                <a:solidFill>
                  <a:srgbClr val="273239"/>
                </a:solidFill>
                <a:latin typeface="+mn-lt"/>
              </a:rPr>
              <a:t>delay (</a:t>
            </a:r>
            <a:r>
              <a:rPr lang="en-US" dirty="0"/>
              <a:t>Propagation delay is </a:t>
            </a:r>
            <a:r>
              <a:rPr lang="en-US" b="1" dirty="0"/>
              <a:t>the amount of time required for a signal to be received after it has been sent</a:t>
            </a:r>
            <a:r>
              <a:rPr lang="en-US" dirty="0"/>
              <a:t>; it is caused by the time it takes for the signal to travel through a medium</a:t>
            </a:r>
            <a:r>
              <a:rPr lang="en-US" dirty="0" smtClean="0"/>
              <a:t>.)</a:t>
            </a:r>
            <a:r>
              <a:rPr lang="en-US" altLang="en-US" sz="2000" dirty="0" smtClean="0">
                <a:solidFill>
                  <a:srgbClr val="273239"/>
                </a:solidFill>
                <a:latin typeface="+mn-lt"/>
              </a:rPr>
              <a:t> </a:t>
            </a:r>
            <a:r>
              <a:rPr lang="en-US" altLang="en-US" sz="2000" dirty="0">
                <a:solidFill>
                  <a:srgbClr val="273239"/>
                </a:solidFill>
                <a:latin typeface="+mn-lt"/>
              </a:rPr>
              <a:t>of adders is of great importance. </a:t>
            </a:r>
            <a:endParaRPr lang="en-US" altLang="en-US" sz="2000" dirty="0" smtClean="0">
              <a:solidFill>
                <a:srgbClr val="273239"/>
              </a:solidFill>
              <a:latin typeface="+mn-lt"/>
            </a:endParaRPr>
          </a:p>
          <a:p>
            <a:pPr algn="just"/>
            <a:endParaRPr lang="en-US" altLang="en-US" sz="2000" dirty="0">
              <a:solidFill>
                <a:srgbClr val="273239"/>
              </a:solidFill>
              <a:latin typeface="+mn-lt"/>
            </a:endParaRPr>
          </a:p>
          <a:p>
            <a:pPr marL="342900" indent="-342900" algn="just">
              <a:buFont typeface="Arial" panose="020B0604020202020204" pitchFamily="34" charset="0"/>
              <a:buChar char="•"/>
            </a:pPr>
            <a:r>
              <a:rPr lang="en-US" altLang="en-US" sz="2000" dirty="0">
                <a:solidFill>
                  <a:srgbClr val="273239"/>
                </a:solidFill>
                <a:latin typeface="+mn-lt"/>
              </a:rPr>
              <a:t>There are different logic design approaches that have been employed to overcome the carry propagation problem. </a:t>
            </a:r>
            <a:endParaRPr lang="en-US" altLang="en-US" sz="2000" dirty="0" smtClean="0">
              <a:solidFill>
                <a:srgbClr val="273239"/>
              </a:solidFill>
              <a:latin typeface="+mn-lt"/>
            </a:endParaRPr>
          </a:p>
          <a:p>
            <a:pPr marL="342900" indent="-342900" algn="just">
              <a:buFont typeface="Arial" panose="020B0604020202020204" pitchFamily="34" charset="0"/>
              <a:buChar char="•"/>
            </a:pPr>
            <a:r>
              <a:rPr lang="en-US" altLang="en-US" sz="2000" dirty="0" smtClean="0">
                <a:solidFill>
                  <a:srgbClr val="273239"/>
                </a:solidFill>
                <a:latin typeface="+mn-lt"/>
              </a:rPr>
              <a:t>Like, ripple carry adder, carry look-ahead adder etc.</a:t>
            </a:r>
          </a:p>
          <a:p>
            <a:pPr algn="just"/>
            <a:endParaRPr lang="en-US" altLang="en-US" sz="2000" dirty="0">
              <a:solidFill>
                <a:srgbClr val="273239"/>
              </a:solidFill>
              <a:latin typeface="+mn-lt"/>
            </a:endParaRPr>
          </a:p>
          <a:p>
            <a:pPr marL="342900" indent="-342900" algn="just">
              <a:buFont typeface="Arial" panose="020B0604020202020204" pitchFamily="34" charset="0"/>
              <a:buChar char="•"/>
            </a:pPr>
            <a:r>
              <a:rPr lang="en-US" altLang="en-US" sz="2000" dirty="0">
                <a:solidFill>
                  <a:srgbClr val="273239"/>
                </a:solidFill>
                <a:latin typeface="+mn-lt"/>
              </a:rPr>
              <a:t>One widely used approach is to employ a carry look-ahead which solves this problem by calculating the carry signals in advance, based on the input signals. This type of adder circuit is called a carry look-ahead </a:t>
            </a:r>
            <a:r>
              <a:rPr lang="en-US" altLang="en-US" sz="2000" dirty="0" smtClean="0">
                <a:solidFill>
                  <a:srgbClr val="273239"/>
                </a:solidFill>
                <a:latin typeface="+mn-lt"/>
              </a:rPr>
              <a:t>adder. Here </a:t>
            </a:r>
            <a:r>
              <a:rPr lang="en-US" altLang="en-US" sz="2000" dirty="0">
                <a:solidFill>
                  <a:srgbClr val="273239"/>
                </a:solidFill>
                <a:latin typeface="+mn-lt"/>
              </a:rPr>
              <a:t>a carry signal will be generated in two cases:</a:t>
            </a:r>
          </a:p>
          <a:p>
            <a:pPr algn="just"/>
            <a:r>
              <a:rPr lang="en-US" altLang="en-US" sz="2000" dirty="0" smtClean="0">
                <a:solidFill>
                  <a:srgbClr val="273239"/>
                </a:solidFill>
                <a:latin typeface="+mn-lt"/>
              </a:rPr>
              <a:t>	1. Input </a:t>
            </a:r>
            <a:r>
              <a:rPr lang="en-US" altLang="en-US" sz="2000" dirty="0">
                <a:solidFill>
                  <a:srgbClr val="273239"/>
                </a:solidFill>
                <a:latin typeface="+mn-lt"/>
              </a:rPr>
              <a:t>bits A and B are </a:t>
            </a:r>
            <a:r>
              <a:rPr lang="en-US" altLang="en-US" sz="2000" dirty="0" smtClean="0">
                <a:solidFill>
                  <a:srgbClr val="273239"/>
                </a:solidFill>
                <a:latin typeface="+mn-lt"/>
              </a:rPr>
              <a:t>1, </a:t>
            </a:r>
          </a:p>
          <a:p>
            <a:pPr algn="just"/>
            <a:r>
              <a:rPr lang="en-US" altLang="en-US" sz="2000" dirty="0">
                <a:solidFill>
                  <a:srgbClr val="273239"/>
                </a:solidFill>
                <a:latin typeface="+mn-lt"/>
              </a:rPr>
              <a:t>	</a:t>
            </a:r>
            <a:r>
              <a:rPr lang="en-US" altLang="en-US" sz="2000" dirty="0" smtClean="0">
                <a:solidFill>
                  <a:srgbClr val="273239"/>
                </a:solidFill>
                <a:latin typeface="+mn-lt"/>
              </a:rPr>
              <a:t>2. When </a:t>
            </a:r>
            <a:r>
              <a:rPr lang="en-US" altLang="en-US" sz="2000" dirty="0">
                <a:solidFill>
                  <a:srgbClr val="273239"/>
                </a:solidFill>
                <a:latin typeface="+mn-lt"/>
              </a:rPr>
              <a:t>one of the two bits is 1 and the carry-in is 1</a:t>
            </a:r>
            <a:r>
              <a:rPr lang="en-US" altLang="en-US" sz="2000" dirty="0" smtClean="0">
                <a:solidFill>
                  <a:srgbClr val="273239"/>
                </a:solidFill>
                <a:latin typeface="+mn-lt"/>
              </a:rPr>
              <a:t>.</a:t>
            </a:r>
          </a:p>
          <a:p>
            <a:pPr algn="just"/>
            <a:endParaRPr lang="en-US" altLang="en-US" dirty="0">
              <a:solidFill>
                <a:srgbClr val="273239"/>
              </a:solidFill>
              <a:latin typeface="+mn-lt"/>
            </a:endParaRPr>
          </a:p>
        </p:txBody>
      </p:sp>
      <p:sp>
        <p:nvSpPr>
          <p:cNvPr id="5" name="AutoShape 2" descr="i^{th}    "/>
          <p:cNvSpPr>
            <a:spLocks noChangeAspect="1" noChangeArrowheads="1"/>
          </p:cNvSpPr>
          <p:nvPr/>
        </p:nvSpPr>
        <p:spPr bwMode="auto">
          <a:xfrm>
            <a:off x="871538" y="539750"/>
            <a:ext cx="266700"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3" descr="i-1^{th}    "/>
          <p:cNvSpPr>
            <a:spLocks noChangeAspect="1" noChangeArrowheads="1"/>
          </p:cNvSpPr>
          <p:nvPr/>
        </p:nvSpPr>
        <p:spPr bwMode="auto">
          <a:xfrm>
            <a:off x="2478088" y="539750"/>
            <a:ext cx="695325"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746082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5684" y="1690688"/>
            <a:ext cx="6590476" cy="30666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8017" y="5146264"/>
            <a:ext cx="11715965" cy="1323439"/>
          </a:xfrm>
          <a:prstGeom prst="rect">
            <a:avLst/>
          </a:prstGeom>
        </p:spPr>
        <p:txBody>
          <a:bodyPr wrap="square">
            <a:spAutoFit/>
          </a:bodyPr>
          <a:lstStyle/>
          <a:p>
            <a:pPr marL="342900" indent="-342900" algn="just">
              <a:buFont typeface="Arial" panose="020B0604020202020204" pitchFamily="34" charset="0"/>
              <a:buChar char="•"/>
            </a:pPr>
            <a:r>
              <a:rPr lang="en-US" altLang="en-US" sz="2000" dirty="0">
                <a:solidFill>
                  <a:srgbClr val="273239"/>
                </a:solidFill>
              </a:rPr>
              <a:t>In ripple carry adders, for each adder block, the two bits that are to be added are available instantly. However, each adder block waits for the carry to arrive from its previous block. So, it is not possible to generate the sum and carry of any block until the input carry is known. The block waits for the block to produce its carry. So there will be a considerable time delay which is carry propagation delay. </a:t>
            </a:r>
          </a:p>
        </p:txBody>
      </p:sp>
      <p:sp>
        <p:nvSpPr>
          <p:cNvPr id="5" name="Title 1"/>
          <p:cNvSpPr>
            <a:spLocks noGrp="1"/>
          </p:cNvSpPr>
          <p:nvPr>
            <p:ph type="title"/>
          </p:nvPr>
        </p:nvSpPr>
        <p:spPr>
          <a:xfrm>
            <a:off x="838200" y="365125"/>
            <a:ext cx="10515600" cy="1325563"/>
          </a:xfrm>
        </p:spPr>
        <p:txBody>
          <a:bodyPr/>
          <a:lstStyle/>
          <a:p>
            <a:pPr algn="ctr"/>
            <a:r>
              <a:rPr lang="en-US" b="1" u="sng" dirty="0" smtClean="0"/>
              <a:t>Ripple </a:t>
            </a:r>
            <a:r>
              <a:rPr lang="en-US" b="1" u="sng" dirty="0"/>
              <a:t>C</a:t>
            </a:r>
            <a:r>
              <a:rPr lang="en-US" b="1" u="sng" dirty="0" smtClean="0"/>
              <a:t>arry </a:t>
            </a:r>
            <a:r>
              <a:rPr lang="en-US" b="1" u="sng" dirty="0"/>
              <a:t>A</a:t>
            </a:r>
            <a:r>
              <a:rPr lang="en-US" b="1" u="sng" dirty="0" smtClean="0"/>
              <a:t>dders</a:t>
            </a:r>
            <a:endParaRPr lang="en-US" b="1" u="sng" dirty="0"/>
          </a:p>
        </p:txBody>
      </p:sp>
      <p:sp>
        <p:nvSpPr>
          <p:cNvPr id="6" name="TextBox 5"/>
          <p:cNvSpPr txBox="1"/>
          <p:nvPr/>
        </p:nvSpPr>
        <p:spPr>
          <a:xfrm>
            <a:off x="3050962" y="4572689"/>
            <a:ext cx="5188449" cy="369332"/>
          </a:xfrm>
          <a:prstGeom prst="rect">
            <a:avLst/>
          </a:prstGeom>
          <a:noFill/>
        </p:spPr>
        <p:txBody>
          <a:bodyPr wrap="square" rtlCol="0">
            <a:spAutoFit/>
          </a:bodyPr>
          <a:lstStyle/>
          <a:p>
            <a:pPr algn="ctr"/>
            <a:r>
              <a:rPr lang="en-US" b="1" dirty="0" smtClean="0"/>
              <a:t>Figure </a:t>
            </a:r>
            <a:r>
              <a:rPr lang="en-US" b="1" dirty="0"/>
              <a:t>5</a:t>
            </a:r>
            <a:r>
              <a:rPr lang="en-US" b="1" dirty="0" smtClean="0"/>
              <a:t>: Ripple Carry Adder</a:t>
            </a:r>
            <a:endParaRPr lang="en-US" b="1" dirty="0"/>
          </a:p>
        </p:txBody>
      </p:sp>
    </p:spTree>
    <p:extLst>
      <p:ext uri="{BB962C8B-B14F-4D97-AF65-F5344CB8AC3E}">
        <p14:creationId xmlns:p14="http://schemas.microsoft.com/office/powerpoint/2010/main" val="24074326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75014" y="390426"/>
            <a:ext cx="1160155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273239"/>
                </a:solidFill>
                <a:effectLst/>
                <a:latin typeface="+mn-lt"/>
              </a:rPr>
              <a:t>Consider the above 4-bit ripple carry adder.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mn-lt"/>
              </a:rPr>
              <a:t>The sum</a:t>
            </a:r>
            <a:r>
              <a:rPr lang="en-US" altLang="en-US" sz="2000" dirty="0">
                <a:solidFill>
                  <a:srgbClr val="273239"/>
                </a:solidFill>
                <a:latin typeface="+mn-lt"/>
              </a:rPr>
              <a:t> </a:t>
            </a:r>
            <a:r>
              <a:rPr kumimoji="0" lang="en-US" altLang="en-US" sz="2000" b="0" i="0" u="none" strike="noStrike" cap="none" normalizeH="0" baseline="0" dirty="0" smtClean="0">
                <a:ln>
                  <a:noFill/>
                </a:ln>
                <a:solidFill>
                  <a:srgbClr val="273239"/>
                </a:solidFill>
                <a:effectLst/>
                <a:latin typeface="+mn-lt"/>
              </a:rPr>
              <a:t>is produced by the corresponding full adder as soon as the input signals are applied to it.</a:t>
            </a:r>
            <a:r>
              <a:rPr kumimoji="0" lang="en-US" altLang="en-US" sz="2000" b="0" i="0" u="none" strike="noStrike" cap="none" normalizeH="0" dirty="0" smtClean="0">
                <a:ln>
                  <a:noFill/>
                </a:ln>
                <a:solidFill>
                  <a:srgbClr val="273239"/>
                </a:solidFill>
                <a:effectLst/>
                <a:latin typeface="+mn-lt"/>
              </a:rPr>
              <a:t> </a:t>
            </a:r>
            <a:r>
              <a:rPr kumimoji="0" lang="en-US" altLang="en-US" sz="2000" b="0" i="0" u="none" strike="noStrike" cap="none" normalizeH="0" baseline="0" dirty="0" smtClean="0">
                <a:ln>
                  <a:noFill/>
                </a:ln>
                <a:solidFill>
                  <a:srgbClr val="273239"/>
                </a:solidFill>
                <a:effectLst/>
                <a:latin typeface="+mn-lt"/>
              </a:rPr>
              <a:t>But the carry input</a:t>
            </a:r>
            <a:r>
              <a:rPr lang="en-US" altLang="en-US" sz="2000" dirty="0">
                <a:solidFill>
                  <a:srgbClr val="273239"/>
                </a:solidFill>
                <a:latin typeface="+mn-lt"/>
              </a:rPr>
              <a:t> </a:t>
            </a:r>
            <a:r>
              <a:rPr kumimoji="0" lang="en-US" altLang="en-US" sz="2000" b="0" i="0" u="none" strike="noStrike" cap="none" normalizeH="0" baseline="0" dirty="0" smtClean="0">
                <a:ln>
                  <a:noFill/>
                </a:ln>
                <a:solidFill>
                  <a:srgbClr val="273239"/>
                </a:solidFill>
                <a:effectLst/>
                <a:latin typeface="+mn-lt"/>
              </a:rPr>
              <a:t>is not available on its final steady-state value until carry</a:t>
            </a:r>
            <a:r>
              <a:rPr lang="en-US" altLang="en-US" sz="2000" dirty="0">
                <a:solidFill>
                  <a:srgbClr val="273239"/>
                </a:solidFill>
                <a:latin typeface="+mn-lt"/>
              </a:rPr>
              <a:t> </a:t>
            </a:r>
            <a:r>
              <a:rPr kumimoji="0" lang="en-US" altLang="en-US" sz="2000" b="0" i="0" u="none" strike="noStrike" cap="none" normalizeH="0" baseline="0" dirty="0" smtClean="0">
                <a:ln>
                  <a:noFill/>
                </a:ln>
                <a:solidFill>
                  <a:srgbClr val="273239"/>
                </a:solidFill>
                <a:effectLst/>
                <a:latin typeface="+mn-lt"/>
              </a:rPr>
              <a:t>is available at its steady-state value. Therefore, though the carry must propagate to all the stages in order that output</a:t>
            </a:r>
            <a:r>
              <a:rPr lang="en-US" altLang="en-US" sz="2000" dirty="0">
                <a:solidFill>
                  <a:srgbClr val="273239"/>
                </a:solidFill>
                <a:latin typeface="+mn-lt"/>
              </a:rPr>
              <a:t> </a:t>
            </a:r>
            <a:r>
              <a:rPr kumimoji="0" lang="en-US" altLang="en-US" sz="2000" b="0" i="0" u="none" strike="noStrike" cap="none" normalizeH="0" baseline="0" dirty="0" smtClean="0">
                <a:ln>
                  <a:noFill/>
                </a:ln>
                <a:solidFill>
                  <a:srgbClr val="273239"/>
                </a:solidFill>
                <a:effectLst/>
                <a:latin typeface="+mn-lt"/>
              </a:rPr>
              <a:t>and carry</a:t>
            </a:r>
            <a:r>
              <a:rPr lang="en-US" altLang="en-US" sz="2000" dirty="0">
                <a:solidFill>
                  <a:srgbClr val="273239"/>
                </a:solidFill>
                <a:latin typeface="+mn-lt"/>
              </a:rPr>
              <a:t> </a:t>
            </a:r>
            <a:r>
              <a:rPr kumimoji="0" lang="en-US" altLang="en-US" sz="2000" b="0" i="0" u="none" strike="noStrike" cap="none" normalizeH="0" baseline="0" dirty="0" smtClean="0">
                <a:ln>
                  <a:noFill/>
                </a:ln>
                <a:solidFill>
                  <a:srgbClr val="273239"/>
                </a:solidFill>
                <a:effectLst/>
                <a:latin typeface="+mn-lt"/>
              </a:rPr>
              <a:t>settle their final steady-state value. The propagation time is equal to the propagation delay of each adder block, multiplied by the number of adder blocks in the circuit.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mn-lt"/>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273239"/>
              </a:solidFill>
              <a:latin typeface="+mn-l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273239"/>
                </a:solidFill>
                <a:effectLst/>
                <a:latin typeface="+mn-lt"/>
              </a:rPr>
              <a:t>For example, if each 3 full adder stage has a propagation delay of 20 nanoseconds, then   will reach its final correct value after 60 (20 × 3) nanoseconds. The situation gets worse, if we extend the number of stages for adding more number of bits. </a:t>
            </a:r>
          </a:p>
        </p:txBody>
      </p:sp>
      <p:sp>
        <p:nvSpPr>
          <p:cNvPr id="5" name="AutoShape 2" descr="S_{3}    "/>
          <p:cNvSpPr>
            <a:spLocks noChangeAspect="1" noChangeArrowheads="1"/>
          </p:cNvSpPr>
          <p:nvPr/>
        </p:nvSpPr>
        <p:spPr bwMode="auto">
          <a:xfrm>
            <a:off x="3733800" y="-160338"/>
            <a:ext cx="238125" cy="2095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3" descr="C_{4}    "/>
          <p:cNvSpPr>
            <a:spLocks noChangeAspect="1" noChangeArrowheads="1"/>
          </p:cNvSpPr>
          <p:nvPr/>
        </p:nvSpPr>
        <p:spPr bwMode="auto">
          <a:xfrm>
            <a:off x="11096625" y="-160338"/>
            <a:ext cx="266700" cy="2095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C_{3}    "/>
          <p:cNvSpPr>
            <a:spLocks noChangeAspect="1" noChangeArrowheads="1"/>
          </p:cNvSpPr>
          <p:nvPr/>
        </p:nvSpPr>
        <p:spPr bwMode="auto">
          <a:xfrm>
            <a:off x="14936788" y="-160338"/>
            <a:ext cx="266700" cy="2095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C_{3}    "/>
          <p:cNvSpPr>
            <a:spLocks noChangeAspect="1" noChangeArrowheads="1"/>
          </p:cNvSpPr>
          <p:nvPr/>
        </p:nvSpPr>
        <p:spPr bwMode="auto">
          <a:xfrm>
            <a:off x="750888" y="38100"/>
            <a:ext cx="266700"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C_{2}    "/>
          <p:cNvSpPr>
            <a:spLocks noChangeAspect="1" noChangeArrowheads="1"/>
          </p:cNvSpPr>
          <p:nvPr/>
        </p:nvSpPr>
        <p:spPr bwMode="auto">
          <a:xfrm>
            <a:off x="1679575" y="38100"/>
            <a:ext cx="266700"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7" descr="C_{2}    "/>
          <p:cNvSpPr>
            <a:spLocks noChangeAspect="1" noChangeArrowheads="1"/>
          </p:cNvSpPr>
          <p:nvPr/>
        </p:nvSpPr>
        <p:spPr bwMode="auto">
          <a:xfrm>
            <a:off x="2068513" y="38100"/>
            <a:ext cx="266700"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C_{1}    "/>
          <p:cNvSpPr>
            <a:spLocks noChangeAspect="1" noChangeArrowheads="1"/>
          </p:cNvSpPr>
          <p:nvPr/>
        </p:nvSpPr>
        <p:spPr bwMode="auto">
          <a:xfrm>
            <a:off x="2373313" y="38100"/>
            <a:ext cx="257175"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9" descr="S_{3}    "/>
          <p:cNvSpPr>
            <a:spLocks noChangeAspect="1" noChangeArrowheads="1"/>
          </p:cNvSpPr>
          <p:nvPr/>
        </p:nvSpPr>
        <p:spPr bwMode="auto">
          <a:xfrm>
            <a:off x="7959725" y="38100"/>
            <a:ext cx="238125"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0" descr="C_{4}    "/>
          <p:cNvSpPr>
            <a:spLocks noChangeAspect="1" noChangeArrowheads="1"/>
          </p:cNvSpPr>
          <p:nvPr/>
        </p:nvSpPr>
        <p:spPr bwMode="auto">
          <a:xfrm>
            <a:off x="8729663" y="38100"/>
            <a:ext cx="266700"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1" descr="S_{3}    "/>
          <p:cNvSpPr>
            <a:spLocks noChangeAspect="1" noChangeArrowheads="1"/>
          </p:cNvSpPr>
          <p:nvPr/>
        </p:nvSpPr>
        <p:spPr bwMode="auto">
          <a:xfrm>
            <a:off x="14798675" y="236538"/>
            <a:ext cx="238125"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186245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88" y="482887"/>
            <a:ext cx="10515600" cy="2214670"/>
          </a:xfrm>
        </p:spPr>
        <p:txBody>
          <a:bodyPr>
            <a:normAutofit/>
          </a:bodyPr>
          <a:lstStyle/>
          <a:p>
            <a:pPr algn="just"/>
            <a:r>
              <a:rPr lang="en-US" sz="2800" dirty="0"/>
              <a:t>If you are asked to calculate the time after which the output sum bit or carry bit becomes available from any particular full adder, then it is calculated as-</a:t>
            </a:r>
          </a:p>
        </p:txBody>
      </p:sp>
      <p:sp>
        <p:nvSpPr>
          <p:cNvPr id="3" name="Content Placeholder 2"/>
          <p:cNvSpPr>
            <a:spLocks noGrp="1"/>
          </p:cNvSpPr>
          <p:nvPr>
            <p:ph idx="1"/>
          </p:nvPr>
        </p:nvSpPr>
        <p:spPr>
          <a:xfrm>
            <a:off x="509427" y="2873589"/>
            <a:ext cx="10515600" cy="4351338"/>
          </a:xfrm>
        </p:spPr>
        <p:txBody>
          <a:bodyPr>
            <a:normAutofit/>
          </a:bodyPr>
          <a:lstStyle/>
          <a:p>
            <a:pPr fontAlgn="base"/>
            <a:r>
              <a:rPr lang="en-US" sz="2000" b="1" u="sng" dirty="0"/>
              <a:t>Time After Which Carry Bit </a:t>
            </a:r>
            <a:r>
              <a:rPr lang="en-US" sz="2000" b="1" u="sng" dirty="0" err="1"/>
              <a:t>C</a:t>
            </a:r>
            <a:r>
              <a:rPr lang="en-US" sz="2000" b="1" u="sng" baseline="-25000" dirty="0" err="1"/>
              <a:t>x</a:t>
            </a:r>
            <a:r>
              <a:rPr lang="en-US" sz="2000" b="1" u="sng" dirty="0"/>
              <a:t> Becomes </a:t>
            </a:r>
            <a:r>
              <a:rPr lang="en-US" sz="2000" b="1" u="sng" dirty="0" smtClean="0"/>
              <a:t>Available-</a:t>
            </a:r>
            <a:endParaRPr lang="en-US" sz="2000" dirty="0"/>
          </a:p>
          <a:p>
            <a:pPr fontAlgn="base"/>
            <a:r>
              <a:rPr lang="en-US" sz="2000" dirty="0"/>
              <a:t>Required </a:t>
            </a:r>
            <a:r>
              <a:rPr lang="en-US" sz="2000" dirty="0" smtClean="0"/>
              <a:t>time = </a:t>
            </a:r>
            <a:r>
              <a:rPr lang="en-US" sz="2000" dirty="0"/>
              <a:t>Total number of full adders till full adder producing </a:t>
            </a:r>
            <a:r>
              <a:rPr lang="en-US" sz="2000" dirty="0" err="1"/>
              <a:t>C</a:t>
            </a:r>
            <a:r>
              <a:rPr lang="en-US" sz="2000" baseline="-25000" dirty="0" err="1"/>
              <a:t>x</a:t>
            </a:r>
            <a:r>
              <a:rPr lang="en-US" sz="2000" dirty="0"/>
              <a:t> X Carry propagation delay of full </a:t>
            </a:r>
            <a:r>
              <a:rPr lang="en-US" sz="2000" dirty="0" smtClean="0"/>
              <a:t>adder.</a:t>
            </a:r>
          </a:p>
          <a:p>
            <a:pPr fontAlgn="base"/>
            <a:r>
              <a:rPr lang="en-US" sz="2000" b="1" u="sng" dirty="0"/>
              <a:t>Time After Which Sum Bit </a:t>
            </a:r>
            <a:r>
              <a:rPr lang="en-US" sz="2000" b="1" u="sng" dirty="0" err="1"/>
              <a:t>S</a:t>
            </a:r>
            <a:r>
              <a:rPr lang="en-US" sz="2000" b="1" u="sng" baseline="-25000" dirty="0" err="1"/>
              <a:t>x</a:t>
            </a:r>
            <a:r>
              <a:rPr lang="en-US" sz="2000" b="1" u="sng" dirty="0"/>
              <a:t> Becomes Available-</a:t>
            </a:r>
            <a:endParaRPr lang="en-US" sz="2000" b="1" dirty="0"/>
          </a:p>
          <a:p>
            <a:pPr fontAlgn="base"/>
            <a:r>
              <a:rPr lang="en-US" sz="2000" dirty="0"/>
              <a:t> </a:t>
            </a:r>
            <a:r>
              <a:rPr lang="en-US" sz="2000" dirty="0" smtClean="0"/>
              <a:t>Required time = </a:t>
            </a:r>
            <a:r>
              <a:rPr lang="en-US" sz="2000" dirty="0"/>
              <a:t>Time taken for its carry in to become available + Sum propagation delay of full adder</a:t>
            </a:r>
          </a:p>
          <a:p>
            <a:pPr marL="0" indent="0" fontAlgn="base">
              <a:buNone/>
            </a:pPr>
            <a:r>
              <a:rPr lang="en-US" sz="2000" dirty="0"/>
              <a:t>= { Total number of full adders before full adder producing </a:t>
            </a:r>
            <a:r>
              <a:rPr lang="en-US" sz="2000" dirty="0" err="1"/>
              <a:t>S</a:t>
            </a:r>
            <a:r>
              <a:rPr lang="en-US" sz="2000" baseline="-25000" dirty="0" err="1"/>
              <a:t>x</a:t>
            </a:r>
            <a:r>
              <a:rPr lang="en-US" sz="2000" dirty="0"/>
              <a:t> X Carry propagation delay of full adder } + Sum propagation delay of full adder</a:t>
            </a:r>
          </a:p>
          <a:p>
            <a:pPr fontAlgn="base"/>
            <a:endParaRPr lang="en-US" sz="2000" dirty="0"/>
          </a:p>
          <a:p>
            <a:endParaRPr lang="en-US" dirty="0"/>
          </a:p>
        </p:txBody>
      </p:sp>
    </p:spTree>
    <p:extLst>
      <p:ext uri="{BB962C8B-B14F-4D97-AF65-F5344CB8AC3E}">
        <p14:creationId xmlns:p14="http://schemas.microsoft.com/office/powerpoint/2010/main" val="2851353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103" y="808483"/>
            <a:ext cx="10515600" cy="4351338"/>
          </a:xfrm>
        </p:spPr>
        <p:txBody>
          <a:bodyPr>
            <a:normAutofit lnSpcReduction="10000"/>
          </a:bodyPr>
          <a:lstStyle/>
          <a:p>
            <a:pPr marL="0" indent="0" fontAlgn="base">
              <a:buNone/>
            </a:pPr>
            <a:r>
              <a:rPr lang="en-US" b="1" u="sng" dirty="0"/>
              <a:t>Problem-01:</a:t>
            </a:r>
            <a:endParaRPr lang="en-US" b="1" dirty="0"/>
          </a:p>
          <a:p>
            <a:pPr marL="0" indent="0" fontAlgn="base">
              <a:buNone/>
            </a:pPr>
            <a:endParaRPr lang="en-US" dirty="0"/>
          </a:p>
          <a:p>
            <a:pPr fontAlgn="base"/>
            <a:r>
              <a:rPr lang="en-US" dirty="0"/>
              <a:t>A 16-bit ripple carry adder is realized using 16 identical full adders. The carry propagation delay of each full adder is 12 ns and the sum propagation delay of each full adder is 15 ns. The worst case delay of this 16 bit adder will be ______?</a:t>
            </a:r>
          </a:p>
          <a:p>
            <a:pPr marL="0" indent="0" fontAlgn="base">
              <a:buNone/>
            </a:pPr>
            <a:r>
              <a:rPr lang="en-US" dirty="0"/>
              <a:t>A) 195 ns</a:t>
            </a:r>
          </a:p>
          <a:p>
            <a:pPr marL="0" indent="0" fontAlgn="base">
              <a:buNone/>
            </a:pPr>
            <a:r>
              <a:rPr lang="en-US" dirty="0"/>
              <a:t>B) 220 ns</a:t>
            </a:r>
          </a:p>
          <a:p>
            <a:pPr marL="0" indent="0" fontAlgn="base">
              <a:buNone/>
            </a:pPr>
            <a:r>
              <a:rPr lang="en-US" dirty="0"/>
              <a:t>C) 250 ns</a:t>
            </a:r>
          </a:p>
          <a:p>
            <a:pPr marL="0" indent="0" fontAlgn="base">
              <a:buNone/>
            </a:pPr>
            <a:r>
              <a:rPr lang="en-US" dirty="0"/>
              <a:t>D) 300 ns</a:t>
            </a:r>
          </a:p>
          <a:p>
            <a:endParaRPr lang="en-US" dirty="0"/>
          </a:p>
        </p:txBody>
      </p:sp>
    </p:spTree>
    <p:extLst>
      <p:ext uri="{BB962C8B-B14F-4D97-AF65-F5344CB8AC3E}">
        <p14:creationId xmlns:p14="http://schemas.microsoft.com/office/powerpoint/2010/main" val="41540946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9321"/>
            <a:ext cx="10515600" cy="5827642"/>
          </a:xfrm>
        </p:spPr>
        <p:txBody>
          <a:bodyPr>
            <a:normAutofit fontScale="92500" lnSpcReduction="20000"/>
          </a:bodyPr>
          <a:lstStyle/>
          <a:p>
            <a:pPr marL="0" indent="0" fontAlgn="base">
              <a:buNone/>
            </a:pPr>
            <a:r>
              <a:rPr lang="en-US" dirty="0"/>
              <a:t>We consider the last full adder for worst case delay.</a:t>
            </a:r>
          </a:p>
          <a:p>
            <a:pPr marL="0" indent="0" fontAlgn="base">
              <a:buNone/>
            </a:pPr>
            <a:r>
              <a:rPr lang="en-US" dirty="0"/>
              <a:t> </a:t>
            </a:r>
          </a:p>
          <a:p>
            <a:pPr marL="0" indent="0" fontAlgn="base">
              <a:buNone/>
            </a:pPr>
            <a:r>
              <a:rPr lang="en-US" dirty="0"/>
              <a:t>Time after which output carry bit becomes available from the last full adder</a:t>
            </a:r>
          </a:p>
          <a:p>
            <a:pPr marL="0" indent="0" fontAlgn="base">
              <a:buNone/>
            </a:pPr>
            <a:r>
              <a:rPr lang="en-US" dirty="0"/>
              <a:t>= Total number of full adders X Carry propagation delay of full adder</a:t>
            </a:r>
          </a:p>
          <a:p>
            <a:pPr marL="0" indent="0" fontAlgn="base">
              <a:buNone/>
            </a:pPr>
            <a:r>
              <a:rPr lang="en-US" dirty="0"/>
              <a:t>= 16 x 12 ns</a:t>
            </a:r>
          </a:p>
          <a:p>
            <a:pPr marL="0" indent="0" fontAlgn="base">
              <a:buNone/>
            </a:pPr>
            <a:r>
              <a:rPr lang="en-US" dirty="0"/>
              <a:t>= 192 ns</a:t>
            </a:r>
          </a:p>
          <a:p>
            <a:pPr marL="0" indent="0" fontAlgn="base">
              <a:buNone/>
            </a:pPr>
            <a:r>
              <a:rPr lang="en-US" dirty="0"/>
              <a:t> </a:t>
            </a:r>
          </a:p>
          <a:p>
            <a:pPr marL="0" indent="0" fontAlgn="base">
              <a:buNone/>
            </a:pPr>
            <a:r>
              <a:rPr lang="en-US" dirty="0"/>
              <a:t>Time after which output sum bit becomes available from the last full adder</a:t>
            </a:r>
          </a:p>
          <a:p>
            <a:pPr marL="0" indent="0" fontAlgn="base">
              <a:buNone/>
            </a:pPr>
            <a:r>
              <a:rPr lang="en-US" dirty="0"/>
              <a:t>= Time taken for its carry in to become available + Sum propagation delay of full adder</a:t>
            </a:r>
          </a:p>
          <a:p>
            <a:pPr marL="0" indent="0" fontAlgn="base">
              <a:buNone/>
            </a:pPr>
            <a:r>
              <a:rPr lang="en-US" dirty="0"/>
              <a:t>= { Total number of full adders before last full adder X Carry propagation delay of full adder } + Sum propagation delay of full adder</a:t>
            </a:r>
          </a:p>
          <a:p>
            <a:pPr marL="0" indent="0" fontAlgn="base">
              <a:buNone/>
            </a:pPr>
            <a:r>
              <a:rPr lang="en-US" dirty="0"/>
              <a:t>= { 15 x 12 ns } + 15 ns</a:t>
            </a:r>
          </a:p>
          <a:p>
            <a:pPr marL="0" indent="0" fontAlgn="base">
              <a:buNone/>
            </a:pPr>
            <a:r>
              <a:rPr lang="en-US" dirty="0"/>
              <a:t>= 195 ns</a:t>
            </a:r>
          </a:p>
          <a:p>
            <a:endParaRPr lang="en-US" dirty="0"/>
          </a:p>
        </p:txBody>
      </p:sp>
    </p:spTree>
    <p:extLst>
      <p:ext uri="{BB962C8B-B14F-4D97-AF65-F5344CB8AC3E}">
        <p14:creationId xmlns:p14="http://schemas.microsoft.com/office/powerpoint/2010/main" val="32564435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Carry Look-ahead Adder :</a:t>
            </a:r>
            <a:r>
              <a:rPr lang="en-US" dirty="0"/>
              <a:t> </a:t>
            </a:r>
            <a:br>
              <a:rPr lang="en-US" dirty="0"/>
            </a:br>
            <a:endParaRPr lang="en-US" dirty="0"/>
          </a:p>
        </p:txBody>
      </p:sp>
      <p:sp>
        <p:nvSpPr>
          <p:cNvPr id="3" name="Content Placeholder 2"/>
          <p:cNvSpPr>
            <a:spLocks noGrp="1"/>
          </p:cNvSpPr>
          <p:nvPr>
            <p:ph idx="1"/>
          </p:nvPr>
        </p:nvSpPr>
        <p:spPr>
          <a:xfrm>
            <a:off x="560797" y="1254143"/>
            <a:ext cx="10515600" cy="4351338"/>
          </a:xfrm>
        </p:spPr>
        <p:txBody>
          <a:bodyPr>
            <a:normAutofit/>
          </a:bodyPr>
          <a:lstStyle/>
          <a:p>
            <a:pPr algn="just"/>
            <a:r>
              <a:rPr lang="en-US" sz="2000" dirty="0"/>
              <a:t/>
            </a:r>
            <a:br>
              <a:rPr lang="en-US" sz="2000" dirty="0"/>
            </a:br>
            <a:r>
              <a:rPr lang="en-US" sz="2000" dirty="0"/>
              <a:t>A carry look-ahead adder reduces the propagation delay by introducing more complex hardware. In this design, the ripple carry design is suitably transformed such that the carry logic over fixed groups of bits of the adder is reduced to </a:t>
            </a:r>
            <a:r>
              <a:rPr lang="en-US" sz="2000" dirty="0" smtClean="0"/>
              <a:t>two-level </a:t>
            </a:r>
            <a:r>
              <a:rPr lang="en-US" sz="2000" dirty="0"/>
              <a:t>logic. Let us discuss the design in detail. </a:t>
            </a:r>
            <a:endParaRPr lang="en-US" sz="2000" dirty="0" smtClean="0"/>
          </a:p>
          <a:p>
            <a:pPr marL="0" indent="0" algn="just">
              <a:buNone/>
            </a:pPr>
            <a:endParaRPr lang="en-US" sz="2000" dirty="0"/>
          </a:p>
        </p:txBody>
      </p:sp>
      <p:pic>
        <p:nvPicPr>
          <p:cNvPr id="409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975" y="2939301"/>
            <a:ext cx="5724525" cy="2886076"/>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628778" y="2653767"/>
            <a:ext cx="3447619" cy="34571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79681" y="5673529"/>
            <a:ext cx="5188449" cy="369332"/>
          </a:xfrm>
          <a:prstGeom prst="rect">
            <a:avLst/>
          </a:prstGeom>
          <a:noFill/>
        </p:spPr>
        <p:txBody>
          <a:bodyPr wrap="square" rtlCol="0">
            <a:spAutoFit/>
          </a:bodyPr>
          <a:lstStyle/>
          <a:p>
            <a:pPr algn="ctr"/>
            <a:r>
              <a:rPr lang="en-US" b="1" dirty="0" smtClean="0"/>
              <a:t>Figure 6: Carry Look-ahead Adder</a:t>
            </a:r>
            <a:endParaRPr lang="en-US" b="1" dirty="0"/>
          </a:p>
        </p:txBody>
      </p:sp>
    </p:spTree>
    <p:extLst>
      <p:ext uri="{BB962C8B-B14F-4D97-AF65-F5344CB8AC3E}">
        <p14:creationId xmlns:p14="http://schemas.microsoft.com/office/powerpoint/2010/main" val="19345581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550523" y="381000"/>
            <a:ext cx="10515600" cy="4351338"/>
          </a:xfrm>
        </p:spPr>
        <p:txBody>
          <a:bodyPr/>
          <a:lstStyle/>
          <a:p>
            <a:pPr lvl="0"/>
            <a:r>
              <a:rPr lang="en-US" altLang="en-US" sz="2400" dirty="0">
                <a:solidFill>
                  <a:srgbClr val="273239"/>
                </a:solidFill>
                <a:latin typeface="urw-din"/>
              </a:rPr>
              <a:t>Consider the full adder circuit shown above with corresponding truth table. We define two variables as </a:t>
            </a:r>
            <a:r>
              <a:rPr lang="en-US" altLang="en-US" sz="2400" b="1" dirty="0">
                <a:solidFill>
                  <a:srgbClr val="273239"/>
                </a:solidFill>
                <a:latin typeface="urw-din"/>
              </a:rPr>
              <a:t>‘carry </a:t>
            </a:r>
            <a:r>
              <a:rPr lang="en-US" altLang="en-US" sz="2400" b="1" dirty="0" smtClean="0">
                <a:solidFill>
                  <a:srgbClr val="273239"/>
                </a:solidFill>
                <a:latin typeface="urw-din"/>
              </a:rPr>
              <a:t>generate’ </a:t>
            </a:r>
            <a:r>
              <a:rPr lang="en-US" altLang="en-US" sz="2400" b="1" dirty="0" err="1" smtClean="0">
                <a:solidFill>
                  <a:srgbClr val="273239"/>
                </a:solidFill>
                <a:latin typeface="urw-din"/>
              </a:rPr>
              <a:t>G</a:t>
            </a:r>
            <a:r>
              <a:rPr lang="en-US" altLang="en-US" sz="1800" b="1" dirty="0" err="1" smtClean="0">
                <a:solidFill>
                  <a:srgbClr val="273239"/>
                </a:solidFill>
                <a:latin typeface="urw-din"/>
              </a:rPr>
              <a:t>i</a:t>
            </a:r>
            <a:r>
              <a:rPr lang="en-US" altLang="en-US" sz="1600" b="1" dirty="0" smtClean="0">
                <a:solidFill>
                  <a:srgbClr val="273239"/>
                </a:solidFill>
                <a:latin typeface="urw-din"/>
              </a:rPr>
              <a:t> </a:t>
            </a:r>
            <a:r>
              <a:rPr lang="en-US" altLang="en-US" sz="2400" dirty="0" smtClean="0">
                <a:solidFill>
                  <a:srgbClr val="273239"/>
                </a:solidFill>
                <a:latin typeface="urw-din"/>
              </a:rPr>
              <a:t>and</a:t>
            </a:r>
            <a:r>
              <a:rPr lang="en-US" altLang="en-US" sz="2400" dirty="0">
                <a:solidFill>
                  <a:srgbClr val="273239"/>
                </a:solidFill>
                <a:latin typeface="urw-din"/>
              </a:rPr>
              <a:t> </a:t>
            </a:r>
            <a:r>
              <a:rPr lang="en-US" altLang="en-US" sz="2400" b="1" dirty="0">
                <a:solidFill>
                  <a:srgbClr val="273239"/>
                </a:solidFill>
                <a:latin typeface="urw-din"/>
              </a:rPr>
              <a:t>‘carry </a:t>
            </a:r>
            <a:r>
              <a:rPr lang="en-US" altLang="en-US" sz="2400" b="1" dirty="0" smtClean="0">
                <a:solidFill>
                  <a:srgbClr val="273239"/>
                </a:solidFill>
                <a:latin typeface="urw-din"/>
              </a:rPr>
              <a:t>propagate’</a:t>
            </a:r>
            <a:r>
              <a:rPr lang="en-US" altLang="en-US" sz="2400" dirty="0" smtClean="0">
                <a:solidFill>
                  <a:srgbClr val="273239"/>
                </a:solidFill>
                <a:latin typeface="urw-din"/>
              </a:rPr>
              <a:t> </a:t>
            </a:r>
            <a:r>
              <a:rPr lang="en-US" altLang="en-US" sz="2400" b="1" dirty="0" smtClean="0">
                <a:solidFill>
                  <a:srgbClr val="273239"/>
                </a:solidFill>
                <a:latin typeface="urw-din"/>
              </a:rPr>
              <a:t>P</a:t>
            </a:r>
            <a:r>
              <a:rPr lang="en-US" altLang="en-US" sz="1800" b="1" dirty="0" smtClean="0">
                <a:solidFill>
                  <a:srgbClr val="273239"/>
                </a:solidFill>
                <a:latin typeface="urw-din"/>
              </a:rPr>
              <a:t>i </a:t>
            </a:r>
            <a:r>
              <a:rPr lang="en-US" altLang="en-US" sz="2400" dirty="0" smtClean="0">
                <a:solidFill>
                  <a:srgbClr val="273239"/>
                </a:solidFill>
                <a:latin typeface="urw-din"/>
              </a:rPr>
              <a:t>then</a:t>
            </a:r>
            <a:r>
              <a:rPr lang="en-US" altLang="en-US" sz="2400" dirty="0">
                <a:solidFill>
                  <a:srgbClr val="273239"/>
                </a:solidFill>
                <a:latin typeface="urw-din"/>
              </a:rPr>
              <a:t>, </a:t>
            </a:r>
            <a:r>
              <a:rPr lang="en-US" altLang="en-US" sz="1400" dirty="0"/>
              <a:t/>
            </a:r>
            <a:br>
              <a:rPr lang="en-US" altLang="en-US" sz="1400" dirty="0"/>
            </a:br>
            <a:r>
              <a:rPr lang="en-US" altLang="en-US" sz="4000" dirty="0">
                <a:latin typeface="Arial" panose="020B0604020202020204" pitchFamily="34" charset="0"/>
              </a:rPr>
              <a:t>  </a:t>
            </a:r>
            <a:r>
              <a:rPr lang="en-US" altLang="en-US" sz="6600" dirty="0">
                <a:latin typeface="Arial" panose="020B0604020202020204" pitchFamily="34" charset="0"/>
              </a:rPr>
              <a:t> </a:t>
            </a:r>
            <a:r>
              <a:rPr lang="en-US" altLang="en-US" sz="4000" dirty="0">
                <a:latin typeface="Arial" panose="020B0604020202020204" pitchFamily="34" charset="0"/>
              </a:rPr>
              <a:t>                     </a:t>
            </a:r>
            <a:endParaRPr lang="en-US" altLang="en-US" sz="4000" dirty="0" smtClean="0">
              <a:latin typeface="Arial" panose="020B0604020202020204" pitchFamily="34" charset="0"/>
            </a:endParaRPr>
          </a:p>
          <a:p>
            <a:pPr lvl="0"/>
            <a:endParaRPr lang="en-US" altLang="en-US" sz="4000" dirty="0" smtClean="0">
              <a:latin typeface="Arial" panose="020B0604020202020204" pitchFamily="34" charset="0"/>
            </a:endParaRPr>
          </a:p>
        </p:txBody>
      </p:sp>
      <p:sp>
        <p:nvSpPr>
          <p:cNvPr id="9" name="Rectangle 7"/>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AutoShape 8" descr="G_{i}    "/>
          <p:cNvSpPr>
            <a:spLocks noChangeAspect="1" noChangeArrowheads="1"/>
          </p:cNvSpPr>
          <p:nvPr/>
        </p:nvSpPr>
        <p:spPr bwMode="auto">
          <a:xfrm>
            <a:off x="8086725" y="-350838"/>
            <a:ext cx="257175"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9" descr="P_{i}    "/>
          <p:cNvSpPr>
            <a:spLocks noChangeAspect="1" noChangeArrowheads="1"/>
          </p:cNvSpPr>
          <p:nvPr/>
        </p:nvSpPr>
        <p:spPr bwMode="auto">
          <a:xfrm>
            <a:off x="9991725" y="-350838"/>
            <a:ext cx="219075"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P_{i} = A_{i} \oplus B_{i} \newline G_{i} = A_{i} B_{i}    "/>
          <p:cNvSpPr>
            <a:spLocks noChangeAspect="1" noChangeArrowheads="1"/>
          </p:cNvSpPr>
          <p:nvPr/>
        </p:nvSpPr>
        <p:spPr bwMode="auto">
          <a:xfrm>
            <a:off x="63500" y="-152400"/>
            <a:ext cx="1390650" cy="53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2"/>
          <a:stretch>
            <a:fillRect/>
          </a:stretch>
        </p:blipFill>
        <p:spPr>
          <a:xfrm>
            <a:off x="3309563" y="1488148"/>
            <a:ext cx="1550113" cy="597506"/>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207" y="2239503"/>
            <a:ext cx="10233915" cy="3924991"/>
          </a:xfrm>
          <a:prstGeom prst="rect">
            <a:avLst/>
          </a:prstGeom>
        </p:spPr>
      </p:pic>
    </p:spTree>
    <p:extLst>
      <p:ext uri="{BB962C8B-B14F-4D97-AF65-F5344CB8AC3E}">
        <p14:creationId xmlns:p14="http://schemas.microsoft.com/office/powerpoint/2010/main" val="24849150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790" y="337323"/>
            <a:ext cx="10757042" cy="30120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3858" y="3147553"/>
            <a:ext cx="4445228" cy="3295819"/>
          </a:xfrm>
          <a:prstGeom prst="rect">
            <a:avLst/>
          </a:prstGeom>
        </p:spPr>
      </p:pic>
      <p:sp>
        <p:nvSpPr>
          <p:cNvPr id="6" name="TextBox 5"/>
          <p:cNvSpPr txBox="1"/>
          <p:nvPr/>
        </p:nvSpPr>
        <p:spPr>
          <a:xfrm>
            <a:off x="2989317" y="6159605"/>
            <a:ext cx="5188449" cy="369332"/>
          </a:xfrm>
          <a:prstGeom prst="rect">
            <a:avLst/>
          </a:prstGeom>
          <a:noFill/>
        </p:spPr>
        <p:txBody>
          <a:bodyPr wrap="square" rtlCol="0">
            <a:spAutoFit/>
          </a:bodyPr>
          <a:lstStyle/>
          <a:p>
            <a:pPr algn="ctr"/>
            <a:r>
              <a:rPr lang="en-US" b="1" dirty="0" smtClean="0"/>
              <a:t>Figure 7: Look-ahead Carry Generator</a:t>
            </a:r>
            <a:endParaRPr lang="en-US" b="1" dirty="0"/>
          </a:p>
        </p:txBody>
      </p:sp>
    </p:spTree>
    <p:extLst>
      <p:ext uri="{BB962C8B-B14F-4D97-AF65-F5344CB8AC3E}">
        <p14:creationId xmlns:p14="http://schemas.microsoft.com/office/powerpoint/2010/main" val="356915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445" y="308225"/>
            <a:ext cx="10555840" cy="657546"/>
          </a:xfrm>
        </p:spPr>
        <p:txBody>
          <a:bodyPr>
            <a:normAutofit/>
          </a:bodyPr>
          <a:lstStyle/>
          <a:p>
            <a:pPr marL="0" indent="0" algn="ctr">
              <a:buNone/>
            </a:pPr>
            <a:r>
              <a:rPr lang="en-US" sz="3200" b="1" u="sng" dirty="0" smtClean="0"/>
              <a:t>CPU Architecture/ Functional Unit</a:t>
            </a:r>
            <a:endParaRPr lang="en-US" sz="3200" b="1" u="sng" dirty="0"/>
          </a:p>
        </p:txBody>
      </p:sp>
      <p:pic>
        <p:nvPicPr>
          <p:cNvPr id="2050" name="Picture 2" descr="Cpu 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467331"/>
            <a:ext cx="5578404" cy="38117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27672" y="5780603"/>
            <a:ext cx="5188449" cy="369332"/>
          </a:xfrm>
          <a:prstGeom prst="rect">
            <a:avLst/>
          </a:prstGeom>
          <a:noFill/>
        </p:spPr>
        <p:txBody>
          <a:bodyPr wrap="square" rtlCol="0">
            <a:spAutoFit/>
          </a:bodyPr>
          <a:lstStyle/>
          <a:p>
            <a:pPr algn="ctr"/>
            <a:r>
              <a:rPr lang="en-US" b="1" dirty="0" smtClean="0"/>
              <a:t>Figure 2: CPU Architecture</a:t>
            </a:r>
            <a:endParaRPr lang="en-US" b="1" dirty="0"/>
          </a:p>
        </p:txBody>
      </p:sp>
    </p:spTree>
    <p:extLst>
      <p:ext uri="{BB962C8B-B14F-4D97-AF65-F5344CB8AC3E}">
        <p14:creationId xmlns:p14="http://schemas.microsoft.com/office/powerpoint/2010/main" val="38146111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7652" y="623549"/>
            <a:ext cx="10515600" cy="4351338"/>
          </a:xfrm>
        </p:spPr>
        <p:txBody>
          <a:bodyPr>
            <a:normAutofit fontScale="92500" lnSpcReduction="10000"/>
          </a:bodyPr>
          <a:lstStyle/>
          <a:p>
            <a:pPr marL="0" indent="0" fontAlgn="base">
              <a:buNone/>
            </a:pPr>
            <a:r>
              <a:rPr lang="en-US" b="1" dirty="0"/>
              <a:t>Advantages and Disadvantages of Carry Look-Ahead Adder :</a:t>
            </a:r>
            <a:r>
              <a:rPr lang="en-US" dirty="0"/>
              <a:t> </a:t>
            </a:r>
            <a:endParaRPr lang="en-US" dirty="0" smtClean="0"/>
          </a:p>
          <a:p>
            <a:pPr marL="0" indent="0" fontAlgn="base">
              <a:buNone/>
            </a:pPr>
            <a:r>
              <a:rPr lang="en-US" dirty="0"/>
              <a:t/>
            </a:r>
            <a:br>
              <a:rPr lang="en-US" dirty="0"/>
            </a:br>
            <a:r>
              <a:rPr lang="en-US" b="1" dirty="0"/>
              <a:t>Advantages –</a:t>
            </a:r>
            <a:r>
              <a:rPr lang="en-US" dirty="0"/>
              <a:t> </a:t>
            </a:r>
            <a:br>
              <a:rPr lang="en-US" dirty="0"/>
            </a:br>
            <a:r>
              <a:rPr lang="en-US" dirty="0"/>
              <a:t> </a:t>
            </a:r>
          </a:p>
          <a:p>
            <a:pPr fontAlgn="base"/>
            <a:r>
              <a:rPr lang="en-US" dirty="0"/>
              <a:t>The propagation delay is reduced.</a:t>
            </a:r>
          </a:p>
          <a:p>
            <a:pPr fontAlgn="base"/>
            <a:r>
              <a:rPr lang="en-US" dirty="0"/>
              <a:t>It provides the fastest addition logic.</a:t>
            </a:r>
          </a:p>
          <a:p>
            <a:pPr marL="0" indent="0" fontAlgn="base">
              <a:buNone/>
            </a:pPr>
            <a:r>
              <a:rPr lang="en-US" b="1" dirty="0"/>
              <a:t>Disadvantages –</a:t>
            </a:r>
            <a:r>
              <a:rPr lang="en-US" dirty="0"/>
              <a:t> </a:t>
            </a:r>
            <a:br>
              <a:rPr lang="en-US" dirty="0"/>
            </a:br>
            <a:r>
              <a:rPr lang="en-US" dirty="0"/>
              <a:t> </a:t>
            </a:r>
          </a:p>
          <a:p>
            <a:pPr fontAlgn="base"/>
            <a:r>
              <a:rPr lang="en-US" dirty="0"/>
              <a:t>The Carry Look-ahead adder circuit gets complicated as the number of variables increase.</a:t>
            </a:r>
          </a:p>
          <a:p>
            <a:pPr fontAlgn="base"/>
            <a:r>
              <a:rPr lang="en-US" dirty="0"/>
              <a:t>The circuit is costlier as it involves more number of hardware.</a:t>
            </a:r>
          </a:p>
          <a:p>
            <a:endParaRPr lang="en-US" dirty="0"/>
          </a:p>
        </p:txBody>
      </p:sp>
    </p:spTree>
    <p:extLst>
      <p:ext uri="{BB962C8B-B14F-4D97-AF65-F5344CB8AC3E}">
        <p14:creationId xmlns:p14="http://schemas.microsoft.com/office/powerpoint/2010/main" val="193671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249" y="1630415"/>
            <a:ext cx="10515600" cy="3044326"/>
          </a:xfrm>
        </p:spPr>
        <p:txBody>
          <a:bodyPr>
            <a:normAutofit/>
          </a:bodyPr>
          <a:lstStyle/>
          <a:p>
            <a:pPr algn="just"/>
            <a:r>
              <a:rPr lang="en-US" sz="2000" dirty="0"/>
              <a:t>Memory holds both data and </a:t>
            </a:r>
            <a:r>
              <a:rPr lang="en-US" sz="2000" dirty="0" smtClean="0"/>
              <a:t>instructions.</a:t>
            </a:r>
            <a:endParaRPr lang="en-US" sz="2000" dirty="0"/>
          </a:p>
          <a:p>
            <a:pPr algn="just"/>
            <a:r>
              <a:rPr lang="en-US" sz="2000" dirty="0"/>
              <a:t>The arithmetic/logic gate unit is capable of performing arithmetic and logic operations on </a:t>
            </a:r>
            <a:r>
              <a:rPr lang="en-US" sz="2000" dirty="0" smtClean="0"/>
              <a:t>data.</a:t>
            </a:r>
            <a:endParaRPr lang="en-US" sz="2000" dirty="0"/>
          </a:p>
          <a:p>
            <a:pPr algn="just"/>
            <a:r>
              <a:rPr lang="en-US" sz="2000" dirty="0"/>
              <a:t>A processor register is a quickly accessible location available to a digital processor's central processing unit (CPU). Registers usually consist of a small amount of fast storage, although some registers have specific hardware functions, and may be read-only or </a:t>
            </a:r>
            <a:r>
              <a:rPr lang="en-US" sz="2000" dirty="0" smtClean="0"/>
              <a:t>write-only.</a:t>
            </a:r>
            <a:endParaRPr lang="en-US" sz="2000" dirty="0"/>
          </a:p>
          <a:p>
            <a:pPr algn="just"/>
            <a:r>
              <a:rPr lang="en-US" sz="2000" dirty="0"/>
              <a:t>The control unit controls the flow of data within the CPU - (which is the Fetch-Execute cycle</a:t>
            </a:r>
            <a:r>
              <a:rPr lang="en-US" sz="2000" dirty="0" smtClean="0"/>
              <a:t>).</a:t>
            </a:r>
            <a:endParaRPr lang="en-US" sz="2000" dirty="0"/>
          </a:p>
          <a:p>
            <a:pPr algn="just"/>
            <a:r>
              <a:rPr lang="en-US" sz="2000" dirty="0"/>
              <a:t>Input arrives into a CPU via a </a:t>
            </a:r>
            <a:r>
              <a:rPr lang="en-US" sz="2000" dirty="0" smtClean="0"/>
              <a:t>bus.</a:t>
            </a:r>
            <a:endParaRPr lang="en-US" sz="2000" dirty="0"/>
          </a:p>
          <a:p>
            <a:pPr algn="just"/>
            <a:r>
              <a:rPr lang="en-US" sz="2000" dirty="0"/>
              <a:t>Output exits the CPU via a </a:t>
            </a:r>
            <a:r>
              <a:rPr lang="en-US" sz="2000" dirty="0" smtClean="0"/>
              <a:t>bus.</a:t>
            </a:r>
            <a:endParaRPr lang="en-US" sz="2000" dirty="0"/>
          </a:p>
          <a:p>
            <a:pPr algn="just"/>
            <a:endParaRPr lang="en-US" dirty="0"/>
          </a:p>
        </p:txBody>
      </p:sp>
    </p:spTree>
    <p:extLst>
      <p:ext uri="{BB962C8B-B14F-4D97-AF65-F5344CB8AC3E}">
        <p14:creationId xmlns:p14="http://schemas.microsoft.com/office/powerpoint/2010/main" val="1532852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717" y="287675"/>
            <a:ext cx="10515600" cy="5907641"/>
          </a:xfrm>
        </p:spPr>
        <p:txBody>
          <a:bodyPr>
            <a:normAutofit fontScale="55000" lnSpcReduction="20000"/>
          </a:bodyPr>
          <a:lstStyle/>
          <a:p>
            <a:r>
              <a:rPr lang="en-US" sz="3200" b="1" dirty="0"/>
              <a:t>Parts of a CPU</a:t>
            </a:r>
            <a:r>
              <a:rPr lang="en-US" sz="3200" b="1" dirty="0" smtClean="0"/>
              <a:t>:</a:t>
            </a:r>
          </a:p>
          <a:p>
            <a:pPr marL="0" indent="0">
              <a:buNone/>
            </a:pPr>
            <a:endParaRPr lang="en-US" sz="3200" dirty="0"/>
          </a:p>
          <a:p>
            <a:pPr marL="0" indent="0">
              <a:buNone/>
            </a:pPr>
            <a:r>
              <a:rPr lang="en-US" sz="3200" dirty="0"/>
              <a:t>ALU - The arithmetic logic unit executes all calculations within the CPU</a:t>
            </a:r>
          </a:p>
          <a:p>
            <a:pPr marL="0" indent="0">
              <a:buNone/>
            </a:pPr>
            <a:r>
              <a:rPr lang="en-US" sz="3200" dirty="0"/>
              <a:t>CU - control unit, coordinates how data moves around, decodes </a:t>
            </a:r>
            <a:r>
              <a:rPr lang="en-US" sz="3200" dirty="0" smtClean="0"/>
              <a:t>instructions</a:t>
            </a:r>
          </a:p>
          <a:p>
            <a:pPr marL="0" indent="0">
              <a:buNone/>
            </a:pPr>
            <a:endParaRPr lang="en-US" sz="3200" dirty="0"/>
          </a:p>
          <a:p>
            <a:r>
              <a:rPr lang="en-US" sz="3200" b="1" dirty="0" smtClean="0"/>
              <a:t>Registers</a:t>
            </a:r>
            <a:r>
              <a:rPr lang="en-US" sz="3200" dirty="0" smtClean="0"/>
              <a:t>: </a:t>
            </a:r>
          </a:p>
          <a:p>
            <a:r>
              <a:rPr lang="en-US" sz="3200" dirty="0" smtClean="0"/>
              <a:t>a </a:t>
            </a:r>
            <a:r>
              <a:rPr lang="en-US" sz="3200" dirty="0"/>
              <a:t>memory location within the actual processor that work at very fast speeds. It stores instructions which await to be decoded or executed.</a:t>
            </a:r>
          </a:p>
          <a:p>
            <a:pPr marL="0" indent="0">
              <a:buNone/>
            </a:pPr>
            <a:r>
              <a:rPr lang="en-US" sz="3200" dirty="0"/>
              <a:t>PC - program counter - stores address of the -&gt; next &lt;- instruction in RAM</a:t>
            </a:r>
          </a:p>
          <a:p>
            <a:pPr marL="0" indent="0">
              <a:buNone/>
            </a:pPr>
            <a:r>
              <a:rPr lang="en-US" sz="3200" dirty="0"/>
              <a:t>MAR - memory address register - stores the address of the current instruction being executed</a:t>
            </a:r>
          </a:p>
          <a:p>
            <a:pPr marL="0" indent="0">
              <a:buNone/>
            </a:pPr>
            <a:r>
              <a:rPr lang="en-US" sz="3200" dirty="0"/>
              <a:t>MDR - memory data register - stores the data that is to be sent to or fetched from memory</a:t>
            </a:r>
          </a:p>
          <a:p>
            <a:pPr marL="0" indent="0">
              <a:buNone/>
            </a:pPr>
            <a:r>
              <a:rPr lang="en-US" sz="3200" dirty="0"/>
              <a:t>CIR - current instruction register - stores actual instruction that is being decoded and executed</a:t>
            </a:r>
          </a:p>
          <a:p>
            <a:pPr marL="0" indent="0">
              <a:buNone/>
            </a:pPr>
            <a:r>
              <a:rPr lang="en-US" sz="3200" dirty="0"/>
              <a:t>ACC - accumulator - stores result of </a:t>
            </a:r>
            <a:r>
              <a:rPr lang="en-US" sz="3200" dirty="0" smtClean="0"/>
              <a:t>calculations</a:t>
            </a:r>
          </a:p>
          <a:p>
            <a:pPr marL="0" indent="0">
              <a:buNone/>
            </a:pPr>
            <a:endParaRPr lang="en-US" sz="3200" dirty="0"/>
          </a:p>
          <a:p>
            <a:r>
              <a:rPr lang="en-US" sz="3200" b="1" dirty="0" smtClean="0"/>
              <a:t>Buses:</a:t>
            </a:r>
            <a:endParaRPr lang="en-US" sz="3200" dirty="0"/>
          </a:p>
          <a:p>
            <a:pPr marL="0" indent="0">
              <a:buNone/>
            </a:pPr>
            <a:r>
              <a:rPr lang="en-US" sz="3200" dirty="0"/>
              <a:t>address bus - carries the ADDRESS of the instruction or data</a:t>
            </a:r>
          </a:p>
          <a:p>
            <a:pPr marL="0" indent="0">
              <a:buNone/>
            </a:pPr>
            <a:r>
              <a:rPr lang="en-US" sz="3200" dirty="0"/>
              <a:t>data bus - carries data between processor and the memory</a:t>
            </a:r>
          </a:p>
          <a:p>
            <a:pPr marL="0" indent="0">
              <a:buNone/>
            </a:pPr>
            <a:r>
              <a:rPr lang="en-US" sz="3200" dirty="0"/>
              <a:t>control bus - sends control signals such as: memory read, memory write</a:t>
            </a:r>
          </a:p>
          <a:p>
            <a:pPr marL="0" indent="0">
              <a:buNone/>
            </a:pPr>
            <a:r>
              <a:rPr lang="en-US" sz="3200" dirty="0"/>
              <a:t>Together, these buses may be referred to as the “system bus” or the “front-side bus”</a:t>
            </a:r>
          </a:p>
          <a:p>
            <a:endParaRPr lang="en-US" dirty="0"/>
          </a:p>
        </p:txBody>
      </p:sp>
    </p:spTree>
    <p:extLst>
      <p:ext uri="{BB962C8B-B14F-4D97-AF65-F5344CB8AC3E}">
        <p14:creationId xmlns:p14="http://schemas.microsoft.com/office/powerpoint/2010/main" val="3921200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7129"/>
            <a:ext cx="10288712" cy="5810722"/>
          </a:xfrm>
        </p:spPr>
      </p:pic>
    </p:spTree>
    <p:extLst>
      <p:ext uri="{BB962C8B-B14F-4D97-AF65-F5344CB8AC3E}">
        <p14:creationId xmlns:p14="http://schemas.microsoft.com/office/powerpoint/2010/main" val="1675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2061</Words>
  <Application>Microsoft Office PowerPoint</Application>
  <PresentationFormat>Widescreen</PresentationFormat>
  <Paragraphs>328</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Calibri Light</vt:lpstr>
      <vt:lpstr>urw-din</vt:lpstr>
      <vt:lpstr>Office Theme</vt:lpstr>
      <vt:lpstr>Computer Organization and Architecture</vt:lpstr>
      <vt:lpstr>UNIT -1</vt:lpstr>
      <vt:lpstr>Difference Between Computer Architecture and Computer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Instruction Format</vt:lpstr>
      <vt:lpstr>PowerPoint Presentation</vt:lpstr>
      <vt:lpstr>PowerPoint Presentation</vt:lpstr>
      <vt:lpstr>1. Memory reference</vt:lpstr>
      <vt:lpstr>3. I/O instructions</vt:lpstr>
      <vt:lpstr>Addressing Modes</vt:lpstr>
      <vt:lpstr>1. Immediate Addressing</vt:lpstr>
      <vt:lpstr>3. Indirect Addressing</vt:lpstr>
      <vt:lpstr>4. Register Addressing</vt:lpstr>
      <vt:lpstr>5. Register Indirect Addressing</vt:lpstr>
      <vt:lpstr>6. Indexed Addressing</vt:lpstr>
      <vt:lpstr>7. Relative Addressing</vt:lpstr>
      <vt:lpstr>Types of Instructions</vt:lpstr>
      <vt:lpstr>1. Single Accumulator Organization</vt:lpstr>
      <vt:lpstr>2. General Register Organization</vt:lpstr>
      <vt:lpstr>3. Stack Organization</vt:lpstr>
      <vt:lpstr>Types of Instructions</vt:lpstr>
      <vt:lpstr>1. Three Address Instruction </vt:lpstr>
      <vt:lpstr>2. Two Address Instruction </vt:lpstr>
      <vt:lpstr>3. One Address Instruction </vt:lpstr>
      <vt:lpstr>4. Zero Address Instruction </vt:lpstr>
      <vt:lpstr>Look ahead carry generator</vt:lpstr>
      <vt:lpstr>Ripple Carry Adders</vt:lpstr>
      <vt:lpstr>PowerPoint Presentation</vt:lpstr>
      <vt:lpstr>If you are asked to calculate the time after which the output sum bit or carry bit becomes available from any particular full adder, then it is calculated as-</vt:lpstr>
      <vt:lpstr>PowerPoint Presentation</vt:lpstr>
      <vt:lpstr>PowerPoint Presentation</vt:lpstr>
      <vt:lpstr>Carry Look-ahead Adder :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hp</dc:creator>
  <cp:lastModifiedBy>hp</cp:lastModifiedBy>
  <cp:revision>41</cp:revision>
  <dcterms:created xsi:type="dcterms:W3CDTF">2022-11-21T16:11:32Z</dcterms:created>
  <dcterms:modified xsi:type="dcterms:W3CDTF">2022-11-24T06:02:55Z</dcterms:modified>
</cp:coreProperties>
</file>