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256" r:id="rId3"/>
    <p:sldId id="356" r:id="rId4"/>
    <p:sldId id="258" r:id="rId5"/>
    <p:sldId id="265" r:id="rId6"/>
    <p:sldId id="266" r:id="rId7"/>
    <p:sldId id="257" r:id="rId8"/>
    <p:sldId id="259" r:id="rId9"/>
    <p:sldId id="290" r:id="rId10"/>
    <p:sldId id="291" r:id="rId11"/>
    <p:sldId id="293" r:id="rId12"/>
    <p:sldId id="294" r:id="rId13"/>
    <p:sldId id="295" r:id="rId14"/>
    <p:sldId id="296" r:id="rId15"/>
    <p:sldId id="297" r:id="rId16"/>
    <p:sldId id="298" r:id="rId17"/>
    <p:sldId id="299" r:id="rId18"/>
    <p:sldId id="300" r:id="rId19"/>
    <p:sldId id="260" r:id="rId20"/>
    <p:sldId id="267" r:id="rId21"/>
    <p:sldId id="268" r:id="rId22"/>
    <p:sldId id="269" r:id="rId23"/>
    <p:sldId id="270" r:id="rId24"/>
    <p:sldId id="302" r:id="rId25"/>
    <p:sldId id="304" r:id="rId26"/>
    <p:sldId id="306" r:id="rId27"/>
    <p:sldId id="305" r:id="rId28"/>
    <p:sldId id="307" r:id="rId29"/>
    <p:sldId id="301" r:id="rId30"/>
    <p:sldId id="261" r:id="rId31"/>
    <p:sldId id="271" r:id="rId32"/>
    <p:sldId id="272" r:id="rId33"/>
    <p:sldId id="273" r:id="rId34"/>
    <p:sldId id="274" r:id="rId35"/>
    <p:sldId id="262" r:id="rId36"/>
    <p:sldId id="275" r:id="rId37"/>
    <p:sldId id="276" r:id="rId38"/>
    <p:sldId id="292" r:id="rId39"/>
    <p:sldId id="263" r:id="rId40"/>
    <p:sldId id="324" r:id="rId41"/>
    <p:sldId id="325" r:id="rId42"/>
    <p:sldId id="277" r:id="rId43"/>
    <p:sldId id="264" r:id="rId44"/>
    <p:sldId id="279" r:id="rId45"/>
    <p:sldId id="281" r:id="rId46"/>
    <p:sldId id="280" r:id="rId47"/>
    <p:sldId id="282" r:id="rId48"/>
    <p:sldId id="283" r:id="rId49"/>
    <p:sldId id="284" r:id="rId50"/>
    <p:sldId id="285" r:id="rId51"/>
    <p:sldId id="288" r:id="rId52"/>
    <p:sldId id="289" r:id="rId53"/>
    <p:sldId id="308" r:id="rId54"/>
    <p:sldId id="309" r:id="rId55"/>
    <p:sldId id="310" r:id="rId56"/>
    <p:sldId id="311" r:id="rId57"/>
    <p:sldId id="312" r:id="rId58"/>
    <p:sldId id="313" r:id="rId59"/>
    <p:sldId id="314" r:id="rId60"/>
    <p:sldId id="315" r:id="rId61"/>
    <p:sldId id="316" r:id="rId62"/>
    <p:sldId id="317" r:id="rId63"/>
    <p:sldId id="318" r:id="rId64"/>
    <p:sldId id="336" r:id="rId65"/>
    <p:sldId id="344" r:id="rId66"/>
    <p:sldId id="345" r:id="rId67"/>
    <p:sldId id="346" r:id="rId68"/>
    <p:sldId id="348" r:id="rId69"/>
    <p:sldId id="349" r:id="rId70"/>
    <p:sldId id="350" r:id="rId71"/>
    <p:sldId id="355" r:id="rId72"/>
    <p:sldId id="347" r:id="rId73"/>
    <p:sldId id="337" r:id="rId74"/>
    <p:sldId id="338" r:id="rId75"/>
    <p:sldId id="351" r:id="rId76"/>
    <p:sldId id="342" r:id="rId77"/>
    <p:sldId id="343" r:id="rId78"/>
    <p:sldId id="353" r:id="rId79"/>
    <p:sldId id="332" r:id="rId80"/>
    <p:sldId id="333" r:id="rId81"/>
    <p:sldId id="334" r:id="rId82"/>
    <p:sldId id="335" r:id="rId83"/>
    <p:sldId id="354"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45B29-3536-44C1-B375-D124F2ACAA6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68671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45B29-3536-44C1-B375-D124F2ACAA6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2029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45B29-3536-44C1-B375-D124F2ACAA6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84655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45B29-3536-44C1-B375-D124F2ACAA6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42524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A45B29-3536-44C1-B375-D124F2ACAA6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7615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45B29-3536-44C1-B375-D124F2ACAA62}"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44317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45B29-3536-44C1-B375-D124F2ACAA62}"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362673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45B29-3536-44C1-B375-D124F2ACAA62}"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414032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45B29-3536-44C1-B375-D124F2ACAA62}"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49943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A45B29-3536-44C1-B375-D124F2ACAA62}"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9526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A45B29-3536-44C1-B375-D124F2ACAA62}"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9039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45B29-3536-44C1-B375-D124F2ACAA62}" type="datetimeFigureOut">
              <a:rPr lang="en-US" smtClean="0"/>
              <a:t>12/29/2022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F715E-89C3-4AFF-A801-B6D15F6FA47E}" type="slidenum">
              <a:rPr lang="en-US" smtClean="0"/>
              <a:t>‹#›</a:t>
            </a:fld>
            <a:endParaRPr lang="en-US"/>
          </a:p>
        </p:txBody>
      </p:sp>
    </p:spTree>
    <p:extLst>
      <p:ext uri="{BB962C8B-B14F-4D97-AF65-F5344CB8AC3E}">
        <p14:creationId xmlns:p14="http://schemas.microsoft.com/office/powerpoint/2010/main" val="2105148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366" y="171427"/>
            <a:ext cx="9326880" cy="1285884"/>
          </a:xfrm>
        </p:spPr>
        <p:txBody>
          <a:bodyPr>
            <a:normAutofit fontScale="90000"/>
          </a:bodyPr>
          <a:lstStyle/>
          <a:p>
            <a:r>
              <a:rPr lang="en-IN" b="1" dirty="0" smtClean="0">
                <a:latin typeface="Times New Roman" pitchFamily="18" charset="0"/>
                <a:cs typeface="Times New Roman" pitchFamily="18" charset="0"/>
              </a:rPr>
              <a:t>Computer </a:t>
            </a:r>
            <a:r>
              <a:rPr lang="en-IN" b="1" dirty="0" smtClean="0">
                <a:latin typeface="Times New Roman" pitchFamily="18" charset="0"/>
                <a:cs typeface="Times New Roman" pitchFamily="18" charset="0"/>
              </a:rPr>
              <a:t>Organization and </a:t>
            </a:r>
            <a:r>
              <a:rPr lang="en-IN" b="1" dirty="0" smtClean="0">
                <a:latin typeface="Times New Roman" pitchFamily="18" charset="0"/>
                <a:cs typeface="Times New Roman" pitchFamily="18" charset="0"/>
              </a:rPr>
              <a:t>Architecture</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6181726" y="5143512"/>
            <a:ext cx="5400674" cy="1714488"/>
          </a:xfrm>
        </p:spPr>
        <p:txBody>
          <a:bodyPr>
            <a:normAutofit/>
          </a:bodyPr>
          <a:lstStyle/>
          <a:p>
            <a:pPr algn="r"/>
            <a:r>
              <a:rPr lang="en-IN" sz="1920" b="1" i="1" dirty="0" smtClean="0">
                <a:solidFill>
                  <a:schemeClr val="tx2"/>
                </a:solidFill>
                <a:latin typeface="Times New Roman" pitchFamily="18" charset="0"/>
                <a:cs typeface="Times New Roman" pitchFamily="18" charset="0"/>
              </a:rPr>
              <a:t>Bharati Patel</a:t>
            </a:r>
            <a:endParaRPr lang="en-IN" sz="1920" b="1" i="1" dirty="0">
              <a:solidFill>
                <a:schemeClr val="tx2"/>
              </a:solidFill>
              <a:latin typeface="Times New Roman" pitchFamily="18" charset="0"/>
              <a:cs typeface="Times New Roman" pitchFamily="18" charset="0"/>
            </a:endParaRPr>
          </a:p>
          <a:p>
            <a:pPr algn="r"/>
            <a:r>
              <a:rPr lang="en-IN" sz="1920" dirty="0">
                <a:latin typeface="Times New Roman" pitchFamily="18" charset="0"/>
                <a:cs typeface="Times New Roman" pitchFamily="18" charset="0"/>
              </a:rPr>
              <a:t>Assistant Professor</a:t>
            </a:r>
          </a:p>
          <a:p>
            <a:pPr algn="r"/>
            <a:r>
              <a:rPr lang="en-IN" sz="1920" dirty="0">
                <a:latin typeface="Times New Roman" pitchFamily="18" charset="0"/>
                <a:cs typeface="Times New Roman" pitchFamily="18" charset="0"/>
              </a:rPr>
              <a:t> Department  of Computer Science and Engineering</a:t>
            </a:r>
          </a:p>
          <a:p>
            <a:pPr algn="r"/>
            <a:r>
              <a:rPr lang="en-IN" sz="1920" dirty="0" smtClean="0">
                <a:latin typeface="Times New Roman" pitchFamily="18" charset="0"/>
                <a:cs typeface="Times New Roman" pitchFamily="18" charset="0"/>
              </a:rPr>
              <a:t>CSVTU, Bhilai</a:t>
            </a:r>
            <a:endParaRPr lang="en-US" sz="1920" dirty="0">
              <a:latin typeface="Times New Roman" pitchFamily="18" charset="0"/>
              <a:cs typeface="Times New Roman" pitchFamily="18" charset="0"/>
            </a:endParaRPr>
          </a:p>
        </p:txBody>
      </p:sp>
      <p:pic>
        <p:nvPicPr>
          <p:cNvPr id="11266" name="Picture 2" descr="National Institute of Technology, Raipur - Wikipedia"/>
          <p:cNvPicPr>
            <a:picLocks noChangeAspect="1" noChangeArrowheads="1"/>
          </p:cNvPicPr>
          <p:nvPr/>
        </p:nvPicPr>
        <p:blipFill>
          <a:blip r:embed="rId2"/>
          <a:srcRect/>
          <a:stretch>
            <a:fillRect/>
          </a:stretch>
        </p:blipFill>
        <p:spPr bwMode="auto">
          <a:xfrm>
            <a:off x="5495921" y="2400293"/>
            <a:ext cx="1543061" cy="1800238"/>
          </a:xfrm>
          <a:prstGeom prst="rect">
            <a:avLst/>
          </a:prstGeom>
          <a:noFill/>
        </p:spPr>
      </p:pic>
      <p:sp>
        <p:nvSpPr>
          <p:cNvPr id="5" name="Title 1"/>
          <p:cNvSpPr txBox="1">
            <a:spLocks/>
          </p:cNvSpPr>
          <p:nvPr/>
        </p:nvSpPr>
        <p:spPr>
          <a:xfrm>
            <a:off x="1466818" y="1028683"/>
            <a:ext cx="9326880" cy="1285884"/>
          </a:xfrm>
          <a:prstGeom prst="rect">
            <a:avLst/>
          </a:prstGeom>
        </p:spPr>
        <p:txBody>
          <a:bodyPr vert="horz" lIns="109728" tIns="54864" rIns="109728" bIns="54864" rtlCol="0" anchor="ctr">
            <a:normAutofit/>
          </a:bodyPr>
          <a:lstStyle/>
          <a:p>
            <a:pPr algn="ctr" defTabSz="1097280">
              <a:spcBef>
                <a:spcPct val="0"/>
              </a:spcBef>
              <a:defRPr/>
            </a:pPr>
            <a:r>
              <a:rPr lang="en-IN" sz="2880" b="1" dirty="0">
                <a:latin typeface="Times New Roman" pitchFamily="18" charset="0"/>
                <a:ea typeface="+mj-ea"/>
                <a:cs typeface="Times New Roman" pitchFamily="18" charset="0"/>
              </a:rPr>
              <a:t>Chapter </a:t>
            </a:r>
            <a:r>
              <a:rPr lang="en-IN" sz="2880" b="1" dirty="0" smtClean="0">
                <a:latin typeface="Times New Roman" pitchFamily="18" charset="0"/>
                <a:ea typeface="+mj-ea"/>
                <a:cs typeface="Times New Roman" pitchFamily="18" charset="0"/>
              </a:rPr>
              <a:t>-5</a:t>
            </a:r>
            <a:endParaRPr lang="en-US" sz="2880" b="1" dirty="0">
              <a:latin typeface="Times New Roman" pitchFamily="18" charset="0"/>
              <a:ea typeface="+mj-ea"/>
              <a:cs typeface="Times New Roman" pitchFamily="18" charset="0"/>
            </a:endParaRPr>
          </a:p>
        </p:txBody>
      </p:sp>
      <p:sp>
        <p:nvSpPr>
          <p:cNvPr id="6" name="Title 1"/>
          <p:cNvSpPr txBox="1">
            <a:spLocks/>
          </p:cNvSpPr>
          <p:nvPr/>
        </p:nvSpPr>
        <p:spPr>
          <a:xfrm>
            <a:off x="1638269" y="3771902"/>
            <a:ext cx="9326880" cy="1285884"/>
          </a:xfrm>
          <a:prstGeom prst="rect">
            <a:avLst/>
          </a:prstGeom>
        </p:spPr>
        <p:txBody>
          <a:bodyPr vert="horz" lIns="109728" tIns="54864" rIns="109728" bIns="54864" rtlCol="0" anchor="ctr">
            <a:normAutofit/>
          </a:bodyPr>
          <a:lstStyle/>
          <a:p>
            <a:pPr algn="ctr" defTabSz="1097280">
              <a:spcBef>
                <a:spcPct val="0"/>
              </a:spcBef>
              <a:defRPr/>
            </a:pPr>
            <a:r>
              <a:rPr lang="en-IN" sz="2880" dirty="0">
                <a:latin typeface="Times New Roman" pitchFamily="18" charset="0"/>
                <a:ea typeface="+mj-ea"/>
                <a:cs typeface="Times New Roman" pitchFamily="18" charset="0"/>
              </a:rPr>
              <a:t>Department of Computer Science and Engineering </a:t>
            </a:r>
            <a:endParaRPr lang="en-US" sz="2880"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985078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035"/>
          </a:xfrm>
        </p:spPr>
        <p:txBody>
          <a:bodyPr>
            <a:normAutofit/>
          </a:bodyPr>
          <a:lstStyle/>
          <a:p>
            <a:r>
              <a:rPr lang="en-US" sz="2000" b="1" dirty="0" smtClean="0">
                <a:latin typeface="Times New Roman" panose="02020603050405020304" pitchFamily="18" charset="0"/>
                <a:cs typeface="Times New Roman" panose="02020603050405020304" pitchFamily="18" charset="0"/>
              </a:rPr>
              <a:t>Question: What </a:t>
            </a:r>
            <a:r>
              <a:rPr lang="en-US" sz="2000" b="1" dirty="0">
                <a:latin typeface="Times New Roman" panose="02020603050405020304" pitchFamily="18" charset="0"/>
                <a:cs typeface="Times New Roman" panose="02020603050405020304" pitchFamily="18" charset="0"/>
              </a:rPr>
              <a:t>are the hazards of instruction pipelining? How are these taken care of.</a:t>
            </a:r>
          </a:p>
        </p:txBody>
      </p:sp>
      <p:sp>
        <p:nvSpPr>
          <p:cNvPr id="3" name="Content Placeholder 2"/>
          <p:cNvSpPr>
            <a:spLocks noGrp="1"/>
          </p:cNvSpPr>
          <p:nvPr>
            <p:ph idx="1"/>
          </p:nvPr>
        </p:nvSpPr>
        <p:spPr>
          <a:xfrm>
            <a:off x="838200" y="1026160"/>
            <a:ext cx="10515600" cy="5150803"/>
          </a:xfrm>
        </p:spPr>
        <p:txBody>
          <a:bodyPr>
            <a:normAutofit fontScale="92500" lnSpcReduction="20000"/>
          </a:bodyPr>
          <a:lstStyle/>
          <a:p>
            <a:pPr marL="0" indent="0">
              <a:buNone/>
            </a:pPr>
            <a:r>
              <a:rPr lang="en-US" sz="2000" dirty="0" err="1">
                <a:latin typeface="Times New Roman" panose="02020603050405020304" pitchFamily="18" charset="0"/>
                <a:cs typeface="Times New Roman" panose="02020603050405020304" pitchFamily="18" charset="0"/>
              </a:rPr>
              <a:t>Ans</a:t>
            </a:r>
            <a:r>
              <a:rPr lang="en-US" sz="2000" dirty="0">
                <a:latin typeface="Times New Roman" panose="02020603050405020304" pitchFamily="18" charset="0"/>
                <a:cs typeface="Times New Roman" panose="02020603050405020304" pitchFamily="18" charset="0"/>
              </a:rPr>
              <a:t>: There are three major difficulties that causes the instruction pipe line to deviate from its normal operation.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Resource conflict: Caused by access to memory by two segments at the same time. Most of the conflict can be resolved by using separate instruction and data memories.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Data dependency: This conflict arises when an instruction depends on the result of a pervious instruction, but this result is not yet variable.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iii) Branch difficulties: This arises from branch &amp; other instructions that changes the value of PC.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problem of data dependency can be solved through the followings.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Operand </a:t>
            </a:r>
            <a:r>
              <a:rPr lang="en-US" sz="2000" b="1" dirty="0">
                <a:latin typeface="Times New Roman" panose="02020603050405020304" pitchFamily="18" charset="0"/>
                <a:cs typeface="Times New Roman" panose="02020603050405020304" pitchFamily="18" charset="0"/>
              </a:rPr>
              <a:t>forwarding: </a:t>
            </a:r>
            <a:r>
              <a:rPr lang="en-US" sz="2000" dirty="0">
                <a:latin typeface="Times New Roman" panose="02020603050405020304" pitchFamily="18" charset="0"/>
                <a:cs typeface="Times New Roman" panose="02020603050405020304" pitchFamily="18" charset="0"/>
              </a:rPr>
              <a:t>The hardware avoid the conflict by routing the data through special paths between pipe line segments.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Through </a:t>
            </a:r>
            <a:r>
              <a:rPr lang="en-US" sz="2000" b="1" dirty="0">
                <a:latin typeface="Times New Roman" panose="02020603050405020304" pitchFamily="18" charset="0"/>
                <a:cs typeface="Times New Roman" panose="02020603050405020304" pitchFamily="18" charset="0"/>
              </a:rPr>
              <a:t>Compiler Programs: </a:t>
            </a:r>
            <a:r>
              <a:rPr lang="en-US" sz="2000" dirty="0">
                <a:latin typeface="Times New Roman" panose="02020603050405020304" pitchFamily="18" charset="0"/>
                <a:cs typeface="Times New Roman" panose="02020603050405020304" pitchFamily="18" charset="0"/>
              </a:rPr>
              <a:t>Insert the No. operation instruction in the program. Handling branch difficulties: The methods used are – </a:t>
            </a:r>
            <a:endParaRPr lang="en-US" sz="2000" dirty="0" smtClean="0">
              <a:latin typeface="Times New Roman" panose="02020603050405020304" pitchFamily="18" charset="0"/>
              <a:cs typeface="Times New Roman" panose="02020603050405020304" pitchFamily="18" charset="0"/>
            </a:endParaRPr>
          </a:p>
          <a:p>
            <a:pPr marL="514350" indent="-514350">
              <a:buAutoNum type="romanLcParenBoth"/>
            </a:pPr>
            <a:r>
              <a:rPr lang="en-US" sz="2000" dirty="0" err="1" smtClean="0">
                <a:latin typeface="Times New Roman" panose="02020603050405020304" pitchFamily="18" charset="0"/>
                <a:cs typeface="Times New Roman" panose="02020603050405020304" pitchFamily="18" charset="0"/>
              </a:rPr>
              <a:t>Prefetch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target instructions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Use of branch target buffer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iii) Use of loop buffer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(iv) branch </a:t>
            </a:r>
            <a:r>
              <a:rPr lang="en-US" sz="2000" dirty="0" smtClean="0">
                <a:latin typeface="Times New Roman" panose="02020603050405020304" pitchFamily="18" charset="0"/>
                <a:cs typeface="Times New Roman" panose="02020603050405020304" pitchFamily="18" charset="0"/>
              </a:rPr>
              <a:t>prediction</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 Delayed branch. </a:t>
            </a:r>
          </a:p>
        </p:txBody>
      </p:sp>
    </p:spTree>
    <p:extLst>
      <p:ext uri="{BB962C8B-B14F-4D97-AF65-F5344CB8AC3E}">
        <p14:creationId xmlns:p14="http://schemas.microsoft.com/office/powerpoint/2010/main" val="182309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920"/>
            <a:ext cx="10515600" cy="5801043"/>
          </a:xfrm>
        </p:spPr>
        <p:txBody>
          <a:bodyPr>
            <a:normAutofit fontScale="92500" lnSpcReduction="10000"/>
          </a:bodyPr>
          <a:lstStyle/>
          <a:p>
            <a:pPr marL="0" indent="0" fontAlgn="base">
              <a:buNone/>
            </a:pPr>
            <a:r>
              <a:rPr lang="en-US" sz="2400" b="1" dirty="0" smtClean="0">
                <a:latin typeface="Times New Roman" panose="02020603050405020304" pitchFamily="18" charset="0"/>
                <a:cs typeface="Times New Roman" panose="02020603050405020304" pitchFamily="18" charset="0"/>
              </a:rPr>
              <a:t>Question: Consider </a:t>
            </a:r>
            <a:r>
              <a:rPr lang="en-US" sz="2400" b="1" dirty="0">
                <a:latin typeface="Times New Roman" panose="02020603050405020304" pitchFamily="18" charset="0"/>
                <a:cs typeface="Times New Roman" panose="02020603050405020304" pitchFamily="18" charset="0"/>
              </a:rPr>
              <a:t>a pipeline having 4 phases with duration 60, 50, 90 and 80 ns. Given latch delay is 10 ns. Calculate-</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Pipeline cycle time</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Non-pipeline execution time</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Speed up ratio</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Pipeline time for 1000 tasks</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Sequential time for 1000 tasks</a:t>
            </a:r>
          </a:p>
          <a:p>
            <a:pPr marL="457200" indent="-457200" fontAlgn="base">
              <a:buFont typeface="+mj-lt"/>
              <a:buAutoNum type="arabicPeriod"/>
            </a:pPr>
            <a:r>
              <a:rPr lang="en-US" sz="2400" b="1" dirty="0">
                <a:latin typeface="Times New Roman" panose="02020603050405020304" pitchFamily="18" charset="0"/>
                <a:cs typeface="Times New Roman" panose="02020603050405020304" pitchFamily="18" charset="0"/>
              </a:rPr>
              <a:t>Throughput</a:t>
            </a:r>
          </a:p>
          <a:p>
            <a:pPr marL="0" indent="0" fontAlgn="base">
              <a:buNone/>
            </a:pPr>
            <a:r>
              <a:rPr lang="en-US" sz="2400" dirty="0">
                <a:latin typeface="Times New Roman" panose="02020603050405020304" pitchFamily="18" charset="0"/>
                <a:cs typeface="Times New Roman" panose="02020603050405020304" pitchFamily="18" charset="0"/>
              </a:rPr>
              <a:t> </a:t>
            </a:r>
          </a:p>
          <a:p>
            <a:pPr marL="0" indent="0" fontAlgn="base">
              <a:buNone/>
            </a:pPr>
            <a:r>
              <a:rPr lang="en-US" sz="2400" b="1" u="sng" dirty="0">
                <a:latin typeface="Times New Roman" panose="02020603050405020304" pitchFamily="18" charset="0"/>
                <a:cs typeface="Times New Roman" panose="02020603050405020304" pitchFamily="18" charset="0"/>
              </a:rPr>
              <a:t>Solution-</a:t>
            </a:r>
            <a:endParaRPr lang="en-US" sz="2400" b="1" dirty="0">
              <a:latin typeface="Times New Roman" panose="02020603050405020304" pitchFamily="18" charset="0"/>
              <a:cs typeface="Times New Roman" panose="02020603050405020304" pitchFamily="18" charset="0"/>
            </a:endParaRPr>
          </a:p>
          <a:p>
            <a:pPr marL="0" indent="0" fontAlgn="base">
              <a:buNone/>
            </a:pPr>
            <a:r>
              <a:rPr lang="en-US" sz="2400" dirty="0">
                <a:latin typeface="Times New Roman" panose="02020603050405020304" pitchFamily="18" charset="0"/>
                <a:cs typeface="Times New Roman" panose="02020603050405020304" pitchFamily="18" charset="0"/>
              </a:rPr>
              <a:t> </a:t>
            </a:r>
          </a:p>
          <a:p>
            <a:pPr marL="0" indent="0" fontAlgn="base">
              <a:buNone/>
            </a:pPr>
            <a:r>
              <a:rPr lang="en-US" sz="2400" dirty="0">
                <a:latin typeface="Times New Roman" panose="02020603050405020304" pitchFamily="18" charset="0"/>
                <a:cs typeface="Times New Roman" panose="02020603050405020304" pitchFamily="18" charset="0"/>
              </a:rPr>
              <a:t>Given-</a:t>
            </a:r>
          </a:p>
          <a:p>
            <a:pPr marL="0" indent="0" fontAlgn="base">
              <a:buNone/>
            </a:pPr>
            <a:r>
              <a:rPr lang="en-US" sz="2400" dirty="0">
                <a:latin typeface="Times New Roman" panose="02020603050405020304" pitchFamily="18" charset="0"/>
                <a:cs typeface="Times New Roman" panose="02020603050405020304" pitchFamily="18" charset="0"/>
              </a:rPr>
              <a:t>Four stage pipeline is used</a:t>
            </a:r>
          </a:p>
          <a:p>
            <a:pPr marL="0" indent="0" fontAlgn="base">
              <a:buNone/>
            </a:pPr>
            <a:r>
              <a:rPr lang="en-US" sz="2400" dirty="0">
                <a:latin typeface="Times New Roman" panose="02020603050405020304" pitchFamily="18" charset="0"/>
                <a:cs typeface="Times New Roman" panose="02020603050405020304" pitchFamily="18" charset="0"/>
              </a:rPr>
              <a:t>Delay of stages = 60, 50, 90 and 80 ns</a:t>
            </a:r>
          </a:p>
          <a:p>
            <a:pPr marL="0" indent="0" fontAlgn="base">
              <a:buNone/>
            </a:pPr>
            <a:r>
              <a:rPr lang="en-US" sz="2400" dirty="0">
                <a:latin typeface="Times New Roman" panose="02020603050405020304" pitchFamily="18" charset="0"/>
                <a:cs typeface="Times New Roman" panose="02020603050405020304" pitchFamily="18" charset="0"/>
              </a:rPr>
              <a:t>Latch delay or delay due to each register = 10 ns</a:t>
            </a:r>
          </a:p>
          <a:p>
            <a:endParaRPr lang="en-US" dirty="0"/>
          </a:p>
        </p:txBody>
      </p:sp>
    </p:spTree>
    <p:extLst>
      <p:ext uri="{BB962C8B-B14F-4D97-AF65-F5344CB8AC3E}">
        <p14:creationId xmlns:p14="http://schemas.microsoft.com/office/powerpoint/2010/main" val="3640209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26440" y="0"/>
            <a:ext cx="10673080" cy="66325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Part-01: Pipeline Cycle Time-</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Cycle time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Maximum delay due to any stage + Delay due to its register</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Max { 60, 50, 90, 80 } + 10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90 ns + 10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100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Part-02: Non-Pipeline Execution Time-</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Non-pipeline execution time for one instruction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60 ns + 50 ns + 90 ns + 80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280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Part-03: Speed Up Ratio-</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Speed up</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Non-pipeline execution time / Pipeline execution time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280 ns / Cycle time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280 ns / 100 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2.8</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03030"/>
                </a:solidFill>
                <a:effectLst/>
                <a:latin typeface="Arimo"/>
              </a:rPr>
              <a:t> </a:t>
            </a:r>
            <a:endParaRPr kumimoji="0" lang="en-US" altLang="en-US" sz="900" b="1" i="0" u="none" strike="noStrike" cap="none" normalizeH="0" baseline="0" dirty="0" smtClean="0">
              <a:ln>
                <a:noFill/>
              </a:ln>
              <a:solidFill>
                <a:srgbClr val="303030"/>
              </a:solidFill>
              <a:effectLst/>
              <a:latin typeface="Roboto Condensed"/>
            </a:endParaRPr>
          </a:p>
        </p:txBody>
      </p:sp>
    </p:spTree>
    <p:extLst>
      <p:ext uri="{BB962C8B-B14F-4D97-AF65-F5344CB8AC3E}">
        <p14:creationId xmlns:p14="http://schemas.microsoft.com/office/powerpoint/2010/main" val="1387443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520"/>
            <a:ext cx="10515600" cy="5699443"/>
          </a:xfrm>
        </p:spPr>
        <p:txBody>
          <a:bodyPr>
            <a:normAutofit fontScale="70000" lnSpcReduction="20000"/>
          </a:bodyPr>
          <a:lstStyle/>
          <a:p>
            <a:pPr marL="0" lvl="0" indent="0" eaLnBrk="0" fontAlgn="base" hangingPunct="0">
              <a:lnSpc>
                <a:spcPct val="100000"/>
              </a:lnSpc>
              <a:spcBef>
                <a:spcPct val="0"/>
              </a:spcBef>
              <a:spcAft>
                <a:spcPct val="0"/>
              </a:spcAft>
              <a:buNone/>
            </a:pPr>
            <a:r>
              <a:rPr lang="en-US" altLang="en-US" sz="2900" b="1" u="sng" dirty="0">
                <a:solidFill>
                  <a:srgbClr val="303030"/>
                </a:solidFill>
                <a:latin typeface="Times New Roman" panose="02020603050405020304" pitchFamily="18" charset="0"/>
                <a:cs typeface="Times New Roman" panose="02020603050405020304" pitchFamily="18" charset="0"/>
              </a:rPr>
              <a:t>Part-04: Pipeline Time For 1000 Tasks-</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Pipeline time for 1000 tasks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Time taken for 1st task + Time taken for remaining 999 tasks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1 x 4 clock cycles + 999 x 1 clock cycle</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4 x cycle time + 999 x cycle time</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4 x 100 ns + 999 x 100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400 ns + 99900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100300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b="1" u="sng" dirty="0">
                <a:solidFill>
                  <a:srgbClr val="303030"/>
                </a:solidFill>
                <a:latin typeface="Times New Roman" panose="02020603050405020304" pitchFamily="18" charset="0"/>
                <a:cs typeface="Times New Roman" panose="02020603050405020304" pitchFamily="18" charset="0"/>
              </a:rPr>
              <a:t>Part-05: Sequential Time For 1000 Tasks-</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Non-pipeline time for 1000 tasks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1000 x Time taken for one task</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1000 x 280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280000 ns</a:t>
            </a:r>
            <a:endParaRPr lang="en-US" altLang="en-US" sz="2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dirty="0">
                <a:solidFill>
                  <a:srgbClr val="303030"/>
                </a:solidFill>
                <a:latin typeface="Times New Roman" panose="02020603050405020304" pitchFamily="18" charset="0"/>
                <a:cs typeface="Times New Roman" panose="02020603050405020304" pitchFamily="18" charset="0"/>
              </a:rPr>
              <a:t> </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900" b="1" u="sng" dirty="0">
                <a:solidFill>
                  <a:srgbClr val="303030"/>
                </a:solidFill>
                <a:latin typeface="Times New Roman" panose="02020603050405020304" pitchFamily="18" charset="0"/>
                <a:cs typeface="Times New Roman" panose="02020603050405020304" pitchFamily="18" charset="0"/>
              </a:rPr>
              <a:t>Part-06: Throughput-</a:t>
            </a:r>
            <a:endParaRPr lang="en-US" altLang="en-US" sz="2900" b="1" dirty="0">
              <a:solidFill>
                <a:srgbClr val="30303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303030"/>
                </a:solidFill>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303030"/>
                </a:solidFill>
                <a:latin typeface="Times New Roman" panose="02020603050405020304" pitchFamily="18" charset="0"/>
                <a:cs typeface="Times New Roman" panose="02020603050405020304" pitchFamily="18" charset="0"/>
              </a:rPr>
              <a:t>Throughput for pipelined execution</a:t>
            </a: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303030"/>
                </a:solidFill>
                <a:latin typeface="Times New Roman" panose="02020603050405020304" pitchFamily="18" charset="0"/>
                <a:cs typeface="Times New Roman" panose="02020603050405020304" pitchFamily="18" charset="0"/>
              </a:rPr>
              <a:t>= Number of instructions executed per unit time</a:t>
            </a: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303030"/>
                </a:solidFill>
                <a:latin typeface="Times New Roman" panose="02020603050405020304" pitchFamily="18" charset="0"/>
                <a:cs typeface="Times New Roman" panose="02020603050405020304" pitchFamily="18" charset="0"/>
              </a:rPr>
              <a:t>= 1000 tasks / 100300 ns</a:t>
            </a:r>
            <a:endParaRPr lang="en-US" altLang="en-US" sz="4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89042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0720"/>
            <a:ext cx="10515600" cy="5496243"/>
          </a:xfrm>
        </p:spPr>
        <p:txBody>
          <a:bodyPr>
            <a:normAutofit fontScale="92500" lnSpcReduction="10000"/>
          </a:bodyPr>
          <a:lstStyle/>
          <a:p>
            <a:pPr marL="0" indent="0" fontAlgn="base">
              <a:buNone/>
            </a:pPr>
            <a:r>
              <a:rPr lang="en-US" sz="2200" b="1" dirty="0" smtClean="0">
                <a:latin typeface="Times New Roman" panose="02020603050405020304" pitchFamily="18" charset="0"/>
                <a:cs typeface="Times New Roman" panose="02020603050405020304" pitchFamily="18" charset="0"/>
              </a:rPr>
              <a:t>Question: A </a:t>
            </a:r>
            <a:r>
              <a:rPr lang="en-US" sz="2200" b="1" dirty="0">
                <a:latin typeface="Times New Roman" panose="02020603050405020304" pitchFamily="18" charset="0"/>
                <a:cs typeface="Times New Roman" panose="02020603050405020304" pitchFamily="18" charset="0"/>
              </a:rPr>
              <a:t>four stage pipeline has the stage delays as 150, 120, 160 and 140 ns respectively. Registers are used between the stages and have a delay of 5 ns each. Assuming constant clocking rate, the total time taken to process 1000 data items on the pipeline will be-</a:t>
            </a:r>
          </a:p>
          <a:p>
            <a:pPr marL="0" indent="0" fontAlgn="base">
              <a:buNone/>
            </a:pPr>
            <a:r>
              <a:rPr lang="en-US" sz="2200" b="1" dirty="0">
                <a:latin typeface="Times New Roman" panose="02020603050405020304" pitchFamily="18" charset="0"/>
                <a:cs typeface="Times New Roman" panose="02020603050405020304" pitchFamily="18" charset="0"/>
              </a:rPr>
              <a:t>120.4 microseconds</a:t>
            </a:r>
          </a:p>
          <a:p>
            <a:pPr marL="0" indent="0" fontAlgn="base">
              <a:buNone/>
            </a:pPr>
            <a:r>
              <a:rPr lang="en-US" sz="2200" b="1" dirty="0">
                <a:latin typeface="Times New Roman" panose="02020603050405020304" pitchFamily="18" charset="0"/>
                <a:cs typeface="Times New Roman" panose="02020603050405020304" pitchFamily="18" charset="0"/>
              </a:rPr>
              <a:t>160.5 microseconds</a:t>
            </a:r>
          </a:p>
          <a:p>
            <a:pPr marL="0" indent="0" fontAlgn="base">
              <a:buNone/>
            </a:pPr>
            <a:r>
              <a:rPr lang="en-US" sz="2200" b="1" dirty="0">
                <a:latin typeface="Times New Roman" panose="02020603050405020304" pitchFamily="18" charset="0"/>
                <a:cs typeface="Times New Roman" panose="02020603050405020304" pitchFamily="18" charset="0"/>
              </a:rPr>
              <a:t>165.5 microseconds</a:t>
            </a:r>
          </a:p>
          <a:p>
            <a:pPr marL="0" indent="0" fontAlgn="base">
              <a:buNone/>
            </a:pPr>
            <a:r>
              <a:rPr lang="en-US" sz="2200" b="1" dirty="0">
                <a:latin typeface="Times New Roman" panose="02020603050405020304" pitchFamily="18" charset="0"/>
                <a:cs typeface="Times New Roman" panose="02020603050405020304" pitchFamily="18" charset="0"/>
              </a:rPr>
              <a:t>590.0 microseconds</a:t>
            </a:r>
          </a:p>
          <a:p>
            <a:pPr marL="0" indent="0" fontAlgn="base">
              <a:buNone/>
            </a:pPr>
            <a:r>
              <a:rPr lang="en-US" sz="2200" b="1" dirty="0">
                <a:latin typeface="Times New Roman" panose="02020603050405020304" pitchFamily="18" charset="0"/>
                <a:cs typeface="Times New Roman" panose="02020603050405020304" pitchFamily="18" charset="0"/>
              </a:rPr>
              <a:t> </a:t>
            </a:r>
          </a:p>
          <a:p>
            <a:pPr marL="0" indent="0" fontAlgn="base">
              <a:buNone/>
            </a:pPr>
            <a:r>
              <a:rPr lang="en-US" sz="2200" b="1" u="sng" dirty="0">
                <a:latin typeface="Times New Roman" panose="02020603050405020304" pitchFamily="18" charset="0"/>
                <a:cs typeface="Times New Roman" panose="02020603050405020304" pitchFamily="18" charset="0"/>
              </a:rPr>
              <a:t>Solution-</a:t>
            </a:r>
            <a:endParaRPr lang="en-US" sz="2200" b="1" dirty="0">
              <a:latin typeface="Times New Roman" panose="02020603050405020304" pitchFamily="18" charset="0"/>
              <a:cs typeface="Times New Roman" panose="02020603050405020304" pitchFamily="18" charset="0"/>
            </a:endParaRPr>
          </a:p>
          <a:p>
            <a:pPr marL="0" indent="0" fontAlgn="base">
              <a:buNone/>
            </a:pPr>
            <a:r>
              <a:rPr lang="en-US" sz="2200" dirty="0">
                <a:latin typeface="Times New Roman" panose="02020603050405020304" pitchFamily="18" charset="0"/>
                <a:cs typeface="Times New Roman" panose="02020603050405020304" pitchFamily="18" charset="0"/>
              </a:rPr>
              <a:t> </a:t>
            </a:r>
          </a:p>
          <a:p>
            <a:pPr marL="0" indent="0" fontAlgn="base">
              <a:buNone/>
            </a:pPr>
            <a:r>
              <a:rPr lang="en-US" sz="2200" dirty="0">
                <a:latin typeface="Times New Roman" panose="02020603050405020304" pitchFamily="18" charset="0"/>
                <a:cs typeface="Times New Roman" panose="02020603050405020304" pitchFamily="18" charset="0"/>
              </a:rPr>
              <a:t>Given-</a:t>
            </a:r>
          </a:p>
          <a:p>
            <a:pPr marL="0" indent="0" fontAlgn="base">
              <a:buNone/>
            </a:pPr>
            <a:r>
              <a:rPr lang="en-US" sz="2200" dirty="0">
                <a:latin typeface="Times New Roman" panose="02020603050405020304" pitchFamily="18" charset="0"/>
                <a:cs typeface="Times New Roman" panose="02020603050405020304" pitchFamily="18" charset="0"/>
              </a:rPr>
              <a:t>Four stage pipeline is used</a:t>
            </a:r>
          </a:p>
          <a:p>
            <a:pPr marL="0" indent="0" fontAlgn="base">
              <a:buNone/>
            </a:pPr>
            <a:r>
              <a:rPr lang="en-US" sz="2200" dirty="0">
                <a:latin typeface="Times New Roman" panose="02020603050405020304" pitchFamily="18" charset="0"/>
                <a:cs typeface="Times New Roman" panose="02020603050405020304" pitchFamily="18" charset="0"/>
              </a:rPr>
              <a:t>Delay of stages = 150, 120, 160 and 140 ns</a:t>
            </a:r>
          </a:p>
          <a:p>
            <a:pPr marL="0" indent="0" fontAlgn="base">
              <a:buNone/>
            </a:pPr>
            <a:r>
              <a:rPr lang="en-US" sz="2200" dirty="0">
                <a:latin typeface="Times New Roman" panose="02020603050405020304" pitchFamily="18" charset="0"/>
                <a:cs typeface="Times New Roman" panose="02020603050405020304" pitchFamily="18" charset="0"/>
              </a:rPr>
              <a:t>Delay due to each register = 5 ns</a:t>
            </a:r>
          </a:p>
          <a:p>
            <a:pPr marL="0" indent="0" fontAlgn="base">
              <a:buNone/>
            </a:pPr>
            <a:r>
              <a:rPr lang="en-US" sz="2200" dirty="0">
                <a:latin typeface="Times New Roman" panose="02020603050405020304" pitchFamily="18" charset="0"/>
                <a:cs typeface="Times New Roman" panose="02020603050405020304" pitchFamily="18" charset="0"/>
              </a:rPr>
              <a:t>1000 data items or instructions are processed</a:t>
            </a:r>
          </a:p>
          <a:p>
            <a:pPr marL="0" indent="0">
              <a:buNone/>
            </a:pPr>
            <a:endParaRPr lang="en-US" dirty="0"/>
          </a:p>
        </p:txBody>
      </p:sp>
    </p:spTree>
    <p:extLst>
      <p:ext uri="{BB962C8B-B14F-4D97-AF65-F5344CB8AC3E}">
        <p14:creationId xmlns:p14="http://schemas.microsoft.com/office/powerpoint/2010/main" val="1692248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6553200"/>
          </a:xfrm>
        </p:spPr>
        <p:txBody>
          <a:bodyPr>
            <a:normAutofit fontScale="55000" lnSpcReduction="20000"/>
          </a:bodyPr>
          <a:lstStyle/>
          <a:p>
            <a:pPr marL="0" indent="0" fontAlgn="base">
              <a:buNone/>
            </a:pPr>
            <a:r>
              <a:rPr lang="en-US" sz="3600" b="1" u="sng" dirty="0">
                <a:latin typeface="Times New Roman" panose="02020603050405020304" pitchFamily="18" charset="0"/>
                <a:cs typeface="Times New Roman" panose="02020603050405020304" pitchFamily="18" charset="0"/>
              </a:rPr>
              <a:t>Cycle Time-</a:t>
            </a:r>
            <a:endParaRPr lang="en-US" sz="3600" b="1" dirty="0">
              <a:latin typeface="Times New Roman" panose="02020603050405020304" pitchFamily="18" charset="0"/>
              <a:cs typeface="Times New Roman" panose="02020603050405020304" pitchFamily="18" charset="0"/>
            </a:endParaRP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dirty="0">
                <a:latin typeface="Times New Roman" panose="02020603050405020304" pitchFamily="18" charset="0"/>
                <a:cs typeface="Times New Roman" panose="02020603050405020304" pitchFamily="18" charset="0"/>
              </a:rPr>
              <a:t>Cycle time</a:t>
            </a:r>
          </a:p>
          <a:p>
            <a:pPr marL="0" indent="0" fontAlgn="base">
              <a:buNone/>
            </a:pPr>
            <a:r>
              <a:rPr lang="en-US" sz="3600" dirty="0">
                <a:latin typeface="Times New Roman" panose="02020603050405020304" pitchFamily="18" charset="0"/>
                <a:cs typeface="Times New Roman" panose="02020603050405020304" pitchFamily="18" charset="0"/>
              </a:rPr>
              <a:t>= Maximum delay due to any stage + Delay due to its register</a:t>
            </a:r>
          </a:p>
          <a:p>
            <a:pPr marL="0" indent="0" fontAlgn="base">
              <a:buNone/>
            </a:pPr>
            <a:r>
              <a:rPr lang="en-US" sz="3600" dirty="0">
                <a:latin typeface="Times New Roman" panose="02020603050405020304" pitchFamily="18" charset="0"/>
                <a:cs typeface="Times New Roman" panose="02020603050405020304" pitchFamily="18" charset="0"/>
              </a:rPr>
              <a:t>= Max { 150, 120, 160, 140 } + 5 ns</a:t>
            </a:r>
          </a:p>
          <a:p>
            <a:pPr marL="0" indent="0" fontAlgn="base">
              <a:buNone/>
            </a:pPr>
            <a:r>
              <a:rPr lang="en-US" sz="3600" dirty="0">
                <a:latin typeface="Times New Roman" panose="02020603050405020304" pitchFamily="18" charset="0"/>
                <a:cs typeface="Times New Roman" panose="02020603050405020304" pitchFamily="18" charset="0"/>
              </a:rPr>
              <a:t>= 160 ns + 5 ns</a:t>
            </a:r>
          </a:p>
          <a:p>
            <a:pPr marL="0" indent="0" fontAlgn="base">
              <a:buNone/>
            </a:pPr>
            <a:r>
              <a:rPr lang="en-US" sz="3600" dirty="0">
                <a:latin typeface="Times New Roman" panose="02020603050405020304" pitchFamily="18" charset="0"/>
                <a:cs typeface="Times New Roman" panose="02020603050405020304" pitchFamily="18" charset="0"/>
              </a:rPr>
              <a:t>= 165 ns</a:t>
            </a: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b="1" u="sng" dirty="0">
                <a:latin typeface="Times New Roman" panose="02020603050405020304" pitchFamily="18" charset="0"/>
                <a:cs typeface="Times New Roman" panose="02020603050405020304" pitchFamily="18" charset="0"/>
              </a:rPr>
              <a:t>Pipeline Time To Process 1000 Data Items-</a:t>
            </a:r>
            <a:endParaRPr lang="en-US" sz="3600" b="1" dirty="0">
              <a:latin typeface="Times New Roman" panose="02020603050405020304" pitchFamily="18" charset="0"/>
              <a:cs typeface="Times New Roman" panose="02020603050405020304" pitchFamily="18" charset="0"/>
            </a:endParaRPr>
          </a:p>
          <a:p>
            <a:pPr marL="0" indent="0" fontAlgn="base">
              <a:buNone/>
            </a:pPr>
            <a:r>
              <a:rPr lang="en-US" sz="3600" dirty="0">
                <a:latin typeface="Times New Roman" panose="02020603050405020304" pitchFamily="18" charset="0"/>
                <a:cs typeface="Times New Roman" panose="02020603050405020304" pitchFamily="18" charset="0"/>
              </a:rPr>
              <a:t> </a:t>
            </a:r>
          </a:p>
          <a:p>
            <a:pPr marL="0" indent="0" fontAlgn="base">
              <a:buNone/>
            </a:pPr>
            <a:r>
              <a:rPr lang="en-US" sz="3600" dirty="0">
                <a:latin typeface="Times New Roman" panose="02020603050405020304" pitchFamily="18" charset="0"/>
                <a:cs typeface="Times New Roman" panose="02020603050405020304" pitchFamily="18" charset="0"/>
              </a:rPr>
              <a:t>Pipeline time to process 1000 data items</a:t>
            </a:r>
          </a:p>
          <a:p>
            <a:pPr marL="0" indent="0" fontAlgn="base">
              <a:buNone/>
            </a:pPr>
            <a:r>
              <a:rPr lang="en-US" sz="3600" dirty="0">
                <a:latin typeface="Times New Roman" panose="02020603050405020304" pitchFamily="18" charset="0"/>
                <a:cs typeface="Times New Roman" panose="02020603050405020304" pitchFamily="18" charset="0"/>
              </a:rPr>
              <a:t>= Time taken for 1st data item + Time taken for remaining 999 data items</a:t>
            </a:r>
          </a:p>
          <a:p>
            <a:pPr marL="0" indent="0" fontAlgn="base">
              <a:buNone/>
            </a:pPr>
            <a:r>
              <a:rPr lang="en-US" sz="3600" dirty="0">
                <a:latin typeface="Times New Roman" panose="02020603050405020304" pitchFamily="18" charset="0"/>
                <a:cs typeface="Times New Roman" panose="02020603050405020304" pitchFamily="18" charset="0"/>
              </a:rPr>
              <a:t>= 1 x 4 clock cycles + 999 x 1 clock cycle</a:t>
            </a:r>
          </a:p>
          <a:p>
            <a:pPr marL="0" indent="0" fontAlgn="base">
              <a:buNone/>
            </a:pPr>
            <a:r>
              <a:rPr lang="en-US" sz="3600" dirty="0">
                <a:latin typeface="Times New Roman" panose="02020603050405020304" pitchFamily="18" charset="0"/>
                <a:cs typeface="Times New Roman" panose="02020603050405020304" pitchFamily="18" charset="0"/>
              </a:rPr>
              <a:t>= 4 x cycle time + 999 x cycle time</a:t>
            </a:r>
          </a:p>
          <a:p>
            <a:pPr marL="0" indent="0" fontAlgn="base">
              <a:buNone/>
            </a:pPr>
            <a:r>
              <a:rPr lang="en-US" sz="3600" dirty="0">
                <a:latin typeface="Times New Roman" panose="02020603050405020304" pitchFamily="18" charset="0"/>
                <a:cs typeface="Times New Roman" panose="02020603050405020304" pitchFamily="18" charset="0"/>
              </a:rPr>
              <a:t>= 4 x 165 ns + 999 x 165 ns</a:t>
            </a:r>
          </a:p>
          <a:p>
            <a:pPr marL="0" indent="0" fontAlgn="base">
              <a:buNone/>
            </a:pPr>
            <a:r>
              <a:rPr lang="en-US" sz="3600" dirty="0">
                <a:latin typeface="Times New Roman" panose="02020603050405020304" pitchFamily="18" charset="0"/>
                <a:cs typeface="Times New Roman" panose="02020603050405020304" pitchFamily="18" charset="0"/>
              </a:rPr>
              <a:t>= 660 ns + 164835 ns</a:t>
            </a:r>
          </a:p>
          <a:p>
            <a:pPr marL="0" indent="0" fontAlgn="base">
              <a:buNone/>
            </a:pPr>
            <a:r>
              <a:rPr lang="en-US" sz="3600" dirty="0">
                <a:latin typeface="Times New Roman" panose="02020603050405020304" pitchFamily="18" charset="0"/>
                <a:cs typeface="Times New Roman" panose="02020603050405020304" pitchFamily="18" charset="0"/>
              </a:rPr>
              <a:t>= 165495 ns</a:t>
            </a:r>
          </a:p>
          <a:p>
            <a:pPr marL="0" indent="0" fontAlgn="base">
              <a:buNone/>
            </a:pPr>
            <a:r>
              <a:rPr lang="en-US" sz="3600" dirty="0">
                <a:latin typeface="Times New Roman" panose="02020603050405020304" pitchFamily="18" charset="0"/>
                <a:cs typeface="Times New Roman" panose="02020603050405020304" pitchFamily="18" charset="0"/>
              </a:rPr>
              <a:t>= 165.5 </a:t>
            </a:r>
            <a:r>
              <a:rPr lang="el-GR" sz="3600" dirty="0">
                <a:latin typeface="Times New Roman" panose="02020603050405020304" pitchFamily="18" charset="0"/>
                <a:cs typeface="Times New Roman" panose="02020603050405020304" pitchFamily="18" charset="0"/>
              </a:rPr>
              <a:t>μ</a:t>
            </a:r>
            <a:r>
              <a:rPr lang="en-US" sz="3600" dirty="0">
                <a:latin typeface="Times New Roman" panose="02020603050405020304" pitchFamily="18" charset="0"/>
                <a:cs typeface="Times New Roman" panose="02020603050405020304" pitchFamily="18" charset="0"/>
              </a:rPr>
              <a:t>s</a:t>
            </a:r>
          </a:p>
          <a:p>
            <a:pPr marL="0" indent="0" fontAlgn="base">
              <a:buNone/>
            </a:pPr>
            <a:r>
              <a:rPr lang="en-US" sz="3600" dirty="0">
                <a:latin typeface="Times New Roman" panose="02020603050405020304" pitchFamily="18" charset="0"/>
                <a:cs typeface="Times New Roman" panose="02020603050405020304" pitchFamily="18" charset="0"/>
              </a:rPr>
              <a:t>Thus, Option (C) is correct.</a:t>
            </a:r>
          </a:p>
          <a:p>
            <a:endParaRPr lang="en-US" dirty="0"/>
          </a:p>
        </p:txBody>
      </p:sp>
    </p:spTree>
    <p:extLst>
      <p:ext uri="{BB962C8B-B14F-4D97-AF65-F5344CB8AC3E}">
        <p14:creationId xmlns:p14="http://schemas.microsoft.com/office/powerpoint/2010/main" val="3845053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5689283"/>
          </a:xfrm>
        </p:spPr>
        <p:txBody>
          <a:bodyPr>
            <a:normAutofit/>
          </a:bodyPr>
          <a:lstStyle/>
          <a:p>
            <a:pPr marL="0" indent="0" algn="just" fontAlgn="base">
              <a:buNone/>
            </a:pPr>
            <a:r>
              <a:rPr lang="en-US" sz="2000" b="1" dirty="0" smtClean="0">
                <a:latin typeface="Times New Roman" panose="02020603050405020304" pitchFamily="18" charset="0"/>
                <a:cs typeface="Times New Roman" panose="02020603050405020304" pitchFamily="18" charset="0"/>
              </a:rPr>
              <a:t>Question: Consider </a:t>
            </a:r>
            <a:r>
              <a:rPr lang="en-US" sz="2000" b="1" dirty="0">
                <a:latin typeface="Times New Roman" panose="02020603050405020304" pitchFamily="18" charset="0"/>
                <a:cs typeface="Times New Roman" panose="02020603050405020304" pitchFamily="18" charset="0"/>
              </a:rPr>
              <a:t>a non-pipelined processor with a clock rate of 2.5 gigahertz and average cycles per instruction of 4. The same processor is upgraded to a pipelined processor with five stages but due to the internal pipeline delay, the clock speed is reduced to 2 gigahertz. Assume there are no stalls in the pipeline. The speed up achieved in this pipelined processor is-</a:t>
            </a:r>
          </a:p>
          <a:p>
            <a:pPr marL="0" indent="0" algn="just" fontAlgn="base">
              <a:buNone/>
            </a:pPr>
            <a:r>
              <a:rPr lang="en-US" sz="2000" b="1" dirty="0">
                <a:latin typeface="Times New Roman" panose="02020603050405020304" pitchFamily="18" charset="0"/>
                <a:cs typeface="Times New Roman" panose="02020603050405020304" pitchFamily="18" charset="0"/>
              </a:rPr>
              <a:t>3.2</a:t>
            </a:r>
          </a:p>
          <a:p>
            <a:pPr marL="0" indent="0" algn="just" fontAlgn="base">
              <a:buNone/>
            </a:pPr>
            <a:r>
              <a:rPr lang="en-US" sz="2000" b="1" dirty="0">
                <a:latin typeface="Times New Roman" panose="02020603050405020304" pitchFamily="18" charset="0"/>
                <a:cs typeface="Times New Roman" panose="02020603050405020304" pitchFamily="18" charset="0"/>
              </a:rPr>
              <a:t>3.0</a:t>
            </a:r>
          </a:p>
          <a:p>
            <a:pPr marL="0" indent="0" algn="just" fontAlgn="base">
              <a:buNone/>
            </a:pPr>
            <a:r>
              <a:rPr lang="en-US" sz="2000" b="1" dirty="0">
                <a:latin typeface="Times New Roman" panose="02020603050405020304" pitchFamily="18" charset="0"/>
                <a:cs typeface="Times New Roman" panose="02020603050405020304" pitchFamily="18" charset="0"/>
              </a:rPr>
              <a:t>2.2</a:t>
            </a:r>
          </a:p>
          <a:p>
            <a:pPr marL="0" indent="0" algn="just" fontAlgn="base">
              <a:buNone/>
            </a:pPr>
            <a:r>
              <a:rPr lang="en-US" sz="2000" b="1" dirty="0">
                <a:latin typeface="Times New Roman" panose="02020603050405020304" pitchFamily="18" charset="0"/>
                <a:cs typeface="Times New Roman" panose="02020603050405020304" pitchFamily="18" charset="0"/>
              </a:rPr>
              <a:t>2.0</a:t>
            </a:r>
          </a:p>
          <a:p>
            <a:endParaRPr lang="en-US" dirty="0"/>
          </a:p>
        </p:txBody>
      </p:sp>
    </p:spTree>
    <p:extLst>
      <p:ext uri="{BB962C8B-B14F-4D97-AF65-F5344CB8AC3E}">
        <p14:creationId xmlns:p14="http://schemas.microsoft.com/office/powerpoint/2010/main" val="359747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440"/>
            <a:ext cx="10515600" cy="6146800"/>
          </a:xfrm>
        </p:spPr>
        <p:txBody>
          <a:bodyPr>
            <a:normAutofit fontScale="62500" lnSpcReduction="20000"/>
          </a:bodyPr>
          <a:lstStyle/>
          <a:p>
            <a:pPr marL="0" indent="0" fontAlgn="base">
              <a:buNone/>
            </a:pPr>
            <a:r>
              <a:rPr lang="en-US" sz="3200" b="1" u="sng" dirty="0">
                <a:latin typeface="Times New Roman" panose="02020603050405020304" pitchFamily="18" charset="0"/>
                <a:cs typeface="Times New Roman" panose="02020603050405020304" pitchFamily="18" charset="0"/>
              </a:rPr>
              <a:t>Solution-</a:t>
            </a:r>
            <a:endParaRPr lang="en-US" sz="3200" b="1" dirty="0">
              <a:latin typeface="Times New Roman" panose="02020603050405020304" pitchFamily="18" charset="0"/>
              <a:cs typeface="Times New Roman" panose="02020603050405020304" pitchFamily="18" charset="0"/>
            </a:endParaRPr>
          </a:p>
          <a:p>
            <a:pPr marL="0" indent="0" fontAlgn="base">
              <a:buNone/>
            </a:pPr>
            <a:r>
              <a:rPr lang="en-US" sz="3200" dirty="0">
                <a:latin typeface="Times New Roman" panose="02020603050405020304" pitchFamily="18" charset="0"/>
                <a:cs typeface="Times New Roman" panose="02020603050405020304" pitchFamily="18" charset="0"/>
              </a:rPr>
              <a:t> </a:t>
            </a:r>
          </a:p>
          <a:p>
            <a:pPr marL="0" indent="0" fontAlgn="base">
              <a:buNone/>
            </a:pPr>
            <a:r>
              <a:rPr lang="en-US" sz="3200" b="1" u="sng" dirty="0">
                <a:latin typeface="Times New Roman" panose="02020603050405020304" pitchFamily="18" charset="0"/>
                <a:cs typeface="Times New Roman" panose="02020603050405020304" pitchFamily="18" charset="0"/>
              </a:rPr>
              <a:t>Cycle Time in Non-Pipelined Processor-</a:t>
            </a:r>
            <a:endParaRPr lang="en-US" sz="3200" b="1" dirty="0">
              <a:latin typeface="Times New Roman" panose="02020603050405020304" pitchFamily="18" charset="0"/>
              <a:cs typeface="Times New Roman" panose="02020603050405020304" pitchFamily="18" charset="0"/>
            </a:endParaRPr>
          </a:p>
          <a:p>
            <a:pPr marL="0" indent="0" fontAlgn="base">
              <a:buNone/>
            </a:pPr>
            <a:r>
              <a:rPr lang="en-US" sz="3200" dirty="0">
                <a:latin typeface="Times New Roman" panose="02020603050405020304" pitchFamily="18" charset="0"/>
                <a:cs typeface="Times New Roman" panose="02020603050405020304" pitchFamily="18" charset="0"/>
              </a:rPr>
              <a:t> </a:t>
            </a:r>
          </a:p>
          <a:p>
            <a:pPr marL="0" indent="0" fontAlgn="base">
              <a:buNone/>
            </a:pPr>
            <a:r>
              <a:rPr lang="en-US" sz="3200" dirty="0">
                <a:latin typeface="Times New Roman" panose="02020603050405020304" pitchFamily="18" charset="0"/>
                <a:cs typeface="Times New Roman" panose="02020603050405020304" pitchFamily="18" charset="0"/>
              </a:rPr>
              <a:t>Frequency of the clock = 2.5 gigahertz</a:t>
            </a:r>
          </a:p>
          <a:p>
            <a:pPr marL="0" indent="0" fontAlgn="base">
              <a:buNone/>
            </a:pPr>
            <a:r>
              <a:rPr lang="en-US" sz="3200" dirty="0">
                <a:latin typeface="Times New Roman" panose="02020603050405020304" pitchFamily="18" charset="0"/>
                <a:cs typeface="Times New Roman" panose="02020603050405020304" pitchFamily="18" charset="0"/>
              </a:rPr>
              <a:t>Cycle time</a:t>
            </a:r>
          </a:p>
          <a:p>
            <a:pPr marL="0" indent="0" fontAlgn="base">
              <a:buNone/>
            </a:pPr>
            <a:r>
              <a:rPr lang="en-US" sz="3200" dirty="0">
                <a:latin typeface="Times New Roman" panose="02020603050405020304" pitchFamily="18" charset="0"/>
                <a:cs typeface="Times New Roman" panose="02020603050405020304" pitchFamily="18" charset="0"/>
              </a:rPr>
              <a:t>= 1 / frequency</a:t>
            </a:r>
          </a:p>
          <a:p>
            <a:pPr marL="0" indent="0" fontAlgn="base">
              <a:buNone/>
            </a:pPr>
            <a:r>
              <a:rPr lang="en-US" sz="3200" dirty="0">
                <a:latin typeface="Times New Roman" panose="02020603050405020304" pitchFamily="18" charset="0"/>
                <a:cs typeface="Times New Roman" panose="02020603050405020304" pitchFamily="18" charset="0"/>
              </a:rPr>
              <a:t>= 1 / (2.5 gigahertz)</a:t>
            </a:r>
          </a:p>
          <a:p>
            <a:pPr marL="0" indent="0" fontAlgn="base">
              <a:buNone/>
            </a:pPr>
            <a:r>
              <a:rPr lang="en-US" sz="3200" dirty="0">
                <a:latin typeface="Times New Roman" panose="02020603050405020304" pitchFamily="18" charset="0"/>
                <a:cs typeface="Times New Roman" panose="02020603050405020304" pitchFamily="18" charset="0"/>
              </a:rPr>
              <a:t>= 1 / (2.5 x 10</a:t>
            </a:r>
            <a:r>
              <a:rPr lang="en-US" sz="3200" baseline="30000" dirty="0">
                <a:latin typeface="Times New Roman" panose="02020603050405020304" pitchFamily="18" charset="0"/>
                <a:cs typeface="Times New Roman" panose="02020603050405020304" pitchFamily="18" charset="0"/>
              </a:rPr>
              <a:t>9</a:t>
            </a:r>
            <a:r>
              <a:rPr lang="en-US" sz="3200" dirty="0">
                <a:latin typeface="Times New Roman" panose="02020603050405020304" pitchFamily="18" charset="0"/>
                <a:cs typeface="Times New Roman" panose="02020603050405020304" pitchFamily="18" charset="0"/>
              </a:rPr>
              <a:t> hertz)</a:t>
            </a:r>
          </a:p>
          <a:p>
            <a:pPr marL="0" indent="0" fontAlgn="base">
              <a:buNone/>
            </a:pPr>
            <a:r>
              <a:rPr lang="en-US" sz="3200" dirty="0">
                <a:latin typeface="Times New Roman" panose="02020603050405020304" pitchFamily="18" charset="0"/>
                <a:cs typeface="Times New Roman" panose="02020603050405020304" pitchFamily="18" charset="0"/>
              </a:rPr>
              <a:t>= 0.4 ns</a:t>
            </a:r>
          </a:p>
          <a:p>
            <a:pPr marL="0" indent="0" fontAlgn="base">
              <a:buNone/>
            </a:pPr>
            <a:r>
              <a:rPr lang="en-US" sz="3200" dirty="0">
                <a:latin typeface="Times New Roman" panose="02020603050405020304" pitchFamily="18" charset="0"/>
                <a:cs typeface="Times New Roman" panose="02020603050405020304" pitchFamily="18" charset="0"/>
              </a:rPr>
              <a:t> </a:t>
            </a:r>
          </a:p>
          <a:p>
            <a:pPr marL="0" indent="0" fontAlgn="base">
              <a:buNone/>
            </a:pPr>
            <a:r>
              <a:rPr lang="en-US" sz="3200" b="1" u="sng" dirty="0">
                <a:latin typeface="Times New Roman" panose="02020603050405020304" pitchFamily="18" charset="0"/>
                <a:cs typeface="Times New Roman" panose="02020603050405020304" pitchFamily="18" charset="0"/>
              </a:rPr>
              <a:t>Non-Pipeline Execution Time-</a:t>
            </a:r>
            <a:endParaRPr lang="en-US" sz="3200" b="1" dirty="0">
              <a:latin typeface="Times New Roman" panose="02020603050405020304" pitchFamily="18" charset="0"/>
              <a:cs typeface="Times New Roman" panose="02020603050405020304" pitchFamily="18" charset="0"/>
            </a:endParaRPr>
          </a:p>
          <a:p>
            <a:pPr marL="0" indent="0" fontAlgn="base">
              <a:buNone/>
            </a:pPr>
            <a:r>
              <a:rPr lang="en-US" sz="3200" dirty="0">
                <a:latin typeface="Times New Roman" panose="02020603050405020304" pitchFamily="18" charset="0"/>
                <a:cs typeface="Times New Roman" panose="02020603050405020304" pitchFamily="18" charset="0"/>
              </a:rPr>
              <a:t> </a:t>
            </a:r>
          </a:p>
          <a:p>
            <a:pPr marL="0" indent="0" fontAlgn="base">
              <a:buNone/>
            </a:pPr>
            <a:r>
              <a:rPr lang="en-US" sz="3200" dirty="0">
                <a:latin typeface="Times New Roman" panose="02020603050405020304" pitchFamily="18" charset="0"/>
                <a:cs typeface="Times New Roman" panose="02020603050405020304" pitchFamily="18" charset="0"/>
              </a:rPr>
              <a:t>Non-pipeline execution time to process 1 instruction</a:t>
            </a:r>
          </a:p>
          <a:p>
            <a:pPr marL="0" indent="0" fontAlgn="base">
              <a:buNone/>
            </a:pPr>
            <a:r>
              <a:rPr lang="en-US" sz="3200" dirty="0">
                <a:latin typeface="Times New Roman" panose="02020603050405020304" pitchFamily="18" charset="0"/>
                <a:cs typeface="Times New Roman" panose="02020603050405020304" pitchFamily="18" charset="0"/>
              </a:rPr>
              <a:t>= Number of clock cycles taken to execute one instruction</a:t>
            </a:r>
          </a:p>
          <a:p>
            <a:pPr marL="0" indent="0" fontAlgn="base">
              <a:buNone/>
            </a:pPr>
            <a:r>
              <a:rPr lang="en-US" sz="3200" dirty="0">
                <a:latin typeface="Times New Roman" panose="02020603050405020304" pitchFamily="18" charset="0"/>
                <a:cs typeface="Times New Roman" panose="02020603050405020304" pitchFamily="18" charset="0"/>
              </a:rPr>
              <a:t>= 4 clock cycles</a:t>
            </a:r>
          </a:p>
          <a:p>
            <a:pPr marL="0" indent="0" fontAlgn="base">
              <a:buNone/>
            </a:pPr>
            <a:r>
              <a:rPr lang="en-US" sz="3200" dirty="0">
                <a:latin typeface="Times New Roman" panose="02020603050405020304" pitchFamily="18" charset="0"/>
                <a:cs typeface="Times New Roman" panose="02020603050405020304" pitchFamily="18" charset="0"/>
              </a:rPr>
              <a:t>= 4 x 0.4 ns</a:t>
            </a:r>
          </a:p>
          <a:p>
            <a:pPr marL="0" indent="0" fontAlgn="base">
              <a:buNone/>
            </a:pPr>
            <a:r>
              <a:rPr lang="en-US" sz="3200" dirty="0">
                <a:latin typeface="Times New Roman" panose="02020603050405020304" pitchFamily="18" charset="0"/>
                <a:cs typeface="Times New Roman" panose="02020603050405020304" pitchFamily="18" charset="0"/>
              </a:rPr>
              <a:t>= 1.6 ns</a:t>
            </a:r>
          </a:p>
          <a:p>
            <a:endParaRPr lang="en-US" dirty="0"/>
          </a:p>
        </p:txBody>
      </p:sp>
    </p:spTree>
    <p:extLst>
      <p:ext uri="{BB962C8B-B14F-4D97-AF65-F5344CB8AC3E}">
        <p14:creationId xmlns:p14="http://schemas.microsoft.com/office/powerpoint/2010/main" val="344192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560"/>
            <a:ext cx="10515600" cy="6461760"/>
          </a:xfrm>
        </p:spPr>
        <p:txBody>
          <a:bodyPr>
            <a:noAutofit/>
          </a:bodyPr>
          <a:lstStyle/>
          <a:p>
            <a:pPr marL="0" indent="0" fontAlgn="base">
              <a:buNone/>
            </a:pPr>
            <a:r>
              <a:rPr lang="en-US" sz="2000" b="1" u="sng" dirty="0">
                <a:latin typeface="Times New Roman" panose="02020603050405020304" pitchFamily="18" charset="0"/>
                <a:cs typeface="Times New Roman" panose="02020603050405020304" pitchFamily="18" charset="0"/>
              </a:rPr>
              <a:t>Cycle Time in Pipelined </a:t>
            </a:r>
            <a:r>
              <a:rPr lang="en-US" sz="2000" b="1" u="sng" dirty="0" smtClean="0">
                <a:latin typeface="Times New Roman" panose="02020603050405020304" pitchFamily="18" charset="0"/>
                <a:cs typeface="Times New Roman" panose="02020603050405020304" pitchFamily="18" charset="0"/>
              </a:rPr>
              <a:t>Processor-</a:t>
            </a:r>
            <a:r>
              <a:rPr lang="en-US" sz="2000" dirty="0">
                <a:latin typeface="Times New Roman" panose="02020603050405020304" pitchFamily="18" charset="0"/>
                <a:cs typeface="Times New Roman" panose="02020603050405020304" pitchFamily="18" charset="0"/>
              </a:rPr>
              <a:t> </a:t>
            </a:r>
          </a:p>
          <a:p>
            <a:pPr marL="0" indent="0" fontAlgn="base">
              <a:buNone/>
            </a:pPr>
            <a:r>
              <a:rPr lang="en-US" sz="2000" dirty="0">
                <a:latin typeface="Times New Roman" panose="02020603050405020304" pitchFamily="18" charset="0"/>
                <a:cs typeface="Times New Roman" panose="02020603050405020304" pitchFamily="18" charset="0"/>
              </a:rPr>
              <a:t>Frequency of the clock = 2 gigahertz</a:t>
            </a:r>
          </a:p>
          <a:p>
            <a:pPr marL="0" indent="0" fontAlgn="base">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 frequency</a:t>
            </a:r>
          </a:p>
          <a:p>
            <a:pPr marL="0" indent="0" fontAlgn="base">
              <a:buNone/>
            </a:pPr>
            <a:r>
              <a:rPr lang="en-US" sz="2000" dirty="0">
                <a:latin typeface="Times New Roman" panose="02020603050405020304" pitchFamily="18" charset="0"/>
                <a:cs typeface="Times New Roman" panose="02020603050405020304" pitchFamily="18" charset="0"/>
              </a:rPr>
              <a:t>= 1 / (2 gigahertz)</a:t>
            </a:r>
          </a:p>
          <a:p>
            <a:pPr marL="0" indent="0" fontAlgn="base">
              <a:buNone/>
            </a:pPr>
            <a:r>
              <a:rPr lang="en-US" sz="2000" dirty="0">
                <a:latin typeface="Times New Roman" panose="02020603050405020304" pitchFamily="18" charset="0"/>
                <a:cs typeface="Times New Roman" panose="02020603050405020304" pitchFamily="18" charset="0"/>
              </a:rPr>
              <a:t>= 1 / (2 x 10</a:t>
            </a:r>
            <a:r>
              <a:rPr lang="en-US" sz="2000" baseline="30000"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hertz)</a:t>
            </a:r>
          </a:p>
          <a:p>
            <a:pPr marL="0" indent="0" fontAlgn="base">
              <a:buNone/>
            </a:pPr>
            <a:r>
              <a:rPr lang="en-US" sz="2000" dirty="0">
                <a:latin typeface="Times New Roman" panose="02020603050405020304" pitchFamily="18" charset="0"/>
                <a:cs typeface="Times New Roman" panose="02020603050405020304" pitchFamily="18" charset="0"/>
              </a:rPr>
              <a:t>= 0.5 </a:t>
            </a:r>
            <a:r>
              <a:rPr lang="en-US" sz="2000" dirty="0" smtClean="0">
                <a:latin typeface="Times New Roman" panose="02020603050405020304" pitchFamily="18" charset="0"/>
                <a:cs typeface="Times New Roman" panose="02020603050405020304" pitchFamily="18" charset="0"/>
              </a:rPr>
              <a:t>ns</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b="1" u="sng" dirty="0">
                <a:latin typeface="Times New Roman" panose="02020603050405020304" pitchFamily="18" charset="0"/>
                <a:cs typeface="Times New Roman" panose="02020603050405020304" pitchFamily="18" charset="0"/>
              </a:rPr>
              <a:t>Pipeline Execution </a:t>
            </a:r>
            <a:r>
              <a:rPr lang="en-US" sz="2000" b="1" u="sng" dirty="0" smtClean="0">
                <a:latin typeface="Times New Roman" panose="02020603050405020304" pitchFamily="18" charset="0"/>
                <a:cs typeface="Times New Roman" panose="02020603050405020304" pitchFamily="18" charset="0"/>
              </a:rPr>
              <a:t>Time-</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dirty="0">
                <a:latin typeface="Times New Roman" panose="02020603050405020304" pitchFamily="18" charset="0"/>
                <a:cs typeface="Times New Roman" panose="02020603050405020304" pitchFamily="18" charset="0"/>
              </a:rPr>
              <a:t>Since there are no stalls in the pipeline, so ideally one instruction is executed per clock cycle. So,</a:t>
            </a:r>
          </a:p>
          <a:p>
            <a:pPr marL="0" indent="0" fontAlgn="base">
              <a:buNone/>
            </a:pPr>
            <a:r>
              <a:rPr lang="en-US" sz="2000" dirty="0">
                <a:latin typeface="Times New Roman" panose="02020603050405020304" pitchFamily="18" charset="0"/>
                <a:cs typeface="Times New Roman" panose="02020603050405020304" pitchFamily="18" charset="0"/>
              </a:rPr>
              <a:t>Pipeline execution time</a:t>
            </a:r>
          </a:p>
          <a:p>
            <a:pPr marL="0" indent="0" fontAlgn="base">
              <a:buNone/>
            </a:pPr>
            <a:r>
              <a:rPr lang="en-US" sz="2000" dirty="0">
                <a:latin typeface="Times New Roman" panose="02020603050405020304" pitchFamily="18" charset="0"/>
                <a:cs typeface="Times New Roman" panose="02020603050405020304" pitchFamily="18" charset="0"/>
              </a:rPr>
              <a:t>= 1 clock cycle</a:t>
            </a:r>
          </a:p>
          <a:p>
            <a:pPr marL="0" indent="0" fontAlgn="base">
              <a:buNone/>
            </a:pPr>
            <a:r>
              <a:rPr lang="en-US" sz="2000" dirty="0">
                <a:latin typeface="Times New Roman" panose="02020603050405020304" pitchFamily="18" charset="0"/>
                <a:cs typeface="Times New Roman" panose="02020603050405020304" pitchFamily="18" charset="0"/>
              </a:rPr>
              <a:t>= 0.5 </a:t>
            </a:r>
            <a:r>
              <a:rPr lang="en-US" sz="2000" dirty="0" smtClean="0">
                <a:latin typeface="Times New Roman" panose="02020603050405020304" pitchFamily="18" charset="0"/>
                <a:cs typeface="Times New Roman" panose="02020603050405020304" pitchFamily="18" charset="0"/>
              </a:rPr>
              <a:t>ns</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b="1" u="sng" dirty="0">
                <a:latin typeface="Times New Roman" panose="02020603050405020304" pitchFamily="18" charset="0"/>
                <a:cs typeface="Times New Roman" panose="02020603050405020304" pitchFamily="18" charset="0"/>
              </a:rPr>
              <a:t>Speed </a:t>
            </a:r>
            <a:r>
              <a:rPr lang="en-US" sz="2000" b="1" u="sng" dirty="0" smtClean="0">
                <a:latin typeface="Times New Roman" panose="02020603050405020304" pitchFamily="18" charset="0"/>
                <a:cs typeface="Times New Roman" panose="02020603050405020304" pitchFamily="18" charset="0"/>
              </a:rPr>
              <a:t>Up-</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Non-pipeline execution time / Pipeline execution time</a:t>
            </a:r>
          </a:p>
          <a:p>
            <a:pPr marL="0" indent="0" fontAlgn="base">
              <a:buNone/>
            </a:pPr>
            <a:r>
              <a:rPr lang="en-US" sz="2000" dirty="0">
                <a:latin typeface="Times New Roman" panose="02020603050405020304" pitchFamily="18" charset="0"/>
                <a:cs typeface="Times New Roman" panose="02020603050405020304" pitchFamily="18" charset="0"/>
              </a:rPr>
              <a:t>= 1.6 ns / 0.5 ns</a:t>
            </a:r>
          </a:p>
          <a:p>
            <a:pPr marL="0" indent="0" fontAlgn="base">
              <a:buNone/>
            </a:pPr>
            <a:r>
              <a:rPr lang="en-US" sz="2000" dirty="0">
                <a:latin typeface="Times New Roman" panose="02020603050405020304" pitchFamily="18" charset="0"/>
                <a:cs typeface="Times New Roman" panose="02020603050405020304" pitchFamily="18" charset="0"/>
              </a:rPr>
              <a:t>= 3.2</a:t>
            </a:r>
          </a:p>
          <a:p>
            <a:pPr marL="0" indent="0" fontAlgn="base">
              <a:buNone/>
            </a:pPr>
            <a:r>
              <a:rPr lang="en-US" sz="2000" dirty="0">
                <a:latin typeface="Times New Roman" panose="02020603050405020304" pitchFamily="18" charset="0"/>
                <a:cs typeface="Times New Roman" panose="02020603050405020304" pitchFamily="18" charset="0"/>
              </a:rPr>
              <a:t>Thus, Option (A) is correct.</a:t>
            </a:r>
          </a:p>
          <a:p>
            <a:endParaRPr lang="en-US" sz="2000" dirty="0"/>
          </a:p>
        </p:txBody>
      </p:sp>
    </p:spTree>
    <p:extLst>
      <p:ext uri="{BB962C8B-B14F-4D97-AF65-F5344CB8AC3E}">
        <p14:creationId xmlns:p14="http://schemas.microsoft.com/office/powerpoint/2010/main" val="577575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Super Scalar 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Superscalar Processing </a:t>
            </a:r>
            <a:r>
              <a:rPr lang="en-US" sz="2000" dirty="0">
                <a:latin typeface="Times New Roman" panose="02020603050405020304" pitchFamily="18" charset="0"/>
                <a:cs typeface="Times New Roman" panose="02020603050405020304" pitchFamily="18" charset="0"/>
              </a:rPr>
              <a:t>is a method of parallel computing used in many processors.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a superscalar computer, the central processing unit (CPU) manages multiple instruction pipelines to execute several instructions concurrently during a clock cycle. This is achieved by feeding the different pipelines through a number of execution units within the processor.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successfully implement a superscalar architecture, the CPU's instruction fetching mechanism must intelligently retrieve and delegate instructions. Otherwise, pipeline stalls may occur, resulting in execution units that are often idle.</a:t>
            </a:r>
          </a:p>
        </p:txBody>
      </p:sp>
    </p:spTree>
    <p:extLst>
      <p:ext uri="{BB962C8B-B14F-4D97-AF65-F5344CB8AC3E}">
        <p14:creationId xmlns:p14="http://schemas.microsoft.com/office/powerpoint/2010/main" val="2344364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8479"/>
            <a:ext cx="9144000" cy="1020763"/>
          </a:xfrm>
        </p:spPr>
        <p:txBody>
          <a:bodyPr/>
          <a:lstStyle/>
          <a:p>
            <a:r>
              <a:rPr lang="en-US" dirty="0" smtClean="0">
                <a:latin typeface="Times New Roman" panose="02020603050405020304" pitchFamily="18" charset="0"/>
                <a:cs typeface="Times New Roman" panose="02020603050405020304" pitchFamily="18" charset="0"/>
              </a:rPr>
              <a:t>Unit-5</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74800" y="1559242"/>
            <a:ext cx="9144000" cy="767398"/>
          </a:xfrm>
        </p:spPr>
        <p:txBody>
          <a:bodyPr>
            <a:normAutofit fontScale="92500"/>
          </a:bodyPr>
          <a:lstStyle/>
          <a:p>
            <a:r>
              <a:rPr lang="en-US" sz="4000" b="1" dirty="0" smtClean="0">
                <a:latin typeface="Times New Roman" panose="02020603050405020304" pitchFamily="18" charset="0"/>
                <a:cs typeface="Times New Roman" panose="02020603050405020304" pitchFamily="18" charset="0"/>
              </a:rPr>
              <a:t>Instruction Pipelining and Main Memory</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16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040"/>
            <a:ext cx="10515600" cy="5729923"/>
          </a:xfrm>
        </p:spPr>
        <p:txBody>
          <a:bodyPr>
            <a:normAutofit/>
          </a:bodyPr>
          <a:lstStyle/>
          <a:p>
            <a:pPr algn="just"/>
            <a:r>
              <a:rPr lang="en-US" sz="2000" dirty="0">
                <a:latin typeface="Times New Roman" panose="02020603050405020304" pitchFamily="18" charset="0"/>
                <a:cs typeface="Times New Roman" panose="02020603050405020304" pitchFamily="18" charset="0"/>
              </a:rPr>
              <a:t>A superscalar CPU can execute more than one instruction per clock cycle. Because processing speeds are measured in clock cycles per second (megahertz), a superscalar processor will be faster than a scalar processor rated at the same megahertz</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A superscalar architecture includes parallel execution units, which can execute instructions simultaneously. This parallel architecture was first implemented in RISC processors, which use short and simple instructions to perform calculations. Because of their superscalar capabilities, RISC processors have typically performed better than CISC processors running at the same megahertz. However, most CISC-based processors (such as the Intel Pentium) now include some RISC architecture as well, which enables them to execute instructions in parallel</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Superscalar describes a microprocessor design that makes it possible for more than one instruction at a time to be executed during a single clock cycle. In a superscalar design, the processor or the instruction compiler is able to determine whether an instruction can be carried out independently of other sequential instructions, or whether it has a dependency on another instruction and must be executed in sequence with it. The processor then uses multiple execution units to simultaneously carry out two or more independent instructions at a time. Superscalar design is sometimes called “second generation RISC.” </a:t>
            </a:r>
          </a:p>
        </p:txBody>
      </p:sp>
    </p:spTree>
    <p:extLst>
      <p:ext uri="{BB962C8B-B14F-4D97-AF65-F5344CB8AC3E}">
        <p14:creationId xmlns:p14="http://schemas.microsoft.com/office/powerpoint/2010/main" val="2698357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960"/>
            <a:ext cx="10515600" cy="5862003"/>
          </a:xfrm>
        </p:spPr>
        <p:txBody>
          <a:bodyPr>
            <a:normAutofit/>
          </a:bodyPr>
          <a:lstStyle/>
          <a:p>
            <a:pPr algn="just"/>
            <a:r>
              <a:rPr lang="en-US" sz="2000" dirty="0">
                <a:latin typeface="Times New Roman" panose="02020603050405020304" pitchFamily="18" charset="0"/>
                <a:cs typeface="Times New Roman" panose="02020603050405020304" pitchFamily="18" charset="0"/>
              </a:rPr>
              <a:t>A superscalar CPU architecture implements a form of parallelism called instruction-level parallelism within a single processor. It therefore allows faster CPU throughput than would otherwise be possible at a given clock rate. A superscalar processor executes more than one instruction during a clock cycle by simultaneously dispatching multiple instructions to redundant functional units on the processor. Each functional unit is not a separate CPU core but an execution resource within a single CPU such as an arithmetic logic unit, a bit shifter, or a multiplier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While a superscalar CPU is typically also pipelined, pipelining and superscalar architecture are considered different performance enhancement techniques.</a:t>
            </a:r>
          </a:p>
          <a:p>
            <a:r>
              <a:rPr lang="en-US" sz="2000" dirty="0">
                <a:latin typeface="Times New Roman" panose="02020603050405020304" pitchFamily="18" charset="0"/>
                <a:cs typeface="Times New Roman" panose="02020603050405020304" pitchFamily="18" charset="0"/>
              </a:rPr>
              <a:t>The superscalar technique is traditionally associated with several identifying characteristics (within a given CPU core):</a:t>
            </a:r>
          </a:p>
          <a:p>
            <a:r>
              <a:rPr lang="en-US" sz="2000" dirty="0">
                <a:latin typeface="Times New Roman" panose="02020603050405020304" pitchFamily="18" charset="0"/>
                <a:cs typeface="Times New Roman" panose="02020603050405020304" pitchFamily="18" charset="0"/>
              </a:rPr>
              <a:t>Instructions are issued from a sequential instruction stream.</a:t>
            </a:r>
          </a:p>
          <a:p>
            <a:r>
              <a:rPr lang="en-US" sz="2000" dirty="0">
                <a:latin typeface="Times New Roman" panose="02020603050405020304" pitchFamily="18" charset="0"/>
                <a:cs typeface="Times New Roman" panose="02020603050405020304" pitchFamily="18" charset="0"/>
              </a:rPr>
              <a:t>CPU hardware dynamically checks for data dependencies between instructions at run time (versus software checking at compile time)</a:t>
            </a:r>
          </a:p>
          <a:p>
            <a:r>
              <a:rPr lang="en-US" sz="2000" dirty="0">
                <a:latin typeface="Times New Roman" panose="02020603050405020304" pitchFamily="18" charset="0"/>
                <a:cs typeface="Times New Roman" panose="02020603050405020304" pitchFamily="18" charset="0"/>
              </a:rPr>
              <a:t>The CPU accepts multiple instructions per clock cycle</a:t>
            </a:r>
          </a:p>
          <a:p>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356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6687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Comparison Between Pipelining &amp; Superscalar</a:t>
            </a:r>
            <a:r>
              <a:rPr lang="en-US" dirty="0"/>
              <a:t/>
            </a:r>
            <a:br>
              <a:rPr lang="en-US" dirty="0"/>
            </a:br>
            <a:endParaRPr lang="en-US" dirty="0"/>
          </a:p>
        </p:txBody>
      </p:sp>
      <p:sp>
        <p:nvSpPr>
          <p:cNvPr id="3" name="Content Placeholder 2"/>
          <p:cNvSpPr>
            <a:spLocks noGrp="1"/>
          </p:cNvSpPr>
          <p:nvPr>
            <p:ph idx="1"/>
          </p:nvPr>
        </p:nvSpPr>
        <p:spPr>
          <a:xfrm>
            <a:off x="838200" y="1371600"/>
            <a:ext cx="10515600" cy="480536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a:t>
            </a:r>
          </a:p>
          <a:p>
            <a:pPr algn="just"/>
            <a:r>
              <a:rPr lang="en-US" sz="2000" dirty="0">
                <a:latin typeface="Times New Roman" panose="02020603050405020304" pitchFamily="18" charset="0"/>
                <a:cs typeface="Times New Roman" panose="02020603050405020304" pitchFamily="18" charset="0"/>
              </a:rPr>
              <a:t>divides an instruction into steps, and since each step is executed in a different part of the processor, multiple instructions can be in different “phases” each clock.</a:t>
            </a:r>
          </a:p>
          <a:p>
            <a:pPr algn="just"/>
            <a:r>
              <a:rPr lang="en-US" sz="2000" dirty="0">
                <a:latin typeface="Times New Roman" panose="02020603050405020304" pitchFamily="18" charset="0"/>
                <a:cs typeface="Times New Roman" panose="02020603050405020304" pitchFamily="18" charset="0"/>
              </a:rPr>
              <a:t>involves the processor being able to issue multiple instructions in a single clock with redundant facilities to execute an instruction within a single core</a:t>
            </a:r>
          </a:p>
          <a:p>
            <a:pPr marL="0" indent="0" algn="just">
              <a:buNone/>
            </a:pPr>
            <a:r>
              <a:rPr lang="en-US" sz="2000" dirty="0">
                <a:latin typeface="Times New Roman" panose="02020603050405020304" pitchFamily="18" charset="0"/>
                <a:cs typeface="Times New Roman" panose="02020603050405020304" pitchFamily="18" charset="0"/>
              </a:rPr>
              <a:t>2.</a:t>
            </a:r>
          </a:p>
          <a:p>
            <a:pPr algn="just"/>
            <a:r>
              <a:rPr lang="en-US" sz="2000" dirty="0">
                <a:latin typeface="Times New Roman" panose="02020603050405020304" pitchFamily="18" charset="0"/>
                <a:cs typeface="Times New Roman" panose="02020603050405020304" pitchFamily="18" charset="0"/>
              </a:rPr>
              <a:t>once one instruction was done decoding and went on towards the next execution subunit</a:t>
            </a:r>
          </a:p>
          <a:p>
            <a:pPr algn="just"/>
            <a:r>
              <a:rPr lang="en-US" sz="2000" dirty="0">
                <a:latin typeface="Times New Roman" panose="02020603050405020304" pitchFamily="18" charset="0"/>
                <a:cs typeface="Times New Roman" panose="02020603050405020304" pitchFamily="18" charset="0"/>
              </a:rPr>
              <a:t>multiple execution subunits able to do the same thing in parallel</a:t>
            </a:r>
          </a:p>
          <a:p>
            <a:pPr marL="0" indent="0" algn="just">
              <a:buNone/>
            </a:pPr>
            <a:r>
              <a:rPr lang="en-US" sz="2000" dirty="0">
                <a:latin typeface="Times New Roman" panose="02020603050405020304" pitchFamily="18" charset="0"/>
                <a:cs typeface="Times New Roman" panose="02020603050405020304" pitchFamily="18" charset="0"/>
              </a:rPr>
              <a:t>3.</a:t>
            </a:r>
          </a:p>
          <a:p>
            <a:pPr algn="just"/>
            <a:r>
              <a:rPr lang="en-US" sz="2000" dirty="0">
                <a:latin typeface="Times New Roman" panose="02020603050405020304" pitchFamily="18" charset="0"/>
                <a:cs typeface="Times New Roman" panose="02020603050405020304" pitchFamily="18" charset="0"/>
              </a:rPr>
              <a:t>Sequencing unrelated activities such that they use different components at the same time</a:t>
            </a:r>
          </a:p>
          <a:p>
            <a:pPr algn="just"/>
            <a:r>
              <a:rPr lang="en-US" sz="2000" dirty="0">
                <a:latin typeface="Times New Roman" panose="02020603050405020304" pitchFamily="18" charset="0"/>
                <a:cs typeface="Times New Roman" panose="02020603050405020304" pitchFamily="18" charset="0"/>
              </a:rPr>
              <a:t>Multiple sub-components capable of doing the same task simultaneously, but with the processor deciding how to do it.</a:t>
            </a:r>
          </a:p>
          <a:p>
            <a:endParaRPr lang="en-US" dirty="0"/>
          </a:p>
        </p:txBody>
      </p:sp>
    </p:spTree>
    <p:extLst>
      <p:ext uri="{BB962C8B-B14F-4D97-AF65-F5344CB8AC3E}">
        <p14:creationId xmlns:p14="http://schemas.microsoft.com/office/powerpoint/2010/main" val="3785147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Limitations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degree of intrinsic parallelism in the instruction stream, i.e. limited amount of instruction-level parallelism, and</a:t>
            </a:r>
          </a:p>
          <a:p>
            <a:r>
              <a:rPr lang="en-US" sz="2000" dirty="0">
                <a:latin typeface="Times New Roman" panose="02020603050405020304" pitchFamily="18" charset="0"/>
                <a:cs typeface="Times New Roman" panose="02020603050405020304" pitchFamily="18" charset="0"/>
              </a:rPr>
              <a:t>The complexity and time cost of the dispatcher and associated dependency checking logic.</a:t>
            </a:r>
          </a:p>
          <a:p>
            <a:r>
              <a:rPr lang="en-US" sz="2000" dirty="0">
                <a:latin typeface="Times New Roman" panose="02020603050405020304" pitchFamily="18" charset="0"/>
                <a:cs typeface="Times New Roman" panose="02020603050405020304" pitchFamily="18" charset="0"/>
              </a:rPr>
              <a:t>The branch instruction processing.</a:t>
            </a:r>
          </a:p>
          <a:p>
            <a:endParaRPr lang="en-US" dirty="0"/>
          </a:p>
        </p:txBody>
      </p:sp>
    </p:spTree>
    <p:extLst>
      <p:ext uri="{BB962C8B-B14F-4D97-AF65-F5344CB8AC3E}">
        <p14:creationId xmlns:p14="http://schemas.microsoft.com/office/powerpoint/2010/main" val="1839322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364359" y="794476"/>
            <a:ext cx="1062876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We can divide superscalar processors into a number of classes of varying complexity.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Static Superscalar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these processors issue and execute instructions in program order.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So for example, in a degree 2 machine, it is possible to issue and execute two instructions simultaneously: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given instructions i1 and i2, we may choose to issue both, or only i1 (depending on the presence of hazards). We may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not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just issue i2.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To complicate and confuse matters, because the hardware has a choice (albeit limited) about issuing instructions, we say that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instruction issue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dynamic</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However, as the actual execution of instructions is in-order we say that scheduling is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Dynamic Superscalar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these machines permit out-of-order program execution, but they generally still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issue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instructions in program order. Because we can potentially re-order execution, we now say scheduling is dynamic.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Dynamic with Speculation</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these machines add the ability to speculate beyond branches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300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080"/>
            <a:ext cx="10515600" cy="5790883"/>
          </a:xfrm>
        </p:spPr>
        <p:txBody>
          <a:bodyPr>
            <a:normAutofit/>
          </a:bodyPr>
          <a:lstStyle/>
          <a:p>
            <a:r>
              <a:rPr lang="en-US" sz="2000" dirty="0">
                <a:latin typeface="Times New Roman" panose="02020603050405020304" pitchFamily="18" charset="0"/>
                <a:cs typeface="Times New Roman" panose="02020603050405020304" pitchFamily="18" charset="0"/>
              </a:rPr>
              <a:t>Idea: Have multiple pipelines to fetch, decode, execute, and retire multiple instructions per cycle </a:t>
            </a:r>
          </a:p>
          <a:p>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used with in-order or out-of-order execution </a:t>
            </a:r>
          </a:p>
          <a:p>
            <a:r>
              <a:rPr lang="en-US" sz="2000" dirty="0" smtClean="0">
                <a:latin typeface="Times New Roman" panose="02020603050405020304" pitchFamily="18" charset="0"/>
                <a:cs typeface="Times New Roman" panose="02020603050405020304" pitchFamily="18" charset="0"/>
              </a:rPr>
              <a:t>Superscalar width</a:t>
            </a:r>
            <a:r>
              <a:rPr lang="en-US" sz="2000" dirty="0">
                <a:latin typeface="Times New Roman" panose="02020603050405020304" pitchFamily="18" charset="0"/>
                <a:cs typeface="Times New Roman" panose="02020603050405020304" pitchFamily="18" charset="0"/>
              </a:rPr>
              <a:t>: number of </a:t>
            </a:r>
            <a:r>
              <a:rPr lang="en-US" sz="2000" dirty="0" smtClean="0">
                <a:latin typeface="Times New Roman" panose="02020603050405020304" pitchFamily="18" charset="0"/>
                <a:cs typeface="Times New Roman" panose="02020603050405020304" pitchFamily="18" charset="0"/>
              </a:rPr>
              <a:t>pipelines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847768"/>
            <a:ext cx="7802879" cy="4034872"/>
          </a:xfrm>
          <a:prstGeom prst="rect">
            <a:avLst/>
          </a:prstGeom>
        </p:spPr>
      </p:pic>
    </p:spTree>
    <p:extLst>
      <p:ext uri="{BB962C8B-B14F-4D97-AF65-F5344CB8AC3E}">
        <p14:creationId xmlns:p14="http://schemas.microsoft.com/office/powerpoint/2010/main" val="2161926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6480" y="670560"/>
            <a:ext cx="10068560" cy="5506403"/>
          </a:xfrm>
          <a:prstGeom prst="rect">
            <a:avLst/>
          </a:prstGeom>
        </p:spPr>
      </p:pic>
    </p:spTree>
    <p:extLst>
      <p:ext uri="{BB962C8B-B14F-4D97-AF65-F5344CB8AC3E}">
        <p14:creationId xmlns:p14="http://schemas.microsoft.com/office/powerpoint/2010/main" val="2342812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5120" y="599440"/>
            <a:ext cx="9367520" cy="5577523"/>
          </a:xfrm>
          <a:prstGeom prst="rect">
            <a:avLst/>
          </a:prstGeom>
        </p:spPr>
      </p:pic>
    </p:spTree>
    <p:extLst>
      <p:ext uri="{BB962C8B-B14F-4D97-AF65-F5344CB8AC3E}">
        <p14:creationId xmlns:p14="http://schemas.microsoft.com/office/powerpoint/2010/main" val="2330429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Super Scalar Processing</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Fetch (supply N instructions) </a:t>
            </a:r>
          </a:p>
          <a:p>
            <a:r>
              <a:rPr lang="en-US" sz="2000" dirty="0" smtClean="0">
                <a:latin typeface="Times New Roman" panose="02020603050405020304" pitchFamily="18" charset="0"/>
                <a:cs typeface="Times New Roman" panose="02020603050405020304" pitchFamily="18" charset="0"/>
              </a:rPr>
              <a:t>Decode </a:t>
            </a:r>
            <a:r>
              <a:rPr lang="en-US" sz="2000" dirty="0">
                <a:latin typeface="Times New Roman" panose="02020603050405020304" pitchFamily="18" charset="0"/>
                <a:cs typeface="Times New Roman" panose="02020603050405020304" pitchFamily="18" charset="0"/>
              </a:rPr>
              <a:t>(generate control signals for N instructions) </a:t>
            </a:r>
          </a:p>
          <a:p>
            <a:r>
              <a:rPr lang="en-US" sz="2000" dirty="0" smtClean="0">
                <a:latin typeface="Times New Roman" panose="02020603050405020304" pitchFamily="18" charset="0"/>
                <a:cs typeface="Times New Roman" panose="02020603050405020304" pitchFamily="18" charset="0"/>
              </a:rPr>
              <a:t>Rename </a:t>
            </a:r>
            <a:r>
              <a:rPr lang="en-US" sz="2000" dirty="0">
                <a:latin typeface="Times New Roman" panose="02020603050405020304" pitchFamily="18" charset="0"/>
                <a:cs typeface="Times New Roman" panose="02020603050405020304" pitchFamily="18" charset="0"/>
              </a:rPr>
              <a:t>(detect dependencies between N instructions) </a:t>
            </a:r>
          </a:p>
          <a:p>
            <a:r>
              <a:rPr lang="en-US" sz="2000" dirty="0" smtClean="0">
                <a:latin typeface="Times New Roman" panose="02020603050405020304" pitchFamily="18" charset="0"/>
                <a:cs typeface="Times New Roman" panose="02020603050405020304" pitchFamily="18" charset="0"/>
              </a:rPr>
              <a:t>Dispatch </a:t>
            </a:r>
            <a:r>
              <a:rPr lang="en-US" sz="2000" dirty="0">
                <a:latin typeface="Times New Roman" panose="02020603050405020304" pitchFamily="18" charset="0"/>
                <a:cs typeface="Times New Roman" panose="02020603050405020304" pitchFamily="18" charset="0"/>
              </a:rPr>
              <a:t>(determine readiness and select N instructions to execute in-order or out-of-order) </a:t>
            </a:r>
          </a:p>
          <a:p>
            <a:r>
              <a:rPr lang="en-US" sz="2000" dirty="0" smtClean="0">
                <a:latin typeface="Times New Roman" panose="02020603050405020304" pitchFamily="18" charset="0"/>
                <a:cs typeface="Times New Roman" panose="02020603050405020304" pitchFamily="18" charset="0"/>
              </a:rPr>
              <a:t>Execute </a:t>
            </a:r>
            <a:r>
              <a:rPr lang="en-US" sz="2000" dirty="0">
                <a:latin typeface="Times New Roman" panose="02020603050405020304" pitchFamily="18" charset="0"/>
                <a:cs typeface="Times New Roman" panose="02020603050405020304" pitchFamily="18" charset="0"/>
              </a:rPr>
              <a:t>(have enough functional units to execute N instructions + forwarding paths to forward results of N instructions) </a:t>
            </a:r>
          </a:p>
          <a:p>
            <a:r>
              <a:rPr lang="en-US" sz="2000" dirty="0" smtClean="0">
                <a:latin typeface="Times New Roman" panose="02020603050405020304" pitchFamily="18" charset="0"/>
                <a:cs typeface="Times New Roman" panose="02020603050405020304" pitchFamily="18" charset="0"/>
              </a:rPr>
              <a:t>Write </a:t>
            </a:r>
            <a:r>
              <a:rPr lang="en-US" sz="2000" dirty="0">
                <a:latin typeface="Times New Roman" panose="02020603050405020304" pitchFamily="18" charset="0"/>
                <a:cs typeface="Times New Roman" panose="02020603050405020304" pitchFamily="18" charset="0"/>
              </a:rPr>
              <a:t>into Register File (have enough ports to write results of N instructions)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Retire (N instructions)</a:t>
            </a:r>
          </a:p>
        </p:txBody>
      </p:sp>
    </p:spTree>
    <p:extLst>
      <p:ext uri="{BB962C8B-B14F-4D97-AF65-F5344CB8AC3E}">
        <p14:creationId xmlns:p14="http://schemas.microsoft.com/office/powerpoint/2010/main" val="3030593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05839"/>
            <a:ext cx="10515600" cy="3549969"/>
          </a:xfrm>
        </p:spPr>
        <p:txBody>
          <a:bodyPr>
            <a:normAutofit/>
          </a:bodyPr>
          <a:lstStyle/>
          <a:p>
            <a:r>
              <a:rPr lang="en-US" sz="2000" b="1" dirty="0" smtClean="0">
                <a:latin typeface="Times New Roman" panose="02020603050405020304" pitchFamily="18" charset="0"/>
                <a:cs typeface="Times New Roman" panose="02020603050405020304" pitchFamily="18" charset="0"/>
              </a:rPr>
              <a:t>Question: The </a:t>
            </a:r>
            <a:r>
              <a:rPr lang="en-US" sz="2000" b="1" dirty="0">
                <a:latin typeface="Times New Roman" panose="02020603050405020304" pitchFamily="18" charset="0"/>
                <a:cs typeface="Times New Roman" panose="02020603050405020304" pitchFamily="18" charset="0"/>
              </a:rPr>
              <a:t>throughput of a super scalar processor is </a:t>
            </a:r>
            <a:r>
              <a:rPr lang="en-US" sz="2000" b="1" dirty="0" smtClean="0">
                <a:latin typeface="Times New Roman" panose="02020603050405020304" pitchFamily="18" charset="0"/>
                <a:cs typeface="Times New Roman" panose="02020603050405020304" pitchFamily="18" charset="0"/>
              </a:rPr>
              <a:t>_______</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a</a:t>
            </a:r>
            <a:r>
              <a:rPr lang="en-US" sz="2000" b="1" dirty="0">
                <a:latin typeface="Times New Roman" panose="02020603050405020304" pitchFamily="18" charset="0"/>
                <a:cs typeface="Times New Roman" panose="02020603050405020304" pitchFamily="18" charset="0"/>
              </a:rPr>
              <a:t>) less than 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 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c) More than 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 Not </a:t>
            </a:r>
            <a:r>
              <a:rPr lang="en-US" sz="2000" b="1" dirty="0" smtClean="0">
                <a:latin typeface="Times New Roman" panose="02020603050405020304" pitchFamily="18" charset="0"/>
                <a:cs typeface="Times New Roman" panose="02020603050405020304" pitchFamily="18" charset="0"/>
              </a:rPr>
              <a:t>Known</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Answer: C</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867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a:t>
            </a:r>
            <a:endParaRPr lang="en-US" b="1" dirty="0"/>
          </a:p>
        </p:txBody>
      </p:sp>
      <p:sp>
        <p:nvSpPr>
          <p:cNvPr id="3" name="Content Placeholder 2"/>
          <p:cNvSpPr>
            <a:spLocks noGrp="1"/>
          </p:cNvSpPr>
          <p:nvPr>
            <p:ph idx="1"/>
          </p:nvPr>
        </p:nvSpPr>
        <p:spPr/>
        <p:txBody>
          <a:bodyPr/>
          <a:lstStyle/>
          <a:p>
            <a:pPr algn="just"/>
            <a:r>
              <a:rPr lang="en-IN" dirty="0"/>
              <a:t>Instruction Pipelining, Introduction to the basic features &amp; architecture of RISC &amp; CISC processors, super scalar processor. OS Support: Component of OS, example of MS-DOS, IT’S LOADING, DOS, and BIOS interrupts.</a:t>
            </a:r>
            <a:endParaRPr lang="en-US" dirty="0"/>
          </a:p>
          <a:p>
            <a:endParaRPr lang="en-US" dirty="0"/>
          </a:p>
        </p:txBody>
      </p:sp>
    </p:spTree>
    <p:extLst>
      <p:ext uri="{BB962C8B-B14F-4D97-AF65-F5344CB8AC3E}">
        <p14:creationId xmlns:p14="http://schemas.microsoft.com/office/powerpoint/2010/main" val="4121719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Memory Device Characteristics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Memory is required in a computer system to store program and </a:t>
            </a:r>
            <a:r>
              <a:rPr lang="en-US" sz="2000" dirty="0" err="1">
                <a:latin typeface="Times New Roman" panose="02020603050405020304" pitchFamily="18" charset="0"/>
                <a:cs typeface="Times New Roman" panose="02020603050405020304" pitchFamily="18" charset="0"/>
              </a:rPr>
              <a:t>datas</a:t>
            </a:r>
            <a:r>
              <a:rPr lang="en-US" sz="2000" dirty="0">
                <a:latin typeface="Times New Roman" panose="02020603050405020304" pitchFamily="18" charset="0"/>
                <a:cs typeface="Times New Roman" panose="02020603050405020304" pitchFamily="18" charset="0"/>
              </a:rPr>
              <a:t>. The memory is of different types primary memory and secondary memory.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ROM</a:t>
            </a:r>
            <a:r>
              <a:rPr lang="en-US" sz="2000" dirty="0">
                <a:latin typeface="Times New Roman" panose="02020603050405020304" pitchFamily="18" charset="0"/>
                <a:cs typeface="Times New Roman" panose="02020603050405020304" pitchFamily="18" charset="0"/>
              </a:rPr>
              <a:t>, RAM, EPROM are belongs to primary memory. Where as the hard disk, magnetic tape, magnetic dram, floppy disk memories are known as secondary memory</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Primary memories are also learn as main memory. The memory unit that communicates directly with the CPU is called main memory. The devices that provides back up storage are called auxiliary memory / secondary memory.</a:t>
            </a:r>
          </a:p>
          <a:p>
            <a:pPr algn="just"/>
            <a:r>
              <a:rPr lang="en-US" sz="2000" dirty="0">
                <a:latin typeface="Times New Roman" panose="02020603050405020304" pitchFamily="18" charset="0"/>
                <a:cs typeface="Times New Roman" panose="02020603050405020304" pitchFamily="18" charset="0"/>
              </a:rPr>
              <a:t>The time required to access a memory unit for reading &amp; writing is depends on the technology on which the memory unit is built. </a:t>
            </a:r>
          </a:p>
          <a:p>
            <a:pPr algn="just"/>
            <a:r>
              <a:rPr lang="en-US" sz="2000" dirty="0">
                <a:latin typeface="Times New Roman" panose="02020603050405020304" pitchFamily="18" charset="0"/>
                <a:cs typeface="Times New Roman" panose="02020603050405020304" pitchFamily="18" charset="0"/>
              </a:rPr>
              <a:t>Primary memories are more factor than secondary memory but they are costlier than secondary memory. </a:t>
            </a:r>
          </a:p>
          <a:p>
            <a:pPr algn="just"/>
            <a:r>
              <a:rPr lang="en-US" sz="2000" dirty="0">
                <a:latin typeface="Times New Roman" panose="02020603050405020304" pitchFamily="18" charset="0"/>
                <a:cs typeface="Times New Roman" panose="02020603050405020304" pitchFamily="18" charset="0"/>
              </a:rPr>
              <a:t>To minimize the cost and to improve the performance a large auxiliary memory is used along with a small quantity of main memory. When programs or data required by CPU is not available in main memory. Then the I/O processor brings those information’s from auxiliary memory. </a:t>
            </a:r>
          </a:p>
        </p:txBody>
      </p:sp>
    </p:spTree>
    <p:extLst>
      <p:ext uri="{BB962C8B-B14F-4D97-AF65-F5344CB8AC3E}">
        <p14:creationId xmlns:p14="http://schemas.microsoft.com/office/powerpoint/2010/main" val="1802175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6635"/>
          </a:xfrm>
        </p:spPr>
        <p:txBody>
          <a:bodyPr>
            <a:normAutofit/>
          </a:bodyPr>
          <a:lstStyle/>
          <a:p>
            <a:r>
              <a:rPr lang="en-US" sz="2200" b="1" dirty="0">
                <a:latin typeface="Times New Roman" panose="02020603050405020304" pitchFamily="18" charset="0"/>
                <a:cs typeface="Times New Roman" panose="02020603050405020304" pitchFamily="18" charset="0"/>
              </a:rPr>
              <a:t>The key characteristics of memory devices or memory system are as follows: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Location</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Capacity</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Unit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Transfer</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Access Method</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Performance</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Physical type</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Physical characteristics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Organization</a:t>
            </a:r>
            <a:r>
              <a:rPr lang="en-US" dirty="0"/>
              <a:t/>
            </a:r>
            <a:br>
              <a:rPr lang="en-US" dirty="0"/>
            </a:br>
            <a:endParaRPr lang="en-US" dirty="0"/>
          </a:p>
        </p:txBody>
      </p:sp>
    </p:spTree>
    <p:extLst>
      <p:ext uri="{BB962C8B-B14F-4D97-AF65-F5344CB8AC3E}">
        <p14:creationId xmlns:p14="http://schemas.microsoft.com/office/powerpoint/2010/main" val="1419734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5600"/>
            <a:ext cx="10515600" cy="5821363"/>
          </a:xfrm>
        </p:spPr>
        <p:txBody>
          <a:bodyPr>
            <a:normAutofit fontScale="70000" lnSpcReduction="20000"/>
          </a:bodyPr>
          <a:lstStyle/>
          <a:p>
            <a:pPr marL="0" indent="0" algn="just">
              <a:buNone/>
            </a:pPr>
            <a:r>
              <a:rPr lang="en-US" b="1" dirty="0" smtClean="0">
                <a:latin typeface="Times New Roman" panose="02020603050405020304" pitchFamily="18" charset="0"/>
                <a:cs typeface="Times New Roman" panose="02020603050405020304" pitchFamily="18" charset="0"/>
              </a:rPr>
              <a:t>1. Location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deals with the location of the memory device in the computer system. There are three possible locations:</a:t>
            </a:r>
          </a:p>
          <a:p>
            <a:pPr marL="0" indent="0" algn="just">
              <a:buNone/>
            </a:pPr>
            <a:r>
              <a:rPr lang="en-US" dirty="0">
                <a:latin typeface="Times New Roman" panose="02020603050405020304" pitchFamily="18" charset="0"/>
                <a:cs typeface="Times New Roman" panose="02020603050405020304" pitchFamily="18" charset="0"/>
              </a:rPr>
              <a:t>CPU : This is often in the form of CPU registers and small amount of cache</a:t>
            </a:r>
          </a:p>
          <a:p>
            <a:pPr marL="0" indent="0" algn="just">
              <a:buNone/>
            </a:pPr>
            <a:r>
              <a:rPr lang="en-US" dirty="0">
                <a:latin typeface="Times New Roman" panose="02020603050405020304" pitchFamily="18" charset="0"/>
                <a:cs typeface="Times New Roman" panose="02020603050405020304" pitchFamily="18" charset="0"/>
              </a:rPr>
              <a:t>Internal or main: This is the main memory like RAM or ROM. The CPU can directly access the main memory.</a:t>
            </a:r>
          </a:p>
          <a:p>
            <a:pPr marL="0" indent="0" algn="just">
              <a:buNone/>
            </a:pPr>
            <a:r>
              <a:rPr lang="en-US" dirty="0">
                <a:latin typeface="Times New Roman" panose="02020603050405020304" pitchFamily="18" charset="0"/>
                <a:cs typeface="Times New Roman" panose="02020603050405020304" pitchFamily="18" charset="0"/>
              </a:rPr>
              <a:t>External or secondary: It comprises of secondary storage devices like hard disks, magnetic tapes. The CPU doesn’t access these devices directly. It uses device controllers to access secondary storage devices.</a:t>
            </a:r>
          </a:p>
          <a:p>
            <a:pPr marL="0" indent="0" algn="just">
              <a:buNone/>
            </a:pPr>
            <a:r>
              <a:rPr lang="en-US" b="1" dirty="0">
                <a:latin typeface="Times New Roman" panose="02020603050405020304" pitchFamily="18" charset="0"/>
                <a:cs typeface="Times New Roman" panose="02020603050405020304" pitchFamily="18" charset="0"/>
              </a:rPr>
              <a:t>2. Capacity:</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capacity of any memory device is expressed in terms of: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)word size ii)Number of words</a:t>
            </a:r>
          </a:p>
          <a:p>
            <a:pPr marL="0" indent="0" algn="just">
              <a:buNone/>
            </a:pPr>
            <a:r>
              <a:rPr lang="en-US" b="1" dirty="0">
                <a:latin typeface="Times New Roman" panose="02020603050405020304" pitchFamily="18" charset="0"/>
                <a:cs typeface="Times New Roman" panose="02020603050405020304" pitchFamily="18" charset="0"/>
              </a:rPr>
              <a:t>Word size:</a:t>
            </a:r>
            <a:r>
              <a:rPr lang="en-US" dirty="0">
                <a:latin typeface="Times New Roman" panose="02020603050405020304" pitchFamily="18" charset="0"/>
                <a:cs typeface="Times New Roman" panose="02020603050405020304" pitchFamily="18" charset="0"/>
              </a:rPr>
              <a:t> Words are expressed in bytes (8 bits). A word can however mean any number of bytes. Commonly used word sizes are 1 byte (8 bits), 2bytes (16 bits) and 4 bytes (32 bits).</a:t>
            </a:r>
          </a:p>
          <a:p>
            <a:pPr marL="0" indent="0" algn="just">
              <a:buNone/>
            </a:pPr>
            <a:r>
              <a:rPr lang="en-US" b="1" dirty="0">
                <a:latin typeface="Times New Roman" panose="02020603050405020304" pitchFamily="18" charset="0"/>
                <a:cs typeface="Times New Roman" panose="02020603050405020304" pitchFamily="18" charset="0"/>
              </a:rPr>
              <a:t>Number of words:</a:t>
            </a:r>
            <a:r>
              <a:rPr lang="en-US" dirty="0">
                <a:latin typeface="Times New Roman" panose="02020603050405020304" pitchFamily="18" charset="0"/>
                <a:cs typeface="Times New Roman" panose="02020603050405020304" pitchFamily="18" charset="0"/>
              </a:rPr>
              <a:t> This specifies the number of words available in the particular memory device. For example, if a memory device is given as 4K x 16.This means the device has a word size of 16 bits and a total of 4096(4K) words in memory.</a:t>
            </a:r>
          </a:p>
          <a:p>
            <a:pPr marL="0" indent="0" algn="just">
              <a:buNone/>
            </a:pPr>
            <a:r>
              <a:rPr lang="en-US" b="1" dirty="0">
                <a:latin typeface="Times New Roman" panose="02020603050405020304" pitchFamily="18" charset="0"/>
                <a:cs typeface="Times New Roman" panose="02020603050405020304" pitchFamily="18" charset="0"/>
              </a:rPr>
              <a:t>3. Unit of Transfer:</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is the maximum number of bits that can be read or written into the memory at a time. In case of main memory, it is mostly equal to word size. In case of external memory, unit of transfer is not limited to the word size; it is often larger and is referred to as blocks.</a:t>
            </a:r>
          </a:p>
          <a:p>
            <a:endParaRPr lang="en-US" dirty="0"/>
          </a:p>
        </p:txBody>
      </p:sp>
    </p:spTree>
    <p:extLst>
      <p:ext uri="{BB962C8B-B14F-4D97-AF65-F5344CB8AC3E}">
        <p14:creationId xmlns:p14="http://schemas.microsoft.com/office/powerpoint/2010/main" val="759710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360"/>
            <a:ext cx="10515600" cy="5963603"/>
          </a:xfrm>
        </p:spPr>
        <p:txBody>
          <a:bodyPr>
            <a:normAutofit fontScale="70000" lnSpcReduction="20000"/>
          </a:bodyPr>
          <a:lstStyle/>
          <a:p>
            <a:pPr marL="0" indent="0" algn="just">
              <a:buNone/>
            </a:pPr>
            <a:r>
              <a:rPr lang="en-US" b="1" dirty="0">
                <a:latin typeface="Times New Roman" panose="02020603050405020304" pitchFamily="18" charset="0"/>
                <a:cs typeface="Times New Roman" panose="02020603050405020304" pitchFamily="18" charset="0"/>
              </a:rPr>
              <a:t>4. Access Methods: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is a fundamental characteristic of memory devices. It is the sequence or order in which memory can be accessed. There are three types of access methods:</a:t>
            </a:r>
          </a:p>
          <a:p>
            <a:pPr marL="0" indent="0" algn="just">
              <a:buNone/>
            </a:pPr>
            <a:r>
              <a:rPr lang="en-US" b="1" dirty="0">
                <a:latin typeface="Times New Roman" panose="02020603050405020304" pitchFamily="18" charset="0"/>
                <a:cs typeface="Times New Roman" panose="02020603050405020304" pitchFamily="18" charset="0"/>
              </a:rPr>
              <a:t>Random Access:</a:t>
            </a:r>
            <a:r>
              <a:rPr lang="en-US" dirty="0">
                <a:latin typeface="Times New Roman" panose="02020603050405020304" pitchFamily="18" charset="0"/>
                <a:cs typeface="Times New Roman" panose="02020603050405020304" pitchFamily="18" charset="0"/>
              </a:rPr>
              <a:t> If storage locations in a particular memory device can be accessed in any order and access time is independent of the memory location being accessed. Such memory devices are said to have a random access mechanism. RAM (Random Access Memory) IC’s use this access method.</a:t>
            </a:r>
          </a:p>
          <a:p>
            <a:pPr marL="0" indent="0" algn="just">
              <a:buNone/>
            </a:pPr>
            <a:r>
              <a:rPr lang="en-US" b="1" dirty="0">
                <a:latin typeface="Times New Roman" panose="02020603050405020304" pitchFamily="18" charset="0"/>
                <a:cs typeface="Times New Roman" panose="02020603050405020304" pitchFamily="18" charset="0"/>
              </a:rPr>
              <a:t>Serial Access:</a:t>
            </a:r>
            <a:r>
              <a:rPr lang="en-US" dirty="0">
                <a:latin typeface="Times New Roman" panose="02020603050405020304" pitchFamily="18" charset="0"/>
                <a:cs typeface="Times New Roman" panose="02020603050405020304" pitchFamily="18" charset="0"/>
              </a:rPr>
              <a:t> If memory locations can be accessed only in a certain predetermined sequence, this access method is called serial access. Magnetic Tapes, CD-ROMs employ serial access methods.</a:t>
            </a:r>
          </a:p>
          <a:p>
            <a:pPr marL="0" indent="0" algn="just">
              <a:buNone/>
            </a:pPr>
            <a:r>
              <a:rPr lang="en-US" b="1" dirty="0">
                <a:latin typeface="Times New Roman" panose="02020603050405020304" pitchFamily="18" charset="0"/>
                <a:cs typeface="Times New Roman" panose="02020603050405020304" pitchFamily="18" charset="0"/>
              </a:rPr>
              <a:t>Semi random Access:</a:t>
            </a:r>
            <a:r>
              <a:rPr lang="en-US" dirty="0">
                <a:latin typeface="Times New Roman" panose="02020603050405020304" pitchFamily="18" charset="0"/>
                <a:cs typeface="Times New Roman" panose="02020603050405020304" pitchFamily="18" charset="0"/>
              </a:rPr>
              <a:t> Memory devices such as Magnetic Hard disks use this access method. Here each track has a read/write head thus each track can be accessed randomly but access within each track is restricted to a serial access.</a:t>
            </a:r>
          </a:p>
          <a:p>
            <a:pPr marL="0" indent="0" algn="just">
              <a:buNone/>
            </a:pPr>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Performance:</a:t>
            </a:r>
            <a:r>
              <a:rPr lang="en-US" dirty="0">
                <a:latin typeface="Times New Roman" panose="02020603050405020304" pitchFamily="18" charset="0"/>
                <a:cs typeface="Times New Roman" panose="02020603050405020304" pitchFamily="18" charset="0"/>
              </a:rPr>
              <a:t> The performance of the memory system is determined using three parameters</a:t>
            </a:r>
          </a:p>
          <a:p>
            <a:pPr marL="0" indent="0" algn="just">
              <a:buNone/>
            </a:pPr>
            <a:r>
              <a:rPr lang="en-US" b="1" dirty="0">
                <a:latin typeface="Times New Roman" panose="02020603050405020304" pitchFamily="18" charset="0"/>
                <a:cs typeface="Times New Roman" panose="02020603050405020304" pitchFamily="18" charset="0"/>
              </a:rPr>
              <a:t>Access Time:</a:t>
            </a:r>
            <a:r>
              <a:rPr lang="en-US" dirty="0">
                <a:latin typeface="Times New Roman" panose="02020603050405020304" pitchFamily="18" charset="0"/>
                <a:cs typeface="Times New Roman" panose="02020603050405020304" pitchFamily="18" charset="0"/>
              </a:rPr>
              <a:t> In random access memories, it is the time taken by memory to complete the read/write operation from the instant that an address is sent to the memory. For non-random access memories, it is the time taken to position the read write head at the desired location. Access time is widely used to measure performance of memory devices.</a:t>
            </a:r>
          </a:p>
          <a:p>
            <a:pPr marL="0" indent="0" algn="just">
              <a:buNone/>
            </a:pPr>
            <a:r>
              <a:rPr lang="en-US" b="1" dirty="0">
                <a:latin typeface="Times New Roman" panose="02020603050405020304" pitchFamily="18" charset="0"/>
                <a:cs typeface="Times New Roman" panose="02020603050405020304" pitchFamily="18" charset="0"/>
              </a:rPr>
              <a:t>Memory cycle time:</a:t>
            </a:r>
            <a:r>
              <a:rPr lang="en-US" dirty="0">
                <a:latin typeface="Times New Roman" panose="02020603050405020304" pitchFamily="18" charset="0"/>
                <a:cs typeface="Times New Roman" panose="02020603050405020304" pitchFamily="18" charset="0"/>
              </a:rPr>
              <a:t> It is defined only for Random Access Memories and is the sum of the access time and the additional time required before the second access can commence.</a:t>
            </a:r>
          </a:p>
          <a:p>
            <a:pPr marL="0" indent="0" algn="just">
              <a:buNone/>
            </a:pPr>
            <a:r>
              <a:rPr lang="en-US" b="1" dirty="0">
                <a:latin typeface="Times New Roman" panose="02020603050405020304" pitchFamily="18" charset="0"/>
                <a:cs typeface="Times New Roman" panose="02020603050405020304" pitchFamily="18" charset="0"/>
              </a:rPr>
              <a:t>Transfer rate:</a:t>
            </a:r>
            <a:r>
              <a:rPr lang="en-US" dirty="0">
                <a:latin typeface="Times New Roman" panose="02020603050405020304" pitchFamily="18" charset="0"/>
                <a:cs typeface="Times New Roman" panose="02020603050405020304" pitchFamily="18" charset="0"/>
              </a:rPr>
              <a:t> It is defined as the rate at which data can be transferred into or out of a memory unit.</a:t>
            </a:r>
          </a:p>
          <a:p>
            <a:endParaRPr lang="en-US" dirty="0"/>
          </a:p>
        </p:txBody>
      </p:sp>
    </p:spTree>
    <p:extLst>
      <p:ext uri="{BB962C8B-B14F-4D97-AF65-F5344CB8AC3E}">
        <p14:creationId xmlns:p14="http://schemas.microsoft.com/office/powerpoint/2010/main" val="2520587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480"/>
            <a:ext cx="10515600" cy="589248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6. Physical type</a:t>
            </a:r>
            <a:r>
              <a:rPr lang="en-US" sz="2000" dirty="0">
                <a:latin typeface="Times New Roman" panose="02020603050405020304" pitchFamily="18" charset="0"/>
                <a:cs typeface="Times New Roman" panose="02020603050405020304" pitchFamily="18" charset="0"/>
              </a:rPr>
              <a:t>: Memory devices can be either semiconductor memory (like RAM) or magnetic surface memory (like Hard disks).</a:t>
            </a:r>
          </a:p>
          <a:p>
            <a:pPr marL="0" indent="0" algn="just">
              <a:buNone/>
            </a:pPr>
            <a:r>
              <a:rPr lang="en-US" sz="2000" b="1" dirty="0">
                <a:latin typeface="Times New Roman" panose="02020603050405020304" pitchFamily="18" charset="0"/>
                <a:cs typeface="Times New Roman" panose="02020603050405020304" pitchFamily="18" charset="0"/>
              </a:rPr>
              <a:t>7.Physical Characteristics: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Volatile/Non- Volatile:</a:t>
            </a:r>
            <a:r>
              <a:rPr lang="en-US" sz="2000" dirty="0">
                <a:latin typeface="Times New Roman" panose="02020603050405020304" pitchFamily="18" charset="0"/>
                <a:cs typeface="Times New Roman" panose="02020603050405020304" pitchFamily="18" charset="0"/>
              </a:rPr>
              <a:t> If a memory devices continues hold data even if power is turned off. The memory device is non-volatile else it is volatile.</a:t>
            </a:r>
          </a:p>
          <a:p>
            <a:pPr marL="0" indent="0" algn="just">
              <a:buNone/>
            </a:pPr>
            <a:r>
              <a:rPr lang="en-US" sz="2000" b="1" dirty="0">
                <a:latin typeface="Times New Roman" panose="02020603050405020304" pitchFamily="18" charset="0"/>
                <a:cs typeface="Times New Roman" panose="02020603050405020304" pitchFamily="18" charset="0"/>
              </a:rPr>
              <a:t>8. Organization:</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Erasable/Non-erasable:</a:t>
            </a:r>
            <a:r>
              <a:rPr lang="en-US" sz="2000" dirty="0">
                <a:latin typeface="Times New Roman" panose="02020603050405020304" pitchFamily="18" charset="0"/>
                <a:cs typeface="Times New Roman" panose="02020603050405020304" pitchFamily="18" charset="0"/>
              </a:rPr>
              <a:t> The memories in which data once programmed cannot be erased are called Non-erasable memories. Memory devices in which data in the memory can be erased is called erasable memory.</a:t>
            </a:r>
          </a:p>
          <a:p>
            <a:pPr marL="0" indent="0" algn="just">
              <a:buNone/>
            </a:pPr>
            <a:r>
              <a:rPr lang="en-US" sz="2000" dirty="0">
                <a:latin typeface="Times New Roman" panose="02020603050405020304" pitchFamily="18" charset="0"/>
                <a:cs typeface="Times New Roman" panose="02020603050405020304" pitchFamily="18" charset="0"/>
              </a:rPr>
              <a:t>E.g. RAM(erasable), ROM(non-erasable).</a:t>
            </a:r>
          </a:p>
          <a:p>
            <a:endParaRPr lang="en-US" dirty="0"/>
          </a:p>
        </p:txBody>
      </p:sp>
    </p:spTree>
    <p:extLst>
      <p:ext uri="{BB962C8B-B14F-4D97-AF65-F5344CB8AC3E}">
        <p14:creationId xmlns:p14="http://schemas.microsoft.com/office/powerpoint/2010/main" val="1094893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RAM Technology and Serial Access Memories Technology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000" b="1" dirty="0" smtClean="0">
                <a:latin typeface="Times New Roman" panose="02020603050405020304" pitchFamily="18" charset="0"/>
                <a:cs typeface="Times New Roman" panose="02020603050405020304" pitchFamily="18" charset="0"/>
              </a:rPr>
              <a:t>RAM Technology:</a:t>
            </a:r>
            <a:r>
              <a:rPr lang="en-US" sz="2000" dirty="0">
                <a:latin typeface="Times New Roman" panose="02020603050405020304" pitchFamily="18" charset="0"/>
                <a:cs typeface="Times New Roman" panose="02020603050405020304" pitchFamily="18" charset="0"/>
              </a:rPr>
              <a:t> If storage locations in a particular memory device can be accessed in any order and access time is independent of the memory location being accessed. Such memory devices are said to have a random access mechanism. RAM (Random Access Memory) IC’s use this access method.</a:t>
            </a:r>
          </a:p>
          <a:p>
            <a:pPr marL="0" indent="0" algn="just">
              <a:buNone/>
            </a:pPr>
            <a:r>
              <a:rPr lang="en-US" sz="2000" b="1" dirty="0">
                <a:latin typeface="Times New Roman" panose="02020603050405020304" pitchFamily="18" charset="0"/>
                <a:cs typeface="Times New Roman" panose="02020603050405020304" pitchFamily="18" charset="0"/>
              </a:rPr>
              <a:t>Serial </a:t>
            </a:r>
            <a:r>
              <a:rPr lang="en-US" sz="2000" b="1" dirty="0" smtClean="0">
                <a:latin typeface="Times New Roman" panose="02020603050405020304" pitchFamily="18" charset="0"/>
                <a:cs typeface="Times New Roman" panose="02020603050405020304" pitchFamily="18" charset="0"/>
              </a:rPr>
              <a:t>Access Memories Technology:</a:t>
            </a:r>
            <a:r>
              <a:rPr lang="en-US" sz="2000" dirty="0">
                <a:latin typeface="Times New Roman" panose="02020603050405020304" pitchFamily="18" charset="0"/>
                <a:cs typeface="Times New Roman" panose="02020603050405020304" pitchFamily="18" charset="0"/>
              </a:rPr>
              <a:t> If memory locations can be accessed only in a certain predetermined sequence, this access method is called serial access. Magnetic Tapes, CD-ROMs employ serial access methods.</a:t>
            </a:r>
          </a:p>
          <a:p>
            <a:endParaRPr lang="en-US" dirty="0"/>
          </a:p>
        </p:txBody>
      </p:sp>
    </p:spTree>
    <p:extLst>
      <p:ext uri="{BB962C8B-B14F-4D97-AF65-F5344CB8AC3E}">
        <p14:creationId xmlns:p14="http://schemas.microsoft.com/office/powerpoint/2010/main" val="592235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5600"/>
            <a:ext cx="10515600" cy="582136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Random access:</a:t>
            </a:r>
          </a:p>
          <a:p>
            <a:pPr marL="0" indent="0">
              <a:buNone/>
            </a:pPr>
            <a:r>
              <a:rPr lang="en-US" sz="2000" dirty="0">
                <a:latin typeface="Times New Roman" panose="02020603050405020304" pitchFamily="18" charset="0"/>
                <a:cs typeface="Times New Roman" panose="02020603050405020304" pitchFamily="18" charset="0"/>
              </a:rPr>
              <a:t>» Each location has a unique physical address</a:t>
            </a:r>
          </a:p>
          <a:p>
            <a:pPr marL="0" indent="0">
              <a:buNone/>
            </a:pPr>
            <a:r>
              <a:rPr lang="en-US" sz="2000" dirty="0">
                <a:latin typeface="Times New Roman" panose="02020603050405020304" pitchFamily="18" charset="0"/>
                <a:cs typeface="Times New Roman" panose="02020603050405020304" pitchFamily="18" charset="0"/>
              </a:rPr>
              <a:t>» Locations can be accessed in any order and all access times are the same</a:t>
            </a:r>
          </a:p>
          <a:p>
            <a:pPr marL="0" indent="0">
              <a:buNone/>
            </a:pPr>
            <a:r>
              <a:rPr lang="en-US" sz="2000" dirty="0">
                <a:latin typeface="Times New Roman" panose="02020603050405020304" pitchFamily="18" charset="0"/>
                <a:cs typeface="Times New Roman" panose="02020603050405020304" pitchFamily="18" charset="0"/>
              </a:rPr>
              <a:t>» What we term “RAM” is more aptly called</a:t>
            </a:r>
          </a:p>
          <a:p>
            <a:pPr marL="0" indent="0">
              <a:buNone/>
            </a:pPr>
            <a:r>
              <a:rPr lang="en-US" sz="2000" dirty="0">
                <a:latin typeface="Times New Roman" panose="02020603050405020304" pitchFamily="18" charset="0"/>
                <a:cs typeface="Times New Roman" panose="02020603050405020304" pitchFamily="18" charset="0"/>
              </a:rPr>
              <a:t>read/write memory since this access technique also applies to ROMs as well</a:t>
            </a:r>
          </a:p>
          <a:p>
            <a:pPr marL="0" indent="0">
              <a:buNone/>
            </a:pPr>
            <a:r>
              <a:rPr lang="en-US" sz="2000" dirty="0">
                <a:latin typeface="Times New Roman" panose="02020603050405020304" pitchFamily="18" charset="0"/>
                <a:cs typeface="Times New Roman" panose="02020603050405020304" pitchFamily="18" charset="0"/>
              </a:rPr>
              <a:t>» Example: main </a:t>
            </a:r>
            <a:r>
              <a:rPr lang="en-US" sz="2000" dirty="0" smtClean="0">
                <a:latin typeface="Times New Roman" panose="02020603050405020304" pitchFamily="18" charset="0"/>
                <a:cs typeface="Times New Roman" panose="02020603050405020304" pitchFamily="18" charset="0"/>
              </a:rPr>
              <a:t>memory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Sequential </a:t>
            </a:r>
            <a:r>
              <a:rPr lang="en-US" sz="2000" b="1" dirty="0">
                <a:latin typeface="Times New Roman" panose="02020603050405020304" pitchFamily="18" charset="0"/>
                <a:cs typeface="Times New Roman" panose="02020603050405020304" pitchFamily="18" charset="0"/>
              </a:rPr>
              <a:t>access:</a:t>
            </a:r>
          </a:p>
          <a:p>
            <a:pPr marL="0" indent="0">
              <a:buNone/>
            </a:pPr>
            <a:r>
              <a:rPr lang="en-US" sz="2000" dirty="0">
                <a:latin typeface="Times New Roman" panose="02020603050405020304" pitchFamily="18" charset="0"/>
                <a:cs typeface="Times New Roman" panose="02020603050405020304" pitchFamily="18" charset="0"/>
              </a:rPr>
              <a:t>» Data does not have a unique address</a:t>
            </a:r>
          </a:p>
          <a:p>
            <a:pPr marL="0" indent="0">
              <a:buNone/>
            </a:pPr>
            <a:r>
              <a:rPr lang="en-US" sz="2000" dirty="0">
                <a:latin typeface="Times New Roman" panose="02020603050405020304" pitchFamily="18" charset="0"/>
                <a:cs typeface="Times New Roman" panose="02020603050405020304" pitchFamily="18" charset="0"/>
              </a:rPr>
              <a:t>» Must read all data items in sequence until the desired item is found</a:t>
            </a:r>
          </a:p>
          <a:p>
            <a:pPr marL="0" indent="0">
              <a:buNone/>
            </a:pPr>
            <a:r>
              <a:rPr lang="en-US" sz="2000" dirty="0">
                <a:latin typeface="Times New Roman" panose="02020603050405020304" pitchFamily="18" charset="0"/>
                <a:cs typeface="Times New Roman" panose="02020603050405020304" pitchFamily="18" charset="0"/>
              </a:rPr>
              <a:t>» Access times are highly variable</a:t>
            </a:r>
          </a:p>
          <a:p>
            <a:pPr marL="0" indent="0">
              <a:buNone/>
            </a:pPr>
            <a:r>
              <a:rPr lang="en-US" sz="2000" dirty="0">
                <a:latin typeface="Times New Roman" panose="02020603050405020304" pitchFamily="18" charset="0"/>
                <a:cs typeface="Times New Roman" panose="02020603050405020304" pitchFamily="18" charset="0"/>
              </a:rPr>
              <a:t>» Example: tape drive units</a:t>
            </a:r>
          </a:p>
          <a:p>
            <a:endParaRPr lang="en-US" dirty="0"/>
          </a:p>
        </p:txBody>
      </p:sp>
    </p:spTree>
    <p:extLst>
      <p:ext uri="{BB962C8B-B14F-4D97-AF65-F5344CB8AC3E}">
        <p14:creationId xmlns:p14="http://schemas.microsoft.com/office/powerpoint/2010/main" val="13970533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360"/>
            <a:ext cx="10515600" cy="5709603"/>
          </a:xfrm>
        </p:spPr>
        <p:txBody>
          <a:bodyPr>
            <a:normAutofit fontScale="92500" lnSpcReduction="10000"/>
          </a:bodyPr>
          <a:lstStyle/>
          <a:p>
            <a:pPr marL="0" indent="0">
              <a:buNone/>
            </a:pPr>
            <a:r>
              <a:rPr lang="en-US" sz="2200" b="1" dirty="0">
                <a:latin typeface="Times New Roman" panose="02020603050405020304" pitchFamily="18" charset="0"/>
                <a:cs typeface="Times New Roman" panose="02020603050405020304" pitchFamily="18" charset="0"/>
              </a:rPr>
              <a:t>Direct access:</a:t>
            </a:r>
          </a:p>
          <a:p>
            <a:pPr marL="0" indent="0">
              <a:buNone/>
            </a:pPr>
            <a:r>
              <a:rPr lang="en-US" sz="2200" dirty="0">
                <a:latin typeface="Times New Roman" panose="02020603050405020304" pitchFamily="18" charset="0"/>
                <a:cs typeface="Times New Roman" panose="02020603050405020304" pitchFamily="18" charset="0"/>
              </a:rPr>
              <a:t>» Data items have unique addresses</a:t>
            </a:r>
          </a:p>
          <a:p>
            <a:pPr marL="0" indent="0">
              <a:buNone/>
            </a:pPr>
            <a:r>
              <a:rPr lang="en-US" sz="2200" dirty="0">
                <a:latin typeface="Times New Roman" panose="02020603050405020304" pitchFamily="18" charset="0"/>
                <a:cs typeface="Times New Roman" panose="02020603050405020304" pitchFamily="18" charset="0"/>
              </a:rPr>
              <a:t>» Access is done using a combination of moving to a general memory “area” followed by a sequential access to reach the</a:t>
            </a:r>
          </a:p>
          <a:p>
            <a:pPr marL="0" indent="0">
              <a:buNone/>
            </a:pPr>
            <a:r>
              <a:rPr lang="en-US" sz="2200" dirty="0">
                <a:latin typeface="Times New Roman" panose="02020603050405020304" pitchFamily="18" charset="0"/>
                <a:cs typeface="Times New Roman" panose="02020603050405020304" pitchFamily="18" charset="0"/>
              </a:rPr>
              <a:t>desired data item</a:t>
            </a:r>
          </a:p>
          <a:p>
            <a:pPr marL="0" indent="0">
              <a:buNone/>
            </a:pPr>
            <a:r>
              <a:rPr lang="en-US" sz="2200" dirty="0">
                <a:latin typeface="Times New Roman" panose="02020603050405020304" pitchFamily="18" charset="0"/>
                <a:cs typeface="Times New Roman" panose="02020603050405020304" pitchFamily="18" charset="0"/>
              </a:rPr>
              <a:t>» Example: disk </a:t>
            </a:r>
            <a:r>
              <a:rPr lang="en-US" sz="2200" dirty="0" smtClean="0">
                <a:latin typeface="Times New Roman" panose="02020603050405020304" pitchFamily="18" charset="0"/>
                <a:cs typeface="Times New Roman" panose="02020603050405020304" pitchFamily="18" charset="0"/>
              </a:rPr>
              <a:t>drives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Associative </a:t>
            </a:r>
            <a:r>
              <a:rPr lang="en-US" sz="2200" b="1" dirty="0">
                <a:latin typeface="Times New Roman" panose="02020603050405020304" pitchFamily="18" charset="0"/>
                <a:cs typeface="Times New Roman" panose="02020603050405020304" pitchFamily="18" charset="0"/>
              </a:rPr>
              <a:t>access:</a:t>
            </a:r>
          </a:p>
          <a:p>
            <a:pPr marL="0" indent="0">
              <a:buNone/>
            </a:pPr>
            <a:r>
              <a:rPr lang="en-US" sz="2200" dirty="0">
                <a:latin typeface="Times New Roman" panose="02020603050405020304" pitchFamily="18" charset="0"/>
                <a:cs typeface="Times New Roman" panose="02020603050405020304" pitchFamily="18" charset="0"/>
              </a:rPr>
              <a:t>» A variation of random access memory</a:t>
            </a:r>
          </a:p>
          <a:p>
            <a:pPr marL="0" indent="0">
              <a:buNone/>
            </a:pPr>
            <a:r>
              <a:rPr lang="en-US" sz="2200" dirty="0">
                <a:latin typeface="Times New Roman" panose="02020603050405020304" pitchFamily="18" charset="0"/>
                <a:cs typeface="Times New Roman" panose="02020603050405020304" pitchFamily="18" charset="0"/>
              </a:rPr>
              <a:t>» Data items are accessed based on their contents rather than their actual location</a:t>
            </a:r>
          </a:p>
          <a:p>
            <a:pPr marL="0" indent="0">
              <a:buNone/>
            </a:pPr>
            <a:r>
              <a:rPr lang="en-US" sz="2200" dirty="0">
                <a:latin typeface="Times New Roman" panose="02020603050405020304" pitchFamily="18" charset="0"/>
                <a:cs typeface="Times New Roman" panose="02020603050405020304" pitchFamily="18" charset="0"/>
              </a:rPr>
              <a:t>» Search all data items in parallel for a match to a given search pattern</a:t>
            </a:r>
          </a:p>
          <a:p>
            <a:pPr marL="0" indent="0">
              <a:buNone/>
            </a:pPr>
            <a:r>
              <a:rPr lang="en-US" sz="2200" dirty="0">
                <a:latin typeface="Times New Roman" panose="02020603050405020304" pitchFamily="18" charset="0"/>
                <a:cs typeface="Times New Roman" panose="02020603050405020304" pitchFamily="18" charset="0"/>
              </a:rPr>
              <a:t>» All memory locations searched in parallel without regard to the size of the memory</a:t>
            </a:r>
          </a:p>
          <a:p>
            <a:pPr marL="0" indent="0">
              <a:buNone/>
            </a:pPr>
            <a:r>
              <a:rPr lang="en-US" sz="2200" dirty="0">
                <a:latin typeface="Times New Roman" panose="02020603050405020304" pitchFamily="18" charset="0"/>
                <a:cs typeface="Times New Roman" panose="02020603050405020304" pitchFamily="18" charset="0"/>
              </a:rPr>
              <a:t>» Extremely fast for large memory sizes</a:t>
            </a:r>
          </a:p>
          <a:p>
            <a:pPr marL="0" indent="0">
              <a:buNone/>
            </a:pPr>
            <a:r>
              <a:rPr lang="en-US" sz="2200" dirty="0">
                <a:latin typeface="Times New Roman" panose="02020603050405020304" pitchFamily="18" charset="0"/>
                <a:cs typeface="Times New Roman" panose="02020603050405020304" pitchFamily="18" charset="0"/>
              </a:rPr>
              <a:t>» Cost per bit is 5-10 times that of a “normal” RAM cell</a:t>
            </a:r>
          </a:p>
          <a:p>
            <a:pPr marL="0" indent="0">
              <a:buNone/>
            </a:pPr>
            <a:r>
              <a:rPr lang="en-US" sz="2200" dirty="0">
                <a:latin typeface="Times New Roman" panose="02020603050405020304" pitchFamily="18" charset="0"/>
                <a:cs typeface="Times New Roman" panose="02020603050405020304" pitchFamily="18" charset="0"/>
              </a:rPr>
              <a:t>» Example: some cache memory units.</a:t>
            </a:r>
          </a:p>
          <a:p>
            <a:endParaRPr lang="en-US" dirty="0"/>
          </a:p>
        </p:txBody>
      </p:sp>
    </p:spTree>
    <p:extLst>
      <p:ext uri="{BB962C8B-B14F-4D97-AF65-F5344CB8AC3E}">
        <p14:creationId xmlns:p14="http://schemas.microsoft.com/office/powerpoint/2010/main" val="3095758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Question: How </a:t>
            </a:r>
            <a:r>
              <a:rPr lang="en-US" sz="2000" b="1" dirty="0">
                <a:latin typeface="Times New Roman" panose="02020603050405020304" pitchFamily="18" charset="0"/>
                <a:cs typeface="Times New Roman" panose="02020603050405020304" pitchFamily="18" charset="0"/>
              </a:rPr>
              <a:t>many </a:t>
            </a:r>
            <a:r>
              <a:rPr lang="en-US" sz="2000" b="1" dirty="0" smtClean="0">
                <a:latin typeface="Times New Roman" panose="02020603050405020304" pitchFamily="18" charset="0"/>
                <a:cs typeface="Times New Roman" panose="02020603050405020304" pitchFamily="18" charset="0"/>
              </a:rPr>
              <a:t>256X8 ROM </a:t>
            </a:r>
            <a:r>
              <a:rPr lang="en-US" sz="2000" b="1" dirty="0">
                <a:latin typeface="Times New Roman" panose="02020603050405020304" pitchFamily="18" charset="0"/>
                <a:cs typeface="Times New Roman" panose="02020603050405020304" pitchFamily="18" charset="0"/>
              </a:rPr>
              <a:t>chips are required to produce a memory capacity of 4000 bytes? How many address lines are required to access the 4000 bytes? How many of these addresses will be common to all these chips? </a:t>
            </a:r>
          </a:p>
        </p:txBody>
      </p:sp>
    </p:spTree>
    <p:extLst>
      <p:ext uri="{BB962C8B-B14F-4D97-AF65-F5344CB8AC3E}">
        <p14:creationId xmlns:p14="http://schemas.microsoft.com/office/powerpoint/2010/main" val="2509832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2315"/>
          </a:xfrm>
        </p:spPr>
        <p:txBody>
          <a:bodyPr/>
          <a:lstStyle/>
          <a:p>
            <a:r>
              <a:rPr lang="en-US" b="1" dirty="0" smtClean="0">
                <a:latin typeface="Times New Roman" panose="02020603050405020304" pitchFamily="18" charset="0"/>
                <a:cs typeface="Times New Roman" panose="02020603050405020304" pitchFamily="18" charset="0"/>
              </a:rPr>
              <a:t>Multilevel Memory Systems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2080"/>
            <a:ext cx="10515600" cy="4774883"/>
          </a:xfrm>
        </p:spPr>
        <p:txBody>
          <a:bodyPr>
            <a:normAutofit/>
          </a:bodyPr>
          <a:lstStyle/>
          <a:p>
            <a:r>
              <a:rPr lang="en-US" sz="2000" dirty="0">
                <a:latin typeface="Times New Roman" panose="02020603050405020304" pitchFamily="18" charset="0"/>
                <a:cs typeface="Times New Roman" panose="02020603050405020304" pitchFamily="18" charset="0"/>
              </a:rPr>
              <a:t>Three key characteristics increase for a memory hierarchy. They are the access time, the storage capacity and the cost. The memory hierarchy is illustrated in figure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124960" y="5821680"/>
            <a:ext cx="506984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Memory Hierarchy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480" y="2517728"/>
            <a:ext cx="6543040" cy="3121072"/>
          </a:xfrm>
          <a:prstGeom prst="rect">
            <a:avLst/>
          </a:prstGeom>
        </p:spPr>
      </p:pic>
    </p:spTree>
    <p:extLst>
      <p:ext uri="{BB962C8B-B14F-4D97-AF65-F5344CB8AC3E}">
        <p14:creationId xmlns:p14="http://schemas.microsoft.com/office/powerpoint/2010/main" val="2556104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Instruction Pipelines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An instruction pipeline reads consecutive instructions from memory while previous instructions are being executed in other segments. This causes the instruction fetch and execute phases to overlap and perform simultaneous operations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instruction fetch segment can be implemented by means of a first-in, first-out (FIFO) buffer. This is a type of unit that forms a queue rather than a stack. Whenever the execution unit is not using memory, the control increments the program counter and uses its address value to read consecutive instructions from memory. An instruction stream can be placed in a queue, waiting for decoding and processing by the execution segment. The instruction stream queuing mechanism provides an efficient way for reducing the average access time to memory for reading instructions. </a:t>
            </a:r>
          </a:p>
          <a:p>
            <a:pPr algn="just"/>
            <a:r>
              <a:rPr lang="en-US" sz="2000" dirty="0">
                <a:latin typeface="Times New Roman" panose="02020603050405020304" pitchFamily="18" charset="0"/>
                <a:cs typeface="Times New Roman" panose="02020603050405020304" pitchFamily="18" charset="0"/>
              </a:rPr>
              <a:t>The computer needs to process each instruction with the following sequence of </a:t>
            </a:r>
            <a:r>
              <a:rPr lang="en-US" sz="2000" dirty="0" smtClean="0">
                <a:latin typeface="Times New Roman" panose="02020603050405020304" pitchFamily="18" charset="0"/>
                <a:cs typeface="Times New Roman" panose="02020603050405020304" pitchFamily="18" charset="0"/>
              </a:rPr>
              <a:t>steps: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239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87400" y="421896"/>
            <a:ext cx="10576560" cy="39336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CPU Registers:</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The high-speed registers in CPU are used as the temporary storage for instructions and data. </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They usually form a general purpose register file for storing data as it is processed. </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A capacity of 32 data words is typical for a register file and each register can be accessed within a single clock cycle, that is in a few nanoseconds.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Cache Memory:</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Most computer now have another level of IC memory called the Cache Memory which is positioned logically between register files and the main memory. </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Its capacity is less than main memory but access time is much lesser, that is this types of memories are much more faster than the main memory. </a:t>
            </a:r>
          </a:p>
          <a:p>
            <a:pPr algn="just">
              <a:lnSpc>
                <a:spcPct val="100000"/>
              </a:lnSpc>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This is because some or all of it can reside within a single IC or CPU. These are highly expensive but also provide high-performance. Today’s systems provide up to 8 MB of cache memory.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3198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2800"/>
            <a:ext cx="10515600" cy="5364163"/>
          </a:xfrm>
        </p:spPr>
        <p:txBody>
          <a:bodyPr>
            <a:normAutofit fontScale="70000" lnSpcReduction="20000"/>
          </a:bodyPr>
          <a:lstStyle/>
          <a:p>
            <a:pPr marL="0" lvl="0" indent="0" algn="just" eaLnBrk="0" fontAlgn="base" hangingPunct="0">
              <a:lnSpc>
                <a:spcPct val="100000"/>
              </a:lnSpc>
              <a:spcBef>
                <a:spcPct val="0"/>
              </a:spcBef>
              <a:spcAft>
                <a:spcPct val="0"/>
              </a:spcAft>
              <a:buNone/>
            </a:pPr>
            <a:r>
              <a:rPr lang="en-US" altLang="en-US" b="1" dirty="0">
                <a:solidFill>
                  <a:srgbClr val="303030"/>
                </a:solidFill>
                <a:latin typeface="Times New Roman" panose="02020603050405020304" pitchFamily="18" charset="0"/>
                <a:cs typeface="Times New Roman" panose="02020603050405020304" pitchFamily="18" charset="0"/>
              </a:rPr>
              <a:t>Main or Primary Memory:</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This is large and fairly fast external memory which stores active data and programs.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Storage location in this memory is directly addressed by the CPU’s load and store instructions.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Though the technology of this memory is same as that of register file, access time is larger in this case because of its large capacity and as it is physically separated from the CPU.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Now a days about 4 GB maximum of this is available though up to 8 GB can be used in a single system. Access times of five or more clock cycles are usual.</a:t>
            </a:r>
            <a:endParaRPr lang="en-US" altLang="en-US"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b="1" dirty="0">
                <a:solidFill>
                  <a:srgbClr val="303030"/>
                </a:solidFill>
                <a:latin typeface="Times New Roman" panose="02020603050405020304" pitchFamily="18" charset="0"/>
                <a:cs typeface="Times New Roman" panose="02020603050405020304" pitchFamily="18" charset="0"/>
              </a:rPr>
              <a:t>Secondary Memory:</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This types of memories are giant in capacity but comparatively very slow than all the other types of memory.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This stores large data files, programs and files that will not be required continuously by the CPU.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It also acts as an overflow memory when the capacity of the main memory exceeded. The information stays online of this memory but accessed via input/output operations provided programs. </a:t>
            </a:r>
          </a:p>
          <a:p>
            <a:pPr algn="just" eaLnBrk="0" fontAlgn="base" hangingPunct="0">
              <a:lnSpc>
                <a:spcPct val="100000"/>
              </a:lnSpc>
              <a:spcBef>
                <a:spcPct val="0"/>
              </a:spcBef>
              <a:spcAft>
                <a:spcPct val="0"/>
              </a:spcAft>
            </a:pPr>
            <a:r>
              <a:rPr lang="en-US" altLang="en-US" dirty="0">
                <a:solidFill>
                  <a:srgbClr val="303030"/>
                </a:solidFill>
                <a:latin typeface="Times New Roman" panose="02020603050405020304" pitchFamily="18" charset="0"/>
                <a:cs typeface="Times New Roman" panose="02020603050405020304" pitchFamily="18" charset="0"/>
              </a:rPr>
              <a:t>Examples are magnetic disks, optical disks </a:t>
            </a:r>
            <a:r>
              <a:rPr lang="en-US" altLang="en-US" dirty="0" err="1">
                <a:solidFill>
                  <a:srgbClr val="303030"/>
                </a:solidFill>
                <a:latin typeface="Times New Roman" panose="02020603050405020304" pitchFamily="18" charset="0"/>
                <a:cs typeface="Times New Roman" panose="02020603050405020304" pitchFamily="18" charset="0"/>
              </a:rPr>
              <a:t>etc</a:t>
            </a:r>
            <a:r>
              <a:rPr lang="en-US" altLang="en-US" dirty="0">
                <a:solidFill>
                  <a:srgbClr val="303030"/>
                </a:solidFill>
                <a:latin typeface="Times New Roman" panose="02020603050405020304" pitchFamily="18" charset="0"/>
                <a:cs typeface="Times New Roman" panose="02020603050405020304" pitchFamily="18" charset="0"/>
              </a:rPr>
              <a:t> where the mechanism which is applied is very slow. Access time is measured in milliseconds and up to 1 terabyte (1024 GB) is available.</a:t>
            </a:r>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989124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160"/>
            <a:ext cx="10515600" cy="591280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We can see the memory hierarchy with six levels. At the top there are CPU registers, which can be accessed at full CPU speed. Next </a:t>
            </a:r>
            <a:r>
              <a:rPr lang="en-US" sz="2000" dirty="0" err="1">
                <a:latin typeface="Times New Roman" panose="02020603050405020304" pitchFamily="18" charset="0"/>
                <a:cs typeface="Times New Roman" panose="02020603050405020304" pitchFamily="18" charset="0"/>
              </a:rPr>
              <a:t>commes</a:t>
            </a:r>
            <a:r>
              <a:rPr lang="en-US" sz="2000" dirty="0">
                <a:latin typeface="Times New Roman" panose="02020603050405020304" pitchFamily="18" charset="0"/>
                <a:cs typeface="Times New Roman" panose="02020603050405020304" pitchFamily="18" charset="0"/>
              </a:rPr>
              <a:t> the cache memory, which is currently on order of 32 </a:t>
            </a:r>
            <a:r>
              <a:rPr lang="en-US" sz="2000" dirty="0" err="1">
                <a:latin typeface="Times New Roman" panose="02020603050405020304" pitchFamily="18" charset="0"/>
                <a:cs typeface="Times New Roman" panose="02020603050405020304" pitchFamily="18" charset="0"/>
              </a:rPr>
              <a:t>KByte</a:t>
            </a:r>
            <a:r>
              <a:rPr lang="en-US" sz="2000" dirty="0">
                <a:latin typeface="Times New Roman" panose="02020603050405020304" pitchFamily="18" charset="0"/>
                <a:cs typeface="Times New Roman" panose="02020603050405020304" pitchFamily="18" charset="0"/>
              </a:rPr>
              <a:t> to a few Mbyte. The main memory is next, with size currently ranging from 16 MB for entry-level systems to tens of Gigabytes. After that come magnetic disks, the current </a:t>
            </a:r>
            <a:r>
              <a:rPr lang="en-US" sz="2000" dirty="0" smtClean="0">
                <a:latin typeface="Times New Roman" panose="02020603050405020304" pitchFamily="18" charset="0"/>
                <a:cs typeface="Times New Roman" panose="02020603050405020304" pitchFamily="18" charset="0"/>
              </a:rPr>
              <a:t>work </a:t>
            </a:r>
            <a:r>
              <a:rPr lang="en-US" sz="2000" dirty="0">
                <a:latin typeface="Times New Roman" panose="02020603050405020304" pitchFamily="18" charset="0"/>
                <a:cs typeface="Times New Roman" panose="02020603050405020304" pitchFamily="18" charset="0"/>
              </a:rPr>
              <a:t>for permanent storage. Finally we have magnetic tape and optical disks for archival storage.</a:t>
            </a:r>
          </a:p>
          <a:p>
            <a:pPr marL="0" indent="0" algn="just">
              <a:buNone/>
            </a:pPr>
            <a:r>
              <a:rPr lang="en-US" sz="2000" dirty="0">
                <a:latin typeface="Times New Roman" panose="02020603050405020304" pitchFamily="18" charset="0"/>
                <a:cs typeface="Times New Roman" panose="02020603050405020304" pitchFamily="18" charset="0"/>
              </a:rPr>
              <a:t>Basis of the memory hierarchy</a:t>
            </a:r>
          </a:p>
          <a:p>
            <a:pPr marL="0" indent="0" algn="just">
              <a:buNone/>
            </a:pPr>
            <a:r>
              <a:rPr lang="en-US" sz="2000" dirty="0">
                <a:latin typeface="Times New Roman" panose="02020603050405020304" pitchFamily="18" charset="0"/>
                <a:cs typeface="Times New Roman" panose="02020603050405020304" pitchFamily="18" charset="0"/>
              </a:rPr>
              <a:t>– Registers internal to the CPU for temporary data storage (small in number but very fast)</a:t>
            </a:r>
          </a:p>
          <a:p>
            <a:pPr marL="0" indent="0" algn="just">
              <a:buNone/>
            </a:pPr>
            <a:r>
              <a:rPr lang="en-US" sz="2000" dirty="0">
                <a:latin typeface="Times New Roman" panose="02020603050405020304" pitchFamily="18" charset="0"/>
                <a:cs typeface="Times New Roman" panose="02020603050405020304" pitchFamily="18" charset="0"/>
              </a:rPr>
              <a:t>– External storage for data and programs (relatively large and fast)</a:t>
            </a:r>
          </a:p>
          <a:p>
            <a:pPr marL="0" indent="0" algn="just">
              <a:buNone/>
            </a:pPr>
            <a:r>
              <a:rPr lang="en-US" sz="2000" dirty="0">
                <a:latin typeface="Times New Roman" panose="02020603050405020304" pitchFamily="18" charset="0"/>
                <a:cs typeface="Times New Roman" panose="02020603050405020304" pitchFamily="18" charset="0"/>
              </a:rPr>
              <a:t>– External permanent storage (much larger and much slower</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Characteristics of the memory hierarchy</a:t>
            </a:r>
          </a:p>
          <a:p>
            <a:pPr marL="0" indent="0" algn="just">
              <a:buNone/>
            </a:pPr>
            <a:r>
              <a:rPr lang="en-US" sz="2000" dirty="0">
                <a:latin typeface="Times New Roman" panose="02020603050405020304" pitchFamily="18" charset="0"/>
                <a:cs typeface="Times New Roman" panose="02020603050405020304" pitchFamily="18" charset="0"/>
              </a:rPr>
              <a:t>– Consists of distinct “levels” of memory components</a:t>
            </a:r>
          </a:p>
          <a:p>
            <a:pPr marL="0" indent="0" algn="just">
              <a:buNone/>
            </a:pPr>
            <a:r>
              <a:rPr lang="en-US" sz="2000" dirty="0">
                <a:latin typeface="Times New Roman" panose="02020603050405020304" pitchFamily="18" charset="0"/>
                <a:cs typeface="Times New Roman" panose="02020603050405020304" pitchFamily="18" charset="0"/>
              </a:rPr>
              <a:t>– Each level characterized by its size, access time, and cost per bit</a:t>
            </a:r>
          </a:p>
          <a:p>
            <a:pPr marL="0" indent="0" algn="just">
              <a:buNone/>
            </a:pPr>
            <a:r>
              <a:rPr lang="en-US" sz="2000" dirty="0">
                <a:latin typeface="Times New Roman" panose="02020603050405020304" pitchFamily="18" charset="0"/>
                <a:cs typeface="Times New Roman" panose="02020603050405020304" pitchFamily="18" charset="0"/>
              </a:rPr>
              <a:t>– Each increasing level in the hierarchy consists of modules of larger capacity, slower access time, and lower cost/bit</a:t>
            </a:r>
          </a:p>
          <a:p>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646935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Address Translation and Memory Allocation Systems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 CPU generate logical address and physical address denotes actual location in the main memory.</a:t>
            </a:r>
          </a:p>
          <a:p>
            <a:r>
              <a:rPr lang="en-US" sz="2000" dirty="0" smtClean="0">
                <a:latin typeface="Times New Roman" panose="02020603050405020304" pitchFamily="18" charset="0"/>
                <a:cs typeface="Times New Roman" panose="02020603050405020304" pitchFamily="18" charset="0"/>
              </a:rPr>
              <a:t>In virtual memory system, logical address are different from physical address.</a:t>
            </a:r>
          </a:p>
          <a:p>
            <a:r>
              <a:rPr lang="en-US" sz="2000" dirty="0" smtClean="0">
                <a:latin typeface="Times New Roman" panose="02020603050405020304" pitchFamily="18" charset="0"/>
                <a:cs typeface="Times New Roman" panose="02020603050405020304" pitchFamily="18" charset="0"/>
              </a:rPr>
              <a:t>In logical address has two parts: module number(page number) of the program and offset (word).</a:t>
            </a:r>
          </a:p>
          <a:p>
            <a:r>
              <a:rPr lang="en-US" sz="2000" dirty="0" smtClean="0">
                <a:latin typeface="Times New Roman" panose="02020603050405020304" pitchFamily="18" charset="0"/>
                <a:cs typeface="Times New Roman" panose="02020603050405020304" pitchFamily="18" charset="0"/>
              </a:rPr>
              <a:t>A table is maintained in the hardware to point out portion of program which are presently available in the main memory.</a:t>
            </a:r>
          </a:p>
          <a:p>
            <a:r>
              <a:rPr lang="en-US" sz="2000" dirty="0" smtClean="0">
                <a:latin typeface="Times New Roman" panose="02020603050405020304" pitchFamily="18" charset="0"/>
                <a:cs typeface="Times New Roman" panose="02020603050405020304" pitchFamily="18" charset="0"/>
              </a:rPr>
              <a:t>It contains two basic information: (1) the part of the program that are currently in the main memory.</a:t>
            </a:r>
          </a:p>
          <a:p>
            <a:pPr marL="0" indent="0">
              <a:buNone/>
            </a:pPr>
            <a:r>
              <a:rPr lang="en-US" sz="2000" dirty="0" smtClean="0">
                <a:latin typeface="Times New Roman" panose="02020603050405020304" pitchFamily="18" charset="0"/>
                <a:cs typeface="Times New Roman" panose="02020603050405020304" pitchFamily="18" charset="0"/>
              </a:rPr>
              <a:t>(2) The main memory area where the currently available portion are stored.</a:t>
            </a:r>
          </a:p>
          <a:p>
            <a:r>
              <a:rPr lang="en-US" sz="2000" dirty="0" smtClean="0">
                <a:latin typeface="Times New Roman" panose="02020603050405020304" pitchFamily="18" charset="0"/>
                <a:cs typeface="Times New Roman" panose="02020603050405020304" pitchFamily="18" charset="0"/>
              </a:rPr>
              <a:t>When ever an operand has to be accessed, the CPU searches in the table to find out whether it is available in the main memory or not. If it is available then MMU connects logical address to physical address and main memory access is made then.</a:t>
            </a:r>
          </a:p>
          <a:p>
            <a:r>
              <a:rPr lang="en-US" sz="2000" dirty="0" smtClean="0">
                <a:latin typeface="Times New Roman" panose="02020603050405020304" pitchFamily="18" charset="0"/>
                <a:cs typeface="Times New Roman" panose="02020603050405020304" pitchFamily="18" charset="0"/>
              </a:rPr>
              <a:t>Two popular virtual implementation is available as: Paging and Segmentation.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328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5920" y="4551680"/>
            <a:ext cx="607568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Address Translation</a:t>
            </a:r>
            <a:endParaRPr lang="en-US" sz="2000" b="1"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60" y="447040"/>
            <a:ext cx="9900920" cy="3697207"/>
          </a:xfrm>
          <a:prstGeom prst="rect">
            <a:avLst/>
          </a:prstGeom>
        </p:spPr>
      </p:pic>
    </p:spTree>
    <p:extLst>
      <p:ext uri="{BB962C8B-B14F-4D97-AF65-F5344CB8AC3E}">
        <p14:creationId xmlns:p14="http://schemas.microsoft.com/office/powerpoint/2010/main" val="17224269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marL="0" indent="0" algn="just">
              <a:buNone/>
            </a:pPr>
            <a:r>
              <a:rPr lang="en-US" sz="2000" b="1" u="sng" dirty="0" smtClean="0">
                <a:latin typeface="Times New Roman" panose="02020603050405020304" pitchFamily="18" charset="0"/>
                <a:cs typeface="Times New Roman" panose="02020603050405020304" pitchFamily="18" charset="0"/>
              </a:rPr>
              <a:t>Paging</a:t>
            </a:r>
            <a:r>
              <a:rPr lang="en-US" dirty="0" smtClean="0"/>
              <a:t>: </a:t>
            </a:r>
            <a:r>
              <a:rPr lang="en-US" sz="2000" dirty="0" smtClean="0">
                <a:latin typeface="Times New Roman" panose="02020603050405020304" pitchFamily="18" charset="0"/>
                <a:cs typeface="Times New Roman" panose="02020603050405020304" pitchFamily="18" charset="0"/>
              </a:rPr>
              <a:t>Paging </a:t>
            </a:r>
            <a:r>
              <a:rPr lang="en-US" sz="2000" dirty="0">
                <a:latin typeface="Times New Roman" panose="02020603050405020304" pitchFamily="18" charset="0"/>
                <a:cs typeface="Times New Roman" panose="02020603050405020304" pitchFamily="18" charset="0"/>
              </a:rPr>
              <a:t>is a function of memory management where a computer will store and retrieve data from a device’s secondary storage to the primary storage. Memory management is a crucial aspect of any computing device, and paging specifically is important to the implementation of virtual memory</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b="1" u="sng" dirty="0">
                <a:latin typeface="Times New Roman" panose="02020603050405020304" pitchFamily="18" charset="0"/>
                <a:cs typeface="Times New Roman" panose="02020603050405020304" pitchFamily="18" charset="0"/>
              </a:rPr>
              <a:t>Segmentation: </a:t>
            </a:r>
            <a:r>
              <a:rPr lang="en-US" sz="2000" dirty="0">
                <a:latin typeface="Times New Roman" panose="02020603050405020304" pitchFamily="18" charset="0"/>
                <a:cs typeface="Times New Roman" panose="02020603050405020304" pitchFamily="18" charset="0"/>
              </a:rPr>
              <a:t>A process is divided into Segments. The chunks that a program is divided into which are not necessarily all of the same sizes are called segments. Segmentation gives user’s view of the process which paging does not give. Here the user’s view is mapped to physical memory.</a:t>
            </a:r>
          </a:p>
        </p:txBody>
      </p:sp>
    </p:spTree>
    <p:extLst>
      <p:ext uri="{BB962C8B-B14F-4D97-AF65-F5344CB8AC3E}">
        <p14:creationId xmlns:p14="http://schemas.microsoft.com/office/powerpoint/2010/main" val="1896847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dirty="0" smtClean="0">
                <a:latin typeface="Times New Roman" panose="02020603050405020304" pitchFamily="18" charset="0"/>
                <a:cs typeface="Times New Roman" panose="02020603050405020304" pitchFamily="18" charset="0"/>
              </a:rPr>
              <a:t>Memory </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llocation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8400"/>
            <a:ext cx="10515600" cy="5008563"/>
          </a:xfrm>
        </p:spPr>
        <p:txBody>
          <a:bodyPr/>
          <a:lstStyle/>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get a process executed it must be first placed in the memory. Assigning space to a process in memory is called memory allocation. Memory allocation is a general aspect of the term </a:t>
            </a:r>
            <a:r>
              <a:rPr lang="en-US" sz="2000" b="1" dirty="0">
                <a:latin typeface="Times New Roman" panose="02020603050405020304" pitchFamily="18" charset="0"/>
                <a:cs typeface="Times New Roman" panose="02020603050405020304" pitchFamily="18" charset="0"/>
              </a:rPr>
              <a:t>binding.</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Let us understand binding with the help of an example. Suppose, there is an </a:t>
            </a:r>
            <a:r>
              <a:rPr lang="en-US" sz="2000" b="1" dirty="0">
                <a:latin typeface="Times New Roman" panose="02020603050405020304" pitchFamily="18" charset="0"/>
                <a:cs typeface="Times New Roman" panose="02020603050405020304" pitchFamily="18" charset="0"/>
              </a:rPr>
              <a:t>entity</a:t>
            </a:r>
            <a:r>
              <a:rPr lang="en-US" sz="2000" dirty="0">
                <a:latin typeface="Times New Roman" panose="02020603050405020304" pitchFamily="18" charset="0"/>
                <a:cs typeface="Times New Roman" panose="02020603050405020304" pitchFamily="18" charset="0"/>
              </a:rPr>
              <a:t> in a program, with the set of attributes. Now, a </a:t>
            </a:r>
            <a:r>
              <a:rPr lang="en-US" sz="2000" b="1" dirty="0">
                <a:latin typeface="Times New Roman" panose="02020603050405020304" pitchFamily="18" charset="0"/>
                <a:cs typeface="Times New Roman" panose="02020603050405020304" pitchFamily="18" charset="0"/>
              </a:rPr>
              <a:t>variable</a:t>
            </a:r>
            <a:r>
              <a:rPr lang="en-US" sz="2000" dirty="0">
                <a:latin typeface="Times New Roman" panose="02020603050405020304" pitchFamily="18" charset="0"/>
                <a:cs typeface="Times New Roman" panose="02020603050405020304" pitchFamily="18" charset="0"/>
              </a:rPr>
              <a:t> of this entity will have values for these </a:t>
            </a:r>
            <a:r>
              <a:rPr lang="en-US" sz="2000" b="1" dirty="0">
                <a:latin typeface="Times New Roman" panose="02020603050405020304" pitchFamily="18" charset="0"/>
                <a:cs typeface="Times New Roman" panose="02020603050405020304" pitchFamily="18" charset="0"/>
              </a:rPr>
              <a:t>set of attributes</a:t>
            </a:r>
            <a:r>
              <a:rPr lang="en-US" sz="2000" dirty="0">
                <a:latin typeface="Times New Roman" panose="02020603050405020304" pitchFamily="18" charset="0"/>
                <a:cs typeface="Times New Roman" panose="02020603050405020304" pitchFamily="18" charset="0"/>
              </a:rPr>
              <a:t>. For storing these values, we must have memory allotted to these attributes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So, the act of assigning the memory address to the attribute of the variable is called memory allocation. And the act of specifying/binding the values to the attributes of the variable is called binding. This action of binding must be performed before the variable is used during the execution of the program.</a:t>
            </a:r>
          </a:p>
          <a:p>
            <a:pPr algn="just"/>
            <a:r>
              <a:rPr lang="en-US" sz="2000" dirty="0">
                <a:latin typeface="Times New Roman" panose="02020603050405020304" pitchFamily="18" charset="0"/>
                <a:cs typeface="Times New Roman" panose="02020603050405020304" pitchFamily="18" charset="0"/>
              </a:rPr>
              <a:t>We have two types of memory allocation or we can say two methods of binding, static and dynamic binding.</a:t>
            </a:r>
          </a:p>
          <a:p>
            <a:pPr algn="just"/>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02145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782320"/>
            <a:ext cx="10515600" cy="5983923"/>
          </a:xfrm>
        </p:spPr>
        <p:txBody>
          <a:bodyPr>
            <a:normAutofit fontScale="70000" lnSpcReduction="20000"/>
          </a:bodyPr>
          <a:lstStyle/>
          <a:p>
            <a:pPr marL="0" indent="0" algn="just">
              <a:buNone/>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Static Memory Allocation</a:t>
            </a:r>
          </a:p>
          <a:p>
            <a:pPr algn="just"/>
            <a:r>
              <a:rPr lang="en-US" dirty="0">
                <a:latin typeface="Times New Roman" panose="02020603050405020304" pitchFamily="18" charset="0"/>
                <a:cs typeface="Times New Roman" panose="02020603050405020304" pitchFamily="18" charset="0"/>
              </a:rPr>
              <a:t>Static memory allocation is performed when the compiler compiles the program and generate object files, linker merges all these object files and creates a single executable file, and loader loads this single executable file in main memory, for execution. In static memory allocation, the size of the data required by the process must be known </a:t>
            </a:r>
            <a:r>
              <a:rPr lang="en-US" b="1" dirty="0">
                <a:latin typeface="Times New Roman" panose="02020603050405020304" pitchFamily="18" charset="0"/>
                <a:cs typeface="Times New Roman" panose="02020603050405020304" pitchFamily="18" charset="0"/>
              </a:rPr>
              <a:t>before</a:t>
            </a:r>
            <a:r>
              <a:rPr lang="en-US" dirty="0">
                <a:latin typeface="Times New Roman" panose="02020603050405020304" pitchFamily="18" charset="0"/>
                <a:cs typeface="Times New Roman" panose="02020603050405020304" pitchFamily="18" charset="0"/>
              </a:rPr>
              <a:t> the execution of the process initiates.</a:t>
            </a:r>
          </a:p>
          <a:p>
            <a:pPr algn="just"/>
            <a:r>
              <a:rPr lang="en-US" dirty="0">
                <a:latin typeface="Times New Roman" panose="02020603050405020304" pitchFamily="18" charset="0"/>
                <a:cs typeface="Times New Roman" panose="02020603050405020304" pitchFamily="18" charset="0"/>
              </a:rPr>
              <a:t>If the data sizes are not known before the execution of the process, then they have to be guessed. If the data size guessed is larger than the required, then it leads to </a:t>
            </a:r>
            <a:r>
              <a:rPr lang="en-US" b="1" dirty="0">
                <a:latin typeface="Times New Roman" panose="02020603050405020304" pitchFamily="18" charset="0"/>
                <a:cs typeface="Times New Roman" panose="02020603050405020304" pitchFamily="18" charset="0"/>
              </a:rPr>
              <a:t>wastage</a:t>
            </a:r>
            <a:r>
              <a:rPr lang="en-US" dirty="0">
                <a:latin typeface="Times New Roman" panose="02020603050405020304" pitchFamily="18" charset="0"/>
                <a:cs typeface="Times New Roman" panose="02020603050405020304" pitchFamily="18" charset="0"/>
              </a:rPr>
              <a:t> of memory. If the guessed size is smaller, then it leads to inappropriate execution of the process.</a:t>
            </a:r>
          </a:p>
          <a:p>
            <a:pPr algn="just"/>
            <a:r>
              <a:rPr lang="en-US" dirty="0">
                <a:latin typeface="Times New Roman" panose="02020603050405020304" pitchFamily="18" charset="0"/>
                <a:cs typeface="Times New Roman" panose="02020603050405020304" pitchFamily="18" charset="0"/>
              </a:rPr>
              <a:t>Static memory allocation method does not need any memory allocation operation during the execution of the process. As all the memory allocation operation required for the process is done before the execution of the process has started. So, it leads to </a:t>
            </a:r>
            <a:r>
              <a:rPr lang="en-US" b="1" dirty="0">
                <a:latin typeface="Times New Roman" panose="02020603050405020304" pitchFamily="18" charset="0"/>
                <a:cs typeface="Times New Roman" panose="02020603050405020304" pitchFamily="18" charset="0"/>
              </a:rPr>
              <a:t>faster</a:t>
            </a:r>
            <a:r>
              <a:rPr lang="en-US" dirty="0">
                <a:latin typeface="Times New Roman" panose="02020603050405020304" pitchFamily="18" charset="0"/>
                <a:cs typeface="Times New Roman" panose="02020603050405020304" pitchFamily="18" charset="0"/>
              </a:rPr>
              <a:t> execution of a process.</a:t>
            </a:r>
          </a:p>
          <a:p>
            <a:pPr algn="just"/>
            <a:r>
              <a:rPr lang="en-US" dirty="0">
                <a:latin typeface="Times New Roman" panose="02020603050405020304" pitchFamily="18" charset="0"/>
                <a:cs typeface="Times New Roman" panose="02020603050405020304" pitchFamily="18" charset="0"/>
              </a:rPr>
              <a:t>Static memory allocation provides more </a:t>
            </a: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when compared by the dynamic memory allocation.</a:t>
            </a:r>
          </a:p>
          <a:p>
            <a:pPr marL="0" indent="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Dynamic Memory Allocation</a:t>
            </a:r>
          </a:p>
          <a:p>
            <a:pPr algn="just"/>
            <a:r>
              <a:rPr lang="en-US" dirty="0">
                <a:latin typeface="Times New Roman" panose="02020603050405020304" pitchFamily="18" charset="0"/>
                <a:cs typeface="Times New Roman" panose="02020603050405020304" pitchFamily="18" charset="0"/>
              </a:rPr>
              <a:t>Dynamic memory allocation is performed while the program is in execution. Here, the memory is allocated to the entities of the program when they are to be used for the </a:t>
            </a:r>
            <a:r>
              <a:rPr lang="en-US" b="1" dirty="0">
                <a:latin typeface="Times New Roman" panose="02020603050405020304" pitchFamily="18" charset="0"/>
                <a:cs typeface="Times New Roman" panose="02020603050405020304" pitchFamily="18" charset="0"/>
              </a:rPr>
              <a:t>first time</a:t>
            </a:r>
            <a:r>
              <a:rPr lang="en-US" dirty="0">
                <a:latin typeface="Times New Roman" panose="02020603050405020304" pitchFamily="18" charset="0"/>
                <a:cs typeface="Times New Roman" panose="02020603050405020304" pitchFamily="18" charset="0"/>
              </a:rPr>
              <a:t> while the program is running.</a:t>
            </a:r>
          </a:p>
          <a:p>
            <a:pPr algn="just"/>
            <a:r>
              <a:rPr lang="en-US" dirty="0">
                <a:latin typeface="Times New Roman" panose="02020603050405020304" pitchFamily="18" charset="0"/>
                <a:cs typeface="Times New Roman" panose="02020603050405020304" pitchFamily="18" charset="0"/>
              </a:rPr>
              <a:t>The actual size, of the data required, is known at the run time so, it allocates the </a:t>
            </a:r>
            <a:r>
              <a:rPr lang="en-US" b="1" dirty="0">
                <a:latin typeface="Times New Roman" panose="02020603050405020304" pitchFamily="18" charset="0"/>
                <a:cs typeface="Times New Roman" panose="02020603050405020304" pitchFamily="18" charset="0"/>
              </a:rPr>
              <a:t>exact</a:t>
            </a:r>
            <a:r>
              <a:rPr lang="en-US" dirty="0">
                <a:latin typeface="Times New Roman" panose="02020603050405020304" pitchFamily="18" charset="0"/>
                <a:cs typeface="Times New Roman" panose="02020603050405020304" pitchFamily="18" charset="0"/>
              </a:rPr>
              <a:t> memory space to the program thereby, reducing the memory wastage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9750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a:bodyPr>
          <a:lstStyle/>
          <a:p>
            <a:pPr algn="just"/>
            <a:r>
              <a:rPr lang="en-US" sz="2000" dirty="0">
                <a:latin typeface="Times New Roman" panose="02020603050405020304" pitchFamily="18" charset="0"/>
                <a:cs typeface="Times New Roman" panose="02020603050405020304" pitchFamily="18" charset="0"/>
              </a:rPr>
              <a:t>Dynamic memory allocation provides </a:t>
            </a:r>
            <a:r>
              <a:rPr lang="en-US" sz="2000" b="1" dirty="0">
                <a:latin typeface="Times New Roman" panose="02020603050405020304" pitchFamily="18" charset="0"/>
                <a:cs typeface="Times New Roman" panose="02020603050405020304" pitchFamily="18" charset="0"/>
              </a:rPr>
              <a:t>flexibility</a:t>
            </a:r>
            <a:r>
              <a:rPr lang="en-US" sz="2000" dirty="0">
                <a:latin typeface="Times New Roman" panose="02020603050405020304" pitchFamily="18" charset="0"/>
                <a:cs typeface="Times New Roman" panose="02020603050405020304" pitchFamily="18" charset="0"/>
              </a:rPr>
              <a:t> to the execution of the program. As it can decide what amount of memory space will be required by the program. If the program is large enough then a dynamic memory allocation is performed on the different parts of the program, which is to be used currently. This reduces memory wastage and improves the performance of the system.</a:t>
            </a:r>
          </a:p>
          <a:p>
            <a:pPr algn="just"/>
            <a:r>
              <a:rPr lang="en-US" sz="2000" dirty="0">
                <a:latin typeface="Times New Roman" panose="02020603050405020304" pitchFamily="18" charset="0"/>
                <a:cs typeface="Times New Roman" panose="02020603050405020304" pitchFamily="18" charset="0"/>
              </a:rPr>
              <a:t>Allocating memory dynamically creates an overhead over the system. Some allocation operations are performed repeatedly during the program execution creating more overheads, leading in </a:t>
            </a:r>
            <a:r>
              <a:rPr lang="en-US" sz="2000" b="1" dirty="0">
                <a:latin typeface="Times New Roman" panose="02020603050405020304" pitchFamily="18" charset="0"/>
                <a:cs typeface="Times New Roman" panose="02020603050405020304" pitchFamily="18" charset="0"/>
              </a:rPr>
              <a:t>slow</a:t>
            </a:r>
            <a:r>
              <a:rPr lang="en-US" sz="2000" dirty="0">
                <a:latin typeface="Times New Roman" panose="02020603050405020304" pitchFamily="18" charset="0"/>
                <a:cs typeface="Times New Roman" panose="02020603050405020304" pitchFamily="18" charset="0"/>
              </a:rPr>
              <a:t> execution of the program.</a:t>
            </a:r>
          </a:p>
          <a:p>
            <a:pPr algn="just"/>
            <a:r>
              <a:rPr lang="en-US" sz="2000" dirty="0">
                <a:latin typeface="Times New Roman" panose="02020603050405020304" pitchFamily="18" charset="0"/>
                <a:cs typeface="Times New Roman" panose="02020603050405020304" pitchFamily="18" charset="0"/>
              </a:rPr>
              <a:t>Dynamic memory allocation does not require special support from the operating system. It is the responsibility of the programmer to design the program in a way to take advantage of dynamic memory allocation method.</a:t>
            </a:r>
          </a:p>
          <a:p>
            <a:pPr algn="just"/>
            <a:r>
              <a:rPr lang="en-US" sz="2000" dirty="0">
                <a:latin typeface="Times New Roman" panose="02020603050405020304" pitchFamily="18" charset="0"/>
                <a:cs typeface="Times New Roman" panose="02020603050405020304" pitchFamily="18" charset="0"/>
              </a:rPr>
              <a:t>Thus the dynamic memory allocation is flexible but slower than static memory allocation.</a:t>
            </a:r>
          </a:p>
          <a:p>
            <a:endParaRPr lang="en-US" dirty="0"/>
          </a:p>
        </p:txBody>
      </p:sp>
    </p:spTree>
    <p:extLst>
      <p:ext uri="{BB962C8B-B14F-4D97-AF65-F5344CB8AC3E}">
        <p14:creationId xmlns:p14="http://schemas.microsoft.com/office/powerpoint/2010/main" val="10740953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400"/>
            <a:ext cx="10515600" cy="965200"/>
          </a:xfrm>
        </p:spPr>
        <p:txBody>
          <a:bodyPr>
            <a:normAutofit fontScale="90000"/>
          </a:bodyPr>
          <a:lstStyle/>
          <a:p>
            <a:r>
              <a:rPr lang="en-US" b="1" dirty="0">
                <a:latin typeface="Times New Roman" panose="02020603050405020304" pitchFamily="18" charset="0"/>
                <a:cs typeface="Times New Roman" panose="02020603050405020304" pitchFamily="18" charset="0"/>
              </a:rPr>
              <a:t>Advantages of static and dynamic memory allocation</a:t>
            </a:r>
            <a:r>
              <a:rPr lang="en-US" dirty="0"/>
              <a:t/>
            </a:r>
            <a:br>
              <a:rPr lang="en-US" dirty="0"/>
            </a:br>
            <a:endParaRPr lang="en-US" dirty="0"/>
          </a:p>
        </p:txBody>
      </p:sp>
      <p:sp>
        <p:nvSpPr>
          <p:cNvPr id="3" name="Content Placeholder 2"/>
          <p:cNvSpPr>
            <a:spLocks noGrp="1"/>
          </p:cNvSpPr>
          <p:nvPr>
            <p:ph idx="1"/>
          </p:nvPr>
        </p:nvSpPr>
        <p:spPr>
          <a:xfrm>
            <a:off x="838200" y="1229360"/>
            <a:ext cx="10515600" cy="4947603"/>
          </a:xfrm>
        </p:spPr>
        <p:txBody>
          <a:bodyPr>
            <a:normAutofit fontScale="77500" lnSpcReduction="20000"/>
          </a:bodyPr>
          <a:lstStyle/>
          <a:p>
            <a:pPr marL="0" indent="0" algn="just">
              <a:buNone/>
            </a:pPr>
            <a:r>
              <a:rPr lang="en-US" b="1" dirty="0" smtClean="0">
                <a:latin typeface="Times New Roman" panose="02020603050405020304" pitchFamily="18" charset="0"/>
                <a:cs typeface="Times New Roman" panose="02020603050405020304" pitchFamily="18" charset="0"/>
              </a:rPr>
              <a:t>Static </a:t>
            </a:r>
            <a:r>
              <a:rPr lang="en-US" b="1" dirty="0">
                <a:latin typeface="Times New Roman" panose="02020603050405020304" pitchFamily="18" charset="0"/>
                <a:cs typeface="Times New Roman" panose="02020603050405020304" pitchFamily="18" charset="0"/>
              </a:rPr>
              <a:t>Memory Allocation</a:t>
            </a:r>
          </a:p>
          <a:p>
            <a:pPr algn="just"/>
            <a:r>
              <a:rPr lang="en-US" dirty="0">
                <a:latin typeface="Times New Roman" panose="02020603050405020304" pitchFamily="18" charset="0"/>
                <a:cs typeface="Times New Roman" panose="02020603050405020304" pitchFamily="18" charset="0"/>
              </a:rPr>
              <a:t>Static memory allocation provides an efficient way of assigning the memory to a process.</a:t>
            </a:r>
          </a:p>
          <a:p>
            <a:pPr algn="just"/>
            <a:r>
              <a:rPr lang="en-US" dirty="0">
                <a:latin typeface="Times New Roman" panose="02020603050405020304" pitchFamily="18" charset="0"/>
                <a:cs typeface="Times New Roman" panose="02020603050405020304" pitchFamily="18" charset="0"/>
              </a:rPr>
              <a:t>All the memory assigning operations are done before the execution starts. So, there are </a:t>
            </a:r>
            <a:r>
              <a:rPr lang="en-US" i="1" dirty="0">
                <a:latin typeface="Times New Roman" panose="02020603050405020304" pitchFamily="18" charset="0"/>
                <a:cs typeface="Times New Roman" panose="02020603050405020304" pitchFamily="18" charset="0"/>
              </a:rPr>
              <a:t>no </a:t>
            </a:r>
            <a:r>
              <a:rPr lang="en-US" dirty="0">
                <a:latin typeface="Times New Roman" panose="02020603050405020304" pitchFamily="18" charset="0"/>
                <a:cs typeface="Times New Roman" panose="02020603050405020304" pitchFamily="18" charset="0"/>
              </a:rPr>
              <a:t>overheads of memory allocation operations at the time of execution of the program.</a:t>
            </a:r>
          </a:p>
          <a:p>
            <a:pPr algn="just"/>
            <a:r>
              <a:rPr lang="en-US" dirty="0">
                <a:latin typeface="Times New Roman" panose="02020603050405020304" pitchFamily="18" charset="0"/>
                <a:cs typeface="Times New Roman" panose="02020603050405020304" pitchFamily="18" charset="0"/>
              </a:rPr>
              <a:t>Static memory allocation provides faster execution, as at the time of execution it doesn’t have to waste time in allocation memory to the program.</a:t>
            </a:r>
          </a:p>
          <a:p>
            <a:pPr marL="0" indent="0" algn="just">
              <a:buNone/>
            </a:pPr>
            <a:r>
              <a:rPr lang="en-US" b="1" dirty="0">
                <a:latin typeface="Times New Roman" panose="02020603050405020304" pitchFamily="18" charset="0"/>
                <a:cs typeface="Times New Roman" panose="02020603050405020304" pitchFamily="18" charset="0"/>
              </a:rPr>
              <a:t>Dynamic Memory Allocation</a:t>
            </a:r>
          </a:p>
          <a:p>
            <a:pPr algn="just"/>
            <a:r>
              <a:rPr lang="en-US" dirty="0">
                <a:latin typeface="Times New Roman" panose="02020603050405020304" pitchFamily="18" charset="0"/>
                <a:cs typeface="Times New Roman" panose="02020603050405020304" pitchFamily="18" charset="0"/>
              </a:rPr>
              <a:t>Dynamic memory allocation provides a flexible way of assigning the memory to a process.</a:t>
            </a:r>
          </a:p>
          <a:p>
            <a:pPr algn="just"/>
            <a:r>
              <a:rPr lang="en-US" dirty="0">
                <a:latin typeface="Times New Roman" panose="02020603050405020304" pitchFamily="18" charset="0"/>
                <a:cs typeface="Times New Roman" panose="02020603050405020304" pitchFamily="18" charset="0"/>
              </a:rPr>
              <a:t>Dynamic memory allocation reduces the memory wastage as it assigns memory to a process during the execution of that program. So, it is aware of the exact memory size required by the program.</a:t>
            </a:r>
          </a:p>
          <a:p>
            <a:pPr algn="just"/>
            <a:r>
              <a:rPr lang="en-US" dirty="0">
                <a:latin typeface="Times New Roman" panose="02020603050405020304" pitchFamily="18" charset="0"/>
                <a:cs typeface="Times New Roman" panose="02020603050405020304" pitchFamily="18" charset="0"/>
              </a:rPr>
              <a:t>If the program is large then the dynamic memory allocation is performed on the different parts of the program. Memory is assigned to the part of a program that is currently in use. This also reduces memory wastage and indeed improves system performance.</a:t>
            </a:r>
          </a:p>
          <a:p>
            <a:endParaRPr lang="en-US" dirty="0"/>
          </a:p>
        </p:txBody>
      </p:sp>
    </p:spTree>
    <p:extLst>
      <p:ext uri="{BB962C8B-B14F-4D97-AF65-F5344CB8AC3E}">
        <p14:creationId xmlns:p14="http://schemas.microsoft.com/office/powerpoint/2010/main" val="3010877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normAutofit/>
          </a:bodyPr>
          <a:lstStyle/>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Fetch </a:t>
            </a:r>
            <a:r>
              <a:rPr lang="en-US" sz="2000" dirty="0">
                <a:latin typeface="Times New Roman" panose="02020603050405020304" pitchFamily="18" charset="0"/>
                <a:cs typeface="Times New Roman" panose="02020603050405020304" pitchFamily="18" charset="0"/>
              </a:rPr>
              <a:t>the instruction from memory. </a:t>
            </a:r>
            <a:endParaRPr lang="en-US" sz="2000" dirty="0" smtClean="0">
              <a:latin typeface="Times New Roman" panose="02020603050405020304" pitchFamily="18" charset="0"/>
              <a:cs typeface="Times New Roman" panose="02020603050405020304" pitchFamily="18" charset="0"/>
            </a:endParaRP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Decode </a:t>
            </a:r>
            <a:r>
              <a:rPr lang="en-US" sz="2000" dirty="0">
                <a:latin typeface="Times New Roman" panose="02020603050405020304" pitchFamily="18" charset="0"/>
                <a:cs typeface="Times New Roman" panose="02020603050405020304" pitchFamily="18" charset="0"/>
              </a:rPr>
              <a:t>the instruction. </a:t>
            </a: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Calculate </a:t>
            </a:r>
            <a:r>
              <a:rPr lang="en-US" sz="2000" dirty="0">
                <a:latin typeface="Times New Roman" panose="02020603050405020304" pitchFamily="18" charset="0"/>
                <a:cs typeface="Times New Roman" panose="02020603050405020304" pitchFamily="18" charset="0"/>
              </a:rPr>
              <a:t>the effective </a:t>
            </a:r>
            <a:r>
              <a:rPr lang="en-US" sz="2000" dirty="0" smtClean="0">
                <a:latin typeface="Times New Roman" panose="02020603050405020304" pitchFamily="18" charset="0"/>
                <a:cs typeface="Times New Roman" panose="02020603050405020304" pitchFamily="18" charset="0"/>
              </a:rPr>
              <a:t>address.</a:t>
            </a: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Fetch </a:t>
            </a:r>
            <a:r>
              <a:rPr lang="en-US" sz="2000" dirty="0">
                <a:latin typeface="Times New Roman" panose="02020603050405020304" pitchFamily="18" charset="0"/>
                <a:cs typeface="Times New Roman" panose="02020603050405020304" pitchFamily="18" charset="0"/>
              </a:rPr>
              <a:t>the operands from </a:t>
            </a:r>
            <a:r>
              <a:rPr lang="en-US" sz="2000" dirty="0" smtClean="0">
                <a:latin typeface="Times New Roman" panose="02020603050405020304" pitchFamily="18" charset="0"/>
                <a:cs typeface="Times New Roman" panose="02020603050405020304" pitchFamily="18" charset="0"/>
              </a:rPr>
              <a:t>memory.</a:t>
            </a: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Execute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instruction.</a:t>
            </a:r>
          </a:p>
          <a:p>
            <a:pPr marL="514350" indent="-514350" algn="just">
              <a:buAutoNum type="arabicParenR"/>
            </a:pPr>
            <a:r>
              <a:rPr lang="en-US" sz="2000" dirty="0" smtClean="0">
                <a:latin typeface="Times New Roman" panose="02020603050405020304" pitchFamily="18" charset="0"/>
                <a:cs typeface="Times New Roman" panose="02020603050405020304" pitchFamily="18" charset="0"/>
              </a:rPr>
              <a:t>Store </a:t>
            </a:r>
            <a:r>
              <a:rPr lang="en-US" sz="2000" dirty="0">
                <a:latin typeface="Times New Roman" panose="02020603050405020304" pitchFamily="18" charset="0"/>
                <a:cs typeface="Times New Roman" panose="02020603050405020304" pitchFamily="18" charset="0"/>
              </a:rPr>
              <a:t>the result in the proper place</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There are certain difficulties that will prevent the instruction pipeline from operating at the maximum rate. Different segments may take different time to operate on the incoming information. Some segments are skipped for certain operations. For example, a register mode instruction does not need an effective address calculation. Two or more segments may require memory access at the same time, causing our segment to wait until another is finished with the memory</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design of an instruction pipeline will be most efficient if the instruction cycle is divided into segments of equal duration. The time that each step takes to fulfill its function depends on the instruction and the way it is executed.</a:t>
            </a:r>
          </a:p>
        </p:txBody>
      </p:sp>
    </p:spTree>
    <p:extLst>
      <p:ext uri="{BB962C8B-B14F-4D97-AF65-F5344CB8AC3E}">
        <p14:creationId xmlns:p14="http://schemas.microsoft.com/office/powerpoint/2010/main" val="1938227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Disadvantages of static and dynamic memory allocation</a:t>
            </a:r>
            <a:r>
              <a:rPr lang="en-US" dirty="0"/>
              <a:t/>
            </a:r>
            <a:br>
              <a:rPr lang="en-US" dirty="0"/>
            </a:br>
            <a:endParaRPr lang="en-US" dirty="0"/>
          </a:p>
        </p:txBody>
      </p:sp>
      <p:sp>
        <p:nvSpPr>
          <p:cNvPr id="3" name="Content Placeholder 2"/>
          <p:cNvSpPr>
            <a:spLocks noGrp="1"/>
          </p:cNvSpPr>
          <p:nvPr>
            <p:ph idx="1"/>
          </p:nvPr>
        </p:nvSpPr>
        <p:spPr>
          <a:xfrm>
            <a:off x="838200" y="1371601"/>
            <a:ext cx="10515600" cy="4450080"/>
          </a:xfrm>
        </p:spPr>
        <p:txBody>
          <a:bodyPr>
            <a:normAutofit fontScale="92500"/>
          </a:bodyPr>
          <a:lstStyle/>
          <a:p>
            <a:pPr marL="0" indent="0" algn="just">
              <a:buNone/>
            </a:pPr>
            <a:r>
              <a:rPr lang="en-US" sz="2200" b="1" dirty="0" smtClean="0">
                <a:latin typeface="Times New Roman" panose="02020603050405020304" pitchFamily="18" charset="0"/>
                <a:cs typeface="Times New Roman" panose="02020603050405020304" pitchFamily="18" charset="0"/>
              </a:rPr>
              <a:t>Static </a:t>
            </a:r>
            <a:r>
              <a:rPr lang="en-US" sz="2200" b="1" dirty="0">
                <a:latin typeface="Times New Roman" panose="02020603050405020304" pitchFamily="18" charset="0"/>
                <a:cs typeface="Times New Roman" panose="02020603050405020304" pitchFamily="18" charset="0"/>
              </a:rPr>
              <a:t>Memory Allocation</a:t>
            </a:r>
          </a:p>
          <a:p>
            <a:pPr algn="just"/>
            <a:r>
              <a:rPr lang="en-US" sz="2200" dirty="0">
                <a:latin typeface="Times New Roman" panose="02020603050405020304" pitchFamily="18" charset="0"/>
                <a:cs typeface="Times New Roman" panose="02020603050405020304" pitchFamily="18" charset="0"/>
              </a:rPr>
              <a:t>In static memory allocation, the system is unaware of the memory requirement of the program. So, it has to guess the memory required for the program.</a:t>
            </a:r>
          </a:p>
          <a:p>
            <a:pPr algn="just"/>
            <a:r>
              <a:rPr lang="en-US" sz="2200" dirty="0">
                <a:latin typeface="Times New Roman" panose="02020603050405020304" pitchFamily="18" charset="0"/>
                <a:cs typeface="Times New Roman" panose="02020603050405020304" pitchFamily="18" charset="0"/>
              </a:rPr>
              <a:t>Static memory allocation leads to memory wastage. As it estimates the size of memory required by the program. So, if the estimated size is larger, it will lead to memory wastage else if the estimated size is smaller, then the program will execute inappropriately.</a:t>
            </a:r>
          </a:p>
          <a:p>
            <a:pPr marL="0" indent="0" algn="just">
              <a:buNone/>
            </a:pPr>
            <a:r>
              <a:rPr lang="en-US" sz="2200" b="1" dirty="0">
                <a:latin typeface="Times New Roman" panose="02020603050405020304" pitchFamily="18" charset="0"/>
                <a:cs typeface="Times New Roman" panose="02020603050405020304" pitchFamily="18" charset="0"/>
              </a:rPr>
              <a:t>Dynamic Memory allocation</a:t>
            </a:r>
          </a:p>
          <a:p>
            <a:pPr algn="just"/>
            <a:r>
              <a:rPr lang="en-US" sz="2200" dirty="0">
                <a:latin typeface="Times New Roman" panose="02020603050405020304" pitchFamily="18" charset="0"/>
                <a:cs typeface="Times New Roman" panose="02020603050405020304" pitchFamily="18" charset="0"/>
              </a:rPr>
              <a:t>Dynamic memory allocation method has an overhead of assigning the memory to a process during the time of its execution.</a:t>
            </a:r>
          </a:p>
          <a:p>
            <a:pPr algn="just"/>
            <a:r>
              <a:rPr lang="en-US" sz="2200" dirty="0">
                <a:latin typeface="Times New Roman" panose="02020603050405020304" pitchFamily="18" charset="0"/>
                <a:cs typeface="Times New Roman" panose="02020603050405020304" pitchFamily="18" charset="0"/>
              </a:rPr>
              <a:t>Sometimes the memory allocation actions are repeated several times during the execution of the program which leads to more overheads.</a:t>
            </a:r>
          </a:p>
          <a:p>
            <a:pPr algn="just"/>
            <a:r>
              <a:rPr lang="en-US" sz="2200" dirty="0">
                <a:latin typeface="Times New Roman" panose="02020603050405020304" pitchFamily="18" charset="0"/>
                <a:cs typeface="Times New Roman" panose="02020603050405020304" pitchFamily="18" charset="0"/>
              </a:rPr>
              <a:t>The overheads of memory allocation at the time of its execution slowdowns the execution to some extent.</a:t>
            </a:r>
          </a:p>
          <a:p>
            <a:endParaRPr lang="en-US" dirty="0"/>
          </a:p>
        </p:txBody>
      </p:sp>
    </p:spTree>
    <p:extLst>
      <p:ext uri="{BB962C8B-B14F-4D97-AF65-F5344CB8AC3E}">
        <p14:creationId xmlns:p14="http://schemas.microsoft.com/office/powerpoint/2010/main" val="28834190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Question: For </a:t>
            </a:r>
            <a:r>
              <a:rPr lang="en-US" sz="2000" b="1" dirty="0">
                <a:latin typeface="Times New Roman" panose="02020603050405020304" pitchFamily="18" charset="0"/>
                <a:cs typeface="Times New Roman" panose="02020603050405020304" pitchFamily="18" charset="0"/>
              </a:rPr>
              <a:t>the following memory units (specified by the number of words the number of bits per word), determine the number of address lines, input/output lines and the number of bytes that can be stored in the specified memory </a:t>
            </a:r>
            <a:endParaRPr lang="en-US" sz="2000" b="1" dirty="0" smtClean="0">
              <a:latin typeface="Times New Roman" panose="02020603050405020304" pitchFamily="18" charset="0"/>
              <a:cs typeface="Times New Roman" panose="02020603050405020304" pitchFamily="18" charset="0"/>
            </a:endParaRPr>
          </a:p>
          <a:p>
            <a:pPr marL="571500" indent="-571500">
              <a:buAutoNum type="romanLcParenBoth"/>
            </a:pPr>
            <a:r>
              <a:rPr lang="en-US" sz="2000" b="1" dirty="0" smtClean="0">
                <a:latin typeface="Times New Roman" panose="02020603050405020304" pitchFamily="18" charset="0"/>
                <a:cs typeface="Times New Roman" panose="02020603050405020304" pitchFamily="18" charset="0"/>
              </a:rPr>
              <a:t>64K </a:t>
            </a:r>
            <a:r>
              <a:rPr lang="en-US" sz="2000" b="1" dirty="0">
                <a:latin typeface="Times New Roman" panose="02020603050405020304" pitchFamily="18" charset="0"/>
                <a:cs typeface="Times New Roman" panose="02020603050405020304" pitchFamily="18" charset="0"/>
              </a:rPr>
              <a:t>x 8 </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ii) 16M x 32 </a:t>
            </a:r>
          </a:p>
          <a:p>
            <a:pPr marL="0" indent="0">
              <a:buNone/>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iii) 4G x </a:t>
            </a:r>
            <a:r>
              <a:rPr lang="en-US" sz="2000" b="1" dirty="0" smtClean="0">
                <a:latin typeface="Times New Roman" panose="02020603050405020304" pitchFamily="18" charset="0"/>
                <a:cs typeface="Times New Roman" panose="02020603050405020304" pitchFamily="18" charset="0"/>
              </a:rPr>
              <a:t>64</a:t>
            </a:r>
          </a:p>
          <a:p>
            <a:pPr marL="0" indent="0">
              <a:buNone/>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iv) 2K x 16 </a:t>
            </a:r>
          </a:p>
        </p:txBody>
      </p:sp>
    </p:spTree>
    <p:extLst>
      <p:ext uri="{BB962C8B-B14F-4D97-AF65-F5344CB8AC3E}">
        <p14:creationId xmlns:p14="http://schemas.microsoft.com/office/powerpoint/2010/main" val="38031454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360"/>
            <a:ext cx="10515600" cy="5709603"/>
          </a:xfrm>
        </p:spPr>
        <p:txBody>
          <a:bodyPr>
            <a:normAutofit fontScale="70000" lnSpcReduction="20000"/>
          </a:bodyPr>
          <a:lstStyle/>
          <a:p>
            <a:pPr marL="0" indent="0">
              <a:buNone/>
            </a:pPr>
            <a:r>
              <a:rPr lang="en-US" dirty="0" err="1">
                <a:latin typeface="Times New Roman" panose="02020603050405020304" pitchFamily="18" charset="0"/>
                <a:cs typeface="Times New Roman" panose="02020603050405020304" pitchFamily="18" charset="0"/>
              </a:rPr>
              <a:t>Ans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64K x </a:t>
            </a:r>
            <a:r>
              <a:rPr lang="en-US" dirty="0" smtClean="0">
                <a:latin typeface="Times New Roman" panose="02020603050405020304" pitchFamily="18" charset="0"/>
                <a:cs typeface="Times New Roman" panose="02020603050405020304" pitchFamily="18" charset="0"/>
              </a:rPr>
              <a:t>8</a:t>
            </a:r>
          </a:p>
          <a:p>
            <a:pPr marL="0" indent="0">
              <a:buNone/>
            </a:pP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o/p lines = </a:t>
            </a:r>
            <a:r>
              <a:rPr lang="en-US" dirty="0" smtClean="0">
                <a:latin typeface="Times New Roman" panose="02020603050405020304" pitchFamily="18" charset="0"/>
                <a:cs typeface="Times New Roman" panose="02020603050405020304" pitchFamily="18" charset="0"/>
              </a:rPr>
              <a:t>8</a:t>
            </a:r>
          </a:p>
          <a:p>
            <a:pPr marL="0" indent="0">
              <a:buNone/>
            </a:pPr>
            <a:r>
              <a:rPr lang="en-US" dirty="0" smtClean="0">
                <a:latin typeface="Times New Roman" panose="02020603050405020304" pitchFamily="18" charset="0"/>
                <a:cs typeface="Times New Roman" panose="02020603050405020304" pitchFamily="18" charset="0"/>
              </a:rPr>
              <a:t>Address </a:t>
            </a:r>
            <a:r>
              <a:rPr lang="en-US" dirty="0">
                <a:latin typeface="Times New Roman" panose="02020603050405020304" pitchFamily="18" charset="0"/>
                <a:cs typeface="Times New Roman" panose="02020603050405020304" pitchFamily="18" charset="0"/>
              </a:rPr>
              <a:t>lines = 16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Mem </a:t>
            </a:r>
            <a:r>
              <a:rPr lang="en-US" dirty="0">
                <a:latin typeface="Times New Roman" panose="02020603050405020304" pitchFamily="18" charset="0"/>
                <a:cs typeface="Times New Roman" panose="02020603050405020304" pitchFamily="18" charset="0"/>
              </a:rPr>
              <a:t>= 64K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ii) 16M x 32 </a:t>
            </a:r>
            <a:endParaRPr lang="en-US" dirty="0" smtClean="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o/p lines = 32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 24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Mem </a:t>
            </a:r>
            <a:r>
              <a:rPr lang="en-US" dirty="0">
                <a:latin typeface="Times New Roman" panose="02020603050405020304" pitchFamily="18" charset="0"/>
                <a:cs typeface="Times New Roman" panose="02020603050405020304" pitchFamily="18" charset="0"/>
              </a:rPr>
              <a:t>= 64M (16M x 4)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iii) 4G x </a:t>
            </a:r>
            <a:r>
              <a:rPr lang="en-US" dirty="0" smtClean="0">
                <a:latin typeface="Times New Roman" panose="02020603050405020304" pitchFamily="18" charset="0"/>
                <a:cs typeface="Times New Roman" panose="02020603050405020304" pitchFamily="18" charset="0"/>
              </a:rPr>
              <a:t>64</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o/p lines = 64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 32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Mem </a:t>
            </a:r>
            <a:r>
              <a:rPr lang="en-US" dirty="0">
                <a:latin typeface="Times New Roman" panose="02020603050405020304" pitchFamily="18" charset="0"/>
                <a:cs typeface="Times New Roman" panose="02020603050405020304" pitchFamily="18" charset="0"/>
              </a:rPr>
              <a:t>= 32GB (4G x 8)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iv) 2K x </a:t>
            </a:r>
            <a:r>
              <a:rPr lang="en-US" dirty="0" smtClean="0">
                <a:latin typeface="Times New Roman" panose="02020603050405020304" pitchFamily="18" charset="0"/>
                <a:cs typeface="Times New Roman" panose="02020603050405020304" pitchFamily="18" charset="0"/>
              </a:rPr>
              <a:t>16</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o/p = 16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 11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Mem </a:t>
            </a:r>
            <a:r>
              <a:rPr lang="en-US" dirty="0">
                <a:latin typeface="Times New Roman" panose="02020603050405020304" pitchFamily="18" charset="0"/>
                <a:cs typeface="Times New Roman" panose="02020603050405020304" pitchFamily="18" charset="0"/>
              </a:rPr>
              <a:t>= 4K</a:t>
            </a:r>
          </a:p>
        </p:txBody>
      </p:sp>
    </p:spTree>
    <p:extLst>
      <p:ext uri="{BB962C8B-B14F-4D97-AF65-F5344CB8AC3E}">
        <p14:creationId xmlns:p14="http://schemas.microsoft.com/office/powerpoint/2010/main" val="26171358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fontAlgn="base">
              <a:buNone/>
            </a:pPr>
            <a:r>
              <a:rPr lang="en-US" sz="2000" b="1" dirty="0" smtClean="0">
                <a:latin typeface="Times New Roman" panose="02020603050405020304" pitchFamily="18" charset="0"/>
                <a:cs typeface="Times New Roman" panose="02020603050405020304" pitchFamily="18" charset="0"/>
              </a:rPr>
              <a:t>Questions: Consider </a:t>
            </a:r>
            <a:r>
              <a:rPr lang="en-US" sz="2000" b="1" dirty="0">
                <a:latin typeface="Times New Roman" panose="02020603050405020304" pitchFamily="18" charset="0"/>
                <a:cs typeface="Times New Roman" panose="02020603050405020304" pitchFamily="18" charset="0"/>
              </a:rPr>
              <a:t>six memory partitions of size 200 KB, 400 KB, 600 KB, 500 KB, 300 KB and 250 KB. These partitions need to be allocated to four processes of sizes 357 KB, 210 KB, 468 KB and 491 KB in that order.</a:t>
            </a:r>
          </a:p>
          <a:p>
            <a:pPr marL="0" indent="0" fontAlgn="base">
              <a:buNone/>
            </a:pPr>
            <a:r>
              <a:rPr lang="en-US" sz="2000" b="1" dirty="0">
                <a:latin typeface="Times New Roman" panose="02020603050405020304" pitchFamily="18" charset="0"/>
                <a:cs typeface="Times New Roman" panose="02020603050405020304" pitchFamily="18" charset="0"/>
              </a:rPr>
              <a:t>Perform the allocation of processes using-</a:t>
            </a:r>
          </a:p>
          <a:p>
            <a:pPr marL="0" indent="0" fontAlgn="base">
              <a:buNone/>
            </a:pPr>
            <a:r>
              <a:rPr lang="en-US" sz="2000" b="1" dirty="0">
                <a:latin typeface="Times New Roman" panose="02020603050405020304" pitchFamily="18" charset="0"/>
                <a:cs typeface="Times New Roman" panose="02020603050405020304" pitchFamily="18" charset="0"/>
              </a:rPr>
              <a:t>First Fit Algorithm</a:t>
            </a:r>
          </a:p>
          <a:p>
            <a:pPr marL="0" indent="0" fontAlgn="base">
              <a:buNone/>
            </a:pPr>
            <a:r>
              <a:rPr lang="en-US" sz="2000" b="1" dirty="0">
                <a:latin typeface="Times New Roman" panose="02020603050405020304" pitchFamily="18" charset="0"/>
                <a:cs typeface="Times New Roman" panose="02020603050405020304" pitchFamily="18" charset="0"/>
              </a:rPr>
              <a:t>Best Fit Algorithm</a:t>
            </a:r>
          </a:p>
          <a:p>
            <a:pPr marL="0" indent="0" fontAlgn="base">
              <a:buNone/>
            </a:pPr>
            <a:r>
              <a:rPr lang="en-US" sz="2000" b="1" dirty="0">
                <a:latin typeface="Times New Roman" panose="02020603050405020304" pitchFamily="18" charset="0"/>
                <a:cs typeface="Times New Roman" panose="02020603050405020304" pitchFamily="18" charset="0"/>
              </a:rPr>
              <a:t>Worst Fit Algorithm</a:t>
            </a:r>
          </a:p>
          <a:p>
            <a:endParaRPr lang="en-US" dirty="0"/>
          </a:p>
        </p:txBody>
      </p:sp>
    </p:spTree>
    <p:extLst>
      <p:ext uri="{BB962C8B-B14F-4D97-AF65-F5344CB8AC3E}">
        <p14:creationId xmlns:p14="http://schemas.microsoft.com/office/powerpoint/2010/main" val="42587770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5280" y="-623247"/>
            <a:ext cx="9682480" cy="8048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03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According to question,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The main memory has been divided into fixed size partitions as-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03030"/>
                </a:solidFill>
                <a:effectLst/>
                <a:latin typeface="Arim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03030"/>
                </a:solidFill>
                <a:effectLst/>
                <a:latin typeface="Arim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03030"/>
                </a:solidFill>
                <a:effectLst/>
                <a:latin typeface="Arim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303030"/>
              </a:solidFill>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303030"/>
              </a:solidFill>
              <a:effectLst/>
              <a:latin typeface="Arim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030"/>
              </a:solidFill>
              <a:latin typeface="Times New Roman" panose="02020603050405020304" pitchFamily="18" charset="0"/>
              <a:cs typeface="Times New Roman" panose="02020603050405020304" pitchFamily="18" charset="0"/>
            </a:endParaRPr>
          </a:p>
          <a:p>
            <a:r>
              <a:rPr lang="en-US" altLang="en-US" sz="2000" dirty="0">
                <a:solidFill>
                  <a:srgbClr val="303030"/>
                </a:solidFill>
                <a:latin typeface="Times New Roman" panose="02020603050405020304" pitchFamily="18" charset="0"/>
                <a:cs typeface="Times New Roman" panose="02020603050405020304" pitchFamily="18" charset="0"/>
              </a:rPr>
              <a:t>Let us say the given processes 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Process P1 = 357 KB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Process P2 = 210 KB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Process P3 = 468 KB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Process P4 = 491 KB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500" b="0" i="0" u="none" strike="noStrike" cap="none" normalizeH="0" baseline="0" dirty="0" smtClean="0">
              <a:ln>
                <a:noFill/>
              </a:ln>
              <a:solidFill>
                <a:srgbClr val="303030"/>
              </a:solidFill>
              <a:effectLst/>
              <a:latin typeface="Arimo"/>
            </a:endParaRPr>
          </a:p>
        </p:txBody>
      </p:sp>
      <p:pic>
        <p:nvPicPr>
          <p:cNvPr id="3074" name="Picture 2" descr="https://www.gatevidyalay.com/wp-content/uploads/2018/11/Contiguous-Memory-Allocation-Problem-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30" y="2719881"/>
            <a:ext cx="827722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146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113457"/>
            <a:ext cx="10515600" cy="22313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Allocation Using First Fit Algorithm-</a:t>
            </a:r>
            <a:endParaRPr kumimoji="0" lang="en-US" altLang="en-US" sz="2000" b="1"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In First Fit Algorithm,</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Algorithm starts scanning the partitions serially.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When a partition big enough to store the process is found, it allocates that partition to the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Times New Roman" panose="02020603050405020304" pitchFamily="18" charset="0"/>
                <a:cs typeface="Times New Roman" panose="02020603050405020304" pitchFamily="18" charset="0"/>
              </a:rPr>
              <a:t>The allocation of partitions to the given processes is shown below-</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7552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40" y="991289"/>
            <a:ext cx="9784080" cy="4089610"/>
          </a:xfrm>
        </p:spPr>
      </p:pic>
    </p:spTree>
    <p:extLst>
      <p:ext uri="{BB962C8B-B14F-4D97-AF65-F5344CB8AC3E}">
        <p14:creationId xmlns:p14="http://schemas.microsoft.com/office/powerpoint/2010/main" val="2156002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840" y="955040"/>
            <a:ext cx="9753600" cy="4878323"/>
          </a:xfrm>
        </p:spPr>
      </p:pic>
    </p:spTree>
    <p:extLst>
      <p:ext uri="{BB962C8B-B14F-4D97-AF65-F5344CB8AC3E}">
        <p14:creationId xmlns:p14="http://schemas.microsoft.com/office/powerpoint/2010/main" val="94177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fontAlgn="base">
              <a:buNone/>
            </a:pPr>
            <a:r>
              <a:rPr lang="en-US" sz="2000" b="1" u="sng" dirty="0">
                <a:latin typeface="Times New Roman" panose="02020603050405020304" pitchFamily="18" charset="0"/>
                <a:cs typeface="Times New Roman" panose="02020603050405020304" pitchFamily="18" charset="0"/>
              </a:rPr>
              <a:t>Allocation Using Best Fit </a:t>
            </a:r>
            <a:r>
              <a:rPr lang="en-US" sz="2000" b="1" u="sng" dirty="0" smtClean="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In Best Fit Algorithm,</a:t>
            </a:r>
          </a:p>
          <a:p>
            <a:pPr fontAlgn="base"/>
            <a:r>
              <a:rPr lang="en-US" sz="2000" dirty="0">
                <a:latin typeface="Times New Roman" panose="02020603050405020304" pitchFamily="18" charset="0"/>
                <a:cs typeface="Times New Roman" panose="02020603050405020304" pitchFamily="18" charset="0"/>
              </a:rPr>
              <a:t>Algorithm first scans all the partitions.</a:t>
            </a:r>
          </a:p>
          <a:p>
            <a:pPr fontAlgn="base"/>
            <a:r>
              <a:rPr lang="en-US" sz="2000" dirty="0">
                <a:latin typeface="Times New Roman" panose="02020603050405020304" pitchFamily="18" charset="0"/>
                <a:cs typeface="Times New Roman" panose="02020603050405020304" pitchFamily="18" charset="0"/>
              </a:rPr>
              <a:t>It then allocates the partition of smallest size that can store the process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The allocation of partitions to the given processes is shown below-</a:t>
            </a:r>
          </a:p>
          <a:p>
            <a:endParaRPr lang="en-US" dirty="0"/>
          </a:p>
        </p:txBody>
      </p:sp>
    </p:spTree>
    <p:extLst>
      <p:ext uri="{BB962C8B-B14F-4D97-AF65-F5344CB8AC3E}">
        <p14:creationId xmlns:p14="http://schemas.microsoft.com/office/powerpoint/2010/main" val="23496842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 y="995681"/>
            <a:ext cx="10586720" cy="5174250"/>
          </a:xfrm>
        </p:spPr>
      </p:pic>
    </p:spTree>
    <p:extLst>
      <p:ext uri="{BB962C8B-B14F-4D97-AF65-F5344CB8AC3E}">
        <p14:creationId xmlns:p14="http://schemas.microsoft.com/office/powerpoint/2010/main" val="2438969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920"/>
            <a:ext cx="10515600" cy="5801043"/>
          </a:xfrm>
        </p:spPr>
        <p:txBody>
          <a:bodyPr>
            <a:normAutofit/>
          </a:bodyPr>
          <a:lstStyle/>
          <a:p>
            <a:pPr algn="just"/>
            <a:r>
              <a:rPr lang="en-US" sz="2000" dirty="0">
                <a:latin typeface="Times New Roman" panose="02020603050405020304" pitchFamily="18" charset="0"/>
                <a:cs typeface="Times New Roman" panose="02020603050405020304" pitchFamily="18" charset="0"/>
              </a:rPr>
              <a:t>There are three major difficulties that causes the instruction pipe line to deviate from its normal operation.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Resource conflict: Caused by access to memory by two segments at the same time. Most of the conflict can be resolved by using separate instruction and data memories.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Data dependency: This conflict arises when an instruction depends on the result of a pervious instruction, but this result is not yet variable</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(iii) Branch difficulties: This arises from branch &amp; other instructions that changes the value of PC.</a:t>
            </a:r>
          </a:p>
        </p:txBody>
      </p:sp>
    </p:spTree>
    <p:extLst>
      <p:ext uri="{BB962C8B-B14F-4D97-AF65-F5344CB8AC3E}">
        <p14:creationId xmlns:p14="http://schemas.microsoft.com/office/powerpoint/2010/main" val="3273002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880" y="762000"/>
            <a:ext cx="10566400" cy="5265048"/>
          </a:xfrm>
        </p:spPr>
      </p:pic>
    </p:spTree>
    <p:extLst>
      <p:ext uri="{BB962C8B-B14F-4D97-AF65-F5344CB8AC3E}">
        <p14:creationId xmlns:p14="http://schemas.microsoft.com/office/powerpoint/2010/main" val="3495290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sz="2000" b="1" u="sng" dirty="0">
                <a:latin typeface="Times New Roman" panose="02020603050405020304" pitchFamily="18" charset="0"/>
                <a:cs typeface="Times New Roman" panose="02020603050405020304" pitchFamily="18" charset="0"/>
              </a:rPr>
              <a:t>Allocation Using Worst Fit </a:t>
            </a:r>
            <a:r>
              <a:rPr lang="en-US" sz="2000" b="1" u="sng" dirty="0" smtClean="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In Worst Fit Algorithm,</a:t>
            </a:r>
          </a:p>
          <a:p>
            <a:pPr fontAlgn="base"/>
            <a:r>
              <a:rPr lang="en-US" sz="2000" dirty="0">
                <a:latin typeface="Times New Roman" panose="02020603050405020304" pitchFamily="18" charset="0"/>
                <a:cs typeface="Times New Roman" panose="02020603050405020304" pitchFamily="18" charset="0"/>
              </a:rPr>
              <a:t>Algorithm first scans all the partitions.</a:t>
            </a:r>
          </a:p>
          <a:p>
            <a:pPr fontAlgn="base"/>
            <a:r>
              <a:rPr lang="en-US" sz="2000" dirty="0">
                <a:latin typeface="Times New Roman" panose="02020603050405020304" pitchFamily="18" charset="0"/>
                <a:cs typeface="Times New Roman" panose="02020603050405020304" pitchFamily="18" charset="0"/>
              </a:rPr>
              <a:t>It then allocates the partition of largest size to the process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The allocation of partitions to the given processes is shown </a:t>
            </a:r>
            <a:r>
              <a:rPr lang="en-US" sz="2000" dirty="0" smtClean="0">
                <a:latin typeface="Times New Roman" panose="02020603050405020304" pitchFamily="18" charset="0"/>
                <a:cs typeface="Times New Roman" panose="02020603050405020304" pitchFamily="18" charset="0"/>
              </a:rPr>
              <a:t>below-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9484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883920"/>
            <a:ext cx="8961119" cy="5304419"/>
          </a:xfrm>
        </p:spPr>
      </p:pic>
    </p:spTree>
    <p:extLst>
      <p:ext uri="{BB962C8B-B14F-4D97-AF65-F5344CB8AC3E}">
        <p14:creationId xmlns:p14="http://schemas.microsoft.com/office/powerpoint/2010/main" val="22561468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sz="2000" b="1" u="sng" dirty="0">
                <a:latin typeface="Times New Roman" panose="02020603050405020304" pitchFamily="18" charset="0"/>
                <a:cs typeface="Times New Roman" panose="02020603050405020304" pitchFamily="18" charset="0"/>
              </a:rPr>
              <a:t>Step-03</a:t>
            </a:r>
            <a:r>
              <a:rPr lang="en-US" sz="2000" b="1" u="sng"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Process P3 and Process P4 can not be allocated the memory.</a:t>
            </a:r>
          </a:p>
          <a:p>
            <a:pPr fontAlgn="base"/>
            <a:r>
              <a:rPr lang="en-US" sz="2000" dirty="0">
                <a:latin typeface="Times New Roman" panose="02020603050405020304" pitchFamily="18" charset="0"/>
                <a:cs typeface="Times New Roman" panose="02020603050405020304" pitchFamily="18" charset="0"/>
              </a:rPr>
              <a:t>This is because no partition of size greater than or equal to the size of process P3 and process P4 is available.</a:t>
            </a:r>
          </a:p>
          <a:p>
            <a:endParaRPr lang="en-US" dirty="0"/>
          </a:p>
        </p:txBody>
      </p:sp>
    </p:spTree>
    <p:extLst>
      <p:ext uri="{BB962C8B-B14F-4D97-AF65-F5344CB8AC3E}">
        <p14:creationId xmlns:p14="http://schemas.microsoft.com/office/powerpoint/2010/main" val="15971995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2519045"/>
            <a:ext cx="10515600" cy="1325563"/>
          </a:xfrm>
        </p:spPr>
        <p:txBody>
          <a:bodyPr/>
          <a:lstStyle/>
          <a:p>
            <a:r>
              <a:rPr lang="en-US" b="1" dirty="0" smtClean="0">
                <a:latin typeface="Times New Roman" panose="02020603050405020304" pitchFamily="18" charset="0"/>
                <a:cs typeface="Times New Roman" panose="02020603050405020304" pitchFamily="18" charset="0"/>
              </a:rPr>
              <a:t>Address Mapping Communication Method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0227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955"/>
          </a:xfrm>
        </p:spPr>
        <p:txBody>
          <a:bodyPr>
            <a:normAutofit/>
          </a:bodyPr>
          <a:lstStyle/>
          <a:p>
            <a:r>
              <a:rPr lang="en-US" sz="2000" b="1" dirty="0">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 Direct Mapping:</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5200"/>
            <a:ext cx="10515600" cy="5211763"/>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Suppose </a:t>
            </a:r>
            <a:r>
              <a:rPr lang="en-US" sz="2000" dirty="0">
                <a:latin typeface="Times New Roman" panose="02020603050405020304" pitchFamily="18" charset="0"/>
                <a:cs typeface="Times New Roman" panose="02020603050405020304" pitchFamily="18" charset="0"/>
              </a:rPr>
              <a:t>a computer has 4K main memory i.e. 4x1024 bytes and 1K cache memory. To address a word in the main memory, a 12 bit (4K = 212) address is required. Similarly, to address a word in the cache memory a 10-bit (1K = 210) address is required. Thus, a cache memory needs 10 bits to address a word and main memory requires 12 bits to address a word.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direct mapping method, the 12 bit address sent by CPU is divided into two parts called tag field and index field. The index field has the number of bits equal to the number of bits required to address a word in cache.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tag field for above computer system will be of 2-bits and index field will have 10 bits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In a direct mapping method, the cache memory stored the word as well as the tag field. The words will be stored at that location in the cache which is represented by the index fields of their addresses as shown in figure. </a:t>
            </a:r>
          </a:p>
        </p:txBody>
      </p:sp>
    </p:spTree>
    <p:extLst>
      <p:ext uri="{BB962C8B-B14F-4D97-AF65-F5344CB8AC3E}">
        <p14:creationId xmlns:p14="http://schemas.microsoft.com/office/powerpoint/2010/main" val="8304080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800" y="401387"/>
            <a:ext cx="8168640" cy="4577013"/>
          </a:xfrm>
        </p:spPr>
      </p:pic>
      <p:sp>
        <p:nvSpPr>
          <p:cNvPr id="5" name="TextBox 4"/>
          <p:cNvSpPr txBox="1"/>
          <p:nvPr/>
        </p:nvSpPr>
        <p:spPr>
          <a:xfrm>
            <a:off x="2743200" y="5628640"/>
            <a:ext cx="670560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Direct Memory Mapping</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8039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440"/>
            <a:ext cx="10515600" cy="5831523"/>
          </a:xfrm>
        </p:spPr>
        <p:txBody>
          <a:bodyPr/>
          <a:lstStyle/>
          <a:p>
            <a:pPr algn="just"/>
            <a:r>
              <a:rPr lang="en-US" sz="2000" dirty="0">
                <a:latin typeface="Times New Roman" panose="02020603050405020304" pitchFamily="18" charset="0"/>
                <a:cs typeface="Times New Roman" panose="02020603050405020304" pitchFamily="18" charset="0"/>
              </a:rPr>
              <a:t>When an address is sent by the CPU, the index part of the address is used to get a memory location in the cache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tag stored at that location matches the tag field of the requested address, the word is fetched. Else, if tag does not match, the word is searched in the main memory.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a word needs to be moved into cache memory from the main memory, its address I the main memory is divided into index and tag fields. The disadvantage of direct mapping is that the hit ratio can drop considerably if two or more words whose addresses have same index but different tags are accessed repeatedly</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disadvantage of direct mapping is that two words with same index but different tag cannot be stored into cache at the same time. As an improvement to this disadvantage of direct mapping, a third type of cache organization called </a:t>
            </a:r>
            <a:r>
              <a:rPr lang="en-US" sz="2000" dirty="0" smtClean="0">
                <a:latin typeface="Times New Roman" panose="02020603050405020304" pitchFamily="18" charset="0"/>
                <a:cs typeface="Times New Roman" panose="02020603050405020304" pitchFamily="18" charset="0"/>
              </a:rPr>
              <a:t>set-associative </a:t>
            </a:r>
            <a:r>
              <a:rPr lang="en-US" sz="2000" dirty="0">
                <a:latin typeface="Times New Roman" panose="02020603050405020304" pitchFamily="18" charset="0"/>
                <a:cs typeface="Times New Roman" panose="02020603050405020304" pitchFamily="18" charset="0"/>
              </a:rPr>
              <a:t>mapping is used.</a:t>
            </a:r>
          </a:p>
          <a:p>
            <a:endParaRPr lang="en-US" dirty="0"/>
          </a:p>
        </p:txBody>
      </p:sp>
    </p:spTree>
    <p:extLst>
      <p:ext uri="{BB962C8B-B14F-4D97-AF65-F5344CB8AC3E}">
        <p14:creationId xmlns:p14="http://schemas.microsoft.com/office/powerpoint/2010/main" val="30460313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0555"/>
          </a:xfrm>
        </p:spPr>
        <p:txBody>
          <a:bodyPr>
            <a:normAutofit/>
          </a:bodyPr>
          <a:lstStyle/>
          <a:p>
            <a:r>
              <a:rPr lang="en-US" sz="2000" b="1" dirty="0" smtClean="0">
                <a:latin typeface="Times New Roman" panose="02020603050405020304" pitchFamily="18" charset="0"/>
                <a:cs typeface="Times New Roman" panose="02020603050405020304" pitchFamily="18" charset="0"/>
              </a:rPr>
              <a:t>1. Direct Mapping</a:t>
            </a:r>
            <a:endParaRPr lang="en-US"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160" y="1300480"/>
            <a:ext cx="9271000" cy="5557519"/>
          </a:xfrm>
        </p:spPr>
      </p:pic>
    </p:spTree>
    <p:extLst>
      <p:ext uri="{BB962C8B-B14F-4D97-AF65-F5344CB8AC3E}">
        <p14:creationId xmlns:p14="http://schemas.microsoft.com/office/powerpoint/2010/main" val="16413717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960" y="711200"/>
            <a:ext cx="8636000" cy="5273040"/>
          </a:xfrm>
        </p:spPr>
      </p:pic>
    </p:spTree>
    <p:extLst>
      <p:ext uri="{BB962C8B-B14F-4D97-AF65-F5344CB8AC3E}">
        <p14:creationId xmlns:p14="http://schemas.microsoft.com/office/powerpoint/2010/main" val="733270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Pipeline Control: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3360"/>
            <a:ext cx="10515600" cy="4693603"/>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Pipe lining is a technique of decomposing a sequential process into sub-operations, with each sub process being executed in a special dedicated segment that operates competently with all other segments.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be visualized as a collection of processing segments through which binary information flows. Each segment performs partial processing dictated by the way the task is partitioned. The result obtained from the computation in each segment is transferred to the next segment in the pipeline. The final result is obtained after the data have passed through all segments.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name Pipeline’ implies a flow of information analogous to an industrial assembly line. Its characteristic is that several computations can be in progress in distinct segments at the same time.</a:t>
            </a:r>
          </a:p>
          <a:p>
            <a:pPr algn="just"/>
            <a:r>
              <a:rPr lang="en-US" sz="2000" dirty="0">
                <a:latin typeface="Times New Roman" panose="02020603050405020304" pitchFamily="18" charset="0"/>
                <a:cs typeface="Times New Roman" panose="02020603050405020304" pitchFamily="18" charset="0"/>
              </a:rPr>
              <a:t> An instruction pipeline operates on a stream of instruction by overlapping the fetch, decode &amp; execute phases of the instruction cycle. The pipe line technique provides a factor operation over a </a:t>
            </a:r>
            <a:r>
              <a:rPr lang="en-US" sz="2000" dirty="0" err="1">
                <a:latin typeface="Times New Roman" panose="02020603050405020304" pitchFamily="18" charset="0"/>
                <a:cs typeface="Times New Roman" panose="02020603050405020304" pitchFamily="18" charset="0"/>
              </a:rPr>
              <a:t>pinely</a:t>
            </a:r>
            <a:r>
              <a:rPr lang="en-US" sz="2000" dirty="0">
                <a:latin typeface="Times New Roman" panose="02020603050405020304" pitchFamily="18" charset="0"/>
                <a:cs typeface="Times New Roman" panose="02020603050405020304" pitchFamily="18" charset="0"/>
              </a:rPr>
              <a:t> serial sequence even through the maximum theoretical speed is never fully achieved. </a:t>
            </a:r>
          </a:p>
          <a:p>
            <a:pPr algn="just"/>
            <a:r>
              <a:rPr lang="en-US" sz="2000" dirty="0" smtClean="0">
                <a:latin typeface="Times New Roman" panose="02020603050405020304" pitchFamily="18" charset="0"/>
                <a:cs typeface="Times New Roman" panose="02020603050405020304" pitchFamily="18" charset="0"/>
              </a:rPr>
              <a:t>Instruction</a:t>
            </a:r>
            <a:r>
              <a:rPr lang="en-US" sz="2000" dirty="0">
                <a:latin typeface="Times New Roman" panose="02020603050405020304" pitchFamily="18" charset="0"/>
                <a:cs typeface="Times New Roman" panose="02020603050405020304" pitchFamily="18" charset="0"/>
              </a:rPr>
              <a:t>:- A computer has a variety of instruction code format. It is the function of the control unit within the CPU to interpret each instruction code and provide the necessary control function needed to process the instruction.</a:t>
            </a:r>
          </a:p>
        </p:txBody>
      </p:sp>
    </p:spTree>
    <p:extLst>
      <p:ext uri="{BB962C8B-B14F-4D97-AF65-F5344CB8AC3E}">
        <p14:creationId xmlns:p14="http://schemas.microsoft.com/office/powerpoint/2010/main" val="24125505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3840" y="772160"/>
            <a:ext cx="8910320" cy="5709919"/>
          </a:xfrm>
          <a:prstGeom prst="rect">
            <a:avLst/>
          </a:prstGeom>
        </p:spPr>
      </p:pic>
    </p:spTree>
    <p:extLst>
      <p:ext uri="{BB962C8B-B14F-4D97-AF65-F5344CB8AC3E}">
        <p14:creationId xmlns:p14="http://schemas.microsoft.com/office/powerpoint/2010/main" val="13855152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Summary</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direct mapping technique is simple and inexpensive to implement. </a:t>
            </a:r>
          </a:p>
          <a:p>
            <a:pPr algn="just"/>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CPU wants to access data from memory, it places a address. The index field of CPU address is used to access address.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tag field of CPU address is compared with the associated tag in the word read from the cache. </a:t>
            </a: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tag-bits of CPU address is matched with the tag-bits of cache, then there is a hit and the required data word is read from cache. </a:t>
            </a: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there is no match, then there is a miss and the required data word is stored in main memory. It is then transferred from main memory to cache memory with the new tag. </a:t>
            </a:r>
          </a:p>
        </p:txBody>
      </p:sp>
    </p:spTree>
    <p:extLst>
      <p:ext uri="{BB962C8B-B14F-4D97-AF65-F5344CB8AC3E}">
        <p14:creationId xmlns:p14="http://schemas.microsoft.com/office/powerpoint/2010/main" val="12706002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Fully Associative </a:t>
            </a:r>
            <a:r>
              <a:rPr lang="en-US" sz="2000" b="1" dirty="0" smtClean="0">
                <a:latin typeface="Times New Roman" panose="02020603050405020304" pitchFamily="18" charset="0"/>
                <a:cs typeface="Times New Roman" panose="02020603050405020304" pitchFamily="18" charset="0"/>
              </a:rPr>
              <a:t>Mapping: </a:t>
            </a: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case of associative mapping, the contents of cache memory are not associated with any address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 stored in the cache memory are not accessed by specifying any address. Instead, data or part of data is searched by matching with the contents.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associative mapping method, both the word and the address of the word (in the main memory) are stored in the cache as shown in Figure. </a:t>
            </a:r>
          </a:p>
        </p:txBody>
      </p:sp>
    </p:spTree>
    <p:extLst>
      <p:ext uri="{BB962C8B-B14F-4D97-AF65-F5344CB8AC3E}">
        <p14:creationId xmlns:p14="http://schemas.microsoft.com/office/powerpoint/2010/main" val="6345250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600" y="727136"/>
            <a:ext cx="7325360" cy="4677984"/>
          </a:xfrm>
        </p:spPr>
      </p:pic>
      <p:sp>
        <p:nvSpPr>
          <p:cNvPr id="5" name="TextBox 4"/>
          <p:cNvSpPr txBox="1"/>
          <p:nvPr/>
        </p:nvSpPr>
        <p:spPr>
          <a:xfrm>
            <a:off x="3139440" y="5862320"/>
            <a:ext cx="615696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Associative Memory Mapping</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0717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address bits, sent by the CPU to search, are matched with addresses stored in the cache memory. If any address is matched, the corresponding word is fetched from the cache and sent to the CPU. </a:t>
            </a:r>
          </a:p>
          <a:p>
            <a:pPr algn="just"/>
            <a:r>
              <a:rPr lang="en-US" sz="2000" dirty="0"/>
              <a:t>If not match is found in cache memory, the word is searched in the main memory. The word along with address is then copied from main memory into cache. If the cache is full, then the existing word along with its address must be removed to make room for the new word. </a:t>
            </a:r>
            <a:endParaRPr lang="en-US" sz="2000" dirty="0" smtClean="0"/>
          </a:p>
          <a:p>
            <a:pPr algn="just"/>
            <a:r>
              <a:rPr lang="en-US" sz="2000" dirty="0" smtClean="0"/>
              <a:t>Associative </a:t>
            </a:r>
            <a:r>
              <a:rPr lang="en-US" sz="2000" dirty="0"/>
              <a:t>mapping has the advantage that it is a very fast access </a:t>
            </a:r>
            <a:r>
              <a:rPr lang="en-US" sz="2000" dirty="0" smtClean="0"/>
              <a:t>method.</a:t>
            </a:r>
          </a:p>
          <a:p>
            <a:pPr algn="just"/>
            <a:r>
              <a:rPr lang="en-US" sz="2000" dirty="0" smtClean="0"/>
              <a:t>It </a:t>
            </a:r>
            <a:r>
              <a:rPr lang="en-US" sz="2000" dirty="0"/>
              <a:t>has the disadvantage that it is very expensive and complicated because of complex logical circuits that ate required to implement data searching by content and not by address. Due to the high cost associated with logic circuits required to implement associative mapping, other methods are used in which data is cache memory are accessed by address, like direct mapping and set associative mapping. </a:t>
            </a:r>
          </a:p>
        </p:txBody>
      </p:sp>
    </p:spTree>
    <p:extLst>
      <p:ext uri="{BB962C8B-B14F-4D97-AF65-F5344CB8AC3E}">
        <p14:creationId xmlns:p14="http://schemas.microsoft.com/office/powerpoint/2010/main" val="22380040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1513840"/>
            <a:ext cx="8625840" cy="4899819"/>
          </a:xfrm>
        </p:spPr>
      </p:pic>
      <p:sp>
        <p:nvSpPr>
          <p:cNvPr id="5" name="TextBox 4"/>
          <p:cNvSpPr txBox="1"/>
          <p:nvPr/>
        </p:nvSpPr>
        <p:spPr>
          <a:xfrm>
            <a:off x="1381760" y="538480"/>
            <a:ext cx="8625840"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2. Fully Associative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1297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035"/>
          </a:xfrm>
        </p:spPr>
        <p:txBody>
          <a:bodyPr>
            <a:normAutofit/>
          </a:bodyPr>
          <a:lstStyle/>
          <a:p>
            <a:r>
              <a:rPr lang="en-US" sz="2000" b="1" dirty="0" smtClean="0">
                <a:latin typeface="Times New Roman" panose="02020603050405020304" pitchFamily="18" charset="0"/>
                <a:cs typeface="Times New Roman" panose="02020603050405020304" pitchFamily="18" charset="0"/>
              </a:rPr>
              <a:t>3. K-way Set Associative Mapping</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26160"/>
            <a:ext cx="10515600" cy="5150803"/>
          </a:xfrm>
        </p:spPr>
        <p:txBody>
          <a:bodyPr>
            <a:normAutofit/>
          </a:bodyPr>
          <a:lstStyle/>
          <a:p>
            <a:pPr algn="just"/>
            <a:r>
              <a:rPr lang="en-US" sz="2000" dirty="0">
                <a:latin typeface="Times New Roman" panose="02020603050405020304" pitchFamily="18" charset="0"/>
                <a:cs typeface="Times New Roman" panose="02020603050405020304" pitchFamily="18" charset="0"/>
              </a:rPr>
              <a:t>In this mapping process, each word of a cache can store two or more words of main memory under the same index address. Each data word is stored along with its tag and the number of tag data pair in one word of cache is said to form a set. An example of set associative cache organization with set size of two is shown in figure.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560" y="2541207"/>
            <a:ext cx="5181600" cy="2731833"/>
          </a:xfrm>
          <a:prstGeom prst="rect">
            <a:avLst/>
          </a:prstGeom>
        </p:spPr>
      </p:pic>
      <p:sp>
        <p:nvSpPr>
          <p:cNvPr id="5" name="TextBox 4"/>
          <p:cNvSpPr txBox="1"/>
          <p:nvPr/>
        </p:nvSpPr>
        <p:spPr>
          <a:xfrm>
            <a:off x="3566160" y="5740400"/>
            <a:ext cx="528320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Set-Associative Memory Mapping</a:t>
            </a:r>
          </a:p>
        </p:txBody>
      </p:sp>
    </p:spTree>
    <p:extLst>
      <p:ext uri="{BB962C8B-B14F-4D97-AF65-F5344CB8AC3E}">
        <p14:creationId xmlns:p14="http://schemas.microsoft.com/office/powerpoint/2010/main" val="2632806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080"/>
            <a:ext cx="10515600" cy="5790883"/>
          </a:xfrm>
        </p:spPr>
        <p:txBody>
          <a:bodyPr>
            <a:normAutofit/>
          </a:bodyPr>
          <a:lstStyle/>
          <a:p>
            <a:pPr algn="just"/>
            <a:r>
              <a:rPr lang="en-US" sz="2000" dirty="0">
                <a:latin typeface="Times New Roman" panose="02020603050405020304" pitchFamily="18" charset="0"/>
                <a:cs typeface="Times New Roman" panose="02020603050405020304" pitchFamily="18" charset="0"/>
              </a:rPr>
              <a:t>The words stored at address 000000110010 and 010000110010 of main memory are stored in cache memory at index address 0000110010. Similarly, the words stored at address 010000111011 and 100000111011 of main memory are stored in cache memory at index address 0000111011. When CPU generates a memory request, the word is searched into cache with the help of index addresses. </a:t>
            </a:r>
          </a:p>
        </p:txBody>
      </p:sp>
    </p:spTree>
    <p:extLst>
      <p:ext uri="{BB962C8B-B14F-4D97-AF65-F5344CB8AC3E}">
        <p14:creationId xmlns:p14="http://schemas.microsoft.com/office/powerpoint/2010/main" val="31007623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Summary</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An associative mapping uses an associative memory. </a:t>
            </a: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memory is being accessed using its contents. </a:t>
            </a:r>
          </a:p>
          <a:p>
            <a:pPr algn="just"/>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line of cache memory will accommodate the address (main memory) and the contents of that address from the main memory</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is why this memory is also called Content Addressable Memory (CAM). It allows each block of main memory to be stored in the cache.</a:t>
            </a:r>
          </a:p>
        </p:txBody>
      </p:sp>
    </p:spTree>
    <p:extLst>
      <p:ext uri="{BB962C8B-B14F-4D97-AF65-F5344CB8AC3E}">
        <p14:creationId xmlns:p14="http://schemas.microsoft.com/office/powerpoint/2010/main" val="23867718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115"/>
          </a:xfrm>
        </p:spPr>
        <p:txBody>
          <a:bodyPr>
            <a:normAutofit/>
          </a:bodyPr>
          <a:lstStyle/>
          <a:p>
            <a:r>
              <a:rPr lang="en-US" sz="2000" b="1" dirty="0" smtClean="0">
                <a:latin typeface="Times New Roman" panose="02020603050405020304" pitchFamily="18" charset="0"/>
                <a:cs typeface="Times New Roman" panose="02020603050405020304" pitchFamily="18" charset="0"/>
              </a:rPr>
              <a:t>3. K-way set associative mapping</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51280" y="995680"/>
            <a:ext cx="9398000" cy="5181283"/>
          </a:xfrm>
          <a:prstGeom prst="rect">
            <a:avLst/>
          </a:prstGeom>
        </p:spPr>
      </p:pic>
    </p:spTree>
    <p:extLst>
      <p:ext uri="{BB962C8B-B14F-4D97-AF65-F5344CB8AC3E}">
        <p14:creationId xmlns:p14="http://schemas.microsoft.com/office/powerpoint/2010/main" val="308168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Pipeline Performance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Pipeline performance measure is in terms of time taken in executing a program.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non-pipeline </a:t>
            </a:r>
            <a:r>
              <a:rPr lang="en-US" sz="2000" dirty="0">
                <a:latin typeface="Times New Roman" panose="02020603050405020304" pitchFamily="18" charset="0"/>
                <a:cs typeface="Times New Roman" panose="02020603050405020304" pitchFamily="18" charset="0"/>
              </a:rPr>
              <a:t>unit that performs a given task and takes a time equal to ‘</a:t>
            </a:r>
            <a:r>
              <a:rPr lang="en-US" sz="2000" dirty="0" err="1" smtClean="0">
                <a:latin typeface="Times New Roman" panose="02020603050405020304" pitchFamily="18" charset="0"/>
                <a:cs typeface="Times New Roman" panose="02020603050405020304" pitchFamily="18" charset="0"/>
              </a:rPr>
              <a:t>tn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complete.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speed up of a </a:t>
            </a:r>
            <a:r>
              <a:rPr lang="en-US" sz="2000" dirty="0" smtClean="0">
                <a:latin typeface="Times New Roman" panose="02020603050405020304" pitchFamily="18" charset="0"/>
                <a:cs typeface="Times New Roman" panose="02020603050405020304" pitchFamily="18" charset="0"/>
              </a:rPr>
              <a:t>pipeline </a:t>
            </a:r>
            <a:r>
              <a:rPr lang="en-US" sz="2000" dirty="0">
                <a:latin typeface="Times New Roman" panose="02020603050405020304" pitchFamily="18" charset="0"/>
                <a:cs typeface="Times New Roman" panose="02020603050405020304" pitchFamily="18" charset="0"/>
              </a:rPr>
              <a:t>processing over an equivalent </a:t>
            </a:r>
            <a:r>
              <a:rPr lang="en-US" sz="2000" dirty="0" smtClean="0">
                <a:latin typeface="Times New Roman" panose="02020603050405020304" pitchFamily="18" charset="0"/>
                <a:cs typeface="Times New Roman" panose="02020603050405020304" pitchFamily="18" charset="0"/>
              </a:rPr>
              <a:t>non-pipeline </a:t>
            </a:r>
            <a:r>
              <a:rPr lang="en-US" sz="2000" dirty="0">
                <a:latin typeface="Times New Roman" panose="02020603050405020304" pitchFamily="18" charset="0"/>
                <a:cs typeface="Times New Roman" panose="02020603050405020304" pitchFamily="18" charset="0"/>
              </a:rPr>
              <a:t>processing is defined by the ratio</a:t>
            </a:r>
            <a:r>
              <a:rPr lang="en-US" sz="2000" dirty="0" smtClean="0">
                <a:latin typeface="Times New Roman" panose="02020603050405020304" pitchFamily="18" charset="0"/>
                <a:cs typeface="Times New Roman" panose="02020603050405020304" pitchFamily="18" charset="0"/>
              </a:rPr>
              <a:t>:</a:t>
            </a:r>
          </a:p>
          <a:p>
            <a:pPr marL="0" indent="0" algn="ctr">
              <a:buNone/>
            </a:pPr>
            <a:r>
              <a:rPr lang="en-US" sz="2000" dirty="0" smtClean="0">
                <a:latin typeface="Times New Roman" panose="02020603050405020304" pitchFamily="18" charset="0"/>
                <a:cs typeface="Times New Roman" panose="02020603050405020304" pitchFamily="18" charset="0"/>
              </a:rPr>
              <a:t>S= </a:t>
            </a:r>
            <a:r>
              <a:rPr lang="en-US" sz="2000" dirty="0" err="1" smtClean="0">
                <a:latin typeface="Times New Roman" panose="02020603050405020304" pitchFamily="18" charset="0"/>
                <a:cs typeface="Times New Roman" panose="02020603050405020304" pitchFamily="18" charset="0"/>
              </a:rPr>
              <a:t>ntn</a:t>
            </a:r>
            <a:r>
              <a:rPr lang="en-US" sz="2000" dirty="0" smtClean="0">
                <a:latin typeface="Times New Roman" panose="02020603050405020304" pitchFamily="18" charset="0"/>
                <a:cs typeface="Times New Roman" panose="02020603050405020304" pitchFamily="18" charset="0"/>
              </a:rPr>
              <a:t> /(K+n-1)</a:t>
            </a:r>
            <a:r>
              <a:rPr lang="en-US" sz="2000" dirty="0" err="1" smtClean="0">
                <a:latin typeface="Times New Roman" panose="02020603050405020304" pitchFamily="18" charset="0"/>
                <a:cs typeface="Times New Roman" panose="02020603050405020304" pitchFamily="18" charset="0"/>
              </a:rPr>
              <a:t>tp</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Where </a:t>
            </a:r>
            <a:r>
              <a:rPr lang="en-US" sz="2000" dirty="0">
                <a:latin typeface="Times New Roman" panose="02020603050405020304" pitchFamily="18" charset="0"/>
                <a:cs typeface="Times New Roman" panose="02020603050405020304" pitchFamily="18" charset="0"/>
              </a:rPr>
              <a:t>K = No. of segments in pipe line.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err="1" smtClean="0">
                <a:latin typeface="Times New Roman" panose="02020603050405020304" pitchFamily="18" charset="0"/>
                <a:cs typeface="Times New Roman" panose="02020603050405020304" pitchFamily="18" charset="0"/>
              </a:rPr>
              <a:t>Tp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Time taken by each segment to process a sub-operation.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 No. of tasks.</a:t>
            </a:r>
          </a:p>
        </p:txBody>
      </p:sp>
    </p:spTree>
    <p:extLst>
      <p:ext uri="{BB962C8B-B14F-4D97-AF65-F5344CB8AC3E}">
        <p14:creationId xmlns:p14="http://schemas.microsoft.com/office/powerpoint/2010/main" val="4606980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8240" y="789622"/>
            <a:ext cx="9712960" cy="5021898"/>
          </a:xfrm>
          <a:prstGeom prst="rect">
            <a:avLst/>
          </a:prstGeom>
        </p:spPr>
      </p:pic>
    </p:spTree>
    <p:extLst>
      <p:ext uri="{BB962C8B-B14F-4D97-AF65-F5344CB8AC3E}">
        <p14:creationId xmlns:p14="http://schemas.microsoft.com/office/powerpoint/2010/main" val="1021627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0160" y="702944"/>
            <a:ext cx="9133840" cy="5382895"/>
          </a:xfrm>
          <a:prstGeom prst="rect">
            <a:avLst/>
          </a:prstGeom>
        </p:spPr>
      </p:pic>
    </p:spTree>
    <p:extLst>
      <p:ext uri="{BB962C8B-B14F-4D97-AF65-F5344CB8AC3E}">
        <p14:creationId xmlns:p14="http://schemas.microsoft.com/office/powerpoint/2010/main" val="9828449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04240" y="833120"/>
            <a:ext cx="10596880" cy="5526881"/>
          </a:xfrm>
          <a:prstGeom prst="rect">
            <a:avLst/>
          </a:prstGeom>
        </p:spPr>
      </p:pic>
    </p:spTree>
    <p:extLst>
      <p:ext uri="{BB962C8B-B14F-4D97-AF65-F5344CB8AC3E}">
        <p14:creationId xmlns:p14="http://schemas.microsoft.com/office/powerpoint/2010/main" val="31157435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Summary</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That is the easy control of the direct mapping cache and the more flexible mapping of the fully associative cache. </a:t>
            </a: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set associative mapping, each cache location can have more than one pair of tag + data items. </a:t>
            </a:r>
          </a:p>
          <a:p>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is more than one pair of tag and data are residing at the same location of cache memory. If one cache location is holding two pair of tag + data items, that is called 2-way set associative mapping.</a:t>
            </a:r>
          </a:p>
        </p:txBody>
      </p:sp>
    </p:spTree>
    <p:extLst>
      <p:ext uri="{BB962C8B-B14F-4D97-AF65-F5344CB8AC3E}">
        <p14:creationId xmlns:p14="http://schemas.microsoft.com/office/powerpoint/2010/main" val="1314564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040"/>
            <a:ext cx="10515600" cy="766128"/>
          </a:xfrm>
        </p:spPr>
        <p:txBody>
          <a:bodyPr>
            <a:normAutofit/>
          </a:bodyPr>
          <a:lstStyle/>
          <a:p>
            <a:r>
              <a:rPr lang="en-US" sz="2000" b="1" dirty="0" smtClean="0">
                <a:latin typeface="Times New Roman" panose="02020603050405020304" pitchFamily="18" charset="0"/>
                <a:cs typeface="Times New Roman" panose="02020603050405020304" pitchFamily="18" charset="0"/>
              </a:rPr>
              <a:t>Question: What </a:t>
            </a:r>
            <a:r>
              <a:rPr lang="en-US" sz="2000" b="1" dirty="0">
                <a:latin typeface="Times New Roman" panose="02020603050405020304" pitchFamily="18" charset="0"/>
                <a:cs typeface="Times New Roman" panose="02020603050405020304" pitchFamily="18" charset="0"/>
              </a:rPr>
              <a:t>is pipelining? Name the two pipeline organizations. </a:t>
            </a:r>
          </a:p>
        </p:txBody>
      </p:sp>
      <p:sp>
        <p:nvSpPr>
          <p:cNvPr id="3" name="Content Placeholder 2"/>
          <p:cNvSpPr>
            <a:spLocks noGrp="1"/>
          </p:cNvSpPr>
          <p:nvPr>
            <p:ph idx="1"/>
          </p:nvPr>
        </p:nvSpPr>
        <p:spPr>
          <a:xfrm>
            <a:off x="838200" y="959168"/>
            <a:ext cx="10515600" cy="5217795"/>
          </a:xfrm>
        </p:spPr>
        <p:txBody>
          <a:bodyPr>
            <a:normAutofit/>
          </a:bodyPr>
          <a:lstStyle/>
          <a:p>
            <a:pPr algn="just"/>
            <a:r>
              <a:rPr lang="en-US" sz="2000" dirty="0">
                <a:latin typeface="Times New Roman" panose="02020603050405020304" pitchFamily="18" charset="0"/>
                <a:cs typeface="Times New Roman" panose="02020603050405020304" pitchFamily="18" charset="0"/>
              </a:rPr>
              <a:t>Pipe lining professing is an implementation technique where arithmetic sub-operations or the phases of a computer instruction cycle overlap are execution.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Pipe </a:t>
            </a:r>
            <a:r>
              <a:rPr lang="en-US" sz="2000" dirty="0">
                <a:latin typeface="Times New Roman" panose="02020603050405020304" pitchFamily="18" charset="0"/>
                <a:cs typeface="Times New Roman" panose="02020603050405020304" pitchFamily="18" charset="0"/>
              </a:rPr>
              <a:t>lining is a technique of decomposing a sequential process in to sub operations, with each sub process being executed is a special dedicated segment that operates concurrently with all other segments. A pipe line can be visualized as a collection of processing segments through which binary information flows. Each segment performs partial processing dictated by the way the task is partitioned the result obtained from the computation in each segment is transformed to the next segment in the pipe line. The final result obtained after the data have passed through all segments.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different types of pipe lining </a:t>
            </a:r>
            <a:r>
              <a:rPr lang="en-US" sz="2000" dirty="0" smtClean="0">
                <a:latin typeface="Times New Roman" panose="02020603050405020304" pitchFamily="18" charset="0"/>
                <a:cs typeface="Times New Roman" panose="02020603050405020304" pitchFamily="18" charset="0"/>
              </a:rPr>
              <a:t>organizations</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Arithmetic pipe line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ii) Instruction pipe line</a:t>
            </a:r>
          </a:p>
        </p:txBody>
      </p:sp>
    </p:spTree>
    <p:extLst>
      <p:ext uri="{BB962C8B-B14F-4D97-AF65-F5344CB8AC3E}">
        <p14:creationId xmlns:p14="http://schemas.microsoft.com/office/powerpoint/2010/main" val="3024143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4636</TotalTime>
  <Words>5068</Words>
  <Application>Microsoft Office PowerPoint</Application>
  <PresentationFormat>Widescreen</PresentationFormat>
  <Paragraphs>502</Paragraphs>
  <Slides>83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Arimo</vt:lpstr>
      <vt:lpstr>Calibri</vt:lpstr>
      <vt:lpstr>Calibri Light</vt:lpstr>
      <vt:lpstr>Roboto Condensed</vt:lpstr>
      <vt:lpstr>Times New Roman</vt:lpstr>
      <vt:lpstr>Office Theme</vt:lpstr>
      <vt:lpstr>Computer Organization and Architecture</vt:lpstr>
      <vt:lpstr>Unit-5</vt:lpstr>
      <vt:lpstr>Syllabus</vt:lpstr>
      <vt:lpstr>Instruction Pipelines</vt:lpstr>
      <vt:lpstr>PowerPoint Presentation</vt:lpstr>
      <vt:lpstr>PowerPoint Presentation</vt:lpstr>
      <vt:lpstr>Pipeline Control:</vt:lpstr>
      <vt:lpstr>Pipeline Performance</vt:lpstr>
      <vt:lpstr>Question: What is pipelining? Name the two pipeline organizations. </vt:lpstr>
      <vt:lpstr>Question: What are the hazards of instruction pipelining? How are these taken care 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 Scalar Processing</vt:lpstr>
      <vt:lpstr>PowerPoint Presentation</vt:lpstr>
      <vt:lpstr>PowerPoint Presentation</vt:lpstr>
      <vt:lpstr>Comparison Between Pipelining &amp; Superscalar </vt:lpstr>
      <vt:lpstr>Limitations</vt:lpstr>
      <vt:lpstr>PowerPoint Presentation</vt:lpstr>
      <vt:lpstr>PowerPoint Presentation</vt:lpstr>
      <vt:lpstr>PowerPoint Presentation</vt:lpstr>
      <vt:lpstr>PowerPoint Presentation</vt:lpstr>
      <vt:lpstr>Super Scalar Processing</vt:lpstr>
      <vt:lpstr>Question: The throughput of a super scalar processor is _______ a) less than 1 b) 1 c) More than 1 d) Not Known Answer: C</vt:lpstr>
      <vt:lpstr>Memory Device Characteristics</vt:lpstr>
      <vt:lpstr>The key characteristics of memory devices or memory system are as follows: </vt:lpstr>
      <vt:lpstr>PowerPoint Presentation</vt:lpstr>
      <vt:lpstr>PowerPoint Presentation</vt:lpstr>
      <vt:lpstr>PowerPoint Presentation</vt:lpstr>
      <vt:lpstr>RAM Technology and Serial Access Memories Technology</vt:lpstr>
      <vt:lpstr>PowerPoint Presentation</vt:lpstr>
      <vt:lpstr>PowerPoint Presentation</vt:lpstr>
      <vt:lpstr>Question: How many 256X8 ROM chips are required to produce a memory capacity of 4000 bytes? How many address lines are required to access the 4000 bytes? How many of these addresses will be common to all these chips? </vt:lpstr>
      <vt:lpstr>Multilevel Memory Systems</vt:lpstr>
      <vt:lpstr>PowerPoint Presentation</vt:lpstr>
      <vt:lpstr>PowerPoint Presentation</vt:lpstr>
      <vt:lpstr>PowerPoint Presentation</vt:lpstr>
      <vt:lpstr>Address Translation and Memory Allocation Systems</vt:lpstr>
      <vt:lpstr>PowerPoint Presentation</vt:lpstr>
      <vt:lpstr>PowerPoint Presentation</vt:lpstr>
      <vt:lpstr>Memory Allocation System</vt:lpstr>
      <vt:lpstr>PowerPoint Presentation</vt:lpstr>
      <vt:lpstr>PowerPoint Presentation</vt:lpstr>
      <vt:lpstr>Advantages of static and dynamic memory allocation </vt:lpstr>
      <vt:lpstr>Disadvantages of static and dynamic memory allocation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 Mapping Communication Method</vt:lpstr>
      <vt:lpstr>1. Direct Mapping:</vt:lpstr>
      <vt:lpstr>PowerPoint Presentation</vt:lpstr>
      <vt:lpstr>PowerPoint Presentation</vt:lpstr>
      <vt:lpstr>1. Direct Mapping</vt:lpstr>
      <vt:lpstr>PowerPoint Presentation</vt:lpstr>
      <vt:lpstr>PowerPoint Presentation</vt:lpstr>
      <vt:lpstr>Summary</vt:lpstr>
      <vt:lpstr>PowerPoint Presentation</vt:lpstr>
      <vt:lpstr>PowerPoint Presentation</vt:lpstr>
      <vt:lpstr>PowerPoint Presentation</vt:lpstr>
      <vt:lpstr>PowerPoint Presentation</vt:lpstr>
      <vt:lpstr>3. K-way Set Associative Mapping</vt:lpstr>
      <vt:lpstr>PowerPoint Presentation</vt:lpstr>
      <vt:lpstr>Summary</vt:lpstr>
      <vt:lpstr>3. K-way set associative mapping</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55</cp:revision>
  <dcterms:created xsi:type="dcterms:W3CDTF">2020-11-23T05:55:50Z</dcterms:created>
  <dcterms:modified xsi:type="dcterms:W3CDTF">2022-12-29T06:43:30Z</dcterms:modified>
</cp:coreProperties>
</file>