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  <p:sldMasterId id="2147483861" r:id="rId3"/>
    <p:sldMasterId id="2147484034" r:id="rId4"/>
    <p:sldMasterId id="2147484048" r:id="rId5"/>
    <p:sldMasterId id="2147484060" r:id="rId6"/>
    <p:sldMasterId id="2147484072" r:id="rId7"/>
    <p:sldMasterId id="2147484085" r:id="rId8"/>
    <p:sldMasterId id="2147484097" r:id="rId9"/>
  </p:sldMasterIdLst>
  <p:notesMasterIdLst>
    <p:notesMasterId r:id="rId68"/>
  </p:notesMasterIdLst>
  <p:sldIdLst>
    <p:sldId id="256" r:id="rId10"/>
    <p:sldId id="352" r:id="rId11"/>
    <p:sldId id="298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  <p:sldId id="445" r:id="rId64"/>
    <p:sldId id="446" r:id="rId65"/>
    <p:sldId id="447" r:id="rId66"/>
    <p:sldId id="448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6161" autoAdjust="0"/>
  </p:normalViewPr>
  <p:slideViewPr>
    <p:cSldViewPr>
      <p:cViewPr varScale="1">
        <p:scale>
          <a:sx n="57" d="100"/>
          <a:sy n="57" d="100"/>
        </p:scale>
        <p:origin x="83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453D237-D91B-4046-85BC-4A30BEB53528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4CF5EA5-5C61-44D3-908F-B9B7D844C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19016B-D784-4CF7-801B-6012C300523D}" type="slidenum">
              <a:rPr lang="en-US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E5146E-CB24-4531-A872-4E6DB9F53385}" type="slidenum">
              <a:rPr lang="en-US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You can only get generalization through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C5603-CF36-44A5-B382-96354C92BE8E}" type="slidenum">
              <a:rPr lang="en-US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http://www.aiaccess.net/English/Glossaries/GlosMod/e_gm_bias_variance.htm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546E89-6827-46E9-A17C-05A4EE0A324E}" type="slidenum">
              <a:rPr lang="en-US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From the link above:</a:t>
            </a:r>
          </a:p>
          <a:p>
            <a:r>
              <a:rPr lang="en-US" altLang="en-US"/>
              <a:t>You can only get generalization through assumptions.</a:t>
            </a:r>
          </a:p>
          <a:p>
            <a:r>
              <a:rPr lang="en-US" altLang="en-US"/>
              <a:t>Thus in order to minimize the MSE, we need to minimize both</a:t>
            </a:r>
          </a:p>
          <a:p>
            <a:r>
              <a:rPr lang="en-US" altLang="en-US"/>
              <a:t>the bias and the variance. However, this is not trivial to do this. For instance, just</a:t>
            </a:r>
          </a:p>
          <a:p>
            <a:r>
              <a:rPr lang="en-US" altLang="en-US"/>
              <a:t>neglecting the input data and predicting the output somehow (e.g., just a constant), would definitely minimize the variance of our predictions: they would be</a:t>
            </a:r>
          </a:p>
          <a:p>
            <a:r>
              <a:rPr lang="en-US" altLang="en-US"/>
              <a:t>always the same, thus the variance would be zero—but the bias of our estimate</a:t>
            </a:r>
          </a:p>
          <a:p>
            <a:r>
              <a:rPr lang="en-US" altLang="en-US"/>
              <a:t>(i.e., the amount we are off the real function) would be tremendously large. On</a:t>
            </a:r>
          </a:p>
          <a:p>
            <a:r>
              <a:rPr lang="en-US" altLang="en-US"/>
              <a:t>the other hand, the neural network could perfectly interpolate the training data,</a:t>
            </a:r>
          </a:p>
          <a:p>
            <a:r>
              <a:rPr lang="en-US" altLang="en-US"/>
              <a:t>i.e., it predict y=t for every data point. This will make the bias term vanish entirely, since the E(y)=f (insert this above into the squared bias term to verify this),</a:t>
            </a:r>
          </a:p>
          <a:p>
            <a:r>
              <a:rPr lang="en-US" altLang="en-US"/>
              <a:t>but the variance term will become equal to the variance of the noise, which may</a:t>
            </a:r>
          </a:p>
          <a:p>
            <a:r>
              <a:rPr lang="en-US" altLang="en-US"/>
              <a:t>be significant (see also Bishop Chapter 9 and the Geman et al. Paper). In general,</a:t>
            </a:r>
          </a:p>
          <a:p>
            <a:r>
              <a:rPr lang="en-US" altLang="en-US"/>
              <a:t>finding an optimal bias-variance tradeoff is hard, but acceptable solutions can be</a:t>
            </a:r>
          </a:p>
          <a:p>
            <a:r>
              <a:rPr lang="en-US" altLang="en-US"/>
              <a:t>found, e.g., by means of cross validation or regularization.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16F4F1-48DD-4456-A4B6-7CB87F5DD991}" type="slidenum">
              <a:rPr lang="en-US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FB1054-525E-4915-BD08-2EBE889F72B3}" type="slidenum">
              <a:rPr lang="en-US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Note: these figures don’t work in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C525EC-A293-4843-8A2E-EDA82CF70794}" type="slidenum">
              <a:rPr lang="en-US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5CAC0B-44F7-4DFA-AD3C-2F3A72A0127B}" type="slidenum">
              <a:rPr lang="en-US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You can only get generalization through assumptions.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7252F0-670D-4DB7-A505-FF1E00593090}" type="slidenum">
              <a:rPr lang="en-US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simpler classifier or regularization could increase bias and lead to more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6269AF-84BD-4654-AA30-709C07E85D55}" type="slidenum">
              <a:rPr lang="en-US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Generative classifiers try to model the data.  Discriminative classifiers try to predict the label.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FF011C-FA00-411C-92CA-FA25ABAA2F20}" type="slidenum">
              <a:rPr lang="en-US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C5AFE0-890A-4A84-B543-6C9EBDB3E46D}" type="slidenum">
              <a:rPr 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7E990C-979A-419E-978B-543A272F0B8D}" type="slidenum">
              <a:rPr lang="en-US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67238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4528D-4D2C-41EE-901B-5628C5FEF5E1}" type="slidenum">
              <a:rPr lang="en-US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C7EEB2-CE7F-462A-A428-1B6BD6E0D30C}" type="slidenum">
              <a:rPr lang="en-US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Maximizes a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54AFA7-641E-4B0C-89E8-96B9B68D2B19}" type="slidenum">
              <a:rPr lang="en-US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453FFC-21C3-4A18-9206-D61C58463B93}" type="slidenum">
              <a:rPr lang="en-US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57123B-0150-4EE1-ADCA-7151895B7A88}" type="slidenum">
              <a:rPr lang="en-US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00DBA9-43B4-4D93-8083-9B2942153287}" type="slidenum">
              <a:rPr lang="en-US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A3C86-C9D3-4733-8174-3D9C1BB732D1}" type="slidenum">
              <a:rPr lang="en-US">
                <a:solidFill>
                  <a:prstClr val="black"/>
                </a:solidFill>
              </a:rPr>
              <a:pPr>
                <a:defRPr/>
              </a:pPr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929EEA-709C-45DD-88F6-DDFCB9DED215}" type="slidenum">
              <a:rPr lang="en-US">
                <a:solidFill>
                  <a:prstClr val="black"/>
                </a:solidFill>
              </a:rPr>
              <a:pPr>
                <a:defRPr/>
              </a:pPr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452B6E-C4DE-4003-8A34-B9376F33C491}" type="slidenum">
              <a:rPr lang="en-US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0BCD6E-DE01-4128-8232-38AEA4E40DD2}" type="slidenum">
              <a:rPr 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B118A9-0555-4158-BE6B-91F2AC160E15}" type="slidenum">
              <a:rPr lang="en-US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244D6-1998-417F-9585-06861DD7AA40}" type="slidenum">
              <a:rPr lang="en-US">
                <a:solidFill>
                  <a:prstClr val="black"/>
                </a:solidFill>
              </a:rPr>
              <a:pPr>
                <a:defRPr/>
              </a:pPr>
              <a:t>47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609743-D870-4A42-BC22-998C9D03823F}" type="slidenum">
              <a:rPr lang="en-US">
                <a:solidFill>
                  <a:prstClr val="black"/>
                </a:solidFill>
              </a:rPr>
              <a:pPr>
                <a:defRPr/>
              </a:pPr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0B42C-DA25-4D77-9E28-D2A1B9569CEF}" type="slidenum">
              <a:rPr lang="en-US">
                <a:solidFill>
                  <a:prstClr val="black"/>
                </a:solidFill>
              </a:rPr>
              <a:pPr>
                <a:defRPr/>
              </a:pPr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E91126-4510-4F9B-BDA8-C4343D3BC7A0}" type="slidenum">
              <a:rPr lang="en-US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2D6DEF-A083-48DE-BEE7-6112A3BAD599}" type="slidenum">
              <a:rPr lang="en-US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E97DC-08B0-44BD-A0D5-301235F25E5F}" type="slidenum">
              <a:rPr lang="en-US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96D5F0-8D7D-461A-9BA9-9D07A0A2BE33}" type="slidenum">
              <a:rPr lang="en-US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76A5E0-14A2-40B1-A1B9-413C7C4DE504}" type="slidenum">
              <a:rPr lang="en-US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7C3F81-780A-4400-A867-B5286A117A3C}" type="slidenum">
              <a:rPr lang="en-US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A453E-8CA2-484C-B167-47E0C9AB1219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232B-F318-49CF-9367-4B54E11A2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00099-6D47-424C-8E98-00875A625ABC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71A07-EABE-4198-A1D6-140F9D3E3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2087998B-2814-4572-A101-FB5E6CA5B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C253D4AE-FD36-43B5-9CF6-93190A647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325E6A17-E6DC-4B6C-949B-671150ABE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DF762366-EAA5-4060-8F05-B8FB092E2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51498-E8C6-414E-A34C-C3715774F499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612CD-448F-41E8-B1C5-3C00A32B7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DFDBB-DC32-49D6-BA74-E7C04CFD84D9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45965-3036-48B8-9DBE-5756AEBC1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F25D8-3BE5-47DA-A6FE-CD963BF089C4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174A0-6A96-441C-B5BC-2080FE051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5F7B2-EC04-49ED-832E-10F0E55CB1CF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0E758-4042-4C99-9BD5-34DE3F3DC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52509-BE6F-4681-A045-063B2237B2F2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2404B-6273-4F29-BC02-9792478CE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06E7-4977-4BA6-A270-510B66E99D32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3ED97-FA82-42D3-AFC3-495D60593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D1072-4EEF-4AB6-A4B1-A160B8E6CC1F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AE8D6-5E3F-4B8A-9939-970272F91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3CEAA-78C8-4871-A8A0-DF7750937C0C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F21CF-1329-4A50-B31C-D82DD5F8B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A19E5-4955-4D1E-B966-F2FD0F4B93AC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2A6F3-C287-4D16-85C5-6AC3EA157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992D2-D808-46B5-91C8-525F5278A2EC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862AB-585D-44F0-AB89-52C8CED0A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8F63D-5F6A-4BF4-94E6-8F75633B7530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6C8E9-C232-4352-B9F1-8595AC384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7BC5A-F68F-44FD-8254-B87FD19D224C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8011E-C3FA-4028-965A-466E2BEE4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D19C3-5F98-4568-8885-5A85CBEA3CF3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0D1A6-F88A-44CE-A24F-389E07954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516AB-5848-49AD-A4DC-832CA8F41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BFF40-D445-4F20-BB14-93D3D31DBB56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19A09-9887-4F6F-93D0-E732A6577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6A21-9065-436F-BB40-F0EDBFCF7A6C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2564C-00E0-4604-BA64-46E0ADB32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28224-C0D8-4D0F-9DB6-BC2D55F9B440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B7627-8D7D-40C4-B73F-85482571E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0EC1-1AB8-4C52-975C-F0155A7E92F3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6CAA8-6490-43B9-86C6-43EBD84B8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C2643-590A-4F2B-AE36-417BA3DE6025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512AF-B97C-4D62-8DE7-B49150142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29DAF-E4F7-49B5-9C9B-96C0F78FFAB5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5D04C-6781-4FFB-AA12-32D747E014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D39F1-4222-47B8-B086-1B5B1BE70A14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7CF90-0FF0-4EF3-80F0-3585251F5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4EE7F-DED7-4BCB-A471-5755B192EDEE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4B5C1-F1E0-4EE7-8A45-4F8E7EC18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2ABA2-17F4-4F3F-850F-15402C06CEE2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F04CF-5B77-4D2F-ABF8-C21AF6DE8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EF7E6-D685-45FB-9E91-B108BFC78A28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2B8F8-1F7E-4D65-A0A3-540C71821A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EF4FB-92DF-4F9A-9831-6C32B9166D97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CE3F0-8C86-4B6F-990F-F967A1728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17668-3E15-45C6-8D9B-D3133D261096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17D7-E5EF-4414-B6E3-1F60F176A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22FBA-339D-4318-AA05-3912F4A884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0A81F-D807-4ECE-9F75-A2C3EB27E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FE13D-5674-4C0D-A56E-24547F1C2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D0BA6-A03B-4539-A6E5-98B1D4757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24B69-46D3-45D5-90E7-6CE45D70A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7EC3B-F787-4A7D-97EF-E5F6A7666B19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AE411-3753-4103-8EC6-DA9328C9E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3E5D4-4FC6-4F6F-B89D-BAACC9EC6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6ED03-4E37-46F8-AAEF-98A7C76F1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86D6F-4DD5-4CFF-9211-C994ECC50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D0B7E-DE1E-4EF0-A178-EC2BA7B30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2C44F-F1FF-4DAD-87F2-DB58D7114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5908F-CC50-41AA-A82A-60F014A3B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4C562-E27D-4DC1-9392-C347DFB0F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5429B-BB2D-41EA-AB8A-B29B06F07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F26D2-F238-4B7A-B171-AB30BE454A13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54B48-6334-4780-9F14-9C43A27DE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D049F-A2FE-4BB9-86A4-A1B22BDF957A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B0E49-1C97-48B8-9953-DC0DBE659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77C38-4A69-4A58-A9BD-A7028C641D32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85333-1D03-4205-8F12-AFEB19095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C3856-2185-43FF-ABBB-388865E84CC0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43DD7-4555-487C-B8C0-799BEA838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07169-B7F3-423E-94BA-C0CB6B7B3F88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56311-3380-4E6E-9677-BBF29191D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E90CF-9E6A-4B24-B16B-385A1AFF4721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F66AC-0393-4EB9-B5A7-D1118BE98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81551-14DA-4587-8E69-EFC1F364199B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A7FED-5639-48E5-8B86-A771B2A1C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1E487-E804-4D7C-AB48-9C032A2D2AF7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938C9-D49C-40D7-8E31-7A63B2F6E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A1D49-EB33-4B0C-8496-9C631C7D0D5E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EE23F-12A7-4E43-8B56-7CC401827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7E88B-B679-45A2-ABB2-8D8F2E8F4DC5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DF343-DC9D-4404-B879-9968A06B2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FB3DE-26A0-4522-B163-A90CF722A0FC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55F13-6EF9-49B7-A334-0D8F7694B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12F7B-FBDA-4B62-AE18-10405C608EFF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65FB5-6362-4C42-8F70-9DB254995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0C6A5-5059-41FD-A520-C35A2C91DF68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A18BE-47B1-4BA6-B164-473215B0E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53A87-0C2A-43FD-BE5A-22439D515FA8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9EEAD-B611-4DB8-B3AC-DEC4BBDE3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A9E86-A186-41E2-A4C8-401344345D2D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0800-FCA8-429D-BB3C-E3448FDC1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42BAF-3CAC-49E3-BF0F-FE78D64CF1A1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0804-DE01-4F8A-B431-37008786C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DE572-B5F1-41F3-BDDE-872980C25CCA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C71E0-E6F2-4DEA-83A8-0B7531218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156E8-0CA8-436E-BA70-6123DB61B3F0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47F2F-C6FD-4A0A-835E-F1AF6F385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A80E6-CE60-4F5E-93EA-A7DAB4D4C791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E9D74-D133-4C11-89A3-2ACB5DB69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65D00-427E-48B5-895C-1057508DE380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9C796-A798-4AD0-A64F-E426F1634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C62F8-FF38-41EE-B22F-2AC84AB5C956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EE239-F27A-4766-9C70-E9F0AA39B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EA7E3-71E5-4998-8D82-5F26739229CC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78DC9-8232-40F2-9919-BB5BA4C70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1B912-F365-430A-8432-17693DE9D696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E2A8B-7E99-4178-90C5-DD020EC80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57337-B86D-4D1C-9D56-4D60B09AE3F4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36A4E-4AC0-45F7-B84E-0D9B3425C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479C6-44B8-4CFE-8AC9-AF7EAEB5D542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656C9-1A38-413B-8C98-70BA7B1F5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BBE434B-80A1-443D-BB60-9C6C59ABC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42A22F-0010-4D7F-9EEA-B8DE0B798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A44A905-AE40-4774-ABB6-D3F7E2A59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8100E65-F837-4F7C-A891-395FF4C03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02E9FA2-1B89-4797-AAA8-827A2838F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0CBDF59-F3F1-4448-A515-DFFCB6264A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4417C8A-3B5C-47BE-9630-5E873169D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C86B44B-FA85-4C7C-9B3B-18ADBA4B6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F700245B-CD5E-4477-8A6B-DF3997F7B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E8BB205-F42E-4FD2-B00B-DC68F553E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4C858-79F8-4218-AA56-2663E43E944D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DF7CD-A280-43E9-9F87-A86FDF955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BAE854D-9779-4C67-8E7C-EB77686CB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FA4A840-C3C3-4665-BD21-C8ABD9952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8950E7F2-4020-4660-892B-7136ED4ED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C7AC3EA0-B869-447D-8A0C-AC963198E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C26AA5B6-53D2-434B-8222-DBAA743B8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3BCA033F-82FA-43B8-B76C-4CADA79EB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000D0511-9D08-4BFB-9F6F-9E1CFB71B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2CF9BA36-5835-4C8F-A3D7-12F74045D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27FBD7D5-92AD-4894-BCC4-15B51914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28655B22-7632-42D3-96DC-058D5C86B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D0255-7233-43E3-94EA-7AD7113DA501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6059C-3727-47A8-9E15-D5AA8C05F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442C7C48-66FD-4868-90D5-28F1E4DF9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033C3E5E-9CB5-456B-9BDD-C8B81C18C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1DC66C93-23B9-46DB-9FDC-DF43F05C7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5020820B-BAD8-48BB-BD31-B08A6CE3D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3176D5A1-6172-4158-98C4-857DDF073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0FBC3123-5FA9-438B-96AB-1FA2CA80F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5D408F5E-D9CE-4F7C-806F-E4D555111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71590CF8-A2F5-4167-BF7C-05714577D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850FC2A4-EA27-4CEF-81E8-8075E677A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F5F0C931-5CE6-4371-9BF4-BF4EE3236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20A049-A3CD-42CE-9B6F-256E022AB86D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FF129A-0F6F-4B23-8CAD-EDB287365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  <p:sldLayoutId id="2147484424" r:id="rId5"/>
    <p:sldLayoutId id="2147484425" r:id="rId6"/>
    <p:sldLayoutId id="2147484426" r:id="rId7"/>
    <p:sldLayoutId id="2147484427" r:id="rId8"/>
    <p:sldLayoutId id="2147484428" r:id="rId9"/>
    <p:sldLayoutId id="2147484429" r:id="rId10"/>
    <p:sldLayoutId id="21474844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9769971F-4C46-48C6-AC58-13717B2E0250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B4BB875D-BB79-4D49-A8B8-86220FC96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32" r:id="rId2"/>
    <p:sldLayoutId id="2147484433" r:id="rId3"/>
    <p:sldLayoutId id="2147484434" r:id="rId4"/>
    <p:sldLayoutId id="2147484435" r:id="rId5"/>
    <p:sldLayoutId id="2147484436" r:id="rId6"/>
    <p:sldLayoutId id="2147484437" r:id="rId7"/>
    <p:sldLayoutId id="2147484438" r:id="rId8"/>
    <p:sldLayoutId id="2147484439" r:id="rId9"/>
    <p:sldLayoutId id="2147484440" r:id="rId10"/>
    <p:sldLayoutId id="2147484441" r:id="rId11"/>
    <p:sldLayoutId id="21474844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F5BDB2AD-B0CE-4F29-9E6B-A86E30458833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BBAE19C9-EEC2-4E45-A891-BE4692EBE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29ED8845-6AFC-4BC4-BE60-846D33C91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  <p:sldLayoutId id="2147484464" r:id="rId12"/>
    <p:sldLayoutId id="214748446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4C5E66-CC57-4AF6-819E-05C766F12A82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BBD08B-F506-4F42-B8AC-544C9BF9E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DB7A47D-1346-4DD3-B707-872C5BD3A2F5}" type="datetimeFigureOut">
              <a:rPr lang="en-US"/>
              <a:pPr>
                <a:defRPr/>
              </a:pPr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05B91E-4C50-40A1-9EDF-CDA1646F7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79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9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30255FE-F786-46A6-B878-12EB365B3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3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34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FCBEFC4B-DC03-43B2-98E7-46AFDEAF9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0EA89B7-ED6A-4594-B84D-4E34AC439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ed.ac.uk/teaching/courses/mlsc/Notes/Lecture4/BiasVariance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4.xml"/><Relationship Id="rId5" Type="http://schemas.openxmlformats.org/officeDocument/2006/relationships/hyperlink" Target="http://www.umiacs.umd.edu/~joseph/support-vector-machines4.pdf" TargetMode="External"/><Relationship Id="rId4" Type="http://schemas.openxmlformats.org/officeDocument/2006/relationships/image" Target="../media/image2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hyperlink" Target="http://lear.inrialpes.fr/pubs/2007/ZMLS07/ZhangMarszalekLazebnikSchmid-IJCV07-ClassificationStudy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-machines.org/softwar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36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60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15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012825"/>
          </a:xfrm>
        </p:spPr>
        <p:txBody>
          <a:bodyPr/>
          <a:lstStyle/>
          <a:p>
            <a:pPr eaLnBrk="1" hangingPunct="1"/>
            <a:r>
              <a:rPr lang="en-US" altLang="en-US"/>
              <a:t>Machine Learning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05000" y="5334000"/>
            <a:ext cx="5181600" cy="1447800"/>
          </a:xfrm>
          <a:solidFill>
            <a:schemeClr val="bg1">
              <a:alpha val="20000"/>
            </a:schemeClr>
          </a:solidFill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Computer Vision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James Hays, Brown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7027863" y="5688013"/>
            <a:ext cx="2116137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+mn-cs"/>
              </a:rPr>
              <a:t>Slides:  Isabelle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+mn-cs"/>
              </a:rPr>
              <a:t>Guyon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+mn-cs"/>
              </a:rPr>
              <a:t>,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cs typeface="+mn-cs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+mn-cs"/>
              </a:rPr>
              <a:t>Erik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+mn-cs"/>
              </a:rPr>
              <a:t>Sudderth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+mn-cs"/>
              </a:rPr>
              <a:t>,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cs typeface="+mn-cs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+mn-cs"/>
              </a:rPr>
              <a:t>Mark Johnson,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cs typeface="+mn-cs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+mn-cs"/>
              </a:rPr>
              <a:t>Derek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+mn-cs"/>
              </a:rPr>
              <a:t>Hoiem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+mn-cs"/>
              </a:rPr>
              <a:t>,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cs typeface="+mn-cs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+mn-cs"/>
              </a:rPr>
              <a:t>Lana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+mn-cs"/>
              </a:rPr>
              <a:t>Lazebnik</a:t>
            </a:r>
            <a:endParaRPr lang="en-US" sz="1400" dirty="0">
              <a:solidFill>
                <a:schemeClr val="bg1">
                  <a:lumMod val="65000"/>
                </a:schemeClr>
              </a:solidFill>
              <a:cs typeface="+mn-cs"/>
            </a:endParaRPr>
          </a:p>
        </p:txBody>
      </p:sp>
      <p:pic>
        <p:nvPicPr>
          <p:cNvPr id="48133" name="Picture 2" descr="C:\Users\hays\Desktop\143 Computer Vision\slides\07\cmu_machine_learning_dept_members_protest_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6213" y="1339850"/>
            <a:ext cx="625157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0" y="6334125"/>
            <a:ext cx="2682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+mn-cs"/>
              </a:rPr>
              <a:t>Photo: CMU Machine Learning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cs typeface="+mn-cs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+mn-cs"/>
              </a:rPr>
              <a:t>Department protests G20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800600"/>
            <a:ext cx="8686800" cy="1325563"/>
          </a:xfrm>
        </p:spPr>
        <p:txBody>
          <a:bodyPr/>
          <a:lstStyle/>
          <a:p>
            <a:r>
              <a:rPr lang="en-US" altLang="en-US"/>
              <a:t>Find a </a:t>
            </a:r>
            <a:r>
              <a:rPr lang="en-US" altLang="en-US" i="1"/>
              <a:t>linear function </a:t>
            </a:r>
            <a:r>
              <a:rPr lang="en-US" altLang="en-US"/>
              <a:t>to separate the classes:</a:t>
            </a:r>
          </a:p>
          <a:p>
            <a:endParaRPr lang="en-US" altLang="en-US" sz="1200"/>
          </a:p>
          <a:p>
            <a:pPr algn="ctr"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	f(</a:t>
            </a:r>
            <a:r>
              <a:rPr lang="en-US" altLang="en-US" b="1">
                <a:solidFill>
                  <a:srgbClr val="0000FF"/>
                </a:solidFill>
              </a:rPr>
              <a:t>x</a:t>
            </a:r>
            <a:r>
              <a:rPr lang="en-US" altLang="en-US">
                <a:solidFill>
                  <a:srgbClr val="0000FF"/>
                </a:solidFill>
              </a:rPr>
              <a:t>) = sgn(</a:t>
            </a:r>
            <a:r>
              <a:rPr lang="en-US" altLang="en-US" b="1">
                <a:solidFill>
                  <a:srgbClr val="0000FF"/>
                </a:solidFill>
              </a:rPr>
              <a:t>w </a:t>
            </a:r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 </a:t>
            </a:r>
            <a:r>
              <a:rPr lang="en-US" altLang="en-US" b="1">
                <a:solidFill>
                  <a:srgbClr val="0000FF"/>
                </a:solidFill>
              </a:rPr>
              <a:t>x </a:t>
            </a:r>
            <a:r>
              <a:rPr lang="en-US" altLang="en-US">
                <a:solidFill>
                  <a:srgbClr val="0000FF"/>
                </a:solidFill>
              </a:rPr>
              <a:t>+ b)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1828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1752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200" y="3276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2971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3733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91200" y="2057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91200" y="3124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76800" y="1676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57800" y="22860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76800" y="3581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2667000" y="2590800"/>
            <a:ext cx="3276600" cy="533400"/>
          </a:xfrm>
          <a:prstGeom prst="line">
            <a:avLst/>
          </a:prstGeom>
          <a:ln w="38100">
            <a:solidFill>
              <a:srgbClr val="CC00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 classifiers to choose from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SVM</a:t>
            </a:r>
          </a:p>
          <a:p>
            <a:r>
              <a:rPr lang="en-US" altLang="en-US" sz="2800"/>
              <a:t>Neural networks</a:t>
            </a:r>
          </a:p>
          <a:p>
            <a:r>
              <a:rPr lang="en-US" altLang="en-US" sz="2800"/>
              <a:t>Naïve Bayes</a:t>
            </a:r>
          </a:p>
          <a:p>
            <a:r>
              <a:rPr lang="en-US" altLang="en-US" sz="2800"/>
              <a:t>Bayesian network</a:t>
            </a:r>
          </a:p>
          <a:p>
            <a:r>
              <a:rPr lang="en-US" altLang="en-US" sz="2800"/>
              <a:t>Logistic regression</a:t>
            </a:r>
          </a:p>
          <a:p>
            <a:r>
              <a:rPr lang="en-US" altLang="en-US" sz="2800"/>
              <a:t>Randomized Forests</a:t>
            </a:r>
          </a:p>
          <a:p>
            <a:r>
              <a:rPr lang="en-US" altLang="en-US" sz="2800"/>
              <a:t>Boosted Decision Trees</a:t>
            </a:r>
          </a:p>
          <a:p>
            <a:r>
              <a:rPr lang="en-US" altLang="en-US" sz="2800"/>
              <a:t>K-nearest neighbor</a:t>
            </a:r>
          </a:p>
          <a:p>
            <a:r>
              <a:rPr lang="en-US" altLang="en-US" sz="2800"/>
              <a:t>RBMs</a:t>
            </a:r>
          </a:p>
          <a:p>
            <a:r>
              <a:rPr lang="en-US" altLang="en-US" sz="2800"/>
              <a:t>Etc.</a:t>
            </a:r>
          </a:p>
          <a:p>
            <a:pPr>
              <a:buFont typeface="Arial" charset="0"/>
              <a:buNone/>
            </a:pPr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24400" y="1676400"/>
            <a:ext cx="38211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000000"/>
                </a:solidFill>
              </a:rPr>
              <a:t>Which is the best one?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581775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16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altLang="en-US" sz="2400"/>
              <a:t>Images in the training set must be annotated with the “correct answer” that the model is expected to produce</a:t>
            </a:r>
          </a:p>
        </p:txBody>
      </p:sp>
      <p:pic>
        <p:nvPicPr>
          <p:cNvPr id="59395" name="Picture 4" descr="00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8425" y="2389188"/>
            <a:ext cx="6175375" cy="431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3048000" y="1885950"/>
            <a:ext cx="2606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altLang="en-US" sz="2000">
                <a:solidFill>
                  <a:srgbClr val="000000"/>
                </a:solidFill>
              </a:rPr>
              <a:t>Contains a motorbike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2343150" y="3363913"/>
            <a:ext cx="4062413" cy="292576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3399" name="Freeform 7"/>
          <p:cNvSpPr>
            <a:spLocks/>
          </p:cNvSpPr>
          <p:nvPr/>
        </p:nvSpPr>
        <p:spPr bwMode="auto">
          <a:xfrm>
            <a:off x="2339975" y="3503613"/>
            <a:ext cx="4100513" cy="2798762"/>
          </a:xfrm>
          <a:custGeom>
            <a:avLst/>
            <a:gdLst>
              <a:gd name="T0" fmla="*/ 2147483647 w 1211"/>
              <a:gd name="T1" fmla="*/ 2147483647 h 827"/>
              <a:gd name="T2" fmla="*/ 2147483647 w 1211"/>
              <a:gd name="T3" fmla="*/ 2147483647 h 827"/>
              <a:gd name="T4" fmla="*/ 2147483647 w 1211"/>
              <a:gd name="T5" fmla="*/ 2147483647 h 827"/>
              <a:gd name="T6" fmla="*/ 2147483647 w 1211"/>
              <a:gd name="T7" fmla="*/ 2147483647 h 827"/>
              <a:gd name="T8" fmla="*/ 2147483647 w 1211"/>
              <a:gd name="T9" fmla="*/ 2147483647 h 827"/>
              <a:gd name="T10" fmla="*/ 2147483647 w 1211"/>
              <a:gd name="T11" fmla="*/ 2147483647 h 827"/>
              <a:gd name="T12" fmla="*/ 2147483647 w 1211"/>
              <a:gd name="T13" fmla="*/ 2147483647 h 827"/>
              <a:gd name="T14" fmla="*/ 2147483647 w 1211"/>
              <a:gd name="T15" fmla="*/ 2147483647 h 827"/>
              <a:gd name="T16" fmla="*/ 2147483647 w 1211"/>
              <a:gd name="T17" fmla="*/ 2147483647 h 827"/>
              <a:gd name="T18" fmla="*/ 2147483647 w 1211"/>
              <a:gd name="T19" fmla="*/ 2147483647 h 827"/>
              <a:gd name="T20" fmla="*/ 2147483647 w 1211"/>
              <a:gd name="T21" fmla="*/ 2147483647 h 827"/>
              <a:gd name="T22" fmla="*/ 2147483647 w 1211"/>
              <a:gd name="T23" fmla="*/ 2147483647 h 827"/>
              <a:gd name="T24" fmla="*/ 2147483647 w 1211"/>
              <a:gd name="T25" fmla="*/ 2147483647 h 827"/>
              <a:gd name="T26" fmla="*/ 2147483647 w 1211"/>
              <a:gd name="T27" fmla="*/ 2147483647 h 827"/>
              <a:gd name="T28" fmla="*/ 2147483647 w 1211"/>
              <a:gd name="T29" fmla="*/ 2147483647 h 827"/>
              <a:gd name="T30" fmla="*/ 2147483647 w 1211"/>
              <a:gd name="T31" fmla="*/ 2147483647 h 827"/>
              <a:gd name="T32" fmla="*/ 2147483647 w 1211"/>
              <a:gd name="T33" fmla="*/ 2147483647 h 827"/>
              <a:gd name="T34" fmla="*/ 2147483647 w 1211"/>
              <a:gd name="T35" fmla="*/ 2147483647 h 827"/>
              <a:gd name="T36" fmla="*/ 2147483647 w 1211"/>
              <a:gd name="T37" fmla="*/ 2147483647 h 827"/>
              <a:gd name="T38" fmla="*/ 2147483647 w 1211"/>
              <a:gd name="T39" fmla="*/ 2147483647 h 827"/>
              <a:gd name="T40" fmla="*/ 2147483647 w 1211"/>
              <a:gd name="T41" fmla="*/ 2147483647 h 827"/>
              <a:gd name="T42" fmla="*/ 2147483647 w 1211"/>
              <a:gd name="T43" fmla="*/ 2147483647 h 827"/>
              <a:gd name="T44" fmla="*/ 2147483647 w 1211"/>
              <a:gd name="T45" fmla="*/ 2147483647 h 827"/>
              <a:gd name="T46" fmla="*/ 2147483647 w 1211"/>
              <a:gd name="T47" fmla="*/ 2147483647 h 827"/>
              <a:gd name="T48" fmla="*/ 2147483647 w 1211"/>
              <a:gd name="T49" fmla="*/ 2147483647 h 827"/>
              <a:gd name="T50" fmla="*/ 2147483647 w 1211"/>
              <a:gd name="T51" fmla="*/ 2147483647 h 827"/>
              <a:gd name="T52" fmla="*/ 2147483647 w 1211"/>
              <a:gd name="T53" fmla="*/ 2147483647 h 827"/>
              <a:gd name="T54" fmla="*/ 2147483647 w 1211"/>
              <a:gd name="T55" fmla="*/ 2147483647 h 827"/>
              <a:gd name="T56" fmla="*/ 2147483647 w 1211"/>
              <a:gd name="T57" fmla="*/ 2147483647 h 827"/>
              <a:gd name="T58" fmla="*/ 2147483647 w 1211"/>
              <a:gd name="T59" fmla="*/ 2147483647 h 827"/>
              <a:gd name="T60" fmla="*/ 2147483647 w 1211"/>
              <a:gd name="T61" fmla="*/ 2147483647 h 827"/>
              <a:gd name="T62" fmla="*/ 2147483647 w 1211"/>
              <a:gd name="T63" fmla="*/ 2147483647 h 827"/>
              <a:gd name="T64" fmla="*/ 2147483647 w 1211"/>
              <a:gd name="T65" fmla="*/ 2147483647 h 827"/>
              <a:gd name="T66" fmla="*/ 2147483647 w 1211"/>
              <a:gd name="T67" fmla="*/ 2147483647 h 827"/>
              <a:gd name="T68" fmla="*/ 2147483647 w 1211"/>
              <a:gd name="T69" fmla="*/ 2147483647 h 827"/>
              <a:gd name="T70" fmla="*/ 2147483647 w 1211"/>
              <a:gd name="T71" fmla="*/ 2147483647 h 827"/>
              <a:gd name="T72" fmla="*/ 2147483647 w 1211"/>
              <a:gd name="T73" fmla="*/ 2147483647 h 827"/>
              <a:gd name="T74" fmla="*/ 2147483647 w 1211"/>
              <a:gd name="T75" fmla="*/ 2147483647 h 827"/>
              <a:gd name="T76" fmla="*/ 2147483647 w 1211"/>
              <a:gd name="T77" fmla="*/ 2147483647 h 827"/>
              <a:gd name="T78" fmla="*/ 2147483647 w 1211"/>
              <a:gd name="T79" fmla="*/ 2147483647 h 827"/>
              <a:gd name="T80" fmla="*/ 2147483647 w 1211"/>
              <a:gd name="T81" fmla="*/ 2147483647 h 827"/>
              <a:gd name="T82" fmla="*/ 2147483647 w 1211"/>
              <a:gd name="T83" fmla="*/ 2147483647 h 82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11"/>
              <a:gd name="T127" fmla="*/ 0 h 827"/>
              <a:gd name="T128" fmla="*/ 1211 w 1211"/>
              <a:gd name="T129" fmla="*/ 827 h 82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11" h="827">
                <a:moveTo>
                  <a:pt x="99" y="138"/>
                </a:moveTo>
                <a:cubicBezTo>
                  <a:pt x="121" y="139"/>
                  <a:pt x="133" y="142"/>
                  <a:pt x="156" y="144"/>
                </a:cubicBezTo>
                <a:cubicBezTo>
                  <a:pt x="163" y="149"/>
                  <a:pt x="169" y="150"/>
                  <a:pt x="177" y="153"/>
                </a:cubicBezTo>
                <a:cubicBezTo>
                  <a:pt x="184" y="158"/>
                  <a:pt x="192" y="158"/>
                  <a:pt x="201" y="159"/>
                </a:cubicBezTo>
                <a:cubicBezTo>
                  <a:pt x="209" y="163"/>
                  <a:pt x="216" y="167"/>
                  <a:pt x="225" y="169"/>
                </a:cubicBezTo>
                <a:cubicBezTo>
                  <a:pt x="243" y="183"/>
                  <a:pt x="269" y="171"/>
                  <a:pt x="291" y="175"/>
                </a:cubicBezTo>
                <a:cubicBezTo>
                  <a:pt x="304" y="191"/>
                  <a:pt x="331" y="187"/>
                  <a:pt x="349" y="187"/>
                </a:cubicBezTo>
                <a:cubicBezTo>
                  <a:pt x="360" y="192"/>
                  <a:pt x="369" y="192"/>
                  <a:pt x="382" y="193"/>
                </a:cubicBezTo>
                <a:cubicBezTo>
                  <a:pt x="390" y="196"/>
                  <a:pt x="389" y="201"/>
                  <a:pt x="393" y="208"/>
                </a:cubicBezTo>
                <a:cubicBezTo>
                  <a:pt x="396" y="223"/>
                  <a:pt x="404" y="229"/>
                  <a:pt x="418" y="231"/>
                </a:cubicBezTo>
                <a:cubicBezTo>
                  <a:pt x="424" y="235"/>
                  <a:pt x="425" y="238"/>
                  <a:pt x="432" y="240"/>
                </a:cubicBezTo>
                <a:cubicBezTo>
                  <a:pt x="438" y="246"/>
                  <a:pt x="447" y="252"/>
                  <a:pt x="456" y="253"/>
                </a:cubicBezTo>
                <a:cubicBezTo>
                  <a:pt x="461" y="255"/>
                  <a:pt x="466" y="256"/>
                  <a:pt x="471" y="258"/>
                </a:cubicBezTo>
                <a:cubicBezTo>
                  <a:pt x="489" y="257"/>
                  <a:pt x="508" y="259"/>
                  <a:pt x="526" y="256"/>
                </a:cubicBezTo>
                <a:cubicBezTo>
                  <a:pt x="528" y="256"/>
                  <a:pt x="525" y="252"/>
                  <a:pt x="525" y="250"/>
                </a:cubicBezTo>
                <a:cubicBezTo>
                  <a:pt x="525" y="243"/>
                  <a:pt x="526" y="244"/>
                  <a:pt x="532" y="240"/>
                </a:cubicBezTo>
                <a:cubicBezTo>
                  <a:pt x="536" y="234"/>
                  <a:pt x="541" y="228"/>
                  <a:pt x="546" y="222"/>
                </a:cubicBezTo>
                <a:cubicBezTo>
                  <a:pt x="550" y="201"/>
                  <a:pt x="570" y="170"/>
                  <a:pt x="588" y="159"/>
                </a:cubicBezTo>
                <a:cubicBezTo>
                  <a:pt x="595" y="148"/>
                  <a:pt x="603" y="146"/>
                  <a:pt x="616" y="144"/>
                </a:cubicBezTo>
                <a:cubicBezTo>
                  <a:pt x="624" y="141"/>
                  <a:pt x="629" y="139"/>
                  <a:pt x="636" y="135"/>
                </a:cubicBezTo>
                <a:cubicBezTo>
                  <a:pt x="641" y="128"/>
                  <a:pt x="648" y="125"/>
                  <a:pt x="655" y="120"/>
                </a:cubicBezTo>
                <a:cubicBezTo>
                  <a:pt x="659" y="114"/>
                  <a:pt x="661" y="115"/>
                  <a:pt x="667" y="111"/>
                </a:cubicBezTo>
                <a:cubicBezTo>
                  <a:pt x="682" y="86"/>
                  <a:pt x="726" y="95"/>
                  <a:pt x="748" y="94"/>
                </a:cubicBezTo>
                <a:cubicBezTo>
                  <a:pt x="756" y="93"/>
                  <a:pt x="754" y="90"/>
                  <a:pt x="759" y="84"/>
                </a:cubicBezTo>
                <a:cubicBezTo>
                  <a:pt x="761" y="72"/>
                  <a:pt x="764" y="62"/>
                  <a:pt x="765" y="49"/>
                </a:cubicBezTo>
                <a:cubicBezTo>
                  <a:pt x="765" y="40"/>
                  <a:pt x="761" y="15"/>
                  <a:pt x="774" y="12"/>
                </a:cubicBezTo>
                <a:cubicBezTo>
                  <a:pt x="779" y="9"/>
                  <a:pt x="783" y="7"/>
                  <a:pt x="789" y="6"/>
                </a:cubicBezTo>
                <a:cubicBezTo>
                  <a:pt x="797" y="0"/>
                  <a:pt x="800" y="1"/>
                  <a:pt x="811" y="0"/>
                </a:cubicBezTo>
                <a:cubicBezTo>
                  <a:pt x="837" y="1"/>
                  <a:pt x="855" y="4"/>
                  <a:pt x="879" y="9"/>
                </a:cubicBezTo>
                <a:cubicBezTo>
                  <a:pt x="881" y="50"/>
                  <a:pt x="900" y="27"/>
                  <a:pt x="927" y="24"/>
                </a:cubicBezTo>
                <a:cubicBezTo>
                  <a:pt x="938" y="21"/>
                  <a:pt x="949" y="20"/>
                  <a:pt x="960" y="18"/>
                </a:cubicBezTo>
                <a:cubicBezTo>
                  <a:pt x="964" y="18"/>
                  <a:pt x="969" y="17"/>
                  <a:pt x="972" y="19"/>
                </a:cubicBezTo>
                <a:cubicBezTo>
                  <a:pt x="979" y="25"/>
                  <a:pt x="968" y="31"/>
                  <a:pt x="981" y="34"/>
                </a:cubicBezTo>
                <a:cubicBezTo>
                  <a:pt x="991" y="33"/>
                  <a:pt x="1000" y="32"/>
                  <a:pt x="1006" y="24"/>
                </a:cubicBezTo>
                <a:cubicBezTo>
                  <a:pt x="1014" y="14"/>
                  <a:pt x="1008" y="6"/>
                  <a:pt x="1023" y="3"/>
                </a:cubicBezTo>
                <a:cubicBezTo>
                  <a:pt x="1036" y="4"/>
                  <a:pt x="1031" y="8"/>
                  <a:pt x="1041" y="10"/>
                </a:cubicBezTo>
                <a:cubicBezTo>
                  <a:pt x="1048" y="16"/>
                  <a:pt x="1049" y="17"/>
                  <a:pt x="1053" y="25"/>
                </a:cubicBezTo>
                <a:cubicBezTo>
                  <a:pt x="1055" y="34"/>
                  <a:pt x="1059" y="40"/>
                  <a:pt x="1062" y="48"/>
                </a:cubicBezTo>
                <a:cubicBezTo>
                  <a:pt x="1064" y="58"/>
                  <a:pt x="1063" y="76"/>
                  <a:pt x="1053" y="81"/>
                </a:cubicBezTo>
                <a:cubicBezTo>
                  <a:pt x="1039" y="109"/>
                  <a:pt x="1061" y="147"/>
                  <a:pt x="1042" y="172"/>
                </a:cubicBezTo>
                <a:cubicBezTo>
                  <a:pt x="1045" y="182"/>
                  <a:pt x="1044" y="185"/>
                  <a:pt x="1053" y="190"/>
                </a:cubicBezTo>
                <a:cubicBezTo>
                  <a:pt x="1057" y="198"/>
                  <a:pt x="1058" y="205"/>
                  <a:pt x="1062" y="213"/>
                </a:cubicBezTo>
                <a:cubicBezTo>
                  <a:pt x="1063" y="224"/>
                  <a:pt x="1065" y="230"/>
                  <a:pt x="1071" y="238"/>
                </a:cubicBezTo>
                <a:cubicBezTo>
                  <a:pt x="1071" y="252"/>
                  <a:pt x="1070" y="275"/>
                  <a:pt x="1077" y="289"/>
                </a:cubicBezTo>
                <a:cubicBezTo>
                  <a:pt x="1073" y="333"/>
                  <a:pt x="1056" y="324"/>
                  <a:pt x="1015" y="328"/>
                </a:cubicBezTo>
                <a:cubicBezTo>
                  <a:pt x="1011" y="330"/>
                  <a:pt x="1006" y="331"/>
                  <a:pt x="1002" y="333"/>
                </a:cubicBezTo>
                <a:cubicBezTo>
                  <a:pt x="995" y="343"/>
                  <a:pt x="984" y="344"/>
                  <a:pt x="973" y="348"/>
                </a:cubicBezTo>
                <a:cubicBezTo>
                  <a:pt x="967" y="357"/>
                  <a:pt x="975" y="365"/>
                  <a:pt x="984" y="367"/>
                </a:cubicBezTo>
                <a:cubicBezTo>
                  <a:pt x="993" y="372"/>
                  <a:pt x="985" y="366"/>
                  <a:pt x="990" y="384"/>
                </a:cubicBezTo>
                <a:cubicBezTo>
                  <a:pt x="993" y="394"/>
                  <a:pt x="1010" y="396"/>
                  <a:pt x="1018" y="397"/>
                </a:cubicBezTo>
                <a:cubicBezTo>
                  <a:pt x="1031" y="402"/>
                  <a:pt x="1053" y="402"/>
                  <a:pt x="1068" y="403"/>
                </a:cubicBezTo>
                <a:cubicBezTo>
                  <a:pt x="1075" y="406"/>
                  <a:pt x="1083" y="408"/>
                  <a:pt x="1090" y="409"/>
                </a:cubicBezTo>
                <a:cubicBezTo>
                  <a:pt x="1101" y="414"/>
                  <a:pt x="1092" y="409"/>
                  <a:pt x="1101" y="417"/>
                </a:cubicBezTo>
                <a:cubicBezTo>
                  <a:pt x="1104" y="419"/>
                  <a:pt x="1110" y="424"/>
                  <a:pt x="1110" y="424"/>
                </a:cubicBezTo>
                <a:cubicBezTo>
                  <a:pt x="1117" y="436"/>
                  <a:pt x="1128" y="438"/>
                  <a:pt x="1135" y="450"/>
                </a:cubicBezTo>
                <a:cubicBezTo>
                  <a:pt x="1146" y="445"/>
                  <a:pt x="1149" y="449"/>
                  <a:pt x="1155" y="459"/>
                </a:cubicBezTo>
                <a:cubicBezTo>
                  <a:pt x="1157" y="471"/>
                  <a:pt x="1153" y="481"/>
                  <a:pt x="1167" y="484"/>
                </a:cubicBezTo>
                <a:cubicBezTo>
                  <a:pt x="1173" y="487"/>
                  <a:pt x="1178" y="489"/>
                  <a:pt x="1185" y="490"/>
                </a:cubicBezTo>
                <a:cubicBezTo>
                  <a:pt x="1182" y="497"/>
                  <a:pt x="1185" y="497"/>
                  <a:pt x="1188" y="504"/>
                </a:cubicBezTo>
                <a:cubicBezTo>
                  <a:pt x="1193" y="536"/>
                  <a:pt x="1199" y="568"/>
                  <a:pt x="1204" y="600"/>
                </a:cubicBezTo>
                <a:cubicBezTo>
                  <a:pt x="1204" y="613"/>
                  <a:pt x="1211" y="694"/>
                  <a:pt x="1191" y="709"/>
                </a:cubicBezTo>
                <a:cubicBezTo>
                  <a:pt x="1188" y="718"/>
                  <a:pt x="1182" y="723"/>
                  <a:pt x="1177" y="730"/>
                </a:cubicBezTo>
                <a:cubicBezTo>
                  <a:pt x="1176" y="737"/>
                  <a:pt x="1171" y="743"/>
                  <a:pt x="1165" y="747"/>
                </a:cubicBezTo>
                <a:cubicBezTo>
                  <a:pt x="1161" y="753"/>
                  <a:pt x="1158" y="755"/>
                  <a:pt x="1152" y="759"/>
                </a:cubicBezTo>
                <a:cubicBezTo>
                  <a:pt x="1147" y="768"/>
                  <a:pt x="1141" y="776"/>
                  <a:pt x="1132" y="781"/>
                </a:cubicBezTo>
                <a:cubicBezTo>
                  <a:pt x="1129" y="795"/>
                  <a:pt x="1116" y="797"/>
                  <a:pt x="1104" y="799"/>
                </a:cubicBezTo>
                <a:cubicBezTo>
                  <a:pt x="1096" y="802"/>
                  <a:pt x="1089" y="803"/>
                  <a:pt x="1080" y="804"/>
                </a:cubicBezTo>
                <a:cubicBezTo>
                  <a:pt x="1034" y="827"/>
                  <a:pt x="987" y="819"/>
                  <a:pt x="951" y="792"/>
                </a:cubicBezTo>
                <a:cubicBezTo>
                  <a:pt x="948" y="784"/>
                  <a:pt x="941" y="782"/>
                  <a:pt x="934" y="778"/>
                </a:cubicBezTo>
                <a:cubicBezTo>
                  <a:pt x="927" y="769"/>
                  <a:pt x="918" y="761"/>
                  <a:pt x="907" y="759"/>
                </a:cubicBezTo>
                <a:cubicBezTo>
                  <a:pt x="900" y="748"/>
                  <a:pt x="887" y="744"/>
                  <a:pt x="880" y="733"/>
                </a:cubicBezTo>
                <a:cubicBezTo>
                  <a:pt x="876" y="726"/>
                  <a:pt x="871" y="720"/>
                  <a:pt x="867" y="714"/>
                </a:cubicBezTo>
                <a:cubicBezTo>
                  <a:pt x="862" y="707"/>
                  <a:pt x="856" y="691"/>
                  <a:pt x="856" y="691"/>
                </a:cubicBezTo>
                <a:cubicBezTo>
                  <a:pt x="855" y="686"/>
                  <a:pt x="853" y="681"/>
                  <a:pt x="852" y="676"/>
                </a:cubicBezTo>
                <a:cubicBezTo>
                  <a:pt x="851" y="663"/>
                  <a:pt x="850" y="650"/>
                  <a:pt x="850" y="637"/>
                </a:cubicBezTo>
                <a:cubicBezTo>
                  <a:pt x="848" y="586"/>
                  <a:pt x="850" y="583"/>
                  <a:pt x="835" y="613"/>
                </a:cubicBezTo>
                <a:cubicBezTo>
                  <a:pt x="834" y="617"/>
                  <a:pt x="821" y="638"/>
                  <a:pt x="816" y="639"/>
                </a:cubicBezTo>
                <a:cubicBezTo>
                  <a:pt x="812" y="640"/>
                  <a:pt x="808" y="640"/>
                  <a:pt x="804" y="640"/>
                </a:cubicBezTo>
                <a:cubicBezTo>
                  <a:pt x="798" y="642"/>
                  <a:pt x="794" y="644"/>
                  <a:pt x="790" y="649"/>
                </a:cubicBezTo>
                <a:cubicBezTo>
                  <a:pt x="787" y="663"/>
                  <a:pt x="792" y="645"/>
                  <a:pt x="784" y="657"/>
                </a:cubicBezTo>
                <a:cubicBezTo>
                  <a:pt x="783" y="659"/>
                  <a:pt x="784" y="661"/>
                  <a:pt x="783" y="663"/>
                </a:cubicBezTo>
                <a:cubicBezTo>
                  <a:pt x="779" y="672"/>
                  <a:pt x="766" y="680"/>
                  <a:pt x="757" y="682"/>
                </a:cubicBezTo>
                <a:cubicBezTo>
                  <a:pt x="733" y="694"/>
                  <a:pt x="669" y="689"/>
                  <a:pt x="639" y="691"/>
                </a:cubicBezTo>
                <a:cubicBezTo>
                  <a:pt x="626" y="696"/>
                  <a:pt x="611" y="695"/>
                  <a:pt x="598" y="696"/>
                </a:cubicBezTo>
                <a:cubicBezTo>
                  <a:pt x="598" y="698"/>
                  <a:pt x="590" y="742"/>
                  <a:pt x="606" y="745"/>
                </a:cubicBezTo>
                <a:cubicBezTo>
                  <a:pt x="613" y="748"/>
                  <a:pt x="612" y="754"/>
                  <a:pt x="615" y="760"/>
                </a:cubicBezTo>
                <a:cubicBezTo>
                  <a:pt x="617" y="777"/>
                  <a:pt x="612" y="784"/>
                  <a:pt x="607" y="799"/>
                </a:cubicBezTo>
                <a:cubicBezTo>
                  <a:pt x="583" y="798"/>
                  <a:pt x="568" y="802"/>
                  <a:pt x="546" y="805"/>
                </a:cubicBezTo>
                <a:cubicBezTo>
                  <a:pt x="534" y="809"/>
                  <a:pt x="520" y="803"/>
                  <a:pt x="508" y="801"/>
                </a:cubicBezTo>
                <a:cubicBezTo>
                  <a:pt x="499" y="794"/>
                  <a:pt x="489" y="791"/>
                  <a:pt x="478" y="789"/>
                </a:cubicBezTo>
                <a:cubicBezTo>
                  <a:pt x="475" y="787"/>
                  <a:pt x="472" y="786"/>
                  <a:pt x="469" y="783"/>
                </a:cubicBezTo>
                <a:cubicBezTo>
                  <a:pt x="466" y="780"/>
                  <a:pt x="462" y="774"/>
                  <a:pt x="462" y="774"/>
                </a:cubicBezTo>
                <a:cubicBezTo>
                  <a:pt x="464" y="765"/>
                  <a:pt x="482" y="766"/>
                  <a:pt x="490" y="765"/>
                </a:cubicBezTo>
                <a:cubicBezTo>
                  <a:pt x="495" y="764"/>
                  <a:pt x="500" y="765"/>
                  <a:pt x="504" y="762"/>
                </a:cubicBezTo>
                <a:cubicBezTo>
                  <a:pt x="514" y="754"/>
                  <a:pt x="495" y="759"/>
                  <a:pt x="510" y="756"/>
                </a:cubicBezTo>
                <a:cubicBezTo>
                  <a:pt x="518" y="752"/>
                  <a:pt x="527" y="742"/>
                  <a:pt x="531" y="733"/>
                </a:cubicBezTo>
                <a:cubicBezTo>
                  <a:pt x="537" y="695"/>
                  <a:pt x="536" y="663"/>
                  <a:pt x="496" y="660"/>
                </a:cubicBezTo>
                <a:cubicBezTo>
                  <a:pt x="487" y="653"/>
                  <a:pt x="482" y="654"/>
                  <a:pt x="469" y="652"/>
                </a:cubicBezTo>
                <a:cubicBezTo>
                  <a:pt x="459" y="653"/>
                  <a:pt x="432" y="647"/>
                  <a:pt x="424" y="660"/>
                </a:cubicBezTo>
                <a:cubicBezTo>
                  <a:pt x="422" y="671"/>
                  <a:pt x="411" y="690"/>
                  <a:pt x="402" y="697"/>
                </a:cubicBezTo>
                <a:cubicBezTo>
                  <a:pt x="390" y="717"/>
                  <a:pt x="373" y="732"/>
                  <a:pt x="357" y="748"/>
                </a:cubicBezTo>
                <a:cubicBezTo>
                  <a:pt x="351" y="754"/>
                  <a:pt x="342" y="764"/>
                  <a:pt x="334" y="766"/>
                </a:cubicBezTo>
                <a:cubicBezTo>
                  <a:pt x="329" y="769"/>
                  <a:pt x="323" y="768"/>
                  <a:pt x="318" y="771"/>
                </a:cubicBezTo>
                <a:cubicBezTo>
                  <a:pt x="269" y="770"/>
                  <a:pt x="256" y="766"/>
                  <a:pt x="219" y="762"/>
                </a:cubicBezTo>
                <a:cubicBezTo>
                  <a:pt x="214" y="760"/>
                  <a:pt x="211" y="757"/>
                  <a:pt x="205" y="756"/>
                </a:cubicBezTo>
                <a:cubicBezTo>
                  <a:pt x="197" y="752"/>
                  <a:pt x="189" y="747"/>
                  <a:pt x="181" y="742"/>
                </a:cubicBezTo>
                <a:cubicBezTo>
                  <a:pt x="175" y="734"/>
                  <a:pt x="163" y="727"/>
                  <a:pt x="156" y="720"/>
                </a:cubicBezTo>
                <a:cubicBezTo>
                  <a:pt x="153" y="717"/>
                  <a:pt x="145" y="711"/>
                  <a:pt x="145" y="711"/>
                </a:cubicBezTo>
                <a:cubicBezTo>
                  <a:pt x="143" y="703"/>
                  <a:pt x="121" y="674"/>
                  <a:pt x="114" y="669"/>
                </a:cubicBezTo>
                <a:cubicBezTo>
                  <a:pt x="111" y="662"/>
                  <a:pt x="109" y="659"/>
                  <a:pt x="103" y="655"/>
                </a:cubicBezTo>
                <a:cubicBezTo>
                  <a:pt x="99" y="634"/>
                  <a:pt x="106" y="664"/>
                  <a:pt x="97" y="645"/>
                </a:cubicBezTo>
                <a:cubicBezTo>
                  <a:pt x="92" y="634"/>
                  <a:pt x="96" y="620"/>
                  <a:pt x="91" y="609"/>
                </a:cubicBezTo>
                <a:cubicBezTo>
                  <a:pt x="90" y="602"/>
                  <a:pt x="88" y="594"/>
                  <a:pt x="85" y="588"/>
                </a:cubicBezTo>
                <a:cubicBezTo>
                  <a:pt x="82" y="552"/>
                  <a:pt x="85" y="518"/>
                  <a:pt x="93" y="483"/>
                </a:cubicBezTo>
                <a:cubicBezTo>
                  <a:pt x="90" y="465"/>
                  <a:pt x="83" y="463"/>
                  <a:pt x="66" y="460"/>
                </a:cubicBezTo>
                <a:cubicBezTo>
                  <a:pt x="57" y="455"/>
                  <a:pt x="47" y="449"/>
                  <a:pt x="37" y="445"/>
                </a:cubicBezTo>
                <a:cubicBezTo>
                  <a:pt x="32" y="438"/>
                  <a:pt x="27" y="431"/>
                  <a:pt x="19" y="426"/>
                </a:cubicBezTo>
                <a:cubicBezTo>
                  <a:pt x="14" y="417"/>
                  <a:pt x="12" y="408"/>
                  <a:pt x="6" y="400"/>
                </a:cubicBezTo>
                <a:cubicBezTo>
                  <a:pt x="4" y="394"/>
                  <a:pt x="1" y="391"/>
                  <a:pt x="0" y="385"/>
                </a:cubicBezTo>
                <a:cubicBezTo>
                  <a:pt x="1" y="378"/>
                  <a:pt x="2" y="376"/>
                  <a:pt x="9" y="373"/>
                </a:cubicBezTo>
                <a:cubicBezTo>
                  <a:pt x="20" y="358"/>
                  <a:pt x="70" y="364"/>
                  <a:pt x="73" y="364"/>
                </a:cubicBezTo>
                <a:cubicBezTo>
                  <a:pt x="91" y="362"/>
                  <a:pt x="82" y="360"/>
                  <a:pt x="93" y="351"/>
                </a:cubicBezTo>
                <a:cubicBezTo>
                  <a:pt x="97" y="324"/>
                  <a:pt x="103" y="294"/>
                  <a:pt x="91" y="270"/>
                </a:cubicBezTo>
                <a:cubicBezTo>
                  <a:pt x="90" y="264"/>
                  <a:pt x="89" y="262"/>
                  <a:pt x="84" y="258"/>
                </a:cubicBezTo>
                <a:cubicBezTo>
                  <a:pt x="83" y="228"/>
                  <a:pt x="82" y="198"/>
                  <a:pt x="82" y="168"/>
                </a:cubicBezTo>
                <a:cubicBezTo>
                  <a:pt x="82" y="157"/>
                  <a:pt x="81" y="143"/>
                  <a:pt x="93" y="141"/>
                </a:cubicBezTo>
                <a:cubicBezTo>
                  <a:pt x="94" y="134"/>
                  <a:pt x="95" y="132"/>
                  <a:pt x="102" y="133"/>
                </a:cubicBezTo>
                <a:cubicBezTo>
                  <a:pt x="100" y="143"/>
                  <a:pt x="101" y="145"/>
                  <a:pt x="99" y="138"/>
                </a:cubicBezTo>
                <a:close/>
              </a:path>
            </a:pathLst>
          </a:custGeom>
          <a:noFill/>
          <a:ln w="3175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01" name="AutoShape 9"/>
          <p:cNvSpPr>
            <a:spLocks noChangeArrowheads="1"/>
          </p:cNvSpPr>
          <p:nvPr/>
        </p:nvSpPr>
        <p:spPr bwMode="auto">
          <a:xfrm>
            <a:off x="2994025" y="5313363"/>
            <a:ext cx="487363" cy="48895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3402" name="AutoShape 10"/>
          <p:cNvSpPr>
            <a:spLocks noChangeArrowheads="1"/>
          </p:cNvSpPr>
          <p:nvPr/>
        </p:nvSpPr>
        <p:spPr bwMode="auto">
          <a:xfrm>
            <a:off x="5594350" y="5313363"/>
            <a:ext cx="487363" cy="488950"/>
          </a:xfrm>
          <a:prstGeom prst="plus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3403" name="AutoShape 11"/>
          <p:cNvSpPr>
            <a:spLocks noChangeArrowheads="1"/>
          </p:cNvSpPr>
          <p:nvPr/>
        </p:nvSpPr>
        <p:spPr bwMode="auto">
          <a:xfrm>
            <a:off x="2668588" y="4014788"/>
            <a:ext cx="487362" cy="487362"/>
          </a:xfrm>
          <a:prstGeom prst="plus">
            <a:avLst>
              <a:gd name="adj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3404" name="AutoShape 12"/>
          <p:cNvSpPr>
            <a:spLocks noChangeArrowheads="1"/>
          </p:cNvSpPr>
          <p:nvPr/>
        </p:nvSpPr>
        <p:spPr bwMode="auto">
          <a:xfrm>
            <a:off x="5268913" y="3851275"/>
            <a:ext cx="487362" cy="487363"/>
          </a:xfrm>
          <a:prstGeom prst="plus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3405" name="AutoShape 13"/>
          <p:cNvSpPr>
            <a:spLocks noChangeArrowheads="1"/>
          </p:cNvSpPr>
          <p:nvPr/>
        </p:nvSpPr>
        <p:spPr bwMode="auto">
          <a:xfrm>
            <a:off x="4130675" y="4989513"/>
            <a:ext cx="487363" cy="487362"/>
          </a:xfrm>
          <a:prstGeom prst="plus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9404" name="Title 15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715963"/>
          </a:xfrm>
        </p:spPr>
        <p:txBody>
          <a:bodyPr/>
          <a:lstStyle/>
          <a:p>
            <a:r>
              <a:rPr lang="en-US" altLang="en-US"/>
              <a:t>Recognition task and supervision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/>
      <p:bldP spid="443398" grpId="0" animBg="1"/>
      <p:bldP spid="443399" grpId="0" animBg="1"/>
      <p:bldP spid="443401" grpId="0" animBg="1"/>
      <p:bldP spid="443402" grpId="0" animBg="1"/>
      <p:bldP spid="443403" grpId="0" animBg="1"/>
      <p:bldP spid="443404" grpId="0" animBg="1"/>
      <p:bldP spid="4434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6041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09588" y="304800"/>
          <a:ext cx="8177212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Image" r:id="rId3" imgW="11733333" imgH="7326984" progId="">
                  <p:embed/>
                </p:oleObj>
              </mc:Choice>
              <mc:Fallback>
                <p:oleObj name="Image" r:id="rId3" imgW="11733333" imgH="732698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304800"/>
                        <a:ext cx="8177212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1279525" y="5218113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Unsupervised</a:t>
            </a:r>
          </a:p>
        </p:txBody>
      </p:sp>
      <p:sp>
        <p:nvSpPr>
          <p:cNvPr id="60421" name="Text Box 8"/>
          <p:cNvSpPr txBox="1">
            <a:spLocks noChangeArrowheads="1"/>
          </p:cNvSpPr>
          <p:nvPr/>
        </p:nvSpPr>
        <p:spPr bwMode="auto">
          <a:xfrm>
            <a:off x="3505200" y="5195888"/>
            <a:ext cx="225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“Weakly” supervised</a:t>
            </a:r>
          </a:p>
        </p:txBody>
      </p:sp>
      <p:sp>
        <p:nvSpPr>
          <p:cNvPr id="60422" name="Text Box 9"/>
          <p:cNvSpPr txBox="1">
            <a:spLocks noChangeArrowheads="1"/>
          </p:cNvSpPr>
          <p:nvPr/>
        </p:nvSpPr>
        <p:spPr bwMode="auto">
          <a:xfrm>
            <a:off x="6378575" y="5181600"/>
            <a:ext cx="1851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Fully supervised</a:t>
            </a:r>
          </a:p>
        </p:txBody>
      </p:sp>
      <p:sp>
        <p:nvSpPr>
          <p:cNvPr id="727050" name="AutoShape 10"/>
          <p:cNvSpPr>
            <a:spLocks/>
          </p:cNvSpPr>
          <p:nvPr/>
        </p:nvSpPr>
        <p:spPr bwMode="auto">
          <a:xfrm rot="5400000">
            <a:off x="5715000" y="3810000"/>
            <a:ext cx="381000" cy="4038600"/>
          </a:xfrm>
          <a:prstGeom prst="rightBrace">
            <a:avLst>
              <a:gd name="adj1" fmla="val 8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7051" name="Text Box 11"/>
          <p:cNvSpPr txBox="1">
            <a:spLocks noChangeArrowheads="1"/>
          </p:cNvSpPr>
          <p:nvPr/>
        </p:nvSpPr>
        <p:spPr bwMode="auto">
          <a:xfrm>
            <a:off x="4495800" y="6056313"/>
            <a:ext cx="287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Definition depends on task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50" grpId="0" animBg="1"/>
      <p:bldP spid="7270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altLang="en-US"/>
              <a:t>Generalization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458200" cy="914400"/>
          </a:xfrm>
        </p:spPr>
        <p:txBody>
          <a:bodyPr/>
          <a:lstStyle/>
          <a:p>
            <a:pPr eaLnBrk="1" hangingPunct="1"/>
            <a:r>
              <a:rPr lang="en-US" altLang="en-US"/>
              <a:t>How well does a learned model generalize from the data it was trained on to a new test set?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0" y="1066800"/>
            <a:ext cx="42291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1066800"/>
            <a:ext cx="6096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6" name="TextBox 6"/>
          <p:cNvSpPr txBox="1">
            <a:spLocks noChangeArrowheads="1"/>
          </p:cNvSpPr>
          <p:nvPr/>
        </p:nvSpPr>
        <p:spPr bwMode="auto">
          <a:xfrm>
            <a:off x="1828800" y="4724400"/>
            <a:ext cx="2933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Training set (labels known)</a:t>
            </a:r>
          </a:p>
        </p:txBody>
      </p:sp>
      <p:sp>
        <p:nvSpPr>
          <p:cNvPr id="61447" name="TextBox 7"/>
          <p:cNvSpPr txBox="1">
            <a:spLocks noChangeArrowheads="1"/>
          </p:cNvSpPr>
          <p:nvPr/>
        </p:nvSpPr>
        <p:spPr bwMode="auto">
          <a:xfrm>
            <a:off x="5945188" y="4724400"/>
            <a:ext cx="26654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Test set (labels unknown)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/>
              <a:t>Generalization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287963"/>
          </a:xfrm>
        </p:spPr>
        <p:txBody>
          <a:bodyPr/>
          <a:lstStyle/>
          <a:p>
            <a:pPr eaLnBrk="1" hangingPunct="1"/>
            <a:r>
              <a:rPr lang="en-US" altLang="en-US" sz="2400"/>
              <a:t>Components of generalization error </a:t>
            </a:r>
          </a:p>
          <a:p>
            <a:pPr lvl="1" eaLnBrk="1" hangingPunct="1"/>
            <a:r>
              <a:rPr lang="en-US" altLang="en-US" sz="2000" b="1"/>
              <a:t>Bias:</a:t>
            </a:r>
            <a:r>
              <a:rPr lang="en-US" altLang="en-US" sz="2000"/>
              <a:t> how much the average model over all training sets differ from the true model?</a:t>
            </a:r>
          </a:p>
          <a:p>
            <a:pPr lvl="2" eaLnBrk="1" hangingPunct="1"/>
            <a:r>
              <a:rPr lang="en-US" altLang="en-US" sz="2000"/>
              <a:t>Error due to inaccurate assumptions/simplifications made by the model</a:t>
            </a:r>
          </a:p>
          <a:p>
            <a:pPr lvl="1" eaLnBrk="1" hangingPunct="1"/>
            <a:r>
              <a:rPr lang="en-US" altLang="en-US" sz="2000" b="1"/>
              <a:t>Variance:</a:t>
            </a:r>
            <a:r>
              <a:rPr lang="en-US" altLang="en-US" sz="2000"/>
              <a:t> how much models estimated from different training sets differ from each other</a:t>
            </a:r>
          </a:p>
          <a:p>
            <a:pPr eaLnBrk="1" hangingPunct="1"/>
            <a:r>
              <a:rPr lang="en-US" altLang="en-US" sz="2400" b="1"/>
              <a:t>Underfitting:</a:t>
            </a:r>
            <a:r>
              <a:rPr lang="en-US" altLang="en-US" sz="2400"/>
              <a:t> model is too “simple” to represent all the relevant class characteristics</a:t>
            </a:r>
          </a:p>
          <a:p>
            <a:pPr lvl="1" eaLnBrk="1" hangingPunct="1"/>
            <a:r>
              <a:rPr lang="en-US" altLang="en-US" sz="2000"/>
              <a:t>High bias and low variance</a:t>
            </a:r>
          </a:p>
          <a:p>
            <a:pPr lvl="1" eaLnBrk="1" hangingPunct="1"/>
            <a:r>
              <a:rPr lang="en-US" altLang="en-US" sz="2000"/>
              <a:t>High training error and high test error</a:t>
            </a:r>
          </a:p>
          <a:p>
            <a:pPr eaLnBrk="1" hangingPunct="1"/>
            <a:r>
              <a:rPr lang="en-US" altLang="en-US" sz="2400" b="1"/>
              <a:t>Overfitting:</a:t>
            </a:r>
            <a:r>
              <a:rPr lang="en-US" altLang="en-US" sz="2400"/>
              <a:t> model is too “complex” and fits irrelevant characteristics (noise) in the data</a:t>
            </a:r>
          </a:p>
          <a:p>
            <a:pPr lvl="1" eaLnBrk="1" hangingPunct="1"/>
            <a:r>
              <a:rPr lang="en-US" altLang="en-US" sz="2000"/>
              <a:t>Low bias and high variance</a:t>
            </a:r>
          </a:p>
          <a:p>
            <a:pPr lvl="1" eaLnBrk="1" hangingPunct="1"/>
            <a:r>
              <a:rPr lang="en-US" altLang="en-US" sz="2000"/>
              <a:t>Low training error and high test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 Free Lunch Theorem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828800"/>
            <a:ext cx="53435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315200" y="6581775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524000"/>
            <a:ext cx="4572000" cy="4495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Models with too few parameters are inaccurate because of a large bias (not enough flexibility).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Models with too many parameters are inaccurate because of a large variance (too much sensitivity to the sample).</a:t>
            </a:r>
          </a:p>
        </p:txBody>
      </p:sp>
      <p:pic>
        <p:nvPicPr>
          <p:cNvPr id="64516" name="Picture 2" descr="C:\Users\hays\Desktop\143 Computer Vision\slides\09\bias_variance_bias_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85900"/>
            <a:ext cx="3571875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3" descr="C:\Users\hays\Desktop\143 Computer Vision\slides\09\bias_variance_var_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840163"/>
            <a:ext cx="3571875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315200" y="6581775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Trade-off</a:t>
            </a:r>
          </a:p>
        </p:txBody>
      </p:sp>
      <p:sp>
        <p:nvSpPr>
          <p:cNvPr id="65539" name="TextBox 17"/>
          <p:cNvSpPr txBox="1">
            <a:spLocks noChangeArrowheads="1"/>
          </p:cNvSpPr>
          <p:nvPr/>
        </p:nvSpPr>
        <p:spPr bwMode="auto">
          <a:xfrm>
            <a:off x="1600200" y="1600200"/>
            <a:ext cx="510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E(MSE) = noise</a:t>
            </a:r>
            <a:r>
              <a:rPr lang="en-US" altLang="en-US" sz="2400" baseline="30000">
                <a:solidFill>
                  <a:srgbClr val="000000"/>
                </a:solidFill>
              </a:rPr>
              <a:t>2  </a:t>
            </a:r>
            <a:r>
              <a:rPr lang="en-US" altLang="en-US" sz="2400">
                <a:solidFill>
                  <a:srgbClr val="000000"/>
                </a:solidFill>
              </a:rPr>
              <a:t>+ bias</a:t>
            </a:r>
            <a:r>
              <a:rPr lang="en-US" altLang="en-US" sz="2400" baseline="30000">
                <a:solidFill>
                  <a:srgbClr val="000000"/>
                </a:solidFill>
              </a:rPr>
              <a:t>2</a:t>
            </a:r>
            <a:r>
              <a:rPr lang="en-US" altLang="en-US" sz="2400">
                <a:solidFill>
                  <a:srgbClr val="000000"/>
                </a:solidFill>
              </a:rPr>
              <a:t> + variance</a:t>
            </a:r>
          </a:p>
        </p:txBody>
      </p:sp>
      <p:sp>
        <p:nvSpPr>
          <p:cNvPr id="65540" name="TextBox 4"/>
          <p:cNvSpPr txBox="1">
            <a:spLocks noChangeArrowheads="1"/>
          </p:cNvSpPr>
          <p:nvPr/>
        </p:nvSpPr>
        <p:spPr bwMode="auto">
          <a:xfrm>
            <a:off x="304800" y="4210050"/>
            <a:ext cx="8534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See the following for explanations of bias-variance (also Bishop’s “Neural Networks” book): </a:t>
            </a:r>
          </a:p>
          <a:p>
            <a:pPr>
              <a:buFont typeface="Arial" charset="0"/>
              <a:buChar char="•"/>
            </a:pPr>
            <a:r>
              <a:rPr lang="en-US" altLang="en-US">
                <a:solidFill>
                  <a:srgbClr val="000000"/>
                </a:solidFill>
                <a:hlinkClick r:id="rId3"/>
              </a:rPr>
              <a:t>http://www.inf.ed.ac.uk/teaching/courses/mlsc/Notes/Lecture4/BiasVariance.pdf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5541" name="TextBox 5"/>
          <p:cNvSpPr txBox="1">
            <a:spLocks noChangeArrowheads="1"/>
          </p:cNvSpPr>
          <p:nvPr/>
        </p:nvSpPr>
        <p:spPr bwMode="auto">
          <a:xfrm>
            <a:off x="1981200" y="2590800"/>
            <a:ext cx="1828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Unavoidable error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95600" y="2057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3" name="TextBox 8"/>
          <p:cNvSpPr txBox="1">
            <a:spLocks noChangeArrowheads="1"/>
          </p:cNvSpPr>
          <p:nvPr/>
        </p:nvSpPr>
        <p:spPr bwMode="auto">
          <a:xfrm>
            <a:off x="4267200" y="2590800"/>
            <a:ext cx="1828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Error due to incorrect assumptions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4610100" y="2062163"/>
            <a:ext cx="571500" cy="52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5" name="TextBox 11"/>
          <p:cNvSpPr txBox="1">
            <a:spLocks noChangeArrowheads="1"/>
          </p:cNvSpPr>
          <p:nvPr/>
        </p:nvSpPr>
        <p:spPr bwMode="auto">
          <a:xfrm>
            <a:off x="6172200" y="2362200"/>
            <a:ext cx="2133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Error due to variance of training samples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6019800" y="2057400"/>
            <a:ext cx="571500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75538" y="6581775"/>
            <a:ext cx="1668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tradeoff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10200" y="5410200"/>
            <a:ext cx="168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Training error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86400" y="4343400"/>
            <a:ext cx="124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Test error</a:t>
            </a:r>
          </a:p>
        </p:txBody>
      </p:sp>
      <p:sp>
        <p:nvSpPr>
          <p:cNvPr id="18" name="Freeform 17"/>
          <p:cNvSpPr/>
          <p:nvPr/>
        </p:nvSpPr>
        <p:spPr>
          <a:xfrm>
            <a:off x="1816100" y="4791075"/>
            <a:ext cx="4284663" cy="1155700"/>
          </a:xfrm>
          <a:custGeom>
            <a:avLst/>
            <a:gdLst>
              <a:gd name="connsiteX0" fmla="*/ 0 w 4283901"/>
              <a:gd name="connsiteY0" fmla="*/ 0 h 1156249"/>
              <a:gd name="connsiteX1" fmla="*/ 313151 w 4283901"/>
              <a:gd name="connsiteY1" fmla="*/ 162839 h 1156249"/>
              <a:gd name="connsiteX2" fmla="*/ 375781 w 4283901"/>
              <a:gd name="connsiteY2" fmla="*/ 200417 h 1156249"/>
              <a:gd name="connsiteX3" fmla="*/ 413359 w 4283901"/>
              <a:gd name="connsiteY3" fmla="*/ 212943 h 1156249"/>
              <a:gd name="connsiteX4" fmla="*/ 488515 w 4283901"/>
              <a:gd name="connsiteY4" fmla="*/ 263047 h 1156249"/>
              <a:gd name="connsiteX5" fmla="*/ 563671 w 4283901"/>
              <a:gd name="connsiteY5" fmla="*/ 300625 h 1156249"/>
              <a:gd name="connsiteX6" fmla="*/ 601249 w 4283901"/>
              <a:gd name="connsiteY6" fmla="*/ 325677 h 1156249"/>
              <a:gd name="connsiteX7" fmla="*/ 701458 w 4283901"/>
              <a:gd name="connsiteY7" fmla="*/ 363255 h 1156249"/>
              <a:gd name="connsiteX8" fmla="*/ 751562 w 4283901"/>
              <a:gd name="connsiteY8" fmla="*/ 375781 h 1156249"/>
              <a:gd name="connsiteX9" fmla="*/ 789140 w 4283901"/>
              <a:gd name="connsiteY9" fmla="*/ 388307 h 1156249"/>
              <a:gd name="connsiteX10" fmla="*/ 1027134 w 4283901"/>
              <a:gd name="connsiteY10" fmla="*/ 413359 h 1156249"/>
              <a:gd name="connsiteX11" fmla="*/ 1114816 w 4283901"/>
              <a:gd name="connsiteY11" fmla="*/ 450937 h 1156249"/>
              <a:gd name="connsiteX12" fmla="*/ 1189973 w 4283901"/>
              <a:gd name="connsiteY12" fmla="*/ 501042 h 1156249"/>
              <a:gd name="connsiteX13" fmla="*/ 1227551 w 4283901"/>
              <a:gd name="connsiteY13" fmla="*/ 526094 h 1156249"/>
              <a:gd name="connsiteX14" fmla="*/ 1265129 w 4283901"/>
              <a:gd name="connsiteY14" fmla="*/ 538620 h 1156249"/>
              <a:gd name="connsiteX15" fmla="*/ 1302707 w 4283901"/>
              <a:gd name="connsiteY15" fmla="*/ 563672 h 1156249"/>
              <a:gd name="connsiteX16" fmla="*/ 1427967 w 4283901"/>
              <a:gd name="connsiteY16" fmla="*/ 601250 h 1156249"/>
              <a:gd name="connsiteX17" fmla="*/ 1515649 w 4283901"/>
              <a:gd name="connsiteY17" fmla="*/ 613776 h 1156249"/>
              <a:gd name="connsiteX18" fmla="*/ 1590805 w 4283901"/>
              <a:gd name="connsiteY18" fmla="*/ 626302 h 1156249"/>
              <a:gd name="connsiteX19" fmla="*/ 1703540 w 4283901"/>
              <a:gd name="connsiteY19" fmla="*/ 651354 h 1156249"/>
              <a:gd name="connsiteX20" fmla="*/ 1816274 w 4283901"/>
              <a:gd name="connsiteY20" fmla="*/ 688932 h 1156249"/>
              <a:gd name="connsiteX21" fmla="*/ 1903956 w 4283901"/>
              <a:gd name="connsiteY21" fmla="*/ 713984 h 1156249"/>
              <a:gd name="connsiteX22" fmla="*/ 1929008 w 4283901"/>
              <a:gd name="connsiteY22" fmla="*/ 751562 h 1156249"/>
              <a:gd name="connsiteX23" fmla="*/ 2016690 w 4283901"/>
              <a:gd name="connsiteY23" fmla="*/ 789140 h 1156249"/>
              <a:gd name="connsiteX24" fmla="*/ 2066794 w 4283901"/>
              <a:gd name="connsiteY24" fmla="*/ 801666 h 1156249"/>
              <a:gd name="connsiteX25" fmla="*/ 2104373 w 4283901"/>
              <a:gd name="connsiteY25" fmla="*/ 814192 h 1156249"/>
              <a:gd name="connsiteX26" fmla="*/ 2229633 w 4283901"/>
              <a:gd name="connsiteY26" fmla="*/ 826718 h 1156249"/>
              <a:gd name="connsiteX27" fmla="*/ 2342367 w 4283901"/>
              <a:gd name="connsiteY27" fmla="*/ 839244 h 1156249"/>
              <a:gd name="connsiteX28" fmla="*/ 2430049 w 4283901"/>
              <a:gd name="connsiteY28" fmla="*/ 864296 h 1156249"/>
              <a:gd name="connsiteX29" fmla="*/ 2505205 w 4283901"/>
              <a:gd name="connsiteY29" fmla="*/ 889348 h 1156249"/>
              <a:gd name="connsiteX30" fmla="*/ 2580362 w 4283901"/>
              <a:gd name="connsiteY30" fmla="*/ 914400 h 1156249"/>
              <a:gd name="connsiteX31" fmla="*/ 2617940 w 4283901"/>
              <a:gd name="connsiteY31" fmla="*/ 926927 h 1156249"/>
              <a:gd name="connsiteX32" fmla="*/ 2668044 w 4283901"/>
              <a:gd name="connsiteY32" fmla="*/ 939453 h 1156249"/>
              <a:gd name="connsiteX33" fmla="*/ 2743200 w 4283901"/>
              <a:gd name="connsiteY33" fmla="*/ 964505 h 1156249"/>
              <a:gd name="connsiteX34" fmla="*/ 2793304 w 4283901"/>
              <a:gd name="connsiteY34" fmla="*/ 977031 h 1156249"/>
              <a:gd name="connsiteX35" fmla="*/ 2830882 w 4283901"/>
              <a:gd name="connsiteY35" fmla="*/ 1002083 h 1156249"/>
              <a:gd name="connsiteX36" fmla="*/ 2956142 w 4283901"/>
              <a:gd name="connsiteY36" fmla="*/ 1039661 h 1156249"/>
              <a:gd name="connsiteX37" fmla="*/ 3031299 w 4283901"/>
              <a:gd name="connsiteY37" fmla="*/ 1052187 h 1156249"/>
              <a:gd name="connsiteX38" fmla="*/ 3219189 w 4283901"/>
              <a:gd name="connsiteY38" fmla="*/ 1114817 h 1156249"/>
              <a:gd name="connsiteX39" fmla="*/ 3306871 w 4283901"/>
              <a:gd name="connsiteY39" fmla="*/ 1139869 h 1156249"/>
              <a:gd name="connsiteX40" fmla="*/ 3382027 w 4283901"/>
              <a:gd name="connsiteY40" fmla="*/ 1152395 h 1156249"/>
              <a:gd name="connsiteX41" fmla="*/ 4283901 w 4283901"/>
              <a:gd name="connsiteY41" fmla="*/ 1152395 h 115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283901" h="1156249">
                <a:moveTo>
                  <a:pt x="0" y="0"/>
                </a:moveTo>
                <a:cubicBezTo>
                  <a:pt x="135194" y="45068"/>
                  <a:pt x="39042" y="10556"/>
                  <a:pt x="313151" y="162839"/>
                </a:cubicBezTo>
                <a:cubicBezTo>
                  <a:pt x="334433" y="174663"/>
                  <a:pt x="354005" y="189529"/>
                  <a:pt x="375781" y="200417"/>
                </a:cubicBezTo>
                <a:cubicBezTo>
                  <a:pt x="387591" y="206322"/>
                  <a:pt x="401817" y="206531"/>
                  <a:pt x="413359" y="212943"/>
                </a:cubicBezTo>
                <a:cubicBezTo>
                  <a:pt x="439679" y="227565"/>
                  <a:pt x="461585" y="249582"/>
                  <a:pt x="488515" y="263047"/>
                </a:cubicBezTo>
                <a:cubicBezTo>
                  <a:pt x="513567" y="275573"/>
                  <a:pt x="539187" y="287023"/>
                  <a:pt x="563671" y="300625"/>
                </a:cubicBezTo>
                <a:cubicBezTo>
                  <a:pt x="576831" y="307936"/>
                  <a:pt x="587784" y="318944"/>
                  <a:pt x="601249" y="325677"/>
                </a:cubicBezTo>
                <a:cubicBezTo>
                  <a:pt x="618901" y="334503"/>
                  <a:pt x="676160" y="356027"/>
                  <a:pt x="701458" y="363255"/>
                </a:cubicBezTo>
                <a:cubicBezTo>
                  <a:pt x="718011" y="367984"/>
                  <a:pt x="735009" y="371052"/>
                  <a:pt x="751562" y="375781"/>
                </a:cubicBezTo>
                <a:cubicBezTo>
                  <a:pt x="764258" y="379408"/>
                  <a:pt x="776193" y="385718"/>
                  <a:pt x="789140" y="388307"/>
                </a:cubicBezTo>
                <a:cubicBezTo>
                  <a:pt x="859270" y="402333"/>
                  <a:pt x="962050" y="407935"/>
                  <a:pt x="1027134" y="413359"/>
                </a:cubicBezTo>
                <a:cubicBezTo>
                  <a:pt x="1066009" y="426317"/>
                  <a:pt x="1076120" y="427720"/>
                  <a:pt x="1114816" y="450937"/>
                </a:cubicBezTo>
                <a:cubicBezTo>
                  <a:pt x="1140634" y="466428"/>
                  <a:pt x="1164921" y="484340"/>
                  <a:pt x="1189973" y="501042"/>
                </a:cubicBezTo>
                <a:cubicBezTo>
                  <a:pt x="1202499" y="509393"/>
                  <a:pt x="1213269" y="521333"/>
                  <a:pt x="1227551" y="526094"/>
                </a:cubicBezTo>
                <a:cubicBezTo>
                  <a:pt x="1240077" y="530269"/>
                  <a:pt x="1253319" y="532715"/>
                  <a:pt x="1265129" y="538620"/>
                </a:cubicBezTo>
                <a:cubicBezTo>
                  <a:pt x="1278594" y="545353"/>
                  <a:pt x="1288950" y="557558"/>
                  <a:pt x="1302707" y="563672"/>
                </a:cubicBezTo>
                <a:cubicBezTo>
                  <a:pt x="1325333" y="573728"/>
                  <a:pt x="1397137" y="595644"/>
                  <a:pt x="1427967" y="601250"/>
                </a:cubicBezTo>
                <a:cubicBezTo>
                  <a:pt x="1457015" y="606531"/>
                  <a:pt x="1486468" y="609287"/>
                  <a:pt x="1515649" y="613776"/>
                </a:cubicBezTo>
                <a:cubicBezTo>
                  <a:pt x="1540751" y="617638"/>
                  <a:pt x="1565817" y="621759"/>
                  <a:pt x="1590805" y="626302"/>
                </a:cubicBezTo>
                <a:cubicBezTo>
                  <a:pt x="1618726" y="631378"/>
                  <a:pt x="1674498" y="642418"/>
                  <a:pt x="1703540" y="651354"/>
                </a:cubicBezTo>
                <a:cubicBezTo>
                  <a:pt x="1741399" y="663003"/>
                  <a:pt x="1777846" y="679325"/>
                  <a:pt x="1816274" y="688932"/>
                </a:cubicBezTo>
                <a:cubicBezTo>
                  <a:pt x="1879187" y="704660"/>
                  <a:pt x="1850046" y="696014"/>
                  <a:pt x="1903956" y="713984"/>
                </a:cubicBezTo>
                <a:cubicBezTo>
                  <a:pt x="1912307" y="726510"/>
                  <a:pt x="1917443" y="741924"/>
                  <a:pt x="1929008" y="751562"/>
                </a:cubicBezTo>
                <a:cubicBezTo>
                  <a:pt x="1946435" y="766085"/>
                  <a:pt x="1992854" y="782330"/>
                  <a:pt x="2016690" y="789140"/>
                </a:cubicBezTo>
                <a:cubicBezTo>
                  <a:pt x="2033243" y="793869"/>
                  <a:pt x="2050241" y="796937"/>
                  <a:pt x="2066794" y="801666"/>
                </a:cubicBezTo>
                <a:cubicBezTo>
                  <a:pt x="2079490" y="805293"/>
                  <a:pt x="2091323" y="812184"/>
                  <a:pt x="2104373" y="814192"/>
                </a:cubicBezTo>
                <a:cubicBezTo>
                  <a:pt x="2145847" y="820573"/>
                  <a:pt x="2187902" y="822325"/>
                  <a:pt x="2229633" y="826718"/>
                </a:cubicBezTo>
                <a:lnTo>
                  <a:pt x="2342367" y="839244"/>
                </a:lnTo>
                <a:cubicBezTo>
                  <a:pt x="2468655" y="881340"/>
                  <a:pt x="2272766" y="817111"/>
                  <a:pt x="2430049" y="864296"/>
                </a:cubicBezTo>
                <a:cubicBezTo>
                  <a:pt x="2455342" y="871884"/>
                  <a:pt x="2480153" y="880997"/>
                  <a:pt x="2505205" y="889348"/>
                </a:cubicBezTo>
                <a:lnTo>
                  <a:pt x="2580362" y="914400"/>
                </a:lnTo>
                <a:cubicBezTo>
                  <a:pt x="2592888" y="918576"/>
                  <a:pt x="2605131" y="923725"/>
                  <a:pt x="2617940" y="926927"/>
                </a:cubicBezTo>
                <a:cubicBezTo>
                  <a:pt x="2634641" y="931102"/>
                  <a:pt x="2651555" y="934506"/>
                  <a:pt x="2668044" y="939453"/>
                </a:cubicBezTo>
                <a:cubicBezTo>
                  <a:pt x="2693337" y="947041"/>
                  <a:pt x="2717581" y="958100"/>
                  <a:pt x="2743200" y="964505"/>
                </a:cubicBezTo>
                <a:lnTo>
                  <a:pt x="2793304" y="977031"/>
                </a:lnTo>
                <a:cubicBezTo>
                  <a:pt x="2805830" y="985382"/>
                  <a:pt x="2817125" y="995969"/>
                  <a:pt x="2830882" y="1002083"/>
                </a:cubicBezTo>
                <a:cubicBezTo>
                  <a:pt x="2857026" y="1013702"/>
                  <a:pt x="2923019" y="1033036"/>
                  <a:pt x="2956142" y="1039661"/>
                </a:cubicBezTo>
                <a:cubicBezTo>
                  <a:pt x="2981047" y="1044642"/>
                  <a:pt x="3006247" y="1048012"/>
                  <a:pt x="3031299" y="1052187"/>
                </a:cubicBezTo>
                <a:lnTo>
                  <a:pt x="3219189" y="1114817"/>
                </a:lnTo>
                <a:cubicBezTo>
                  <a:pt x="3255004" y="1126755"/>
                  <a:pt x="3267550" y="1132005"/>
                  <a:pt x="3306871" y="1139869"/>
                </a:cubicBezTo>
                <a:cubicBezTo>
                  <a:pt x="3331775" y="1144850"/>
                  <a:pt x="3356632" y="1152069"/>
                  <a:pt x="3382027" y="1152395"/>
                </a:cubicBezTo>
                <a:cubicBezTo>
                  <a:pt x="3682627" y="1156249"/>
                  <a:pt x="3983276" y="1152395"/>
                  <a:pt x="4283901" y="1152395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FF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828800" y="2987675"/>
            <a:ext cx="4422775" cy="1252538"/>
          </a:xfrm>
          <a:custGeom>
            <a:avLst/>
            <a:gdLst>
              <a:gd name="connsiteX0" fmla="*/ 0 w 4423249"/>
              <a:gd name="connsiteY0" fmla="*/ 0 h 1252602"/>
              <a:gd name="connsiteX1" fmla="*/ 62630 w 4423249"/>
              <a:gd name="connsiteY1" fmla="*/ 12526 h 1252602"/>
              <a:gd name="connsiteX2" fmla="*/ 162838 w 4423249"/>
              <a:gd name="connsiteY2" fmla="*/ 25052 h 1252602"/>
              <a:gd name="connsiteX3" fmla="*/ 237995 w 4423249"/>
              <a:gd name="connsiteY3" fmla="*/ 50104 h 1252602"/>
              <a:gd name="connsiteX4" fmla="*/ 275573 w 4423249"/>
              <a:gd name="connsiteY4" fmla="*/ 75156 h 1252602"/>
              <a:gd name="connsiteX5" fmla="*/ 313151 w 4423249"/>
              <a:gd name="connsiteY5" fmla="*/ 87682 h 1252602"/>
              <a:gd name="connsiteX6" fmla="*/ 713984 w 4423249"/>
              <a:gd name="connsiteY6" fmla="*/ 100208 h 1252602"/>
              <a:gd name="connsiteX7" fmla="*/ 789140 w 4423249"/>
              <a:gd name="connsiteY7" fmla="*/ 125260 h 1252602"/>
              <a:gd name="connsiteX8" fmla="*/ 926926 w 4423249"/>
              <a:gd name="connsiteY8" fmla="*/ 150312 h 1252602"/>
              <a:gd name="connsiteX9" fmla="*/ 989556 w 4423249"/>
              <a:gd name="connsiteY9" fmla="*/ 187890 h 1252602"/>
              <a:gd name="connsiteX10" fmla="*/ 1027134 w 4423249"/>
              <a:gd name="connsiteY10" fmla="*/ 200416 h 1252602"/>
              <a:gd name="connsiteX11" fmla="*/ 1102290 w 4423249"/>
              <a:gd name="connsiteY11" fmla="*/ 237994 h 1252602"/>
              <a:gd name="connsiteX12" fmla="*/ 1277655 w 4423249"/>
              <a:gd name="connsiteY12" fmla="*/ 250520 h 1252602"/>
              <a:gd name="connsiteX13" fmla="*/ 1352811 w 4423249"/>
              <a:gd name="connsiteY13" fmla="*/ 275572 h 1252602"/>
              <a:gd name="connsiteX14" fmla="*/ 1427967 w 4423249"/>
              <a:gd name="connsiteY14" fmla="*/ 350728 h 1252602"/>
              <a:gd name="connsiteX15" fmla="*/ 1503123 w 4423249"/>
              <a:gd name="connsiteY15" fmla="*/ 413358 h 1252602"/>
              <a:gd name="connsiteX16" fmla="*/ 1678488 w 4423249"/>
              <a:gd name="connsiteY16" fmla="*/ 450937 h 1252602"/>
              <a:gd name="connsiteX17" fmla="*/ 1778696 w 4423249"/>
              <a:gd name="connsiteY17" fmla="*/ 463463 h 1252602"/>
              <a:gd name="connsiteX18" fmla="*/ 1954060 w 4423249"/>
              <a:gd name="connsiteY18" fmla="*/ 488515 h 1252602"/>
              <a:gd name="connsiteX19" fmla="*/ 2029216 w 4423249"/>
              <a:gd name="connsiteY19" fmla="*/ 526093 h 1252602"/>
              <a:gd name="connsiteX20" fmla="*/ 2054268 w 4423249"/>
              <a:gd name="connsiteY20" fmla="*/ 563671 h 1252602"/>
              <a:gd name="connsiteX21" fmla="*/ 2091847 w 4423249"/>
              <a:gd name="connsiteY21" fmla="*/ 588723 h 1252602"/>
              <a:gd name="connsiteX22" fmla="*/ 2141951 w 4423249"/>
              <a:gd name="connsiteY22" fmla="*/ 626301 h 1252602"/>
              <a:gd name="connsiteX23" fmla="*/ 2179529 w 4423249"/>
              <a:gd name="connsiteY23" fmla="*/ 651353 h 1252602"/>
              <a:gd name="connsiteX24" fmla="*/ 2217107 w 4423249"/>
              <a:gd name="connsiteY24" fmla="*/ 688931 h 1252602"/>
              <a:gd name="connsiteX25" fmla="*/ 2292263 w 4423249"/>
              <a:gd name="connsiteY25" fmla="*/ 713983 h 1252602"/>
              <a:gd name="connsiteX26" fmla="*/ 2329841 w 4423249"/>
              <a:gd name="connsiteY26" fmla="*/ 739035 h 1252602"/>
              <a:gd name="connsiteX27" fmla="*/ 2505205 w 4423249"/>
              <a:gd name="connsiteY27" fmla="*/ 764087 h 1252602"/>
              <a:gd name="connsiteX28" fmla="*/ 2605414 w 4423249"/>
              <a:gd name="connsiteY28" fmla="*/ 814191 h 1252602"/>
              <a:gd name="connsiteX29" fmla="*/ 2655518 w 4423249"/>
              <a:gd name="connsiteY29" fmla="*/ 826717 h 1252602"/>
              <a:gd name="connsiteX30" fmla="*/ 2730674 w 4423249"/>
              <a:gd name="connsiteY30" fmla="*/ 851769 h 1252602"/>
              <a:gd name="connsiteX31" fmla="*/ 2793304 w 4423249"/>
              <a:gd name="connsiteY31" fmla="*/ 864295 h 1252602"/>
              <a:gd name="connsiteX32" fmla="*/ 2830882 w 4423249"/>
              <a:gd name="connsiteY32" fmla="*/ 889347 h 1252602"/>
              <a:gd name="connsiteX33" fmla="*/ 2880986 w 4423249"/>
              <a:gd name="connsiteY33" fmla="*/ 901874 h 1252602"/>
              <a:gd name="connsiteX34" fmla="*/ 2918564 w 4423249"/>
              <a:gd name="connsiteY34" fmla="*/ 914400 h 1252602"/>
              <a:gd name="connsiteX35" fmla="*/ 3006247 w 4423249"/>
              <a:gd name="connsiteY35" fmla="*/ 939452 h 1252602"/>
              <a:gd name="connsiteX36" fmla="*/ 3118981 w 4423249"/>
              <a:gd name="connsiteY36" fmla="*/ 989556 h 1252602"/>
              <a:gd name="connsiteX37" fmla="*/ 3156559 w 4423249"/>
              <a:gd name="connsiteY37" fmla="*/ 1002082 h 1252602"/>
              <a:gd name="connsiteX38" fmla="*/ 3194137 w 4423249"/>
              <a:gd name="connsiteY38" fmla="*/ 1014608 h 1252602"/>
              <a:gd name="connsiteX39" fmla="*/ 3231715 w 4423249"/>
              <a:gd name="connsiteY39" fmla="*/ 1039660 h 1252602"/>
              <a:gd name="connsiteX40" fmla="*/ 3306871 w 4423249"/>
              <a:gd name="connsiteY40" fmla="*/ 1064712 h 1252602"/>
              <a:gd name="connsiteX41" fmla="*/ 3294345 w 4423249"/>
              <a:gd name="connsiteY41" fmla="*/ 1027134 h 1252602"/>
              <a:gd name="connsiteX42" fmla="*/ 3344449 w 4423249"/>
              <a:gd name="connsiteY42" fmla="*/ 1039660 h 1252602"/>
              <a:gd name="connsiteX43" fmla="*/ 3419605 w 4423249"/>
              <a:gd name="connsiteY43" fmla="*/ 1052186 h 1252602"/>
              <a:gd name="connsiteX44" fmla="*/ 3544866 w 4423249"/>
              <a:gd name="connsiteY44" fmla="*/ 1152394 h 1252602"/>
              <a:gd name="connsiteX45" fmla="*/ 3582444 w 4423249"/>
              <a:gd name="connsiteY45" fmla="*/ 1177446 h 1252602"/>
              <a:gd name="connsiteX46" fmla="*/ 3695178 w 4423249"/>
              <a:gd name="connsiteY46" fmla="*/ 1215024 h 1252602"/>
              <a:gd name="connsiteX47" fmla="*/ 3732756 w 4423249"/>
              <a:gd name="connsiteY47" fmla="*/ 1227550 h 1252602"/>
              <a:gd name="connsiteX48" fmla="*/ 3770334 w 4423249"/>
              <a:gd name="connsiteY48" fmla="*/ 1252602 h 1252602"/>
              <a:gd name="connsiteX49" fmla="*/ 4058433 w 4423249"/>
              <a:gd name="connsiteY49" fmla="*/ 1240076 h 1252602"/>
              <a:gd name="connsiteX50" fmla="*/ 4096011 w 4423249"/>
              <a:gd name="connsiteY50" fmla="*/ 1215024 h 1252602"/>
              <a:gd name="connsiteX51" fmla="*/ 4171167 w 4423249"/>
              <a:gd name="connsiteY51" fmla="*/ 1189972 h 1252602"/>
              <a:gd name="connsiteX52" fmla="*/ 4271375 w 4423249"/>
              <a:gd name="connsiteY52" fmla="*/ 1152394 h 1252602"/>
              <a:gd name="connsiteX53" fmla="*/ 4296427 w 4423249"/>
              <a:gd name="connsiteY53" fmla="*/ 1114816 h 1252602"/>
              <a:gd name="connsiteX54" fmla="*/ 4334005 w 4423249"/>
              <a:gd name="connsiteY54" fmla="*/ 1089764 h 1252602"/>
              <a:gd name="connsiteX55" fmla="*/ 4396636 w 4423249"/>
              <a:gd name="connsiteY55" fmla="*/ 1039660 h 1252602"/>
              <a:gd name="connsiteX56" fmla="*/ 4421688 w 4423249"/>
              <a:gd name="connsiteY56" fmla="*/ 1002082 h 125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423249" h="1252602">
                <a:moveTo>
                  <a:pt x="0" y="0"/>
                </a:moveTo>
                <a:cubicBezTo>
                  <a:pt x="20877" y="4175"/>
                  <a:pt x="41587" y="9289"/>
                  <a:pt x="62630" y="12526"/>
                </a:cubicBezTo>
                <a:cubicBezTo>
                  <a:pt x="95901" y="17645"/>
                  <a:pt x="129923" y="17999"/>
                  <a:pt x="162838" y="25052"/>
                </a:cubicBezTo>
                <a:cubicBezTo>
                  <a:pt x="188659" y="30585"/>
                  <a:pt x="237995" y="50104"/>
                  <a:pt x="237995" y="50104"/>
                </a:cubicBezTo>
                <a:cubicBezTo>
                  <a:pt x="250521" y="58455"/>
                  <a:pt x="262108" y="68423"/>
                  <a:pt x="275573" y="75156"/>
                </a:cubicBezTo>
                <a:cubicBezTo>
                  <a:pt x="287383" y="81061"/>
                  <a:pt x="299969" y="86929"/>
                  <a:pt x="313151" y="87682"/>
                </a:cubicBezTo>
                <a:cubicBezTo>
                  <a:pt x="446610" y="95308"/>
                  <a:pt x="580373" y="96033"/>
                  <a:pt x="713984" y="100208"/>
                </a:cubicBezTo>
                <a:cubicBezTo>
                  <a:pt x="739036" y="108559"/>
                  <a:pt x="763092" y="120919"/>
                  <a:pt x="789140" y="125260"/>
                </a:cubicBezTo>
                <a:cubicBezTo>
                  <a:pt x="885296" y="141286"/>
                  <a:pt x="839392" y="132805"/>
                  <a:pt x="926926" y="150312"/>
                </a:cubicBezTo>
                <a:cubicBezTo>
                  <a:pt x="947803" y="162838"/>
                  <a:pt x="967780" y="177002"/>
                  <a:pt x="989556" y="187890"/>
                </a:cubicBezTo>
                <a:cubicBezTo>
                  <a:pt x="1001366" y="193795"/>
                  <a:pt x="1015324" y="194511"/>
                  <a:pt x="1027134" y="200416"/>
                </a:cubicBezTo>
                <a:cubicBezTo>
                  <a:pt x="1063512" y="218605"/>
                  <a:pt x="1061118" y="233150"/>
                  <a:pt x="1102290" y="237994"/>
                </a:cubicBezTo>
                <a:cubicBezTo>
                  <a:pt x="1160493" y="244841"/>
                  <a:pt x="1219200" y="246345"/>
                  <a:pt x="1277655" y="250520"/>
                </a:cubicBezTo>
                <a:cubicBezTo>
                  <a:pt x="1302707" y="258871"/>
                  <a:pt x="1334138" y="256899"/>
                  <a:pt x="1352811" y="275572"/>
                </a:cubicBezTo>
                <a:lnTo>
                  <a:pt x="1427967" y="350728"/>
                </a:lnTo>
                <a:cubicBezTo>
                  <a:pt x="1446875" y="369636"/>
                  <a:pt x="1475719" y="403393"/>
                  <a:pt x="1503123" y="413358"/>
                </a:cubicBezTo>
                <a:cubicBezTo>
                  <a:pt x="1547750" y="429586"/>
                  <a:pt x="1628544" y="443802"/>
                  <a:pt x="1678488" y="450937"/>
                </a:cubicBezTo>
                <a:cubicBezTo>
                  <a:pt x="1711812" y="455698"/>
                  <a:pt x="1745342" y="458915"/>
                  <a:pt x="1778696" y="463463"/>
                </a:cubicBezTo>
                <a:lnTo>
                  <a:pt x="1954060" y="488515"/>
                </a:lnTo>
                <a:cubicBezTo>
                  <a:pt x="1984623" y="498703"/>
                  <a:pt x="2004934" y="501811"/>
                  <a:pt x="2029216" y="526093"/>
                </a:cubicBezTo>
                <a:cubicBezTo>
                  <a:pt x="2039861" y="536738"/>
                  <a:pt x="2043623" y="553026"/>
                  <a:pt x="2054268" y="563671"/>
                </a:cubicBezTo>
                <a:cubicBezTo>
                  <a:pt x="2064913" y="574316"/>
                  <a:pt x="2079596" y="579973"/>
                  <a:pt x="2091847" y="588723"/>
                </a:cubicBezTo>
                <a:cubicBezTo>
                  <a:pt x="2108835" y="600857"/>
                  <a:pt x="2124963" y="614167"/>
                  <a:pt x="2141951" y="626301"/>
                </a:cubicBezTo>
                <a:cubicBezTo>
                  <a:pt x="2154201" y="635051"/>
                  <a:pt x="2167964" y="641715"/>
                  <a:pt x="2179529" y="651353"/>
                </a:cubicBezTo>
                <a:cubicBezTo>
                  <a:pt x="2193138" y="662694"/>
                  <a:pt x="2201622" y="680328"/>
                  <a:pt x="2217107" y="688931"/>
                </a:cubicBezTo>
                <a:cubicBezTo>
                  <a:pt x="2240191" y="701755"/>
                  <a:pt x="2270291" y="699335"/>
                  <a:pt x="2292263" y="713983"/>
                </a:cubicBezTo>
                <a:cubicBezTo>
                  <a:pt x="2304789" y="722334"/>
                  <a:pt x="2316376" y="732302"/>
                  <a:pt x="2329841" y="739035"/>
                </a:cubicBezTo>
                <a:cubicBezTo>
                  <a:pt x="2378036" y="763133"/>
                  <a:pt x="2470002" y="760887"/>
                  <a:pt x="2505205" y="764087"/>
                </a:cubicBezTo>
                <a:cubicBezTo>
                  <a:pt x="2538608" y="780788"/>
                  <a:pt x="2569183" y="805133"/>
                  <a:pt x="2605414" y="814191"/>
                </a:cubicBezTo>
                <a:cubicBezTo>
                  <a:pt x="2622115" y="818366"/>
                  <a:pt x="2639029" y="821770"/>
                  <a:pt x="2655518" y="826717"/>
                </a:cubicBezTo>
                <a:cubicBezTo>
                  <a:pt x="2680811" y="834305"/>
                  <a:pt x="2704780" y="846590"/>
                  <a:pt x="2730674" y="851769"/>
                </a:cubicBezTo>
                <a:lnTo>
                  <a:pt x="2793304" y="864295"/>
                </a:lnTo>
                <a:cubicBezTo>
                  <a:pt x="2805830" y="872646"/>
                  <a:pt x="2817045" y="883417"/>
                  <a:pt x="2830882" y="889347"/>
                </a:cubicBezTo>
                <a:cubicBezTo>
                  <a:pt x="2846705" y="896129"/>
                  <a:pt x="2864433" y="897144"/>
                  <a:pt x="2880986" y="901874"/>
                </a:cubicBezTo>
                <a:cubicBezTo>
                  <a:pt x="2893682" y="905501"/>
                  <a:pt x="2905868" y="910773"/>
                  <a:pt x="2918564" y="914400"/>
                </a:cubicBezTo>
                <a:cubicBezTo>
                  <a:pt x="3028672" y="945859"/>
                  <a:pt x="2916139" y="909417"/>
                  <a:pt x="3006247" y="939452"/>
                </a:cubicBezTo>
                <a:cubicBezTo>
                  <a:pt x="3065797" y="979152"/>
                  <a:pt x="3029543" y="959743"/>
                  <a:pt x="3118981" y="989556"/>
                </a:cubicBezTo>
                <a:lnTo>
                  <a:pt x="3156559" y="1002082"/>
                </a:lnTo>
                <a:cubicBezTo>
                  <a:pt x="3169085" y="1006257"/>
                  <a:pt x="3183151" y="1007284"/>
                  <a:pt x="3194137" y="1014608"/>
                </a:cubicBezTo>
                <a:cubicBezTo>
                  <a:pt x="3206663" y="1022959"/>
                  <a:pt x="3217958" y="1033546"/>
                  <a:pt x="3231715" y="1039660"/>
                </a:cubicBezTo>
                <a:cubicBezTo>
                  <a:pt x="3255846" y="1050385"/>
                  <a:pt x="3306871" y="1064712"/>
                  <a:pt x="3306871" y="1064712"/>
                </a:cubicBezTo>
                <a:cubicBezTo>
                  <a:pt x="3302696" y="1052186"/>
                  <a:pt x="3283359" y="1034458"/>
                  <a:pt x="3294345" y="1027134"/>
                </a:cubicBezTo>
                <a:cubicBezTo>
                  <a:pt x="3308669" y="1017585"/>
                  <a:pt x="3327568" y="1036284"/>
                  <a:pt x="3344449" y="1039660"/>
                </a:cubicBezTo>
                <a:cubicBezTo>
                  <a:pt x="3369353" y="1044641"/>
                  <a:pt x="3394553" y="1048011"/>
                  <a:pt x="3419605" y="1052186"/>
                </a:cubicBezTo>
                <a:cubicBezTo>
                  <a:pt x="3491000" y="1123580"/>
                  <a:pt x="3450057" y="1089188"/>
                  <a:pt x="3544866" y="1152394"/>
                </a:cubicBezTo>
                <a:cubicBezTo>
                  <a:pt x="3557392" y="1160745"/>
                  <a:pt x="3568162" y="1172685"/>
                  <a:pt x="3582444" y="1177446"/>
                </a:cubicBezTo>
                <a:lnTo>
                  <a:pt x="3695178" y="1215024"/>
                </a:lnTo>
                <a:cubicBezTo>
                  <a:pt x="3707704" y="1219199"/>
                  <a:pt x="3721770" y="1220226"/>
                  <a:pt x="3732756" y="1227550"/>
                </a:cubicBezTo>
                <a:lnTo>
                  <a:pt x="3770334" y="1252602"/>
                </a:lnTo>
                <a:cubicBezTo>
                  <a:pt x="3866367" y="1248427"/>
                  <a:pt x="3962943" y="1251094"/>
                  <a:pt x="4058433" y="1240076"/>
                </a:cubicBezTo>
                <a:cubicBezTo>
                  <a:pt x="4073388" y="1238350"/>
                  <a:pt x="4082254" y="1221138"/>
                  <a:pt x="4096011" y="1215024"/>
                </a:cubicBezTo>
                <a:cubicBezTo>
                  <a:pt x="4120142" y="1204299"/>
                  <a:pt x="4149195" y="1204620"/>
                  <a:pt x="4171167" y="1189972"/>
                </a:cubicBezTo>
                <a:cubicBezTo>
                  <a:pt x="4226459" y="1153110"/>
                  <a:pt x="4193983" y="1167872"/>
                  <a:pt x="4271375" y="1152394"/>
                </a:cubicBezTo>
                <a:cubicBezTo>
                  <a:pt x="4279726" y="1139868"/>
                  <a:pt x="4285782" y="1125461"/>
                  <a:pt x="4296427" y="1114816"/>
                </a:cubicBezTo>
                <a:cubicBezTo>
                  <a:pt x="4307072" y="1104171"/>
                  <a:pt x="4322249" y="1099168"/>
                  <a:pt x="4334005" y="1089764"/>
                </a:cubicBezTo>
                <a:cubicBezTo>
                  <a:pt x="4423249" y="1018370"/>
                  <a:pt x="4280976" y="1116767"/>
                  <a:pt x="4396636" y="1039660"/>
                </a:cubicBezTo>
                <a:lnTo>
                  <a:pt x="4421688" y="1002082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600200" y="2133600"/>
            <a:ext cx="149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Underfitting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562600" y="2133600"/>
            <a:ext cx="1350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Overfitting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2096294" y="2780506"/>
            <a:ext cx="5334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5599907" y="3239294"/>
            <a:ext cx="1295400" cy="1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76400" y="2514600"/>
            <a:ext cx="53340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4038600"/>
            <a:ext cx="57531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6573" name="Group 12"/>
          <p:cNvGrpSpPr>
            <a:grpSpLocks/>
          </p:cNvGrpSpPr>
          <p:nvPr/>
        </p:nvGrpSpPr>
        <p:grpSpPr bwMode="auto">
          <a:xfrm>
            <a:off x="1420813" y="2771775"/>
            <a:ext cx="5329237" cy="3629025"/>
            <a:chOff x="1535668" y="2667794"/>
            <a:chExt cx="5328262" cy="3630493"/>
          </a:xfrm>
        </p:grpSpPr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304640" y="4267054"/>
              <a:ext cx="3200107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05487" y="5867901"/>
              <a:ext cx="44187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7" name="TextBox 7"/>
            <p:cNvSpPr txBox="1">
              <a:spLocks noChangeArrowheads="1"/>
            </p:cNvSpPr>
            <p:nvPr/>
          </p:nvSpPr>
          <p:spPr bwMode="auto">
            <a:xfrm>
              <a:off x="3550796" y="5867400"/>
              <a:ext cx="13260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Complexity</a:t>
              </a:r>
            </a:p>
          </p:txBody>
        </p:sp>
        <p:sp>
          <p:nvSpPr>
            <p:cNvPr id="66578" name="TextBox 8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107273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Low Bias</a:t>
              </a:r>
            </a:p>
            <a:p>
              <a:r>
                <a:rPr lang="en-US" altLang="en-US" sz="1100">
                  <a:solidFill>
                    <a:srgbClr val="000000"/>
                  </a:solidFill>
                </a:rPr>
                <a:t>High Variance</a:t>
              </a:r>
            </a:p>
          </p:txBody>
        </p:sp>
        <p:sp>
          <p:nvSpPr>
            <p:cNvPr id="66579" name="TextBox 9"/>
            <p:cNvSpPr txBox="1">
              <a:spLocks noChangeArrowheads="1"/>
            </p:cNvSpPr>
            <p:nvPr/>
          </p:nvSpPr>
          <p:spPr bwMode="auto">
            <a:xfrm>
              <a:off x="1676400" y="5867400"/>
              <a:ext cx="104067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High Bias</a:t>
              </a:r>
            </a:p>
            <a:p>
              <a:r>
                <a:rPr lang="en-US" altLang="en-US" sz="1100">
                  <a:solidFill>
                    <a:srgbClr val="000000"/>
                  </a:solidFill>
                </a:rPr>
                <a:t>Low Variance</a:t>
              </a:r>
            </a:p>
          </p:txBody>
        </p:sp>
        <p:sp>
          <p:nvSpPr>
            <p:cNvPr id="66580" name="TextBox 10"/>
            <p:cNvSpPr txBox="1">
              <a:spLocks noChangeArrowheads="1"/>
            </p:cNvSpPr>
            <p:nvPr/>
          </p:nvSpPr>
          <p:spPr bwMode="auto">
            <a:xfrm rot="-5400000">
              <a:off x="1371520" y="4141636"/>
              <a:ext cx="6976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Error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75538" y="6581775"/>
            <a:ext cx="1668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Hoiem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1" grpId="0"/>
      <p:bldP spid="22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9156" name="Picture 2" descr="C:\Users\hays\Desktop\143 Computer Vision\slides\07\machine_learning_spectr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4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rame 1"/>
          <p:cNvSpPr/>
          <p:nvPr/>
        </p:nvSpPr>
        <p:spPr>
          <a:xfrm>
            <a:off x="5257800" y="2667000"/>
            <a:ext cx="3048000" cy="1295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tradeoff</a:t>
            </a:r>
          </a:p>
        </p:txBody>
      </p:sp>
      <p:sp>
        <p:nvSpPr>
          <p:cNvPr id="10" name="Freeform 9"/>
          <p:cNvSpPr/>
          <p:nvPr/>
        </p:nvSpPr>
        <p:spPr>
          <a:xfrm>
            <a:off x="1941513" y="3957638"/>
            <a:ext cx="4359275" cy="1827212"/>
          </a:xfrm>
          <a:custGeom>
            <a:avLst/>
            <a:gdLst>
              <a:gd name="connsiteX0" fmla="*/ 0 w 4359058"/>
              <a:gd name="connsiteY0" fmla="*/ 0 h 1826490"/>
              <a:gd name="connsiteX1" fmla="*/ 413359 w 4359058"/>
              <a:gd name="connsiteY1" fmla="*/ 12526 h 1826490"/>
              <a:gd name="connsiteX2" fmla="*/ 450937 w 4359058"/>
              <a:gd name="connsiteY2" fmla="*/ 25052 h 1826490"/>
              <a:gd name="connsiteX3" fmla="*/ 488515 w 4359058"/>
              <a:gd name="connsiteY3" fmla="*/ 50104 h 1826490"/>
              <a:gd name="connsiteX4" fmla="*/ 551145 w 4359058"/>
              <a:gd name="connsiteY4" fmla="*/ 62630 h 1826490"/>
              <a:gd name="connsiteX5" fmla="*/ 601250 w 4359058"/>
              <a:gd name="connsiteY5" fmla="*/ 75156 h 1826490"/>
              <a:gd name="connsiteX6" fmla="*/ 676406 w 4359058"/>
              <a:gd name="connsiteY6" fmla="*/ 100208 h 1826490"/>
              <a:gd name="connsiteX7" fmla="*/ 713984 w 4359058"/>
              <a:gd name="connsiteY7" fmla="*/ 137786 h 1826490"/>
              <a:gd name="connsiteX8" fmla="*/ 764088 w 4359058"/>
              <a:gd name="connsiteY8" fmla="*/ 150312 h 1826490"/>
              <a:gd name="connsiteX9" fmla="*/ 876822 w 4359058"/>
              <a:gd name="connsiteY9" fmla="*/ 187890 h 1826490"/>
              <a:gd name="connsiteX10" fmla="*/ 914400 w 4359058"/>
              <a:gd name="connsiteY10" fmla="*/ 200416 h 1826490"/>
              <a:gd name="connsiteX11" fmla="*/ 977030 w 4359058"/>
              <a:gd name="connsiteY11" fmla="*/ 212942 h 1826490"/>
              <a:gd name="connsiteX12" fmla="*/ 1052187 w 4359058"/>
              <a:gd name="connsiteY12" fmla="*/ 237994 h 1826490"/>
              <a:gd name="connsiteX13" fmla="*/ 1089765 w 4359058"/>
              <a:gd name="connsiteY13" fmla="*/ 250520 h 1826490"/>
              <a:gd name="connsiteX14" fmla="*/ 1127343 w 4359058"/>
              <a:gd name="connsiteY14" fmla="*/ 288098 h 1826490"/>
              <a:gd name="connsiteX15" fmla="*/ 1164921 w 4359058"/>
              <a:gd name="connsiteY15" fmla="*/ 300624 h 1826490"/>
              <a:gd name="connsiteX16" fmla="*/ 1202499 w 4359058"/>
              <a:gd name="connsiteY16" fmla="*/ 325676 h 1826490"/>
              <a:gd name="connsiteX17" fmla="*/ 1215025 w 4359058"/>
              <a:gd name="connsiteY17" fmla="*/ 363254 h 1826490"/>
              <a:gd name="connsiteX18" fmla="*/ 1240077 w 4359058"/>
              <a:gd name="connsiteY18" fmla="*/ 388307 h 1826490"/>
              <a:gd name="connsiteX19" fmla="*/ 1277655 w 4359058"/>
              <a:gd name="connsiteY19" fmla="*/ 413359 h 1826490"/>
              <a:gd name="connsiteX20" fmla="*/ 1390389 w 4359058"/>
              <a:gd name="connsiteY20" fmla="*/ 438411 h 1826490"/>
              <a:gd name="connsiteX21" fmla="*/ 1465545 w 4359058"/>
              <a:gd name="connsiteY21" fmla="*/ 463463 h 1826490"/>
              <a:gd name="connsiteX22" fmla="*/ 1503124 w 4359058"/>
              <a:gd name="connsiteY22" fmla="*/ 475989 h 1826490"/>
              <a:gd name="connsiteX23" fmla="*/ 1590806 w 4359058"/>
              <a:gd name="connsiteY23" fmla="*/ 576197 h 1826490"/>
              <a:gd name="connsiteX24" fmla="*/ 1665962 w 4359058"/>
              <a:gd name="connsiteY24" fmla="*/ 663879 h 1826490"/>
              <a:gd name="connsiteX25" fmla="*/ 1703540 w 4359058"/>
              <a:gd name="connsiteY25" fmla="*/ 739035 h 1826490"/>
              <a:gd name="connsiteX26" fmla="*/ 1816274 w 4359058"/>
              <a:gd name="connsiteY26" fmla="*/ 801665 h 1826490"/>
              <a:gd name="connsiteX27" fmla="*/ 1891430 w 4359058"/>
              <a:gd name="connsiteY27" fmla="*/ 839243 h 1826490"/>
              <a:gd name="connsiteX28" fmla="*/ 1916482 w 4359058"/>
              <a:gd name="connsiteY28" fmla="*/ 864296 h 1826490"/>
              <a:gd name="connsiteX29" fmla="*/ 1954061 w 4359058"/>
              <a:gd name="connsiteY29" fmla="*/ 889348 h 1826490"/>
              <a:gd name="connsiteX30" fmla="*/ 1979113 w 4359058"/>
              <a:gd name="connsiteY30" fmla="*/ 926926 h 1826490"/>
              <a:gd name="connsiteX31" fmla="*/ 2016691 w 4359058"/>
              <a:gd name="connsiteY31" fmla="*/ 964504 h 1826490"/>
              <a:gd name="connsiteX32" fmla="*/ 2041743 w 4359058"/>
              <a:gd name="connsiteY32" fmla="*/ 1002082 h 1826490"/>
              <a:gd name="connsiteX33" fmla="*/ 2079321 w 4359058"/>
              <a:gd name="connsiteY33" fmla="*/ 1027134 h 1826490"/>
              <a:gd name="connsiteX34" fmla="*/ 2141951 w 4359058"/>
              <a:gd name="connsiteY34" fmla="*/ 1089764 h 1826490"/>
              <a:gd name="connsiteX35" fmla="*/ 2204581 w 4359058"/>
              <a:gd name="connsiteY35" fmla="*/ 1202498 h 1826490"/>
              <a:gd name="connsiteX36" fmla="*/ 2229633 w 4359058"/>
              <a:gd name="connsiteY36" fmla="*/ 1240076 h 1826490"/>
              <a:gd name="connsiteX37" fmla="*/ 2329841 w 4359058"/>
              <a:gd name="connsiteY37" fmla="*/ 1327759 h 1826490"/>
              <a:gd name="connsiteX38" fmla="*/ 2404998 w 4359058"/>
              <a:gd name="connsiteY38" fmla="*/ 1352811 h 1826490"/>
              <a:gd name="connsiteX39" fmla="*/ 2442576 w 4359058"/>
              <a:gd name="connsiteY39" fmla="*/ 1365337 h 1826490"/>
              <a:gd name="connsiteX40" fmla="*/ 2467628 w 4359058"/>
              <a:gd name="connsiteY40" fmla="*/ 1402915 h 1826490"/>
              <a:gd name="connsiteX41" fmla="*/ 2592888 w 4359058"/>
              <a:gd name="connsiteY41" fmla="*/ 1440493 h 1826490"/>
              <a:gd name="connsiteX42" fmla="*/ 2668044 w 4359058"/>
              <a:gd name="connsiteY42" fmla="*/ 1465545 h 1826490"/>
              <a:gd name="connsiteX43" fmla="*/ 2743200 w 4359058"/>
              <a:gd name="connsiteY43" fmla="*/ 1503123 h 1826490"/>
              <a:gd name="connsiteX44" fmla="*/ 2931091 w 4359058"/>
              <a:gd name="connsiteY44" fmla="*/ 1515649 h 1826490"/>
              <a:gd name="connsiteX45" fmla="*/ 3118981 w 4359058"/>
              <a:gd name="connsiteY45" fmla="*/ 1553227 h 1826490"/>
              <a:gd name="connsiteX46" fmla="*/ 3206663 w 4359058"/>
              <a:gd name="connsiteY46" fmla="*/ 1615857 h 1826490"/>
              <a:gd name="connsiteX47" fmla="*/ 3306871 w 4359058"/>
              <a:gd name="connsiteY47" fmla="*/ 1640909 h 1826490"/>
              <a:gd name="connsiteX48" fmla="*/ 3369502 w 4359058"/>
              <a:gd name="connsiteY48" fmla="*/ 1665961 h 1826490"/>
              <a:gd name="connsiteX49" fmla="*/ 3933173 w 4359058"/>
              <a:gd name="connsiteY49" fmla="*/ 1691013 h 1826490"/>
              <a:gd name="connsiteX50" fmla="*/ 4008329 w 4359058"/>
              <a:gd name="connsiteY50" fmla="*/ 1653435 h 1826490"/>
              <a:gd name="connsiteX51" fmla="*/ 4083485 w 4359058"/>
              <a:gd name="connsiteY51" fmla="*/ 1628383 h 1826490"/>
              <a:gd name="connsiteX52" fmla="*/ 4121063 w 4359058"/>
              <a:gd name="connsiteY52" fmla="*/ 1603331 h 1826490"/>
              <a:gd name="connsiteX53" fmla="*/ 4196219 w 4359058"/>
              <a:gd name="connsiteY53" fmla="*/ 1578279 h 1826490"/>
              <a:gd name="connsiteX54" fmla="*/ 4271376 w 4359058"/>
              <a:gd name="connsiteY54" fmla="*/ 1540701 h 1826490"/>
              <a:gd name="connsiteX55" fmla="*/ 4308954 w 4359058"/>
              <a:gd name="connsiteY55" fmla="*/ 1515649 h 1826490"/>
              <a:gd name="connsiteX56" fmla="*/ 4359058 w 4359058"/>
              <a:gd name="connsiteY56" fmla="*/ 1465545 h 182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359058" h="1826490">
                <a:moveTo>
                  <a:pt x="0" y="0"/>
                </a:moveTo>
                <a:cubicBezTo>
                  <a:pt x="137786" y="4175"/>
                  <a:pt x="275722" y="4879"/>
                  <a:pt x="413359" y="12526"/>
                </a:cubicBezTo>
                <a:cubicBezTo>
                  <a:pt x="426542" y="13258"/>
                  <a:pt x="439127" y="19147"/>
                  <a:pt x="450937" y="25052"/>
                </a:cubicBezTo>
                <a:cubicBezTo>
                  <a:pt x="464402" y="31785"/>
                  <a:pt x="474419" y="44818"/>
                  <a:pt x="488515" y="50104"/>
                </a:cubicBezTo>
                <a:cubicBezTo>
                  <a:pt x="508450" y="57579"/>
                  <a:pt x="530362" y="58012"/>
                  <a:pt x="551145" y="62630"/>
                </a:cubicBezTo>
                <a:cubicBezTo>
                  <a:pt x="567951" y="66365"/>
                  <a:pt x="584760" y="70209"/>
                  <a:pt x="601250" y="75156"/>
                </a:cubicBezTo>
                <a:cubicBezTo>
                  <a:pt x="626543" y="82744"/>
                  <a:pt x="676406" y="100208"/>
                  <a:pt x="676406" y="100208"/>
                </a:cubicBezTo>
                <a:cubicBezTo>
                  <a:pt x="688932" y="112734"/>
                  <a:pt x="698604" y="128997"/>
                  <a:pt x="713984" y="137786"/>
                </a:cubicBezTo>
                <a:cubicBezTo>
                  <a:pt x="728931" y="146327"/>
                  <a:pt x="747599" y="145365"/>
                  <a:pt x="764088" y="150312"/>
                </a:cubicBezTo>
                <a:lnTo>
                  <a:pt x="876822" y="187890"/>
                </a:lnTo>
                <a:cubicBezTo>
                  <a:pt x="889348" y="192065"/>
                  <a:pt x="901453" y="197827"/>
                  <a:pt x="914400" y="200416"/>
                </a:cubicBezTo>
                <a:cubicBezTo>
                  <a:pt x="935277" y="204591"/>
                  <a:pt x="956490" y="207340"/>
                  <a:pt x="977030" y="212942"/>
                </a:cubicBezTo>
                <a:cubicBezTo>
                  <a:pt x="1002507" y="219890"/>
                  <a:pt x="1027135" y="229643"/>
                  <a:pt x="1052187" y="237994"/>
                </a:cubicBezTo>
                <a:lnTo>
                  <a:pt x="1089765" y="250520"/>
                </a:lnTo>
                <a:cubicBezTo>
                  <a:pt x="1102291" y="263046"/>
                  <a:pt x="1112604" y="278272"/>
                  <a:pt x="1127343" y="288098"/>
                </a:cubicBezTo>
                <a:cubicBezTo>
                  <a:pt x="1138329" y="295422"/>
                  <a:pt x="1153111" y="294719"/>
                  <a:pt x="1164921" y="300624"/>
                </a:cubicBezTo>
                <a:cubicBezTo>
                  <a:pt x="1178386" y="307357"/>
                  <a:pt x="1189973" y="317325"/>
                  <a:pt x="1202499" y="325676"/>
                </a:cubicBezTo>
                <a:cubicBezTo>
                  <a:pt x="1206674" y="338202"/>
                  <a:pt x="1208232" y="351932"/>
                  <a:pt x="1215025" y="363254"/>
                </a:cubicBezTo>
                <a:cubicBezTo>
                  <a:pt x="1221101" y="373381"/>
                  <a:pt x="1230855" y="380929"/>
                  <a:pt x="1240077" y="388307"/>
                </a:cubicBezTo>
                <a:cubicBezTo>
                  <a:pt x="1251832" y="397712"/>
                  <a:pt x="1264190" y="406626"/>
                  <a:pt x="1277655" y="413359"/>
                </a:cubicBezTo>
                <a:cubicBezTo>
                  <a:pt x="1313493" y="431278"/>
                  <a:pt x="1351902" y="428789"/>
                  <a:pt x="1390389" y="438411"/>
                </a:cubicBezTo>
                <a:cubicBezTo>
                  <a:pt x="1416008" y="444816"/>
                  <a:pt x="1440493" y="455112"/>
                  <a:pt x="1465545" y="463463"/>
                </a:cubicBezTo>
                <a:lnTo>
                  <a:pt x="1503124" y="475989"/>
                </a:lnTo>
                <a:cubicBezTo>
                  <a:pt x="1609595" y="546970"/>
                  <a:pt x="1444669" y="430060"/>
                  <a:pt x="1590806" y="576197"/>
                </a:cubicBezTo>
                <a:cubicBezTo>
                  <a:pt x="1643146" y="628537"/>
                  <a:pt x="1617755" y="599603"/>
                  <a:pt x="1665962" y="663879"/>
                </a:cubicBezTo>
                <a:cubicBezTo>
                  <a:pt x="1674897" y="690684"/>
                  <a:pt x="1680686" y="719038"/>
                  <a:pt x="1703540" y="739035"/>
                </a:cubicBezTo>
                <a:cubicBezTo>
                  <a:pt x="1808859" y="831189"/>
                  <a:pt x="1741723" y="764389"/>
                  <a:pt x="1816274" y="801665"/>
                </a:cubicBezTo>
                <a:cubicBezTo>
                  <a:pt x="1913402" y="850229"/>
                  <a:pt x="1796977" y="807759"/>
                  <a:pt x="1891430" y="839243"/>
                </a:cubicBezTo>
                <a:cubicBezTo>
                  <a:pt x="1899781" y="847594"/>
                  <a:pt x="1907260" y="856918"/>
                  <a:pt x="1916482" y="864296"/>
                </a:cubicBezTo>
                <a:cubicBezTo>
                  <a:pt x="1928238" y="873701"/>
                  <a:pt x="1943416" y="878703"/>
                  <a:pt x="1954061" y="889348"/>
                </a:cubicBezTo>
                <a:cubicBezTo>
                  <a:pt x="1964706" y="899993"/>
                  <a:pt x="1969475" y="915361"/>
                  <a:pt x="1979113" y="926926"/>
                </a:cubicBezTo>
                <a:cubicBezTo>
                  <a:pt x="1990454" y="940535"/>
                  <a:pt x="2005350" y="950895"/>
                  <a:pt x="2016691" y="964504"/>
                </a:cubicBezTo>
                <a:cubicBezTo>
                  <a:pt x="2026329" y="976069"/>
                  <a:pt x="2031098" y="991437"/>
                  <a:pt x="2041743" y="1002082"/>
                </a:cubicBezTo>
                <a:cubicBezTo>
                  <a:pt x="2052388" y="1012727"/>
                  <a:pt x="2067991" y="1017221"/>
                  <a:pt x="2079321" y="1027134"/>
                </a:cubicBezTo>
                <a:cubicBezTo>
                  <a:pt x="2101540" y="1046576"/>
                  <a:pt x="2121074" y="1068887"/>
                  <a:pt x="2141951" y="1089764"/>
                </a:cubicBezTo>
                <a:cubicBezTo>
                  <a:pt x="2163998" y="1155906"/>
                  <a:pt x="2147153" y="1116356"/>
                  <a:pt x="2204581" y="1202498"/>
                </a:cubicBezTo>
                <a:lnTo>
                  <a:pt x="2229633" y="1240076"/>
                </a:lnTo>
                <a:cubicBezTo>
                  <a:pt x="2258860" y="1283916"/>
                  <a:pt x="2267212" y="1306883"/>
                  <a:pt x="2329841" y="1327759"/>
                </a:cubicBezTo>
                <a:lnTo>
                  <a:pt x="2404998" y="1352811"/>
                </a:lnTo>
                <a:lnTo>
                  <a:pt x="2442576" y="1365337"/>
                </a:lnTo>
                <a:cubicBezTo>
                  <a:pt x="2450927" y="1377863"/>
                  <a:pt x="2454862" y="1394936"/>
                  <a:pt x="2467628" y="1402915"/>
                </a:cubicBezTo>
                <a:cubicBezTo>
                  <a:pt x="2494881" y="1419948"/>
                  <a:pt x="2559041" y="1430339"/>
                  <a:pt x="2592888" y="1440493"/>
                </a:cubicBezTo>
                <a:cubicBezTo>
                  <a:pt x="2618181" y="1448081"/>
                  <a:pt x="2646072" y="1450897"/>
                  <a:pt x="2668044" y="1465545"/>
                </a:cubicBezTo>
                <a:cubicBezTo>
                  <a:pt x="2692956" y="1482153"/>
                  <a:pt x="2712084" y="1499666"/>
                  <a:pt x="2743200" y="1503123"/>
                </a:cubicBezTo>
                <a:cubicBezTo>
                  <a:pt x="2805585" y="1510055"/>
                  <a:pt x="2868461" y="1511474"/>
                  <a:pt x="2931091" y="1515649"/>
                </a:cubicBezTo>
                <a:cubicBezTo>
                  <a:pt x="3042116" y="1552657"/>
                  <a:pt x="2980001" y="1537785"/>
                  <a:pt x="3118981" y="1553227"/>
                </a:cubicBezTo>
                <a:cubicBezTo>
                  <a:pt x="3291986" y="1639730"/>
                  <a:pt x="3054318" y="1514294"/>
                  <a:pt x="3206663" y="1615857"/>
                </a:cubicBezTo>
                <a:cubicBezTo>
                  <a:pt x="3224698" y="1627881"/>
                  <a:pt x="3295373" y="1637460"/>
                  <a:pt x="3306871" y="1640909"/>
                </a:cubicBezTo>
                <a:cubicBezTo>
                  <a:pt x="3328408" y="1647370"/>
                  <a:pt x="3348625" y="1657610"/>
                  <a:pt x="3369502" y="1665961"/>
                </a:cubicBezTo>
                <a:cubicBezTo>
                  <a:pt x="3530031" y="1826490"/>
                  <a:pt x="3400114" y="1714704"/>
                  <a:pt x="3933173" y="1691013"/>
                </a:cubicBezTo>
                <a:cubicBezTo>
                  <a:pt x="3971242" y="1689321"/>
                  <a:pt x="3975489" y="1668030"/>
                  <a:pt x="4008329" y="1653435"/>
                </a:cubicBezTo>
                <a:cubicBezTo>
                  <a:pt x="4032460" y="1642710"/>
                  <a:pt x="4061513" y="1643031"/>
                  <a:pt x="4083485" y="1628383"/>
                </a:cubicBezTo>
                <a:cubicBezTo>
                  <a:pt x="4096011" y="1620032"/>
                  <a:pt x="4107306" y="1609445"/>
                  <a:pt x="4121063" y="1603331"/>
                </a:cubicBezTo>
                <a:cubicBezTo>
                  <a:pt x="4145194" y="1592606"/>
                  <a:pt x="4174247" y="1592927"/>
                  <a:pt x="4196219" y="1578279"/>
                </a:cubicBezTo>
                <a:cubicBezTo>
                  <a:pt x="4303921" y="1506480"/>
                  <a:pt x="4167650" y="1592564"/>
                  <a:pt x="4271376" y="1540701"/>
                </a:cubicBezTo>
                <a:cubicBezTo>
                  <a:pt x="4284841" y="1533968"/>
                  <a:pt x="4296428" y="1524000"/>
                  <a:pt x="4308954" y="1515649"/>
                </a:cubicBezTo>
                <a:cubicBezTo>
                  <a:pt x="4339185" y="1470303"/>
                  <a:pt x="4320541" y="1484804"/>
                  <a:pt x="4359058" y="1465545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954213" y="2379663"/>
            <a:ext cx="4359275" cy="1257300"/>
          </a:xfrm>
          <a:custGeom>
            <a:avLst/>
            <a:gdLst>
              <a:gd name="connsiteX0" fmla="*/ 0 w 4359058"/>
              <a:gd name="connsiteY0" fmla="*/ 989556 h 1257062"/>
              <a:gd name="connsiteX1" fmla="*/ 100208 w 4359058"/>
              <a:gd name="connsiteY1" fmla="*/ 1039660 h 1257062"/>
              <a:gd name="connsiteX2" fmla="*/ 137787 w 4359058"/>
              <a:gd name="connsiteY2" fmla="*/ 1052187 h 1257062"/>
              <a:gd name="connsiteX3" fmla="*/ 338203 w 4359058"/>
              <a:gd name="connsiteY3" fmla="*/ 1077239 h 1257062"/>
              <a:gd name="connsiteX4" fmla="*/ 413359 w 4359058"/>
              <a:gd name="connsiteY4" fmla="*/ 1102291 h 1257062"/>
              <a:gd name="connsiteX5" fmla="*/ 450937 w 4359058"/>
              <a:gd name="connsiteY5" fmla="*/ 1114817 h 1257062"/>
              <a:gd name="connsiteX6" fmla="*/ 526093 w 4359058"/>
              <a:gd name="connsiteY6" fmla="*/ 1164921 h 1257062"/>
              <a:gd name="connsiteX7" fmla="*/ 739036 w 4359058"/>
              <a:gd name="connsiteY7" fmla="*/ 1215025 h 1257062"/>
              <a:gd name="connsiteX8" fmla="*/ 776614 w 4359058"/>
              <a:gd name="connsiteY8" fmla="*/ 1227551 h 1257062"/>
              <a:gd name="connsiteX9" fmla="*/ 876822 w 4359058"/>
              <a:gd name="connsiteY9" fmla="*/ 1252603 h 1257062"/>
              <a:gd name="connsiteX10" fmla="*/ 1252603 w 4359058"/>
              <a:gd name="connsiteY10" fmla="*/ 1240077 h 1257062"/>
              <a:gd name="connsiteX11" fmla="*/ 1327759 w 4359058"/>
              <a:gd name="connsiteY11" fmla="*/ 1177447 h 1257062"/>
              <a:gd name="connsiteX12" fmla="*/ 1402915 w 4359058"/>
              <a:gd name="connsiteY12" fmla="*/ 1152395 h 1257062"/>
              <a:gd name="connsiteX13" fmla="*/ 1453019 w 4359058"/>
              <a:gd name="connsiteY13" fmla="*/ 1139869 h 1257062"/>
              <a:gd name="connsiteX14" fmla="*/ 1565754 w 4359058"/>
              <a:gd name="connsiteY14" fmla="*/ 1127343 h 1257062"/>
              <a:gd name="connsiteX15" fmla="*/ 1653436 w 4359058"/>
              <a:gd name="connsiteY15" fmla="*/ 1114817 h 1257062"/>
              <a:gd name="connsiteX16" fmla="*/ 1766170 w 4359058"/>
              <a:gd name="connsiteY16" fmla="*/ 1077239 h 1257062"/>
              <a:gd name="connsiteX17" fmla="*/ 1803748 w 4359058"/>
              <a:gd name="connsiteY17" fmla="*/ 1064713 h 1257062"/>
              <a:gd name="connsiteX18" fmla="*/ 1891430 w 4359058"/>
              <a:gd name="connsiteY18" fmla="*/ 1052187 h 1257062"/>
              <a:gd name="connsiteX19" fmla="*/ 1916482 w 4359058"/>
              <a:gd name="connsiteY19" fmla="*/ 1027134 h 1257062"/>
              <a:gd name="connsiteX20" fmla="*/ 1979113 w 4359058"/>
              <a:gd name="connsiteY20" fmla="*/ 1014608 h 1257062"/>
              <a:gd name="connsiteX21" fmla="*/ 2091847 w 4359058"/>
              <a:gd name="connsiteY21" fmla="*/ 989556 h 1257062"/>
              <a:gd name="connsiteX22" fmla="*/ 2167003 w 4359058"/>
              <a:gd name="connsiteY22" fmla="*/ 939452 h 1257062"/>
              <a:gd name="connsiteX23" fmla="*/ 2204581 w 4359058"/>
              <a:gd name="connsiteY23" fmla="*/ 914400 h 1257062"/>
              <a:gd name="connsiteX24" fmla="*/ 2279737 w 4359058"/>
              <a:gd name="connsiteY24" fmla="*/ 889348 h 1257062"/>
              <a:gd name="connsiteX25" fmla="*/ 2317315 w 4359058"/>
              <a:gd name="connsiteY25" fmla="*/ 876822 h 1257062"/>
              <a:gd name="connsiteX26" fmla="*/ 2354893 w 4359058"/>
              <a:gd name="connsiteY26" fmla="*/ 851770 h 1257062"/>
              <a:gd name="connsiteX27" fmla="*/ 2480154 w 4359058"/>
              <a:gd name="connsiteY27" fmla="*/ 814192 h 1257062"/>
              <a:gd name="connsiteX28" fmla="*/ 2592888 w 4359058"/>
              <a:gd name="connsiteY28" fmla="*/ 789140 h 1257062"/>
              <a:gd name="connsiteX29" fmla="*/ 2668044 w 4359058"/>
              <a:gd name="connsiteY29" fmla="*/ 751562 h 1257062"/>
              <a:gd name="connsiteX30" fmla="*/ 2718148 w 4359058"/>
              <a:gd name="connsiteY30" fmla="*/ 739036 h 1257062"/>
              <a:gd name="connsiteX31" fmla="*/ 2768252 w 4359058"/>
              <a:gd name="connsiteY31" fmla="*/ 713984 h 1257062"/>
              <a:gd name="connsiteX32" fmla="*/ 2918565 w 4359058"/>
              <a:gd name="connsiteY32" fmla="*/ 688932 h 1257062"/>
              <a:gd name="connsiteX33" fmla="*/ 3043825 w 4359058"/>
              <a:gd name="connsiteY33" fmla="*/ 663880 h 1257062"/>
              <a:gd name="connsiteX34" fmla="*/ 3093929 w 4359058"/>
              <a:gd name="connsiteY34" fmla="*/ 651354 h 1257062"/>
              <a:gd name="connsiteX35" fmla="*/ 3169085 w 4359058"/>
              <a:gd name="connsiteY35" fmla="*/ 626302 h 1257062"/>
              <a:gd name="connsiteX36" fmla="*/ 3206663 w 4359058"/>
              <a:gd name="connsiteY36" fmla="*/ 613776 h 1257062"/>
              <a:gd name="connsiteX37" fmla="*/ 3256767 w 4359058"/>
              <a:gd name="connsiteY37" fmla="*/ 601250 h 1257062"/>
              <a:gd name="connsiteX38" fmla="*/ 3331924 w 4359058"/>
              <a:gd name="connsiteY38" fmla="*/ 576197 h 1257062"/>
              <a:gd name="connsiteX39" fmla="*/ 3369502 w 4359058"/>
              <a:gd name="connsiteY39" fmla="*/ 563671 h 1257062"/>
              <a:gd name="connsiteX40" fmla="*/ 3432132 w 4359058"/>
              <a:gd name="connsiteY40" fmla="*/ 551145 h 1257062"/>
              <a:gd name="connsiteX41" fmla="*/ 3507288 w 4359058"/>
              <a:gd name="connsiteY41" fmla="*/ 526093 h 1257062"/>
              <a:gd name="connsiteX42" fmla="*/ 3594970 w 4359058"/>
              <a:gd name="connsiteY42" fmla="*/ 501041 h 1257062"/>
              <a:gd name="connsiteX43" fmla="*/ 3645074 w 4359058"/>
              <a:gd name="connsiteY43" fmla="*/ 475989 h 1257062"/>
              <a:gd name="connsiteX44" fmla="*/ 3682652 w 4359058"/>
              <a:gd name="connsiteY44" fmla="*/ 463463 h 1257062"/>
              <a:gd name="connsiteX45" fmla="*/ 3770335 w 4359058"/>
              <a:gd name="connsiteY45" fmla="*/ 413359 h 1257062"/>
              <a:gd name="connsiteX46" fmla="*/ 3807913 w 4359058"/>
              <a:gd name="connsiteY46" fmla="*/ 400833 h 1257062"/>
              <a:gd name="connsiteX47" fmla="*/ 3983277 w 4359058"/>
              <a:gd name="connsiteY47" fmla="*/ 300625 h 1257062"/>
              <a:gd name="connsiteX48" fmla="*/ 4020855 w 4359058"/>
              <a:gd name="connsiteY48" fmla="*/ 275573 h 1257062"/>
              <a:gd name="connsiteX49" fmla="*/ 4058433 w 4359058"/>
              <a:gd name="connsiteY49" fmla="*/ 250521 h 1257062"/>
              <a:gd name="connsiteX50" fmla="*/ 4096011 w 4359058"/>
              <a:gd name="connsiteY50" fmla="*/ 237995 h 1257062"/>
              <a:gd name="connsiteX51" fmla="*/ 4133589 w 4359058"/>
              <a:gd name="connsiteY51" fmla="*/ 212943 h 1257062"/>
              <a:gd name="connsiteX52" fmla="*/ 4208745 w 4359058"/>
              <a:gd name="connsiteY52" fmla="*/ 187891 h 1257062"/>
              <a:gd name="connsiteX53" fmla="*/ 4233798 w 4359058"/>
              <a:gd name="connsiteY53" fmla="*/ 162839 h 1257062"/>
              <a:gd name="connsiteX54" fmla="*/ 4283902 w 4359058"/>
              <a:gd name="connsiteY54" fmla="*/ 87682 h 1257062"/>
              <a:gd name="connsiteX55" fmla="*/ 4321480 w 4359058"/>
              <a:gd name="connsiteY55" fmla="*/ 62630 h 1257062"/>
              <a:gd name="connsiteX56" fmla="*/ 4359058 w 4359058"/>
              <a:gd name="connsiteY56" fmla="*/ 0 h 125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359058" h="1257062">
                <a:moveTo>
                  <a:pt x="0" y="989556"/>
                </a:moveTo>
                <a:cubicBezTo>
                  <a:pt x="162987" y="1016720"/>
                  <a:pt x="17808" y="973740"/>
                  <a:pt x="100208" y="1039660"/>
                </a:cubicBezTo>
                <a:cubicBezTo>
                  <a:pt x="110519" y="1047908"/>
                  <a:pt x="124977" y="1048984"/>
                  <a:pt x="137787" y="1052187"/>
                </a:cubicBezTo>
                <a:cubicBezTo>
                  <a:pt x="211740" y="1070676"/>
                  <a:pt x="252648" y="1069461"/>
                  <a:pt x="338203" y="1077239"/>
                </a:cubicBezTo>
                <a:lnTo>
                  <a:pt x="413359" y="1102291"/>
                </a:lnTo>
                <a:cubicBezTo>
                  <a:pt x="425885" y="1106466"/>
                  <a:pt x="439951" y="1107493"/>
                  <a:pt x="450937" y="1114817"/>
                </a:cubicBezTo>
                <a:lnTo>
                  <a:pt x="526093" y="1164921"/>
                </a:lnTo>
                <a:cubicBezTo>
                  <a:pt x="587520" y="1257062"/>
                  <a:pt x="529631" y="1191758"/>
                  <a:pt x="739036" y="1215025"/>
                </a:cubicBezTo>
                <a:cubicBezTo>
                  <a:pt x="752159" y="1216483"/>
                  <a:pt x="763805" y="1224349"/>
                  <a:pt x="776614" y="1227551"/>
                </a:cubicBezTo>
                <a:lnTo>
                  <a:pt x="876822" y="1252603"/>
                </a:lnTo>
                <a:cubicBezTo>
                  <a:pt x="1002082" y="1248428"/>
                  <a:pt x="1127788" y="1251424"/>
                  <a:pt x="1252603" y="1240077"/>
                </a:cubicBezTo>
                <a:cubicBezTo>
                  <a:pt x="1279292" y="1237651"/>
                  <a:pt x="1309692" y="1187484"/>
                  <a:pt x="1327759" y="1177447"/>
                </a:cubicBezTo>
                <a:cubicBezTo>
                  <a:pt x="1350843" y="1164623"/>
                  <a:pt x="1377296" y="1158800"/>
                  <a:pt x="1402915" y="1152395"/>
                </a:cubicBezTo>
                <a:cubicBezTo>
                  <a:pt x="1419616" y="1148220"/>
                  <a:pt x="1436004" y="1142487"/>
                  <a:pt x="1453019" y="1139869"/>
                </a:cubicBezTo>
                <a:cubicBezTo>
                  <a:pt x="1490389" y="1134120"/>
                  <a:pt x="1528236" y="1132033"/>
                  <a:pt x="1565754" y="1127343"/>
                </a:cubicBezTo>
                <a:cubicBezTo>
                  <a:pt x="1595050" y="1123681"/>
                  <a:pt x="1624209" y="1118992"/>
                  <a:pt x="1653436" y="1114817"/>
                </a:cubicBezTo>
                <a:lnTo>
                  <a:pt x="1766170" y="1077239"/>
                </a:lnTo>
                <a:cubicBezTo>
                  <a:pt x="1778696" y="1073064"/>
                  <a:pt x="1790677" y="1066580"/>
                  <a:pt x="1803748" y="1064713"/>
                </a:cubicBezTo>
                <a:lnTo>
                  <a:pt x="1891430" y="1052187"/>
                </a:lnTo>
                <a:cubicBezTo>
                  <a:pt x="1899781" y="1043836"/>
                  <a:pt x="1905627" y="1031786"/>
                  <a:pt x="1916482" y="1027134"/>
                </a:cubicBezTo>
                <a:cubicBezTo>
                  <a:pt x="1936051" y="1018747"/>
                  <a:pt x="1958166" y="1018417"/>
                  <a:pt x="1979113" y="1014608"/>
                </a:cubicBezTo>
                <a:cubicBezTo>
                  <a:pt x="2000332" y="1010750"/>
                  <a:pt x="2064986" y="1004479"/>
                  <a:pt x="2091847" y="989556"/>
                </a:cubicBezTo>
                <a:cubicBezTo>
                  <a:pt x="2118167" y="974934"/>
                  <a:pt x="2141951" y="956153"/>
                  <a:pt x="2167003" y="939452"/>
                </a:cubicBezTo>
                <a:cubicBezTo>
                  <a:pt x="2179529" y="931101"/>
                  <a:pt x="2190299" y="919161"/>
                  <a:pt x="2204581" y="914400"/>
                </a:cubicBezTo>
                <a:lnTo>
                  <a:pt x="2279737" y="889348"/>
                </a:lnTo>
                <a:cubicBezTo>
                  <a:pt x="2292263" y="885173"/>
                  <a:pt x="2306329" y="884146"/>
                  <a:pt x="2317315" y="876822"/>
                </a:cubicBezTo>
                <a:cubicBezTo>
                  <a:pt x="2329841" y="868471"/>
                  <a:pt x="2341136" y="857884"/>
                  <a:pt x="2354893" y="851770"/>
                </a:cubicBezTo>
                <a:cubicBezTo>
                  <a:pt x="2386117" y="837893"/>
                  <a:pt x="2443719" y="822289"/>
                  <a:pt x="2480154" y="814192"/>
                </a:cubicBezTo>
                <a:cubicBezTo>
                  <a:pt x="2538271" y="801277"/>
                  <a:pt x="2539429" y="804414"/>
                  <a:pt x="2592888" y="789140"/>
                </a:cubicBezTo>
                <a:cubicBezTo>
                  <a:pt x="2698450" y="758979"/>
                  <a:pt x="2558250" y="798617"/>
                  <a:pt x="2668044" y="751562"/>
                </a:cubicBezTo>
                <a:cubicBezTo>
                  <a:pt x="2683867" y="744781"/>
                  <a:pt x="2702029" y="745081"/>
                  <a:pt x="2718148" y="739036"/>
                </a:cubicBezTo>
                <a:cubicBezTo>
                  <a:pt x="2735632" y="732480"/>
                  <a:pt x="2750768" y="720540"/>
                  <a:pt x="2768252" y="713984"/>
                </a:cubicBezTo>
                <a:cubicBezTo>
                  <a:pt x="2813354" y="697071"/>
                  <a:pt x="2874914" y="696207"/>
                  <a:pt x="2918565" y="688932"/>
                </a:cubicBezTo>
                <a:cubicBezTo>
                  <a:pt x="2960566" y="681932"/>
                  <a:pt x="3002516" y="674207"/>
                  <a:pt x="3043825" y="663880"/>
                </a:cubicBezTo>
                <a:cubicBezTo>
                  <a:pt x="3060526" y="659705"/>
                  <a:pt x="3077440" y="656301"/>
                  <a:pt x="3093929" y="651354"/>
                </a:cubicBezTo>
                <a:cubicBezTo>
                  <a:pt x="3119222" y="643766"/>
                  <a:pt x="3144033" y="634653"/>
                  <a:pt x="3169085" y="626302"/>
                </a:cubicBezTo>
                <a:cubicBezTo>
                  <a:pt x="3181611" y="622127"/>
                  <a:pt x="3193854" y="616978"/>
                  <a:pt x="3206663" y="613776"/>
                </a:cubicBezTo>
                <a:cubicBezTo>
                  <a:pt x="3223364" y="609601"/>
                  <a:pt x="3240278" y="606197"/>
                  <a:pt x="3256767" y="601250"/>
                </a:cubicBezTo>
                <a:cubicBezTo>
                  <a:pt x="3282061" y="593662"/>
                  <a:pt x="3306872" y="584548"/>
                  <a:pt x="3331924" y="576197"/>
                </a:cubicBezTo>
                <a:cubicBezTo>
                  <a:pt x="3344450" y="572022"/>
                  <a:pt x="3356555" y="566260"/>
                  <a:pt x="3369502" y="563671"/>
                </a:cubicBezTo>
                <a:cubicBezTo>
                  <a:pt x="3390379" y="559496"/>
                  <a:pt x="3411592" y="556747"/>
                  <a:pt x="3432132" y="551145"/>
                </a:cubicBezTo>
                <a:cubicBezTo>
                  <a:pt x="3457609" y="544197"/>
                  <a:pt x="3481669" y="532498"/>
                  <a:pt x="3507288" y="526093"/>
                </a:cubicBezTo>
                <a:cubicBezTo>
                  <a:pt x="3532713" y="519737"/>
                  <a:pt x="3569812" y="511823"/>
                  <a:pt x="3594970" y="501041"/>
                </a:cubicBezTo>
                <a:cubicBezTo>
                  <a:pt x="3612133" y="493685"/>
                  <a:pt x="3627911" y="483345"/>
                  <a:pt x="3645074" y="475989"/>
                </a:cubicBezTo>
                <a:cubicBezTo>
                  <a:pt x="3657210" y="470788"/>
                  <a:pt x="3670842" y="469368"/>
                  <a:pt x="3682652" y="463463"/>
                </a:cubicBezTo>
                <a:cubicBezTo>
                  <a:pt x="3808449" y="400564"/>
                  <a:pt x="3616612" y="479239"/>
                  <a:pt x="3770335" y="413359"/>
                </a:cubicBezTo>
                <a:cubicBezTo>
                  <a:pt x="3782471" y="408158"/>
                  <a:pt x="3795893" y="406297"/>
                  <a:pt x="3807913" y="400833"/>
                </a:cubicBezTo>
                <a:cubicBezTo>
                  <a:pt x="3907807" y="355427"/>
                  <a:pt x="3899013" y="356801"/>
                  <a:pt x="3983277" y="300625"/>
                </a:cubicBezTo>
                <a:lnTo>
                  <a:pt x="4020855" y="275573"/>
                </a:lnTo>
                <a:cubicBezTo>
                  <a:pt x="4033381" y="267222"/>
                  <a:pt x="4044151" y="255282"/>
                  <a:pt x="4058433" y="250521"/>
                </a:cubicBezTo>
                <a:cubicBezTo>
                  <a:pt x="4070959" y="246346"/>
                  <a:pt x="4084201" y="243900"/>
                  <a:pt x="4096011" y="237995"/>
                </a:cubicBezTo>
                <a:cubicBezTo>
                  <a:pt x="4109476" y="231262"/>
                  <a:pt x="4119832" y="219057"/>
                  <a:pt x="4133589" y="212943"/>
                </a:cubicBezTo>
                <a:cubicBezTo>
                  <a:pt x="4157720" y="202218"/>
                  <a:pt x="4208745" y="187891"/>
                  <a:pt x="4208745" y="187891"/>
                </a:cubicBezTo>
                <a:cubicBezTo>
                  <a:pt x="4217096" y="179540"/>
                  <a:pt x="4226712" y="172287"/>
                  <a:pt x="4233798" y="162839"/>
                </a:cubicBezTo>
                <a:cubicBezTo>
                  <a:pt x="4251863" y="138752"/>
                  <a:pt x="4258850" y="104383"/>
                  <a:pt x="4283902" y="87682"/>
                </a:cubicBezTo>
                <a:lnTo>
                  <a:pt x="4321480" y="62630"/>
                </a:lnTo>
                <a:cubicBezTo>
                  <a:pt x="4351711" y="17284"/>
                  <a:pt x="4339799" y="38517"/>
                  <a:pt x="4359058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86200" y="4495800"/>
            <a:ext cx="2800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Many training examples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29200" y="3048000"/>
            <a:ext cx="2659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Few training examples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43100" y="1905000"/>
            <a:ext cx="57531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7592" name="Group 12"/>
          <p:cNvGrpSpPr>
            <a:grpSpLocks/>
          </p:cNvGrpSpPr>
          <p:nvPr/>
        </p:nvGrpSpPr>
        <p:grpSpPr bwMode="auto">
          <a:xfrm>
            <a:off x="1535113" y="2668588"/>
            <a:ext cx="5329237" cy="3629025"/>
            <a:chOff x="1535703" y="2667794"/>
            <a:chExt cx="5328227" cy="3630493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04674" y="4267053"/>
              <a:ext cx="3200106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905520" y="5867900"/>
              <a:ext cx="44187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597" name="TextBox 7"/>
            <p:cNvSpPr txBox="1">
              <a:spLocks noChangeArrowheads="1"/>
            </p:cNvSpPr>
            <p:nvPr/>
          </p:nvSpPr>
          <p:spPr bwMode="auto">
            <a:xfrm>
              <a:off x="3550796" y="5867400"/>
              <a:ext cx="13260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Complexity</a:t>
              </a:r>
            </a:p>
          </p:txBody>
        </p:sp>
        <p:sp>
          <p:nvSpPr>
            <p:cNvPr id="67598" name="TextBox 8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107273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Low Bias</a:t>
              </a:r>
            </a:p>
            <a:p>
              <a:r>
                <a:rPr lang="en-US" altLang="en-US" sz="1100">
                  <a:solidFill>
                    <a:srgbClr val="000000"/>
                  </a:solidFill>
                </a:rPr>
                <a:t>High Variance</a:t>
              </a:r>
            </a:p>
          </p:txBody>
        </p:sp>
        <p:sp>
          <p:nvSpPr>
            <p:cNvPr id="67599" name="TextBox 9"/>
            <p:cNvSpPr txBox="1">
              <a:spLocks noChangeArrowheads="1"/>
            </p:cNvSpPr>
            <p:nvPr/>
          </p:nvSpPr>
          <p:spPr bwMode="auto">
            <a:xfrm>
              <a:off x="1676400" y="5867400"/>
              <a:ext cx="104067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High Bias</a:t>
              </a:r>
            </a:p>
            <a:p>
              <a:r>
                <a:rPr lang="en-US" altLang="en-US" sz="1100">
                  <a:solidFill>
                    <a:srgbClr val="000000"/>
                  </a:solidFill>
                </a:rPr>
                <a:t>Low Variance</a:t>
              </a:r>
            </a:p>
          </p:txBody>
        </p:sp>
        <p:sp>
          <p:nvSpPr>
            <p:cNvPr id="67600" name="TextBox 10"/>
            <p:cNvSpPr txBox="1">
              <a:spLocks noChangeArrowheads="1"/>
            </p:cNvSpPr>
            <p:nvPr/>
          </p:nvSpPr>
          <p:spPr bwMode="auto">
            <a:xfrm rot="-5400000">
              <a:off x="1127593" y="4141670"/>
              <a:ext cx="1185483" cy="36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Test Error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43100" y="3810000"/>
            <a:ext cx="47625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75538" y="6581775"/>
            <a:ext cx="1668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Hoiem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 of Training Size</a:t>
            </a:r>
          </a:p>
        </p:txBody>
      </p:sp>
      <p:sp>
        <p:nvSpPr>
          <p:cNvPr id="10" name="Freeform 9"/>
          <p:cNvSpPr/>
          <p:nvPr/>
        </p:nvSpPr>
        <p:spPr>
          <a:xfrm>
            <a:off x="1928813" y="3644900"/>
            <a:ext cx="4384675" cy="1349375"/>
          </a:xfrm>
          <a:custGeom>
            <a:avLst/>
            <a:gdLst>
              <a:gd name="connsiteX0" fmla="*/ 0 w 4384110"/>
              <a:gd name="connsiteY0" fmla="*/ 0 h 1349049"/>
              <a:gd name="connsiteX1" fmla="*/ 25052 w 4384110"/>
              <a:gd name="connsiteY1" fmla="*/ 112734 h 1349049"/>
              <a:gd name="connsiteX2" fmla="*/ 75156 w 4384110"/>
              <a:gd name="connsiteY2" fmla="*/ 187890 h 1349049"/>
              <a:gd name="connsiteX3" fmla="*/ 112734 w 4384110"/>
              <a:gd name="connsiteY3" fmla="*/ 212942 h 1349049"/>
              <a:gd name="connsiteX4" fmla="*/ 137787 w 4384110"/>
              <a:gd name="connsiteY4" fmla="*/ 237994 h 1349049"/>
              <a:gd name="connsiteX5" fmla="*/ 212943 w 4384110"/>
              <a:gd name="connsiteY5" fmla="*/ 263047 h 1349049"/>
              <a:gd name="connsiteX6" fmla="*/ 250521 w 4384110"/>
              <a:gd name="connsiteY6" fmla="*/ 275573 h 1349049"/>
              <a:gd name="connsiteX7" fmla="*/ 275573 w 4384110"/>
              <a:gd name="connsiteY7" fmla="*/ 313151 h 1349049"/>
              <a:gd name="connsiteX8" fmla="*/ 313151 w 4384110"/>
              <a:gd name="connsiteY8" fmla="*/ 325677 h 1349049"/>
              <a:gd name="connsiteX9" fmla="*/ 350729 w 4384110"/>
              <a:gd name="connsiteY9" fmla="*/ 350729 h 1349049"/>
              <a:gd name="connsiteX10" fmla="*/ 425885 w 4384110"/>
              <a:gd name="connsiteY10" fmla="*/ 375781 h 1349049"/>
              <a:gd name="connsiteX11" fmla="*/ 463463 w 4384110"/>
              <a:gd name="connsiteY11" fmla="*/ 388307 h 1349049"/>
              <a:gd name="connsiteX12" fmla="*/ 513567 w 4384110"/>
              <a:gd name="connsiteY12" fmla="*/ 400833 h 1349049"/>
              <a:gd name="connsiteX13" fmla="*/ 563671 w 4384110"/>
              <a:gd name="connsiteY13" fmla="*/ 425885 h 1349049"/>
              <a:gd name="connsiteX14" fmla="*/ 651354 w 4384110"/>
              <a:gd name="connsiteY14" fmla="*/ 450937 h 1349049"/>
              <a:gd name="connsiteX15" fmla="*/ 688932 w 4384110"/>
              <a:gd name="connsiteY15" fmla="*/ 475989 h 1349049"/>
              <a:gd name="connsiteX16" fmla="*/ 776614 w 4384110"/>
              <a:gd name="connsiteY16" fmla="*/ 501041 h 1349049"/>
              <a:gd name="connsiteX17" fmla="*/ 814192 w 4384110"/>
              <a:gd name="connsiteY17" fmla="*/ 526093 h 1349049"/>
              <a:gd name="connsiteX18" fmla="*/ 939452 w 4384110"/>
              <a:gd name="connsiteY18" fmla="*/ 563671 h 1349049"/>
              <a:gd name="connsiteX19" fmla="*/ 977030 w 4384110"/>
              <a:gd name="connsiteY19" fmla="*/ 588723 h 1349049"/>
              <a:gd name="connsiteX20" fmla="*/ 1064713 w 4384110"/>
              <a:gd name="connsiteY20" fmla="*/ 613775 h 1349049"/>
              <a:gd name="connsiteX21" fmla="*/ 1139869 w 4384110"/>
              <a:gd name="connsiteY21" fmla="*/ 638827 h 1349049"/>
              <a:gd name="connsiteX22" fmla="*/ 1177447 w 4384110"/>
              <a:gd name="connsiteY22" fmla="*/ 651353 h 1349049"/>
              <a:gd name="connsiteX23" fmla="*/ 1215025 w 4384110"/>
              <a:gd name="connsiteY23" fmla="*/ 676405 h 1349049"/>
              <a:gd name="connsiteX24" fmla="*/ 1277655 w 4384110"/>
              <a:gd name="connsiteY24" fmla="*/ 688931 h 1349049"/>
              <a:gd name="connsiteX25" fmla="*/ 1315233 w 4384110"/>
              <a:gd name="connsiteY25" fmla="*/ 713984 h 1349049"/>
              <a:gd name="connsiteX26" fmla="*/ 1402915 w 4384110"/>
              <a:gd name="connsiteY26" fmla="*/ 739036 h 1349049"/>
              <a:gd name="connsiteX27" fmla="*/ 1478071 w 4384110"/>
              <a:gd name="connsiteY27" fmla="*/ 789140 h 1349049"/>
              <a:gd name="connsiteX28" fmla="*/ 1515650 w 4384110"/>
              <a:gd name="connsiteY28" fmla="*/ 814192 h 1349049"/>
              <a:gd name="connsiteX29" fmla="*/ 1665962 w 4384110"/>
              <a:gd name="connsiteY29" fmla="*/ 864296 h 1349049"/>
              <a:gd name="connsiteX30" fmla="*/ 1703540 w 4384110"/>
              <a:gd name="connsiteY30" fmla="*/ 876822 h 1349049"/>
              <a:gd name="connsiteX31" fmla="*/ 1741118 w 4384110"/>
              <a:gd name="connsiteY31" fmla="*/ 889348 h 1349049"/>
              <a:gd name="connsiteX32" fmla="*/ 1853852 w 4384110"/>
              <a:gd name="connsiteY32" fmla="*/ 951978 h 1349049"/>
              <a:gd name="connsiteX33" fmla="*/ 1891430 w 4384110"/>
              <a:gd name="connsiteY33" fmla="*/ 977030 h 1349049"/>
              <a:gd name="connsiteX34" fmla="*/ 1929008 w 4384110"/>
              <a:gd name="connsiteY34" fmla="*/ 1014608 h 1349049"/>
              <a:gd name="connsiteX35" fmla="*/ 2004165 w 4384110"/>
              <a:gd name="connsiteY35" fmla="*/ 1039660 h 1349049"/>
              <a:gd name="connsiteX36" fmla="*/ 2041743 w 4384110"/>
              <a:gd name="connsiteY36" fmla="*/ 1052186 h 1349049"/>
              <a:gd name="connsiteX37" fmla="*/ 2718148 w 4384110"/>
              <a:gd name="connsiteY37" fmla="*/ 1077238 h 1349049"/>
              <a:gd name="connsiteX38" fmla="*/ 2956143 w 4384110"/>
              <a:gd name="connsiteY38" fmla="*/ 1102290 h 1349049"/>
              <a:gd name="connsiteX39" fmla="*/ 3018773 w 4384110"/>
              <a:gd name="connsiteY39" fmla="*/ 1114816 h 1349049"/>
              <a:gd name="connsiteX40" fmla="*/ 3081403 w 4384110"/>
              <a:gd name="connsiteY40" fmla="*/ 1152394 h 1349049"/>
              <a:gd name="connsiteX41" fmla="*/ 3331924 w 4384110"/>
              <a:gd name="connsiteY41" fmla="*/ 1189973 h 1349049"/>
              <a:gd name="connsiteX42" fmla="*/ 3457184 w 4384110"/>
              <a:gd name="connsiteY42" fmla="*/ 1215025 h 1349049"/>
              <a:gd name="connsiteX43" fmla="*/ 3507288 w 4384110"/>
              <a:gd name="connsiteY43" fmla="*/ 1227551 h 1349049"/>
              <a:gd name="connsiteX44" fmla="*/ 3620022 w 4384110"/>
              <a:gd name="connsiteY44" fmla="*/ 1240077 h 1349049"/>
              <a:gd name="connsiteX45" fmla="*/ 3657600 w 4384110"/>
              <a:gd name="connsiteY45" fmla="*/ 1252603 h 1349049"/>
              <a:gd name="connsiteX46" fmla="*/ 4296428 w 4384110"/>
              <a:gd name="connsiteY46" fmla="*/ 1277655 h 1349049"/>
              <a:gd name="connsiteX47" fmla="*/ 4384110 w 4384110"/>
              <a:gd name="connsiteY47" fmla="*/ 1315233 h 134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384110" h="1349049">
                <a:moveTo>
                  <a:pt x="0" y="0"/>
                </a:moveTo>
                <a:cubicBezTo>
                  <a:pt x="3399" y="20392"/>
                  <a:pt x="10368" y="86303"/>
                  <a:pt x="25052" y="112734"/>
                </a:cubicBezTo>
                <a:cubicBezTo>
                  <a:pt x="39674" y="139054"/>
                  <a:pt x="50104" y="171189"/>
                  <a:pt x="75156" y="187890"/>
                </a:cubicBezTo>
                <a:cubicBezTo>
                  <a:pt x="87682" y="196241"/>
                  <a:pt x="100978" y="203538"/>
                  <a:pt x="112734" y="212942"/>
                </a:cubicBezTo>
                <a:cubicBezTo>
                  <a:pt x="121956" y="220319"/>
                  <a:pt x="127224" y="232712"/>
                  <a:pt x="137787" y="237994"/>
                </a:cubicBezTo>
                <a:cubicBezTo>
                  <a:pt x="161406" y="249804"/>
                  <a:pt x="187891" y="254696"/>
                  <a:pt x="212943" y="263047"/>
                </a:cubicBezTo>
                <a:lnTo>
                  <a:pt x="250521" y="275573"/>
                </a:lnTo>
                <a:cubicBezTo>
                  <a:pt x="258872" y="288099"/>
                  <a:pt x="263818" y="303747"/>
                  <a:pt x="275573" y="313151"/>
                </a:cubicBezTo>
                <a:cubicBezTo>
                  <a:pt x="285883" y="321399"/>
                  <a:pt x="301341" y="319772"/>
                  <a:pt x="313151" y="325677"/>
                </a:cubicBezTo>
                <a:cubicBezTo>
                  <a:pt x="326616" y="332410"/>
                  <a:pt x="336972" y="344615"/>
                  <a:pt x="350729" y="350729"/>
                </a:cubicBezTo>
                <a:cubicBezTo>
                  <a:pt x="374860" y="361454"/>
                  <a:pt x="400833" y="367430"/>
                  <a:pt x="425885" y="375781"/>
                </a:cubicBezTo>
                <a:cubicBezTo>
                  <a:pt x="438411" y="379956"/>
                  <a:pt x="450654" y="385105"/>
                  <a:pt x="463463" y="388307"/>
                </a:cubicBezTo>
                <a:cubicBezTo>
                  <a:pt x="480164" y="392482"/>
                  <a:pt x="497448" y="394788"/>
                  <a:pt x="513567" y="400833"/>
                </a:cubicBezTo>
                <a:cubicBezTo>
                  <a:pt x="531051" y="407389"/>
                  <a:pt x="546508" y="418530"/>
                  <a:pt x="563671" y="425885"/>
                </a:cubicBezTo>
                <a:cubicBezTo>
                  <a:pt x="588827" y="436666"/>
                  <a:pt x="625931" y="444581"/>
                  <a:pt x="651354" y="450937"/>
                </a:cubicBezTo>
                <a:cubicBezTo>
                  <a:pt x="663880" y="459288"/>
                  <a:pt x="675467" y="469256"/>
                  <a:pt x="688932" y="475989"/>
                </a:cubicBezTo>
                <a:cubicBezTo>
                  <a:pt x="706902" y="484974"/>
                  <a:pt x="760561" y="497028"/>
                  <a:pt x="776614" y="501041"/>
                </a:cubicBezTo>
                <a:cubicBezTo>
                  <a:pt x="789140" y="509392"/>
                  <a:pt x="800355" y="520163"/>
                  <a:pt x="814192" y="526093"/>
                </a:cubicBezTo>
                <a:cubicBezTo>
                  <a:pt x="863207" y="547099"/>
                  <a:pt x="888932" y="529991"/>
                  <a:pt x="939452" y="563671"/>
                </a:cubicBezTo>
                <a:cubicBezTo>
                  <a:pt x="951978" y="572022"/>
                  <a:pt x="963565" y="581990"/>
                  <a:pt x="977030" y="588723"/>
                </a:cubicBezTo>
                <a:cubicBezTo>
                  <a:pt x="998079" y="599248"/>
                  <a:pt x="1044645" y="607755"/>
                  <a:pt x="1064713" y="613775"/>
                </a:cubicBezTo>
                <a:cubicBezTo>
                  <a:pt x="1090006" y="621363"/>
                  <a:pt x="1114817" y="630476"/>
                  <a:pt x="1139869" y="638827"/>
                </a:cubicBezTo>
                <a:cubicBezTo>
                  <a:pt x="1152395" y="643002"/>
                  <a:pt x="1166461" y="644029"/>
                  <a:pt x="1177447" y="651353"/>
                </a:cubicBezTo>
                <a:cubicBezTo>
                  <a:pt x="1189973" y="659704"/>
                  <a:pt x="1200929" y="671119"/>
                  <a:pt x="1215025" y="676405"/>
                </a:cubicBezTo>
                <a:cubicBezTo>
                  <a:pt x="1234960" y="683880"/>
                  <a:pt x="1256778" y="684756"/>
                  <a:pt x="1277655" y="688931"/>
                </a:cubicBezTo>
                <a:cubicBezTo>
                  <a:pt x="1290181" y="697282"/>
                  <a:pt x="1301396" y="708054"/>
                  <a:pt x="1315233" y="713984"/>
                </a:cubicBezTo>
                <a:cubicBezTo>
                  <a:pt x="1343613" y="726147"/>
                  <a:pt x="1375491" y="723800"/>
                  <a:pt x="1402915" y="739036"/>
                </a:cubicBezTo>
                <a:cubicBezTo>
                  <a:pt x="1429235" y="753658"/>
                  <a:pt x="1453019" y="772439"/>
                  <a:pt x="1478071" y="789140"/>
                </a:cubicBezTo>
                <a:cubicBezTo>
                  <a:pt x="1490597" y="797491"/>
                  <a:pt x="1501368" y="809431"/>
                  <a:pt x="1515650" y="814192"/>
                </a:cubicBezTo>
                <a:lnTo>
                  <a:pt x="1665962" y="864296"/>
                </a:lnTo>
                <a:lnTo>
                  <a:pt x="1703540" y="876822"/>
                </a:lnTo>
                <a:cubicBezTo>
                  <a:pt x="1716066" y="880997"/>
                  <a:pt x="1730132" y="882024"/>
                  <a:pt x="1741118" y="889348"/>
                </a:cubicBezTo>
                <a:cubicBezTo>
                  <a:pt x="1825817" y="945814"/>
                  <a:pt x="1720920" y="878127"/>
                  <a:pt x="1853852" y="951978"/>
                </a:cubicBezTo>
                <a:cubicBezTo>
                  <a:pt x="1867012" y="959289"/>
                  <a:pt x="1879865" y="967392"/>
                  <a:pt x="1891430" y="977030"/>
                </a:cubicBezTo>
                <a:cubicBezTo>
                  <a:pt x="1905039" y="988371"/>
                  <a:pt x="1913523" y="1006005"/>
                  <a:pt x="1929008" y="1014608"/>
                </a:cubicBezTo>
                <a:cubicBezTo>
                  <a:pt x="1952092" y="1027433"/>
                  <a:pt x="1979113" y="1031309"/>
                  <a:pt x="2004165" y="1039660"/>
                </a:cubicBezTo>
                <a:cubicBezTo>
                  <a:pt x="2016691" y="1043835"/>
                  <a:pt x="2028545" y="1051809"/>
                  <a:pt x="2041743" y="1052186"/>
                </a:cubicBezTo>
                <a:cubicBezTo>
                  <a:pt x="2559563" y="1066981"/>
                  <a:pt x="2334159" y="1057028"/>
                  <a:pt x="2718148" y="1077238"/>
                </a:cubicBezTo>
                <a:cubicBezTo>
                  <a:pt x="2825020" y="1112862"/>
                  <a:pt x="2713179" y="1079151"/>
                  <a:pt x="2956143" y="1102290"/>
                </a:cubicBezTo>
                <a:cubicBezTo>
                  <a:pt x="2977337" y="1104308"/>
                  <a:pt x="2997896" y="1110641"/>
                  <a:pt x="3018773" y="1114816"/>
                </a:cubicBezTo>
                <a:cubicBezTo>
                  <a:pt x="3039650" y="1127342"/>
                  <a:pt x="3059239" y="1142319"/>
                  <a:pt x="3081403" y="1152394"/>
                </a:cubicBezTo>
                <a:cubicBezTo>
                  <a:pt x="3170790" y="1193025"/>
                  <a:pt x="3222018" y="1182123"/>
                  <a:pt x="3331924" y="1189973"/>
                </a:cubicBezTo>
                <a:cubicBezTo>
                  <a:pt x="3373677" y="1198324"/>
                  <a:pt x="3415875" y="1204698"/>
                  <a:pt x="3457184" y="1215025"/>
                </a:cubicBezTo>
                <a:cubicBezTo>
                  <a:pt x="3473885" y="1219200"/>
                  <a:pt x="3490273" y="1224933"/>
                  <a:pt x="3507288" y="1227551"/>
                </a:cubicBezTo>
                <a:cubicBezTo>
                  <a:pt x="3544658" y="1233300"/>
                  <a:pt x="3582444" y="1235902"/>
                  <a:pt x="3620022" y="1240077"/>
                </a:cubicBezTo>
                <a:cubicBezTo>
                  <a:pt x="3632548" y="1244252"/>
                  <a:pt x="3644417" y="1251871"/>
                  <a:pt x="3657600" y="1252603"/>
                </a:cubicBezTo>
                <a:cubicBezTo>
                  <a:pt x="3870378" y="1264424"/>
                  <a:pt x="4296428" y="1277655"/>
                  <a:pt x="4296428" y="1277655"/>
                </a:cubicBezTo>
                <a:cubicBezTo>
                  <a:pt x="4376497" y="1331034"/>
                  <a:pt x="4350294" y="1349049"/>
                  <a:pt x="4384110" y="131523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916113" y="5308600"/>
            <a:ext cx="4371975" cy="541338"/>
          </a:xfrm>
          <a:custGeom>
            <a:avLst/>
            <a:gdLst>
              <a:gd name="connsiteX0" fmla="*/ 0 w 4371584"/>
              <a:gd name="connsiteY0" fmla="*/ 541208 h 541208"/>
              <a:gd name="connsiteX1" fmla="*/ 450937 w 4371584"/>
              <a:gd name="connsiteY1" fmla="*/ 528682 h 541208"/>
              <a:gd name="connsiteX2" fmla="*/ 563671 w 4371584"/>
              <a:gd name="connsiteY2" fmla="*/ 491104 h 541208"/>
              <a:gd name="connsiteX3" fmla="*/ 626302 w 4371584"/>
              <a:gd name="connsiteY3" fmla="*/ 478578 h 541208"/>
              <a:gd name="connsiteX4" fmla="*/ 776614 w 4371584"/>
              <a:gd name="connsiteY4" fmla="*/ 453526 h 541208"/>
              <a:gd name="connsiteX5" fmla="*/ 851770 w 4371584"/>
              <a:gd name="connsiteY5" fmla="*/ 415948 h 541208"/>
              <a:gd name="connsiteX6" fmla="*/ 889348 w 4371584"/>
              <a:gd name="connsiteY6" fmla="*/ 403421 h 541208"/>
              <a:gd name="connsiteX7" fmla="*/ 914400 w 4371584"/>
              <a:gd name="connsiteY7" fmla="*/ 365843 h 541208"/>
              <a:gd name="connsiteX8" fmla="*/ 951978 w 4371584"/>
              <a:gd name="connsiteY8" fmla="*/ 353317 h 541208"/>
              <a:gd name="connsiteX9" fmla="*/ 1052186 w 4371584"/>
              <a:gd name="connsiteY9" fmla="*/ 328265 h 541208"/>
              <a:gd name="connsiteX10" fmla="*/ 1177447 w 4371584"/>
              <a:gd name="connsiteY10" fmla="*/ 303213 h 541208"/>
              <a:gd name="connsiteX11" fmla="*/ 1778696 w 4371584"/>
              <a:gd name="connsiteY11" fmla="*/ 278161 h 541208"/>
              <a:gd name="connsiteX12" fmla="*/ 2167003 w 4371584"/>
              <a:gd name="connsiteY12" fmla="*/ 253109 h 541208"/>
              <a:gd name="connsiteX13" fmla="*/ 2217107 w 4371584"/>
              <a:gd name="connsiteY13" fmla="*/ 240583 h 541208"/>
              <a:gd name="connsiteX14" fmla="*/ 2342367 w 4371584"/>
              <a:gd name="connsiteY14" fmla="*/ 215531 h 541208"/>
              <a:gd name="connsiteX15" fmla="*/ 2392471 w 4371584"/>
              <a:gd name="connsiteY15" fmla="*/ 203005 h 541208"/>
              <a:gd name="connsiteX16" fmla="*/ 2592888 w 4371584"/>
              <a:gd name="connsiteY16" fmla="*/ 190479 h 541208"/>
              <a:gd name="connsiteX17" fmla="*/ 2680570 w 4371584"/>
              <a:gd name="connsiteY17" fmla="*/ 165427 h 541208"/>
              <a:gd name="connsiteX18" fmla="*/ 2743200 w 4371584"/>
              <a:gd name="connsiteY18" fmla="*/ 152901 h 541208"/>
              <a:gd name="connsiteX19" fmla="*/ 2793304 w 4371584"/>
              <a:gd name="connsiteY19" fmla="*/ 140375 h 541208"/>
              <a:gd name="connsiteX20" fmla="*/ 3068877 w 4371584"/>
              <a:gd name="connsiteY20" fmla="*/ 127849 h 541208"/>
              <a:gd name="connsiteX21" fmla="*/ 3519814 w 4371584"/>
              <a:gd name="connsiteY21" fmla="*/ 102797 h 541208"/>
              <a:gd name="connsiteX22" fmla="*/ 3807913 w 4371584"/>
              <a:gd name="connsiteY22" fmla="*/ 90271 h 541208"/>
              <a:gd name="connsiteX23" fmla="*/ 3945699 w 4371584"/>
              <a:gd name="connsiteY23" fmla="*/ 52693 h 541208"/>
              <a:gd name="connsiteX24" fmla="*/ 3983277 w 4371584"/>
              <a:gd name="connsiteY24" fmla="*/ 40167 h 541208"/>
              <a:gd name="connsiteX25" fmla="*/ 4221271 w 4371584"/>
              <a:gd name="connsiteY25" fmla="*/ 27641 h 541208"/>
              <a:gd name="connsiteX26" fmla="*/ 4271376 w 4371584"/>
              <a:gd name="connsiteY26" fmla="*/ 15115 h 541208"/>
              <a:gd name="connsiteX27" fmla="*/ 4308954 w 4371584"/>
              <a:gd name="connsiteY27" fmla="*/ 2589 h 541208"/>
              <a:gd name="connsiteX28" fmla="*/ 4371584 w 4371584"/>
              <a:gd name="connsiteY28" fmla="*/ 2589 h 54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371584" h="541208">
                <a:moveTo>
                  <a:pt x="0" y="541208"/>
                </a:moveTo>
                <a:cubicBezTo>
                  <a:pt x="150312" y="537033"/>
                  <a:pt x="300949" y="539395"/>
                  <a:pt x="450937" y="528682"/>
                </a:cubicBezTo>
                <a:cubicBezTo>
                  <a:pt x="489909" y="525898"/>
                  <a:pt x="525396" y="498759"/>
                  <a:pt x="563671" y="491104"/>
                </a:cubicBezTo>
                <a:cubicBezTo>
                  <a:pt x="584548" y="486929"/>
                  <a:pt x="605301" y="482078"/>
                  <a:pt x="626302" y="478578"/>
                </a:cubicBezTo>
                <a:cubicBezTo>
                  <a:pt x="689933" y="467973"/>
                  <a:pt x="717575" y="468286"/>
                  <a:pt x="776614" y="453526"/>
                </a:cubicBezTo>
                <a:cubicBezTo>
                  <a:pt x="839580" y="437784"/>
                  <a:pt x="790543" y="446562"/>
                  <a:pt x="851770" y="415948"/>
                </a:cubicBezTo>
                <a:cubicBezTo>
                  <a:pt x="863580" y="410043"/>
                  <a:pt x="876822" y="407597"/>
                  <a:pt x="889348" y="403421"/>
                </a:cubicBezTo>
                <a:cubicBezTo>
                  <a:pt x="897699" y="390895"/>
                  <a:pt x="902645" y="375247"/>
                  <a:pt x="914400" y="365843"/>
                </a:cubicBezTo>
                <a:cubicBezTo>
                  <a:pt x="924710" y="357595"/>
                  <a:pt x="939240" y="356791"/>
                  <a:pt x="951978" y="353317"/>
                </a:cubicBezTo>
                <a:cubicBezTo>
                  <a:pt x="985195" y="344258"/>
                  <a:pt x="1018424" y="335017"/>
                  <a:pt x="1052186" y="328265"/>
                </a:cubicBezTo>
                <a:lnTo>
                  <a:pt x="1177447" y="303213"/>
                </a:lnTo>
                <a:cubicBezTo>
                  <a:pt x="1416179" y="255467"/>
                  <a:pt x="1218781" y="291182"/>
                  <a:pt x="1778696" y="278161"/>
                </a:cubicBezTo>
                <a:cubicBezTo>
                  <a:pt x="1931317" y="227287"/>
                  <a:pt x="1767086" y="278104"/>
                  <a:pt x="2167003" y="253109"/>
                </a:cubicBezTo>
                <a:cubicBezTo>
                  <a:pt x="2184185" y="252035"/>
                  <a:pt x="2200274" y="244190"/>
                  <a:pt x="2217107" y="240583"/>
                </a:cubicBezTo>
                <a:cubicBezTo>
                  <a:pt x="2258742" y="231661"/>
                  <a:pt x="2301058" y="225858"/>
                  <a:pt x="2342367" y="215531"/>
                </a:cubicBezTo>
                <a:cubicBezTo>
                  <a:pt x="2359068" y="211356"/>
                  <a:pt x="2375341" y="204718"/>
                  <a:pt x="2392471" y="203005"/>
                </a:cubicBezTo>
                <a:cubicBezTo>
                  <a:pt x="2459075" y="196345"/>
                  <a:pt x="2526082" y="194654"/>
                  <a:pt x="2592888" y="190479"/>
                </a:cubicBezTo>
                <a:cubicBezTo>
                  <a:pt x="2634735" y="176530"/>
                  <a:pt x="2633385" y="175913"/>
                  <a:pt x="2680570" y="165427"/>
                </a:cubicBezTo>
                <a:cubicBezTo>
                  <a:pt x="2701353" y="160809"/>
                  <a:pt x="2722417" y="157519"/>
                  <a:pt x="2743200" y="152901"/>
                </a:cubicBezTo>
                <a:cubicBezTo>
                  <a:pt x="2760005" y="149166"/>
                  <a:pt x="2776139" y="141695"/>
                  <a:pt x="2793304" y="140375"/>
                </a:cubicBezTo>
                <a:cubicBezTo>
                  <a:pt x="2884986" y="133323"/>
                  <a:pt x="2977019" y="132024"/>
                  <a:pt x="3068877" y="127849"/>
                </a:cubicBezTo>
                <a:cubicBezTo>
                  <a:pt x="3237973" y="71484"/>
                  <a:pt x="3085502" y="118308"/>
                  <a:pt x="3519814" y="102797"/>
                </a:cubicBezTo>
                <a:lnTo>
                  <a:pt x="3807913" y="90271"/>
                </a:lnTo>
                <a:cubicBezTo>
                  <a:pt x="3896437" y="72566"/>
                  <a:pt x="3850345" y="84478"/>
                  <a:pt x="3945699" y="52693"/>
                </a:cubicBezTo>
                <a:cubicBezTo>
                  <a:pt x="3958225" y="48518"/>
                  <a:pt x="3970092" y="40861"/>
                  <a:pt x="3983277" y="40167"/>
                </a:cubicBezTo>
                <a:lnTo>
                  <a:pt x="4221271" y="27641"/>
                </a:lnTo>
                <a:cubicBezTo>
                  <a:pt x="4237973" y="23466"/>
                  <a:pt x="4254823" y="19844"/>
                  <a:pt x="4271376" y="15115"/>
                </a:cubicBezTo>
                <a:cubicBezTo>
                  <a:pt x="4284072" y="11488"/>
                  <a:pt x="4295852" y="4227"/>
                  <a:pt x="4308954" y="2589"/>
                </a:cubicBezTo>
                <a:cubicBezTo>
                  <a:pt x="4329669" y="0"/>
                  <a:pt x="4350707" y="2589"/>
                  <a:pt x="4371584" y="2589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57800" y="4354513"/>
            <a:ext cx="989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Testing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105400" y="5497513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Training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2020094" y="4990306"/>
            <a:ext cx="1295400" cy="158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743200" y="4800600"/>
            <a:ext cx="2249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Generalization Error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7700" y="5257800"/>
            <a:ext cx="6235700" cy="63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19288" y="3009900"/>
            <a:ext cx="62357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8619" name="Group 3"/>
          <p:cNvGrpSpPr>
            <a:grpSpLocks/>
          </p:cNvGrpSpPr>
          <p:nvPr/>
        </p:nvGrpSpPr>
        <p:grpSpPr bwMode="auto">
          <a:xfrm>
            <a:off x="1535113" y="2668588"/>
            <a:ext cx="4789487" cy="3568700"/>
            <a:chOff x="1535668" y="2667794"/>
            <a:chExt cx="4788932" cy="3568938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905512" y="5866819"/>
              <a:ext cx="441908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3" name="TextBox 6"/>
            <p:cNvSpPr txBox="1">
              <a:spLocks noChangeArrowheads="1"/>
            </p:cNvSpPr>
            <p:nvPr/>
          </p:nvSpPr>
          <p:spPr bwMode="auto">
            <a:xfrm>
              <a:off x="2743200" y="5867400"/>
              <a:ext cx="32240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Number of Training Examples</a:t>
              </a:r>
            </a:p>
          </p:txBody>
        </p:sp>
        <p:sp>
          <p:nvSpPr>
            <p:cNvPr id="68624" name="TextBox 9"/>
            <p:cNvSpPr txBox="1">
              <a:spLocks noChangeArrowheads="1"/>
            </p:cNvSpPr>
            <p:nvPr/>
          </p:nvSpPr>
          <p:spPr bwMode="auto">
            <a:xfrm rot="-5400000">
              <a:off x="1371520" y="4141636"/>
              <a:ext cx="6976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Error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04413" y="4267307"/>
              <a:ext cx="3200613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20" name="Rectangle 19"/>
          <p:cNvSpPr>
            <a:spLocks noChangeArrowheads="1"/>
          </p:cNvSpPr>
          <p:nvPr/>
        </p:nvSpPr>
        <p:spPr bwMode="auto">
          <a:xfrm>
            <a:off x="3048000" y="1981200"/>
            <a:ext cx="2505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Fixed prediction 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75538" y="6581775"/>
            <a:ext cx="1668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Hoiem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  <p:bldP spid="1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perfect classification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Objective function: encodes the right loss for the problem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Parameterization: makes assumptions that fit the problem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Regularization: right level of regularization for amount of training data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Training algorithm: can find parameters that maximize objective on training set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Inference algorithm: can solve for objective function in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75538" y="6581775"/>
            <a:ext cx="1668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Remember…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5638800" cy="51355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No classifier is inherently better than any other: you need to make assumptions to generalize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Three kinds of error</a:t>
            </a:r>
          </a:p>
          <a:p>
            <a:pPr lvl="1">
              <a:defRPr/>
            </a:pPr>
            <a:r>
              <a:rPr lang="en-US" dirty="0"/>
              <a:t>Inherent: unavoidable</a:t>
            </a:r>
          </a:p>
          <a:p>
            <a:pPr lvl="1">
              <a:defRPr/>
            </a:pPr>
            <a:r>
              <a:rPr lang="en-US" dirty="0"/>
              <a:t>Bias: due to over-simplifications</a:t>
            </a:r>
          </a:p>
          <a:p>
            <a:pPr lvl="1">
              <a:defRPr/>
            </a:pPr>
            <a:r>
              <a:rPr lang="en-US" dirty="0"/>
              <a:t>Variance: due to inability to perfectly estimate parameters from limited data</a:t>
            </a: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685800"/>
            <a:ext cx="32004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475538" y="6581775"/>
            <a:ext cx="1668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6581775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reduce variance?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Choose a simpler classifier</a:t>
            </a:r>
          </a:p>
          <a:p>
            <a:endParaRPr lang="en-US" altLang="en-US"/>
          </a:p>
          <a:p>
            <a:r>
              <a:rPr lang="en-US" altLang="en-US"/>
              <a:t>Regularize the parameters</a:t>
            </a:r>
          </a:p>
          <a:p>
            <a:endParaRPr lang="en-US" altLang="en-US"/>
          </a:p>
          <a:p>
            <a:r>
              <a:rPr lang="en-US" altLang="en-US"/>
              <a:t>Get more training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75538" y="6581775"/>
            <a:ext cx="1668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tour of some classifiers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/>
              <a:t>K-nearest neighbor</a:t>
            </a:r>
          </a:p>
          <a:p>
            <a:r>
              <a:rPr lang="en-US" altLang="en-US" sz="2800" b="1"/>
              <a:t>SVM</a:t>
            </a:r>
          </a:p>
          <a:p>
            <a:r>
              <a:rPr lang="en-US" altLang="en-US" sz="2800" b="1"/>
              <a:t>Boosted Decision Trees</a:t>
            </a:r>
          </a:p>
          <a:p>
            <a:r>
              <a:rPr lang="en-US" altLang="en-US" sz="2800"/>
              <a:t>Neural networks</a:t>
            </a:r>
          </a:p>
          <a:p>
            <a:r>
              <a:rPr lang="en-US" altLang="en-US" sz="2800"/>
              <a:t>Naïve Bayes</a:t>
            </a:r>
          </a:p>
          <a:p>
            <a:r>
              <a:rPr lang="en-US" altLang="en-US" sz="2800"/>
              <a:t>Bayesian network</a:t>
            </a:r>
          </a:p>
          <a:p>
            <a:r>
              <a:rPr lang="en-US" altLang="en-US" sz="2800"/>
              <a:t>Logistic regression</a:t>
            </a:r>
          </a:p>
          <a:p>
            <a:r>
              <a:rPr lang="en-US" altLang="en-US" sz="2800"/>
              <a:t>Randomized Forests</a:t>
            </a:r>
          </a:p>
          <a:p>
            <a:r>
              <a:rPr lang="en-US" altLang="en-US" sz="2800"/>
              <a:t>RBMs</a:t>
            </a:r>
          </a:p>
          <a:p>
            <a:r>
              <a:rPr lang="en-US" altLang="en-US" sz="2800"/>
              <a:t>Etc.</a:t>
            </a:r>
          </a:p>
          <a:p>
            <a:pPr>
              <a:buFont typeface="Arial" charset="0"/>
              <a:buNone/>
            </a:pPr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Generative vs. Discriminative Classifiers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548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800"/>
              <a:t>Generative Models</a:t>
            </a:r>
            <a:endParaRPr lang="en-US" altLang="en-US" sz="2400"/>
          </a:p>
          <a:p>
            <a:r>
              <a:rPr lang="en-US" altLang="en-US" sz="2400"/>
              <a:t>Represent both the data and the labels</a:t>
            </a:r>
          </a:p>
          <a:p>
            <a:r>
              <a:rPr lang="en-US" altLang="en-US" sz="2400"/>
              <a:t>Often, makes use of conditional independence and priors</a:t>
            </a:r>
          </a:p>
          <a:p>
            <a:r>
              <a:rPr lang="en-US" altLang="en-US" sz="2400"/>
              <a:t>Examples</a:t>
            </a:r>
          </a:p>
          <a:p>
            <a:pPr lvl="1"/>
            <a:r>
              <a:rPr lang="en-US" altLang="en-US" sz="2000"/>
              <a:t>Naïve Bayes classifier</a:t>
            </a:r>
          </a:p>
          <a:p>
            <a:pPr lvl="1"/>
            <a:r>
              <a:rPr lang="en-US" altLang="en-US" sz="2000"/>
              <a:t>Bayesian network</a:t>
            </a:r>
          </a:p>
          <a:p>
            <a:endParaRPr lang="en-US" altLang="en-US" sz="2400"/>
          </a:p>
          <a:p>
            <a:r>
              <a:rPr lang="en-US" altLang="en-US" sz="2400"/>
              <a:t>Models of data may apply to future prediction problems</a:t>
            </a:r>
          </a:p>
          <a:p>
            <a:pPr lvl="1"/>
            <a:endParaRPr lang="en-US" altLang="en-US" sz="20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0" y="1143000"/>
            <a:ext cx="411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Discriminative Models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Learn to directly predict the labels from the data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Often, assume a simple boundary (e.g., linear)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Examples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cs typeface="+mn-cs"/>
              </a:rPr>
              <a:t>Logistic regression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cs typeface="+mn-cs"/>
              </a:rPr>
              <a:t>SVM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cs typeface="+mn-cs"/>
              </a:rPr>
              <a:t>Boosted decision trees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0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Often easier to predict a label from the data than to model the data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6581775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pPr eaLnBrk="1" hangingPunct="1"/>
            <a:r>
              <a:rPr lang="en-GB" altLang="en-US"/>
              <a:t>Classification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35563"/>
          </a:xfrm>
        </p:spPr>
        <p:txBody>
          <a:bodyPr/>
          <a:lstStyle/>
          <a:p>
            <a:pPr eaLnBrk="1" hangingPunct="1"/>
            <a:r>
              <a:rPr lang="en-GB" altLang="en-US"/>
              <a:t>Assign input vector to one of two or more classes</a:t>
            </a:r>
          </a:p>
          <a:p>
            <a:pPr eaLnBrk="1" hangingPunct="1"/>
            <a:r>
              <a:rPr lang="en-GB" altLang="en-US"/>
              <a:t>Any decision rule divides input space into </a:t>
            </a:r>
            <a:r>
              <a:rPr lang="en-GB" altLang="en-US" i="1"/>
              <a:t>decision regions</a:t>
            </a:r>
            <a:r>
              <a:rPr lang="en-GB" altLang="en-US"/>
              <a:t> separated by </a:t>
            </a:r>
            <a:r>
              <a:rPr lang="en-GB" altLang="en-US" i="1"/>
              <a:t>decision boundaries</a:t>
            </a:r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</p:txBody>
      </p:sp>
      <p:pic>
        <p:nvPicPr>
          <p:cNvPr id="74756" name="Picture 7" descr="decision-reg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3405188"/>
            <a:ext cx="4467225" cy="3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Nearest Neighbor Classifier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altLang="en-US"/>
              <a:t>Assign label of nearest training data point to each test data point 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5775" y="2870200"/>
            <a:ext cx="5630863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2387600" y="6051550"/>
            <a:ext cx="4367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rgbClr val="000000"/>
                </a:solidFill>
                <a:latin typeface="Tahoma" pitchFamily="34" charset="0"/>
              </a:rPr>
              <a:t>Voronoi partitioning of feature space </a:t>
            </a:r>
          </a:p>
          <a:p>
            <a:pPr algn="ctr"/>
            <a:r>
              <a:rPr lang="en-US" altLang="en-US" sz="2000">
                <a:solidFill>
                  <a:srgbClr val="000000"/>
                </a:solidFill>
                <a:latin typeface="Tahoma" pitchFamily="34" charset="0"/>
              </a:rPr>
              <a:t>for two-category 2D and 3D data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1727200" y="5829300"/>
            <a:ext cx="919163" cy="214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en-US" sz="800">
                <a:solidFill>
                  <a:srgbClr val="000000"/>
                </a:solidFill>
                <a:latin typeface="Tahoma" pitchFamily="34" charset="0"/>
              </a:rPr>
              <a:t>from Duda </a:t>
            </a:r>
            <a:r>
              <a:rPr lang="en-US" altLang="en-US" sz="800" i="1">
                <a:solidFill>
                  <a:srgbClr val="000000"/>
                </a:solidFill>
                <a:latin typeface="Tahoma" pitchFamily="34" charset="0"/>
              </a:rPr>
              <a:t>et al.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7756525" y="6477000"/>
            <a:ext cx="1308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>
                <a:solidFill>
                  <a:srgbClr val="A6A6A6"/>
                </a:solidFill>
              </a:rPr>
              <a:t>Source: D. Lowe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K-nearest neighbor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76806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6807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6808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6809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6810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6811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6812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6813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6814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6815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6816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6817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6818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6819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6820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23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76824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x1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867400" y="2667000"/>
            <a:ext cx="31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996113" y="3124200"/>
            <a:ext cx="319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K-means</a:t>
            </a:r>
          </a:p>
          <a:p>
            <a:pPr lvl="1">
              <a:defRPr/>
            </a:pPr>
            <a:r>
              <a:rPr lang="en-US" dirty="0"/>
              <a:t>Iteratively re-assign points to the nearest cluster center</a:t>
            </a:r>
          </a:p>
          <a:p>
            <a:pPr>
              <a:defRPr/>
            </a:pPr>
            <a:r>
              <a:rPr lang="en-US" dirty="0"/>
              <a:t>Agglomerative clustering</a:t>
            </a:r>
          </a:p>
          <a:p>
            <a:pPr lvl="1">
              <a:defRPr/>
            </a:pPr>
            <a:r>
              <a:rPr lang="en-US" dirty="0"/>
              <a:t>Start with each point as its own cluster and iteratively merge the closest clusters</a:t>
            </a:r>
          </a:p>
          <a:p>
            <a:pPr>
              <a:defRPr/>
            </a:pPr>
            <a:r>
              <a:rPr lang="en-US" dirty="0"/>
              <a:t>Mean-shift clustering</a:t>
            </a:r>
          </a:p>
          <a:p>
            <a:pPr lvl="1">
              <a:defRPr/>
            </a:pPr>
            <a:r>
              <a:rPr lang="en-US" dirty="0"/>
              <a:t>Estimate modes of </a:t>
            </a:r>
            <a:r>
              <a:rPr lang="en-US" dirty="0" err="1"/>
              <a:t>pdf</a:t>
            </a:r>
            <a:endParaRPr lang="en-US" dirty="0"/>
          </a:p>
          <a:p>
            <a:pPr>
              <a:defRPr/>
            </a:pPr>
            <a:r>
              <a:rPr lang="en-US" dirty="0"/>
              <a:t>Spectral clustering</a:t>
            </a:r>
          </a:p>
          <a:p>
            <a:pPr lvl="1">
              <a:defRPr/>
            </a:pPr>
            <a:r>
              <a:rPr lang="en-US" dirty="0"/>
              <a:t>Split the nodes in a graph based on assigned links with similarity weights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5562600"/>
            <a:ext cx="54864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As we go down this chart, the clustering strategies have more tendency to transitively group points even if they are not nearby in feature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1-nearest neighbor</a:t>
            </a:r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77833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7834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7835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7836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7837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7838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7839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7840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7841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7842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7843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7844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7845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7846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7847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50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77851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x1</a:t>
              </a:r>
            </a:p>
          </p:txBody>
        </p:sp>
      </p:grpSp>
      <p:sp>
        <p:nvSpPr>
          <p:cNvPr id="77828" name="TextBox 23"/>
          <p:cNvSpPr txBox="1">
            <a:spLocks noChangeArrowheads="1"/>
          </p:cNvSpPr>
          <p:nvPr/>
        </p:nvSpPr>
        <p:spPr bwMode="auto">
          <a:xfrm>
            <a:off x="5867400" y="2667000"/>
            <a:ext cx="31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77829" name="TextBox 28"/>
          <p:cNvSpPr txBox="1">
            <a:spLocks noChangeArrowheads="1"/>
          </p:cNvSpPr>
          <p:nvPr/>
        </p:nvSpPr>
        <p:spPr bwMode="auto">
          <a:xfrm>
            <a:off x="6996113" y="3124200"/>
            <a:ext cx="319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30" name="Oval 29"/>
          <p:cNvSpPr/>
          <p:nvPr/>
        </p:nvSpPr>
        <p:spPr>
          <a:xfrm>
            <a:off x="5867400" y="2438400"/>
            <a:ext cx="381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781800" y="3048000"/>
            <a:ext cx="5334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7832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3-nearest neighbor</a:t>
            </a:r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78857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8858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8859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8860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8861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8862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8863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8864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8865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8866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8867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8868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8869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8870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8871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74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78875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x1</a:t>
              </a:r>
            </a:p>
          </p:txBody>
        </p:sp>
      </p:grpSp>
      <p:sp>
        <p:nvSpPr>
          <p:cNvPr id="78852" name="TextBox 23"/>
          <p:cNvSpPr txBox="1">
            <a:spLocks noChangeArrowheads="1"/>
          </p:cNvSpPr>
          <p:nvPr/>
        </p:nvSpPr>
        <p:spPr bwMode="auto">
          <a:xfrm>
            <a:off x="5867400" y="2667000"/>
            <a:ext cx="31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78853" name="TextBox 28"/>
          <p:cNvSpPr txBox="1">
            <a:spLocks noChangeArrowheads="1"/>
          </p:cNvSpPr>
          <p:nvPr/>
        </p:nvSpPr>
        <p:spPr bwMode="auto">
          <a:xfrm>
            <a:off x="6996113" y="3124200"/>
            <a:ext cx="319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30" name="Oval 29"/>
          <p:cNvSpPr/>
          <p:nvPr/>
        </p:nvSpPr>
        <p:spPr>
          <a:xfrm>
            <a:off x="5486400" y="2438400"/>
            <a:ext cx="1066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248400" y="2971800"/>
            <a:ext cx="1447800" cy="685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8856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5-nearest neighbor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79880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9881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9882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9883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9884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9885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9886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9887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9888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9889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9890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9891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9892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9893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79894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97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79898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x1</a:t>
              </a:r>
            </a:p>
          </p:txBody>
        </p:sp>
      </p:grpSp>
      <p:sp>
        <p:nvSpPr>
          <p:cNvPr id="79876" name="TextBox 23"/>
          <p:cNvSpPr txBox="1">
            <a:spLocks noChangeArrowheads="1"/>
          </p:cNvSpPr>
          <p:nvPr/>
        </p:nvSpPr>
        <p:spPr bwMode="auto">
          <a:xfrm>
            <a:off x="5867400" y="2667000"/>
            <a:ext cx="31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79877" name="TextBox 28"/>
          <p:cNvSpPr txBox="1">
            <a:spLocks noChangeArrowheads="1"/>
          </p:cNvSpPr>
          <p:nvPr/>
        </p:nvSpPr>
        <p:spPr bwMode="auto">
          <a:xfrm>
            <a:off x="6996113" y="3124200"/>
            <a:ext cx="319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30" name="Oval 29"/>
          <p:cNvSpPr/>
          <p:nvPr/>
        </p:nvSpPr>
        <p:spPr>
          <a:xfrm rot="2565105">
            <a:off x="5334000" y="2286000"/>
            <a:ext cx="1447800" cy="1143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96000" y="2743200"/>
            <a:ext cx="2209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K-NN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Simple, a good one to try first</a:t>
            </a:r>
          </a:p>
          <a:p>
            <a:endParaRPr lang="en-US" altLang="en-US"/>
          </a:p>
          <a:p>
            <a:r>
              <a:rPr lang="en-US" altLang="en-US"/>
              <a:t>With infinite examples, 1-NN provably has error that is at most twice Bayes optimal error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</a:t>
            </a:r>
          </a:p>
        </p:txBody>
      </p:sp>
      <p:sp>
        <p:nvSpPr>
          <p:cNvPr id="4" name="Oval 3"/>
          <p:cNvSpPr/>
          <p:nvPr/>
        </p:nvSpPr>
        <p:spPr>
          <a:xfrm>
            <a:off x="5105400" y="3581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3581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858000" y="3581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019800" y="2209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y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cxnSp>
        <p:nvCxnSpPr>
          <p:cNvPr id="10" name="Straight Arrow Connector 9"/>
          <p:cNvCxnSpPr>
            <a:stCxn id="8" idx="4"/>
          </p:cNvCxnSpPr>
          <p:nvPr/>
        </p:nvCxnSpPr>
        <p:spPr>
          <a:xfrm rot="5400000">
            <a:off x="5467350" y="2762250"/>
            <a:ext cx="838200" cy="800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4"/>
          </p:cNvCxnSpPr>
          <p:nvPr/>
        </p:nvCxnSpPr>
        <p:spPr>
          <a:xfrm rot="5400000">
            <a:off x="5886450" y="3105150"/>
            <a:ext cx="762000" cy="38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</p:cNvCxnSpPr>
          <p:nvPr/>
        </p:nvCxnSpPr>
        <p:spPr>
          <a:xfrm rot="16200000" flipH="1">
            <a:off x="6305550" y="2724150"/>
            <a:ext cx="762000" cy="800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30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Naïve Bayes 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Simple thing to try for categorical data</a:t>
            </a:r>
          </a:p>
          <a:p>
            <a:endParaRPr lang="en-US" altLang="en-US"/>
          </a:p>
          <a:p>
            <a:r>
              <a:rPr lang="en-US" altLang="en-US"/>
              <a:t>Very fast to train/test</a:t>
            </a:r>
          </a:p>
          <a:p>
            <a:endParaRPr lang="en-US" altLang="en-US"/>
          </a:p>
          <a:p>
            <a:pPr>
              <a:buFont typeface="Arial" charset="0"/>
              <a:buNone/>
            </a:pPr>
            <a:endParaRPr lang="en-US" altLang="en-US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Logistic Regression</a:t>
            </a:r>
          </a:p>
        </p:txBody>
      </p:sp>
      <p:grpSp>
        <p:nvGrpSpPr>
          <p:cNvPr id="83971" name="Group 25"/>
          <p:cNvGrpSpPr>
            <a:grpSpLocks/>
          </p:cNvGrpSpPr>
          <p:nvPr/>
        </p:nvGrpSpPr>
        <p:grpSpPr bwMode="auto">
          <a:xfrm rot="-2034317">
            <a:off x="5443538" y="1241425"/>
            <a:ext cx="2471737" cy="1665288"/>
            <a:chOff x="5334000" y="1447701"/>
            <a:chExt cx="2590800" cy="1665003"/>
          </a:xfrm>
        </p:grpSpPr>
        <p:sp>
          <p:nvSpPr>
            <p:cNvPr id="83990" name="TextBox 15"/>
            <p:cNvSpPr txBox="1">
              <a:spLocks noChangeArrowheads="1"/>
            </p:cNvSpPr>
            <p:nvPr/>
          </p:nvSpPr>
          <p:spPr bwMode="auto">
            <a:xfrm>
              <a:off x="6629400" y="2057400"/>
              <a:ext cx="312906" cy="3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3991" name="TextBox 16"/>
            <p:cNvSpPr txBox="1">
              <a:spLocks noChangeArrowheads="1"/>
            </p:cNvSpPr>
            <p:nvPr/>
          </p:nvSpPr>
          <p:spPr bwMode="auto">
            <a:xfrm>
              <a:off x="7162800" y="2057400"/>
              <a:ext cx="312906" cy="3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3992" name="TextBox 17"/>
            <p:cNvSpPr txBox="1">
              <a:spLocks noChangeArrowheads="1"/>
            </p:cNvSpPr>
            <p:nvPr/>
          </p:nvSpPr>
          <p:spPr bwMode="auto">
            <a:xfrm>
              <a:off x="7162800" y="2743312"/>
              <a:ext cx="312906" cy="3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3993" name="TextBox 18"/>
            <p:cNvSpPr txBox="1">
              <a:spLocks noChangeArrowheads="1"/>
            </p:cNvSpPr>
            <p:nvPr/>
          </p:nvSpPr>
          <p:spPr bwMode="auto">
            <a:xfrm>
              <a:off x="7696200" y="2590887"/>
              <a:ext cx="228600" cy="3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3994" name="TextBox 19"/>
            <p:cNvSpPr txBox="1">
              <a:spLocks noChangeArrowheads="1"/>
            </p:cNvSpPr>
            <p:nvPr/>
          </p:nvSpPr>
          <p:spPr bwMode="auto">
            <a:xfrm>
              <a:off x="5334000" y="1447701"/>
              <a:ext cx="312906" cy="3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3995" name="TextBox 20"/>
            <p:cNvSpPr txBox="1">
              <a:spLocks noChangeArrowheads="1"/>
            </p:cNvSpPr>
            <p:nvPr/>
          </p:nvSpPr>
          <p:spPr bwMode="auto">
            <a:xfrm>
              <a:off x="5334000" y="1981188"/>
              <a:ext cx="312906" cy="3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3996" name="TextBox 21"/>
            <p:cNvSpPr txBox="1">
              <a:spLocks noChangeArrowheads="1"/>
            </p:cNvSpPr>
            <p:nvPr/>
          </p:nvSpPr>
          <p:spPr bwMode="auto">
            <a:xfrm>
              <a:off x="6324600" y="1600126"/>
              <a:ext cx="312906" cy="3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3997" name="TextBox 22"/>
            <p:cNvSpPr txBox="1">
              <a:spLocks noChangeArrowheads="1"/>
            </p:cNvSpPr>
            <p:nvPr/>
          </p:nvSpPr>
          <p:spPr bwMode="auto">
            <a:xfrm>
              <a:off x="5791200" y="2232689"/>
              <a:ext cx="312906" cy="3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83972" name="Group 26"/>
          <p:cNvGrpSpPr>
            <a:grpSpLocks/>
          </p:cNvGrpSpPr>
          <p:nvPr/>
        </p:nvGrpSpPr>
        <p:grpSpPr bwMode="auto">
          <a:xfrm rot="-2022685">
            <a:off x="6386513" y="2392363"/>
            <a:ext cx="1697037" cy="1282700"/>
            <a:chOff x="5410200" y="2895836"/>
            <a:chExt cx="1697330" cy="1283940"/>
          </a:xfrm>
        </p:grpSpPr>
        <p:sp>
          <p:nvSpPr>
            <p:cNvPr id="83985" name="TextBox 24"/>
            <p:cNvSpPr txBox="1">
              <a:spLocks noChangeArrowheads="1"/>
            </p:cNvSpPr>
            <p:nvPr/>
          </p:nvSpPr>
          <p:spPr bwMode="auto">
            <a:xfrm>
              <a:off x="6781800" y="3200685"/>
              <a:ext cx="325730" cy="3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3986" name="TextBox 25"/>
            <p:cNvSpPr txBox="1">
              <a:spLocks noChangeArrowheads="1"/>
            </p:cNvSpPr>
            <p:nvPr/>
          </p:nvSpPr>
          <p:spPr bwMode="auto">
            <a:xfrm>
              <a:off x="5410200" y="3429322"/>
              <a:ext cx="325730" cy="3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3987" name="TextBox 26"/>
            <p:cNvSpPr txBox="1">
              <a:spLocks noChangeArrowheads="1"/>
            </p:cNvSpPr>
            <p:nvPr/>
          </p:nvSpPr>
          <p:spPr bwMode="auto">
            <a:xfrm>
              <a:off x="5562600" y="2895836"/>
              <a:ext cx="325730" cy="3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3988" name="TextBox 27"/>
            <p:cNvSpPr txBox="1">
              <a:spLocks noChangeArrowheads="1"/>
            </p:cNvSpPr>
            <p:nvPr/>
          </p:nvSpPr>
          <p:spPr bwMode="auto">
            <a:xfrm>
              <a:off x="6172200" y="3810384"/>
              <a:ext cx="325730" cy="3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3989" name="TextBox 28"/>
            <p:cNvSpPr txBox="1">
              <a:spLocks noChangeArrowheads="1"/>
            </p:cNvSpPr>
            <p:nvPr/>
          </p:nvSpPr>
          <p:spPr bwMode="auto">
            <a:xfrm>
              <a:off x="6248400" y="3124473"/>
              <a:ext cx="325730" cy="3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3617913" y="2933700"/>
            <a:ext cx="29733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5105400" y="4419600"/>
            <a:ext cx="3429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5" name="TextBox 32"/>
          <p:cNvSpPr txBox="1">
            <a:spLocks noChangeArrowheads="1"/>
          </p:cNvSpPr>
          <p:nvPr/>
        </p:nvSpPr>
        <p:spPr bwMode="auto">
          <a:xfrm>
            <a:off x="4495800" y="396240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x2</a:t>
            </a:r>
          </a:p>
        </p:txBody>
      </p:sp>
      <p:sp>
        <p:nvSpPr>
          <p:cNvPr id="83976" name="TextBox 33"/>
          <p:cNvSpPr txBox="1">
            <a:spLocks noChangeArrowheads="1"/>
          </p:cNvSpPr>
          <p:nvPr/>
        </p:nvSpPr>
        <p:spPr bwMode="auto">
          <a:xfrm>
            <a:off x="5334000" y="449580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x1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334000" y="1981200"/>
            <a:ext cx="3352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8" name="TextBox 23"/>
          <p:cNvSpPr txBox="1">
            <a:spLocks noChangeArrowheads="1"/>
          </p:cNvSpPr>
          <p:nvPr/>
        </p:nvSpPr>
        <p:spPr bwMode="auto">
          <a:xfrm>
            <a:off x="4114800" y="281940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Height</a:t>
            </a:r>
          </a:p>
        </p:txBody>
      </p:sp>
      <p:sp>
        <p:nvSpPr>
          <p:cNvPr id="83979" name="TextBox 24"/>
          <p:cNvSpPr txBox="1">
            <a:spLocks noChangeArrowheads="1"/>
          </p:cNvSpPr>
          <p:nvPr/>
        </p:nvSpPr>
        <p:spPr bwMode="auto">
          <a:xfrm>
            <a:off x="6096000" y="4495800"/>
            <a:ext cx="155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Pitch of voice</a:t>
            </a:r>
          </a:p>
        </p:txBody>
      </p:sp>
      <p:graphicFrame>
        <p:nvGraphicFramePr>
          <p:cNvPr id="83980" name="Object 2"/>
          <p:cNvGraphicFramePr>
            <a:graphicFrameLocks noChangeAspect="1"/>
          </p:cNvGraphicFramePr>
          <p:nvPr/>
        </p:nvGraphicFramePr>
        <p:xfrm>
          <a:off x="1473200" y="4876800"/>
          <a:ext cx="396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Equation" r:id="rId2" imgW="1727200" imgH="431800" progId="Equation.3">
                  <p:embed/>
                </p:oleObj>
              </mc:Choice>
              <mc:Fallback>
                <p:oleObj name="Equation" r:id="rId2" imgW="17272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876800"/>
                        <a:ext cx="3962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1" name="TextBox 35"/>
          <p:cNvSpPr txBox="1">
            <a:spLocks noChangeArrowheads="1"/>
          </p:cNvSpPr>
          <p:nvPr/>
        </p:nvSpPr>
        <p:spPr bwMode="auto">
          <a:xfrm>
            <a:off x="5943600" y="2057400"/>
            <a:ext cx="684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male</a:t>
            </a:r>
          </a:p>
        </p:txBody>
      </p:sp>
      <p:sp>
        <p:nvSpPr>
          <p:cNvPr id="83982" name="TextBox 36"/>
          <p:cNvSpPr txBox="1">
            <a:spLocks noChangeArrowheads="1"/>
          </p:cNvSpPr>
          <p:nvPr/>
        </p:nvSpPr>
        <p:spPr bwMode="auto">
          <a:xfrm>
            <a:off x="6553200" y="3048000"/>
            <a:ext cx="877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female</a:t>
            </a:r>
          </a:p>
        </p:txBody>
      </p:sp>
      <p:graphicFrame>
        <p:nvGraphicFramePr>
          <p:cNvPr id="83983" name="Object 3"/>
          <p:cNvGraphicFramePr>
            <a:graphicFrameLocks noChangeAspect="1"/>
          </p:cNvGraphicFramePr>
          <p:nvPr/>
        </p:nvGraphicFramePr>
        <p:xfrm>
          <a:off x="1685925" y="6183313"/>
          <a:ext cx="4019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Equation" r:id="rId4" imgW="2197100" imgH="228600" progId="Equation.3">
                  <p:embed/>
                </p:oleObj>
              </mc:Choice>
              <mc:Fallback>
                <p:oleObj name="Equation" r:id="rId4" imgW="2197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6183313"/>
                        <a:ext cx="40195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4" name="TextBox 43"/>
          <p:cNvSpPr txBox="1">
            <a:spLocks noChangeArrowheads="1"/>
          </p:cNvSpPr>
          <p:nvPr/>
        </p:nvSpPr>
        <p:spPr bwMode="auto">
          <a:xfrm>
            <a:off x="457200" y="1371600"/>
            <a:ext cx="3429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Maximize likelihood of label given data, assuming a log-linear model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Logistic Regression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Quick, simple classifier (try it first)</a:t>
            </a:r>
          </a:p>
          <a:p>
            <a:endParaRPr lang="en-US" altLang="en-US"/>
          </a:p>
          <a:p>
            <a:r>
              <a:rPr lang="en-US" altLang="en-US"/>
              <a:t>Outputs a probabilistic label confidence</a:t>
            </a:r>
          </a:p>
          <a:p>
            <a:endParaRPr lang="en-US" altLang="en-US"/>
          </a:p>
          <a:p>
            <a:r>
              <a:rPr lang="en-US" altLang="en-US"/>
              <a:t>Use L2 or L1 regularization</a:t>
            </a:r>
          </a:p>
          <a:p>
            <a:pPr lvl="1"/>
            <a:r>
              <a:rPr lang="en-US" altLang="en-US"/>
              <a:t>L1 does feature selection and is robust to irrelevant features but slower to train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Linear SVM</a:t>
            </a:r>
          </a:p>
        </p:txBody>
      </p:sp>
      <p:grpSp>
        <p:nvGrpSpPr>
          <p:cNvPr id="86019" name="Group 14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86024" name="TextBox 15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6025" name="TextBox 16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6026" name="TextBox 17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6027" name="TextBox 18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6028" name="TextBox 19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6029" name="TextBox 20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6030" name="TextBox 21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6031" name="TextBox 22"/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6032" name="TextBox 24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6033" name="TextBox 25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6034" name="TextBox 26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6035" name="TextBox 2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6036" name="TextBox 28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39" name="TextBox 32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86040" name="TextBox 33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x1</a:t>
              </a: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724400" y="2362200"/>
            <a:ext cx="403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48200" y="2781300"/>
            <a:ext cx="4267200" cy="7239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22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28600" y="4800600"/>
            <a:ext cx="86868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Find a </a:t>
            </a:r>
            <a:r>
              <a:rPr lang="en-US" altLang="en-US" i="1" dirty="0"/>
              <a:t>linear function </a:t>
            </a:r>
            <a:r>
              <a:rPr lang="en-US" altLang="en-US" dirty="0"/>
              <a:t>to separate the classes:</a:t>
            </a:r>
          </a:p>
          <a:p>
            <a:pPr>
              <a:defRPr/>
            </a:pPr>
            <a:endParaRPr lang="en-US" altLang="en-US" sz="1200" dirty="0"/>
          </a:p>
          <a:p>
            <a:pPr algn="ctr">
              <a:buFontTx/>
              <a:buNone/>
              <a:defRPr/>
            </a:pPr>
            <a:r>
              <a:rPr lang="en-US" altLang="en-US" dirty="0">
                <a:solidFill>
                  <a:srgbClr val="0000FF"/>
                </a:solidFill>
              </a:rPr>
              <a:t>	f(</a:t>
            </a:r>
            <a:r>
              <a:rPr lang="en-US" altLang="en-US" b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) = </a:t>
            </a:r>
            <a:r>
              <a:rPr lang="en-US" altLang="en-US" dirty="0" err="1">
                <a:solidFill>
                  <a:srgbClr val="0000FF"/>
                </a:solidFill>
              </a:rPr>
              <a:t>sgn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b="1" dirty="0">
                <a:solidFill>
                  <a:srgbClr val="0000FF"/>
                </a:solidFill>
              </a:rPr>
              <a:t>w </a:t>
            </a:r>
            <a:r>
              <a:rPr lang="en-US" altLang="en-US" dirty="0">
                <a:solidFill>
                  <a:srgbClr val="0000FF"/>
                </a:solidFill>
                <a:sym typeface="Symbol" pitchFamily="18" charset="2"/>
              </a:rPr>
              <a:t> </a:t>
            </a:r>
            <a:r>
              <a:rPr lang="en-US" altLang="en-US" b="1" dirty="0">
                <a:solidFill>
                  <a:srgbClr val="0000FF"/>
                </a:solidFill>
              </a:rPr>
              <a:t>x </a:t>
            </a:r>
            <a:r>
              <a:rPr lang="en-US" altLang="en-US" dirty="0">
                <a:solidFill>
                  <a:srgbClr val="0000FF"/>
                </a:solidFill>
              </a:rPr>
              <a:t>+ b)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Linear SVM</a:t>
            </a:r>
          </a:p>
        </p:txBody>
      </p:sp>
      <p:grpSp>
        <p:nvGrpSpPr>
          <p:cNvPr id="87043" name="Group 14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87052" name="TextBox 15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7053" name="TextBox 16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7054" name="TextBox 17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7055" name="TextBox 18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7056" name="TextBox 19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7057" name="TextBox 20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7058" name="TextBox 21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7059" name="TextBox 22"/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7060" name="TextBox 24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7061" name="TextBox 25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7062" name="TextBox 26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7063" name="TextBox 2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7064" name="TextBox 28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067" name="TextBox 32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87068" name="TextBox 33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x1</a:t>
              </a: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724400" y="2362200"/>
            <a:ext cx="403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76800" y="221773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89488" y="257968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97575" y="254952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56475" y="30480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35775" y="32766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7050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228600" y="4800600"/>
            <a:ext cx="86868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Find a </a:t>
            </a:r>
            <a:r>
              <a:rPr lang="en-US" altLang="en-US" i="1" dirty="0"/>
              <a:t>linear function </a:t>
            </a:r>
            <a:r>
              <a:rPr lang="en-US" altLang="en-US" dirty="0"/>
              <a:t>to separate the classes:</a:t>
            </a:r>
          </a:p>
          <a:p>
            <a:pPr>
              <a:defRPr/>
            </a:pPr>
            <a:endParaRPr lang="en-US" altLang="en-US" sz="1200" dirty="0"/>
          </a:p>
          <a:p>
            <a:pPr algn="ctr">
              <a:buFontTx/>
              <a:buNone/>
              <a:defRPr/>
            </a:pPr>
            <a:r>
              <a:rPr lang="en-US" altLang="en-US" dirty="0">
                <a:solidFill>
                  <a:srgbClr val="0000FF"/>
                </a:solidFill>
              </a:rPr>
              <a:t>	f(</a:t>
            </a:r>
            <a:r>
              <a:rPr lang="en-US" altLang="en-US" b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) = </a:t>
            </a:r>
            <a:r>
              <a:rPr lang="en-US" altLang="en-US" dirty="0" err="1">
                <a:solidFill>
                  <a:srgbClr val="0000FF"/>
                </a:solidFill>
              </a:rPr>
              <a:t>sgn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b="1" dirty="0">
                <a:solidFill>
                  <a:srgbClr val="0000FF"/>
                </a:solidFill>
              </a:rPr>
              <a:t>w </a:t>
            </a:r>
            <a:r>
              <a:rPr lang="en-US" altLang="en-US" dirty="0">
                <a:solidFill>
                  <a:srgbClr val="0000FF"/>
                </a:solidFill>
                <a:sym typeface="Symbol" pitchFamily="18" charset="2"/>
              </a:rPr>
              <a:t> </a:t>
            </a:r>
            <a:r>
              <a:rPr lang="en-US" altLang="en-US" b="1" dirty="0">
                <a:solidFill>
                  <a:srgbClr val="0000FF"/>
                </a:solidFill>
              </a:rPr>
              <a:t>x </a:t>
            </a:r>
            <a:r>
              <a:rPr lang="en-US" altLang="en-US" dirty="0">
                <a:solidFill>
                  <a:srgbClr val="0000FF"/>
                </a:solidFill>
              </a:rPr>
              <a:t>+ b)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1204" name="Picture 2" descr="C:\Users\hays\Desktop\143 Computer Vision\slides\07\machine_learning_spectr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4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rame 1"/>
          <p:cNvSpPr/>
          <p:nvPr/>
        </p:nvSpPr>
        <p:spPr>
          <a:xfrm>
            <a:off x="1295400" y="2667000"/>
            <a:ext cx="3048000" cy="1295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Linear SVM</a:t>
            </a:r>
          </a:p>
        </p:txBody>
      </p:sp>
      <p:grpSp>
        <p:nvGrpSpPr>
          <p:cNvPr id="88067" name="Group 14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88077" name="TextBox 15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8078" name="TextBox 16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8079" name="TextBox 17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8080" name="TextBox 18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8081" name="TextBox 19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8082" name="TextBox 20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8083" name="TextBox 21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8084" name="TextBox 22"/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8085" name="TextBox 23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8086" name="TextBox 24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8087" name="TextBox 25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8088" name="TextBox 26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8089" name="TextBox 2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88090" name="TextBox 28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93" name="TextBox 32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88094" name="TextBox 33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x1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4724400" y="2362200"/>
            <a:ext cx="403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76800" y="221773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89488" y="257968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997575" y="253365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56475" y="30480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35775" y="32766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6629400" y="1962150"/>
            <a:ext cx="533400" cy="304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75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28600" y="4800600"/>
            <a:ext cx="86868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Find a </a:t>
            </a:r>
            <a:r>
              <a:rPr lang="en-US" altLang="en-US" i="1" dirty="0"/>
              <a:t>linear function </a:t>
            </a:r>
            <a:r>
              <a:rPr lang="en-US" altLang="en-US" dirty="0"/>
              <a:t>to separate the classes:</a:t>
            </a:r>
          </a:p>
          <a:p>
            <a:pPr>
              <a:defRPr/>
            </a:pPr>
            <a:endParaRPr lang="en-US" altLang="en-US" sz="1200" dirty="0"/>
          </a:p>
          <a:p>
            <a:pPr algn="ctr">
              <a:buFontTx/>
              <a:buNone/>
              <a:defRPr/>
            </a:pPr>
            <a:r>
              <a:rPr lang="en-US" altLang="en-US" dirty="0">
                <a:solidFill>
                  <a:srgbClr val="0000FF"/>
                </a:solidFill>
              </a:rPr>
              <a:t>	f(</a:t>
            </a:r>
            <a:r>
              <a:rPr lang="en-US" altLang="en-US" b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) = </a:t>
            </a:r>
            <a:r>
              <a:rPr lang="en-US" altLang="en-US" dirty="0" err="1">
                <a:solidFill>
                  <a:srgbClr val="0000FF"/>
                </a:solidFill>
              </a:rPr>
              <a:t>sgn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b="1" dirty="0">
                <a:solidFill>
                  <a:srgbClr val="0000FF"/>
                </a:solidFill>
              </a:rPr>
              <a:t>w </a:t>
            </a:r>
            <a:r>
              <a:rPr lang="en-US" altLang="en-US" dirty="0">
                <a:solidFill>
                  <a:srgbClr val="0000FF"/>
                </a:solidFill>
                <a:sym typeface="Symbol" pitchFamily="18" charset="2"/>
              </a:rPr>
              <a:t> </a:t>
            </a:r>
            <a:r>
              <a:rPr lang="en-US" altLang="en-US" b="1" dirty="0">
                <a:solidFill>
                  <a:srgbClr val="0000FF"/>
                </a:solidFill>
              </a:rPr>
              <a:t>x </a:t>
            </a:r>
            <a:r>
              <a:rPr lang="en-US" altLang="en-US" dirty="0">
                <a:solidFill>
                  <a:srgbClr val="0000FF"/>
                </a:solidFill>
              </a:rPr>
              <a:t>+ b)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5" name="Rectangle 3"/>
          <p:cNvSpPr>
            <a:spLocks noChangeArrowheads="1"/>
          </p:cNvSpPr>
          <p:nvPr/>
        </p:nvSpPr>
        <p:spPr bwMode="auto">
          <a:xfrm>
            <a:off x="228600" y="1066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pitchFamily="2" charset="-122"/>
              </a:rPr>
              <a:t>Datasets that are linearly separable work out great:</a:t>
            </a:r>
            <a:br>
              <a:rPr lang="en-US" altLang="zh-CN" sz="2800">
                <a:solidFill>
                  <a:srgbClr val="000000"/>
                </a:solidFill>
                <a:ea typeface="SimSun" pitchFamily="2" charset="-122"/>
              </a:rPr>
            </a:br>
            <a:endParaRPr lang="en-US" altLang="zh-CN" sz="800">
              <a:solidFill>
                <a:srgbClr val="000000"/>
              </a:solidFill>
              <a:ea typeface="SimSun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br>
              <a:rPr lang="en-US" altLang="zh-CN" sz="800">
                <a:solidFill>
                  <a:srgbClr val="000000"/>
                </a:solidFill>
                <a:ea typeface="SimSun" pitchFamily="2" charset="-122"/>
              </a:rPr>
            </a:br>
            <a:br>
              <a:rPr lang="en-US" altLang="zh-CN" sz="800">
                <a:solidFill>
                  <a:srgbClr val="000000"/>
                </a:solidFill>
                <a:ea typeface="SimSun" pitchFamily="2" charset="-122"/>
              </a:rPr>
            </a:br>
            <a:endParaRPr lang="en-US" altLang="zh-CN" sz="800">
              <a:solidFill>
                <a:srgbClr val="000000"/>
              </a:solidFill>
              <a:ea typeface="SimSun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br>
              <a:rPr lang="en-US" altLang="zh-CN" sz="800">
                <a:solidFill>
                  <a:srgbClr val="000000"/>
                </a:solidFill>
                <a:ea typeface="SimSun" pitchFamily="2" charset="-122"/>
              </a:rPr>
            </a:br>
            <a:endParaRPr lang="en-US" altLang="zh-CN" sz="800">
              <a:solidFill>
                <a:srgbClr val="000000"/>
              </a:solidFill>
              <a:ea typeface="SimSun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800">
              <a:solidFill>
                <a:srgbClr val="000000"/>
              </a:solidFill>
              <a:ea typeface="SimSun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pitchFamily="2" charset="-122"/>
              </a:rPr>
              <a:t>But what if the dataset is just too hard? </a:t>
            </a:r>
            <a:br>
              <a:rPr lang="en-US" altLang="zh-CN" sz="2800">
                <a:solidFill>
                  <a:srgbClr val="000000"/>
                </a:solidFill>
                <a:ea typeface="SimSun" pitchFamily="2" charset="-122"/>
              </a:rPr>
            </a:br>
            <a:endParaRPr lang="en-US" altLang="zh-CN" sz="2800">
              <a:solidFill>
                <a:srgbClr val="000000"/>
              </a:solidFill>
              <a:ea typeface="SimSun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800">
              <a:solidFill>
                <a:srgbClr val="000000"/>
              </a:solidFill>
              <a:ea typeface="SimSun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pitchFamily="2" charset="-122"/>
              </a:rPr>
              <a:t>We can map it to a higher-dimensional space:</a:t>
            </a:r>
          </a:p>
        </p:txBody>
      </p:sp>
      <p:sp>
        <p:nvSpPr>
          <p:cNvPr id="1155076" name="Text Box 4"/>
          <p:cNvSpPr txBox="1">
            <a:spLocks noChangeArrowheads="1"/>
          </p:cNvSpPr>
          <p:nvPr/>
        </p:nvSpPr>
        <p:spPr bwMode="auto">
          <a:xfrm>
            <a:off x="4267200" y="6324600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155077" name="Text Box 5"/>
          <p:cNvSpPr txBox="1">
            <a:spLocks noChangeArrowheads="1"/>
          </p:cNvSpPr>
          <p:nvPr/>
        </p:nvSpPr>
        <p:spPr bwMode="auto">
          <a:xfrm>
            <a:off x="6324600" y="63246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x</a:t>
            </a:r>
            <a:endParaRPr lang="en-US" altLang="zh-CN" i="1" baseline="30000">
              <a:solidFill>
                <a:srgbClr val="000000"/>
              </a:solidFill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95550" y="3462338"/>
            <a:ext cx="4286250" cy="423862"/>
            <a:chOff x="1056" y="2322"/>
            <a:chExt cx="2700" cy="267"/>
          </a:xfrm>
        </p:grpSpPr>
        <p:sp>
          <p:nvSpPr>
            <p:cNvPr id="89134" name="Line 7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35" name="AutoShape 8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6" name="Line 9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37" name="Text Box 10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89138" name="AutoShape 11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9" name="AutoShape 12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0" name="AutoShape 13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1" name="AutoShape 14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2" name="AutoShape 15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3" name="AutoShape 16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4" name="AutoShape 17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5" name="AutoShape 18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6" name="AutoShape 19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7" name="Text Box 20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x</a:t>
              </a:r>
              <a:endParaRPr lang="en-US" altLang="zh-CN" i="1" baseline="300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endParaRPr>
            </a:p>
          </p:txBody>
        </p:sp>
      </p:grpSp>
      <p:grpSp>
        <p:nvGrpSpPr>
          <p:cNvPr id="89094" name="Group 21"/>
          <p:cNvGrpSpPr>
            <a:grpSpLocks/>
          </p:cNvGrpSpPr>
          <p:nvPr/>
        </p:nvGrpSpPr>
        <p:grpSpPr bwMode="auto">
          <a:xfrm>
            <a:off x="2457450" y="1752600"/>
            <a:ext cx="4324350" cy="642938"/>
            <a:chOff x="1056" y="1284"/>
            <a:chExt cx="2724" cy="405"/>
          </a:xfrm>
        </p:grpSpPr>
        <p:sp>
          <p:nvSpPr>
            <p:cNvPr id="89118" name="Line 22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9" name="AutoShape 23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0" name="Line 24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1" name="Text Box 25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89122" name="AutoShape 26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3" name="AutoShape 27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4" name="AutoShape 28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5" name="AutoShape 29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6" name="AutoShape 30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7" name="AutoShape 31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8" name="Line 32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9" name="Oval 33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0" name="Oval 34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1" name="Line 35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32" name="Line 36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33" name="Text Box 37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x</a:t>
              </a:r>
              <a:endParaRPr lang="en-US" altLang="zh-CN" i="1" baseline="300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514600" y="4724400"/>
            <a:ext cx="4352925" cy="1827213"/>
            <a:chOff x="1122" y="2874"/>
            <a:chExt cx="2742" cy="1151"/>
          </a:xfrm>
        </p:grpSpPr>
        <p:sp>
          <p:nvSpPr>
            <p:cNvPr id="89098" name="Line 39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99" name="AutoShape 40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0" name="Line 41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AutoShape 42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2" name="AutoShape 43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3" name="AutoShape 44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4" name="AutoShape 45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5" name="AutoShape 46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6" name="AutoShape 47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7" name="AutoShape 48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8" name="AutoShape 49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9" name="AutoShape 50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0" name="Line 51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Text Box 52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x</a:t>
              </a:r>
              <a:r>
                <a:rPr lang="en-US" altLang="zh-CN" i="1" baseline="300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2</a:t>
              </a:r>
            </a:p>
          </p:txBody>
        </p:sp>
        <p:sp>
          <p:nvSpPr>
            <p:cNvPr id="89112" name="Line 53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3" name="Line 54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Line 55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Oval 56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6" name="Oval 57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7" name="Oval 58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89096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SVMs</a:t>
            </a:r>
          </a:p>
        </p:txBody>
      </p:sp>
      <p:sp>
        <p:nvSpPr>
          <p:cNvPr id="89097" name="Text Box 60"/>
          <p:cNvSpPr txBox="1">
            <a:spLocks noChangeArrowheads="1"/>
          </p:cNvSpPr>
          <p:nvPr/>
        </p:nvSpPr>
        <p:spPr bwMode="auto">
          <a:xfrm>
            <a:off x="6754813" y="6477000"/>
            <a:ext cx="2312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</a:rPr>
              <a:t>Slide credit: Andrew Moore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5" grpId="0" build="allAtOnce"/>
      <p:bldP spid="1155076" grpId="0"/>
      <p:bldP spid="115507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4"/>
          <p:cNvSpPr>
            <a:spLocks noChangeShapeType="1"/>
          </p:cNvSpPr>
          <p:nvPr/>
        </p:nvSpPr>
        <p:spPr bwMode="auto">
          <a:xfrm flipV="1">
            <a:off x="2254250" y="31432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15" name="Line 5"/>
          <p:cNvSpPr>
            <a:spLocks noChangeShapeType="1"/>
          </p:cNvSpPr>
          <p:nvPr/>
        </p:nvSpPr>
        <p:spPr bwMode="auto">
          <a:xfrm flipV="1">
            <a:off x="633413" y="4754563"/>
            <a:ext cx="3319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16" name="AutoShape 6"/>
          <p:cNvSpPr>
            <a:spLocks noChangeArrowheads="1"/>
          </p:cNvSpPr>
          <p:nvPr/>
        </p:nvSpPr>
        <p:spPr bwMode="auto">
          <a:xfrm>
            <a:off x="2284413" y="3975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17" name="AutoShape 7"/>
          <p:cNvSpPr>
            <a:spLocks noChangeArrowheads="1"/>
          </p:cNvSpPr>
          <p:nvPr/>
        </p:nvSpPr>
        <p:spPr bwMode="auto">
          <a:xfrm>
            <a:off x="1709738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18" name="AutoShape 8"/>
          <p:cNvSpPr>
            <a:spLocks noChangeArrowheads="1"/>
          </p:cNvSpPr>
          <p:nvPr/>
        </p:nvSpPr>
        <p:spPr bwMode="auto">
          <a:xfrm>
            <a:off x="1862138" y="4878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19" name="AutoShape 9"/>
          <p:cNvSpPr>
            <a:spLocks noChangeArrowheads="1"/>
          </p:cNvSpPr>
          <p:nvPr/>
        </p:nvSpPr>
        <p:spPr bwMode="auto">
          <a:xfrm>
            <a:off x="2395538" y="535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0" name="AutoShape 10"/>
          <p:cNvSpPr>
            <a:spLocks noChangeArrowheads="1"/>
          </p:cNvSpPr>
          <p:nvPr/>
        </p:nvSpPr>
        <p:spPr bwMode="auto">
          <a:xfrm>
            <a:off x="1976438" y="40211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1" name="AutoShape 11"/>
          <p:cNvSpPr>
            <a:spLocks noChangeArrowheads="1"/>
          </p:cNvSpPr>
          <p:nvPr/>
        </p:nvSpPr>
        <p:spPr bwMode="auto">
          <a:xfrm>
            <a:off x="1481138" y="4649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2" name="AutoShape 12"/>
          <p:cNvSpPr>
            <a:spLocks noChangeArrowheads="1"/>
          </p:cNvSpPr>
          <p:nvPr/>
        </p:nvSpPr>
        <p:spPr bwMode="auto">
          <a:xfrm>
            <a:off x="1900238" y="5392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3" name="AutoShape 13"/>
          <p:cNvSpPr>
            <a:spLocks noChangeArrowheads="1"/>
          </p:cNvSpPr>
          <p:nvPr/>
        </p:nvSpPr>
        <p:spPr bwMode="auto">
          <a:xfrm>
            <a:off x="2395538" y="442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4" name="AutoShape 14"/>
          <p:cNvSpPr>
            <a:spLocks noChangeArrowheads="1"/>
          </p:cNvSpPr>
          <p:nvPr/>
        </p:nvSpPr>
        <p:spPr bwMode="auto">
          <a:xfrm>
            <a:off x="3297238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5" name="AutoShape 15"/>
          <p:cNvSpPr>
            <a:spLocks noChangeArrowheads="1"/>
          </p:cNvSpPr>
          <p:nvPr/>
        </p:nvSpPr>
        <p:spPr bwMode="auto">
          <a:xfrm>
            <a:off x="3157538" y="5621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6" name="AutoShape 16"/>
          <p:cNvSpPr>
            <a:spLocks noChangeArrowheads="1"/>
          </p:cNvSpPr>
          <p:nvPr/>
        </p:nvSpPr>
        <p:spPr bwMode="auto">
          <a:xfrm>
            <a:off x="909638" y="4535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7" name="AutoShape 17"/>
          <p:cNvSpPr>
            <a:spLocks noChangeArrowheads="1"/>
          </p:cNvSpPr>
          <p:nvPr/>
        </p:nvSpPr>
        <p:spPr bwMode="auto">
          <a:xfrm>
            <a:off x="2420938" y="5989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8" name="AutoShape 18"/>
          <p:cNvSpPr>
            <a:spLocks noChangeArrowheads="1"/>
          </p:cNvSpPr>
          <p:nvPr/>
        </p:nvSpPr>
        <p:spPr bwMode="auto">
          <a:xfrm>
            <a:off x="3386138" y="5145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9" name="AutoShape 19"/>
          <p:cNvSpPr>
            <a:spLocks noChangeArrowheads="1"/>
          </p:cNvSpPr>
          <p:nvPr/>
        </p:nvSpPr>
        <p:spPr bwMode="auto">
          <a:xfrm>
            <a:off x="1449388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0" name="AutoShape 20"/>
          <p:cNvSpPr>
            <a:spLocks noChangeArrowheads="1"/>
          </p:cNvSpPr>
          <p:nvPr/>
        </p:nvSpPr>
        <p:spPr bwMode="auto">
          <a:xfrm>
            <a:off x="1138238" y="5202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1" name="AutoShape 21"/>
          <p:cNvSpPr>
            <a:spLocks noChangeArrowheads="1"/>
          </p:cNvSpPr>
          <p:nvPr/>
        </p:nvSpPr>
        <p:spPr bwMode="auto">
          <a:xfrm>
            <a:off x="1195388" y="3678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2" name="AutoShape 22"/>
          <p:cNvSpPr>
            <a:spLocks noChangeArrowheads="1"/>
          </p:cNvSpPr>
          <p:nvPr/>
        </p:nvSpPr>
        <p:spPr bwMode="auto">
          <a:xfrm>
            <a:off x="2690813" y="4813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3" name="AutoShape 23"/>
          <p:cNvSpPr>
            <a:spLocks noChangeArrowheads="1"/>
          </p:cNvSpPr>
          <p:nvPr/>
        </p:nvSpPr>
        <p:spPr bwMode="auto">
          <a:xfrm>
            <a:off x="2309813" y="49466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4" name="AutoShape 24"/>
          <p:cNvSpPr>
            <a:spLocks noChangeArrowheads="1"/>
          </p:cNvSpPr>
          <p:nvPr/>
        </p:nvSpPr>
        <p:spPr bwMode="auto">
          <a:xfrm>
            <a:off x="2595563" y="3708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5" name="Oval 25"/>
          <p:cNvSpPr>
            <a:spLocks noChangeArrowheads="1"/>
          </p:cNvSpPr>
          <p:nvPr/>
        </p:nvSpPr>
        <p:spPr bwMode="auto">
          <a:xfrm>
            <a:off x="1300163" y="37941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6" name="AutoShape 26"/>
          <p:cNvSpPr>
            <a:spLocks noChangeArrowheads="1"/>
          </p:cNvSpPr>
          <p:nvPr/>
        </p:nvSpPr>
        <p:spPr bwMode="auto">
          <a:xfrm>
            <a:off x="1347788" y="383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7" name="AutoShape 27"/>
          <p:cNvSpPr>
            <a:spLocks noChangeArrowheads="1"/>
          </p:cNvSpPr>
          <p:nvPr/>
        </p:nvSpPr>
        <p:spPr bwMode="auto">
          <a:xfrm>
            <a:off x="3271838" y="3811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8" name="Line 28"/>
          <p:cNvSpPr>
            <a:spLocks noChangeShapeType="1"/>
          </p:cNvSpPr>
          <p:nvPr/>
        </p:nvSpPr>
        <p:spPr bwMode="auto">
          <a:xfrm flipH="1" flipV="1">
            <a:off x="6292850" y="28956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39" name="Line 29"/>
          <p:cNvSpPr>
            <a:spLocks noChangeShapeType="1"/>
          </p:cNvSpPr>
          <p:nvPr/>
        </p:nvSpPr>
        <p:spPr bwMode="auto">
          <a:xfrm>
            <a:off x="6262688" y="4983163"/>
            <a:ext cx="2347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40" name="AutoShape 30"/>
          <p:cNvSpPr>
            <a:spLocks noChangeArrowheads="1"/>
          </p:cNvSpPr>
          <p:nvPr/>
        </p:nvSpPr>
        <p:spPr bwMode="auto">
          <a:xfrm>
            <a:off x="6561138" y="4346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1" name="AutoShape 31"/>
          <p:cNvSpPr>
            <a:spLocks noChangeArrowheads="1"/>
          </p:cNvSpPr>
          <p:nvPr/>
        </p:nvSpPr>
        <p:spPr bwMode="auto">
          <a:xfrm>
            <a:off x="5986463" y="47037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2" name="AutoShape 32"/>
          <p:cNvSpPr>
            <a:spLocks noChangeArrowheads="1"/>
          </p:cNvSpPr>
          <p:nvPr/>
        </p:nvSpPr>
        <p:spPr bwMode="auto">
          <a:xfrm>
            <a:off x="6367463" y="525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3" name="AutoShape 33"/>
          <p:cNvSpPr>
            <a:spLocks noChangeArrowheads="1"/>
          </p:cNvSpPr>
          <p:nvPr/>
        </p:nvSpPr>
        <p:spPr bwMode="auto">
          <a:xfrm>
            <a:off x="7186613" y="525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4" name="AutoShape 34"/>
          <p:cNvSpPr>
            <a:spLocks noChangeArrowheads="1"/>
          </p:cNvSpPr>
          <p:nvPr/>
        </p:nvSpPr>
        <p:spPr bwMode="auto">
          <a:xfrm>
            <a:off x="6253163" y="43926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5" name="AutoShape 35"/>
          <p:cNvSpPr>
            <a:spLocks noChangeArrowheads="1"/>
          </p:cNvSpPr>
          <p:nvPr/>
        </p:nvSpPr>
        <p:spPr bwMode="auto">
          <a:xfrm>
            <a:off x="6462713" y="4668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6" name="AutoShape 36"/>
          <p:cNvSpPr>
            <a:spLocks noChangeArrowheads="1"/>
          </p:cNvSpPr>
          <p:nvPr/>
        </p:nvSpPr>
        <p:spPr bwMode="auto">
          <a:xfrm>
            <a:off x="6691313" y="529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7" name="AutoShape 37"/>
          <p:cNvSpPr>
            <a:spLocks noChangeArrowheads="1"/>
          </p:cNvSpPr>
          <p:nvPr/>
        </p:nvSpPr>
        <p:spPr bwMode="auto">
          <a:xfrm>
            <a:off x="6672263" y="47926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8" name="AutoShape 38"/>
          <p:cNvSpPr>
            <a:spLocks noChangeArrowheads="1"/>
          </p:cNvSpPr>
          <p:nvPr/>
        </p:nvSpPr>
        <p:spPr bwMode="auto">
          <a:xfrm>
            <a:off x="8278813" y="44275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9" name="AutoShape 39"/>
          <p:cNvSpPr>
            <a:spLocks noChangeArrowheads="1"/>
          </p:cNvSpPr>
          <p:nvPr/>
        </p:nvSpPr>
        <p:spPr bwMode="auto">
          <a:xfrm>
            <a:off x="8139113" y="5640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0" name="AutoShape 40"/>
          <p:cNvSpPr>
            <a:spLocks noChangeArrowheads="1"/>
          </p:cNvSpPr>
          <p:nvPr/>
        </p:nvSpPr>
        <p:spPr bwMode="auto">
          <a:xfrm>
            <a:off x="7662863" y="3392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1" name="AutoShape 41"/>
          <p:cNvSpPr>
            <a:spLocks noChangeArrowheads="1"/>
          </p:cNvSpPr>
          <p:nvPr/>
        </p:nvSpPr>
        <p:spPr bwMode="auto">
          <a:xfrm>
            <a:off x="7669213" y="4656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2" name="AutoShape 42"/>
          <p:cNvSpPr>
            <a:spLocks noChangeArrowheads="1"/>
          </p:cNvSpPr>
          <p:nvPr/>
        </p:nvSpPr>
        <p:spPr bwMode="auto">
          <a:xfrm>
            <a:off x="8367713" y="5164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3" name="AutoShape 43"/>
          <p:cNvSpPr>
            <a:spLocks noChangeArrowheads="1"/>
          </p:cNvSpPr>
          <p:nvPr/>
        </p:nvSpPr>
        <p:spPr bwMode="auto">
          <a:xfrm>
            <a:off x="7192963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4" name="AutoShape 44"/>
          <p:cNvSpPr>
            <a:spLocks noChangeArrowheads="1"/>
          </p:cNvSpPr>
          <p:nvPr/>
        </p:nvSpPr>
        <p:spPr bwMode="auto">
          <a:xfrm>
            <a:off x="7796213" y="533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5" name="AutoShape 45"/>
          <p:cNvSpPr>
            <a:spLocks noChangeArrowheads="1"/>
          </p:cNvSpPr>
          <p:nvPr/>
        </p:nvSpPr>
        <p:spPr bwMode="auto">
          <a:xfrm>
            <a:off x="7586663" y="3602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6" name="AutoShape 46"/>
          <p:cNvSpPr>
            <a:spLocks noChangeArrowheads="1"/>
          </p:cNvSpPr>
          <p:nvPr/>
        </p:nvSpPr>
        <p:spPr bwMode="auto">
          <a:xfrm>
            <a:off x="6196013" y="5108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7" name="AutoShape 47"/>
          <p:cNvSpPr>
            <a:spLocks noChangeArrowheads="1"/>
          </p:cNvSpPr>
          <p:nvPr/>
        </p:nvSpPr>
        <p:spPr bwMode="auto">
          <a:xfrm>
            <a:off x="5815013" y="52419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8" name="AutoShape 48"/>
          <p:cNvSpPr>
            <a:spLocks noChangeArrowheads="1"/>
          </p:cNvSpPr>
          <p:nvPr/>
        </p:nvSpPr>
        <p:spPr bwMode="auto">
          <a:xfrm>
            <a:off x="7577138" y="37274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9" name="AutoShape 49"/>
          <p:cNvSpPr>
            <a:spLocks noChangeArrowheads="1"/>
          </p:cNvSpPr>
          <p:nvPr/>
        </p:nvSpPr>
        <p:spPr bwMode="auto">
          <a:xfrm>
            <a:off x="7129463" y="325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60" name="AutoShape 50"/>
          <p:cNvSpPr>
            <a:spLocks noChangeArrowheads="1"/>
          </p:cNvSpPr>
          <p:nvPr/>
        </p:nvSpPr>
        <p:spPr bwMode="auto">
          <a:xfrm>
            <a:off x="8253413" y="383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61" name="Line 51"/>
          <p:cNvSpPr>
            <a:spLocks noChangeShapeType="1"/>
          </p:cNvSpPr>
          <p:nvPr/>
        </p:nvSpPr>
        <p:spPr bwMode="auto">
          <a:xfrm flipH="1">
            <a:off x="5045075" y="49847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62" name="Line 52"/>
          <p:cNvSpPr>
            <a:spLocks noChangeShapeType="1"/>
          </p:cNvSpPr>
          <p:nvPr/>
        </p:nvSpPr>
        <p:spPr bwMode="auto">
          <a:xfrm>
            <a:off x="6281738" y="36322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63" name="Line 53"/>
          <p:cNvSpPr>
            <a:spLocks noChangeShapeType="1"/>
          </p:cNvSpPr>
          <p:nvPr/>
        </p:nvSpPr>
        <p:spPr bwMode="auto">
          <a:xfrm flipV="1">
            <a:off x="6510338" y="50038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64" name="Line 54"/>
          <p:cNvSpPr>
            <a:spLocks noChangeShapeType="1"/>
          </p:cNvSpPr>
          <p:nvPr/>
        </p:nvSpPr>
        <p:spPr bwMode="auto">
          <a:xfrm flipV="1">
            <a:off x="4814888" y="36703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65" name="Line 55"/>
          <p:cNvSpPr>
            <a:spLocks noChangeShapeType="1"/>
          </p:cNvSpPr>
          <p:nvPr/>
        </p:nvSpPr>
        <p:spPr bwMode="auto">
          <a:xfrm>
            <a:off x="4795838" y="45085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66" name="AutoShape 56"/>
          <p:cNvSpPr>
            <a:spLocks noChangeArrowheads="1"/>
          </p:cNvSpPr>
          <p:nvPr/>
        </p:nvSpPr>
        <p:spPr bwMode="auto">
          <a:xfrm>
            <a:off x="3767138" y="29464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67" name="Text Box 57"/>
          <p:cNvSpPr txBox="1">
            <a:spLocks noChangeArrowheads="1"/>
          </p:cNvSpPr>
          <p:nvPr/>
        </p:nvSpPr>
        <p:spPr bwMode="auto">
          <a:xfrm>
            <a:off x="3767138" y="3632200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0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Φ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 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→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l-GR" altLang="en-US" sz="20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φ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90168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SVMs</a:t>
            </a:r>
          </a:p>
        </p:txBody>
      </p:sp>
      <p:sp>
        <p:nvSpPr>
          <p:cNvPr id="90169" name="Rectangle 60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0772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zh-CN">
                <a:ea typeface="SimSun" pitchFamily="2" charset="-122"/>
              </a:rPr>
              <a:t>General idea: the original input space can always be mapped to some higher-dimensional feature space where the training set is separable: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90170" name="Text Box 61"/>
          <p:cNvSpPr txBox="1">
            <a:spLocks noChangeArrowheads="1"/>
          </p:cNvSpPr>
          <p:nvPr/>
        </p:nvSpPr>
        <p:spPr bwMode="auto">
          <a:xfrm>
            <a:off x="6754813" y="6477000"/>
            <a:ext cx="2312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</a:rPr>
              <a:t>Slide credit: Andrew Moore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SVMs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i="1"/>
              <a:t>The kernel trick</a:t>
            </a:r>
            <a:r>
              <a:rPr lang="en-US" altLang="en-US"/>
              <a:t>: instead of explicitly computing the lifting transformation </a:t>
            </a:r>
            <a:r>
              <a:rPr lang="el-GR" altLang="en-US" b="1" i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en-US">
                <a:latin typeface="Times New Roman" pitchFamily="18" charset="0"/>
              </a:rPr>
              <a:t>(</a:t>
            </a:r>
            <a:r>
              <a:rPr lang="en-US" altLang="en-US" b="1">
                <a:latin typeface="Times New Roman" pitchFamily="18" charset="0"/>
              </a:rPr>
              <a:t>x</a:t>
            </a:r>
            <a:r>
              <a:rPr lang="en-US" altLang="en-US">
                <a:latin typeface="Times New Roman" pitchFamily="18" charset="0"/>
              </a:rPr>
              <a:t>), </a:t>
            </a:r>
            <a:r>
              <a:rPr lang="en-US" altLang="en-US"/>
              <a:t>define a kernel function K such that</a:t>
            </a:r>
            <a:br>
              <a:rPr lang="en-US" altLang="en-US"/>
            </a:br>
            <a:br>
              <a:rPr lang="en-US" altLang="en-US" sz="800"/>
            </a:br>
            <a:r>
              <a:rPr lang="en-US" altLang="en-US"/>
              <a:t>		       </a:t>
            </a: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>
                <a:latin typeface="Times New Roman" pitchFamily="18" charset="0"/>
              </a:rPr>
              <a:t>(</a:t>
            </a:r>
            <a:r>
              <a:rPr lang="en-US" altLang="en-US" b="1">
                <a:latin typeface="Times New Roman" pitchFamily="18" charset="0"/>
              </a:rPr>
              <a:t>x</a:t>
            </a:r>
            <a:r>
              <a:rPr lang="en-US" altLang="en-US" i="1" baseline="-14000">
                <a:latin typeface="Times New Roman" pitchFamily="18" charset="0"/>
              </a:rPr>
              <a:t>i</a:t>
            </a:r>
            <a:r>
              <a:rPr lang="en-US" altLang="en-US" sz="800" i="1" baseline="-25000">
                <a:latin typeface="Times New Roman" pitchFamily="18" charset="0"/>
              </a:rPr>
              <a:t>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,</a:t>
            </a:r>
            <a:r>
              <a:rPr lang="en-US" altLang="en-US" sz="800" i="1">
                <a:latin typeface="Times New Roman" pitchFamily="18" charset="0"/>
                <a:cs typeface="Arial" charset="0"/>
              </a:rPr>
              <a:t> </a:t>
            </a:r>
            <a:r>
              <a:rPr lang="en-US" altLang="en-US" b="1">
                <a:latin typeface="Times New Roman" pitchFamily="18" charset="0"/>
              </a:rPr>
              <a:t>x</a:t>
            </a:r>
            <a:r>
              <a:rPr lang="en-US" altLang="en-US" i="1" baseline="-12000">
                <a:latin typeface="Times New Roman" pitchFamily="18" charset="0"/>
              </a:rPr>
              <a:t>j</a:t>
            </a:r>
            <a:r>
              <a:rPr lang="en-US" altLang="en-US">
                <a:latin typeface="Times New Roman" pitchFamily="18" charset="0"/>
              </a:rPr>
              <a:t>)</a:t>
            </a:r>
            <a:r>
              <a:rPr lang="en-US" altLang="en-US" b="1" i="1">
                <a:latin typeface="Times New Roman" pitchFamily="18" charset="0"/>
              </a:rPr>
              <a:t> = </a:t>
            </a:r>
            <a:r>
              <a:rPr lang="el-GR" altLang="en-US" b="1" i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en-US">
                <a:latin typeface="Times New Roman" pitchFamily="18" charset="0"/>
              </a:rPr>
              <a:t>(</a:t>
            </a:r>
            <a:r>
              <a:rPr lang="en-US" altLang="en-US" b="1">
                <a:latin typeface="Times New Roman" pitchFamily="18" charset="0"/>
              </a:rPr>
              <a:t>x</a:t>
            </a:r>
            <a:r>
              <a:rPr lang="en-US" altLang="en-US" i="1" baseline="-14000">
                <a:latin typeface="Times New Roman" pitchFamily="18" charset="0"/>
              </a:rPr>
              <a:t>i</a:t>
            </a:r>
            <a:r>
              <a:rPr lang="en-US" altLang="en-US" i="1" baseline="-25000">
                <a:latin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</a:rPr>
              <a:t>)</a:t>
            </a:r>
            <a:r>
              <a:rPr lang="en-US" altLang="en-US" i="1" baseline="-25000">
                <a:latin typeface="Times New Roman" pitchFamily="18" charset="0"/>
              </a:rPr>
              <a:t>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· </a:t>
            </a:r>
            <a:r>
              <a:rPr lang="el-GR" altLang="en-US" b="1" i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en-US">
                <a:latin typeface="Times New Roman" pitchFamily="18" charset="0"/>
              </a:rPr>
              <a:t>(</a:t>
            </a:r>
            <a:r>
              <a:rPr lang="en-US" altLang="en-US" b="1">
                <a:latin typeface="Times New Roman" pitchFamily="18" charset="0"/>
              </a:rPr>
              <a:t>x</a:t>
            </a:r>
            <a:r>
              <a:rPr lang="en-US" altLang="en-US" i="1" baseline="-12000">
                <a:latin typeface="Times New Roman" pitchFamily="18" charset="0"/>
              </a:rPr>
              <a:t>j</a:t>
            </a:r>
            <a:r>
              <a:rPr lang="en-US" altLang="en-US">
                <a:latin typeface="Times New Roman" pitchFamily="18" charset="0"/>
              </a:rPr>
              <a:t>)</a:t>
            </a:r>
          </a:p>
          <a:p>
            <a:pPr>
              <a:buFontTx/>
              <a:buChar char="•"/>
            </a:pPr>
            <a:endParaRPr lang="en-US" altLang="en-US" sz="900"/>
          </a:p>
          <a:p>
            <a:r>
              <a:rPr lang="en-US" altLang="en-US"/>
              <a:t>	(to be valid, the kernel function must satisfy </a:t>
            </a:r>
            <a:r>
              <a:rPr lang="en-US" altLang="en-US" i="1"/>
              <a:t>Mercer’s condition</a:t>
            </a:r>
            <a:r>
              <a:rPr lang="en-US" altLang="en-US"/>
              <a:t>)</a:t>
            </a:r>
          </a:p>
          <a:p>
            <a:pPr>
              <a:buFontTx/>
              <a:buChar char="•"/>
            </a:pPr>
            <a:r>
              <a:rPr lang="en-US" altLang="en-US"/>
              <a:t>This gives a nonlinear decision boundary in the original feature space:</a:t>
            </a:r>
            <a:endParaRPr lang="el-GR" altLang="en-US"/>
          </a:p>
        </p:txBody>
      </p:sp>
      <p:graphicFrame>
        <p:nvGraphicFramePr>
          <p:cNvPr id="108851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95400" y="5106988"/>
          <a:ext cx="67341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" name="Equation" r:id="rId3" imgW="2768600" imgH="342900" progId="Equation.3">
                  <p:embed/>
                </p:oleObj>
              </mc:Choice>
              <mc:Fallback>
                <p:oleObj name="Equation" r:id="rId3" imgW="27686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06988"/>
                        <a:ext cx="6734175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7"/>
          <p:cNvSpPr txBox="1">
            <a:spLocks noChangeArrowheads="1"/>
          </p:cNvSpPr>
          <p:nvPr/>
        </p:nvSpPr>
        <p:spPr bwMode="auto">
          <a:xfrm>
            <a:off x="0" y="6208713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solidFill>
                  <a:srgbClr val="000000"/>
                </a:solidFill>
              </a:rPr>
              <a:t>C. Burges, </a:t>
            </a:r>
            <a:r>
              <a:rPr lang="en-US" altLang="en-US">
                <a:solidFill>
                  <a:srgbClr val="000000"/>
                </a:solidFill>
                <a:hlinkClick r:id="rId5"/>
              </a:rPr>
              <a:t>A Tutorial on Support Vector Machines for Pattern Recognition</a:t>
            </a:r>
            <a:r>
              <a:rPr lang="en-US" altLang="en-US">
                <a:solidFill>
                  <a:srgbClr val="000000"/>
                </a:solidFill>
              </a:rPr>
              <a:t>,  Data Mining and Knowledge Discovery, 1998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kernel: Example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Consider the mapping </a:t>
            </a:r>
          </a:p>
        </p:txBody>
      </p:sp>
      <p:graphicFrame>
        <p:nvGraphicFramePr>
          <p:cNvPr id="92164" name="Object 2"/>
          <p:cNvGraphicFramePr>
            <a:graphicFrameLocks noChangeAspect="1"/>
          </p:cNvGraphicFramePr>
          <p:nvPr/>
        </p:nvGraphicFramePr>
        <p:xfrm>
          <a:off x="4724400" y="1066800"/>
          <a:ext cx="18716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Equation" r:id="rId3" imgW="863225" imgH="228501" progId="Equation.3">
                  <p:embed/>
                </p:oleObj>
              </mc:Choice>
              <mc:Fallback>
                <p:oleObj name="Equation" r:id="rId3" imgW="863225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066800"/>
                        <a:ext cx="18716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3"/>
          <p:cNvGraphicFramePr>
            <a:graphicFrameLocks noChangeAspect="1"/>
          </p:cNvGraphicFramePr>
          <p:nvPr/>
        </p:nvGraphicFramePr>
        <p:xfrm>
          <a:off x="1749425" y="5049838"/>
          <a:ext cx="523081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Equation" r:id="rId5" imgW="2413000" imgH="482600" progId="Equation.3">
                  <p:embed/>
                </p:oleObj>
              </mc:Choice>
              <mc:Fallback>
                <p:oleObj name="Equation" r:id="rId5" imgW="24130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5049838"/>
                        <a:ext cx="5230813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514600" y="2209800"/>
            <a:ext cx="4352925" cy="1827213"/>
            <a:chOff x="1122" y="2874"/>
            <a:chExt cx="2742" cy="1151"/>
          </a:xfrm>
        </p:grpSpPr>
        <p:sp>
          <p:nvSpPr>
            <p:cNvPr id="92167" name="Line 39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68" name="AutoShape 40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69" name="Line 41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0" name="AutoShape 42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1" name="AutoShape 43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2" name="AutoShape 44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3" name="AutoShape 45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4" name="AutoShape 46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5" name="AutoShape 47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6" name="AutoShape 48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7" name="AutoShape 49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8" name="AutoShape 50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9" name="Line 51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0" name="Text Box 52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x</a:t>
              </a:r>
              <a:r>
                <a:rPr lang="en-US" altLang="zh-CN" i="1" baseline="300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2</a:t>
              </a:r>
            </a:p>
          </p:txBody>
        </p:sp>
        <p:sp>
          <p:nvSpPr>
            <p:cNvPr id="92181" name="Line 53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2" name="Line 54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3" name="Line 55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4" name="Oval 56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85" name="Oval 57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86" name="Oval 58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Kernels for bags of features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Histogram intersection kernel: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Generalized Gaussian kernel: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 i="1"/>
              <a:t>D</a:t>
            </a:r>
            <a:r>
              <a:rPr lang="en-US" altLang="en-US"/>
              <a:t> can be (inverse) L1 distance, Euclidean distance, </a:t>
            </a:r>
            <a:r>
              <a:rPr lang="el-GR" altLang="en-US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altLang="en-US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cs typeface="Times New Roman" pitchFamily="18" charset="0"/>
              </a:rPr>
              <a:t>distance</a:t>
            </a:r>
            <a:r>
              <a:rPr lang="en-US" altLang="en-US"/>
              <a:t>, etc.</a:t>
            </a:r>
          </a:p>
        </p:txBody>
      </p:sp>
      <p:graphicFrame>
        <p:nvGraphicFramePr>
          <p:cNvPr id="99533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667000" y="1524000"/>
          <a:ext cx="41910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Equation" r:id="rId3" imgW="1816100" imgH="431800" progId="Equation.3">
                  <p:embed/>
                </p:oleObj>
              </mc:Choice>
              <mc:Fallback>
                <p:oleObj name="Equation" r:id="rId3" imgW="1816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24000"/>
                        <a:ext cx="419100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5334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62200" y="3276600"/>
          <a:ext cx="49530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Equation" r:id="rId5" imgW="1955800" imgH="431800" progId="Equation.3">
                  <p:embed/>
                </p:oleObj>
              </mc:Choice>
              <mc:Fallback>
                <p:oleObj name="Equation" r:id="rId5" imgW="19558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4953000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Rectangle 8"/>
          <p:cNvSpPr>
            <a:spLocks noChangeArrowheads="1"/>
          </p:cNvSpPr>
          <p:nvPr/>
        </p:nvSpPr>
        <p:spPr bwMode="auto">
          <a:xfrm>
            <a:off x="0" y="6078538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J. Zhang, M. Marszalek, S. Lazebnik, and C. Schmid, </a:t>
            </a:r>
            <a:r>
              <a:rPr lang="en-US" altLang="en-US">
                <a:solidFill>
                  <a:srgbClr val="000000"/>
                </a:solidFill>
                <a:hlinkClick r:id="rId7"/>
              </a:rPr>
              <a:t>Local Features and Kernels for Classifcation of Texture and Object Categories: A Comprehensive Study</a:t>
            </a:r>
            <a:r>
              <a:rPr lang="en-US" altLang="en-US">
                <a:solidFill>
                  <a:srgbClr val="000000"/>
                </a:solidFill>
              </a:rPr>
              <a:t>, IJCV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077200" cy="838200"/>
          </a:xfrm>
        </p:spPr>
        <p:txBody>
          <a:bodyPr/>
          <a:lstStyle/>
          <a:p>
            <a:r>
              <a:rPr lang="en-US" altLang="en-US"/>
              <a:t>Summary: SVMs for image classification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/>
              <a:t>Pick an image representation (in our case, bag of features)</a:t>
            </a:r>
          </a:p>
          <a:p>
            <a:pPr marL="533400" indent="-533400">
              <a:buFontTx/>
              <a:buAutoNum type="arabicPeriod"/>
            </a:pPr>
            <a:r>
              <a:rPr lang="en-US" altLang="en-US"/>
              <a:t>Pick a kernel function for that representation</a:t>
            </a:r>
          </a:p>
          <a:p>
            <a:pPr marL="533400" indent="-533400">
              <a:buFontTx/>
              <a:buAutoNum type="arabicPeriod"/>
            </a:pPr>
            <a:r>
              <a:rPr lang="en-US" altLang="en-US"/>
              <a:t>Compute the matrix of kernel values between every pair of training examples</a:t>
            </a:r>
          </a:p>
          <a:p>
            <a:pPr marL="533400" indent="-533400">
              <a:buFontTx/>
              <a:buAutoNum type="arabicPeriod"/>
            </a:pPr>
            <a:r>
              <a:rPr lang="en-US" altLang="en-US"/>
              <a:t>Feed the kernel matrix into your favorite SVM solver to obtain support vectors and weights</a:t>
            </a:r>
          </a:p>
          <a:p>
            <a:pPr marL="533400" indent="-533400">
              <a:buFontTx/>
              <a:buAutoNum type="arabicPeriod"/>
            </a:pPr>
            <a:r>
              <a:rPr lang="en-US" altLang="en-US"/>
              <a:t>At test time: compute kernel values for your test example and each support vector, and combine them with the learned weights to get the value of the decision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29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multi-class SVMs?</a:t>
            </a:r>
          </a:p>
        </p:txBody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Unfortunately, there is no “definitive” multi-class SVM formulation</a:t>
            </a:r>
          </a:p>
          <a:p>
            <a:pPr>
              <a:buFontTx/>
              <a:buChar char="•"/>
            </a:pPr>
            <a:r>
              <a:rPr lang="en-US" altLang="en-US"/>
              <a:t>In practice, we have to obtain a multi-class SVM by combining multiple two-class SVMs </a:t>
            </a:r>
          </a:p>
          <a:p>
            <a:pPr>
              <a:buFontTx/>
              <a:buChar char="•"/>
            </a:pPr>
            <a:r>
              <a:rPr lang="en-US" altLang="en-US"/>
              <a:t>One vs. others</a:t>
            </a:r>
          </a:p>
          <a:p>
            <a:pPr lvl="1"/>
            <a:r>
              <a:rPr lang="en-US" altLang="en-US"/>
              <a:t>Traning: learn an SVM for each class vs. the others</a:t>
            </a:r>
          </a:p>
          <a:p>
            <a:pPr lvl="1"/>
            <a:r>
              <a:rPr lang="en-US" altLang="en-US"/>
              <a:t>Testing: apply each SVM to test example and assign to it the class of the SVM that returns the highest decision value</a:t>
            </a:r>
          </a:p>
          <a:p>
            <a:pPr>
              <a:buFontTx/>
              <a:buChar char="•"/>
            </a:pPr>
            <a:r>
              <a:rPr lang="en-US" altLang="en-US"/>
              <a:t>One vs. one</a:t>
            </a:r>
          </a:p>
          <a:p>
            <a:pPr lvl="1"/>
            <a:r>
              <a:rPr lang="en-US" altLang="en-US"/>
              <a:t>Training: learn an SVM for each pair of classes</a:t>
            </a:r>
          </a:p>
          <a:p>
            <a:pPr lvl="1"/>
            <a:r>
              <a:rPr lang="en-US" altLang="en-US"/>
              <a:t>Testing: each learned SVM “votes” for a class to assign to the test example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4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SVMs: Pros and cons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715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Pros</a:t>
            </a:r>
          </a:p>
          <a:p>
            <a:pPr lvl="1"/>
            <a:r>
              <a:rPr lang="en-US" altLang="en-US"/>
              <a:t>Many publicly available SVM packages:</a:t>
            </a:r>
            <a:br>
              <a:rPr lang="en-US" altLang="en-US"/>
            </a:br>
            <a:r>
              <a:rPr lang="en-US" altLang="en-US">
                <a:hlinkClick r:id="rId3"/>
              </a:rPr>
              <a:t>http://www.kernel-machines.org/software</a:t>
            </a:r>
            <a:endParaRPr lang="en-US" altLang="en-US"/>
          </a:p>
          <a:p>
            <a:pPr lvl="1"/>
            <a:r>
              <a:rPr lang="en-US" altLang="en-US"/>
              <a:t>Kernel-based framework is very powerful, flexible</a:t>
            </a:r>
          </a:p>
          <a:p>
            <a:pPr lvl="1"/>
            <a:r>
              <a:rPr lang="en-US" altLang="en-US"/>
              <a:t>SVMs work very well in practice, even with very small training sample sizes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Cons</a:t>
            </a:r>
          </a:p>
          <a:p>
            <a:pPr lvl="1"/>
            <a:r>
              <a:rPr lang="en-US" altLang="en-US"/>
              <a:t>No “direct” multi-class SVM, must combine two-class SVMs</a:t>
            </a:r>
          </a:p>
          <a:p>
            <a:pPr lvl="1"/>
            <a:r>
              <a:rPr lang="en-US" altLang="en-US"/>
              <a:t>Computation, memory </a:t>
            </a:r>
          </a:p>
          <a:p>
            <a:pPr lvl="2"/>
            <a:r>
              <a:rPr lang="en-US" altLang="en-US"/>
              <a:t>During training time, must compute matrix of kernel values for every pair of examples</a:t>
            </a:r>
          </a:p>
          <a:p>
            <a:pPr lvl="2"/>
            <a:r>
              <a:rPr lang="en-US" altLang="en-US"/>
              <a:t>Learning can take a very long time for large-scale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3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Classifiers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Nearest-neighbor and k-nearest-neighbor classifiers</a:t>
            </a:r>
          </a:p>
          <a:p>
            <a:pPr lvl="1"/>
            <a:r>
              <a:rPr lang="en-US" altLang="en-US"/>
              <a:t>L1 distance, </a:t>
            </a:r>
            <a:r>
              <a:rPr lang="el-GR" altLang="en-US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altLang="en-US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/>
              <a:t> distance, quadratic distance, histogram intersection</a:t>
            </a:r>
          </a:p>
          <a:p>
            <a:pPr>
              <a:buFontTx/>
              <a:buChar char="•"/>
            </a:pPr>
            <a:r>
              <a:rPr lang="en-US" altLang="en-US"/>
              <a:t>Support vector machines</a:t>
            </a:r>
          </a:p>
          <a:p>
            <a:pPr lvl="1"/>
            <a:r>
              <a:rPr lang="en-US" altLang="en-US"/>
              <a:t>Linear classifiers</a:t>
            </a:r>
          </a:p>
          <a:p>
            <a:pPr lvl="1"/>
            <a:r>
              <a:rPr lang="en-US" altLang="en-US"/>
              <a:t>Margin maximization</a:t>
            </a:r>
          </a:p>
          <a:p>
            <a:pPr lvl="1"/>
            <a:r>
              <a:rPr lang="en-US" altLang="en-US"/>
              <a:t>The kernel trick</a:t>
            </a:r>
          </a:p>
          <a:p>
            <a:pPr lvl="1"/>
            <a:r>
              <a:rPr lang="en-US" altLang="en-US"/>
              <a:t>Kernel functions: histogram intersection, generalized Gaussian, pyramid match</a:t>
            </a:r>
          </a:p>
          <a:p>
            <a:pPr lvl="1"/>
            <a:r>
              <a:rPr lang="en-US" altLang="en-US"/>
              <a:t>Multi-class</a:t>
            </a:r>
          </a:p>
          <a:p>
            <a:pPr>
              <a:buFontTx/>
              <a:buChar char="•"/>
            </a:pPr>
            <a:r>
              <a:rPr lang="en-US" altLang="en-US"/>
              <a:t>Of course, there are many other classifiers out there</a:t>
            </a:r>
          </a:p>
          <a:p>
            <a:pPr lvl="1"/>
            <a:r>
              <a:rPr lang="en-US" altLang="en-US"/>
              <a:t>Neural networks, boosting, decision trees,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machine learning framework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altLang="en-US" sz="2400"/>
              <a:t>Apply a prediction function to a feature representation of the image to get the desired output:</a:t>
            </a:r>
            <a:br>
              <a:rPr lang="en-US" altLang="en-US" sz="2400"/>
            </a:br>
            <a:endParaRPr lang="en-US" altLang="en-US" sz="2400"/>
          </a:p>
          <a:p>
            <a:pPr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			</a:t>
            </a:r>
            <a:r>
              <a:rPr lang="en-US" altLang="en-US" sz="6000">
                <a:solidFill>
                  <a:srgbClr val="0000FF"/>
                </a:solidFill>
              </a:rPr>
              <a:t>f(    ) = “apple”</a:t>
            </a:r>
          </a:p>
          <a:p>
            <a:pPr>
              <a:buFontTx/>
              <a:buNone/>
            </a:pPr>
            <a:r>
              <a:rPr lang="en-US" altLang="en-US" sz="6000">
                <a:solidFill>
                  <a:srgbClr val="0000FF"/>
                </a:solidFill>
              </a:rPr>
              <a:t>			f(    ) = “tomato”</a:t>
            </a:r>
          </a:p>
          <a:p>
            <a:pPr>
              <a:buFontTx/>
              <a:buNone/>
            </a:pPr>
            <a:r>
              <a:rPr lang="en-US" altLang="en-US" sz="6000">
                <a:solidFill>
                  <a:srgbClr val="0000FF"/>
                </a:solidFill>
              </a:rPr>
              <a:t>			f(    ) = “cow”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505200"/>
            <a:ext cx="7620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572000"/>
            <a:ext cx="7747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5715000"/>
            <a:ext cx="774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Decision Trees</a:t>
            </a:r>
          </a:p>
        </p:txBody>
      </p:sp>
      <p:grpSp>
        <p:nvGrpSpPr>
          <p:cNvPr id="98307" name="Group 28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98312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8313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8314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8315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8316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8317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8318" name="TextBox 10"/>
            <p:cNvSpPr txBox="1">
              <a:spLocks noChangeArrowheads="1"/>
            </p:cNvSpPr>
            <p:nvPr/>
          </p:nvSpPr>
          <p:spPr bwMode="auto">
            <a:xfrm>
              <a:off x="6316494" y="3048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8319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8320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8321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8322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8323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8324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8325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8326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29" name="TextBox 25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98330" name="TextBox 26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x1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105400" y="2819400"/>
            <a:ext cx="3429000" cy="15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400801" y="3581400"/>
            <a:ext cx="1524000" cy="3175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563394" y="2056606"/>
            <a:ext cx="1524000" cy="15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866607" y="2056606"/>
            <a:ext cx="1524000" cy="1587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Methods: Boosting</a:t>
            </a:r>
          </a:p>
        </p:txBody>
      </p:sp>
      <p:pic>
        <p:nvPicPr>
          <p:cNvPr id="9933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90800"/>
            <a:ext cx="7924800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2" name="TextBox 4"/>
          <p:cNvSpPr txBox="1">
            <a:spLocks noChangeArrowheads="1"/>
          </p:cNvSpPr>
          <p:nvPr/>
        </p:nvSpPr>
        <p:spPr bwMode="auto">
          <a:xfrm>
            <a:off x="228600" y="6400800"/>
            <a:ext cx="2454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figure from Friedman et al. 2000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Boosted Decision Trees </a:t>
            </a:r>
          </a:p>
        </p:txBody>
      </p:sp>
      <p:sp>
        <p:nvSpPr>
          <p:cNvPr id="222" name="Text Box 2"/>
          <p:cNvSpPr txBox="1">
            <a:spLocks noChangeArrowheads="1"/>
          </p:cNvSpPr>
          <p:nvPr/>
        </p:nvSpPr>
        <p:spPr bwMode="auto">
          <a:xfrm>
            <a:off x="4343400" y="30480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kern="0">
                <a:solidFill>
                  <a:sysClr val="windowText" lastClr="000000"/>
                </a:solidFill>
                <a:cs typeface="+mn-cs"/>
              </a:rPr>
              <a:t>…</a:t>
            </a:r>
          </a:p>
        </p:txBody>
      </p:sp>
      <p:sp>
        <p:nvSpPr>
          <p:cNvPr id="223" name="AutoShape 3"/>
          <p:cNvSpPr>
            <a:spLocks noChangeArrowheads="1"/>
          </p:cNvSpPr>
          <p:nvPr/>
        </p:nvSpPr>
        <p:spPr bwMode="auto">
          <a:xfrm>
            <a:off x="6629400" y="16764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FF0000"/>
                </a:solidFill>
                <a:cs typeface="+mn-cs"/>
              </a:rPr>
              <a:t>Gray?</a:t>
            </a:r>
          </a:p>
        </p:txBody>
      </p:sp>
      <p:sp>
        <p:nvSpPr>
          <p:cNvPr id="224" name="AutoShape 4"/>
          <p:cNvSpPr>
            <a:spLocks noChangeArrowheads="1"/>
          </p:cNvSpPr>
          <p:nvPr/>
        </p:nvSpPr>
        <p:spPr bwMode="auto">
          <a:xfrm>
            <a:off x="5791200" y="28194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ysClr val="windowText" lastClr="000000"/>
                </a:solidFill>
                <a:cs typeface="+mn-cs"/>
              </a:rPr>
              <a:t>High in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ysClr val="windowText" lastClr="000000"/>
                </a:solidFill>
                <a:cs typeface="+mn-cs"/>
              </a:rPr>
              <a:t>Image?</a:t>
            </a:r>
          </a:p>
        </p:txBody>
      </p:sp>
      <p:sp>
        <p:nvSpPr>
          <p:cNvPr id="225" name="AutoShape 5"/>
          <p:cNvSpPr>
            <a:spLocks noChangeArrowheads="1"/>
          </p:cNvSpPr>
          <p:nvPr/>
        </p:nvSpPr>
        <p:spPr bwMode="auto">
          <a:xfrm>
            <a:off x="7391400" y="28194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FF0000"/>
                </a:solidFill>
                <a:cs typeface="+mn-cs"/>
              </a:rPr>
              <a:t>Many Long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FF0000"/>
                </a:solidFill>
                <a:cs typeface="+mn-cs"/>
              </a:rPr>
              <a:t>Lines?</a:t>
            </a:r>
          </a:p>
        </p:txBody>
      </p:sp>
      <p:cxnSp>
        <p:nvCxnSpPr>
          <p:cNvPr id="100359" name="AutoShape 6"/>
          <p:cNvCxnSpPr>
            <a:cxnSpLocks noChangeShapeType="1"/>
            <a:stCxn id="223" idx="2"/>
            <a:endCxn id="224" idx="0"/>
          </p:cNvCxnSpPr>
          <p:nvPr/>
        </p:nvCxnSpPr>
        <p:spPr bwMode="auto">
          <a:xfrm flipH="1">
            <a:off x="6400800" y="2457450"/>
            <a:ext cx="838200" cy="3429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0360" name="AutoShape 7"/>
          <p:cNvCxnSpPr>
            <a:cxnSpLocks noChangeShapeType="1"/>
            <a:stCxn id="223" idx="2"/>
            <a:endCxn id="225" idx="0"/>
          </p:cNvCxnSpPr>
          <p:nvPr/>
        </p:nvCxnSpPr>
        <p:spPr bwMode="auto">
          <a:xfrm>
            <a:off x="7239000" y="2457450"/>
            <a:ext cx="762000" cy="3429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0361" name="AutoShape 8"/>
          <p:cNvCxnSpPr>
            <a:cxnSpLocks noChangeShapeType="1"/>
            <a:stCxn id="224" idx="2"/>
          </p:cNvCxnSpPr>
          <p:nvPr/>
        </p:nvCxnSpPr>
        <p:spPr bwMode="auto">
          <a:xfrm flipH="1">
            <a:off x="6118225" y="3600450"/>
            <a:ext cx="282575" cy="3730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9" name="Text Box 9"/>
          <p:cNvSpPr txBox="1">
            <a:spLocks noChangeArrowheads="1"/>
          </p:cNvSpPr>
          <p:nvPr/>
        </p:nvSpPr>
        <p:spPr bwMode="auto">
          <a:xfrm>
            <a:off x="6956425" y="47894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rgbClr val="FF0000"/>
                </a:solidFill>
                <a:cs typeface="+mn-cs"/>
              </a:rPr>
              <a:t>Yes</a:t>
            </a:r>
          </a:p>
        </p:txBody>
      </p:sp>
      <p:sp>
        <p:nvSpPr>
          <p:cNvPr id="230" name="Text Box 10"/>
          <p:cNvSpPr txBox="1">
            <a:spLocks noChangeArrowheads="1"/>
          </p:cNvSpPr>
          <p:nvPr/>
        </p:nvSpPr>
        <p:spPr bwMode="auto">
          <a:xfrm>
            <a:off x="7696200" y="2406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rgbClr val="FF0000"/>
                </a:solidFill>
                <a:cs typeface="+mn-cs"/>
              </a:rPr>
              <a:t>No</a:t>
            </a:r>
          </a:p>
        </p:txBody>
      </p:sp>
      <p:sp>
        <p:nvSpPr>
          <p:cNvPr id="231" name="Text Box 11"/>
          <p:cNvSpPr txBox="1">
            <a:spLocks noChangeArrowheads="1"/>
          </p:cNvSpPr>
          <p:nvPr/>
        </p:nvSpPr>
        <p:spPr bwMode="auto">
          <a:xfrm>
            <a:off x="8229600" y="358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ysClr val="windowText" lastClr="000000"/>
                </a:solidFill>
                <a:cs typeface="+mn-cs"/>
              </a:rPr>
              <a:t>No</a:t>
            </a:r>
          </a:p>
        </p:txBody>
      </p:sp>
      <p:sp>
        <p:nvSpPr>
          <p:cNvPr id="232" name="Text Box 12"/>
          <p:cNvSpPr txBox="1">
            <a:spLocks noChangeArrowheads="1"/>
          </p:cNvSpPr>
          <p:nvPr/>
        </p:nvSpPr>
        <p:spPr bwMode="auto">
          <a:xfrm>
            <a:off x="6705600" y="358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ysClr val="windowText" lastClr="000000"/>
                </a:solidFill>
                <a:cs typeface="+mn-cs"/>
              </a:rPr>
              <a:t>No</a:t>
            </a:r>
          </a:p>
        </p:txBody>
      </p:sp>
      <p:sp>
        <p:nvSpPr>
          <p:cNvPr id="233" name="Text Box 13"/>
          <p:cNvSpPr txBox="1">
            <a:spLocks noChangeArrowheads="1"/>
          </p:cNvSpPr>
          <p:nvPr/>
        </p:nvSpPr>
        <p:spPr bwMode="auto">
          <a:xfrm>
            <a:off x="7848600" y="4800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ysClr val="windowText" lastClr="000000"/>
                </a:solidFill>
                <a:cs typeface="+mn-cs"/>
              </a:rPr>
              <a:t>No</a:t>
            </a:r>
          </a:p>
        </p:txBody>
      </p:sp>
      <p:sp>
        <p:nvSpPr>
          <p:cNvPr id="234" name="Text Box 14"/>
          <p:cNvSpPr txBox="1">
            <a:spLocks noChangeArrowheads="1"/>
          </p:cNvSpPr>
          <p:nvPr/>
        </p:nvSpPr>
        <p:spPr bwMode="auto">
          <a:xfrm>
            <a:off x="5562600" y="358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ysClr val="windowText" lastClr="000000"/>
                </a:solidFill>
                <a:cs typeface="+mn-cs"/>
              </a:rPr>
              <a:t>Yes</a:t>
            </a:r>
          </a:p>
        </p:txBody>
      </p:sp>
      <p:sp>
        <p:nvSpPr>
          <p:cNvPr id="235" name="Text Box 15"/>
          <p:cNvSpPr txBox="1">
            <a:spLocks noChangeArrowheads="1"/>
          </p:cNvSpPr>
          <p:nvPr/>
        </p:nvSpPr>
        <p:spPr bwMode="auto">
          <a:xfrm>
            <a:off x="7315200" y="358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rgbClr val="FF0000"/>
                </a:solidFill>
                <a:cs typeface="+mn-cs"/>
              </a:rPr>
              <a:t>Yes</a:t>
            </a:r>
          </a:p>
        </p:txBody>
      </p:sp>
      <p:sp>
        <p:nvSpPr>
          <p:cNvPr id="236" name="Text Box 16"/>
          <p:cNvSpPr txBox="1">
            <a:spLocks noChangeArrowheads="1"/>
          </p:cNvSpPr>
          <p:nvPr/>
        </p:nvSpPr>
        <p:spPr bwMode="auto">
          <a:xfrm>
            <a:off x="6248400" y="2406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ysClr val="windowText" lastClr="000000"/>
                </a:solidFill>
                <a:cs typeface="+mn-cs"/>
              </a:rPr>
              <a:t>Yes</a:t>
            </a:r>
          </a:p>
        </p:txBody>
      </p:sp>
      <p:cxnSp>
        <p:nvCxnSpPr>
          <p:cNvPr id="100370" name="AutoShape 17"/>
          <p:cNvCxnSpPr>
            <a:cxnSpLocks noChangeShapeType="1"/>
            <a:stCxn id="224" idx="2"/>
          </p:cNvCxnSpPr>
          <p:nvPr/>
        </p:nvCxnSpPr>
        <p:spPr bwMode="auto">
          <a:xfrm>
            <a:off x="6400800" y="3600450"/>
            <a:ext cx="228600" cy="3730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0371" name="AutoShape 18"/>
          <p:cNvCxnSpPr>
            <a:cxnSpLocks noChangeShapeType="1"/>
            <a:stCxn id="225" idx="2"/>
            <a:endCxn id="242" idx="0"/>
          </p:cNvCxnSpPr>
          <p:nvPr/>
        </p:nvCxnSpPr>
        <p:spPr bwMode="auto">
          <a:xfrm flipH="1">
            <a:off x="7696200" y="3600450"/>
            <a:ext cx="304800" cy="4191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0372" name="AutoShape 19"/>
          <p:cNvCxnSpPr>
            <a:cxnSpLocks noChangeShapeType="1"/>
            <a:stCxn id="225" idx="2"/>
          </p:cNvCxnSpPr>
          <p:nvPr/>
        </p:nvCxnSpPr>
        <p:spPr bwMode="auto">
          <a:xfrm>
            <a:off x="8001000" y="3600450"/>
            <a:ext cx="685800" cy="514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0373" name="AutoShape 20"/>
          <p:cNvCxnSpPr>
            <a:cxnSpLocks noChangeShapeType="1"/>
            <a:stCxn id="242" idx="2"/>
          </p:cNvCxnSpPr>
          <p:nvPr/>
        </p:nvCxnSpPr>
        <p:spPr bwMode="auto">
          <a:xfrm flipH="1">
            <a:off x="7367588" y="4819650"/>
            <a:ext cx="328612" cy="27463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0374" name="AutoShape 21"/>
          <p:cNvCxnSpPr>
            <a:cxnSpLocks noChangeShapeType="1"/>
            <a:stCxn id="242" idx="2"/>
          </p:cNvCxnSpPr>
          <p:nvPr/>
        </p:nvCxnSpPr>
        <p:spPr bwMode="auto">
          <a:xfrm>
            <a:off x="7696200" y="4819650"/>
            <a:ext cx="315913" cy="2857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42" name="AutoShape 22"/>
          <p:cNvSpPr>
            <a:spLocks noChangeArrowheads="1"/>
          </p:cNvSpPr>
          <p:nvPr/>
        </p:nvSpPr>
        <p:spPr bwMode="auto">
          <a:xfrm>
            <a:off x="7086600" y="40386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FF0000"/>
                </a:solidFill>
                <a:cs typeface="+mn-cs"/>
              </a:rPr>
              <a:t>Very High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FF0000"/>
                </a:solidFill>
                <a:cs typeface="+mn-cs"/>
              </a:rPr>
              <a:t>Vanishing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FF0000"/>
                </a:solidFill>
                <a:cs typeface="+mn-cs"/>
              </a:rPr>
              <a:t>Point?</a:t>
            </a:r>
          </a:p>
        </p:txBody>
      </p:sp>
      <p:sp>
        <p:nvSpPr>
          <p:cNvPr id="243" name="AutoShape 23"/>
          <p:cNvSpPr>
            <a:spLocks noChangeArrowheads="1"/>
          </p:cNvSpPr>
          <p:nvPr/>
        </p:nvSpPr>
        <p:spPr bwMode="auto">
          <a:xfrm>
            <a:off x="1752600" y="16764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FF0000"/>
                </a:solidFill>
                <a:cs typeface="+mn-cs"/>
              </a:rPr>
              <a:t>High in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FF0000"/>
                </a:solidFill>
                <a:cs typeface="+mn-cs"/>
              </a:rPr>
              <a:t>Image?</a:t>
            </a:r>
          </a:p>
        </p:txBody>
      </p:sp>
      <p:sp>
        <p:nvSpPr>
          <p:cNvPr id="244" name="AutoShape 24"/>
          <p:cNvSpPr>
            <a:spLocks noChangeArrowheads="1"/>
          </p:cNvSpPr>
          <p:nvPr/>
        </p:nvSpPr>
        <p:spPr bwMode="auto">
          <a:xfrm>
            <a:off x="914400" y="28194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FF0000"/>
                </a:solidFill>
                <a:cs typeface="+mn-cs"/>
              </a:rPr>
              <a:t>Smooth?</a:t>
            </a:r>
          </a:p>
        </p:txBody>
      </p:sp>
      <p:sp>
        <p:nvSpPr>
          <p:cNvPr id="245" name="AutoShape 25"/>
          <p:cNvSpPr>
            <a:spLocks noChangeArrowheads="1"/>
          </p:cNvSpPr>
          <p:nvPr/>
        </p:nvSpPr>
        <p:spPr bwMode="auto">
          <a:xfrm>
            <a:off x="2514600" y="28194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ysClr val="windowText" lastClr="000000"/>
                </a:solidFill>
                <a:cs typeface="+mn-cs"/>
              </a:rPr>
              <a:t>Green?</a:t>
            </a:r>
          </a:p>
        </p:txBody>
      </p:sp>
      <p:sp>
        <p:nvSpPr>
          <p:cNvPr id="246" name="AutoShape 26"/>
          <p:cNvSpPr>
            <a:spLocks noChangeArrowheads="1"/>
          </p:cNvSpPr>
          <p:nvPr/>
        </p:nvSpPr>
        <p:spPr bwMode="auto">
          <a:xfrm>
            <a:off x="381000" y="39624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ysClr val="windowText" lastClr="000000"/>
                </a:solidFill>
                <a:cs typeface="+mn-cs"/>
              </a:rPr>
              <a:t>Blue?</a:t>
            </a:r>
          </a:p>
        </p:txBody>
      </p:sp>
      <p:cxnSp>
        <p:nvCxnSpPr>
          <p:cNvPr id="100380" name="AutoShape 27"/>
          <p:cNvCxnSpPr>
            <a:cxnSpLocks noChangeShapeType="1"/>
            <a:stCxn id="243" idx="2"/>
            <a:endCxn id="244" idx="0"/>
          </p:cNvCxnSpPr>
          <p:nvPr/>
        </p:nvCxnSpPr>
        <p:spPr bwMode="auto">
          <a:xfrm flipH="1">
            <a:off x="1524000" y="2457450"/>
            <a:ext cx="838200" cy="3429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0381" name="AutoShape 28"/>
          <p:cNvCxnSpPr>
            <a:cxnSpLocks noChangeShapeType="1"/>
            <a:stCxn id="243" idx="2"/>
            <a:endCxn id="245" idx="0"/>
          </p:cNvCxnSpPr>
          <p:nvPr/>
        </p:nvCxnSpPr>
        <p:spPr bwMode="auto">
          <a:xfrm>
            <a:off x="2362200" y="2457450"/>
            <a:ext cx="762000" cy="3429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0382" name="AutoShape 29"/>
          <p:cNvCxnSpPr>
            <a:cxnSpLocks noChangeShapeType="1"/>
            <a:stCxn id="244" idx="2"/>
            <a:endCxn id="246" idx="0"/>
          </p:cNvCxnSpPr>
          <p:nvPr/>
        </p:nvCxnSpPr>
        <p:spPr bwMode="auto">
          <a:xfrm flipH="1">
            <a:off x="990600" y="3600450"/>
            <a:ext cx="533400" cy="3429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50" name="Text Box 30"/>
          <p:cNvSpPr txBox="1">
            <a:spLocks noChangeArrowheads="1"/>
          </p:cNvSpPr>
          <p:nvPr/>
        </p:nvSpPr>
        <p:spPr bwMode="auto">
          <a:xfrm>
            <a:off x="76200" y="4724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ysClr val="windowText" lastClr="000000"/>
                </a:solidFill>
                <a:cs typeface="+mn-cs"/>
              </a:rPr>
              <a:t>Yes</a:t>
            </a:r>
          </a:p>
        </p:txBody>
      </p:sp>
      <p:sp>
        <p:nvSpPr>
          <p:cNvPr id="251" name="Text Box 31"/>
          <p:cNvSpPr txBox="1">
            <a:spLocks noChangeArrowheads="1"/>
          </p:cNvSpPr>
          <p:nvPr/>
        </p:nvSpPr>
        <p:spPr bwMode="auto">
          <a:xfrm>
            <a:off x="2819400" y="2406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ysClr val="windowText" lastClr="000000"/>
                </a:solidFill>
                <a:cs typeface="+mn-cs"/>
              </a:rPr>
              <a:t>No</a:t>
            </a:r>
          </a:p>
        </p:txBody>
      </p:sp>
      <p:sp>
        <p:nvSpPr>
          <p:cNvPr id="252" name="Text Box 32"/>
          <p:cNvSpPr txBox="1">
            <a:spLocks noChangeArrowheads="1"/>
          </p:cNvSpPr>
          <p:nvPr/>
        </p:nvSpPr>
        <p:spPr bwMode="auto">
          <a:xfrm>
            <a:off x="3200400" y="358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ysClr val="windowText" lastClr="000000"/>
                </a:solidFill>
                <a:cs typeface="+mn-cs"/>
              </a:rPr>
              <a:t>No</a:t>
            </a:r>
          </a:p>
        </p:txBody>
      </p:sp>
      <p:sp>
        <p:nvSpPr>
          <p:cNvPr id="253" name="Text Box 33"/>
          <p:cNvSpPr txBox="1">
            <a:spLocks noChangeArrowheads="1"/>
          </p:cNvSpPr>
          <p:nvPr/>
        </p:nvSpPr>
        <p:spPr bwMode="auto">
          <a:xfrm>
            <a:off x="1828800" y="3657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rgbClr val="FF0000"/>
                </a:solidFill>
                <a:cs typeface="+mn-cs"/>
              </a:rPr>
              <a:t>No</a:t>
            </a:r>
          </a:p>
        </p:txBody>
      </p:sp>
      <p:sp>
        <p:nvSpPr>
          <p:cNvPr id="254" name="Text Box 34"/>
          <p:cNvSpPr txBox="1">
            <a:spLocks noChangeArrowheads="1"/>
          </p:cNvSpPr>
          <p:nvPr/>
        </p:nvSpPr>
        <p:spPr bwMode="auto">
          <a:xfrm>
            <a:off x="1219200" y="4724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ysClr val="windowText" lastClr="000000"/>
                </a:solidFill>
                <a:cs typeface="+mn-cs"/>
              </a:rPr>
              <a:t>No</a:t>
            </a:r>
          </a:p>
        </p:txBody>
      </p:sp>
      <p:sp>
        <p:nvSpPr>
          <p:cNvPr id="255" name="Text Box 35"/>
          <p:cNvSpPr txBox="1">
            <a:spLocks noChangeArrowheads="1"/>
          </p:cNvSpPr>
          <p:nvPr/>
        </p:nvSpPr>
        <p:spPr bwMode="auto">
          <a:xfrm>
            <a:off x="685800" y="358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ysClr val="windowText" lastClr="000000"/>
                </a:solidFill>
                <a:cs typeface="+mn-cs"/>
              </a:rPr>
              <a:t>Yes</a:t>
            </a:r>
          </a:p>
        </p:txBody>
      </p:sp>
      <p:sp>
        <p:nvSpPr>
          <p:cNvPr id="256" name="Text Box 36"/>
          <p:cNvSpPr txBox="1">
            <a:spLocks noChangeArrowheads="1"/>
          </p:cNvSpPr>
          <p:nvPr/>
        </p:nvSpPr>
        <p:spPr bwMode="auto">
          <a:xfrm>
            <a:off x="2438400" y="358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ysClr val="windowText" lastClr="000000"/>
                </a:solidFill>
                <a:cs typeface="+mn-cs"/>
              </a:rPr>
              <a:t>Yes</a:t>
            </a:r>
          </a:p>
        </p:txBody>
      </p:sp>
      <p:sp>
        <p:nvSpPr>
          <p:cNvPr id="257" name="Text Box 37"/>
          <p:cNvSpPr txBox="1">
            <a:spLocks noChangeArrowheads="1"/>
          </p:cNvSpPr>
          <p:nvPr/>
        </p:nvSpPr>
        <p:spPr bwMode="auto">
          <a:xfrm>
            <a:off x="1371600" y="2406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rgbClr val="FF0000"/>
                </a:solidFill>
                <a:cs typeface="+mn-cs"/>
              </a:rPr>
              <a:t>Yes</a:t>
            </a:r>
          </a:p>
        </p:txBody>
      </p:sp>
      <p:grpSp>
        <p:nvGrpSpPr>
          <p:cNvPr id="100391" name="Group 38"/>
          <p:cNvGrpSpPr>
            <a:grpSpLocks/>
          </p:cNvGrpSpPr>
          <p:nvPr/>
        </p:nvGrpSpPr>
        <p:grpSpPr bwMode="auto">
          <a:xfrm>
            <a:off x="2654300" y="3970338"/>
            <a:ext cx="328613" cy="762000"/>
            <a:chOff x="1672" y="2933"/>
            <a:chExt cx="207" cy="480"/>
          </a:xfrm>
        </p:grpSpPr>
        <p:grpSp>
          <p:nvGrpSpPr>
            <p:cNvPr id="100459" name="Group 39"/>
            <p:cNvGrpSpPr>
              <a:grpSpLocks/>
            </p:cNvGrpSpPr>
            <p:nvPr/>
          </p:nvGrpSpPr>
          <p:grpSpPr bwMode="auto">
            <a:xfrm>
              <a:off x="1703" y="3018"/>
              <a:ext cx="191" cy="336"/>
              <a:chOff x="2017" y="2928"/>
              <a:chExt cx="143" cy="336"/>
            </a:xfrm>
          </p:grpSpPr>
          <p:sp>
            <p:nvSpPr>
              <p:cNvPr id="261" name="Rectangle 40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48" cy="48"/>
              </a:xfrm>
              <a:prstGeom prst="rect">
                <a:avLst/>
              </a:prstGeom>
              <a:solidFill>
                <a:srgbClr val="5D7CD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  <p:sp>
            <p:nvSpPr>
              <p:cNvPr id="262" name="Rectangle 41"/>
              <p:cNvSpPr>
                <a:spLocks noChangeArrowheads="1"/>
              </p:cNvSpPr>
              <p:nvPr/>
            </p:nvSpPr>
            <p:spPr bwMode="auto">
              <a:xfrm>
                <a:off x="2064" y="3168"/>
                <a:ext cx="48" cy="9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  <p:sp>
            <p:nvSpPr>
              <p:cNvPr id="263" name="Rectangle 42"/>
              <p:cNvSpPr>
                <a:spLocks noChangeArrowheads="1"/>
              </p:cNvSpPr>
              <p:nvPr/>
            </p:nvSpPr>
            <p:spPr bwMode="auto">
              <a:xfrm>
                <a:off x="2017" y="2928"/>
                <a:ext cx="48" cy="336"/>
              </a:xfrm>
              <a:prstGeom prst="rect">
                <a:avLst/>
              </a:prstGeom>
              <a:solidFill>
                <a:srgbClr val="20B43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</p:grpSp>
        <p:sp>
          <p:nvSpPr>
            <p:cNvPr id="260" name="AutoShape 43"/>
            <p:cNvSpPr>
              <a:spLocks noChangeArrowheads="1"/>
            </p:cNvSpPr>
            <p:nvPr/>
          </p:nvSpPr>
          <p:spPr bwMode="auto">
            <a:xfrm>
              <a:off x="1672" y="2933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grpSp>
        <p:nvGrpSpPr>
          <p:cNvPr id="100392" name="Group 44"/>
          <p:cNvGrpSpPr>
            <a:grpSpLocks/>
          </p:cNvGrpSpPr>
          <p:nvPr/>
        </p:nvGrpSpPr>
        <p:grpSpPr bwMode="auto">
          <a:xfrm>
            <a:off x="3200400" y="3984625"/>
            <a:ext cx="304800" cy="762000"/>
            <a:chOff x="2016" y="2942"/>
            <a:chExt cx="192" cy="480"/>
          </a:xfrm>
        </p:grpSpPr>
        <p:grpSp>
          <p:nvGrpSpPr>
            <p:cNvPr id="100454" name="Group 45"/>
            <p:cNvGrpSpPr>
              <a:grpSpLocks/>
            </p:cNvGrpSpPr>
            <p:nvPr/>
          </p:nvGrpSpPr>
          <p:grpSpPr bwMode="auto">
            <a:xfrm>
              <a:off x="2032" y="3114"/>
              <a:ext cx="191" cy="240"/>
              <a:chOff x="2305" y="3024"/>
              <a:chExt cx="143" cy="240"/>
            </a:xfrm>
          </p:grpSpPr>
          <p:sp>
            <p:nvSpPr>
              <p:cNvPr id="267" name="Rectangle 46"/>
              <p:cNvSpPr>
                <a:spLocks noChangeArrowheads="1"/>
              </p:cNvSpPr>
              <p:nvPr/>
            </p:nvSpPr>
            <p:spPr bwMode="auto">
              <a:xfrm>
                <a:off x="2400" y="3216"/>
                <a:ext cx="48" cy="48"/>
              </a:xfrm>
              <a:prstGeom prst="rect">
                <a:avLst/>
              </a:prstGeom>
              <a:solidFill>
                <a:srgbClr val="5D7CD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  <p:sp>
            <p:nvSpPr>
              <p:cNvPr id="268" name="Rectangle 47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48" cy="240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  <p:sp>
            <p:nvSpPr>
              <p:cNvPr id="269" name="Rectangle 48"/>
              <p:cNvSpPr>
                <a:spLocks noChangeArrowheads="1"/>
              </p:cNvSpPr>
              <p:nvPr/>
            </p:nvSpPr>
            <p:spPr bwMode="auto">
              <a:xfrm>
                <a:off x="2305" y="3024"/>
                <a:ext cx="47" cy="240"/>
              </a:xfrm>
              <a:prstGeom prst="rect">
                <a:avLst/>
              </a:prstGeom>
              <a:solidFill>
                <a:srgbClr val="20B43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</p:grpSp>
        <p:sp>
          <p:nvSpPr>
            <p:cNvPr id="266" name="AutoShape 49"/>
            <p:cNvSpPr>
              <a:spLocks noChangeArrowheads="1"/>
            </p:cNvSpPr>
            <p:nvPr/>
          </p:nvSpPr>
          <p:spPr bwMode="auto">
            <a:xfrm>
              <a:off x="2016" y="2942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grpSp>
        <p:nvGrpSpPr>
          <p:cNvPr id="100393" name="Group 50"/>
          <p:cNvGrpSpPr>
            <a:grpSpLocks/>
          </p:cNvGrpSpPr>
          <p:nvPr/>
        </p:nvGrpSpPr>
        <p:grpSpPr bwMode="auto">
          <a:xfrm>
            <a:off x="1905000" y="3973513"/>
            <a:ext cx="304800" cy="762000"/>
            <a:chOff x="1200" y="2935"/>
            <a:chExt cx="192" cy="480"/>
          </a:xfrm>
        </p:grpSpPr>
        <p:grpSp>
          <p:nvGrpSpPr>
            <p:cNvPr id="100449" name="Group 51"/>
            <p:cNvGrpSpPr>
              <a:grpSpLocks/>
            </p:cNvGrpSpPr>
            <p:nvPr/>
          </p:nvGrpSpPr>
          <p:grpSpPr bwMode="auto">
            <a:xfrm>
              <a:off x="1208" y="3072"/>
              <a:ext cx="191" cy="288"/>
              <a:chOff x="1249" y="3024"/>
              <a:chExt cx="143" cy="288"/>
            </a:xfrm>
          </p:grpSpPr>
          <p:sp>
            <p:nvSpPr>
              <p:cNvPr id="273" name="Rectangle 52"/>
              <p:cNvSpPr>
                <a:spLocks noChangeArrowheads="1"/>
              </p:cNvSpPr>
              <p:nvPr/>
            </p:nvSpPr>
            <p:spPr bwMode="auto">
              <a:xfrm>
                <a:off x="1344" y="3120"/>
                <a:ext cx="48" cy="192"/>
              </a:xfrm>
              <a:prstGeom prst="rect">
                <a:avLst/>
              </a:prstGeom>
              <a:solidFill>
                <a:srgbClr val="5D7CD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  <p:sp>
            <p:nvSpPr>
              <p:cNvPr id="274" name="Rectangle 5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48" cy="28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  <p:sp>
            <p:nvSpPr>
              <p:cNvPr id="275" name="Rectangle 54"/>
              <p:cNvSpPr>
                <a:spLocks noChangeArrowheads="1"/>
              </p:cNvSpPr>
              <p:nvPr/>
            </p:nvSpPr>
            <p:spPr bwMode="auto">
              <a:xfrm>
                <a:off x="1249" y="3264"/>
                <a:ext cx="47" cy="48"/>
              </a:xfrm>
              <a:prstGeom prst="rect">
                <a:avLst/>
              </a:prstGeom>
              <a:solidFill>
                <a:srgbClr val="20B43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</p:grpSp>
        <p:sp>
          <p:nvSpPr>
            <p:cNvPr id="272" name="AutoShape 55"/>
            <p:cNvSpPr>
              <a:spLocks noChangeArrowheads="1"/>
            </p:cNvSpPr>
            <p:nvPr/>
          </p:nvSpPr>
          <p:spPr bwMode="auto">
            <a:xfrm>
              <a:off x="1200" y="2935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grpSp>
        <p:nvGrpSpPr>
          <p:cNvPr id="100394" name="Group 56"/>
          <p:cNvGrpSpPr>
            <a:grpSpLocks/>
          </p:cNvGrpSpPr>
          <p:nvPr/>
        </p:nvGrpSpPr>
        <p:grpSpPr bwMode="auto">
          <a:xfrm>
            <a:off x="1219200" y="5038725"/>
            <a:ext cx="304800" cy="762000"/>
            <a:chOff x="768" y="3606"/>
            <a:chExt cx="192" cy="480"/>
          </a:xfrm>
        </p:grpSpPr>
        <p:grpSp>
          <p:nvGrpSpPr>
            <p:cNvPr id="100444" name="Group 57"/>
            <p:cNvGrpSpPr>
              <a:grpSpLocks/>
            </p:cNvGrpSpPr>
            <p:nvPr/>
          </p:nvGrpSpPr>
          <p:grpSpPr bwMode="auto">
            <a:xfrm>
              <a:off x="773" y="3792"/>
              <a:ext cx="191" cy="240"/>
              <a:chOff x="721" y="3744"/>
              <a:chExt cx="143" cy="240"/>
            </a:xfrm>
          </p:grpSpPr>
          <p:sp>
            <p:nvSpPr>
              <p:cNvPr id="279" name="Rectangle 58"/>
              <p:cNvSpPr>
                <a:spLocks noChangeArrowheads="1"/>
              </p:cNvSpPr>
              <p:nvPr/>
            </p:nvSpPr>
            <p:spPr bwMode="auto">
              <a:xfrm>
                <a:off x="816" y="3744"/>
                <a:ext cx="48" cy="240"/>
              </a:xfrm>
              <a:prstGeom prst="rect">
                <a:avLst/>
              </a:prstGeom>
              <a:solidFill>
                <a:srgbClr val="5D7CD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  <p:sp>
            <p:nvSpPr>
              <p:cNvPr id="280" name="Rectangle 59"/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48" cy="19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  <p:sp>
            <p:nvSpPr>
              <p:cNvPr id="281" name="Rectangle 60"/>
              <p:cNvSpPr>
                <a:spLocks noChangeArrowheads="1"/>
              </p:cNvSpPr>
              <p:nvPr/>
            </p:nvSpPr>
            <p:spPr bwMode="auto">
              <a:xfrm>
                <a:off x="721" y="3936"/>
                <a:ext cx="47" cy="48"/>
              </a:xfrm>
              <a:prstGeom prst="rect">
                <a:avLst/>
              </a:prstGeom>
              <a:solidFill>
                <a:srgbClr val="20B43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</p:grpSp>
        <p:sp>
          <p:nvSpPr>
            <p:cNvPr id="278" name="AutoShape 61"/>
            <p:cNvSpPr>
              <a:spLocks noChangeArrowheads="1"/>
            </p:cNvSpPr>
            <p:nvPr/>
          </p:nvSpPr>
          <p:spPr bwMode="auto">
            <a:xfrm>
              <a:off x="768" y="3606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grpSp>
        <p:nvGrpSpPr>
          <p:cNvPr id="100395" name="Group 62"/>
          <p:cNvGrpSpPr>
            <a:grpSpLocks/>
          </p:cNvGrpSpPr>
          <p:nvPr/>
        </p:nvGrpSpPr>
        <p:grpSpPr bwMode="auto">
          <a:xfrm>
            <a:off x="381000" y="5029200"/>
            <a:ext cx="325438" cy="762000"/>
            <a:chOff x="240" y="3600"/>
            <a:chExt cx="205" cy="480"/>
          </a:xfrm>
        </p:grpSpPr>
        <p:grpSp>
          <p:nvGrpSpPr>
            <p:cNvPr id="100439" name="Group 63"/>
            <p:cNvGrpSpPr>
              <a:grpSpLocks/>
            </p:cNvGrpSpPr>
            <p:nvPr/>
          </p:nvGrpSpPr>
          <p:grpSpPr bwMode="auto">
            <a:xfrm>
              <a:off x="242" y="3744"/>
              <a:ext cx="191" cy="288"/>
              <a:chOff x="289" y="3696"/>
              <a:chExt cx="143" cy="288"/>
            </a:xfrm>
          </p:grpSpPr>
          <p:sp>
            <p:nvSpPr>
              <p:cNvPr id="285" name="Rectangle 64"/>
              <p:cNvSpPr>
                <a:spLocks noChangeArrowheads="1"/>
              </p:cNvSpPr>
              <p:nvPr/>
            </p:nvSpPr>
            <p:spPr bwMode="auto">
              <a:xfrm>
                <a:off x="384" y="3696"/>
                <a:ext cx="48" cy="288"/>
              </a:xfrm>
              <a:prstGeom prst="rect">
                <a:avLst/>
              </a:prstGeom>
              <a:solidFill>
                <a:srgbClr val="5D7CD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  <p:sp>
            <p:nvSpPr>
              <p:cNvPr id="286" name="Rectangle 65"/>
              <p:cNvSpPr>
                <a:spLocks noChangeArrowheads="1"/>
              </p:cNvSpPr>
              <p:nvPr/>
            </p:nvSpPr>
            <p:spPr bwMode="auto">
              <a:xfrm>
                <a:off x="336" y="3888"/>
                <a:ext cx="48" cy="9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  <p:sp>
            <p:nvSpPr>
              <p:cNvPr id="287" name="Rectangle 66"/>
              <p:cNvSpPr>
                <a:spLocks noChangeArrowheads="1"/>
              </p:cNvSpPr>
              <p:nvPr/>
            </p:nvSpPr>
            <p:spPr bwMode="auto">
              <a:xfrm>
                <a:off x="289" y="3936"/>
                <a:ext cx="47" cy="48"/>
              </a:xfrm>
              <a:prstGeom prst="rect">
                <a:avLst/>
              </a:prstGeom>
              <a:solidFill>
                <a:srgbClr val="20B43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</p:grpSp>
        <p:sp>
          <p:nvSpPr>
            <p:cNvPr id="284" name="AutoShape 67"/>
            <p:cNvSpPr>
              <a:spLocks noChangeArrowheads="1"/>
            </p:cNvSpPr>
            <p:nvPr/>
          </p:nvSpPr>
          <p:spPr bwMode="auto">
            <a:xfrm>
              <a:off x="253" y="3600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cxnSp>
        <p:nvCxnSpPr>
          <p:cNvPr id="100396" name="AutoShape 68"/>
          <p:cNvCxnSpPr>
            <a:cxnSpLocks noChangeShapeType="1"/>
            <a:stCxn id="244" idx="2"/>
            <a:endCxn id="272" idx="0"/>
          </p:cNvCxnSpPr>
          <p:nvPr/>
        </p:nvCxnSpPr>
        <p:spPr bwMode="auto">
          <a:xfrm>
            <a:off x="1524000" y="3600450"/>
            <a:ext cx="533400" cy="37306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0397" name="AutoShape 69"/>
          <p:cNvCxnSpPr>
            <a:cxnSpLocks noChangeShapeType="1"/>
            <a:stCxn id="245" idx="2"/>
            <a:endCxn id="260" idx="0"/>
          </p:cNvCxnSpPr>
          <p:nvPr/>
        </p:nvCxnSpPr>
        <p:spPr bwMode="auto">
          <a:xfrm flipH="1">
            <a:off x="2806700" y="3600450"/>
            <a:ext cx="317500" cy="36988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0398" name="AutoShape 70"/>
          <p:cNvCxnSpPr>
            <a:cxnSpLocks noChangeShapeType="1"/>
            <a:stCxn id="245" idx="2"/>
            <a:endCxn id="266" idx="0"/>
          </p:cNvCxnSpPr>
          <p:nvPr/>
        </p:nvCxnSpPr>
        <p:spPr bwMode="auto">
          <a:xfrm>
            <a:off x="3124200" y="3600450"/>
            <a:ext cx="228600" cy="3841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0399" name="AutoShape 71"/>
          <p:cNvCxnSpPr>
            <a:cxnSpLocks noChangeShapeType="1"/>
            <a:stCxn id="246" idx="2"/>
            <a:endCxn id="284" idx="0"/>
          </p:cNvCxnSpPr>
          <p:nvPr/>
        </p:nvCxnSpPr>
        <p:spPr bwMode="auto">
          <a:xfrm flipH="1">
            <a:off x="554038" y="4743450"/>
            <a:ext cx="436562" cy="2857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0400" name="AutoShape 72"/>
          <p:cNvCxnSpPr>
            <a:cxnSpLocks noChangeShapeType="1"/>
            <a:stCxn id="246" idx="2"/>
            <a:endCxn id="278" idx="0"/>
          </p:cNvCxnSpPr>
          <p:nvPr/>
        </p:nvCxnSpPr>
        <p:spPr bwMode="auto">
          <a:xfrm>
            <a:off x="990600" y="4743450"/>
            <a:ext cx="381000" cy="295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3" name="Oval 73"/>
          <p:cNvSpPr>
            <a:spLocks noChangeArrowheads="1"/>
          </p:cNvSpPr>
          <p:nvPr/>
        </p:nvSpPr>
        <p:spPr bwMode="auto">
          <a:xfrm>
            <a:off x="1828800" y="4038600"/>
            <a:ext cx="4572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+mn-cs"/>
            </a:endParaRPr>
          </a:p>
        </p:txBody>
      </p:sp>
      <p:grpSp>
        <p:nvGrpSpPr>
          <p:cNvPr id="100402" name="Group 74"/>
          <p:cNvGrpSpPr>
            <a:grpSpLocks/>
          </p:cNvGrpSpPr>
          <p:nvPr/>
        </p:nvGrpSpPr>
        <p:grpSpPr bwMode="auto">
          <a:xfrm>
            <a:off x="7859713" y="5105400"/>
            <a:ext cx="317500" cy="762000"/>
            <a:chOff x="4951" y="3216"/>
            <a:chExt cx="200" cy="480"/>
          </a:xfrm>
        </p:grpSpPr>
        <p:sp>
          <p:nvSpPr>
            <p:cNvPr id="295" name="Rectangle 75"/>
            <p:cNvSpPr>
              <a:spLocks noChangeArrowheads="1"/>
            </p:cNvSpPr>
            <p:nvPr/>
          </p:nvSpPr>
          <p:spPr bwMode="auto">
            <a:xfrm>
              <a:off x="5087" y="3589"/>
              <a:ext cx="64" cy="48"/>
            </a:xfrm>
            <a:prstGeom prst="rect">
              <a:avLst/>
            </a:prstGeom>
            <a:solidFill>
              <a:srgbClr val="5D7C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296" name="Rectangle 76"/>
            <p:cNvSpPr>
              <a:spLocks noChangeArrowheads="1"/>
            </p:cNvSpPr>
            <p:nvPr/>
          </p:nvSpPr>
          <p:spPr bwMode="auto">
            <a:xfrm>
              <a:off x="5030" y="3456"/>
              <a:ext cx="58" cy="18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297" name="Rectangle 77"/>
            <p:cNvSpPr>
              <a:spLocks noChangeArrowheads="1"/>
            </p:cNvSpPr>
            <p:nvPr/>
          </p:nvSpPr>
          <p:spPr bwMode="auto">
            <a:xfrm>
              <a:off x="4961" y="3360"/>
              <a:ext cx="63" cy="282"/>
            </a:xfrm>
            <a:prstGeom prst="rect">
              <a:avLst/>
            </a:prstGeom>
            <a:solidFill>
              <a:srgbClr val="20B43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298" name="AutoShape 78"/>
            <p:cNvSpPr>
              <a:spLocks noChangeArrowheads="1"/>
            </p:cNvSpPr>
            <p:nvPr/>
          </p:nvSpPr>
          <p:spPr bwMode="auto">
            <a:xfrm>
              <a:off x="4951" y="3216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grpSp>
        <p:nvGrpSpPr>
          <p:cNvPr id="100403" name="Group 79"/>
          <p:cNvGrpSpPr>
            <a:grpSpLocks/>
          </p:cNvGrpSpPr>
          <p:nvPr/>
        </p:nvGrpSpPr>
        <p:grpSpPr bwMode="auto">
          <a:xfrm>
            <a:off x="8534400" y="4114800"/>
            <a:ext cx="304800" cy="762000"/>
            <a:chOff x="5376" y="2592"/>
            <a:chExt cx="192" cy="480"/>
          </a:xfrm>
        </p:grpSpPr>
        <p:sp>
          <p:nvSpPr>
            <p:cNvPr id="300" name="Rectangle 80"/>
            <p:cNvSpPr>
              <a:spLocks noChangeArrowheads="1"/>
            </p:cNvSpPr>
            <p:nvPr/>
          </p:nvSpPr>
          <p:spPr bwMode="auto">
            <a:xfrm>
              <a:off x="5495" y="2784"/>
              <a:ext cx="63" cy="220"/>
            </a:xfrm>
            <a:prstGeom prst="rect">
              <a:avLst/>
            </a:prstGeom>
            <a:solidFill>
              <a:srgbClr val="5D7C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301" name="Rectangle 81"/>
            <p:cNvSpPr>
              <a:spLocks noChangeArrowheads="1"/>
            </p:cNvSpPr>
            <p:nvPr/>
          </p:nvSpPr>
          <p:spPr bwMode="auto">
            <a:xfrm>
              <a:off x="5438" y="2832"/>
              <a:ext cx="63" cy="17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302" name="Rectangle 82"/>
            <p:cNvSpPr>
              <a:spLocks noChangeArrowheads="1"/>
            </p:cNvSpPr>
            <p:nvPr/>
          </p:nvSpPr>
          <p:spPr bwMode="auto">
            <a:xfrm>
              <a:off x="5376" y="2784"/>
              <a:ext cx="63" cy="220"/>
            </a:xfrm>
            <a:prstGeom prst="rect">
              <a:avLst/>
            </a:prstGeom>
            <a:solidFill>
              <a:srgbClr val="20B43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303" name="AutoShape 83"/>
            <p:cNvSpPr>
              <a:spLocks noChangeArrowheads="1"/>
            </p:cNvSpPr>
            <p:nvPr/>
          </p:nvSpPr>
          <p:spPr bwMode="auto">
            <a:xfrm>
              <a:off x="5376" y="2592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grpSp>
        <p:nvGrpSpPr>
          <p:cNvPr id="100404" name="Group 84"/>
          <p:cNvGrpSpPr>
            <a:grpSpLocks/>
          </p:cNvGrpSpPr>
          <p:nvPr/>
        </p:nvGrpSpPr>
        <p:grpSpPr bwMode="auto">
          <a:xfrm>
            <a:off x="6477000" y="3973513"/>
            <a:ext cx="304800" cy="762000"/>
            <a:chOff x="4080" y="2503"/>
            <a:chExt cx="192" cy="480"/>
          </a:xfrm>
        </p:grpSpPr>
        <p:sp>
          <p:nvSpPr>
            <p:cNvPr id="305" name="Rectangle 85"/>
            <p:cNvSpPr>
              <a:spLocks noChangeArrowheads="1"/>
            </p:cNvSpPr>
            <p:nvPr/>
          </p:nvSpPr>
          <p:spPr bwMode="auto">
            <a:xfrm>
              <a:off x="4087" y="2688"/>
              <a:ext cx="58" cy="240"/>
            </a:xfrm>
            <a:prstGeom prst="rect">
              <a:avLst/>
            </a:prstGeom>
            <a:solidFill>
              <a:srgbClr val="20B43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306" name="Rectangle 86"/>
            <p:cNvSpPr>
              <a:spLocks noChangeArrowheads="1"/>
            </p:cNvSpPr>
            <p:nvPr/>
          </p:nvSpPr>
          <p:spPr bwMode="auto">
            <a:xfrm>
              <a:off x="4198" y="2784"/>
              <a:ext cx="53" cy="144"/>
            </a:xfrm>
            <a:prstGeom prst="rect">
              <a:avLst/>
            </a:prstGeom>
            <a:solidFill>
              <a:srgbClr val="5D7C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307" name="Rectangle 87"/>
            <p:cNvSpPr>
              <a:spLocks noChangeArrowheads="1"/>
            </p:cNvSpPr>
            <p:nvPr/>
          </p:nvSpPr>
          <p:spPr bwMode="auto">
            <a:xfrm>
              <a:off x="4142" y="2736"/>
              <a:ext cx="55" cy="19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308" name="AutoShape 88"/>
            <p:cNvSpPr>
              <a:spLocks noChangeArrowheads="1"/>
            </p:cNvSpPr>
            <p:nvPr/>
          </p:nvSpPr>
          <p:spPr bwMode="auto">
            <a:xfrm>
              <a:off x="4080" y="2503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grpSp>
        <p:nvGrpSpPr>
          <p:cNvPr id="100405" name="Group 89"/>
          <p:cNvGrpSpPr>
            <a:grpSpLocks/>
          </p:cNvGrpSpPr>
          <p:nvPr/>
        </p:nvGrpSpPr>
        <p:grpSpPr bwMode="auto">
          <a:xfrm>
            <a:off x="5965825" y="3973513"/>
            <a:ext cx="304800" cy="762000"/>
            <a:chOff x="3758" y="2503"/>
            <a:chExt cx="192" cy="480"/>
          </a:xfrm>
        </p:grpSpPr>
        <p:sp>
          <p:nvSpPr>
            <p:cNvPr id="310" name="Rectangle 90"/>
            <p:cNvSpPr>
              <a:spLocks noChangeArrowheads="1"/>
            </p:cNvSpPr>
            <p:nvPr/>
          </p:nvSpPr>
          <p:spPr bwMode="auto">
            <a:xfrm>
              <a:off x="3824" y="2736"/>
              <a:ext cx="64" cy="19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311" name="Rectangle 91"/>
            <p:cNvSpPr>
              <a:spLocks noChangeArrowheads="1"/>
            </p:cNvSpPr>
            <p:nvPr/>
          </p:nvSpPr>
          <p:spPr bwMode="auto">
            <a:xfrm>
              <a:off x="3884" y="2640"/>
              <a:ext cx="52" cy="289"/>
            </a:xfrm>
            <a:prstGeom prst="rect">
              <a:avLst/>
            </a:prstGeom>
            <a:solidFill>
              <a:srgbClr val="5D7C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312" name="Rectangle 92"/>
            <p:cNvSpPr>
              <a:spLocks noChangeArrowheads="1"/>
            </p:cNvSpPr>
            <p:nvPr/>
          </p:nvSpPr>
          <p:spPr bwMode="auto">
            <a:xfrm>
              <a:off x="3758" y="2881"/>
              <a:ext cx="62" cy="48"/>
            </a:xfrm>
            <a:prstGeom prst="rect">
              <a:avLst/>
            </a:prstGeom>
            <a:solidFill>
              <a:srgbClr val="20B43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313" name="AutoShape 93"/>
            <p:cNvSpPr>
              <a:spLocks noChangeArrowheads="1"/>
            </p:cNvSpPr>
            <p:nvPr/>
          </p:nvSpPr>
          <p:spPr bwMode="auto">
            <a:xfrm>
              <a:off x="3758" y="2503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grpSp>
        <p:nvGrpSpPr>
          <p:cNvPr id="100406" name="Group 94"/>
          <p:cNvGrpSpPr>
            <a:grpSpLocks/>
          </p:cNvGrpSpPr>
          <p:nvPr/>
        </p:nvGrpSpPr>
        <p:grpSpPr bwMode="auto">
          <a:xfrm>
            <a:off x="7194550" y="5094288"/>
            <a:ext cx="325438" cy="762000"/>
            <a:chOff x="4532" y="3209"/>
            <a:chExt cx="205" cy="480"/>
          </a:xfrm>
        </p:grpSpPr>
        <p:sp>
          <p:nvSpPr>
            <p:cNvPr id="315" name="Rectangle 95"/>
            <p:cNvSpPr>
              <a:spLocks noChangeArrowheads="1"/>
            </p:cNvSpPr>
            <p:nvPr/>
          </p:nvSpPr>
          <p:spPr bwMode="auto">
            <a:xfrm>
              <a:off x="4651" y="3552"/>
              <a:ext cx="56" cy="89"/>
            </a:xfrm>
            <a:prstGeom prst="rect">
              <a:avLst/>
            </a:prstGeom>
            <a:solidFill>
              <a:srgbClr val="5D7C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316" name="Rectangle 96"/>
            <p:cNvSpPr>
              <a:spLocks noChangeArrowheads="1"/>
            </p:cNvSpPr>
            <p:nvPr/>
          </p:nvSpPr>
          <p:spPr bwMode="auto">
            <a:xfrm>
              <a:off x="4594" y="3312"/>
              <a:ext cx="62" cy="32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317" name="Rectangle 97"/>
            <p:cNvSpPr>
              <a:spLocks noChangeArrowheads="1"/>
            </p:cNvSpPr>
            <p:nvPr/>
          </p:nvSpPr>
          <p:spPr bwMode="auto">
            <a:xfrm>
              <a:off x="4532" y="3593"/>
              <a:ext cx="62" cy="48"/>
            </a:xfrm>
            <a:prstGeom prst="rect">
              <a:avLst/>
            </a:prstGeom>
            <a:solidFill>
              <a:srgbClr val="20B43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318" name="AutoShape 98"/>
            <p:cNvSpPr>
              <a:spLocks noChangeArrowheads="1"/>
            </p:cNvSpPr>
            <p:nvPr/>
          </p:nvSpPr>
          <p:spPr bwMode="auto">
            <a:xfrm>
              <a:off x="4545" y="3209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sp>
        <p:nvSpPr>
          <p:cNvPr id="319" name="Oval 99"/>
          <p:cNvSpPr>
            <a:spLocks noChangeArrowheads="1"/>
          </p:cNvSpPr>
          <p:nvPr/>
        </p:nvSpPr>
        <p:spPr bwMode="auto">
          <a:xfrm>
            <a:off x="7097713" y="5181600"/>
            <a:ext cx="4572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+mn-cs"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4695825" y="5486400"/>
            <a:ext cx="180975" cy="219075"/>
          </a:xfrm>
          <a:prstGeom prst="rect">
            <a:avLst/>
          </a:prstGeom>
          <a:solidFill>
            <a:srgbClr val="5D7CD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+mn-cs"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4521200" y="4724400"/>
            <a:ext cx="173038" cy="9810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+mn-cs"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4352925" y="5576888"/>
            <a:ext cx="173038" cy="128587"/>
          </a:xfrm>
          <a:prstGeom prst="rect">
            <a:avLst/>
          </a:prstGeom>
          <a:solidFill>
            <a:srgbClr val="20B4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+mn-cs"/>
            </a:endParaRPr>
          </a:p>
        </p:txBody>
      </p:sp>
      <p:sp>
        <p:nvSpPr>
          <p:cNvPr id="323" name="AutoShape 104"/>
          <p:cNvSpPr>
            <a:spLocks noChangeArrowheads="1"/>
          </p:cNvSpPr>
          <p:nvPr/>
        </p:nvSpPr>
        <p:spPr bwMode="auto">
          <a:xfrm>
            <a:off x="4351338" y="4724400"/>
            <a:ext cx="525462" cy="1143000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+mn-cs"/>
            </a:endParaRPr>
          </a:p>
        </p:txBody>
      </p:sp>
      <p:cxnSp>
        <p:nvCxnSpPr>
          <p:cNvPr id="100412" name="AutoShape 105"/>
          <p:cNvCxnSpPr>
            <a:cxnSpLocks noChangeShapeType="1"/>
            <a:stCxn id="293" idx="4"/>
            <a:endCxn id="323" idx="1"/>
          </p:cNvCxnSpPr>
          <p:nvPr/>
        </p:nvCxnSpPr>
        <p:spPr bwMode="auto">
          <a:xfrm>
            <a:off x="2057400" y="4819650"/>
            <a:ext cx="2293938" cy="4762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0413" name="AutoShape 106"/>
          <p:cNvCxnSpPr>
            <a:cxnSpLocks noChangeShapeType="1"/>
            <a:stCxn id="319" idx="2"/>
            <a:endCxn id="323" idx="3"/>
          </p:cNvCxnSpPr>
          <p:nvPr/>
        </p:nvCxnSpPr>
        <p:spPr bwMode="auto">
          <a:xfrm flipH="1" flipV="1">
            <a:off x="4876800" y="5295900"/>
            <a:ext cx="2201863" cy="2667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0414" name="AutoShape 107"/>
          <p:cNvCxnSpPr>
            <a:cxnSpLocks noChangeShapeType="1"/>
            <a:stCxn id="222" idx="2"/>
            <a:endCxn id="323" idx="0"/>
          </p:cNvCxnSpPr>
          <p:nvPr/>
        </p:nvCxnSpPr>
        <p:spPr bwMode="auto">
          <a:xfrm flipH="1">
            <a:off x="4614863" y="3627438"/>
            <a:ext cx="71437" cy="10969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327" name="Text Box 108"/>
          <p:cNvSpPr txBox="1">
            <a:spLocks noChangeArrowheads="1"/>
          </p:cNvSpPr>
          <p:nvPr/>
        </p:nvSpPr>
        <p:spPr bwMode="auto">
          <a:xfrm>
            <a:off x="152400" y="5826125"/>
            <a:ext cx="2362200" cy="346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20B43C"/>
                </a:solidFill>
                <a:cs typeface="+mn-cs"/>
              </a:rPr>
              <a:t>Ground  </a:t>
            </a:r>
            <a:r>
              <a:rPr lang="en-US" sz="1600" kern="0">
                <a:solidFill>
                  <a:srgbClr val="FF0000"/>
                </a:solidFill>
                <a:cs typeface="+mn-cs"/>
              </a:rPr>
              <a:t>Vertical  </a:t>
            </a:r>
            <a:r>
              <a:rPr lang="en-US" sz="1600" kern="0">
                <a:solidFill>
                  <a:srgbClr val="5D7CD5"/>
                </a:solidFill>
                <a:cs typeface="+mn-cs"/>
              </a:rPr>
              <a:t>Sky</a:t>
            </a:r>
          </a:p>
        </p:txBody>
      </p:sp>
      <p:pic>
        <p:nvPicPr>
          <p:cNvPr id="100416" name="Picture 1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371600"/>
            <a:ext cx="10302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9" name="Text Box 110"/>
          <p:cNvSpPr txBox="1">
            <a:spLocks noChangeArrowheads="1"/>
          </p:cNvSpPr>
          <p:nvPr/>
        </p:nvSpPr>
        <p:spPr bwMode="auto">
          <a:xfrm>
            <a:off x="7010400" y="6521450"/>
            <a:ext cx="213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cs typeface="+mn-cs"/>
              </a:rPr>
              <a:t>[Collins et al. 2002]</a:t>
            </a:r>
          </a:p>
        </p:txBody>
      </p:sp>
      <p:sp>
        <p:nvSpPr>
          <p:cNvPr id="330" name="Text Box 111"/>
          <p:cNvSpPr txBox="1">
            <a:spLocks noChangeArrowheads="1"/>
          </p:cNvSpPr>
          <p:nvPr/>
        </p:nvSpPr>
        <p:spPr bwMode="auto">
          <a:xfrm>
            <a:off x="3124200" y="57150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kern="0">
                <a:solidFill>
                  <a:sysClr val="windowText" lastClr="000000"/>
                </a:solidFill>
                <a:cs typeface="+mn-cs"/>
              </a:rPr>
              <a:t>P(</a:t>
            </a:r>
            <a:r>
              <a:rPr lang="en-US" i="1" kern="0">
                <a:solidFill>
                  <a:sysClr val="windowText" lastClr="000000"/>
                </a:solidFill>
                <a:cs typeface="+mn-cs"/>
              </a:rPr>
              <a:t>label </a:t>
            </a:r>
            <a:r>
              <a:rPr lang="en-US" kern="0">
                <a:solidFill>
                  <a:sysClr val="windowText" lastClr="000000"/>
                </a:solidFill>
                <a:cs typeface="+mn-cs"/>
              </a:rPr>
              <a:t>| </a:t>
            </a:r>
            <a:r>
              <a:rPr lang="en-US" i="1" kern="0">
                <a:solidFill>
                  <a:sysClr val="windowText" lastClr="000000"/>
                </a:solidFill>
                <a:cs typeface="+mn-cs"/>
              </a:rPr>
              <a:t>good segment</a:t>
            </a:r>
            <a:r>
              <a:rPr lang="en-US" kern="0">
                <a:solidFill>
                  <a:sysClr val="windowText" lastClr="000000"/>
                </a:solidFill>
                <a:cs typeface="+mn-cs"/>
              </a:rPr>
              <a:t>, </a:t>
            </a:r>
            <a:r>
              <a:rPr lang="en-US" i="1" kern="0">
                <a:solidFill>
                  <a:sysClr val="windowText" lastClr="000000"/>
                </a:solidFill>
                <a:cs typeface="+mn-cs"/>
              </a:rPr>
              <a:t>data</a:t>
            </a:r>
            <a:r>
              <a:rPr lang="en-US" kern="0">
                <a:solidFill>
                  <a:sysClr val="windowText" lastClr="000000"/>
                </a:solidFill>
                <a:cs typeface="+mn-cs"/>
              </a:rPr>
              <a:t>)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Boosted Decision Trees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Flexible: can deal with both continuous and categorical variables</a:t>
            </a:r>
          </a:p>
          <a:p>
            <a:r>
              <a:rPr lang="en-US" altLang="en-US"/>
              <a:t>How to control bias/variance trade-off</a:t>
            </a:r>
          </a:p>
          <a:p>
            <a:pPr lvl="1"/>
            <a:r>
              <a:rPr lang="en-US" altLang="en-US"/>
              <a:t>Size of trees</a:t>
            </a:r>
          </a:p>
          <a:p>
            <a:pPr lvl="1"/>
            <a:r>
              <a:rPr lang="en-US" altLang="en-US"/>
              <a:t>Number of trees</a:t>
            </a:r>
          </a:p>
          <a:p>
            <a:r>
              <a:rPr lang="en-US" altLang="en-US"/>
              <a:t>Boosting trees often works best with a small number of well-designed features</a:t>
            </a:r>
          </a:p>
          <a:p>
            <a:r>
              <a:rPr lang="en-US" altLang="en-US"/>
              <a:t>Boosting “stubs” can give a fast classifier</a:t>
            </a:r>
          </a:p>
          <a:p>
            <a:pPr lvl="1">
              <a:buFont typeface="Arial" charset="0"/>
              <a:buNone/>
            </a:pP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Ideals for a classification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Objective function: encodes the right loss for the problem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Parameterization: takes advantage of the structure of the problem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Regularization: good priors on the parameters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Training algorithm: can find parameters that maximize objective on training set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Inference algorithm: can solve for labels that maximize objective function for a test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ways to think about classifiers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endParaRPr lang="en-US" altLang="en-US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/>
              <a:t>What is the objective? What are the parameters?  How are the parameters learned? How is the learning regularized?  How is inference performed?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altLang="en-US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/>
              <a:t>How is the data modeled?  How is similarity defined?  What is the shape of the boundary?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1775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</a:t>
            </a:r>
          </a:p>
        </p:txBody>
      </p:sp>
      <p:sp>
        <p:nvSpPr>
          <p:cNvPr id="104451" name="TextBox 3"/>
          <p:cNvSpPr txBox="1">
            <a:spLocks noChangeArrowheads="1"/>
          </p:cNvSpPr>
          <p:nvPr/>
        </p:nvSpPr>
        <p:spPr bwMode="auto">
          <a:xfrm>
            <a:off x="0" y="1603375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Naïve Bayes</a:t>
            </a:r>
          </a:p>
        </p:txBody>
      </p:sp>
      <p:sp>
        <p:nvSpPr>
          <p:cNvPr id="104452" name="TextBox 4"/>
          <p:cNvSpPr txBox="1">
            <a:spLocks noChangeArrowheads="1"/>
          </p:cNvSpPr>
          <p:nvPr/>
        </p:nvSpPr>
        <p:spPr bwMode="auto">
          <a:xfrm>
            <a:off x="-31750" y="2613025"/>
            <a:ext cx="1784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Logistic Regression</a:t>
            </a:r>
          </a:p>
        </p:txBody>
      </p:sp>
      <p:sp>
        <p:nvSpPr>
          <p:cNvPr id="104453" name="TextBox 5"/>
          <p:cNvSpPr txBox="1">
            <a:spLocks noChangeArrowheads="1"/>
          </p:cNvSpPr>
          <p:nvPr/>
        </p:nvSpPr>
        <p:spPr bwMode="auto">
          <a:xfrm>
            <a:off x="0" y="3581400"/>
            <a:ext cx="121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Linear SVM</a:t>
            </a:r>
          </a:p>
        </p:txBody>
      </p:sp>
      <p:sp>
        <p:nvSpPr>
          <p:cNvPr id="104454" name="TextBox 7"/>
          <p:cNvSpPr txBox="1">
            <a:spLocks noChangeArrowheads="1"/>
          </p:cNvSpPr>
          <p:nvPr/>
        </p:nvSpPr>
        <p:spPr bwMode="auto">
          <a:xfrm>
            <a:off x="0" y="5449888"/>
            <a:ext cx="1447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Nearest Neighbor</a:t>
            </a:r>
          </a:p>
        </p:txBody>
      </p:sp>
      <p:sp>
        <p:nvSpPr>
          <p:cNvPr id="104455" name="TextBox 11"/>
          <p:cNvSpPr txBox="1">
            <a:spLocks noChangeArrowheads="1"/>
          </p:cNvSpPr>
          <p:nvPr/>
        </p:nvSpPr>
        <p:spPr bwMode="auto">
          <a:xfrm>
            <a:off x="0" y="4535488"/>
            <a:ext cx="1524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Kernelized SVM</a:t>
            </a:r>
          </a:p>
        </p:txBody>
      </p:sp>
      <p:sp>
        <p:nvSpPr>
          <p:cNvPr id="104456" name="TextBox 13"/>
          <p:cNvSpPr txBox="1">
            <a:spLocks noChangeArrowheads="1"/>
          </p:cNvSpPr>
          <p:nvPr/>
        </p:nvSpPr>
        <p:spPr bwMode="auto">
          <a:xfrm>
            <a:off x="1828800" y="954088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Learning Objective</a:t>
            </a:r>
          </a:p>
        </p:txBody>
      </p:sp>
      <p:graphicFrame>
        <p:nvGraphicFramePr>
          <p:cNvPr id="104457" name="Object 2"/>
          <p:cNvGraphicFramePr>
            <a:graphicFrameLocks noChangeAspect="1"/>
          </p:cNvGraphicFramePr>
          <p:nvPr/>
        </p:nvGraphicFramePr>
        <p:xfrm>
          <a:off x="1679575" y="1563688"/>
          <a:ext cx="23399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7" name="Equation" r:id="rId2" imgW="2108200" imgH="609600" progId="Equation.3">
                  <p:embed/>
                </p:oleObj>
              </mc:Choice>
              <mc:Fallback>
                <p:oleObj name="Equation" r:id="rId2" imgW="2108200" imgH="60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563688"/>
                        <a:ext cx="2339975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TextBox 15"/>
          <p:cNvSpPr txBox="1">
            <a:spLocks noChangeArrowheads="1"/>
          </p:cNvSpPr>
          <p:nvPr/>
        </p:nvSpPr>
        <p:spPr bwMode="auto">
          <a:xfrm>
            <a:off x="4724400" y="1030288"/>
            <a:ext cx="182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Training</a:t>
            </a:r>
          </a:p>
        </p:txBody>
      </p:sp>
      <p:graphicFrame>
        <p:nvGraphicFramePr>
          <p:cNvPr id="104459" name="Object 3"/>
          <p:cNvGraphicFramePr>
            <a:graphicFrameLocks noChangeAspect="1"/>
          </p:cNvGraphicFramePr>
          <p:nvPr/>
        </p:nvGraphicFramePr>
        <p:xfrm>
          <a:off x="4343400" y="1563688"/>
          <a:ext cx="20256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9" name="Equation" r:id="rId4" imgW="1816100" imgH="660400" progId="Equation.3">
                  <p:embed/>
                </p:oleObj>
              </mc:Choice>
              <mc:Fallback>
                <p:oleObj name="Equation" r:id="rId4" imgW="1816100" imgH="660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63688"/>
                        <a:ext cx="202565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0" name="TextBox 17"/>
          <p:cNvSpPr txBox="1">
            <a:spLocks noChangeArrowheads="1"/>
          </p:cNvSpPr>
          <p:nvPr/>
        </p:nvSpPr>
        <p:spPr bwMode="auto">
          <a:xfrm>
            <a:off x="6934200" y="10414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Inference</a:t>
            </a:r>
          </a:p>
        </p:txBody>
      </p:sp>
      <p:graphicFrame>
        <p:nvGraphicFramePr>
          <p:cNvPr id="104461" name="Object 4"/>
          <p:cNvGraphicFramePr>
            <a:graphicFrameLocks noChangeAspect="1"/>
          </p:cNvGraphicFramePr>
          <p:nvPr/>
        </p:nvGraphicFramePr>
        <p:xfrm>
          <a:off x="7183438" y="1454150"/>
          <a:ext cx="1503362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1" name="Equation" r:id="rId6" imgW="2019300" imgH="1206500" progId="Equation.3">
                  <p:embed/>
                </p:oleObj>
              </mc:Choice>
              <mc:Fallback>
                <p:oleObj name="Equation" r:id="rId6" imgW="2019300" imgH="1206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438" y="1454150"/>
                        <a:ext cx="1503362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2" name="Object 5"/>
          <p:cNvGraphicFramePr>
            <a:graphicFrameLocks noChangeAspect="1"/>
          </p:cNvGraphicFramePr>
          <p:nvPr/>
        </p:nvGraphicFramePr>
        <p:xfrm>
          <a:off x="1682750" y="2582863"/>
          <a:ext cx="269398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name="Equation" r:id="rId8" imgW="2425700" imgH="596900" progId="Equation.3">
                  <p:embed/>
                </p:oleObj>
              </mc:Choice>
              <mc:Fallback>
                <p:oleObj name="Equation" r:id="rId8" imgW="24257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582863"/>
                        <a:ext cx="2693988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3" name="TextBox 21"/>
          <p:cNvSpPr txBox="1">
            <a:spLocks noChangeArrowheads="1"/>
          </p:cNvSpPr>
          <p:nvPr/>
        </p:nvSpPr>
        <p:spPr bwMode="auto">
          <a:xfrm>
            <a:off x="4876800" y="2765425"/>
            <a:ext cx="14478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Gradient ascent</a:t>
            </a:r>
          </a:p>
        </p:txBody>
      </p:sp>
      <p:graphicFrame>
        <p:nvGraphicFramePr>
          <p:cNvPr id="104464" name="Object 6"/>
          <p:cNvGraphicFramePr>
            <a:graphicFrameLocks noChangeAspect="1"/>
          </p:cNvGraphicFramePr>
          <p:nvPr/>
        </p:nvGraphicFramePr>
        <p:xfrm>
          <a:off x="7239000" y="2765425"/>
          <a:ext cx="8159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Equation" r:id="rId10" imgW="583947" imgH="203112" progId="Equation.3">
                  <p:embed/>
                </p:oleObj>
              </mc:Choice>
              <mc:Fallback>
                <p:oleObj name="Equation" r:id="rId10" imgW="58394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765425"/>
                        <a:ext cx="815975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7"/>
          <p:cNvGraphicFramePr>
            <a:graphicFrameLocks noChangeAspect="1"/>
          </p:cNvGraphicFramePr>
          <p:nvPr/>
        </p:nvGraphicFramePr>
        <p:xfrm>
          <a:off x="7199313" y="3733800"/>
          <a:ext cx="8778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5" name="Equation" r:id="rId12" imgW="583947" imgH="203112" progId="Equation.3">
                  <p:embed/>
                </p:oleObj>
              </mc:Choice>
              <mc:Fallback>
                <p:oleObj name="Equation" r:id="rId12" imgW="583947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3733800"/>
                        <a:ext cx="87788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6" name="TextBox 24"/>
          <p:cNvSpPr txBox="1">
            <a:spLocks noChangeArrowheads="1"/>
          </p:cNvSpPr>
          <p:nvPr/>
        </p:nvSpPr>
        <p:spPr bwMode="auto">
          <a:xfrm>
            <a:off x="4800600" y="3657600"/>
            <a:ext cx="1784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Linear programming</a:t>
            </a:r>
          </a:p>
        </p:txBody>
      </p:sp>
      <p:graphicFrame>
        <p:nvGraphicFramePr>
          <p:cNvPr id="104467" name="Object 8"/>
          <p:cNvGraphicFramePr>
            <a:graphicFrameLocks noChangeAspect="1"/>
          </p:cNvGraphicFramePr>
          <p:nvPr/>
        </p:nvGraphicFramePr>
        <p:xfrm>
          <a:off x="1897063" y="3429000"/>
          <a:ext cx="198913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7" name="Equation" r:id="rId14" imgW="1790700" imgH="673100" progId="Equation.3">
                  <p:embed/>
                </p:oleObj>
              </mc:Choice>
              <mc:Fallback>
                <p:oleObj name="Equation" r:id="rId14" imgW="1790700" imgH="673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429000"/>
                        <a:ext cx="1989137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0" y="2362200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3316288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4303713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0" y="5334000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74" name="TextBox 34"/>
          <p:cNvSpPr txBox="1">
            <a:spLocks noChangeArrowheads="1"/>
          </p:cNvSpPr>
          <p:nvPr/>
        </p:nvSpPr>
        <p:spPr bwMode="auto">
          <a:xfrm>
            <a:off x="4876800" y="4572000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Quadratic programming</a:t>
            </a:r>
          </a:p>
        </p:txBody>
      </p:sp>
      <p:sp>
        <p:nvSpPr>
          <p:cNvPr id="104475" name="TextBox 35"/>
          <p:cNvSpPr txBox="1">
            <a:spLocks noChangeArrowheads="1"/>
          </p:cNvSpPr>
          <p:nvPr/>
        </p:nvSpPr>
        <p:spPr bwMode="auto">
          <a:xfrm>
            <a:off x="2003425" y="4648200"/>
            <a:ext cx="1806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complicated to write</a:t>
            </a:r>
          </a:p>
        </p:txBody>
      </p:sp>
      <p:sp>
        <p:nvSpPr>
          <p:cNvPr id="104476" name="TextBox 36"/>
          <p:cNvSpPr txBox="1">
            <a:spLocks noChangeArrowheads="1"/>
          </p:cNvSpPr>
          <p:nvPr/>
        </p:nvSpPr>
        <p:spPr bwMode="auto">
          <a:xfrm>
            <a:off x="1524000" y="5711825"/>
            <a:ext cx="29765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most similar features </a:t>
            </a:r>
            <a:r>
              <a:rPr lang="en-US" altLang="en-US" sz="1400">
                <a:solidFill>
                  <a:srgbClr val="000000"/>
                </a:solidFill>
                <a:sym typeface="Wingdings" pitchFamily="2" charset="2"/>
              </a:rPr>
              <a:t> same label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4477" name="TextBox 37"/>
          <p:cNvSpPr txBox="1">
            <a:spLocks noChangeArrowheads="1"/>
          </p:cNvSpPr>
          <p:nvPr/>
        </p:nvSpPr>
        <p:spPr bwMode="auto">
          <a:xfrm>
            <a:off x="4860925" y="5711825"/>
            <a:ext cx="1158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Record data</a:t>
            </a:r>
          </a:p>
        </p:txBody>
      </p:sp>
      <p:graphicFrame>
        <p:nvGraphicFramePr>
          <p:cNvPr id="104478" name="Object 9"/>
          <p:cNvGraphicFramePr>
            <a:graphicFrameLocks noChangeAspect="1"/>
          </p:cNvGraphicFramePr>
          <p:nvPr/>
        </p:nvGraphicFramePr>
        <p:xfrm>
          <a:off x="6934200" y="4648200"/>
          <a:ext cx="18557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8" name="Equation" r:id="rId16" imgW="1193800" imgH="342900" progId="Equation.3">
                  <p:embed/>
                </p:oleObj>
              </mc:Choice>
              <mc:Fallback>
                <p:oleObj name="Equation" r:id="rId16" imgW="11938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648200"/>
                        <a:ext cx="18557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9" name="Object 10"/>
          <p:cNvGraphicFramePr>
            <a:graphicFrameLocks noChangeAspect="1"/>
          </p:cNvGraphicFramePr>
          <p:nvPr/>
        </p:nvGraphicFramePr>
        <p:xfrm>
          <a:off x="6540500" y="5461000"/>
          <a:ext cx="25273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9" name="Equation" r:id="rId18" imgW="1625600" imgH="533400" progId="Equation.3">
                  <p:embed/>
                </p:oleObj>
              </mc:Choice>
              <mc:Fallback>
                <p:oleObj name="Equation" r:id="rId18" imgW="1625600" imgH="533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5461000"/>
                        <a:ext cx="252730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80" name="TextBox 33"/>
          <p:cNvSpPr txBox="1">
            <a:spLocks noChangeArrowheads="1"/>
          </p:cNvSpPr>
          <p:nvPr/>
        </p:nvSpPr>
        <p:spPr bwMode="auto">
          <a:xfrm>
            <a:off x="7315200" y="533400"/>
            <a:ext cx="14811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assuming x in {0 1}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8458200" y="12192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15200" y="6581775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to remember about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sz="28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/>
              <a:t>No free lunch: machine learning algorithms are tools, not dogmas</a:t>
            </a:r>
          </a:p>
          <a:p>
            <a:pPr>
              <a:buFont typeface="Arial" pitchFamily="34" charset="0"/>
              <a:buChar char="•"/>
              <a:defRPr/>
            </a:pPr>
            <a:endParaRPr lang="en-US" sz="28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/>
              <a:t>Try simple classifiers first</a:t>
            </a:r>
          </a:p>
          <a:p>
            <a:pPr>
              <a:buFont typeface="Arial" pitchFamily="34" charset="0"/>
              <a:buChar char="•"/>
              <a:defRPr/>
            </a:pPr>
            <a:endParaRPr lang="en-US" sz="28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/>
              <a:t>Better to have smart features and simple classifiers than simple features and smart classifiers</a:t>
            </a:r>
          </a:p>
          <a:p>
            <a:pPr>
              <a:buFont typeface="Arial" pitchFamily="34" charset="0"/>
              <a:buChar char="•"/>
              <a:defRPr/>
            </a:pPr>
            <a:endParaRPr lang="en-US" sz="28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/>
              <a:t>Use increasingly powerful classifiers with more training data (bias-variance tradeoff)</a:t>
            </a:r>
          </a:p>
          <a:p>
            <a:pPr>
              <a:buFont typeface="Arial" pitchFamily="34" charset="0"/>
              <a:buChar char="•"/>
              <a:defRPr/>
            </a:pPr>
            <a:endParaRPr lang="en-US" sz="2800" dirty="0"/>
          </a:p>
          <a:p>
            <a:pPr>
              <a:buFont typeface="Arial" pitchFamily="34" charset="0"/>
              <a:buChar char="•"/>
              <a:defRPr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15200" y="6581775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Machine Learning References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800"/>
          </a:p>
          <a:p>
            <a:r>
              <a:rPr lang="en-US" altLang="en-US" sz="2800"/>
              <a:t>General</a:t>
            </a:r>
          </a:p>
          <a:p>
            <a:pPr lvl="1"/>
            <a:r>
              <a:rPr lang="en-US" altLang="en-US" sz="2400"/>
              <a:t>Tom Mitchell, </a:t>
            </a:r>
            <a:r>
              <a:rPr lang="en-US" altLang="en-US" sz="2400" i="1"/>
              <a:t>Machine Learning</a:t>
            </a:r>
            <a:r>
              <a:rPr lang="en-US" altLang="en-US" sz="2400"/>
              <a:t>, McGraw Hill, 1997</a:t>
            </a:r>
          </a:p>
          <a:p>
            <a:pPr lvl="1"/>
            <a:r>
              <a:rPr lang="en-US" altLang="en-US" sz="2400"/>
              <a:t>Christopher Bishop, </a:t>
            </a:r>
            <a:r>
              <a:rPr lang="en-US" altLang="en-US" sz="2400" i="1"/>
              <a:t>Neural Networks for Pattern Recognition</a:t>
            </a:r>
            <a:r>
              <a:rPr lang="en-US" altLang="en-US" sz="2400"/>
              <a:t>, Oxford University Press, 1995</a:t>
            </a:r>
          </a:p>
          <a:p>
            <a:r>
              <a:rPr lang="en-US" altLang="en-US" sz="2800"/>
              <a:t>Adaboost</a:t>
            </a:r>
          </a:p>
          <a:p>
            <a:pPr lvl="1"/>
            <a:r>
              <a:rPr lang="en-US" altLang="en-US" sz="2400"/>
              <a:t>Friedman, Hastie, and Tibshirani, “Additive logistic regression: a statistical view of boosting”, Annals of Statistics, 2000 </a:t>
            </a:r>
          </a:p>
          <a:p>
            <a:r>
              <a:rPr lang="en-US" altLang="en-US" sz="2800"/>
              <a:t>SVMs</a:t>
            </a:r>
          </a:p>
          <a:p>
            <a:pPr lvl="1"/>
            <a:r>
              <a:rPr lang="en-US" altLang="en-US" sz="2400"/>
              <a:t>http://www.support-vector.net/icml-tutorial.pdf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1775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machine learning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6000">
                <a:solidFill>
                  <a:srgbClr val="0000FF"/>
                </a:solidFill>
              </a:rPr>
              <a:t>y = f(</a:t>
            </a:r>
            <a:r>
              <a:rPr lang="en-US" altLang="en-US" sz="6000" b="1">
                <a:solidFill>
                  <a:srgbClr val="0000FF"/>
                </a:solidFill>
              </a:rPr>
              <a:t>x</a:t>
            </a:r>
            <a:r>
              <a:rPr lang="en-US" altLang="en-US" sz="6000">
                <a:solidFill>
                  <a:srgbClr val="0000FF"/>
                </a:solidFill>
              </a:rPr>
              <a:t>)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  <a:p>
            <a:r>
              <a:rPr lang="en-US" altLang="en-US" sz="2400" b="1"/>
              <a:t>Training: </a:t>
            </a:r>
            <a:r>
              <a:rPr lang="en-US" altLang="en-US" sz="2400"/>
              <a:t>given a </a:t>
            </a:r>
            <a:r>
              <a:rPr lang="en-US" altLang="en-US" sz="2400" i="1"/>
              <a:t>training set </a:t>
            </a:r>
            <a:r>
              <a:rPr lang="en-US" altLang="en-US" sz="2400"/>
              <a:t>of labeled examples</a:t>
            </a:r>
            <a:r>
              <a:rPr lang="en-US" altLang="en-US" sz="2400" i="1"/>
              <a:t> </a:t>
            </a:r>
            <a:r>
              <a:rPr lang="en-US" altLang="en-US" sz="2400">
                <a:solidFill>
                  <a:srgbClr val="0000FF"/>
                </a:solidFill>
              </a:rPr>
              <a:t>{(</a:t>
            </a:r>
            <a:r>
              <a:rPr lang="en-US" altLang="en-US" sz="2400" b="1">
                <a:solidFill>
                  <a:srgbClr val="0000FF"/>
                </a:solidFill>
              </a:rPr>
              <a:t>x</a:t>
            </a:r>
            <a:r>
              <a:rPr lang="en-US" altLang="en-US" sz="2400" baseline="-25000">
                <a:solidFill>
                  <a:srgbClr val="0000FF"/>
                </a:solidFill>
              </a:rPr>
              <a:t>1</a:t>
            </a:r>
            <a:r>
              <a:rPr lang="en-US" altLang="en-US" sz="2400">
                <a:solidFill>
                  <a:srgbClr val="0000FF"/>
                </a:solidFill>
              </a:rPr>
              <a:t>,y</a:t>
            </a:r>
            <a:r>
              <a:rPr lang="en-US" altLang="en-US" sz="2400" baseline="-25000">
                <a:solidFill>
                  <a:srgbClr val="0000FF"/>
                </a:solidFill>
              </a:rPr>
              <a:t>1</a:t>
            </a:r>
            <a:r>
              <a:rPr lang="en-US" altLang="en-US" sz="2400">
                <a:solidFill>
                  <a:srgbClr val="0000FF"/>
                </a:solidFill>
              </a:rPr>
              <a:t>), …, (</a:t>
            </a:r>
            <a:r>
              <a:rPr lang="en-US" altLang="en-US" sz="2400" b="1">
                <a:solidFill>
                  <a:srgbClr val="0000FF"/>
                </a:solidFill>
              </a:rPr>
              <a:t>x</a:t>
            </a:r>
            <a:r>
              <a:rPr lang="en-US" altLang="en-US" sz="2400" baseline="-25000">
                <a:solidFill>
                  <a:srgbClr val="0000FF"/>
                </a:solidFill>
              </a:rPr>
              <a:t>N</a:t>
            </a:r>
            <a:r>
              <a:rPr lang="en-US" altLang="en-US" sz="2400">
                <a:solidFill>
                  <a:srgbClr val="0000FF"/>
                </a:solidFill>
              </a:rPr>
              <a:t>,y</a:t>
            </a:r>
            <a:r>
              <a:rPr lang="en-US" altLang="en-US" sz="2400" baseline="-25000">
                <a:solidFill>
                  <a:srgbClr val="0000FF"/>
                </a:solidFill>
              </a:rPr>
              <a:t>N</a:t>
            </a:r>
            <a:r>
              <a:rPr lang="en-US" altLang="en-US" sz="2400">
                <a:solidFill>
                  <a:srgbClr val="0000FF"/>
                </a:solidFill>
              </a:rPr>
              <a:t>)}</a:t>
            </a:r>
            <a:r>
              <a:rPr lang="en-US" altLang="en-US" sz="2400"/>
              <a:t>, estimate the prediction function </a:t>
            </a:r>
            <a:r>
              <a:rPr lang="en-US" altLang="en-US" sz="2400">
                <a:solidFill>
                  <a:srgbClr val="0000FF"/>
                </a:solidFill>
              </a:rPr>
              <a:t>f </a:t>
            </a:r>
            <a:r>
              <a:rPr lang="en-US" altLang="en-US" sz="2400"/>
              <a:t>by minimizing the prediction error on the training set</a:t>
            </a:r>
          </a:p>
          <a:p>
            <a:r>
              <a:rPr lang="en-US" altLang="en-US" sz="2400" b="1"/>
              <a:t>Testing:</a:t>
            </a:r>
            <a:r>
              <a:rPr lang="en-US" altLang="en-US" sz="2400"/>
              <a:t> apply </a:t>
            </a:r>
            <a:r>
              <a:rPr lang="en-US" altLang="en-US" sz="2400">
                <a:solidFill>
                  <a:srgbClr val="0000FF"/>
                </a:solidFill>
              </a:rPr>
              <a:t>f</a:t>
            </a:r>
            <a:r>
              <a:rPr lang="en-US" altLang="en-US" sz="2400"/>
              <a:t> to a never before seen </a:t>
            </a:r>
            <a:r>
              <a:rPr lang="en-US" altLang="en-US" sz="2400" i="1"/>
              <a:t>test example</a:t>
            </a:r>
            <a:r>
              <a:rPr lang="en-US" altLang="en-US" sz="2400"/>
              <a:t> </a:t>
            </a:r>
            <a:r>
              <a:rPr lang="en-US" altLang="en-US" sz="2400" b="1">
                <a:solidFill>
                  <a:srgbClr val="0000FF"/>
                </a:solidFill>
              </a:rPr>
              <a:t>x</a:t>
            </a:r>
            <a:r>
              <a:rPr lang="en-US" altLang="en-US" sz="2400"/>
              <a:t> and output the predicted value </a:t>
            </a:r>
            <a:r>
              <a:rPr lang="en-US" altLang="en-US" sz="2400">
                <a:solidFill>
                  <a:srgbClr val="0000FF"/>
                </a:solidFill>
              </a:rPr>
              <a:t>y = f(</a:t>
            </a:r>
            <a:r>
              <a:rPr lang="en-US" altLang="en-US" sz="2400" b="1">
                <a:solidFill>
                  <a:srgbClr val="0000FF"/>
                </a:solidFill>
              </a:rPr>
              <a:t>x</a:t>
            </a:r>
            <a:r>
              <a:rPr lang="en-US" altLang="en-US" sz="240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240088" y="2933700"/>
            <a:ext cx="6842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381501" y="2933700"/>
            <a:ext cx="685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5334000" y="2590800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3213100" y="3276600"/>
            <a:ext cx="82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53256" name="TextBox 9"/>
          <p:cNvSpPr txBox="1">
            <a:spLocks noChangeArrowheads="1"/>
          </p:cNvSpPr>
          <p:nvPr/>
        </p:nvSpPr>
        <p:spPr bwMode="auto">
          <a:xfrm>
            <a:off x="3822700" y="3276600"/>
            <a:ext cx="18923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prediction function</a:t>
            </a:r>
          </a:p>
        </p:txBody>
      </p:sp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5499100" y="3276600"/>
            <a:ext cx="15113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Image feature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73152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altLang="en-US"/>
              <a:t>Steps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57800" y="990600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Training Labels</a:t>
            </a:r>
          </a:p>
        </p:txBody>
      </p:sp>
      <p:grpSp>
        <p:nvGrpSpPr>
          <p:cNvPr id="54277" name="Group 12"/>
          <p:cNvGrpSpPr>
            <a:grpSpLocks/>
          </p:cNvGrpSpPr>
          <p:nvPr/>
        </p:nvGrpSpPr>
        <p:grpSpPr bwMode="auto">
          <a:xfrm>
            <a:off x="76200" y="1570038"/>
            <a:ext cx="2438400" cy="3078162"/>
            <a:chOff x="228600" y="1417320"/>
            <a:chExt cx="2438400" cy="2849880"/>
          </a:xfrm>
        </p:grpSpPr>
        <p:sp>
          <p:nvSpPr>
            <p:cNvPr id="54296" name="TextBox 7"/>
            <p:cNvSpPr txBox="1">
              <a:spLocks noChangeArrowheads="1"/>
            </p:cNvSpPr>
            <p:nvPr/>
          </p:nvSpPr>
          <p:spPr bwMode="auto">
            <a:xfrm>
              <a:off x="533400" y="1417320"/>
              <a:ext cx="18288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rgbClr val="000000"/>
                  </a:solidFill>
                </a:rPr>
                <a:t>Training Images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" y="1448185"/>
              <a:ext cx="2438400" cy="28190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410200" y="2438400"/>
            <a:ext cx="1371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54279" name="TextBox 13"/>
          <p:cNvSpPr txBox="1">
            <a:spLocks noChangeArrowheads="1"/>
          </p:cNvSpPr>
          <p:nvPr/>
        </p:nvSpPr>
        <p:spPr bwMode="auto">
          <a:xfrm>
            <a:off x="552450" y="838200"/>
            <a:ext cx="1581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Image Features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908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8006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5821363" y="1981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432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Image Features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1336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54" name="TextBox 20"/>
          <p:cNvSpPr txBox="1">
            <a:spLocks noChangeArrowheads="1"/>
          </p:cNvSpPr>
          <p:nvPr/>
        </p:nvSpPr>
        <p:spPr bwMode="auto">
          <a:xfrm>
            <a:off x="620713" y="4800600"/>
            <a:ext cx="1436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10255" name="TextBox 21"/>
          <p:cNvSpPr txBox="1">
            <a:spLocks noChangeArrowheads="1"/>
          </p:cNvSpPr>
          <p:nvPr/>
        </p:nvSpPr>
        <p:spPr bwMode="auto">
          <a:xfrm>
            <a:off x="457200" y="6396038"/>
            <a:ext cx="1689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Test Image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68580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438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Learned model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816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Learned model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5720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6581775"/>
            <a:ext cx="2819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Hoiem</a:t>
            </a: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 and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6934200" y="5867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42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438400"/>
            <a:ext cx="22383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5638800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254" grpId="0"/>
      <p:bldP spid="10255" grpId="0"/>
      <p:bldP spid="23" grpId="0" animBg="1"/>
      <p:bldP spid="24" grpId="0" animBg="1"/>
      <p:bldP spid="25" grpId="0" animBg="1"/>
      <p:bldP spid="26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Raw pixels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Histograms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GIST descriptors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…</a:t>
            </a:r>
          </a:p>
        </p:txBody>
      </p:sp>
      <p:pic>
        <p:nvPicPr>
          <p:cNvPr id="4" name="Picture 2" descr="C:\Documents and Settings\Derek Hoiem\My Documents\Classes\Spring10 - Computer Vision\figs\child_in_fiel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3063" y="2043113"/>
            <a:ext cx="2446337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 l="32222" t="12444" r="33333" b="43111"/>
          <a:stretch>
            <a:fillRect/>
          </a:stretch>
        </p:blipFill>
        <p:spPr bwMode="auto">
          <a:xfrm>
            <a:off x="6781800" y="1981200"/>
            <a:ext cx="20796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2" descr="0681_gist_photoshopp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4038600"/>
            <a:ext cx="22415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4038600"/>
            <a:ext cx="23891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Nearest neighbor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495800"/>
            <a:ext cx="8686800" cy="13255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f(</a:t>
            </a:r>
            <a:r>
              <a:rPr lang="en-US" altLang="en-US" b="1">
                <a:solidFill>
                  <a:srgbClr val="0000FF"/>
                </a:solidFill>
              </a:rPr>
              <a:t>x</a:t>
            </a:r>
            <a:r>
              <a:rPr lang="en-US" altLang="en-US">
                <a:solidFill>
                  <a:srgbClr val="0000FF"/>
                </a:solidFill>
              </a:rPr>
              <a:t>) = label of the training example nearest to </a:t>
            </a:r>
            <a:r>
              <a:rPr lang="en-US" altLang="en-US" b="1">
                <a:solidFill>
                  <a:srgbClr val="0000FF"/>
                </a:solidFill>
              </a:rPr>
              <a:t>x</a:t>
            </a:r>
          </a:p>
          <a:p>
            <a:endParaRPr lang="en-US" altLang="en-US" sz="2400"/>
          </a:p>
          <a:p>
            <a:r>
              <a:rPr lang="en-US" altLang="en-US" sz="2400"/>
              <a:t>All we need is a distance function for our inputs</a:t>
            </a:r>
          </a:p>
          <a:p>
            <a:r>
              <a:rPr lang="en-US" altLang="en-US" sz="2400"/>
              <a:t>No training required!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1828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1752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200" y="3276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2971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3733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91200" y="2057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91200" y="3124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76800" y="1676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57800" y="22860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76800" y="3581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57600" y="2235200"/>
            <a:ext cx="106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1600">
                <a:solidFill>
                  <a:srgbClr val="000000"/>
                </a:solidFill>
              </a:rPr>
              <a:t>Test example</a:t>
            </a:r>
          </a:p>
        </p:txBody>
      </p:sp>
      <p:sp>
        <p:nvSpPr>
          <p:cNvPr id="56337" name="TextBox 18"/>
          <p:cNvSpPr txBox="1">
            <a:spLocks noChangeArrowheads="1"/>
          </p:cNvSpPr>
          <p:nvPr/>
        </p:nvSpPr>
        <p:spPr bwMode="auto">
          <a:xfrm>
            <a:off x="990600" y="2286000"/>
            <a:ext cx="1295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1600">
                <a:solidFill>
                  <a:srgbClr val="0000FF"/>
                </a:solidFill>
              </a:rPr>
              <a:t>Training examples from class 1</a:t>
            </a:r>
          </a:p>
        </p:txBody>
      </p:sp>
      <p:sp>
        <p:nvSpPr>
          <p:cNvPr id="56338" name="TextBox 19"/>
          <p:cNvSpPr txBox="1">
            <a:spLocks noChangeArrowheads="1"/>
          </p:cNvSpPr>
          <p:nvPr/>
        </p:nvSpPr>
        <p:spPr bwMode="auto">
          <a:xfrm>
            <a:off x="6248400" y="2133600"/>
            <a:ext cx="1295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1600">
                <a:solidFill>
                  <a:srgbClr val="FF0000"/>
                </a:solidFill>
              </a:rPr>
              <a:t>Training examples from class 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3352800" y="2057400"/>
            <a:ext cx="381000" cy="2286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3505200" y="2209800"/>
            <a:ext cx="304800" cy="3048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7365D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2833</Words>
  <Application>Microsoft Office PowerPoint</Application>
  <PresentationFormat>On-screen Show (4:3)</PresentationFormat>
  <Paragraphs>653</Paragraphs>
  <Slides>58</Slides>
  <Notes>33</Notes>
  <HiddenSlides>14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4" baseType="lpstr">
      <vt:lpstr>Arial</vt:lpstr>
      <vt:lpstr>Calibri</vt:lpstr>
      <vt:lpstr>Tahoma</vt:lpstr>
      <vt:lpstr>Times</vt:lpstr>
      <vt:lpstr>Times New Roman</vt:lpstr>
      <vt:lpstr>Office Theme</vt:lpstr>
      <vt:lpstr>3_Office Theme</vt:lpstr>
      <vt:lpstr>2_Office Theme</vt:lpstr>
      <vt:lpstr>Default Design</vt:lpstr>
      <vt:lpstr>1_Office Theme</vt:lpstr>
      <vt:lpstr>4_Office Theme</vt:lpstr>
      <vt:lpstr>5_Default Design</vt:lpstr>
      <vt:lpstr>1_Blank Presentation</vt:lpstr>
      <vt:lpstr>Blank Presentation</vt:lpstr>
      <vt:lpstr>Image</vt:lpstr>
      <vt:lpstr>Equation</vt:lpstr>
      <vt:lpstr>Machine Learning</vt:lpstr>
      <vt:lpstr>PowerPoint Presentation</vt:lpstr>
      <vt:lpstr>Clustering Strategies</vt:lpstr>
      <vt:lpstr>PowerPoint Presentation</vt:lpstr>
      <vt:lpstr>The machine learning framework</vt:lpstr>
      <vt:lpstr>The machine learning framework</vt:lpstr>
      <vt:lpstr>Steps</vt:lpstr>
      <vt:lpstr>Features</vt:lpstr>
      <vt:lpstr>Classifiers: Nearest neighbor</vt:lpstr>
      <vt:lpstr>Classifiers: Linear</vt:lpstr>
      <vt:lpstr>Many classifiers to choose from</vt:lpstr>
      <vt:lpstr>Recognition task and supervision</vt:lpstr>
      <vt:lpstr>PowerPoint Presentation</vt:lpstr>
      <vt:lpstr>Generalization</vt:lpstr>
      <vt:lpstr>Generalization</vt:lpstr>
      <vt:lpstr>No Free Lunch Theorem</vt:lpstr>
      <vt:lpstr>Bias-Variance Trade-off</vt:lpstr>
      <vt:lpstr>Bias-Variance Trade-off</vt:lpstr>
      <vt:lpstr>Bias-variance tradeoff</vt:lpstr>
      <vt:lpstr>Bias-variance tradeoff</vt:lpstr>
      <vt:lpstr>Effect of Training Size</vt:lpstr>
      <vt:lpstr>The perfect classification algorithm</vt:lpstr>
      <vt:lpstr>Remember…</vt:lpstr>
      <vt:lpstr>How to reduce variance?</vt:lpstr>
      <vt:lpstr>Very brief tour of some classifiers</vt:lpstr>
      <vt:lpstr>Generative vs. Discriminative Classifiers</vt:lpstr>
      <vt:lpstr>Classification</vt:lpstr>
      <vt:lpstr>Nearest Neighbor Classifier</vt:lpstr>
      <vt:lpstr>K-nearest neighbor</vt:lpstr>
      <vt:lpstr>1-nearest neighbor</vt:lpstr>
      <vt:lpstr>3-nearest neighbor</vt:lpstr>
      <vt:lpstr>5-nearest neighbor</vt:lpstr>
      <vt:lpstr>Using K-NN</vt:lpstr>
      <vt:lpstr>Naïve Bayes</vt:lpstr>
      <vt:lpstr>Using Naïve Bayes </vt:lpstr>
      <vt:lpstr>Classifiers: Logistic Regression</vt:lpstr>
      <vt:lpstr>Using Logistic Regression</vt:lpstr>
      <vt:lpstr>Classifiers: Linear SVM</vt:lpstr>
      <vt:lpstr>Classifiers: Linear SVM</vt:lpstr>
      <vt:lpstr>Classifiers: Linear SVM</vt:lpstr>
      <vt:lpstr>Nonlinear SVMs</vt:lpstr>
      <vt:lpstr>Nonlinear SVMs</vt:lpstr>
      <vt:lpstr>Nonlinear SVMs</vt:lpstr>
      <vt:lpstr>Nonlinear kernel: Example</vt:lpstr>
      <vt:lpstr>Kernels for bags of features</vt:lpstr>
      <vt:lpstr>Summary: SVMs for image classification</vt:lpstr>
      <vt:lpstr>What about multi-class SVMs?</vt:lpstr>
      <vt:lpstr>SVMs: Pros and cons</vt:lpstr>
      <vt:lpstr>Summary: Classifiers</vt:lpstr>
      <vt:lpstr>Classifiers: Decision Trees</vt:lpstr>
      <vt:lpstr>Ensemble Methods: Boosting</vt:lpstr>
      <vt:lpstr>Boosted Decision Trees </vt:lpstr>
      <vt:lpstr>Using Boosted Decision Trees</vt:lpstr>
      <vt:lpstr>Ideals for a classification algorithm</vt:lpstr>
      <vt:lpstr>Two ways to think about classifiers</vt:lpstr>
      <vt:lpstr>Comparison</vt:lpstr>
      <vt:lpstr>What to remember about classifiers</vt:lpstr>
      <vt:lpstr>Some Machine Learning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Overview</dc:title>
  <dc:creator>James Hays</dc:creator>
  <cp:lastModifiedBy>Madhurima Rawat</cp:lastModifiedBy>
  <cp:revision>59</cp:revision>
  <dcterms:created xsi:type="dcterms:W3CDTF">2006-08-16T00:00:00Z</dcterms:created>
  <dcterms:modified xsi:type="dcterms:W3CDTF">2023-07-12T15:16:45Z</dcterms:modified>
</cp:coreProperties>
</file>