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10" d="100"/>
          <a:sy n="110" d="100"/>
        </p:scale>
        <p:origin x="546" y="114"/>
      </p:cViewPr>
      <p:guideLst/>
    </p:cSldViewPr>
  </p:slideViewPr>
  <p:notesTextViewPr>
    <p:cViewPr>
      <p:scale>
        <a:sx n="1" d="1"/>
        <a:sy n="1" d="1"/>
      </p:scale>
      <p:origin x="0" y="0"/>
    </p:cViewPr>
  </p:notesTextViewPr>
  <p:notesViewPr>
    <p:cSldViewPr snapToGrid="0">
      <p:cViewPr varScale="1">
        <p:scale>
          <a:sx n="83" d="100"/>
          <a:sy n="83" d="100"/>
        </p:scale>
        <p:origin x="385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3BFDAC-2BA0-4E06-BBD9-59E39916E057}" type="datetimeFigureOut">
              <a:rPr lang="en-IN" smtClean="0"/>
              <a:t>10-04-2023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F29964-CAE6-4D3D-9427-D5F2ADF7A2B3}" type="slidenum">
              <a:rPr lang="en-IN" smtClean="0"/>
              <a:t>‹#›</a:t>
            </a:fld>
            <a:endParaRPr lang="en-IN"/>
          </a:p>
        </p:txBody>
      </p:sp>
    </p:spTree>
    <p:extLst>
      <p:ext uri="{BB962C8B-B14F-4D97-AF65-F5344CB8AC3E}">
        <p14:creationId xmlns:p14="http://schemas.microsoft.com/office/powerpoint/2010/main" val="934535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6E2ED-3717-D7A8-8D79-3B04BE8217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DF93230-E745-2E2F-9B05-B582B62C83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C07F7A-680A-F18A-02D8-24F2E4D14E32}"/>
              </a:ext>
            </a:extLst>
          </p:cNvPr>
          <p:cNvSpPr>
            <a:spLocks noGrp="1"/>
          </p:cNvSpPr>
          <p:nvPr>
            <p:ph type="dt" sz="half" idx="10"/>
          </p:nvPr>
        </p:nvSpPr>
        <p:spPr/>
        <p:txBody>
          <a:bodyPr/>
          <a:lstStyle/>
          <a:p>
            <a:fld id="{81156E9B-4B7A-4911-B014-D4E075F9BAC1}" type="datetimeFigureOut">
              <a:rPr lang="en-IN" smtClean="0"/>
              <a:t>10-04-2023</a:t>
            </a:fld>
            <a:endParaRPr lang="en-IN"/>
          </a:p>
        </p:txBody>
      </p:sp>
      <p:sp>
        <p:nvSpPr>
          <p:cNvPr id="5" name="Footer Placeholder 4">
            <a:extLst>
              <a:ext uri="{FF2B5EF4-FFF2-40B4-BE49-F238E27FC236}">
                <a16:creationId xmlns:a16="http://schemas.microsoft.com/office/drawing/2014/main" id="{FAA8E8AA-50E6-C158-5DD0-E7692F082C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E37935-0B32-57EF-319A-1CA65D6C635E}"/>
              </a:ext>
            </a:extLst>
          </p:cNvPr>
          <p:cNvSpPr>
            <a:spLocks noGrp="1"/>
          </p:cNvSpPr>
          <p:nvPr>
            <p:ph type="sldNum" sz="quarter" idx="12"/>
          </p:nvPr>
        </p:nvSpPr>
        <p:spPr/>
        <p:txBody>
          <a:bodyPr/>
          <a:lstStyle/>
          <a:p>
            <a:fld id="{9A9DBAA9-03EF-40AC-8FB8-7434DEFB921C}" type="slidenum">
              <a:rPr lang="en-IN" smtClean="0"/>
              <a:t>‹#›</a:t>
            </a:fld>
            <a:endParaRPr lang="en-IN"/>
          </a:p>
        </p:txBody>
      </p:sp>
    </p:spTree>
    <p:extLst>
      <p:ext uri="{BB962C8B-B14F-4D97-AF65-F5344CB8AC3E}">
        <p14:creationId xmlns:p14="http://schemas.microsoft.com/office/powerpoint/2010/main" val="3940619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EFF0B-BE29-9421-4892-13B89F2F17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378DF3-8847-F55A-F50B-60C57E1D0C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E3E5DD-776A-4886-1072-5A1711D47B79}"/>
              </a:ext>
            </a:extLst>
          </p:cNvPr>
          <p:cNvSpPr>
            <a:spLocks noGrp="1"/>
          </p:cNvSpPr>
          <p:nvPr>
            <p:ph type="dt" sz="half" idx="10"/>
          </p:nvPr>
        </p:nvSpPr>
        <p:spPr/>
        <p:txBody>
          <a:bodyPr/>
          <a:lstStyle/>
          <a:p>
            <a:fld id="{81156E9B-4B7A-4911-B014-D4E075F9BAC1}" type="datetimeFigureOut">
              <a:rPr lang="en-IN" smtClean="0"/>
              <a:t>10-04-2023</a:t>
            </a:fld>
            <a:endParaRPr lang="en-IN"/>
          </a:p>
        </p:txBody>
      </p:sp>
      <p:sp>
        <p:nvSpPr>
          <p:cNvPr id="5" name="Footer Placeholder 4">
            <a:extLst>
              <a:ext uri="{FF2B5EF4-FFF2-40B4-BE49-F238E27FC236}">
                <a16:creationId xmlns:a16="http://schemas.microsoft.com/office/drawing/2014/main" id="{D6FAEBAE-9FCA-D9D2-688F-06A3251EA2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69AB3C-E2E7-B006-2DB0-2C98F0B5F2B5}"/>
              </a:ext>
            </a:extLst>
          </p:cNvPr>
          <p:cNvSpPr>
            <a:spLocks noGrp="1"/>
          </p:cNvSpPr>
          <p:nvPr>
            <p:ph type="sldNum" sz="quarter" idx="12"/>
          </p:nvPr>
        </p:nvSpPr>
        <p:spPr/>
        <p:txBody>
          <a:bodyPr/>
          <a:lstStyle/>
          <a:p>
            <a:fld id="{9A9DBAA9-03EF-40AC-8FB8-7434DEFB921C}" type="slidenum">
              <a:rPr lang="en-IN" smtClean="0"/>
              <a:t>‹#›</a:t>
            </a:fld>
            <a:endParaRPr lang="en-IN"/>
          </a:p>
        </p:txBody>
      </p:sp>
    </p:spTree>
    <p:extLst>
      <p:ext uri="{BB962C8B-B14F-4D97-AF65-F5344CB8AC3E}">
        <p14:creationId xmlns:p14="http://schemas.microsoft.com/office/powerpoint/2010/main" val="3057540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14C1A1-D218-C759-5E96-754B834B3B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14496C-2AB3-0127-F1BD-FF90AA76DB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A7F4D4-A655-1F36-F39C-640305D64658}"/>
              </a:ext>
            </a:extLst>
          </p:cNvPr>
          <p:cNvSpPr>
            <a:spLocks noGrp="1"/>
          </p:cNvSpPr>
          <p:nvPr>
            <p:ph type="dt" sz="half" idx="10"/>
          </p:nvPr>
        </p:nvSpPr>
        <p:spPr/>
        <p:txBody>
          <a:bodyPr/>
          <a:lstStyle/>
          <a:p>
            <a:fld id="{81156E9B-4B7A-4911-B014-D4E075F9BAC1}" type="datetimeFigureOut">
              <a:rPr lang="en-IN" smtClean="0"/>
              <a:t>10-04-2023</a:t>
            </a:fld>
            <a:endParaRPr lang="en-IN"/>
          </a:p>
        </p:txBody>
      </p:sp>
      <p:sp>
        <p:nvSpPr>
          <p:cNvPr id="5" name="Footer Placeholder 4">
            <a:extLst>
              <a:ext uri="{FF2B5EF4-FFF2-40B4-BE49-F238E27FC236}">
                <a16:creationId xmlns:a16="http://schemas.microsoft.com/office/drawing/2014/main" id="{BC63BBC4-EA08-9357-E110-FC8D9AB24C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8FEC68-9DF9-FD7D-5BF3-F6C64359CFCB}"/>
              </a:ext>
            </a:extLst>
          </p:cNvPr>
          <p:cNvSpPr>
            <a:spLocks noGrp="1"/>
          </p:cNvSpPr>
          <p:nvPr>
            <p:ph type="sldNum" sz="quarter" idx="12"/>
          </p:nvPr>
        </p:nvSpPr>
        <p:spPr/>
        <p:txBody>
          <a:bodyPr/>
          <a:lstStyle/>
          <a:p>
            <a:fld id="{9A9DBAA9-03EF-40AC-8FB8-7434DEFB921C}" type="slidenum">
              <a:rPr lang="en-IN" smtClean="0"/>
              <a:t>‹#›</a:t>
            </a:fld>
            <a:endParaRPr lang="en-IN"/>
          </a:p>
        </p:txBody>
      </p:sp>
    </p:spTree>
    <p:extLst>
      <p:ext uri="{BB962C8B-B14F-4D97-AF65-F5344CB8AC3E}">
        <p14:creationId xmlns:p14="http://schemas.microsoft.com/office/powerpoint/2010/main" val="936579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8A7E4-47AF-0230-1E89-EDC22A760EFC}"/>
              </a:ext>
            </a:extLst>
          </p:cNvPr>
          <p:cNvSpPr>
            <a:spLocks noGrp="1"/>
          </p:cNvSpPr>
          <p:nvPr>
            <p:ph type="title"/>
          </p:nvPr>
        </p:nvSpPr>
        <p:spPr>
          <a:xfrm>
            <a:off x="1438" y="1"/>
            <a:ext cx="10515600" cy="836762"/>
          </a:xfrm>
          <a:solidFill>
            <a:srgbClr val="3333CC"/>
          </a:solidFill>
        </p:spPr>
        <p:txBody>
          <a:bodyPr>
            <a:normAutofit/>
          </a:bodyPr>
          <a:lstStyle>
            <a:lvl1pPr>
              <a:defRPr sz="4000">
                <a:solidFill>
                  <a:schemeClr val="bg1"/>
                </a:solidFill>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BB7DF422-8147-630D-EB93-75002F19DC2E}"/>
              </a:ext>
            </a:extLst>
          </p:cNvPr>
          <p:cNvSpPr>
            <a:spLocks noGrp="1"/>
          </p:cNvSpPr>
          <p:nvPr>
            <p:ph idx="1"/>
          </p:nvPr>
        </p:nvSpPr>
        <p:spPr>
          <a:xfrm>
            <a:off x="1438" y="1253331"/>
            <a:ext cx="10515600" cy="435133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54C8F968-B3B7-4035-BE3E-392430038D26}"/>
              </a:ext>
            </a:extLst>
          </p:cNvPr>
          <p:cNvSpPr>
            <a:spLocks noGrp="1"/>
          </p:cNvSpPr>
          <p:nvPr>
            <p:ph type="dt" sz="half" idx="10"/>
          </p:nvPr>
        </p:nvSpPr>
        <p:spPr/>
        <p:txBody>
          <a:bodyPr/>
          <a:lstStyle/>
          <a:p>
            <a:fld id="{81156E9B-4B7A-4911-B014-D4E075F9BAC1}" type="datetimeFigureOut">
              <a:rPr lang="en-IN" smtClean="0"/>
              <a:t>10-04-2023</a:t>
            </a:fld>
            <a:endParaRPr lang="en-IN"/>
          </a:p>
        </p:txBody>
      </p:sp>
      <p:sp>
        <p:nvSpPr>
          <p:cNvPr id="5" name="Footer Placeholder 4">
            <a:extLst>
              <a:ext uri="{FF2B5EF4-FFF2-40B4-BE49-F238E27FC236}">
                <a16:creationId xmlns:a16="http://schemas.microsoft.com/office/drawing/2014/main" id="{06C67D1F-ED06-E821-4B2F-A7EE0E75B2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37B0CC-55ED-230B-0771-106EBC38C686}"/>
              </a:ext>
            </a:extLst>
          </p:cNvPr>
          <p:cNvSpPr>
            <a:spLocks noGrp="1"/>
          </p:cNvSpPr>
          <p:nvPr>
            <p:ph type="sldNum" sz="quarter" idx="12"/>
          </p:nvPr>
        </p:nvSpPr>
        <p:spPr/>
        <p:txBody>
          <a:bodyPr/>
          <a:lstStyle/>
          <a:p>
            <a:fld id="{9A9DBAA9-03EF-40AC-8FB8-7434DEFB921C}" type="slidenum">
              <a:rPr lang="en-IN" smtClean="0"/>
              <a:t>‹#›</a:t>
            </a:fld>
            <a:endParaRPr lang="en-IN"/>
          </a:p>
        </p:txBody>
      </p:sp>
    </p:spTree>
    <p:extLst>
      <p:ext uri="{BB962C8B-B14F-4D97-AF65-F5344CB8AC3E}">
        <p14:creationId xmlns:p14="http://schemas.microsoft.com/office/powerpoint/2010/main" val="2525752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1B2A5-874F-5E70-782B-C9B4AC70C6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4C5BF1-BDB6-6B71-36EC-E584859287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014AF0-A90E-7EE0-0B59-8A4B71C1A48F}"/>
              </a:ext>
            </a:extLst>
          </p:cNvPr>
          <p:cNvSpPr>
            <a:spLocks noGrp="1"/>
          </p:cNvSpPr>
          <p:nvPr>
            <p:ph type="dt" sz="half" idx="10"/>
          </p:nvPr>
        </p:nvSpPr>
        <p:spPr/>
        <p:txBody>
          <a:bodyPr/>
          <a:lstStyle/>
          <a:p>
            <a:fld id="{81156E9B-4B7A-4911-B014-D4E075F9BAC1}" type="datetimeFigureOut">
              <a:rPr lang="en-IN" smtClean="0"/>
              <a:t>10-04-2023</a:t>
            </a:fld>
            <a:endParaRPr lang="en-IN"/>
          </a:p>
        </p:txBody>
      </p:sp>
      <p:sp>
        <p:nvSpPr>
          <p:cNvPr id="5" name="Footer Placeholder 4">
            <a:extLst>
              <a:ext uri="{FF2B5EF4-FFF2-40B4-BE49-F238E27FC236}">
                <a16:creationId xmlns:a16="http://schemas.microsoft.com/office/drawing/2014/main" id="{F3CCC333-D1FF-C3D0-3562-602AD3F5C3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FF3CC2-EEFB-9347-25DA-4B2C6F49F1CB}"/>
              </a:ext>
            </a:extLst>
          </p:cNvPr>
          <p:cNvSpPr>
            <a:spLocks noGrp="1"/>
          </p:cNvSpPr>
          <p:nvPr>
            <p:ph type="sldNum" sz="quarter" idx="12"/>
          </p:nvPr>
        </p:nvSpPr>
        <p:spPr/>
        <p:txBody>
          <a:bodyPr/>
          <a:lstStyle/>
          <a:p>
            <a:fld id="{9A9DBAA9-03EF-40AC-8FB8-7434DEFB921C}" type="slidenum">
              <a:rPr lang="en-IN" smtClean="0"/>
              <a:t>‹#›</a:t>
            </a:fld>
            <a:endParaRPr lang="en-IN"/>
          </a:p>
        </p:txBody>
      </p:sp>
    </p:spTree>
    <p:extLst>
      <p:ext uri="{BB962C8B-B14F-4D97-AF65-F5344CB8AC3E}">
        <p14:creationId xmlns:p14="http://schemas.microsoft.com/office/powerpoint/2010/main" val="194097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C1A78-A6A0-D9B6-103C-E849904EC9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77DCB0-8D08-E2C5-0EB4-00237A6655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DD66B11-5E0C-46AF-DA33-275627A622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B232C5D-A053-60EB-2F6D-A30EF4FA3A08}"/>
              </a:ext>
            </a:extLst>
          </p:cNvPr>
          <p:cNvSpPr>
            <a:spLocks noGrp="1"/>
          </p:cNvSpPr>
          <p:nvPr>
            <p:ph type="dt" sz="half" idx="10"/>
          </p:nvPr>
        </p:nvSpPr>
        <p:spPr/>
        <p:txBody>
          <a:bodyPr/>
          <a:lstStyle/>
          <a:p>
            <a:fld id="{81156E9B-4B7A-4911-B014-D4E075F9BAC1}" type="datetimeFigureOut">
              <a:rPr lang="en-IN" smtClean="0"/>
              <a:t>10-04-2023</a:t>
            </a:fld>
            <a:endParaRPr lang="en-IN"/>
          </a:p>
        </p:txBody>
      </p:sp>
      <p:sp>
        <p:nvSpPr>
          <p:cNvPr id="6" name="Footer Placeholder 5">
            <a:extLst>
              <a:ext uri="{FF2B5EF4-FFF2-40B4-BE49-F238E27FC236}">
                <a16:creationId xmlns:a16="http://schemas.microsoft.com/office/drawing/2014/main" id="{E3FB8D22-67F2-8E09-1E6F-3438CFD695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32EE72-55D4-52B2-6C36-A37EC32B28D3}"/>
              </a:ext>
            </a:extLst>
          </p:cNvPr>
          <p:cNvSpPr>
            <a:spLocks noGrp="1"/>
          </p:cNvSpPr>
          <p:nvPr>
            <p:ph type="sldNum" sz="quarter" idx="12"/>
          </p:nvPr>
        </p:nvSpPr>
        <p:spPr/>
        <p:txBody>
          <a:bodyPr/>
          <a:lstStyle/>
          <a:p>
            <a:fld id="{9A9DBAA9-03EF-40AC-8FB8-7434DEFB921C}" type="slidenum">
              <a:rPr lang="en-IN" smtClean="0"/>
              <a:t>‹#›</a:t>
            </a:fld>
            <a:endParaRPr lang="en-IN"/>
          </a:p>
        </p:txBody>
      </p:sp>
    </p:spTree>
    <p:extLst>
      <p:ext uri="{BB962C8B-B14F-4D97-AF65-F5344CB8AC3E}">
        <p14:creationId xmlns:p14="http://schemas.microsoft.com/office/powerpoint/2010/main" val="725313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A84EE-8B58-D780-F4A9-A262ACDF360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0E8746-E904-BEE2-F8BD-32BDEB0559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B409C2-285B-5F8C-22B5-63807C725D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846190-9346-05EC-F51F-B6B72FCC14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876FD7-8B24-060D-BA5F-C95EDAD12E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83633B4-2D39-D6B0-A45F-DC2D7C739140}"/>
              </a:ext>
            </a:extLst>
          </p:cNvPr>
          <p:cNvSpPr>
            <a:spLocks noGrp="1"/>
          </p:cNvSpPr>
          <p:nvPr>
            <p:ph type="dt" sz="half" idx="10"/>
          </p:nvPr>
        </p:nvSpPr>
        <p:spPr/>
        <p:txBody>
          <a:bodyPr/>
          <a:lstStyle/>
          <a:p>
            <a:fld id="{81156E9B-4B7A-4911-B014-D4E075F9BAC1}" type="datetimeFigureOut">
              <a:rPr lang="en-IN" smtClean="0"/>
              <a:t>10-04-2023</a:t>
            </a:fld>
            <a:endParaRPr lang="en-IN"/>
          </a:p>
        </p:txBody>
      </p:sp>
      <p:sp>
        <p:nvSpPr>
          <p:cNvPr id="8" name="Footer Placeholder 7">
            <a:extLst>
              <a:ext uri="{FF2B5EF4-FFF2-40B4-BE49-F238E27FC236}">
                <a16:creationId xmlns:a16="http://schemas.microsoft.com/office/drawing/2014/main" id="{D5CCE60D-D1B1-A669-8026-5DA80DF739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27F6E79-D6DF-69F8-0072-FFF525ADA46A}"/>
              </a:ext>
            </a:extLst>
          </p:cNvPr>
          <p:cNvSpPr>
            <a:spLocks noGrp="1"/>
          </p:cNvSpPr>
          <p:nvPr>
            <p:ph type="sldNum" sz="quarter" idx="12"/>
          </p:nvPr>
        </p:nvSpPr>
        <p:spPr/>
        <p:txBody>
          <a:bodyPr/>
          <a:lstStyle/>
          <a:p>
            <a:fld id="{9A9DBAA9-03EF-40AC-8FB8-7434DEFB921C}" type="slidenum">
              <a:rPr lang="en-IN" smtClean="0"/>
              <a:t>‹#›</a:t>
            </a:fld>
            <a:endParaRPr lang="en-IN"/>
          </a:p>
        </p:txBody>
      </p:sp>
    </p:spTree>
    <p:extLst>
      <p:ext uri="{BB962C8B-B14F-4D97-AF65-F5344CB8AC3E}">
        <p14:creationId xmlns:p14="http://schemas.microsoft.com/office/powerpoint/2010/main" val="4066979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3A97D-115E-3432-2D0F-749FF33AAC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07CB730-2BA3-2F4E-FB69-CE29A47E4C70}"/>
              </a:ext>
            </a:extLst>
          </p:cNvPr>
          <p:cNvSpPr>
            <a:spLocks noGrp="1"/>
          </p:cNvSpPr>
          <p:nvPr>
            <p:ph type="dt" sz="half" idx="10"/>
          </p:nvPr>
        </p:nvSpPr>
        <p:spPr/>
        <p:txBody>
          <a:bodyPr/>
          <a:lstStyle/>
          <a:p>
            <a:fld id="{81156E9B-4B7A-4911-B014-D4E075F9BAC1}" type="datetimeFigureOut">
              <a:rPr lang="en-IN" smtClean="0"/>
              <a:t>10-04-2023</a:t>
            </a:fld>
            <a:endParaRPr lang="en-IN"/>
          </a:p>
        </p:txBody>
      </p:sp>
      <p:sp>
        <p:nvSpPr>
          <p:cNvPr id="4" name="Footer Placeholder 3">
            <a:extLst>
              <a:ext uri="{FF2B5EF4-FFF2-40B4-BE49-F238E27FC236}">
                <a16:creationId xmlns:a16="http://schemas.microsoft.com/office/drawing/2014/main" id="{4CECC091-D6C7-6B6F-2361-141D619D595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EA68DE7-3E42-4693-E8EA-379FD321E581}"/>
              </a:ext>
            </a:extLst>
          </p:cNvPr>
          <p:cNvSpPr>
            <a:spLocks noGrp="1"/>
          </p:cNvSpPr>
          <p:nvPr>
            <p:ph type="sldNum" sz="quarter" idx="12"/>
          </p:nvPr>
        </p:nvSpPr>
        <p:spPr/>
        <p:txBody>
          <a:bodyPr/>
          <a:lstStyle/>
          <a:p>
            <a:fld id="{9A9DBAA9-03EF-40AC-8FB8-7434DEFB921C}" type="slidenum">
              <a:rPr lang="en-IN" smtClean="0"/>
              <a:t>‹#›</a:t>
            </a:fld>
            <a:endParaRPr lang="en-IN"/>
          </a:p>
        </p:txBody>
      </p:sp>
    </p:spTree>
    <p:extLst>
      <p:ext uri="{BB962C8B-B14F-4D97-AF65-F5344CB8AC3E}">
        <p14:creationId xmlns:p14="http://schemas.microsoft.com/office/powerpoint/2010/main" val="2237008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EC29A-6412-4BB2-7FB2-BA62D777E3C3}"/>
              </a:ext>
            </a:extLst>
          </p:cNvPr>
          <p:cNvSpPr>
            <a:spLocks noGrp="1"/>
          </p:cNvSpPr>
          <p:nvPr>
            <p:ph type="dt" sz="half" idx="10"/>
          </p:nvPr>
        </p:nvSpPr>
        <p:spPr/>
        <p:txBody>
          <a:bodyPr/>
          <a:lstStyle/>
          <a:p>
            <a:fld id="{81156E9B-4B7A-4911-B014-D4E075F9BAC1}" type="datetimeFigureOut">
              <a:rPr lang="en-IN" smtClean="0"/>
              <a:t>10-04-2023</a:t>
            </a:fld>
            <a:endParaRPr lang="en-IN"/>
          </a:p>
        </p:txBody>
      </p:sp>
      <p:sp>
        <p:nvSpPr>
          <p:cNvPr id="3" name="Footer Placeholder 2">
            <a:extLst>
              <a:ext uri="{FF2B5EF4-FFF2-40B4-BE49-F238E27FC236}">
                <a16:creationId xmlns:a16="http://schemas.microsoft.com/office/drawing/2014/main" id="{8235D716-3D3C-9C99-932A-A013088BBC2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E7C603C-9695-14A9-81F3-AAC6C43ACC0D}"/>
              </a:ext>
            </a:extLst>
          </p:cNvPr>
          <p:cNvSpPr>
            <a:spLocks noGrp="1"/>
          </p:cNvSpPr>
          <p:nvPr>
            <p:ph type="sldNum" sz="quarter" idx="12"/>
          </p:nvPr>
        </p:nvSpPr>
        <p:spPr/>
        <p:txBody>
          <a:bodyPr/>
          <a:lstStyle/>
          <a:p>
            <a:fld id="{9A9DBAA9-03EF-40AC-8FB8-7434DEFB921C}" type="slidenum">
              <a:rPr lang="en-IN" smtClean="0"/>
              <a:t>‹#›</a:t>
            </a:fld>
            <a:endParaRPr lang="en-IN"/>
          </a:p>
        </p:txBody>
      </p:sp>
    </p:spTree>
    <p:extLst>
      <p:ext uri="{BB962C8B-B14F-4D97-AF65-F5344CB8AC3E}">
        <p14:creationId xmlns:p14="http://schemas.microsoft.com/office/powerpoint/2010/main" val="2255348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25905-179A-8975-19B8-2921BA543B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B24A705-6DE2-BA80-4F06-5A9D1A33F4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5A0301-C350-8A71-B139-F4EF957A9D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C3B46F-3B16-1983-122D-828D87527697}"/>
              </a:ext>
            </a:extLst>
          </p:cNvPr>
          <p:cNvSpPr>
            <a:spLocks noGrp="1"/>
          </p:cNvSpPr>
          <p:nvPr>
            <p:ph type="dt" sz="half" idx="10"/>
          </p:nvPr>
        </p:nvSpPr>
        <p:spPr/>
        <p:txBody>
          <a:bodyPr/>
          <a:lstStyle/>
          <a:p>
            <a:fld id="{81156E9B-4B7A-4911-B014-D4E075F9BAC1}" type="datetimeFigureOut">
              <a:rPr lang="en-IN" smtClean="0"/>
              <a:t>10-04-2023</a:t>
            </a:fld>
            <a:endParaRPr lang="en-IN"/>
          </a:p>
        </p:txBody>
      </p:sp>
      <p:sp>
        <p:nvSpPr>
          <p:cNvPr id="6" name="Footer Placeholder 5">
            <a:extLst>
              <a:ext uri="{FF2B5EF4-FFF2-40B4-BE49-F238E27FC236}">
                <a16:creationId xmlns:a16="http://schemas.microsoft.com/office/drawing/2014/main" id="{1563A9C0-8E50-0A65-3B8C-7CF193EF39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53C102-A87C-BFED-D439-C975BD006CC6}"/>
              </a:ext>
            </a:extLst>
          </p:cNvPr>
          <p:cNvSpPr>
            <a:spLocks noGrp="1"/>
          </p:cNvSpPr>
          <p:nvPr>
            <p:ph type="sldNum" sz="quarter" idx="12"/>
          </p:nvPr>
        </p:nvSpPr>
        <p:spPr/>
        <p:txBody>
          <a:bodyPr/>
          <a:lstStyle/>
          <a:p>
            <a:fld id="{9A9DBAA9-03EF-40AC-8FB8-7434DEFB921C}" type="slidenum">
              <a:rPr lang="en-IN" smtClean="0"/>
              <a:t>‹#›</a:t>
            </a:fld>
            <a:endParaRPr lang="en-IN"/>
          </a:p>
        </p:txBody>
      </p:sp>
    </p:spTree>
    <p:extLst>
      <p:ext uri="{BB962C8B-B14F-4D97-AF65-F5344CB8AC3E}">
        <p14:creationId xmlns:p14="http://schemas.microsoft.com/office/powerpoint/2010/main" val="3297449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A7CCF-B3FB-ABA5-0090-D78FB1F2F1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1E726F-F74B-B3C0-BF20-9FA0623E11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B7202D2-845A-DB9B-DEB2-0C0CA11DCF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6EE338-E71A-8260-57C3-FFE330D7A423}"/>
              </a:ext>
            </a:extLst>
          </p:cNvPr>
          <p:cNvSpPr>
            <a:spLocks noGrp="1"/>
          </p:cNvSpPr>
          <p:nvPr>
            <p:ph type="dt" sz="half" idx="10"/>
          </p:nvPr>
        </p:nvSpPr>
        <p:spPr/>
        <p:txBody>
          <a:bodyPr/>
          <a:lstStyle/>
          <a:p>
            <a:fld id="{81156E9B-4B7A-4911-B014-D4E075F9BAC1}" type="datetimeFigureOut">
              <a:rPr lang="en-IN" smtClean="0"/>
              <a:t>10-04-2023</a:t>
            </a:fld>
            <a:endParaRPr lang="en-IN"/>
          </a:p>
        </p:txBody>
      </p:sp>
      <p:sp>
        <p:nvSpPr>
          <p:cNvPr id="6" name="Footer Placeholder 5">
            <a:extLst>
              <a:ext uri="{FF2B5EF4-FFF2-40B4-BE49-F238E27FC236}">
                <a16:creationId xmlns:a16="http://schemas.microsoft.com/office/drawing/2014/main" id="{6DD20BF9-C079-8A49-62B4-B1B3660896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293739-9E3C-E450-38EC-B16D245CCE74}"/>
              </a:ext>
            </a:extLst>
          </p:cNvPr>
          <p:cNvSpPr>
            <a:spLocks noGrp="1"/>
          </p:cNvSpPr>
          <p:nvPr>
            <p:ph type="sldNum" sz="quarter" idx="12"/>
          </p:nvPr>
        </p:nvSpPr>
        <p:spPr/>
        <p:txBody>
          <a:bodyPr/>
          <a:lstStyle/>
          <a:p>
            <a:fld id="{9A9DBAA9-03EF-40AC-8FB8-7434DEFB921C}" type="slidenum">
              <a:rPr lang="en-IN" smtClean="0"/>
              <a:t>‹#›</a:t>
            </a:fld>
            <a:endParaRPr lang="en-IN"/>
          </a:p>
        </p:txBody>
      </p:sp>
    </p:spTree>
    <p:extLst>
      <p:ext uri="{BB962C8B-B14F-4D97-AF65-F5344CB8AC3E}">
        <p14:creationId xmlns:p14="http://schemas.microsoft.com/office/powerpoint/2010/main" val="1428960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DD7940-4BB6-190A-467F-865A846BB4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9094E3-02E6-0B1A-4BCD-EFFB00B33A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BF2DF1-AE4F-1EB3-3783-8ED9B214F4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156E9B-4B7A-4911-B014-D4E075F9BAC1}" type="datetimeFigureOut">
              <a:rPr lang="en-IN" smtClean="0"/>
              <a:t>10-04-2023</a:t>
            </a:fld>
            <a:endParaRPr lang="en-IN"/>
          </a:p>
        </p:txBody>
      </p:sp>
      <p:sp>
        <p:nvSpPr>
          <p:cNvPr id="5" name="Footer Placeholder 4">
            <a:extLst>
              <a:ext uri="{FF2B5EF4-FFF2-40B4-BE49-F238E27FC236}">
                <a16:creationId xmlns:a16="http://schemas.microsoft.com/office/drawing/2014/main" id="{08861CED-D82B-5682-E92D-0F986A7140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1B83531-9886-9909-4372-5414A2B7FE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9DBAA9-03EF-40AC-8FB8-7434DEFB921C}" type="slidenum">
              <a:rPr lang="en-IN" smtClean="0"/>
              <a:t>‹#›</a:t>
            </a:fld>
            <a:endParaRPr lang="en-IN"/>
          </a:p>
        </p:txBody>
      </p:sp>
    </p:spTree>
    <p:extLst>
      <p:ext uri="{BB962C8B-B14F-4D97-AF65-F5344CB8AC3E}">
        <p14:creationId xmlns:p14="http://schemas.microsoft.com/office/powerpoint/2010/main" val="134135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1272-7F12-D210-A05F-ACEE3B6F2EE5}"/>
              </a:ext>
            </a:extLst>
          </p:cNvPr>
          <p:cNvSpPr>
            <a:spLocks noGrp="1"/>
          </p:cNvSpPr>
          <p:nvPr>
            <p:ph type="ctrTitle"/>
          </p:nvPr>
        </p:nvSpPr>
        <p:spPr>
          <a:xfrm>
            <a:off x="1524000" y="2167391"/>
            <a:ext cx="9144000" cy="2387600"/>
          </a:xfrm>
        </p:spPr>
        <p:txBody>
          <a:bodyPr/>
          <a:lstStyle/>
          <a:p>
            <a:r>
              <a:rPr lang="en-US" dirty="0"/>
              <a:t>Unit -1 </a:t>
            </a:r>
            <a:br>
              <a:rPr lang="en-US" dirty="0"/>
            </a:br>
            <a:r>
              <a:rPr lang="en-US" dirty="0"/>
              <a:t>Introduction to Visualization</a:t>
            </a:r>
            <a:endParaRPr lang="en-IN" dirty="0"/>
          </a:p>
        </p:txBody>
      </p:sp>
    </p:spTree>
    <p:extLst>
      <p:ext uri="{BB962C8B-B14F-4D97-AF65-F5344CB8AC3E}">
        <p14:creationId xmlns:p14="http://schemas.microsoft.com/office/powerpoint/2010/main" val="22202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1AC8-69A6-A270-04BF-4EF3AC91DF52}"/>
              </a:ext>
            </a:extLst>
          </p:cNvPr>
          <p:cNvSpPr>
            <a:spLocks noGrp="1"/>
          </p:cNvSpPr>
          <p:nvPr>
            <p:ph type="title"/>
          </p:nvPr>
        </p:nvSpPr>
        <p:spPr/>
        <p:txBody>
          <a:bodyPr/>
          <a:lstStyle/>
          <a:p>
            <a:r>
              <a:rPr lang="en-IN" dirty="0"/>
              <a:t>Directory of visualizations: </a:t>
            </a:r>
          </a:p>
        </p:txBody>
      </p:sp>
      <p:sp>
        <p:nvSpPr>
          <p:cNvPr id="3" name="Content Placeholder 2">
            <a:extLst>
              <a:ext uri="{FF2B5EF4-FFF2-40B4-BE49-F238E27FC236}">
                <a16:creationId xmlns:a16="http://schemas.microsoft.com/office/drawing/2014/main" id="{BB545966-D9EF-23B9-02CB-6A672A2D49B6}"/>
              </a:ext>
            </a:extLst>
          </p:cNvPr>
          <p:cNvSpPr>
            <a:spLocks noGrp="1"/>
          </p:cNvSpPr>
          <p:nvPr>
            <p:ph idx="1"/>
          </p:nvPr>
        </p:nvSpPr>
        <p:spPr/>
        <p:txBody>
          <a:bodyPr/>
          <a:lstStyle/>
          <a:p>
            <a:r>
              <a:rPr lang="en-IN" b="1" i="0" dirty="0">
                <a:solidFill>
                  <a:srgbClr val="333333"/>
                </a:solidFill>
                <a:effectLst/>
                <a:latin typeface="Helvetica Neue"/>
              </a:rPr>
              <a:t>Amounts</a:t>
            </a:r>
          </a:p>
          <a:p>
            <a:endParaRPr lang="en-IN" dirty="0"/>
          </a:p>
        </p:txBody>
      </p:sp>
      <p:pic>
        <p:nvPicPr>
          <p:cNvPr id="7170" name="Picture 2">
            <a:extLst>
              <a:ext uri="{FF2B5EF4-FFF2-40B4-BE49-F238E27FC236}">
                <a16:creationId xmlns:a16="http://schemas.microsoft.com/office/drawing/2014/main" id="{E161E60A-5872-69FB-7733-B45C575438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6643"/>
          <a:stretch/>
        </p:blipFill>
        <p:spPr bwMode="auto">
          <a:xfrm>
            <a:off x="670560" y="2239101"/>
            <a:ext cx="8943703" cy="304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557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620E-7D25-B432-2A46-987CF8647C65}"/>
              </a:ext>
            </a:extLst>
          </p:cNvPr>
          <p:cNvSpPr>
            <a:spLocks noGrp="1"/>
          </p:cNvSpPr>
          <p:nvPr>
            <p:ph type="title"/>
          </p:nvPr>
        </p:nvSpPr>
        <p:spPr/>
        <p:txBody>
          <a:bodyPr/>
          <a:lstStyle/>
          <a:p>
            <a:r>
              <a:rPr lang="en-US" dirty="0"/>
              <a:t>Amounts</a:t>
            </a:r>
            <a:endParaRPr lang="en-IN" dirty="0"/>
          </a:p>
        </p:txBody>
      </p:sp>
      <p:pic>
        <p:nvPicPr>
          <p:cNvPr id="8194" name="Picture 2">
            <a:extLst>
              <a:ext uri="{FF2B5EF4-FFF2-40B4-BE49-F238E27FC236}">
                <a16:creationId xmlns:a16="http://schemas.microsoft.com/office/drawing/2014/main" id="{685C6BBF-B657-3888-1EF6-DA05883D42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718" y="1700722"/>
            <a:ext cx="9083040" cy="4537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039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6889E-F0E1-490F-265E-1FDE3684241B}"/>
              </a:ext>
            </a:extLst>
          </p:cNvPr>
          <p:cNvSpPr>
            <a:spLocks noGrp="1"/>
          </p:cNvSpPr>
          <p:nvPr>
            <p:ph type="title"/>
          </p:nvPr>
        </p:nvSpPr>
        <p:spPr/>
        <p:txBody>
          <a:bodyPr/>
          <a:lstStyle/>
          <a:p>
            <a:r>
              <a:rPr lang="en-IN" dirty="0"/>
              <a:t>Distributions</a:t>
            </a:r>
          </a:p>
        </p:txBody>
      </p:sp>
      <p:pic>
        <p:nvPicPr>
          <p:cNvPr id="4" name="Picture 3">
            <a:extLst>
              <a:ext uri="{FF2B5EF4-FFF2-40B4-BE49-F238E27FC236}">
                <a16:creationId xmlns:a16="http://schemas.microsoft.com/office/drawing/2014/main" id="{339D0A9A-5221-C064-D876-F45EF45CC970}"/>
              </a:ext>
            </a:extLst>
          </p:cNvPr>
          <p:cNvPicPr>
            <a:picLocks noChangeAspect="1"/>
          </p:cNvPicPr>
          <p:nvPr/>
        </p:nvPicPr>
        <p:blipFill>
          <a:blip r:embed="rId2"/>
          <a:stretch>
            <a:fillRect/>
          </a:stretch>
        </p:blipFill>
        <p:spPr>
          <a:xfrm>
            <a:off x="278674" y="1379474"/>
            <a:ext cx="10145486" cy="5069044"/>
          </a:xfrm>
          <a:prstGeom prst="rect">
            <a:avLst/>
          </a:prstGeom>
        </p:spPr>
      </p:pic>
    </p:spTree>
    <p:extLst>
      <p:ext uri="{BB962C8B-B14F-4D97-AF65-F5344CB8AC3E}">
        <p14:creationId xmlns:p14="http://schemas.microsoft.com/office/powerpoint/2010/main" val="3957255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8AB60-E018-0C69-B9B5-C0BF1177E3ED}"/>
              </a:ext>
            </a:extLst>
          </p:cNvPr>
          <p:cNvSpPr>
            <a:spLocks noGrp="1"/>
          </p:cNvSpPr>
          <p:nvPr>
            <p:ph type="title"/>
          </p:nvPr>
        </p:nvSpPr>
        <p:spPr/>
        <p:txBody>
          <a:bodyPr/>
          <a:lstStyle/>
          <a:p>
            <a:r>
              <a:rPr lang="en-IN" dirty="0"/>
              <a:t>Proportions</a:t>
            </a:r>
          </a:p>
        </p:txBody>
      </p:sp>
      <p:pic>
        <p:nvPicPr>
          <p:cNvPr id="1026" name="Picture 2">
            <a:extLst>
              <a:ext uri="{FF2B5EF4-FFF2-40B4-BE49-F238E27FC236}">
                <a16:creationId xmlns:a16="http://schemas.microsoft.com/office/drawing/2014/main" id="{41FEFBA2-16DE-D1DF-066E-0082F3F00D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69" y="1181262"/>
            <a:ext cx="10432869" cy="26027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42E894B-D7F3-C47D-17D2-CB913A426E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69" y="4015333"/>
            <a:ext cx="10589623" cy="2641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420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6CEFE-D742-53CD-E21F-20B1A14FCED7}"/>
              </a:ext>
            </a:extLst>
          </p:cNvPr>
          <p:cNvSpPr>
            <a:spLocks noGrp="1"/>
          </p:cNvSpPr>
          <p:nvPr>
            <p:ph type="title"/>
          </p:nvPr>
        </p:nvSpPr>
        <p:spPr/>
        <p:txBody>
          <a:bodyPr/>
          <a:lstStyle/>
          <a:p>
            <a:r>
              <a:rPr lang="en-IN" dirty="0"/>
              <a:t>x–y relationships</a:t>
            </a:r>
          </a:p>
        </p:txBody>
      </p:sp>
      <p:pic>
        <p:nvPicPr>
          <p:cNvPr id="2050" name="Picture 2">
            <a:extLst>
              <a:ext uri="{FF2B5EF4-FFF2-40B4-BE49-F238E27FC236}">
                <a16:creationId xmlns:a16="http://schemas.microsoft.com/office/drawing/2014/main" id="{75DF2078-C69F-BB2B-90B2-50AD06A7B4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918" y="1469268"/>
            <a:ext cx="9692640" cy="241811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0A0A824-92D8-4900-D2FB-791C9EA06E6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4286"/>
          <a:stretch/>
        </p:blipFill>
        <p:spPr bwMode="auto">
          <a:xfrm>
            <a:off x="1674962" y="4090957"/>
            <a:ext cx="7219405" cy="237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6147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9B8E1-0616-3C75-BEBB-9169C4539CA5}"/>
              </a:ext>
            </a:extLst>
          </p:cNvPr>
          <p:cNvSpPr>
            <a:spLocks noGrp="1"/>
          </p:cNvSpPr>
          <p:nvPr>
            <p:ph type="title"/>
          </p:nvPr>
        </p:nvSpPr>
        <p:spPr/>
        <p:txBody>
          <a:bodyPr/>
          <a:lstStyle/>
          <a:p>
            <a:r>
              <a:rPr lang="en-IN" dirty="0"/>
              <a:t>Geospatial data</a:t>
            </a:r>
          </a:p>
        </p:txBody>
      </p:sp>
      <p:pic>
        <p:nvPicPr>
          <p:cNvPr id="3074" name="Picture 2">
            <a:extLst>
              <a:ext uri="{FF2B5EF4-FFF2-40B4-BE49-F238E27FC236}">
                <a16:creationId xmlns:a16="http://schemas.microsoft.com/office/drawing/2014/main" id="{9BB2B381-3F6F-F88C-9879-8AC8E085AC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7364"/>
          <a:stretch/>
        </p:blipFill>
        <p:spPr bwMode="auto">
          <a:xfrm>
            <a:off x="509452" y="1455905"/>
            <a:ext cx="6622868" cy="227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714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EC44B-CFCE-E915-700B-44E3C698FD74}"/>
              </a:ext>
            </a:extLst>
          </p:cNvPr>
          <p:cNvSpPr>
            <a:spLocks noGrp="1"/>
          </p:cNvSpPr>
          <p:nvPr>
            <p:ph type="title"/>
          </p:nvPr>
        </p:nvSpPr>
        <p:spPr/>
        <p:txBody>
          <a:bodyPr/>
          <a:lstStyle/>
          <a:p>
            <a:r>
              <a:rPr lang="en-US" dirty="0"/>
              <a:t>Error Bars</a:t>
            </a:r>
            <a:endParaRPr lang="en-IN" dirty="0"/>
          </a:p>
        </p:txBody>
      </p:sp>
      <p:pic>
        <p:nvPicPr>
          <p:cNvPr id="4098" name="Picture 2">
            <a:extLst>
              <a:ext uri="{FF2B5EF4-FFF2-40B4-BE49-F238E27FC236}">
                <a16:creationId xmlns:a16="http://schemas.microsoft.com/office/drawing/2014/main" id="{B791AD14-E1B7-B710-8000-22EA279EB6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62803"/>
            <a:ext cx="9823269" cy="245070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D43AEA0-5F09-7081-ABB9-D0D29BD80C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347" y="4141602"/>
            <a:ext cx="10049691" cy="2507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444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9D75C-0A19-3466-D8A5-C01B0E58C278}"/>
              </a:ext>
            </a:extLst>
          </p:cNvPr>
          <p:cNvSpPr>
            <a:spLocks noGrp="1"/>
          </p:cNvSpPr>
          <p:nvPr>
            <p:ph type="title"/>
          </p:nvPr>
        </p:nvSpPr>
        <p:spPr/>
        <p:txBody>
          <a:bodyPr/>
          <a:lstStyle/>
          <a:p>
            <a:r>
              <a:rPr lang="en-IN" dirty="0"/>
              <a:t>Cartesian coordinates</a:t>
            </a:r>
          </a:p>
        </p:txBody>
      </p:sp>
      <p:sp>
        <p:nvSpPr>
          <p:cNvPr id="3" name="Content Placeholder 2">
            <a:extLst>
              <a:ext uri="{FF2B5EF4-FFF2-40B4-BE49-F238E27FC236}">
                <a16:creationId xmlns:a16="http://schemas.microsoft.com/office/drawing/2014/main" id="{3FA2D282-0F65-385F-35E7-B821FCC9EEEC}"/>
              </a:ext>
            </a:extLst>
          </p:cNvPr>
          <p:cNvSpPr>
            <a:spLocks noGrp="1"/>
          </p:cNvSpPr>
          <p:nvPr>
            <p:ph idx="1"/>
          </p:nvPr>
        </p:nvSpPr>
        <p:spPr/>
        <p:txBody>
          <a:bodyPr/>
          <a:lstStyle/>
          <a:p>
            <a:r>
              <a:rPr lang="en-US" b="0" i="0" dirty="0">
                <a:solidFill>
                  <a:srgbClr val="333333"/>
                </a:solidFill>
                <a:effectLst/>
                <a:latin typeface="Helvetica Neue"/>
              </a:rPr>
              <a:t>The </a:t>
            </a:r>
            <a:r>
              <a:rPr lang="en-US" b="0" i="1" dirty="0">
                <a:solidFill>
                  <a:srgbClr val="333333"/>
                </a:solidFill>
                <a:effectLst/>
                <a:latin typeface="Helvetica Neue"/>
              </a:rPr>
              <a:t>x</a:t>
            </a:r>
            <a:r>
              <a:rPr lang="en-US" b="0" i="0" dirty="0">
                <a:solidFill>
                  <a:srgbClr val="333333"/>
                </a:solidFill>
                <a:effectLst/>
                <a:latin typeface="Helvetica Neue"/>
              </a:rPr>
              <a:t> and </a:t>
            </a:r>
            <a:r>
              <a:rPr lang="en-US" b="0" i="1" dirty="0">
                <a:solidFill>
                  <a:srgbClr val="333333"/>
                </a:solidFill>
                <a:effectLst/>
                <a:latin typeface="Helvetica Neue"/>
              </a:rPr>
              <a:t>y</a:t>
            </a:r>
            <a:r>
              <a:rPr lang="en-US" b="0" i="0" dirty="0">
                <a:solidFill>
                  <a:srgbClr val="333333"/>
                </a:solidFill>
                <a:effectLst/>
                <a:latin typeface="Helvetica Neue"/>
              </a:rPr>
              <a:t> axes run orthogonally to each other, and data values are placed in an even spacing along both axes.</a:t>
            </a:r>
          </a:p>
          <a:p>
            <a:r>
              <a:rPr lang="en-US" b="0" i="0" dirty="0">
                <a:solidFill>
                  <a:srgbClr val="333333"/>
                </a:solidFill>
                <a:effectLst/>
                <a:latin typeface="Helvetica Neue"/>
              </a:rPr>
              <a:t>The two axes are continuous position scales, and they can represent both positive and negative real numbers.</a:t>
            </a:r>
            <a:endParaRPr lang="en-US" dirty="0">
              <a:solidFill>
                <a:srgbClr val="333333"/>
              </a:solidFill>
              <a:latin typeface="Helvetica Neue"/>
            </a:endParaRPr>
          </a:p>
          <a:p>
            <a:endParaRPr lang="en-IN" dirty="0"/>
          </a:p>
        </p:txBody>
      </p:sp>
      <p:pic>
        <p:nvPicPr>
          <p:cNvPr id="1026" name="Picture 2" descr="Standard cartesian coordinate system. The horizontal axis is conventionally called x and the vertical axis y. The two axes form a grid with equidistant spacing. Here, both the x and the y grid lines are separated by units of one. The point (2, 1) is located two x units to the right and one y unit above the origin (0, 0). The point (-1, -1) is located one x unit to the left and one y unit below the origin.">
            <a:extLst>
              <a:ext uri="{FF2B5EF4-FFF2-40B4-BE49-F238E27FC236}">
                <a16:creationId xmlns:a16="http://schemas.microsoft.com/office/drawing/2014/main" id="{892BD1B2-2330-C0FB-D1CE-26060727F4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163" y="3429000"/>
            <a:ext cx="4019460" cy="321318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B9ADA1E2-88A2-21A3-AA4B-BDD8386BCB71}"/>
              </a:ext>
            </a:extLst>
          </p:cNvPr>
          <p:cNvGrpSpPr/>
          <p:nvPr/>
        </p:nvGrpSpPr>
        <p:grpSpPr>
          <a:xfrm>
            <a:off x="5524151" y="3326674"/>
            <a:ext cx="4926135" cy="3393263"/>
            <a:chOff x="5524151" y="3326674"/>
            <a:chExt cx="4926135" cy="3393263"/>
          </a:xfrm>
        </p:grpSpPr>
        <p:pic>
          <p:nvPicPr>
            <p:cNvPr id="1028" name="Picture 4" descr="Daily temperature normals for Houston, TX. Temperature is mapped to the y axis and day of the year to the x axis. Parts (a), (b), and (c) show the same figure in different aspect ratios. All three parts are valid visualizations of the temperature data. Data source: NOAA.">
              <a:extLst>
                <a:ext uri="{FF2B5EF4-FFF2-40B4-BE49-F238E27FC236}">
                  <a16:creationId xmlns:a16="http://schemas.microsoft.com/office/drawing/2014/main" id="{C93A0DC9-629B-E9E6-A68D-77B5E1472E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917" b="40318"/>
            <a:stretch/>
          </p:blipFill>
          <p:spPr bwMode="auto">
            <a:xfrm>
              <a:off x="5590903" y="3429000"/>
              <a:ext cx="4859383" cy="329093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1217EC2-070F-D4B9-E3B4-CCADA7E725A4}"/>
                </a:ext>
              </a:extLst>
            </p:cNvPr>
            <p:cNvSpPr/>
            <p:nvPr/>
          </p:nvSpPr>
          <p:spPr>
            <a:xfrm>
              <a:off x="5524151" y="3326674"/>
              <a:ext cx="267050" cy="3570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638606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64094-CC2B-F073-7EBC-7F36561B5008}"/>
              </a:ext>
            </a:extLst>
          </p:cNvPr>
          <p:cNvSpPr>
            <a:spLocks noGrp="1"/>
          </p:cNvSpPr>
          <p:nvPr>
            <p:ph type="title"/>
          </p:nvPr>
        </p:nvSpPr>
        <p:spPr/>
        <p:txBody>
          <a:bodyPr/>
          <a:lstStyle/>
          <a:p>
            <a:r>
              <a:rPr lang="en-IN" dirty="0"/>
              <a:t>Nonlinear axes</a:t>
            </a:r>
          </a:p>
        </p:txBody>
      </p:sp>
      <p:sp>
        <p:nvSpPr>
          <p:cNvPr id="3" name="Content Placeholder 2">
            <a:extLst>
              <a:ext uri="{FF2B5EF4-FFF2-40B4-BE49-F238E27FC236}">
                <a16:creationId xmlns:a16="http://schemas.microsoft.com/office/drawing/2014/main" id="{9D6FF462-AB96-C947-0B71-E50D4CA6339A}"/>
              </a:ext>
            </a:extLst>
          </p:cNvPr>
          <p:cNvSpPr>
            <a:spLocks noGrp="1"/>
          </p:cNvSpPr>
          <p:nvPr>
            <p:ph idx="1"/>
          </p:nvPr>
        </p:nvSpPr>
        <p:spPr/>
        <p:txBody>
          <a:bodyPr/>
          <a:lstStyle/>
          <a:p>
            <a:r>
              <a:rPr lang="en-US" b="0" i="0" dirty="0">
                <a:solidFill>
                  <a:srgbClr val="333333"/>
                </a:solidFill>
                <a:effectLst/>
                <a:latin typeface="Helvetica Neue"/>
              </a:rPr>
              <a:t>In a nonlinear scale, even spacing in data units corresponds to uneven spacing in the visualization, or conversely even spacing in the visualization corresponds to uneven spacing in data units.</a:t>
            </a:r>
          </a:p>
          <a:p>
            <a:r>
              <a:rPr lang="en-US" b="0" i="0" dirty="0">
                <a:solidFill>
                  <a:srgbClr val="333333"/>
                </a:solidFill>
                <a:effectLst/>
                <a:latin typeface="Helvetica Neue"/>
              </a:rPr>
              <a:t>The most commonly used nonlinear scale is the </a:t>
            </a:r>
            <a:r>
              <a:rPr lang="en-US" b="0" i="1" dirty="0">
                <a:solidFill>
                  <a:srgbClr val="333333"/>
                </a:solidFill>
                <a:effectLst/>
                <a:latin typeface="Helvetica Neue"/>
              </a:rPr>
              <a:t>logarithmic scale</a:t>
            </a:r>
            <a:r>
              <a:rPr lang="en-US" b="0" i="0" dirty="0">
                <a:solidFill>
                  <a:srgbClr val="333333"/>
                </a:solidFill>
                <a:effectLst/>
                <a:latin typeface="Helvetica Neue"/>
              </a:rPr>
              <a:t> or </a:t>
            </a:r>
            <a:r>
              <a:rPr lang="en-US" b="0" i="1" dirty="0">
                <a:solidFill>
                  <a:srgbClr val="333333"/>
                </a:solidFill>
                <a:effectLst/>
                <a:latin typeface="Helvetica Neue"/>
              </a:rPr>
              <a:t>log scale</a:t>
            </a:r>
            <a:r>
              <a:rPr lang="en-US" b="0" i="0" dirty="0">
                <a:solidFill>
                  <a:srgbClr val="333333"/>
                </a:solidFill>
                <a:effectLst/>
                <a:latin typeface="Helvetica Neue"/>
              </a:rPr>
              <a:t> for short.</a:t>
            </a:r>
            <a:endParaRPr lang="en-IN" dirty="0"/>
          </a:p>
        </p:txBody>
      </p:sp>
      <p:pic>
        <p:nvPicPr>
          <p:cNvPr id="2050" name="Picture 2" descr="Areas of Northeastern U.S. states. (a) Areas shown on a linear scale. (b) Areas shown on a square-root scale. Data source: Google.">
            <a:extLst>
              <a:ext uri="{FF2B5EF4-FFF2-40B4-BE49-F238E27FC236}">
                <a16:creationId xmlns:a16="http://schemas.microsoft.com/office/drawing/2014/main" id="{C658305C-A0FC-3E94-D4EE-381E60F7ED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3305" y="3675688"/>
            <a:ext cx="7306491" cy="2921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457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DC243-0C90-3FF8-242B-E98C6AD07F92}"/>
              </a:ext>
            </a:extLst>
          </p:cNvPr>
          <p:cNvSpPr>
            <a:spLocks noGrp="1"/>
          </p:cNvSpPr>
          <p:nvPr>
            <p:ph type="title"/>
          </p:nvPr>
        </p:nvSpPr>
        <p:spPr/>
        <p:txBody>
          <a:bodyPr/>
          <a:lstStyle/>
          <a:p>
            <a:r>
              <a:rPr lang="en-US" dirty="0"/>
              <a:t>Coordinate systems with curved axes</a:t>
            </a:r>
            <a:endParaRPr lang="en-IN" dirty="0"/>
          </a:p>
        </p:txBody>
      </p:sp>
      <p:sp>
        <p:nvSpPr>
          <p:cNvPr id="3" name="Content Placeholder 2">
            <a:extLst>
              <a:ext uri="{FF2B5EF4-FFF2-40B4-BE49-F238E27FC236}">
                <a16:creationId xmlns:a16="http://schemas.microsoft.com/office/drawing/2014/main" id="{A44ABCD8-4A27-CB68-6301-D967ABE0BEDC}"/>
              </a:ext>
            </a:extLst>
          </p:cNvPr>
          <p:cNvSpPr>
            <a:spLocks noGrp="1"/>
          </p:cNvSpPr>
          <p:nvPr>
            <p:ph idx="1"/>
          </p:nvPr>
        </p:nvSpPr>
        <p:spPr/>
        <p:txBody>
          <a:bodyPr/>
          <a:lstStyle/>
          <a:p>
            <a:r>
              <a:rPr lang="en-US" b="0" i="0" dirty="0">
                <a:solidFill>
                  <a:srgbClr val="333333"/>
                </a:solidFill>
                <a:effectLst/>
                <a:latin typeface="Helvetica Neue"/>
              </a:rPr>
              <a:t>There are other coordinate systems, however, where the axes themselves are curved. </a:t>
            </a:r>
          </a:p>
          <a:p>
            <a:r>
              <a:rPr lang="en-US" dirty="0">
                <a:solidFill>
                  <a:srgbClr val="333333"/>
                </a:solidFill>
                <a:latin typeface="Helvetica Neue"/>
              </a:rPr>
              <a:t>T</a:t>
            </a:r>
            <a:r>
              <a:rPr lang="en-US" b="0" i="0" dirty="0">
                <a:solidFill>
                  <a:srgbClr val="333333"/>
                </a:solidFill>
                <a:effectLst/>
                <a:latin typeface="Helvetica Neue"/>
              </a:rPr>
              <a:t>he </a:t>
            </a:r>
            <a:r>
              <a:rPr lang="en-US" b="0" i="1" dirty="0">
                <a:solidFill>
                  <a:srgbClr val="333333"/>
                </a:solidFill>
                <a:effectLst/>
                <a:latin typeface="Helvetica Neue"/>
              </a:rPr>
              <a:t>polar</a:t>
            </a:r>
            <a:r>
              <a:rPr lang="en-US" b="0" i="0" dirty="0">
                <a:solidFill>
                  <a:srgbClr val="333333"/>
                </a:solidFill>
                <a:effectLst/>
                <a:latin typeface="Helvetica Neue"/>
              </a:rPr>
              <a:t> coordinate system, we specify positions via an angle and a radial distance from the origin, and therefore the angle axis is circular.</a:t>
            </a:r>
          </a:p>
          <a:p>
            <a:r>
              <a:rPr lang="en-US" b="0" i="0" dirty="0">
                <a:solidFill>
                  <a:srgbClr val="333333"/>
                </a:solidFill>
                <a:effectLst/>
                <a:latin typeface="Helvetica Neue"/>
              </a:rPr>
              <a:t>Polar coordinates can be useful for data of a periodic nature.</a:t>
            </a:r>
          </a:p>
          <a:p>
            <a:endParaRPr lang="en-IN" dirty="0"/>
          </a:p>
        </p:txBody>
      </p:sp>
      <p:pic>
        <p:nvPicPr>
          <p:cNvPr id="3074" name="Picture 2" descr="Daily temperature normals for four selected locations in the U.S., shown in polar coordinates. The radial distance from the center point indicates the daily temperature in Fahrenheit, and the days of the year are arranged counter-clockwise starting with Jan. 1st at the 6:00 position.">
            <a:extLst>
              <a:ext uri="{FF2B5EF4-FFF2-40B4-BE49-F238E27FC236}">
                <a16:creationId xmlns:a16="http://schemas.microsoft.com/office/drawing/2014/main" id="{61DA501D-EF7E-3B3D-A1E3-B2C5BF58DB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8262" y="3572282"/>
            <a:ext cx="5155475" cy="3181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237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8253E-99D0-F6BE-1000-32CD68146DCA}"/>
              </a:ext>
            </a:extLst>
          </p:cNvPr>
          <p:cNvSpPr>
            <a:spLocks noGrp="1"/>
          </p:cNvSpPr>
          <p:nvPr>
            <p:ph type="title"/>
          </p:nvPr>
        </p:nvSpPr>
        <p:spPr/>
        <p:txBody>
          <a:bodyPr/>
          <a:lstStyle/>
          <a:p>
            <a:r>
              <a:rPr lang="en-US" dirty="0"/>
              <a:t>curved axes: Geospatial data</a:t>
            </a:r>
            <a:endParaRPr lang="en-IN" dirty="0"/>
          </a:p>
        </p:txBody>
      </p:sp>
      <p:sp>
        <p:nvSpPr>
          <p:cNvPr id="3" name="Content Placeholder 2">
            <a:extLst>
              <a:ext uri="{FF2B5EF4-FFF2-40B4-BE49-F238E27FC236}">
                <a16:creationId xmlns:a16="http://schemas.microsoft.com/office/drawing/2014/main" id="{513783C0-DBE9-664B-9ECB-3429DEE662B0}"/>
              </a:ext>
            </a:extLst>
          </p:cNvPr>
          <p:cNvSpPr>
            <a:spLocks noGrp="1"/>
          </p:cNvSpPr>
          <p:nvPr>
            <p:ph idx="1"/>
          </p:nvPr>
        </p:nvSpPr>
        <p:spPr/>
        <p:txBody>
          <a:bodyPr/>
          <a:lstStyle/>
          <a:p>
            <a:r>
              <a:rPr lang="en-US" b="0" i="0" dirty="0">
                <a:solidFill>
                  <a:srgbClr val="333333"/>
                </a:solidFill>
                <a:effectLst/>
                <a:latin typeface="Helvetica Neue"/>
              </a:rPr>
              <a:t>Maps, locations on the globe are specified by their longitude and latitude.</a:t>
            </a:r>
          </a:p>
          <a:p>
            <a:r>
              <a:rPr lang="en-US" b="0" i="0" dirty="0">
                <a:solidFill>
                  <a:srgbClr val="333333"/>
                </a:solidFill>
                <a:effectLst/>
                <a:latin typeface="Helvetica Neue"/>
              </a:rPr>
              <a:t>Earth is a sphere, drawing latitude and longitude as Cartesian axes is misleading and not recommended.</a:t>
            </a:r>
          </a:p>
          <a:p>
            <a:r>
              <a:rPr lang="en-US" b="0" i="0" dirty="0">
                <a:solidFill>
                  <a:srgbClr val="333333"/>
                </a:solidFill>
                <a:effectLst/>
                <a:latin typeface="Helvetica Neue"/>
              </a:rPr>
              <a:t>There are various types of non-linear projections that attempt to minimize artifacts and that strike different balances between conserving areas or angles relative to the true shape lines on the globe.</a:t>
            </a:r>
            <a:endParaRPr lang="en-IN" dirty="0"/>
          </a:p>
        </p:txBody>
      </p:sp>
    </p:spTree>
    <p:extLst>
      <p:ext uri="{BB962C8B-B14F-4D97-AF65-F5344CB8AC3E}">
        <p14:creationId xmlns:p14="http://schemas.microsoft.com/office/powerpoint/2010/main" val="1191209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8253E-99D0-F6BE-1000-32CD68146DCA}"/>
              </a:ext>
            </a:extLst>
          </p:cNvPr>
          <p:cNvSpPr>
            <a:spLocks noGrp="1"/>
          </p:cNvSpPr>
          <p:nvPr>
            <p:ph type="title"/>
          </p:nvPr>
        </p:nvSpPr>
        <p:spPr/>
        <p:txBody>
          <a:bodyPr/>
          <a:lstStyle/>
          <a:p>
            <a:r>
              <a:rPr lang="en-US" dirty="0"/>
              <a:t>curved axes: Geospatial data</a:t>
            </a:r>
            <a:endParaRPr lang="en-IN" dirty="0"/>
          </a:p>
        </p:txBody>
      </p:sp>
      <p:pic>
        <p:nvPicPr>
          <p:cNvPr id="4" name="Picture 3">
            <a:extLst>
              <a:ext uri="{FF2B5EF4-FFF2-40B4-BE49-F238E27FC236}">
                <a16:creationId xmlns:a16="http://schemas.microsoft.com/office/drawing/2014/main" id="{28B8B75A-1284-BAA7-5B3E-48725048B77C}"/>
              </a:ext>
            </a:extLst>
          </p:cNvPr>
          <p:cNvPicPr>
            <a:picLocks noChangeAspect="1"/>
          </p:cNvPicPr>
          <p:nvPr/>
        </p:nvPicPr>
        <p:blipFill>
          <a:blip r:embed="rId2"/>
          <a:stretch>
            <a:fillRect/>
          </a:stretch>
        </p:blipFill>
        <p:spPr>
          <a:xfrm>
            <a:off x="2515927" y="1694099"/>
            <a:ext cx="7777605" cy="4806849"/>
          </a:xfrm>
          <a:prstGeom prst="rect">
            <a:avLst/>
          </a:prstGeom>
        </p:spPr>
      </p:pic>
    </p:spTree>
    <p:extLst>
      <p:ext uri="{BB962C8B-B14F-4D97-AF65-F5344CB8AC3E}">
        <p14:creationId xmlns:p14="http://schemas.microsoft.com/office/powerpoint/2010/main" val="3060272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6FB8-6FE9-732E-ABA1-94EDE65C6B74}"/>
              </a:ext>
            </a:extLst>
          </p:cNvPr>
          <p:cNvSpPr>
            <a:spLocks noGrp="1"/>
          </p:cNvSpPr>
          <p:nvPr>
            <p:ph type="title"/>
          </p:nvPr>
        </p:nvSpPr>
        <p:spPr/>
        <p:txBody>
          <a:bodyPr/>
          <a:lstStyle/>
          <a:p>
            <a:r>
              <a:rPr lang="en-US" dirty="0"/>
              <a:t>Use of colors in data visualization</a:t>
            </a:r>
            <a:endParaRPr lang="en-IN" dirty="0"/>
          </a:p>
        </p:txBody>
      </p:sp>
      <p:sp>
        <p:nvSpPr>
          <p:cNvPr id="3" name="Content Placeholder 2">
            <a:extLst>
              <a:ext uri="{FF2B5EF4-FFF2-40B4-BE49-F238E27FC236}">
                <a16:creationId xmlns:a16="http://schemas.microsoft.com/office/drawing/2014/main" id="{C40D1A60-B044-7CF2-968F-7C33F987C36D}"/>
              </a:ext>
            </a:extLst>
          </p:cNvPr>
          <p:cNvSpPr>
            <a:spLocks noGrp="1"/>
          </p:cNvSpPr>
          <p:nvPr>
            <p:ph idx="1"/>
          </p:nvPr>
        </p:nvSpPr>
        <p:spPr/>
        <p:txBody>
          <a:bodyPr/>
          <a:lstStyle/>
          <a:p>
            <a:r>
              <a:rPr lang="en-US" b="1" i="0" dirty="0">
                <a:solidFill>
                  <a:srgbClr val="333333"/>
                </a:solidFill>
                <a:effectLst/>
                <a:latin typeface="Helvetica Neue"/>
              </a:rPr>
              <a:t>Color as a tool to distinguish</a:t>
            </a:r>
          </a:p>
          <a:p>
            <a:endParaRPr lang="en-IN" dirty="0"/>
          </a:p>
        </p:txBody>
      </p:sp>
      <p:pic>
        <p:nvPicPr>
          <p:cNvPr id="4098" name="Picture 2" descr="Population growth in the U.S. from 2000 to 2010. States in the West and South have seen the largest increases, whereas states in the Midwest and Northeast have seen much smaller increases or even, in the case of Michigan, a decrease. Data source: U.S. Census Bureau">
            <a:extLst>
              <a:ext uri="{FF2B5EF4-FFF2-40B4-BE49-F238E27FC236}">
                <a16:creationId xmlns:a16="http://schemas.microsoft.com/office/drawing/2014/main" id="{805409F5-9D91-9E80-EF5A-0662235778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175" y="1018903"/>
            <a:ext cx="4609511" cy="5529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837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7790F-DF97-AEA7-2247-A12CECA71830}"/>
              </a:ext>
            </a:extLst>
          </p:cNvPr>
          <p:cNvSpPr>
            <a:spLocks noGrp="1"/>
          </p:cNvSpPr>
          <p:nvPr>
            <p:ph type="title"/>
          </p:nvPr>
        </p:nvSpPr>
        <p:spPr/>
        <p:txBody>
          <a:bodyPr/>
          <a:lstStyle/>
          <a:p>
            <a:r>
              <a:rPr lang="en-US" dirty="0"/>
              <a:t>Color to represent data values</a:t>
            </a:r>
            <a:endParaRPr lang="en-IN" dirty="0"/>
          </a:p>
        </p:txBody>
      </p:sp>
      <p:sp>
        <p:nvSpPr>
          <p:cNvPr id="3" name="Content Placeholder 2">
            <a:extLst>
              <a:ext uri="{FF2B5EF4-FFF2-40B4-BE49-F238E27FC236}">
                <a16:creationId xmlns:a16="http://schemas.microsoft.com/office/drawing/2014/main" id="{C2D5538F-4CB1-3240-F8EC-48364E15BD41}"/>
              </a:ext>
            </a:extLst>
          </p:cNvPr>
          <p:cNvSpPr>
            <a:spLocks noGrp="1"/>
          </p:cNvSpPr>
          <p:nvPr>
            <p:ph idx="1"/>
          </p:nvPr>
        </p:nvSpPr>
        <p:spPr>
          <a:xfrm>
            <a:off x="1438" y="1253331"/>
            <a:ext cx="10515600" cy="1037023"/>
          </a:xfrm>
        </p:spPr>
        <p:txBody>
          <a:bodyPr/>
          <a:lstStyle/>
          <a:p>
            <a:r>
              <a:rPr lang="en-US" dirty="0"/>
              <a:t>Provide a color with a quantitative value.</a:t>
            </a:r>
          </a:p>
          <a:p>
            <a:r>
              <a:rPr lang="en-US" dirty="0"/>
              <a:t>Give specific color a specific data range.</a:t>
            </a:r>
          </a:p>
          <a:p>
            <a:endParaRPr lang="en-IN" dirty="0"/>
          </a:p>
        </p:txBody>
      </p:sp>
      <p:pic>
        <p:nvPicPr>
          <p:cNvPr id="5122" name="Picture 2" descr="Median annual income in Texas counties. The highest median incomes are seen in major Texas metropolitan areas, in particular near Houston and Dallas. No median income estimate is available for Loving County in West Texas and therefore that county is shown in gray. Data source: 2015 Five-Year American Community Survey">
            <a:extLst>
              <a:ext uri="{FF2B5EF4-FFF2-40B4-BE49-F238E27FC236}">
                <a16:creationId xmlns:a16="http://schemas.microsoft.com/office/drawing/2014/main" id="{6D876FE8-C9F0-1CC0-C4AD-3F67166980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0490" y="2569027"/>
            <a:ext cx="5231886" cy="392391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Percentage of people identifying as white in Texas counties. Whites are in the majority in North and East Texas but not in South or West Texas. Data source: 2010 Decennial U.S. Census">
            <a:extLst>
              <a:ext uri="{FF2B5EF4-FFF2-40B4-BE49-F238E27FC236}">
                <a16:creationId xmlns:a16="http://schemas.microsoft.com/office/drawing/2014/main" id="{30F69C11-9B0A-32B2-6EAA-C9546244C8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569027"/>
            <a:ext cx="5231885" cy="3923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060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2706D-EC79-0D3D-B064-D231DFAC11C8}"/>
              </a:ext>
            </a:extLst>
          </p:cNvPr>
          <p:cNvSpPr>
            <a:spLocks noGrp="1"/>
          </p:cNvSpPr>
          <p:nvPr>
            <p:ph type="title"/>
          </p:nvPr>
        </p:nvSpPr>
        <p:spPr/>
        <p:txBody>
          <a:bodyPr/>
          <a:lstStyle/>
          <a:p>
            <a:r>
              <a:rPr lang="en-US" dirty="0"/>
              <a:t>Color as a tool to highlight</a:t>
            </a:r>
            <a:endParaRPr lang="en-IN" dirty="0"/>
          </a:p>
        </p:txBody>
      </p:sp>
      <p:sp>
        <p:nvSpPr>
          <p:cNvPr id="3" name="Content Placeholder 2">
            <a:extLst>
              <a:ext uri="{FF2B5EF4-FFF2-40B4-BE49-F238E27FC236}">
                <a16:creationId xmlns:a16="http://schemas.microsoft.com/office/drawing/2014/main" id="{895F64F8-FD31-1F78-6659-89D822DDDF22}"/>
              </a:ext>
            </a:extLst>
          </p:cNvPr>
          <p:cNvSpPr>
            <a:spLocks noGrp="1"/>
          </p:cNvSpPr>
          <p:nvPr>
            <p:ph idx="1"/>
          </p:nvPr>
        </p:nvSpPr>
        <p:spPr/>
        <p:txBody>
          <a:bodyPr/>
          <a:lstStyle/>
          <a:p>
            <a:r>
              <a:rPr lang="en-US" dirty="0"/>
              <a:t>When you need specific data</a:t>
            </a:r>
            <a:r>
              <a:rPr lang="en-IN" dirty="0"/>
              <a:t> to highlight among large data set.</a:t>
            </a:r>
          </a:p>
          <a:p>
            <a:endParaRPr lang="en-US" dirty="0"/>
          </a:p>
        </p:txBody>
      </p:sp>
      <p:pic>
        <p:nvPicPr>
          <p:cNvPr id="6146" name="Picture 2" descr="How to Choose Colors for Data Visualizations | Tutorial by Chartio">
            <a:extLst>
              <a:ext uri="{FF2B5EF4-FFF2-40B4-BE49-F238E27FC236}">
                <a16:creationId xmlns:a16="http://schemas.microsoft.com/office/drawing/2014/main" id="{7C7FDFC8-EB4B-05AB-274D-EADC863336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0459" y="2845946"/>
            <a:ext cx="5270318" cy="3789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417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303</Words>
  <Application>Microsoft Office PowerPoint</Application>
  <PresentationFormat>Widescreen</PresentationFormat>
  <Paragraphs>31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Helvetica Neue</vt:lpstr>
      <vt:lpstr>Office Theme</vt:lpstr>
      <vt:lpstr>Unit -1  Introduction to Visualization</vt:lpstr>
      <vt:lpstr>Cartesian coordinates</vt:lpstr>
      <vt:lpstr>Nonlinear axes</vt:lpstr>
      <vt:lpstr>Coordinate systems with curved axes</vt:lpstr>
      <vt:lpstr>curved axes: Geospatial data</vt:lpstr>
      <vt:lpstr>curved axes: Geospatial data</vt:lpstr>
      <vt:lpstr>Use of colors in data visualization</vt:lpstr>
      <vt:lpstr>Color to represent data values</vt:lpstr>
      <vt:lpstr>Color as a tool to highlight</vt:lpstr>
      <vt:lpstr>Directory of visualizations: </vt:lpstr>
      <vt:lpstr>Amounts</vt:lpstr>
      <vt:lpstr>Distributions</vt:lpstr>
      <vt:lpstr>Proportions</vt:lpstr>
      <vt:lpstr>x–y relationships</vt:lpstr>
      <vt:lpstr>Geospatial data</vt:lpstr>
      <vt:lpstr>Error Bars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faculty3_bmeb@csvtu.ac.in</dc:creator>
  <cp:lastModifiedBy>faculty3_bmeb@csvtu.ac.in</cp:lastModifiedBy>
  <cp:revision>4</cp:revision>
  <dcterms:created xsi:type="dcterms:W3CDTF">2023-04-10T06:53:37Z</dcterms:created>
  <dcterms:modified xsi:type="dcterms:W3CDTF">2023-04-10T08:04:18Z</dcterms:modified>
</cp:coreProperties>
</file>