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5"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4" d="100"/>
          <a:sy n="64" d="100"/>
        </p:scale>
        <p:origin x="32"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620C30-5B05-475B-BCFA-FE6D25E30545}"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IN"/>
        </a:p>
      </dgm:t>
    </dgm:pt>
    <dgm:pt modelId="{A58FE8FC-F89A-42DD-9552-E3C917657143}">
      <dgm:prSet/>
      <dgm:spPr/>
      <dgm:t>
        <a:bodyPr/>
        <a:lstStyle/>
        <a:p>
          <a:r>
            <a:rPr lang="en-US" b="0" i="0" baseline="0" dirty="0"/>
            <a:t>Step 1 − If </a:t>
          </a:r>
          <a:r>
            <a:rPr lang="en-US" b="0" i="0" baseline="0" dirty="0" err="1"/>
            <a:t>current_position</a:t>
          </a:r>
          <a:r>
            <a:rPr lang="en-US" b="0" i="0" baseline="0" dirty="0"/>
            <a:t> is goal, return success</a:t>
          </a:r>
          <a:endParaRPr lang="en-IN" dirty="0"/>
        </a:p>
      </dgm:t>
    </dgm:pt>
    <dgm:pt modelId="{F9806961-16FF-4324-98E2-A5BBAE41825F}" type="parTrans" cxnId="{64E597CC-4253-459B-9628-5CE60E6C1DDD}">
      <dgm:prSet/>
      <dgm:spPr/>
      <dgm:t>
        <a:bodyPr/>
        <a:lstStyle/>
        <a:p>
          <a:endParaRPr lang="en-IN"/>
        </a:p>
      </dgm:t>
    </dgm:pt>
    <dgm:pt modelId="{7BF97F83-1DA7-42E5-924D-666ECFC7A169}" type="sibTrans" cxnId="{64E597CC-4253-459B-9628-5CE60E6C1DDD}">
      <dgm:prSet/>
      <dgm:spPr/>
      <dgm:t>
        <a:bodyPr/>
        <a:lstStyle/>
        <a:p>
          <a:endParaRPr lang="en-IN"/>
        </a:p>
      </dgm:t>
    </dgm:pt>
    <dgm:pt modelId="{BD31B34D-FB69-4B14-85BE-021A007115AF}">
      <dgm:prSet/>
      <dgm:spPr/>
      <dgm:t>
        <a:bodyPr/>
        <a:lstStyle/>
        <a:p>
          <a:r>
            <a:rPr lang="en-US" b="0" i="0" baseline="0" dirty="0"/>
            <a:t>Step 2 − Else</a:t>
          </a:r>
          <a:endParaRPr lang="en-IN" dirty="0"/>
        </a:p>
      </dgm:t>
    </dgm:pt>
    <dgm:pt modelId="{DE8AC5D5-7EFC-42F6-A0C0-6C52CD73AE36}" type="parTrans" cxnId="{6F6922BA-7AA4-4BED-B135-BB30D91D457A}">
      <dgm:prSet/>
      <dgm:spPr/>
      <dgm:t>
        <a:bodyPr/>
        <a:lstStyle/>
        <a:p>
          <a:endParaRPr lang="en-IN"/>
        </a:p>
      </dgm:t>
    </dgm:pt>
    <dgm:pt modelId="{CC8E5DFD-06FD-4DE1-810E-7ACD65DEECA6}" type="sibTrans" cxnId="{6F6922BA-7AA4-4BED-B135-BB30D91D457A}">
      <dgm:prSet/>
      <dgm:spPr/>
      <dgm:t>
        <a:bodyPr/>
        <a:lstStyle/>
        <a:p>
          <a:endParaRPr lang="en-IN"/>
        </a:p>
      </dgm:t>
    </dgm:pt>
    <dgm:pt modelId="{24CDB257-0018-4EC6-A45F-D68543103E98}">
      <dgm:prSet/>
      <dgm:spPr/>
      <dgm:t>
        <a:bodyPr/>
        <a:lstStyle/>
        <a:p>
          <a:r>
            <a:rPr lang="en-US" b="0" i="0" baseline="0" dirty="0"/>
            <a:t>Step 3 − If </a:t>
          </a:r>
          <a:r>
            <a:rPr lang="en-US" b="0" i="0" baseline="0" dirty="0" err="1"/>
            <a:t>current_position</a:t>
          </a:r>
          <a:r>
            <a:rPr lang="en-US" b="0" i="0" baseline="0" dirty="0"/>
            <a:t> is an end point, return failed. </a:t>
          </a:r>
          <a:endParaRPr lang="en-IN" dirty="0"/>
        </a:p>
      </dgm:t>
    </dgm:pt>
    <dgm:pt modelId="{6EB1CA0C-33CA-4E9E-9E1C-BC0FF5D18658}" type="parTrans" cxnId="{F1898309-93C0-479B-AF79-566E0918C771}">
      <dgm:prSet/>
      <dgm:spPr/>
      <dgm:t>
        <a:bodyPr/>
        <a:lstStyle/>
        <a:p>
          <a:endParaRPr lang="en-IN"/>
        </a:p>
      </dgm:t>
    </dgm:pt>
    <dgm:pt modelId="{4E3B6BED-C29E-4A0F-9F8B-73D050DDBDF6}" type="sibTrans" cxnId="{F1898309-93C0-479B-AF79-566E0918C771}">
      <dgm:prSet/>
      <dgm:spPr/>
      <dgm:t>
        <a:bodyPr/>
        <a:lstStyle/>
        <a:p>
          <a:endParaRPr lang="en-IN"/>
        </a:p>
      </dgm:t>
    </dgm:pt>
    <dgm:pt modelId="{5709DEB0-D63A-4D76-A557-05D2E993085E}">
      <dgm:prSet/>
      <dgm:spPr/>
      <dgm:t>
        <a:bodyPr/>
        <a:lstStyle/>
        <a:p>
          <a:r>
            <a:rPr lang="en-US" b="0" i="0" baseline="0" dirty="0"/>
            <a:t>Step 4 − Else, if </a:t>
          </a:r>
          <a:r>
            <a:rPr lang="en-US" b="0" i="0" baseline="0" dirty="0" err="1"/>
            <a:t>current_position</a:t>
          </a:r>
          <a:r>
            <a:rPr lang="en-US" b="0" i="0" baseline="0" dirty="0"/>
            <a:t> is not end point, explore and repeat above steps. </a:t>
          </a:r>
          <a:endParaRPr lang="en-IN" dirty="0"/>
        </a:p>
      </dgm:t>
    </dgm:pt>
    <dgm:pt modelId="{5F16733A-FC7E-4BA0-97D2-8482C424737A}" type="parTrans" cxnId="{8580F647-DC89-4AD4-9A68-8FBE0061824B}">
      <dgm:prSet/>
      <dgm:spPr/>
      <dgm:t>
        <a:bodyPr/>
        <a:lstStyle/>
        <a:p>
          <a:endParaRPr lang="en-IN"/>
        </a:p>
      </dgm:t>
    </dgm:pt>
    <dgm:pt modelId="{D1700E73-4C05-4331-A8F1-81F0954FB34A}" type="sibTrans" cxnId="{8580F647-DC89-4AD4-9A68-8FBE0061824B}">
      <dgm:prSet/>
      <dgm:spPr/>
      <dgm:t>
        <a:bodyPr/>
        <a:lstStyle/>
        <a:p>
          <a:endParaRPr lang="en-IN"/>
        </a:p>
      </dgm:t>
    </dgm:pt>
    <dgm:pt modelId="{21822EEE-C7B5-4734-88F0-694AA0225AD7}" type="pres">
      <dgm:prSet presAssocID="{DB620C30-5B05-475B-BCFA-FE6D25E30545}" presName="linear" presStyleCnt="0">
        <dgm:presLayoutVars>
          <dgm:animLvl val="lvl"/>
          <dgm:resizeHandles val="exact"/>
        </dgm:presLayoutVars>
      </dgm:prSet>
      <dgm:spPr/>
    </dgm:pt>
    <dgm:pt modelId="{FC55AAE0-BF41-4EB1-A30E-E0E8D92972CD}" type="pres">
      <dgm:prSet presAssocID="{A58FE8FC-F89A-42DD-9552-E3C917657143}" presName="parentText" presStyleLbl="node1" presStyleIdx="0" presStyleCnt="4" custScaleY="99191">
        <dgm:presLayoutVars>
          <dgm:chMax val="0"/>
          <dgm:bulletEnabled val="1"/>
        </dgm:presLayoutVars>
      </dgm:prSet>
      <dgm:spPr/>
    </dgm:pt>
    <dgm:pt modelId="{C8FE2DD0-4862-408A-9B32-09F470128C1A}" type="pres">
      <dgm:prSet presAssocID="{7BF97F83-1DA7-42E5-924D-666ECFC7A169}" presName="spacer" presStyleCnt="0"/>
      <dgm:spPr/>
    </dgm:pt>
    <dgm:pt modelId="{71005771-EB9B-4007-BC22-531638C5C4FD}" type="pres">
      <dgm:prSet presAssocID="{BD31B34D-FB69-4B14-85BE-021A007115AF}" presName="parentText" presStyleLbl="node1" presStyleIdx="1" presStyleCnt="4">
        <dgm:presLayoutVars>
          <dgm:chMax val="0"/>
          <dgm:bulletEnabled val="1"/>
        </dgm:presLayoutVars>
      </dgm:prSet>
      <dgm:spPr/>
    </dgm:pt>
    <dgm:pt modelId="{F75E85F7-EAFD-414B-A3DA-9970F544A449}" type="pres">
      <dgm:prSet presAssocID="{CC8E5DFD-06FD-4DE1-810E-7ACD65DEECA6}" presName="spacer" presStyleCnt="0"/>
      <dgm:spPr/>
    </dgm:pt>
    <dgm:pt modelId="{9D60E5F7-EACD-4009-8EAE-CB78D3DF89A2}" type="pres">
      <dgm:prSet presAssocID="{24CDB257-0018-4EC6-A45F-D68543103E98}" presName="parentText" presStyleLbl="node1" presStyleIdx="2" presStyleCnt="4">
        <dgm:presLayoutVars>
          <dgm:chMax val="0"/>
          <dgm:bulletEnabled val="1"/>
        </dgm:presLayoutVars>
      </dgm:prSet>
      <dgm:spPr/>
    </dgm:pt>
    <dgm:pt modelId="{E4AC7E57-EC6F-417C-902F-6A84AA0B3EF9}" type="pres">
      <dgm:prSet presAssocID="{4E3B6BED-C29E-4A0F-9F8B-73D050DDBDF6}" presName="spacer" presStyleCnt="0"/>
      <dgm:spPr/>
    </dgm:pt>
    <dgm:pt modelId="{A2E34323-6629-4511-84A4-1411971BED32}" type="pres">
      <dgm:prSet presAssocID="{5709DEB0-D63A-4D76-A557-05D2E993085E}" presName="parentText" presStyleLbl="node1" presStyleIdx="3" presStyleCnt="4">
        <dgm:presLayoutVars>
          <dgm:chMax val="0"/>
          <dgm:bulletEnabled val="1"/>
        </dgm:presLayoutVars>
      </dgm:prSet>
      <dgm:spPr/>
    </dgm:pt>
  </dgm:ptLst>
  <dgm:cxnLst>
    <dgm:cxn modelId="{F1898309-93C0-479B-AF79-566E0918C771}" srcId="{DB620C30-5B05-475B-BCFA-FE6D25E30545}" destId="{24CDB257-0018-4EC6-A45F-D68543103E98}" srcOrd="2" destOrd="0" parTransId="{6EB1CA0C-33CA-4E9E-9E1C-BC0FF5D18658}" sibTransId="{4E3B6BED-C29E-4A0F-9F8B-73D050DDBDF6}"/>
    <dgm:cxn modelId="{47129E62-D560-452B-96BF-E025E149C377}" type="presOf" srcId="{A58FE8FC-F89A-42DD-9552-E3C917657143}" destId="{FC55AAE0-BF41-4EB1-A30E-E0E8D92972CD}" srcOrd="0" destOrd="0" presId="urn:microsoft.com/office/officeart/2005/8/layout/vList2"/>
    <dgm:cxn modelId="{8580F647-DC89-4AD4-9A68-8FBE0061824B}" srcId="{DB620C30-5B05-475B-BCFA-FE6D25E30545}" destId="{5709DEB0-D63A-4D76-A557-05D2E993085E}" srcOrd="3" destOrd="0" parTransId="{5F16733A-FC7E-4BA0-97D2-8482C424737A}" sibTransId="{D1700E73-4C05-4331-A8F1-81F0954FB34A}"/>
    <dgm:cxn modelId="{829CA24A-6EFA-42DC-8101-76DF6E214189}" type="presOf" srcId="{5709DEB0-D63A-4D76-A557-05D2E993085E}" destId="{A2E34323-6629-4511-84A4-1411971BED32}" srcOrd="0" destOrd="0" presId="urn:microsoft.com/office/officeart/2005/8/layout/vList2"/>
    <dgm:cxn modelId="{8E907A70-DA3B-4EE8-85D8-8B6C2DD1776D}" type="presOf" srcId="{DB620C30-5B05-475B-BCFA-FE6D25E30545}" destId="{21822EEE-C7B5-4734-88F0-694AA0225AD7}" srcOrd="0" destOrd="0" presId="urn:microsoft.com/office/officeart/2005/8/layout/vList2"/>
    <dgm:cxn modelId="{030CE7A6-7419-4513-B1FF-8E650F13EAE5}" type="presOf" srcId="{BD31B34D-FB69-4B14-85BE-021A007115AF}" destId="{71005771-EB9B-4007-BC22-531638C5C4FD}" srcOrd="0" destOrd="0" presId="urn:microsoft.com/office/officeart/2005/8/layout/vList2"/>
    <dgm:cxn modelId="{6F6922BA-7AA4-4BED-B135-BB30D91D457A}" srcId="{DB620C30-5B05-475B-BCFA-FE6D25E30545}" destId="{BD31B34D-FB69-4B14-85BE-021A007115AF}" srcOrd="1" destOrd="0" parTransId="{DE8AC5D5-7EFC-42F6-A0C0-6C52CD73AE36}" sibTransId="{CC8E5DFD-06FD-4DE1-810E-7ACD65DEECA6}"/>
    <dgm:cxn modelId="{64E597CC-4253-459B-9628-5CE60E6C1DDD}" srcId="{DB620C30-5B05-475B-BCFA-FE6D25E30545}" destId="{A58FE8FC-F89A-42DD-9552-E3C917657143}" srcOrd="0" destOrd="0" parTransId="{F9806961-16FF-4324-98E2-A5BBAE41825F}" sibTransId="{7BF97F83-1DA7-42E5-924D-666ECFC7A169}"/>
    <dgm:cxn modelId="{A45FD2E2-6F65-47B1-9BED-C1F882E194F8}" type="presOf" srcId="{24CDB257-0018-4EC6-A45F-D68543103E98}" destId="{9D60E5F7-EACD-4009-8EAE-CB78D3DF89A2}" srcOrd="0" destOrd="0" presId="urn:microsoft.com/office/officeart/2005/8/layout/vList2"/>
    <dgm:cxn modelId="{A66C6C59-42D4-454F-B295-7E6BADB82BD9}" type="presParOf" srcId="{21822EEE-C7B5-4734-88F0-694AA0225AD7}" destId="{FC55AAE0-BF41-4EB1-A30E-E0E8D92972CD}" srcOrd="0" destOrd="0" presId="urn:microsoft.com/office/officeart/2005/8/layout/vList2"/>
    <dgm:cxn modelId="{8A5CF15A-5F41-4630-88D7-B51EB71909E0}" type="presParOf" srcId="{21822EEE-C7B5-4734-88F0-694AA0225AD7}" destId="{C8FE2DD0-4862-408A-9B32-09F470128C1A}" srcOrd="1" destOrd="0" presId="urn:microsoft.com/office/officeart/2005/8/layout/vList2"/>
    <dgm:cxn modelId="{F1E2DEC6-6C86-429A-A2BB-69104B410D54}" type="presParOf" srcId="{21822EEE-C7B5-4734-88F0-694AA0225AD7}" destId="{71005771-EB9B-4007-BC22-531638C5C4FD}" srcOrd="2" destOrd="0" presId="urn:microsoft.com/office/officeart/2005/8/layout/vList2"/>
    <dgm:cxn modelId="{6B328EA5-B710-473F-BCE9-6D66B4813366}" type="presParOf" srcId="{21822EEE-C7B5-4734-88F0-694AA0225AD7}" destId="{F75E85F7-EAFD-414B-A3DA-9970F544A449}" srcOrd="3" destOrd="0" presId="urn:microsoft.com/office/officeart/2005/8/layout/vList2"/>
    <dgm:cxn modelId="{063982A4-DD84-47BD-A0E4-B8C6C17AE7DA}" type="presParOf" srcId="{21822EEE-C7B5-4734-88F0-694AA0225AD7}" destId="{9D60E5F7-EACD-4009-8EAE-CB78D3DF89A2}" srcOrd="4" destOrd="0" presId="urn:microsoft.com/office/officeart/2005/8/layout/vList2"/>
    <dgm:cxn modelId="{7345D2D4-E257-444F-AAEF-FC786592741F}" type="presParOf" srcId="{21822EEE-C7B5-4734-88F0-694AA0225AD7}" destId="{E4AC7E57-EC6F-417C-902F-6A84AA0B3EF9}" srcOrd="5" destOrd="0" presId="urn:microsoft.com/office/officeart/2005/8/layout/vList2"/>
    <dgm:cxn modelId="{8C142967-43C7-4B1F-9E98-12DABD20DA62}" type="presParOf" srcId="{21822EEE-C7B5-4734-88F0-694AA0225AD7}" destId="{A2E34323-6629-4511-84A4-1411971BED3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5AAE0-BF41-4EB1-A30E-E0E8D92972CD}">
      <dsp:nvSpPr>
        <dsp:cNvPr id="0" name=""/>
        <dsp:cNvSpPr/>
      </dsp:nvSpPr>
      <dsp:spPr>
        <a:xfrm>
          <a:off x="0" y="20283"/>
          <a:ext cx="10227370" cy="1063902"/>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baseline="0" dirty="0"/>
            <a:t>Step 1 − If </a:t>
          </a:r>
          <a:r>
            <a:rPr lang="en-US" sz="2700" b="0" i="0" kern="1200" baseline="0" dirty="0" err="1"/>
            <a:t>current_position</a:t>
          </a:r>
          <a:r>
            <a:rPr lang="en-US" sz="2700" b="0" i="0" kern="1200" baseline="0" dirty="0"/>
            <a:t> is goal, return success</a:t>
          </a:r>
          <a:endParaRPr lang="en-IN" sz="2700" kern="1200" dirty="0"/>
        </a:p>
      </dsp:txBody>
      <dsp:txXfrm>
        <a:off x="51935" y="72218"/>
        <a:ext cx="10123500" cy="960032"/>
      </dsp:txXfrm>
    </dsp:sp>
    <dsp:sp modelId="{71005771-EB9B-4007-BC22-531638C5C4FD}">
      <dsp:nvSpPr>
        <dsp:cNvPr id="0" name=""/>
        <dsp:cNvSpPr/>
      </dsp:nvSpPr>
      <dsp:spPr>
        <a:xfrm>
          <a:off x="0" y="1161945"/>
          <a:ext cx="10227370" cy="1072579"/>
        </a:xfrm>
        <a:prstGeom prst="roundRect">
          <a:avLst/>
        </a:prstGeom>
        <a:solidFill>
          <a:schemeClr val="accent2">
            <a:hueOff val="296529"/>
            <a:satOff val="-6628"/>
            <a:lumOff val="-6274"/>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baseline="0" dirty="0"/>
            <a:t>Step 2 − Else</a:t>
          </a:r>
          <a:endParaRPr lang="en-IN" sz="2700" kern="1200" dirty="0"/>
        </a:p>
      </dsp:txBody>
      <dsp:txXfrm>
        <a:off x="52359" y="1214304"/>
        <a:ext cx="10122652" cy="967861"/>
      </dsp:txXfrm>
    </dsp:sp>
    <dsp:sp modelId="{9D60E5F7-EACD-4009-8EAE-CB78D3DF89A2}">
      <dsp:nvSpPr>
        <dsp:cNvPr id="0" name=""/>
        <dsp:cNvSpPr/>
      </dsp:nvSpPr>
      <dsp:spPr>
        <a:xfrm>
          <a:off x="0" y="2312284"/>
          <a:ext cx="10227370" cy="1072579"/>
        </a:xfrm>
        <a:prstGeom prst="roundRect">
          <a:avLst/>
        </a:prstGeom>
        <a:solidFill>
          <a:schemeClr val="accent2">
            <a:hueOff val="593057"/>
            <a:satOff val="-13255"/>
            <a:lumOff val="-12549"/>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baseline="0" dirty="0"/>
            <a:t>Step 3 − If </a:t>
          </a:r>
          <a:r>
            <a:rPr lang="en-US" sz="2700" b="0" i="0" kern="1200" baseline="0" dirty="0" err="1"/>
            <a:t>current_position</a:t>
          </a:r>
          <a:r>
            <a:rPr lang="en-US" sz="2700" b="0" i="0" kern="1200" baseline="0" dirty="0"/>
            <a:t> is an end point, return failed. </a:t>
          </a:r>
          <a:endParaRPr lang="en-IN" sz="2700" kern="1200" dirty="0"/>
        </a:p>
      </dsp:txBody>
      <dsp:txXfrm>
        <a:off x="52359" y="2364643"/>
        <a:ext cx="10122652" cy="967861"/>
      </dsp:txXfrm>
    </dsp:sp>
    <dsp:sp modelId="{A2E34323-6629-4511-84A4-1411971BED32}">
      <dsp:nvSpPr>
        <dsp:cNvPr id="0" name=""/>
        <dsp:cNvSpPr/>
      </dsp:nvSpPr>
      <dsp:spPr>
        <a:xfrm>
          <a:off x="0" y="3462623"/>
          <a:ext cx="10227370" cy="1072579"/>
        </a:xfrm>
        <a:prstGeom prst="roundRect">
          <a:avLst/>
        </a:prstGeom>
        <a:solidFill>
          <a:schemeClr val="accent2">
            <a:hueOff val="889586"/>
            <a:satOff val="-19883"/>
            <a:lumOff val="-18823"/>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baseline="0" dirty="0"/>
            <a:t>Step 4 − Else, if </a:t>
          </a:r>
          <a:r>
            <a:rPr lang="en-US" sz="2700" b="0" i="0" kern="1200" baseline="0" dirty="0" err="1"/>
            <a:t>current_position</a:t>
          </a:r>
          <a:r>
            <a:rPr lang="en-US" sz="2700" b="0" i="0" kern="1200" baseline="0" dirty="0"/>
            <a:t> is not end point, explore and repeat above steps. </a:t>
          </a:r>
          <a:endParaRPr lang="en-IN" sz="2700" kern="1200" dirty="0"/>
        </a:p>
      </dsp:txBody>
      <dsp:txXfrm>
        <a:off x="52359" y="3514982"/>
        <a:ext cx="10122652" cy="9678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16178C-CC08-402F-A314-B72E88B7F6B5}" type="datetimeFigureOut">
              <a:rPr lang="en-IN" smtClean="0"/>
              <a:t>01-09-2022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FFBD1-6B98-4BA3-A5B3-364B4446B0A9}" type="slidenum">
              <a:rPr lang="en-IN" smtClean="0"/>
              <a:t>‹#›</a:t>
            </a:fld>
            <a:endParaRPr lang="en-IN"/>
          </a:p>
        </p:txBody>
      </p:sp>
    </p:spTree>
    <p:extLst>
      <p:ext uri="{BB962C8B-B14F-4D97-AF65-F5344CB8AC3E}">
        <p14:creationId xmlns:p14="http://schemas.microsoft.com/office/powerpoint/2010/main" val="362068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422308-BE4A-4E56-B6D8-34C5B876224F}" type="datetime1">
              <a:rPr lang="en-IN" smtClean="0"/>
              <a:t>01-09-2022</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8805E45-3A90-40F2-8637-76DCD015AE6F}" type="slidenum">
              <a:rPr lang="en-IN" smtClean="0"/>
              <a:t>‹#›</a:t>
            </a:fld>
            <a:endParaRPr lang="en-IN"/>
          </a:p>
        </p:txBody>
      </p:sp>
    </p:spTree>
    <p:extLst>
      <p:ext uri="{BB962C8B-B14F-4D97-AF65-F5344CB8AC3E}">
        <p14:creationId xmlns:p14="http://schemas.microsoft.com/office/powerpoint/2010/main" val="2296293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5D4A0-3693-4D19-9152-1969E65AE402}" type="datetime1">
              <a:rPr lang="en-IN" smtClean="0"/>
              <a:t>01-09-2022</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8805E45-3A90-40F2-8637-76DCD015AE6F}" type="slidenum">
              <a:rPr lang="en-IN" smtClean="0"/>
              <a:t>‹#›</a:t>
            </a:fld>
            <a:endParaRPr lang="en-IN"/>
          </a:p>
        </p:txBody>
      </p:sp>
    </p:spTree>
    <p:extLst>
      <p:ext uri="{BB962C8B-B14F-4D97-AF65-F5344CB8AC3E}">
        <p14:creationId xmlns:p14="http://schemas.microsoft.com/office/powerpoint/2010/main" val="929895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F4930-FB94-4866-83EC-6FC4D3100B8F}" type="datetime1">
              <a:rPr lang="en-IN" smtClean="0"/>
              <a:t>01-09-2022</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8805E45-3A90-40F2-8637-76DCD015AE6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8248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928E3F5-5B30-4982-A671-F4F1DD9C09C9}" type="datetime1">
              <a:rPr lang="en-IN" smtClean="0"/>
              <a:t>01-09-2022</a:t>
            </a:fld>
            <a:endParaRPr lang="en-IN"/>
          </a:p>
        </p:txBody>
      </p:sp>
      <p:sp>
        <p:nvSpPr>
          <p:cNvPr id="6" name="Footer Placeholder 5"/>
          <p:cNvSpPr>
            <a:spLocks noGrp="1"/>
          </p:cNvSpPr>
          <p:nvPr>
            <p:ph type="ftr" sz="quarter" idx="11"/>
          </p:nvPr>
        </p:nvSpPr>
        <p:spPr/>
        <p:txBody>
          <a:bodyPr/>
          <a:lstStyle/>
          <a:p>
            <a:r>
              <a:rPr lang="en-IN"/>
              <a:t>MADHURIMA RAWAT(DATASCIENCE CSVTU)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805E45-3A90-40F2-8637-76DCD015AE6F}" type="slidenum">
              <a:rPr lang="en-IN" smtClean="0"/>
              <a:t>‹#›</a:t>
            </a:fld>
            <a:endParaRPr lang="en-IN"/>
          </a:p>
        </p:txBody>
      </p:sp>
    </p:spTree>
    <p:extLst>
      <p:ext uri="{BB962C8B-B14F-4D97-AF65-F5344CB8AC3E}">
        <p14:creationId xmlns:p14="http://schemas.microsoft.com/office/powerpoint/2010/main" val="345128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C0A63E7-FEDD-44FA-BA5E-D184649052BB}" type="datetime1">
              <a:rPr lang="en-IN" smtClean="0"/>
              <a:t>01-09-2022</a:t>
            </a:fld>
            <a:endParaRPr lang="en-IN"/>
          </a:p>
        </p:txBody>
      </p:sp>
      <p:sp>
        <p:nvSpPr>
          <p:cNvPr id="6" name="Footer Placeholder 5"/>
          <p:cNvSpPr>
            <a:spLocks noGrp="1"/>
          </p:cNvSpPr>
          <p:nvPr>
            <p:ph type="ftr" sz="quarter" idx="11"/>
          </p:nvPr>
        </p:nvSpPr>
        <p:spPr/>
        <p:txBody>
          <a:bodyPr/>
          <a:lstStyle/>
          <a:p>
            <a:r>
              <a:rPr lang="en-IN"/>
              <a:t>MADHURIMA RAWAT(DATASCIENCE CSVTU)</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805E45-3A90-40F2-8637-76DCD015AE6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7415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41DB8EB-0337-4249-808B-AAE2B783D24F}" type="datetime1">
              <a:rPr lang="en-IN" smtClean="0"/>
              <a:t>01-09-2022</a:t>
            </a:fld>
            <a:endParaRPr lang="en-IN"/>
          </a:p>
        </p:txBody>
      </p:sp>
      <p:sp>
        <p:nvSpPr>
          <p:cNvPr id="6" name="Footer Placeholder 5"/>
          <p:cNvSpPr>
            <a:spLocks noGrp="1"/>
          </p:cNvSpPr>
          <p:nvPr>
            <p:ph type="ftr" sz="quarter" idx="11"/>
          </p:nvPr>
        </p:nvSpPr>
        <p:spPr/>
        <p:txBody>
          <a:bodyPr/>
          <a:lstStyle/>
          <a:p>
            <a:r>
              <a:rPr lang="en-IN"/>
              <a:t>MADHURIMA RAWAT(DATASCIENCE CSVTU)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805E45-3A90-40F2-8637-76DCD015AE6F}" type="slidenum">
              <a:rPr lang="en-IN" smtClean="0"/>
              <a:t>‹#›</a:t>
            </a:fld>
            <a:endParaRPr lang="en-IN"/>
          </a:p>
        </p:txBody>
      </p:sp>
    </p:spTree>
    <p:extLst>
      <p:ext uri="{BB962C8B-B14F-4D97-AF65-F5344CB8AC3E}">
        <p14:creationId xmlns:p14="http://schemas.microsoft.com/office/powerpoint/2010/main" val="3802386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21BD6C-D536-4B20-9C66-1BA35D7FE33A}" type="datetime1">
              <a:rPr lang="en-IN" smtClean="0"/>
              <a:t>01-09-2022</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805E45-3A90-40F2-8637-76DCD015AE6F}" type="slidenum">
              <a:rPr lang="en-IN" smtClean="0"/>
              <a:t>‹#›</a:t>
            </a:fld>
            <a:endParaRPr lang="en-IN"/>
          </a:p>
        </p:txBody>
      </p:sp>
    </p:spTree>
    <p:extLst>
      <p:ext uri="{BB962C8B-B14F-4D97-AF65-F5344CB8AC3E}">
        <p14:creationId xmlns:p14="http://schemas.microsoft.com/office/powerpoint/2010/main" val="4179903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CB8AD-D924-439C-AEEA-A24ECAC498B2}" type="datetime1">
              <a:rPr lang="en-IN" smtClean="0"/>
              <a:t>01-09-2022</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805E45-3A90-40F2-8637-76DCD015AE6F}" type="slidenum">
              <a:rPr lang="en-IN" smtClean="0"/>
              <a:t>‹#›</a:t>
            </a:fld>
            <a:endParaRPr lang="en-IN"/>
          </a:p>
        </p:txBody>
      </p:sp>
    </p:spTree>
    <p:extLst>
      <p:ext uri="{BB962C8B-B14F-4D97-AF65-F5344CB8AC3E}">
        <p14:creationId xmlns:p14="http://schemas.microsoft.com/office/powerpoint/2010/main" val="79027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F9ED4-EDE4-4233-B83F-6EC1D92E7C16}" type="datetime1">
              <a:rPr lang="en-IN" smtClean="0"/>
              <a:t>01-09-2022</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805E45-3A90-40F2-8637-76DCD015AE6F}" type="slidenum">
              <a:rPr lang="en-IN" smtClean="0"/>
              <a:t>‹#›</a:t>
            </a:fld>
            <a:endParaRPr lang="en-IN"/>
          </a:p>
        </p:txBody>
      </p:sp>
    </p:spTree>
    <p:extLst>
      <p:ext uri="{BB962C8B-B14F-4D97-AF65-F5344CB8AC3E}">
        <p14:creationId xmlns:p14="http://schemas.microsoft.com/office/powerpoint/2010/main" val="360195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D00327-14D4-4F57-AAA3-D2AC4FDF80CF}" type="datetime1">
              <a:rPr lang="en-IN" smtClean="0"/>
              <a:t>01-09-2022</a:t>
            </a:fld>
            <a:endParaRPr lang="en-IN"/>
          </a:p>
        </p:txBody>
      </p:sp>
      <p:sp>
        <p:nvSpPr>
          <p:cNvPr id="5" name="Footer Placeholder 4"/>
          <p:cNvSpPr>
            <a:spLocks noGrp="1"/>
          </p:cNvSpPr>
          <p:nvPr>
            <p:ph type="ftr" sz="quarter" idx="11"/>
          </p:nvPr>
        </p:nvSpPr>
        <p:spPr/>
        <p:txBody>
          <a:bodyPr/>
          <a:lstStyle/>
          <a:p>
            <a:r>
              <a:rPr lang="en-IN"/>
              <a:t>MADHURIMA RAWAT(DATASCIENCE CSVTU)</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8805E45-3A90-40F2-8637-76DCD015AE6F}" type="slidenum">
              <a:rPr lang="en-IN" smtClean="0"/>
              <a:t>‹#›</a:t>
            </a:fld>
            <a:endParaRPr lang="en-IN"/>
          </a:p>
        </p:txBody>
      </p:sp>
    </p:spTree>
    <p:extLst>
      <p:ext uri="{BB962C8B-B14F-4D97-AF65-F5344CB8AC3E}">
        <p14:creationId xmlns:p14="http://schemas.microsoft.com/office/powerpoint/2010/main" val="333094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4B7320-7CEF-4553-94B3-991C082EE04C}" type="datetime1">
              <a:rPr lang="en-IN" smtClean="0"/>
              <a:t>01-09-2022</a:t>
            </a:fld>
            <a:endParaRPr lang="en-IN"/>
          </a:p>
        </p:txBody>
      </p:sp>
      <p:sp>
        <p:nvSpPr>
          <p:cNvPr id="6" name="Footer Placeholder 5"/>
          <p:cNvSpPr>
            <a:spLocks noGrp="1"/>
          </p:cNvSpPr>
          <p:nvPr>
            <p:ph type="ftr" sz="quarter" idx="11"/>
          </p:nvPr>
        </p:nvSpPr>
        <p:spPr/>
        <p:txBody>
          <a:bodyPr/>
          <a:lstStyle/>
          <a:p>
            <a:r>
              <a:rPr lang="en-IN"/>
              <a:t>MADHURIMA RAWAT(DATASCIENCE CSVTU)</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8805E45-3A90-40F2-8637-76DCD015AE6F}" type="slidenum">
              <a:rPr lang="en-IN" smtClean="0"/>
              <a:t>‹#›</a:t>
            </a:fld>
            <a:endParaRPr lang="en-IN"/>
          </a:p>
        </p:txBody>
      </p:sp>
    </p:spTree>
    <p:extLst>
      <p:ext uri="{BB962C8B-B14F-4D97-AF65-F5344CB8AC3E}">
        <p14:creationId xmlns:p14="http://schemas.microsoft.com/office/powerpoint/2010/main" val="336911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A34A55-D724-4007-BDD2-0873E65A56B1}" type="datetime1">
              <a:rPr lang="en-IN" smtClean="0"/>
              <a:t>01-09-2022</a:t>
            </a:fld>
            <a:endParaRPr lang="en-IN"/>
          </a:p>
        </p:txBody>
      </p:sp>
      <p:sp>
        <p:nvSpPr>
          <p:cNvPr id="8" name="Footer Placeholder 7"/>
          <p:cNvSpPr>
            <a:spLocks noGrp="1"/>
          </p:cNvSpPr>
          <p:nvPr>
            <p:ph type="ftr" sz="quarter" idx="11"/>
          </p:nvPr>
        </p:nvSpPr>
        <p:spPr/>
        <p:txBody>
          <a:bodyPr/>
          <a:lstStyle/>
          <a:p>
            <a:r>
              <a:rPr lang="en-IN"/>
              <a:t>MADHURIMA RAWAT(DATASCIENCE CSVTU)</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8805E45-3A90-40F2-8637-76DCD015AE6F}" type="slidenum">
              <a:rPr lang="en-IN" smtClean="0"/>
              <a:t>‹#›</a:t>
            </a:fld>
            <a:endParaRPr lang="en-IN"/>
          </a:p>
        </p:txBody>
      </p:sp>
    </p:spTree>
    <p:extLst>
      <p:ext uri="{BB962C8B-B14F-4D97-AF65-F5344CB8AC3E}">
        <p14:creationId xmlns:p14="http://schemas.microsoft.com/office/powerpoint/2010/main" val="242754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D08613-C488-4905-8E67-519FC390B414}" type="datetime1">
              <a:rPr lang="en-IN" smtClean="0"/>
              <a:t>01-09-2022</a:t>
            </a:fld>
            <a:endParaRPr lang="en-IN"/>
          </a:p>
        </p:txBody>
      </p:sp>
      <p:sp>
        <p:nvSpPr>
          <p:cNvPr id="4" name="Footer Placeholder 3"/>
          <p:cNvSpPr>
            <a:spLocks noGrp="1"/>
          </p:cNvSpPr>
          <p:nvPr>
            <p:ph type="ftr" sz="quarter" idx="11"/>
          </p:nvPr>
        </p:nvSpPr>
        <p:spPr/>
        <p:txBody>
          <a:bodyPr/>
          <a:lstStyle/>
          <a:p>
            <a:r>
              <a:rPr lang="en-IN"/>
              <a:t>MADHURIMA RAWAT(DATASCIENCE CSVTU)</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8805E45-3A90-40F2-8637-76DCD015AE6F}" type="slidenum">
              <a:rPr lang="en-IN" smtClean="0"/>
              <a:t>‹#›</a:t>
            </a:fld>
            <a:endParaRPr lang="en-IN"/>
          </a:p>
        </p:txBody>
      </p:sp>
    </p:spTree>
    <p:extLst>
      <p:ext uri="{BB962C8B-B14F-4D97-AF65-F5344CB8AC3E}">
        <p14:creationId xmlns:p14="http://schemas.microsoft.com/office/powerpoint/2010/main" val="332251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D7E609-DD7A-486D-AB6C-A7D228E482C9}" type="datetime1">
              <a:rPr lang="en-IN" smtClean="0"/>
              <a:t>01-09-2022</a:t>
            </a:fld>
            <a:endParaRPr lang="en-IN"/>
          </a:p>
        </p:txBody>
      </p:sp>
      <p:sp>
        <p:nvSpPr>
          <p:cNvPr id="3" name="Footer Placeholder 2"/>
          <p:cNvSpPr>
            <a:spLocks noGrp="1"/>
          </p:cNvSpPr>
          <p:nvPr>
            <p:ph type="ftr" sz="quarter" idx="11"/>
          </p:nvPr>
        </p:nvSpPr>
        <p:spPr/>
        <p:txBody>
          <a:bodyPr/>
          <a:lstStyle/>
          <a:p>
            <a:r>
              <a:rPr lang="en-IN"/>
              <a:t>MADHURIMA RAWAT(DATASCIENCE CSVTU)</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8805E45-3A90-40F2-8637-76DCD015AE6F}" type="slidenum">
              <a:rPr lang="en-IN" smtClean="0"/>
              <a:t>‹#›</a:t>
            </a:fld>
            <a:endParaRPr lang="en-IN"/>
          </a:p>
        </p:txBody>
      </p:sp>
    </p:spTree>
    <p:extLst>
      <p:ext uri="{BB962C8B-B14F-4D97-AF65-F5344CB8AC3E}">
        <p14:creationId xmlns:p14="http://schemas.microsoft.com/office/powerpoint/2010/main" val="1812059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375B7C-FDCF-46A4-B0A3-44D64577A0B9}" type="datetime1">
              <a:rPr lang="en-IN" smtClean="0"/>
              <a:t>01-09-2022</a:t>
            </a:fld>
            <a:endParaRPr lang="en-IN"/>
          </a:p>
        </p:txBody>
      </p:sp>
      <p:sp>
        <p:nvSpPr>
          <p:cNvPr id="6" name="Footer Placeholder 5"/>
          <p:cNvSpPr>
            <a:spLocks noGrp="1"/>
          </p:cNvSpPr>
          <p:nvPr>
            <p:ph type="ftr" sz="quarter" idx="11"/>
          </p:nvPr>
        </p:nvSpPr>
        <p:spPr/>
        <p:txBody>
          <a:bodyPr/>
          <a:lstStyle/>
          <a:p>
            <a:r>
              <a:rPr lang="en-IN"/>
              <a:t>MADHURIMA RAWAT(DATASCIENCE CSVTU)</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8805E45-3A90-40F2-8637-76DCD015AE6F}" type="slidenum">
              <a:rPr lang="en-IN" smtClean="0"/>
              <a:t>‹#›</a:t>
            </a:fld>
            <a:endParaRPr lang="en-IN"/>
          </a:p>
        </p:txBody>
      </p:sp>
    </p:spTree>
    <p:extLst>
      <p:ext uri="{BB962C8B-B14F-4D97-AF65-F5344CB8AC3E}">
        <p14:creationId xmlns:p14="http://schemas.microsoft.com/office/powerpoint/2010/main" val="104885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B5A98-5C9F-44C1-9552-7E0A7C12A903}" type="datetime1">
              <a:rPr lang="en-IN" smtClean="0"/>
              <a:t>01-09-2022</a:t>
            </a:fld>
            <a:endParaRPr lang="en-IN"/>
          </a:p>
        </p:txBody>
      </p:sp>
      <p:sp>
        <p:nvSpPr>
          <p:cNvPr id="6" name="Footer Placeholder 5"/>
          <p:cNvSpPr>
            <a:spLocks noGrp="1"/>
          </p:cNvSpPr>
          <p:nvPr>
            <p:ph type="ftr" sz="quarter" idx="11"/>
          </p:nvPr>
        </p:nvSpPr>
        <p:spPr/>
        <p:txBody>
          <a:bodyPr/>
          <a:lstStyle/>
          <a:p>
            <a:r>
              <a:rPr lang="en-IN"/>
              <a:t>MADHURIMA RAWAT(DATASCIENCE CSVTU)</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805E45-3A90-40F2-8637-76DCD015AE6F}" type="slidenum">
              <a:rPr lang="en-IN" smtClean="0"/>
              <a:t>‹#›</a:t>
            </a:fld>
            <a:endParaRPr lang="en-IN"/>
          </a:p>
        </p:txBody>
      </p:sp>
    </p:spTree>
    <p:extLst>
      <p:ext uri="{BB962C8B-B14F-4D97-AF65-F5344CB8AC3E}">
        <p14:creationId xmlns:p14="http://schemas.microsoft.com/office/powerpoint/2010/main" val="3602888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1FD805B-4872-4594-9F02-CAEFD12F8EA3}" type="datetime1">
              <a:rPr lang="en-IN" smtClean="0"/>
              <a:t>01-09-2022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MADHURIMA RAWAT(DATASCIENCE CSVTU)</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8805E45-3A90-40F2-8637-76DCD015AE6F}" type="slidenum">
              <a:rPr lang="en-IN" smtClean="0"/>
              <a:t>‹#›</a:t>
            </a:fld>
            <a:endParaRPr lang="en-IN"/>
          </a:p>
        </p:txBody>
      </p:sp>
    </p:spTree>
    <p:extLst>
      <p:ext uri="{BB962C8B-B14F-4D97-AF65-F5344CB8AC3E}">
        <p14:creationId xmlns:p14="http://schemas.microsoft.com/office/powerpoint/2010/main" val="244135475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5BEF-4C4B-B549-E21E-0CD1DA361F95}"/>
              </a:ext>
            </a:extLst>
          </p:cNvPr>
          <p:cNvSpPr>
            <a:spLocks noGrp="1"/>
          </p:cNvSpPr>
          <p:nvPr>
            <p:ph type="ctrTitle"/>
          </p:nvPr>
        </p:nvSpPr>
        <p:spPr>
          <a:xfrm>
            <a:off x="1725503" y="1264236"/>
            <a:ext cx="9144000" cy="2387600"/>
          </a:xfrm>
        </p:spPr>
        <p:txBody>
          <a:bodyPr>
            <a:normAutofit fontScale="90000"/>
          </a:bodyPr>
          <a:lstStyle/>
          <a:p>
            <a:br>
              <a:rPr lang="en-IN" sz="6000" dirty="0">
                <a:solidFill>
                  <a:schemeClr val="tx1"/>
                </a:solidFill>
              </a:rPr>
            </a:br>
            <a:r>
              <a:rPr lang="en-IN" dirty="0"/>
              <a:t>PROBLEM SOLVING STRATEGY</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CCDBE853-B50A-DC6B-3C47-B5389A39FC0E}"/>
                  </a:ext>
                </a:extLst>
              </p:cNvPr>
              <p:cNvSpPr>
                <a:spLocks noGrp="1"/>
              </p:cNvSpPr>
              <p:nvPr>
                <p:ph type="subTitle" idx="1"/>
              </p:nvPr>
            </p:nvSpPr>
            <p:spPr>
              <a:xfrm>
                <a:off x="1838425" y="4894714"/>
                <a:ext cx="3927107" cy="2310062"/>
              </a:xfrm>
            </p:spPr>
            <p:txBody>
              <a:bodyPr>
                <a:noAutofit/>
              </a:bodyPr>
              <a:lstStyle/>
              <a:p>
                <a:r>
                  <a:rPr lang="en-US" sz="2400" b="1" dirty="0"/>
                  <a:t>PRESENTED BY</a:t>
                </a:r>
                <a:br>
                  <a:rPr lang="en-US" sz="2400" b="1" dirty="0"/>
                </a:br>
                <a:r>
                  <a:rPr lang="en-US" sz="2400" b="1" dirty="0">
                    <a:solidFill>
                      <a:schemeClr val="tx1"/>
                    </a:solidFill>
                  </a:rPr>
                  <a:t> MADHURIMA RAWAT</a:t>
                </a:r>
                <a:br>
                  <a:rPr lang="en-US" sz="2400" b="1" dirty="0">
                    <a:solidFill>
                      <a:schemeClr val="tx1"/>
                    </a:solidFill>
                  </a:rPr>
                </a:br>
                <a:r>
                  <a:rPr lang="en-US" sz="2400" b="1" dirty="0">
                    <a:solidFill>
                      <a:schemeClr val="tx1"/>
                    </a:solidFill>
                  </a:rPr>
                  <a:t>ROLL NO-</a:t>
                </a:r>
                <a14:m>
                  <m:oMath xmlns:m="http://schemas.openxmlformats.org/officeDocument/2006/math">
                    <m:r>
                      <a:rPr lang="en-US" sz="2400" b="1" i="1" dirty="0" smtClean="0">
                        <a:solidFill>
                          <a:schemeClr val="tx1"/>
                        </a:solidFill>
                        <a:latin typeface="Cambria Math" panose="02040503050406030204" pitchFamily="18" charset="0"/>
                      </a:rPr>
                      <m:t>𝟑𝟎𝟎𝟎𝟏𝟐𝟖𝟐𝟏𝟎𝟒𝟐</m:t>
                    </m:r>
                  </m:oMath>
                </a14:m>
                <a:br>
                  <a:rPr lang="en-US" sz="2400" b="1" dirty="0">
                    <a:solidFill>
                      <a:schemeClr val="tx1"/>
                    </a:solidFill>
                  </a:rPr>
                </a:br>
                <a:r>
                  <a:rPr lang="en-IN" sz="2400" b="1" dirty="0">
                    <a:solidFill>
                      <a:schemeClr val="tx1"/>
                    </a:solidFill>
                  </a:rPr>
                  <a:t>DATASCIENCE(CSE)</a:t>
                </a:r>
                <a:br>
                  <a:rPr lang="en-IN" sz="2400" b="1" dirty="0">
                    <a:solidFill>
                      <a:schemeClr val="tx1"/>
                    </a:solidFill>
                  </a:rPr>
                </a:br>
                <a:endParaRPr lang="en-IN" sz="2400" b="1" dirty="0"/>
              </a:p>
            </p:txBody>
          </p:sp>
        </mc:Choice>
        <mc:Fallback>
          <p:sp>
            <p:nvSpPr>
              <p:cNvPr id="3" name="Subtitle 2">
                <a:extLst>
                  <a:ext uri="{FF2B5EF4-FFF2-40B4-BE49-F238E27FC236}">
                    <a16:creationId xmlns:a16="http://schemas.microsoft.com/office/drawing/2014/main" id="{CCDBE853-B50A-DC6B-3C47-B5389A39FC0E}"/>
                  </a:ext>
                </a:extLst>
              </p:cNvPr>
              <p:cNvSpPr>
                <a:spLocks noGrp="1" noRot="1" noChangeAspect="1" noMove="1" noResize="1" noEditPoints="1" noAdjustHandles="1" noChangeArrowheads="1" noChangeShapeType="1" noTextEdit="1"/>
              </p:cNvSpPr>
              <p:nvPr>
                <p:ph type="subTitle" idx="1"/>
              </p:nvPr>
            </p:nvSpPr>
            <p:spPr>
              <a:xfrm>
                <a:off x="1838425" y="4894714"/>
                <a:ext cx="3927107" cy="2310062"/>
              </a:xfrm>
              <a:blipFill>
                <a:blip r:embed="rId2"/>
                <a:stretch>
                  <a:fillRect l="-2484" t="-2111"/>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7B48D5BD-375C-6EA5-1F78-7EDF58A62B2C}"/>
              </a:ext>
            </a:extLst>
          </p:cNvPr>
          <p:cNvSpPr txBox="1"/>
          <p:nvPr/>
        </p:nvSpPr>
        <p:spPr>
          <a:xfrm>
            <a:off x="7860635" y="5010344"/>
            <a:ext cx="4129236" cy="1477328"/>
          </a:xfrm>
          <a:prstGeom prst="rect">
            <a:avLst/>
          </a:prstGeom>
          <a:noFill/>
        </p:spPr>
        <p:txBody>
          <a:bodyPr wrap="square" rtlCol="0">
            <a:spAutoFit/>
          </a:bodyPr>
          <a:lstStyle/>
          <a:p>
            <a:r>
              <a:rPr lang="en-US" sz="2400" b="1" dirty="0">
                <a:solidFill>
                  <a:schemeClr val="tx1">
                    <a:lumMod val="95000"/>
                  </a:schemeClr>
                </a:solidFill>
              </a:rPr>
              <a:t>CHHATTISGARH SWAMI</a:t>
            </a:r>
            <a:br>
              <a:rPr lang="en-US" sz="2400" b="1" dirty="0">
                <a:solidFill>
                  <a:schemeClr val="tx1">
                    <a:lumMod val="95000"/>
                  </a:schemeClr>
                </a:solidFill>
              </a:rPr>
            </a:br>
            <a:r>
              <a:rPr lang="en-US" sz="2400" b="1" dirty="0">
                <a:solidFill>
                  <a:schemeClr val="tx1">
                    <a:lumMod val="95000"/>
                  </a:schemeClr>
                </a:solidFill>
              </a:rPr>
              <a:t>VIVEKANANDA TECHNICAL</a:t>
            </a:r>
          </a:p>
          <a:p>
            <a:r>
              <a:rPr lang="en-US" sz="2400" b="1" dirty="0">
                <a:solidFill>
                  <a:schemeClr val="tx1">
                    <a:lumMod val="95000"/>
                  </a:schemeClr>
                </a:solidFill>
              </a:rPr>
              <a:t> UNIVERSITY</a:t>
            </a:r>
            <a:endParaRPr lang="en-IN" sz="2400" b="1" dirty="0">
              <a:solidFill>
                <a:schemeClr val="tx1">
                  <a:lumMod val="95000"/>
                </a:schemeClr>
              </a:solidFill>
            </a:endParaRPr>
          </a:p>
          <a:p>
            <a:endParaRPr lang="en-IN" dirty="0"/>
          </a:p>
        </p:txBody>
      </p:sp>
      <p:sp>
        <p:nvSpPr>
          <p:cNvPr id="5" name="TextBox 4">
            <a:extLst>
              <a:ext uri="{FF2B5EF4-FFF2-40B4-BE49-F238E27FC236}">
                <a16:creationId xmlns:a16="http://schemas.microsoft.com/office/drawing/2014/main" id="{8157E718-A642-1DB3-2FBC-E678814FA4B7}"/>
              </a:ext>
            </a:extLst>
          </p:cNvPr>
          <p:cNvSpPr txBox="1"/>
          <p:nvPr/>
        </p:nvSpPr>
        <p:spPr>
          <a:xfrm>
            <a:off x="4944954" y="3852790"/>
            <a:ext cx="4292867" cy="523220"/>
          </a:xfrm>
          <a:prstGeom prst="rect">
            <a:avLst/>
          </a:prstGeom>
          <a:noFill/>
        </p:spPr>
        <p:txBody>
          <a:bodyPr wrap="square" rtlCol="0">
            <a:spAutoFit/>
          </a:bodyPr>
          <a:lstStyle/>
          <a:p>
            <a:r>
              <a:rPr lang="en-IN" sz="2800" dirty="0"/>
              <a:t>BACKTRACKING</a:t>
            </a:r>
          </a:p>
        </p:txBody>
      </p:sp>
      <p:pic>
        <p:nvPicPr>
          <p:cNvPr id="6" name="Picture 5">
            <a:extLst>
              <a:ext uri="{FF2B5EF4-FFF2-40B4-BE49-F238E27FC236}">
                <a16:creationId xmlns:a16="http://schemas.microsoft.com/office/drawing/2014/main" id="{13727D17-9AB0-2B58-E021-4635A80A1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4954" y="216968"/>
            <a:ext cx="2302091" cy="2191990"/>
          </a:xfrm>
          <a:prstGeom prst="rect">
            <a:avLst/>
          </a:prstGeom>
        </p:spPr>
      </p:pic>
    </p:spTree>
    <p:extLst>
      <p:ext uri="{BB962C8B-B14F-4D97-AF65-F5344CB8AC3E}">
        <p14:creationId xmlns:p14="http://schemas.microsoft.com/office/powerpoint/2010/main" val="991876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B797-F11B-5040-8BAF-1440F55421C9}"/>
              </a:ext>
            </a:extLst>
          </p:cNvPr>
          <p:cNvSpPr>
            <a:spLocks noGrp="1"/>
          </p:cNvSpPr>
          <p:nvPr>
            <p:ph type="title"/>
          </p:nvPr>
        </p:nvSpPr>
        <p:spPr>
          <a:xfrm>
            <a:off x="1972987" y="618185"/>
            <a:ext cx="9531625" cy="872685"/>
          </a:xfrm>
        </p:spPr>
        <p:txBody>
          <a:bodyPr/>
          <a:lstStyle/>
          <a:p>
            <a:r>
              <a:rPr lang="en-US" b="1" i="0" dirty="0">
                <a:solidFill>
                  <a:srgbClr val="273239"/>
                </a:solidFill>
                <a:effectLst/>
                <a:latin typeface="urw-din"/>
              </a:rPr>
              <a:t>OUTPUT:</a:t>
            </a:r>
            <a:r>
              <a:rPr lang="en-US" b="0" i="0" dirty="0">
                <a:solidFill>
                  <a:srgbClr val="273239"/>
                </a:solidFill>
                <a:effectLst/>
                <a:latin typeface="urw-din"/>
              </a:rPr>
              <a:t> </a:t>
            </a:r>
            <a:endParaRPr lang="en-IN" dirty="0"/>
          </a:p>
        </p:txBody>
      </p:sp>
      <p:sp>
        <p:nvSpPr>
          <p:cNvPr id="3" name="Content Placeholder 2">
            <a:extLst>
              <a:ext uri="{FF2B5EF4-FFF2-40B4-BE49-F238E27FC236}">
                <a16:creationId xmlns:a16="http://schemas.microsoft.com/office/drawing/2014/main" id="{ABBF2280-0DF8-7C32-3320-5CFCF52DC984}"/>
              </a:ext>
            </a:extLst>
          </p:cNvPr>
          <p:cNvSpPr>
            <a:spLocks noGrp="1"/>
          </p:cNvSpPr>
          <p:nvPr>
            <p:ph idx="1"/>
          </p:nvPr>
        </p:nvSpPr>
        <p:spPr>
          <a:xfrm>
            <a:off x="2420248" y="1749287"/>
            <a:ext cx="9365382" cy="6219336"/>
          </a:xfrm>
        </p:spPr>
        <p:txBody>
          <a:bodyPr/>
          <a:lstStyle/>
          <a:p>
            <a:pPr marL="0" indent="0">
              <a:buNone/>
            </a:pPr>
            <a:r>
              <a:rPr lang="en-US" sz="2800" b="0" i="0" dirty="0">
                <a:solidFill>
                  <a:srgbClr val="273239"/>
                </a:solidFill>
                <a:effectLst/>
                <a:latin typeface="urw-din"/>
              </a:rPr>
              <a:t>The 1 values show the path for rat</a:t>
            </a:r>
          </a:p>
          <a:p>
            <a:pPr marL="0" indent="0">
              <a:buNone/>
            </a:pPr>
            <a:endParaRPr lang="en-US" dirty="0">
              <a:solidFill>
                <a:srgbClr val="273239"/>
              </a:solidFill>
              <a:latin typeface="urw-din"/>
            </a:endParaRPr>
          </a:p>
          <a:p>
            <a:endParaRPr lang="en-US" dirty="0">
              <a:solidFill>
                <a:srgbClr val="273239"/>
              </a:solidFill>
              <a:latin typeface="urw-din"/>
            </a:endParaRPr>
          </a:p>
          <a:p>
            <a:pPr algn="l" fontAlgn="base"/>
            <a:endParaRPr lang="en-US" sz="2400" b="1" i="0" dirty="0">
              <a:solidFill>
                <a:srgbClr val="273239"/>
              </a:solidFill>
              <a:effectLst/>
              <a:latin typeface="urw-din"/>
            </a:endParaRPr>
          </a:p>
          <a:p>
            <a:pPr marL="0" indent="0" algn="l" fontAlgn="base">
              <a:buNone/>
            </a:pPr>
            <a:r>
              <a:rPr lang="en-US" sz="2400" b="1" i="0" dirty="0">
                <a:solidFill>
                  <a:srgbClr val="273239"/>
                </a:solidFill>
                <a:effectLst/>
                <a:latin typeface="urw-din"/>
              </a:rPr>
              <a:t>Complexity Analysis:</a:t>
            </a:r>
            <a:r>
              <a:rPr lang="en-US" sz="2400" b="0" i="0" dirty="0">
                <a:solidFill>
                  <a:srgbClr val="273239"/>
                </a:solidFill>
                <a:effectLst/>
                <a:latin typeface="urw-din"/>
              </a:rPr>
              <a:t> </a:t>
            </a:r>
          </a:p>
          <a:p>
            <a:pPr algn="l" fontAlgn="base">
              <a:buFont typeface="Arial" panose="020B0604020202020204" pitchFamily="34" charset="0"/>
              <a:buChar char="•"/>
            </a:pPr>
            <a:r>
              <a:rPr lang="en-US" sz="2400" b="1" i="0" dirty="0">
                <a:solidFill>
                  <a:srgbClr val="273239"/>
                </a:solidFill>
                <a:effectLst/>
                <a:latin typeface="urw-din"/>
              </a:rPr>
              <a:t>Time Complexity:</a:t>
            </a:r>
            <a:r>
              <a:rPr lang="en-US" sz="2400" b="0" i="0" dirty="0">
                <a:solidFill>
                  <a:srgbClr val="273239"/>
                </a:solidFill>
                <a:effectLst/>
                <a:latin typeface="urw-din"/>
              </a:rPr>
              <a:t> O(2^(n^2)). </a:t>
            </a:r>
            <a:br>
              <a:rPr lang="en-US" sz="2400" b="0" i="0" dirty="0">
                <a:solidFill>
                  <a:srgbClr val="273239"/>
                </a:solidFill>
                <a:effectLst/>
                <a:latin typeface="urw-din"/>
              </a:rPr>
            </a:br>
            <a:r>
              <a:rPr lang="en-US" sz="2400" b="0" i="0" dirty="0">
                <a:solidFill>
                  <a:srgbClr val="273239"/>
                </a:solidFill>
                <a:effectLst/>
                <a:latin typeface="urw-din"/>
              </a:rPr>
              <a:t>The recursion can run upper-bound 2^(n^2) times.</a:t>
            </a:r>
          </a:p>
          <a:p>
            <a:pPr algn="l" fontAlgn="base">
              <a:buFont typeface="Arial" panose="020B0604020202020204" pitchFamily="34" charset="0"/>
              <a:buChar char="•"/>
            </a:pPr>
            <a:r>
              <a:rPr lang="en-US" sz="2400" b="1" i="0" dirty="0">
                <a:solidFill>
                  <a:srgbClr val="273239"/>
                </a:solidFill>
                <a:effectLst/>
                <a:latin typeface="urw-din"/>
              </a:rPr>
              <a:t>Space Complexity:</a:t>
            </a:r>
            <a:r>
              <a:rPr lang="en-US" sz="2400" b="0" i="0" dirty="0">
                <a:solidFill>
                  <a:srgbClr val="273239"/>
                </a:solidFill>
                <a:effectLst/>
                <a:latin typeface="urw-din"/>
              </a:rPr>
              <a:t> O(n^2). </a:t>
            </a:r>
            <a:br>
              <a:rPr lang="en-US" sz="2400" b="0" i="0" dirty="0">
                <a:solidFill>
                  <a:srgbClr val="273239"/>
                </a:solidFill>
                <a:effectLst/>
                <a:latin typeface="urw-din"/>
              </a:rPr>
            </a:br>
            <a:r>
              <a:rPr lang="en-US" sz="2400" b="0" i="0" dirty="0">
                <a:solidFill>
                  <a:srgbClr val="273239"/>
                </a:solidFill>
                <a:effectLst/>
                <a:latin typeface="urw-din"/>
              </a:rPr>
              <a:t>Output matrix is required so an extra space of size n*n is needed.</a:t>
            </a:r>
          </a:p>
          <a:p>
            <a:endParaRPr lang="en-IN" dirty="0"/>
          </a:p>
        </p:txBody>
      </p:sp>
      <p:sp>
        <p:nvSpPr>
          <p:cNvPr id="4" name="Footer Placeholder 3">
            <a:extLst>
              <a:ext uri="{FF2B5EF4-FFF2-40B4-BE49-F238E27FC236}">
                <a16:creationId xmlns:a16="http://schemas.microsoft.com/office/drawing/2014/main" id="{743C8CB7-02B3-AC53-C32D-F7ECB64524DA}"/>
              </a:ext>
            </a:extLst>
          </p:cNvPr>
          <p:cNvSpPr>
            <a:spLocks noGrp="1"/>
          </p:cNvSpPr>
          <p:nvPr>
            <p:ph type="ftr" sz="quarter" idx="11"/>
          </p:nvPr>
        </p:nvSpPr>
        <p:spPr>
          <a:xfrm>
            <a:off x="7777229" y="6135808"/>
            <a:ext cx="7619999" cy="365125"/>
          </a:xfrm>
        </p:spPr>
        <p:txBody>
          <a:bodyPr/>
          <a:lstStyle/>
          <a:p>
            <a:r>
              <a:rPr lang="en-IN" sz="1400" dirty="0">
                <a:solidFill>
                  <a:schemeClr val="accent1">
                    <a:lumMod val="75000"/>
                  </a:schemeClr>
                </a:solidFill>
              </a:rPr>
              <a:t>MADHURIMA RAWAT(DATASCIENCE CSVTU)</a:t>
            </a:r>
          </a:p>
        </p:txBody>
      </p:sp>
      <p:sp>
        <p:nvSpPr>
          <p:cNvPr id="5" name="Slide Number Placeholder 4">
            <a:extLst>
              <a:ext uri="{FF2B5EF4-FFF2-40B4-BE49-F238E27FC236}">
                <a16:creationId xmlns:a16="http://schemas.microsoft.com/office/drawing/2014/main" id="{EDC9E911-1BC6-7609-C012-D367AFFD75BA}"/>
              </a:ext>
            </a:extLst>
          </p:cNvPr>
          <p:cNvSpPr>
            <a:spLocks noGrp="1"/>
          </p:cNvSpPr>
          <p:nvPr>
            <p:ph type="sldNum" sz="quarter" idx="12"/>
          </p:nvPr>
        </p:nvSpPr>
        <p:spPr/>
        <p:txBody>
          <a:bodyPr/>
          <a:lstStyle/>
          <a:p>
            <a:fld id="{38805E45-3A90-40F2-8637-76DCD015AE6F}" type="slidenum">
              <a:rPr lang="en-IN" smtClean="0"/>
              <a:t>10</a:t>
            </a:fld>
            <a:endParaRPr lang="en-IN"/>
          </a:p>
        </p:txBody>
      </p:sp>
      <p:sp>
        <p:nvSpPr>
          <p:cNvPr id="6" name="Rectangle 1">
            <a:extLst>
              <a:ext uri="{FF2B5EF4-FFF2-40B4-BE49-F238E27FC236}">
                <a16:creationId xmlns:a16="http://schemas.microsoft.com/office/drawing/2014/main" id="{A882C042-C451-1FBD-FC53-668A4BABF130}"/>
              </a:ext>
            </a:extLst>
          </p:cNvPr>
          <p:cNvSpPr>
            <a:spLocks noChangeArrowheads="1"/>
          </p:cNvSpPr>
          <p:nvPr/>
        </p:nvSpPr>
        <p:spPr bwMode="auto">
          <a:xfrm>
            <a:off x="5246408" y="2271911"/>
            <a:ext cx="1699183" cy="1541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273239"/>
                </a:solidFill>
                <a:effectLst/>
                <a:latin typeface="Consolas" panose="020B0609020204030204" pitchFamily="49" charset="0"/>
              </a:rPr>
              <a:t>1 0 0 0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1 1 0 0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273239"/>
                </a:solidFill>
                <a:latin typeface="Consolas" panose="020B0609020204030204" pitchFamily="49" charset="0"/>
              </a:rPr>
              <a:t>  </a:t>
            </a:r>
            <a:r>
              <a:rPr kumimoji="0" lang="en-US" altLang="en-US" sz="2400" b="0" i="0" u="none" strike="noStrike" cap="none" normalizeH="0" baseline="0" dirty="0">
                <a:ln>
                  <a:noFill/>
                </a:ln>
                <a:solidFill>
                  <a:srgbClr val="273239"/>
                </a:solidFill>
                <a:effectLst/>
                <a:latin typeface="Consolas" panose="020B0609020204030204" pitchFamily="49" charset="0"/>
              </a:rPr>
              <a:t>1 0 0 0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273239"/>
                </a:solidFill>
                <a:latin typeface="Consolas" panose="020B0609020204030204" pitchFamily="49" charset="0"/>
              </a:rPr>
              <a:t>  0</a:t>
            </a:r>
            <a:r>
              <a:rPr kumimoji="0" lang="en-US" altLang="en-US" sz="2400" b="0" i="0" u="none" strike="noStrike" cap="none" normalizeH="0" baseline="0" dirty="0">
                <a:ln>
                  <a:noFill/>
                </a:ln>
                <a:solidFill>
                  <a:srgbClr val="273239"/>
                </a:solidFill>
                <a:effectLst/>
                <a:latin typeface="Consolas" panose="020B0609020204030204" pitchFamily="49" charset="0"/>
              </a:rPr>
              <a:t> 1 1 1</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6426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46BF1C-A184-7849-1A59-66A1821C8C14}"/>
              </a:ext>
            </a:extLst>
          </p:cNvPr>
          <p:cNvSpPr>
            <a:spLocks noGrp="1"/>
          </p:cNvSpPr>
          <p:nvPr>
            <p:ph type="ctrTitle"/>
          </p:nvPr>
        </p:nvSpPr>
        <p:spPr>
          <a:xfrm>
            <a:off x="2672613" y="2255777"/>
            <a:ext cx="9519387" cy="1462190"/>
          </a:xfrm>
        </p:spPr>
        <p:txBody>
          <a:bodyPr>
            <a:normAutofit fontScale="90000"/>
          </a:bodyPr>
          <a:lstStyle/>
          <a:p>
            <a:r>
              <a:rPr lang="en-IN" dirty="0"/>
              <a:t>THANK YOU FOR LISTENING TO            ME</a:t>
            </a:r>
          </a:p>
        </p:txBody>
      </p:sp>
      <p:sp>
        <p:nvSpPr>
          <p:cNvPr id="7" name="Subtitle 6">
            <a:extLst>
              <a:ext uri="{FF2B5EF4-FFF2-40B4-BE49-F238E27FC236}">
                <a16:creationId xmlns:a16="http://schemas.microsoft.com/office/drawing/2014/main" id="{30AAFED9-CBC3-4CF9-BD53-32006AAECD06}"/>
              </a:ext>
            </a:extLst>
          </p:cNvPr>
          <p:cNvSpPr>
            <a:spLocks noGrp="1"/>
          </p:cNvSpPr>
          <p:nvPr>
            <p:ph type="subTitle" idx="1"/>
          </p:nvPr>
        </p:nvSpPr>
        <p:spPr>
          <a:xfrm>
            <a:off x="4447831" y="4083845"/>
            <a:ext cx="8915399" cy="1462190"/>
          </a:xfrm>
        </p:spPr>
        <p:txBody>
          <a:bodyPr/>
          <a:lstStyle/>
          <a:p>
            <a:r>
              <a:rPr lang="en-IN" sz="3600" dirty="0"/>
              <a:t>ANY QUESTIONS</a:t>
            </a:r>
          </a:p>
          <a:p>
            <a:endParaRPr lang="en-IN" dirty="0"/>
          </a:p>
        </p:txBody>
      </p:sp>
      <p:sp>
        <p:nvSpPr>
          <p:cNvPr id="4" name="Footer Placeholder 3">
            <a:extLst>
              <a:ext uri="{FF2B5EF4-FFF2-40B4-BE49-F238E27FC236}">
                <a16:creationId xmlns:a16="http://schemas.microsoft.com/office/drawing/2014/main" id="{07760304-1F87-5AB0-E3D5-2F8EE54E932F}"/>
              </a:ext>
            </a:extLst>
          </p:cNvPr>
          <p:cNvSpPr>
            <a:spLocks noGrp="1"/>
          </p:cNvSpPr>
          <p:nvPr>
            <p:ph type="ftr" sz="quarter" idx="11"/>
          </p:nvPr>
        </p:nvSpPr>
        <p:spPr>
          <a:xfrm>
            <a:off x="7793027" y="6116976"/>
            <a:ext cx="7619999" cy="365125"/>
          </a:xfrm>
        </p:spPr>
        <p:txBody>
          <a:bodyPr/>
          <a:lstStyle/>
          <a:p>
            <a:r>
              <a:rPr lang="en-IN" sz="1400" dirty="0">
                <a:solidFill>
                  <a:schemeClr val="tx1"/>
                </a:solidFill>
              </a:rPr>
              <a:t>MADHURIMA RAWAT(DATASCIENCE CSVTU)</a:t>
            </a:r>
          </a:p>
        </p:txBody>
      </p:sp>
      <p:sp>
        <p:nvSpPr>
          <p:cNvPr id="5" name="Slide Number Placeholder 4">
            <a:extLst>
              <a:ext uri="{FF2B5EF4-FFF2-40B4-BE49-F238E27FC236}">
                <a16:creationId xmlns:a16="http://schemas.microsoft.com/office/drawing/2014/main" id="{F9A49EBE-5395-B0B0-D99A-9291CB3B10EC}"/>
              </a:ext>
            </a:extLst>
          </p:cNvPr>
          <p:cNvSpPr>
            <a:spLocks noGrp="1"/>
          </p:cNvSpPr>
          <p:nvPr>
            <p:ph type="sldNum" sz="quarter" idx="12"/>
          </p:nvPr>
        </p:nvSpPr>
        <p:spPr/>
        <p:txBody>
          <a:bodyPr/>
          <a:lstStyle/>
          <a:p>
            <a:fld id="{38805E45-3A90-40F2-8637-76DCD015AE6F}" type="slidenum">
              <a:rPr lang="en-IN" smtClean="0"/>
              <a:t>11</a:t>
            </a:fld>
            <a:endParaRPr lang="en-IN"/>
          </a:p>
        </p:txBody>
      </p:sp>
    </p:spTree>
    <p:extLst>
      <p:ext uri="{BB962C8B-B14F-4D97-AF65-F5344CB8AC3E}">
        <p14:creationId xmlns:p14="http://schemas.microsoft.com/office/powerpoint/2010/main" val="164299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9B5C-69E4-4449-EB01-AA2936AF1CD8}"/>
              </a:ext>
            </a:extLst>
          </p:cNvPr>
          <p:cNvSpPr>
            <a:spLocks noGrp="1"/>
          </p:cNvSpPr>
          <p:nvPr>
            <p:ph type="title"/>
          </p:nvPr>
        </p:nvSpPr>
        <p:spPr>
          <a:xfrm>
            <a:off x="2592925" y="624110"/>
            <a:ext cx="8911687" cy="886638"/>
          </a:xfrm>
        </p:spPr>
        <p:txBody>
          <a:bodyPr/>
          <a:lstStyle/>
          <a:p>
            <a:r>
              <a:rPr lang="en-GB" b="1" i="0" dirty="0">
                <a:solidFill>
                  <a:schemeClr val="accent1"/>
                </a:solidFill>
                <a:effectLst/>
                <a:latin typeface="Roboto" panose="02000000000000000000" pitchFamily="2" charset="0"/>
              </a:rPr>
              <a:t>WHAT IS </a:t>
            </a:r>
            <a:r>
              <a:rPr lang="en-US" b="1" i="0" dirty="0">
                <a:solidFill>
                  <a:srgbClr val="000000"/>
                </a:solidFill>
                <a:effectLst/>
                <a:latin typeface="Nunito" panose="020B0604020202020204" pitchFamily="2" charset="0"/>
              </a:rPr>
              <a:t>BACKTRACKING</a:t>
            </a:r>
            <a:r>
              <a:rPr lang="en-GB" b="1" i="0" dirty="0">
                <a:solidFill>
                  <a:schemeClr val="accent1"/>
                </a:solidFill>
                <a:effectLst/>
                <a:latin typeface="Roboto" panose="02000000000000000000" pitchFamily="2" charset="0"/>
              </a:rPr>
              <a:t>?</a:t>
            </a:r>
            <a:endParaRPr lang="en-IN" dirty="0"/>
          </a:p>
        </p:txBody>
      </p:sp>
      <p:sp>
        <p:nvSpPr>
          <p:cNvPr id="3" name="Content Placeholder 2">
            <a:extLst>
              <a:ext uri="{FF2B5EF4-FFF2-40B4-BE49-F238E27FC236}">
                <a16:creationId xmlns:a16="http://schemas.microsoft.com/office/drawing/2014/main" id="{94718EEA-875B-4487-FC32-96D9F5152C12}"/>
              </a:ext>
            </a:extLst>
          </p:cNvPr>
          <p:cNvSpPr>
            <a:spLocks noGrp="1"/>
          </p:cNvSpPr>
          <p:nvPr>
            <p:ph idx="1"/>
          </p:nvPr>
        </p:nvSpPr>
        <p:spPr>
          <a:xfrm>
            <a:off x="1182757" y="1789043"/>
            <a:ext cx="10634869" cy="4444847"/>
          </a:xfrm>
        </p:spPr>
        <p:txBody>
          <a:bodyPr>
            <a:normAutofit fontScale="92500" lnSpcReduction="20000"/>
          </a:bodyPr>
          <a:lstStyle/>
          <a:p>
            <a:r>
              <a:rPr lang="en-US" sz="2800" b="1" i="0" dirty="0">
                <a:solidFill>
                  <a:srgbClr val="000000"/>
                </a:solidFill>
                <a:effectLst/>
                <a:latin typeface="Nunito" panose="020B0604020202020204" pitchFamily="2" charset="0"/>
              </a:rPr>
              <a:t>Backtracking</a:t>
            </a:r>
            <a:r>
              <a:rPr lang="en-US" sz="2800" b="0" i="0" dirty="0">
                <a:solidFill>
                  <a:srgbClr val="000000"/>
                </a:solidFill>
                <a:effectLst/>
                <a:latin typeface="Nunito" panose="020B0604020202020204" pitchFamily="2" charset="0"/>
              </a:rPr>
              <a:t> is a technique based on algorithm to solve problem. It uses recursive calling to find the solution by building a solution step by step increasing values with time. It removes the solutions that doesn't give rise to the solution of the problem based on the constraints given to solve the problem.</a:t>
            </a:r>
          </a:p>
          <a:p>
            <a:pPr algn="just"/>
            <a:r>
              <a:rPr lang="en-US" sz="2800" b="0" i="0" dirty="0">
                <a:solidFill>
                  <a:srgbClr val="000000"/>
                </a:solidFill>
                <a:effectLst/>
                <a:latin typeface="Nunito" panose="020B0604020202020204" pitchFamily="2" charset="0"/>
              </a:rPr>
              <a:t>Backtracking algorithm is applied to some specific types of problems,</a:t>
            </a:r>
          </a:p>
          <a:p>
            <a:pPr algn="just">
              <a:buFont typeface="Arial" panose="020B0604020202020204" pitchFamily="34" charset="0"/>
              <a:buChar char="•"/>
            </a:pPr>
            <a:r>
              <a:rPr lang="en-US" sz="2800" b="0" i="0" dirty="0">
                <a:solidFill>
                  <a:srgbClr val="000000"/>
                </a:solidFill>
                <a:effectLst/>
                <a:latin typeface="Nunito" panose="020B0604020202020204" pitchFamily="2" charset="0"/>
              </a:rPr>
              <a:t>Decision problem used to find a feasible solution of the problem.</a:t>
            </a:r>
          </a:p>
          <a:p>
            <a:pPr algn="just">
              <a:buFont typeface="Arial" panose="020B0604020202020204" pitchFamily="34" charset="0"/>
              <a:buChar char="•"/>
            </a:pPr>
            <a:r>
              <a:rPr lang="en-US" sz="2800" b="0" i="0" dirty="0" err="1">
                <a:solidFill>
                  <a:srgbClr val="000000"/>
                </a:solidFill>
                <a:effectLst/>
                <a:latin typeface="Nunito" panose="020B0604020202020204" pitchFamily="2" charset="0"/>
              </a:rPr>
              <a:t>Optimisation</a:t>
            </a:r>
            <a:r>
              <a:rPr lang="en-US" sz="2800" b="0" i="0" dirty="0">
                <a:solidFill>
                  <a:srgbClr val="000000"/>
                </a:solidFill>
                <a:effectLst/>
                <a:latin typeface="Nunito" panose="020B0604020202020204" pitchFamily="2" charset="0"/>
              </a:rPr>
              <a:t> problem used to find the best solution that can be applied.</a:t>
            </a:r>
          </a:p>
          <a:p>
            <a:pPr algn="just">
              <a:buFont typeface="Arial" panose="020B0604020202020204" pitchFamily="34" charset="0"/>
              <a:buChar char="•"/>
            </a:pPr>
            <a:r>
              <a:rPr lang="en-US" sz="2800" b="0" i="0" dirty="0">
                <a:solidFill>
                  <a:srgbClr val="000000"/>
                </a:solidFill>
                <a:effectLst/>
                <a:latin typeface="Nunito" panose="020B0604020202020204" pitchFamily="2" charset="0"/>
              </a:rPr>
              <a:t>Enumeration problem used to find the set of all feasible solutions of the problem.</a:t>
            </a:r>
          </a:p>
          <a:p>
            <a:endParaRPr lang="en-IN" dirty="0"/>
          </a:p>
        </p:txBody>
      </p:sp>
      <p:sp>
        <p:nvSpPr>
          <p:cNvPr id="4" name="Footer Placeholder 3">
            <a:extLst>
              <a:ext uri="{FF2B5EF4-FFF2-40B4-BE49-F238E27FC236}">
                <a16:creationId xmlns:a16="http://schemas.microsoft.com/office/drawing/2014/main" id="{905FE661-DCFC-A1A5-5CC8-CD1C3B7ECE19}"/>
              </a:ext>
            </a:extLst>
          </p:cNvPr>
          <p:cNvSpPr>
            <a:spLocks noGrp="1"/>
          </p:cNvSpPr>
          <p:nvPr>
            <p:ph type="ftr" sz="quarter" idx="11"/>
          </p:nvPr>
        </p:nvSpPr>
        <p:spPr>
          <a:xfrm>
            <a:off x="8008235" y="6233890"/>
            <a:ext cx="7619999" cy="365125"/>
          </a:xfrm>
        </p:spPr>
        <p:txBody>
          <a:bodyPr/>
          <a:lstStyle/>
          <a:p>
            <a:r>
              <a:rPr lang="en-IN" sz="1100" dirty="0">
                <a:solidFill>
                  <a:schemeClr val="tx1"/>
                </a:solidFill>
              </a:rPr>
              <a:t>MADHURIMA RAWAT(DATASCIENCE CSVTU)</a:t>
            </a:r>
          </a:p>
        </p:txBody>
      </p:sp>
      <p:sp>
        <p:nvSpPr>
          <p:cNvPr id="5" name="Slide Number Placeholder 4">
            <a:extLst>
              <a:ext uri="{FF2B5EF4-FFF2-40B4-BE49-F238E27FC236}">
                <a16:creationId xmlns:a16="http://schemas.microsoft.com/office/drawing/2014/main" id="{FE4697A9-855A-CE35-FE2A-6F729A03ABA7}"/>
              </a:ext>
            </a:extLst>
          </p:cNvPr>
          <p:cNvSpPr>
            <a:spLocks noGrp="1"/>
          </p:cNvSpPr>
          <p:nvPr>
            <p:ph type="sldNum" sz="quarter" idx="12"/>
          </p:nvPr>
        </p:nvSpPr>
        <p:spPr/>
        <p:txBody>
          <a:bodyPr/>
          <a:lstStyle/>
          <a:p>
            <a:fld id="{38805E45-3A90-40F2-8637-76DCD015AE6F}" type="slidenum">
              <a:rPr lang="en-IN" smtClean="0"/>
              <a:t>2</a:t>
            </a:fld>
            <a:endParaRPr lang="en-IN"/>
          </a:p>
        </p:txBody>
      </p:sp>
    </p:spTree>
    <p:extLst>
      <p:ext uri="{BB962C8B-B14F-4D97-AF65-F5344CB8AC3E}">
        <p14:creationId xmlns:p14="http://schemas.microsoft.com/office/powerpoint/2010/main" val="226989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BA17-00DD-48C6-349E-CDE068102DD2}"/>
              </a:ext>
            </a:extLst>
          </p:cNvPr>
          <p:cNvSpPr>
            <a:spLocks noGrp="1"/>
          </p:cNvSpPr>
          <p:nvPr>
            <p:ph type="title"/>
          </p:nvPr>
        </p:nvSpPr>
        <p:spPr/>
        <p:txBody>
          <a:bodyPr/>
          <a:lstStyle/>
          <a:p>
            <a:r>
              <a:rPr lang="en-IN" dirty="0"/>
              <a:t>EXAMPLE OF BACKTRACKING</a:t>
            </a:r>
          </a:p>
        </p:txBody>
      </p:sp>
      <p:sp>
        <p:nvSpPr>
          <p:cNvPr id="3" name="Content Placeholder 2">
            <a:extLst>
              <a:ext uri="{FF2B5EF4-FFF2-40B4-BE49-F238E27FC236}">
                <a16:creationId xmlns:a16="http://schemas.microsoft.com/office/drawing/2014/main" id="{32693F19-1B32-31A8-411E-0E0D99909B2D}"/>
              </a:ext>
            </a:extLst>
          </p:cNvPr>
          <p:cNvSpPr>
            <a:spLocks noGrp="1"/>
          </p:cNvSpPr>
          <p:nvPr>
            <p:ph idx="1"/>
          </p:nvPr>
        </p:nvSpPr>
        <p:spPr>
          <a:xfrm>
            <a:off x="1083365" y="1457418"/>
            <a:ext cx="10421247" cy="5062652"/>
          </a:xfrm>
        </p:spPr>
        <p:txBody>
          <a:bodyPr>
            <a:normAutofit fontScale="92500" lnSpcReduction="20000"/>
          </a:bodyPr>
          <a:lstStyle/>
          <a:p>
            <a:r>
              <a:rPr lang="en-US" sz="2800" b="0" i="0" dirty="0">
                <a:solidFill>
                  <a:srgbClr val="000000"/>
                </a:solidFill>
                <a:effectLst/>
                <a:latin typeface="Nunito" pitchFamily="2" charset="0"/>
              </a:rPr>
              <a:t>In backtracking problem, the algorithm tries to find a sequence path to the solution which has some small checkpoints from where the problem can backtrack if no feasible solution is found for the problem.</a:t>
            </a:r>
          </a:p>
          <a:p>
            <a:r>
              <a:rPr lang="en-US" sz="2800" b="0" i="0" dirty="0">
                <a:solidFill>
                  <a:srgbClr val="000000"/>
                </a:solidFill>
                <a:effectLst/>
                <a:latin typeface="Nunito" pitchFamily="2" charset="0"/>
              </a:rPr>
              <a:t>Here, when the algorithm </a:t>
            </a:r>
          </a:p>
          <a:p>
            <a:pPr marL="0" indent="0">
              <a:buNone/>
            </a:pPr>
            <a:r>
              <a:rPr lang="en-US" sz="2800" b="0" i="0" dirty="0">
                <a:solidFill>
                  <a:srgbClr val="000000"/>
                </a:solidFill>
                <a:effectLst/>
                <a:latin typeface="Nunito" pitchFamily="2" charset="0"/>
              </a:rPr>
              <a:t>    propagates to an end to check</a:t>
            </a:r>
          </a:p>
          <a:p>
            <a:pPr marL="0" indent="0">
              <a:buNone/>
            </a:pPr>
            <a:r>
              <a:rPr lang="en-US" sz="2800" b="0" i="0" dirty="0">
                <a:solidFill>
                  <a:srgbClr val="000000"/>
                </a:solidFill>
                <a:effectLst/>
                <a:latin typeface="Nunito" pitchFamily="2" charset="0"/>
              </a:rPr>
              <a:t>      if it is a solution or not, </a:t>
            </a:r>
          </a:p>
          <a:p>
            <a:r>
              <a:rPr lang="en-US" sz="2800" b="0" i="0" dirty="0">
                <a:solidFill>
                  <a:srgbClr val="000000"/>
                </a:solidFill>
                <a:effectLst/>
                <a:latin typeface="Nunito" pitchFamily="2" charset="0"/>
              </a:rPr>
              <a:t>if it is then returns the solution</a:t>
            </a:r>
          </a:p>
          <a:p>
            <a:pPr marL="0" indent="0">
              <a:buNone/>
            </a:pPr>
            <a:r>
              <a:rPr lang="en-US" sz="2800" b="0" i="0" dirty="0">
                <a:solidFill>
                  <a:srgbClr val="000000"/>
                </a:solidFill>
                <a:effectLst/>
                <a:latin typeface="Nunito" pitchFamily="2" charset="0"/>
              </a:rPr>
              <a:t>      otherwise </a:t>
            </a:r>
          </a:p>
          <a:p>
            <a:r>
              <a:rPr lang="en-US" sz="2800" b="0" i="0" dirty="0">
                <a:solidFill>
                  <a:srgbClr val="000000"/>
                </a:solidFill>
                <a:effectLst/>
                <a:latin typeface="Nunito" pitchFamily="2" charset="0"/>
              </a:rPr>
              <a:t>backtracks to the point one step</a:t>
            </a:r>
          </a:p>
          <a:p>
            <a:pPr marL="0" indent="0">
              <a:buNone/>
            </a:pPr>
            <a:r>
              <a:rPr lang="en-US" sz="2800" b="0" i="0" dirty="0">
                <a:solidFill>
                  <a:srgbClr val="000000"/>
                </a:solidFill>
                <a:effectLst/>
                <a:latin typeface="Nunito" pitchFamily="2" charset="0"/>
              </a:rPr>
              <a:t> behind it to find track to  the next</a:t>
            </a:r>
          </a:p>
          <a:p>
            <a:pPr marL="0" indent="0">
              <a:buNone/>
            </a:pPr>
            <a:r>
              <a:rPr lang="en-US" sz="2800" b="0" i="0" dirty="0">
                <a:solidFill>
                  <a:srgbClr val="000000"/>
                </a:solidFill>
                <a:effectLst/>
                <a:latin typeface="Nunito" pitchFamily="2" charset="0"/>
              </a:rPr>
              <a:t> point to find solution.</a:t>
            </a:r>
            <a:endParaRPr lang="en-IN" sz="2800" dirty="0"/>
          </a:p>
        </p:txBody>
      </p:sp>
      <p:sp>
        <p:nvSpPr>
          <p:cNvPr id="4" name="Footer Placeholder 3">
            <a:extLst>
              <a:ext uri="{FF2B5EF4-FFF2-40B4-BE49-F238E27FC236}">
                <a16:creationId xmlns:a16="http://schemas.microsoft.com/office/drawing/2014/main" id="{14AF890B-4AB2-6917-C95C-A3123CE6A587}"/>
              </a:ext>
            </a:extLst>
          </p:cNvPr>
          <p:cNvSpPr>
            <a:spLocks noGrp="1"/>
          </p:cNvSpPr>
          <p:nvPr>
            <p:ph type="ftr" sz="quarter" idx="11"/>
          </p:nvPr>
        </p:nvSpPr>
        <p:spPr>
          <a:xfrm>
            <a:off x="7509082" y="6296434"/>
            <a:ext cx="7619999" cy="365125"/>
          </a:xfrm>
        </p:spPr>
        <p:txBody>
          <a:bodyPr/>
          <a:lstStyle/>
          <a:p>
            <a:r>
              <a:rPr lang="en-IN" sz="1400" dirty="0">
                <a:solidFill>
                  <a:schemeClr val="bg2">
                    <a:lumMod val="25000"/>
                  </a:schemeClr>
                </a:solidFill>
              </a:rPr>
              <a:t>MADHURIMA RAWAT(DATASCIENCE CSVTU)</a:t>
            </a:r>
          </a:p>
        </p:txBody>
      </p:sp>
      <p:sp>
        <p:nvSpPr>
          <p:cNvPr id="5" name="Slide Number Placeholder 4">
            <a:extLst>
              <a:ext uri="{FF2B5EF4-FFF2-40B4-BE49-F238E27FC236}">
                <a16:creationId xmlns:a16="http://schemas.microsoft.com/office/drawing/2014/main" id="{C64E3A5A-D9E0-571F-5CA2-B137EE734A9C}"/>
              </a:ext>
            </a:extLst>
          </p:cNvPr>
          <p:cNvSpPr>
            <a:spLocks noGrp="1"/>
          </p:cNvSpPr>
          <p:nvPr>
            <p:ph type="sldNum" sz="quarter" idx="12"/>
          </p:nvPr>
        </p:nvSpPr>
        <p:spPr/>
        <p:txBody>
          <a:bodyPr/>
          <a:lstStyle/>
          <a:p>
            <a:fld id="{38805E45-3A90-40F2-8637-76DCD015AE6F}" type="slidenum">
              <a:rPr lang="en-IN" smtClean="0"/>
              <a:t>3</a:t>
            </a:fld>
            <a:endParaRPr lang="en-IN"/>
          </a:p>
        </p:txBody>
      </p:sp>
      <p:pic>
        <p:nvPicPr>
          <p:cNvPr id="9" name="Picture 8">
            <a:extLst>
              <a:ext uri="{FF2B5EF4-FFF2-40B4-BE49-F238E27FC236}">
                <a16:creationId xmlns:a16="http://schemas.microsoft.com/office/drawing/2014/main" id="{A96A01A5-8548-C7BA-24C0-C20A0205A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88" y="2885693"/>
            <a:ext cx="5645427" cy="3106230"/>
          </a:xfrm>
          <a:prstGeom prst="rect">
            <a:avLst/>
          </a:prstGeom>
        </p:spPr>
      </p:pic>
    </p:spTree>
    <p:extLst>
      <p:ext uri="{BB962C8B-B14F-4D97-AF65-F5344CB8AC3E}">
        <p14:creationId xmlns:p14="http://schemas.microsoft.com/office/powerpoint/2010/main" val="360987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04408-4F8E-4628-4922-FEDD101FE073}"/>
              </a:ext>
            </a:extLst>
          </p:cNvPr>
          <p:cNvSpPr>
            <a:spLocks noGrp="1"/>
          </p:cNvSpPr>
          <p:nvPr>
            <p:ph type="title"/>
          </p:nvPr>
        </p:nvSpPr>
        <p:spPr>
          <a:xfrm>
            <a:off x="2325758" y="435266"/>
            <a:ext cx="9044608" cy="787247"/>
          </a:xfrm>
        </p:spPr>
        <p:txBody>
          <a:bodyPr>
            <a:noAutofit/>
          </a:bodyPr>
          <a:lstStyle/>
          <a:p>
            <a:r>
              <a:rPr lang="en-IN" sz="4000" b="0" i="0" dirty="0">
                <a:solidFill>
                  <a:srgbClr val="000000"/>
                </a:solidFill>
                <a:effectLst/>
                <a:latin typeface="Heebo" pitchFamily="2" charset="-79"/>
                <a:cs typeface="Heebo" pitchFamily="2" charset="-79"/>
              </a:rPr>
              <a:t>ALGORITHM</a:t>
            </a:r>
            <a:br>
              <a:rPr lang="en-IN" sz="4000" b="0" i="0" dirty="0">
                <a:solidFill>
                  <a:srgbClr val="000000"/>
                </a:solidFill>
                <a:effectLst/>
                <a:latin typeface="Heebo" pitchFamily="2" charset="-79"/>
                <a:cs typeface="Heebo" pitchFamily="2" charset="-79"/>
              </a:rPr>
            </a:br>
            <a:endParaRPr lang="en-IN" sz="4000" dirty="0"/>
          </a:p>
        </p:txBody>
      </p:sp>
      <p:sp>
        <p:nvSpPr>
          <p:cNvPr id="4" name="Footer Placeholder 3">
            <a:extLst>
              <a:ext uri="{FF2B5EF4-FFF2-40B4-BE49-F238E27FC236}">
                <a16:creationId xmlns:a16="http://schemas.microsoft.com/office/drawing/2014/main" id="{3C20FFA4-5FA9-3D89-1D7D-C41A40FF28E0}"/>
              </a:ext>
            </a:extLst>
          </p:cNvPr>
          <p:cNvSpPr>
            <a:spLocks noGrp="1"/>
          </p:cNvSpPr>
          <p:nvPr>
            <p:ph type="ftr" sz="quarter" idx="11"/>
          </p:nvPr>
        </p:nvSpPr>
        <p:spPr>
          <a:xfrm>
            <a:off x="7658168" y="6336767"/>
            <a:ext cx="7619999" cy="365125"/>
          </a:xfrm>
        </p:spPr>
        <p:txBody>
          <a:bodyPr/>
          <a:lstStyle/>
          <a:p>
            <a:r>
              <a:rPr lang="en-IN" sz="1400" dirty="0">
                <a:solidFill>
                  <a:schemeClr val="accent1">
                    <a:lumMod val="75000"/>
                  </a:schemeClr>
                </a:solidFill>
              </a:rPr>
              <a:t>MADHURIMA RAWAT(DATASCIENCE CSVTU)</a:t>
            </a:r>
          </a:p>
        </p:txBody>
      </p:sp>
      <p:sp>
        <p:nvSpPr>
          <p:cNvPr id="5" name="Slide Number Placeholder 4">
            <a:extLst>
              <a:ext uri="{FF2B5EF4-FFF2-40B4-BE49-F238E27FC236}">
                <a16:creationId xmlns:a16="http://schemas.microsoft.com/office/drawing/2014/main" id="{808B251F-E11A-5369-A6D5-2AF3F86A11A0}"/>
              </a:ext>
            </a:extLst>
          </p:cNvPr>
          <p:cNvSpPr>
            <a:spLocks noGrp="1"/>
          </p:cNvSpPr>
          <p:nvPr>
            <p:ph type="sldNum" sz="quarter" idx="12"/>
          </p:nvPr>
        </p:nvSpPr>
        <p:spPr/>
        <p:txBody>
          <a:bodyPr/>
          <a:lstStyle/>
          <a:p>
            <a:fld id="{38805E45-3A90-40F2-8637-76DCD015AE6F}" type="slidenum">
              <a:rPr lang="en-IN" smtClean="0"/>
              <a:t>4</a:t>
            </a:fld>
            <a:endParaRPr lang="en-IN"/>
          </a:p>
        </p:txBody>
      </p:sp>
      <p:graphicFrame>
        <p:nvGraphicFramePr>
          <p:cNvPr id="17" name="Diagram 16">
            <a:extLst>
              <a:ext uri="{FF2B5EF4-FFF2-40B4-BE49-F238E27FC236}">
                <a16:creationId xmlns:a16="http://schemas.microsoft.com/office/drawing/2014/main" id="{65001C47-6F25-446C-F23C-FA9E4F83EF60}"/>
              </a:ext>
            </a:extLst>
          </p:cNvPr>
          <p:cNvGraphicFramePr/>
          <p:nvPr>
            <p:extLst>
              <p:ext uri="{D42A27DB-BD31-4B8C-83A1-F6EECF244321}">
                <p14:modId xmlns:p14="http://schemas.microsoft.com/office/powerpoint/2010/main" val="637350829"/>
              </p:ext>
            </p:extLst>
          </p:nvPr>
        </p:nvGraphicFramePr>
        <p:xfrm>
          <a:off x="1600197" y="1590263"/>
          <a:ext cx="10227370" cy="4555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94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E204-45CB-8F69-F192-E3D8AF602DFE}"/>
              </a:ext>
            </a:extLst>
          </p:cNvPr>
          <p:cNvSpPr>
            <a:spLocks noGrp="1"/>
          </p:cNvSpPr>
          <p:nvPr>
            <p:ph type="title"/>
          </p:nvPr>
        </p:nvSpPr>
        <p:spPr>
          <a:xfrm>
            <a:off x="2201586" y="531994"/>
            <a:ext cx="9690652" cy="876699"/>
          </a:xfrm>
        </p:spPr>
        <p:txBody>
          <a:bodyPr>
            <a:normAutofit fontScale="90000"/>
          </a:bodyPr>
          <a:lstStyle/>
          <a:p>
            <a:r>
              <a:rPr lang="en-US" b="1" i="0" dirty="0">
                <a:solidFill>
                  <a:srgbClr val="273239"/>
                </a:solidFill>
                <a:effectLst/>
                <a:latin typeface="sofia-pro"/>
              </a:rPr>
              <a:t>RAT IN A MAZE BACKTRACKING APPLICATION PROBLEM</a:t>
            </a:r>
            <a:br>
              <a:rPr lang="en-US"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F4704D00-F64C-D1B2-7C62-169E47166598}"/>
              </a:ext>
            </a:extLst>
          </p:cNvPr>
          <p:cNvSpPr>
            <a:spLocks noGrp="1"/>
          </p:cNvSpPr>
          <p:nvPr>
            <p:ph idx="1"/>
          </p:nvPr>
        </p:nvSpPr>
        <p:spPr>
          <a:xfrm>
            <a:off x="1513710" y="1588756"/>
            <a:ext cx="11875032" cy="4851133"/>
          </a:xfrm>
        </p:spPr>
        <p:txBody>
          <a:bodyPr>
            <a:normAutofit/>
          </a:bodyPr>
          <a:lstStyle/>
          <a:p>
            <a:r>
              <a:rPr lang="en-IN" sz="2400" dirty="0"/>
              <a:t>Constraints:</a:t>
            </a:r>
          </a:p>
          <a:p>
            <a:r>
              <a:rPr lang="en-US" sz="2400" b="0" i="0" dirty="0">
                <a:solidFill>
                  <a:srgbClr val="273239"/>
                </a:solidFill>
                <a:effectLst/>
                <a:latin typeface="urw-din"/>
              </a:rPr>
              <a:t>A Maze is given as N*N binary matrix of blocks</a:t>
            </a:r>
          </a:p>
          <a:p>
            <a:pPr marL="0" indent="0">
              <a:buNone/>
            </a:pPr>
            <a:r>
              <a:rPr lang="en-US" sz="2400" b="0" i="0" dirty="0">
                <a:solidFill>
                  <a:srgbClr val="273239"/>
                </a:solidFill>
                <a:effectLst/>
                <a:latin typeface="urw-din"/>
              </a:rPr>
              <a:t> where source block is the upper left most block </a:t>
            </a:r>
          </a:p>
          <a:p>
            <a:pPr marL="0" indent="0">
              <a:buNone/>
            </a:pPr>
            <a:r>
              <a:rPr lang="en-US" sz="2400" b="0" i="0" dirty="0">
                <a:solidFill>
                  <a:srgbClr val="273239"/>
                </a:solidFill>
                <a:effectLst/>
                <a:latin typeface="urw-din"/>
              </a:rPr>
              <a:t>i.e., maze[0][0] and destination block is lower </a:t>
            </a:r>
          </a:p>
          <a:p>
            <a:pPr marL="0" indent="0">
              <a:buNone/>
            </a:pPr>
            <a:r>
              <a:rPr lang="en-US" sz="2400" b="0" i="0" dirty="0">
                <a:solidFill>
                  <a:srgbClr val="273239"/>
                </a:solidFill>
                <a:effectLst/>
                <a:latin typeface="urw-din"/>
              </a:rPr>
              <a:t>rightmost block i.e., maze[N-1][N-1]. </a:t>
            </a:r>
          </a:p>
          <a:p>
            <a:pPr marL="0" indent="0">
              <a:buNone/>
            </a:pPr>
            <a:r>
              <a:rPr lang="en-US" sz="2400" b="0" i="0" dirty="0">
                <a:solidFill>
                  <a:srgbClr val="273239"/>
                </a:solidFill>
                <a:effectLst/>
                <a:latin typeface="urw-din"/>
              </a:rPr>
              <a:t>A rat starts from source and has to reach the </a:t>
            </a:r>
          </a:p>
          <a:p>
            <a:pPr marL="0" indent="0">
              <a:buNone/>
            </a:pPr>
            <a:r>
              <a:rPr lang="en-US" sz="2400" b="0" i="0" dirty="0">
                <a:solidFill>
                  <a:srgbClr val="273239"/>
                </a:solidFill>
                <a:effectLst/>
                <a:latin typeface="urw-din"/>
              </a:rPr>
              <a:t>destination. The rat can move only in two directions: forward and down. </a:t>
            </a:r>
            <a:endParaRPr lang="en-IN" sz="2400" b="0" i="0" dirty="0">
              <a:solidFill>
                <a:srgbClr val="273239"/>
              </a:solidFill>
              <a:effectLst/>
              <a:latin typeface="urw-din"/>
            </a:endParaRPr>
          </a:p>
          <a:p>
            <a:r>
              <a:rPr lang="en-US" sz="2400" b="0" i="0" dirty="0">
                <a:solidFill>
                  <a:srgbClr val="273239"/>
                </a:solidFill>
                <a:effectLst/>
                <a:latin typeface="urw-din"/>
              </a:rPr>
              <a:t>In the maze matrix, 0 means the block is a dead end and 1 means the block can be</a:t>
            </a:r>
          </a:p>
          <a:p>
            <a:pPr marL="0" indent="0">
              <a:buNone/>
            </a:pPr>
            <a:r>
              <a:rPr lang="en-US" sz="2400" b="0" i="0" dirty="0">
                <a:solidFill>
                  <a:srgbClr val="273239"/>
                </a:solidFill>
                <a:effectLst/>
                <a:latin typeface="urw-din"/>
              </a:rPr>
              <a:t> used in the path from source to destination. </a:t>
            </a:r>
          </a:p>
          <a:p>
            <a:pPr marL="0" indent="0">
              <a:buNone/>
            </a:pPr>
            <a:r>
              <a:rPr kumimoji="0" lang="en-US" altLang="en-US" sz="2000" b="0" i="0" u="none" strike="noStrike" cap="none" normalizeH="0" baseline="0" dirty="0">
                <a:ln>
                  <a:noFill/>
                </a:ln>
                <a:solidFill>
                  <a:srgbClr val="273239"/>
                </a:solidFill>
                <a:effectLst/>
                <a:latin typeface="Consolas" panose="020B0609020204030204" pitchFamily="49" charset="0"/>
              </a:rPr>
              <a:t>  Gray blocks are dead ends (value = 0).</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indent="0">
              <a:buNone/>
            </a:pPr>
            <a:endParaRPr lang="en-IN" sz="1600" dirty="0"/>
          </a:p>
        </p:txBody>
      </p:sp>
      <p:sp>
        <p:nvSpPr>
          <p:cNvPr id="4" name="Footer Placeholder 3">
            <a:extLst>
              <a:ext uri="{FF2B5EF4-FFF2-40B4-BE49-F238E27FC236}">
                <a16:creationId xmlns:a16="http://schemas.microsoft.com/office/drawing/2014/main" id="{AF6AD78B-90F0-F091-04B6-BFF186FA00FE}"/>
              </a:ext>
            </a:extLst>
          </p:cNvPr>
          <p:cNvSpPr>
            <a:spLocks noGrp="1"/>
          </p:cNvSpPr>
          <p:nvPr>
            <p:ph type="ftr" sz="quarter" idx="11"/>
          </p:nvPr>
        </p:nvSpPr>
        <p:spPr>
          <a:xfrm>
            <a:off x="7902358" y="6027226"/>
            <a:ext cx="7619999" cy="365125"/>
          </a:xfrm>
        </p:spPr>
        <p:txBody>
          <a:bodyPr/>
          <a:lstStyle/>
          <a:p>
            <a:r>
              <a:rPr lang="en-IN" sz="1400" dirty="0">
                <a:solidFill>
                  <a:schemeClr val="accent1">
                    <a:lumMod val="75000"/>
                  </a:schemeClr>
                </a:solidFill>
              </a:rPr>
              <a:t>MADHURIMA RAWAT(DATASCIENCE CSVTU)</a:t>
            </a:r>
          </a:p>
        </p:txBody>
      </p:sp>
      <p:sp>
        <p:nvSpPr>
          <p:cNvPr id="5" name="Slide Number Placeholder 4">
            <a:extLst>
              <a:ext uri="{FF2B5EF4-FFF2-40B4-BE49-F238E27FC236}">
                <a16:creationId xmlns:a16="http://schemas.microsoft.com/office/drawing/2014/main" id="{845E04D9-B0A1-93D2-202D-37983D57C41A}"/>
              </a:ext>
            </a:extLst>
          </p:cNvPr>
          <p:cNvSpPr>
            <a:spLocks noGrp="1"/>
          </p:cNvSpPr>
          <p:nvPr>
            <p:ph type="sldNum" sz="quarter" idx="12"/>
          </p:nvPr>
        </p:nvSpPr>
        <p:spPr/>
        <p:txBody>
          <a:bodyPr/>
          <a:lstStyle/>
          <a:p>
            <a:fld id="{38805E45-3A90-40F2-8637-76DCD015AE6F}" type="slidenum">
              <a:rPr lang="en-IN" smtClean="0"/>
              <a:t>5</a:t>
            </a:fld>
            <a:endParaRPr lang="en-IN"/>
          </a:p>
        </p:txBody>
      </p:sp>
      <p:pic>
        <p:nvPicPr>
          <p:cNvPr id="2061" name="Picture 13">
            <a:extLst>
              <a:ext uri="{FF2B5EF4-FFF2-40B4-BE49-F238E27FC236}">
                <a16:creationId xmlns:a16="http://schemas.microsoft.com/office/drawing/2014/main" id="{00708826-21C6-9564-2D11-D570ECBBF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289" y="1588756"/>
            <a:ext cx="345757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28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CE58-8525-3353-2CC5-B5BAAC983AE8}"/>
              </a:ext>
            </a:extLst>
          </p:cNvPr>
          <p:cNvSpPr>
            <a:spLocks noGrp="1"/>
          </p:cNvSpPr>
          <p:nvPr>
            <p:ph type="title"/>
          </p:nvPr>
        </p:nvSpPr>
        <p:spPr>
          <a:xfrm>
            <a:off x="2176669" y="505111"/>
            <a:ext cx="9337882" cy="909014"/>
          </a:xfrm>
        </p:spPr>
        <p:txBody>
          <a:bodyPr/>
          <a:lstStyle/>
          <a:p>
            <a:r>
              <a:rPr lang="en-IN" dirty="0"/>
              <a:t>REPRESENTATION IN BINARY FORM</a:t>
            </a:r>
          </a:p>
        </p:txBody>
      </p:sp>
      <p:sp>
        <p:nvSpPr>
          <p:cNvPr id="4" name="Footer Placeholder 3">
            <a:extLst>
              <a:ext uri="{FF2B5EF4-FFF2-40B4-BE49-F238E27FC236}">
                <a16:creationId xmlns:a16="http://schemas.microsoft.com/office/drawing/2014/main" id="{093B2394-A633-0269-80C0-37BBBEB650C6}"/>
              </a:ext>
            </a:extLst>
          </p:cNvPr>
          <p:cNvSpPr>
            <a:spLocks noGrp="1"/>
          </p:cNvSpPr>
          <p:nvPr>
            <p:ph type="ftr" sz="quarter" idx="11"/>
          </p:nvPr>
        </p:nvSpPr>
        <p:spPr>
          <a:xfrm>
            <a:off x="7893534" y="5720806"/>
            <a:ext cx="7619999" cy="365125"/>
          </a:xfrm>
        </p:spPr>
        <p:txBody>
          <a:bodyPr/>
          <a:lstStyle/>
          <a:p>
            <a:r>
              <a:rPr lang="en-IN" sz="1400" dirty="0">
                <a:solidFill>
                  <a:schemeClr val="accent1">
                    <a:lumMod val="75000"/>
                  </a:schemeClr>
                </a:solidFill>
              </a:rPr>
              <a:t>MADHURIMA RAWAT(DATASCIENCE CSVTU)</a:t>
            </a:r>
          </a:p>
        </p:txBody>
      </p:sp>
      <p:sp>
        <p:nvSpPr>
          <p:cNvPr id="5" name="Slide Number Placeholder 4">
            <a:extLst>
              <a:ext uri="{FF2B5EF4-FFF2-40B4-BE49-F238E27FC236}">
                <a16:creationId xmlns:a16="http://schemas.microsoft.com/office/drawing/2014/main" id="{8B249B78-FF72-65B1-DAF7-A029B9EFEBE2}"/>
              </a:ext>
            </a:extLst>
          </p:cNvPr>
          <p:cNvSpPr>
            <a:spLocks noGrp="1"/>
          </p:cNvSpPr>
          <p:nvPr>
            <p:ph type="sldNum" sz="quarter" idx="12"/>
          </p:nvPr>
        </p:nvSpPr>
        <p:spPr/>
        <p:txBody>
          <a:bodyPr/>
          <a:lstStyle/>
          <a:p>
            <a:fld id="{38805E45-3A90-40F2-8637-76DCD015AE6F}" type="slidenum">
              <a:rPr lang="en-IN" smtClean="0"/>
              <a:t>6</a:t>
            </a:fld>
            <a:endParaRPr lang="en-IN"/>
          </a:p>
        </p:txBody>
      </p:sp>
      <p:sp>
        <p:nvSpPr>
          <p:cNvPr id="6" name="Rectangle 1">
            <a:extLst>
              <a:ext uri="{FF2B5EF4-FFF2-40B4-BE49-F238E27FC236}">
                <a16:creationId xmlns:a16="http://schemas.microsoft.com/office/drawing/2014/main" id="{9DFB3C87-5B9B-9793-21E2-4FF614D3F202}"/>
              </a:ext>
            </a:extLst>
          </p:cNvPr>
          <p:cNvSpPr>
            <a:spLocks noGrp="1" noChangeArrowheads="1"/>
          </p:cNvSpPr>
          <p:nvPr>
            <p:ph idx="1"/>
          </p:nvPr>
        </p:nvSpPr>
        <p:spPr bwMode="auto">
          <a:xfrm>
            <a:off x="1775791" y="1152907"/>
            <a:ext cx="10416209" cy="7573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3200" b="0" i="0" dirty="0">
                <a:solidFill>
                  <a:srgbClr val="273239"/>
                </a:solidFill>
                <a:effectLst/>
                <a:latin typeface="urw-din"/>
              </a:rPr>
              <a:t>Following is a binary matrix representation of the above maze. </a:t>
            </a:r>
          </a:p>
          <a:p>
            <a:pPr marL="0" indent="0" defTabSz="914400" eaLnBrk="0" fontAlgn="base" hangingPunct="0">
              <a:spcBef>
                <a:spcPct val="0"/>
              </a:spcBef>
              <a:spcAft>
                <a:spcPct val="0"/>
              </a:spcAft>
              <a:buClrTx/>
              <a:buNone/>
            </a:pPr>
            <a:r>
              <a:rPr kumimoji="0" lang="en-US" altLang="en-US" sz="3200" b="0" i="0" u="none" strike="noStrike" cap="none" normalizeH="0" baseline="0" dirty="0">
                <a:ln>
                  <a:noFill/>
                </a:ln>
                <a:solidFill>
                  <a:srgbClr val="273239"/>
                </a:solidFill>
                <a:effectLst/>
                <a:latin typeface="Consolas" panose="020B0609020204030204" pitchFamily="49" charset="0"/>
              </a:rPr>
              <a:t>{1, 0, 0, 0} </a:t>
            </a:r>
          </a:p>
          <a:p>
            <a:pPr marL="0" indent="0" defTabSz="914400" eaLnBrk="0" fontAlgn="base" hangingPunct="0">
              <a:spcBef>
                <a:spcPct val="0"/>
              </a:spcBef>
              <a:spcAft>
                <a:spcPct val="0"/>
              </a:spcAft>
              <a:buClrTx/>
              <a:buNone/>
            </a:pPr>
            <a:r>
              <a:rPr kumimoji="0" lang="en-US" altLang="en-US" sz="3200" b="0" i="0" u="none" strike="noStrike" cap="none" normalizeH="0" baseline="0" dirty="0">
                <a:ln>
                  <a:noFill/>
                </a:ln>
                <a:solidFill>
                  <a:srgbClr val="273239"/>
                </a:solidFill>
                <a:effectLst/>
                <a:latin typeface="Consolas" panose="020B0609020204030204" pitchFamily="49" charset="0"/>
              </a:rPr>
              <a:t>{1, 1, 0, 1} </a:t>
            </a:r>
          </a:p>
          <a:p>
            <a:pPr marL="0" indent="0" defTabSz="914400" eaLnBrk="0" fontAlgn="base" hangingPunct="0">
              <a:spcBef>
                <a:spcPct val="0"/>
              </a:spcBef>
              <a:spcAft>
                <a:spcPct val="0"/>
              </a:spcAft>
              <a:buClrTx/>
              <a:buNone/>
            </a:pPr>
            <a:r>
              <a:rPr kumimoji="0" lang="en-US" altLang="en-US" sz="3200" b="0" i="0" u="none" strike="noStrike" cap="none" normalizeH="0" baseline="0" dirty="0">
                <a:ln>
                  <a:noFill/>
                </a:ln>
                <a:solidFill>
                  <a:srgbClr val="273239"/>
                </a:solidFill>
                <a:effectLst/>
                <a:latin typeface="Consolas" panose="020B0609020204030204" pitchFamily="49" charset="0"/>
              </a:rPr>
              <a:t>{0, 1, 0, 0} </a:t>
            </a:r>
          </a:p>
          <a:p>
            <a:pPr marL="0" indent="0" defTabSz="914400" eaLnBrk="0" fontAlgn="base" hangingPunct="0">
              <a:spcBef>
                <a:spcPct val="0"/>
              </a:spcBef>
              <a:spcAft>
                <a:spcPct val="0"/>
              </a:spcAft>
              <a:buClrTx/>
              <a:buNone/>
            </a:pPr>
            <a:r>
              <a:rPr kumimoji="0" lang="en-US" altLang="en-US" sz="3200" b="0" i="0" u="none" strike="noStrike" cap="none" normalizeH="0" baseline="0" dirty="0">
                <a:ln>
                  <a:noFill/>
                </a:ln>
                <a:solidFill>
                  <a:srgbClr val="273239"/>
                </a:solidFill>
                <a:effectLst/>
                <a:latin typeface="Consolas" panose="020B0609020204030204" pitchFamily="49" charset="0"/>
              </a:rPr>
              <a:t>{1, 1, 1,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urw-din"/>
              </a:rPr>
              <a:t>Following is the solution matrix (output of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urw-din"/>
              </a:rPr>
              <a:t> program) for the above input matrix. </a:t>
            </a:r>
            <a:endParaRPr kumimoji="0" lang="en-US" altLang="en-US" sz="28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Consolas" panose="020B0609020204030204" pitchFamily="49" charset="0"/>
              </a:rPr>
              <a:t>{1, 0, 0,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Consolas" panose="020B0609020204030204" pitchFamily="49" charset="0"/>
              </a:rPr>
              <a:t>{1, 1, 0,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Consolas" panose="020B0609020204030204" pitchFamily="49" charset="0"/>
              </a:rPr>
              <a:t>{0, 1, 0,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Consolas" panose="020B0609020204030204" pitchFamily="49" charset="0"/>
              </a:rPr>
              <a:t>{0, 1, 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Consolas" panose="020B0609020204030204" pitchFamily="49" charset="0"/>
              </a:rPr>
              <a:t>All entries in solution path are marked as 1.</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spcBef>
                <a:spcPct val="0"/>
              </a:spcBef>
              <a:spcAft>
                <a:spcPct val="0"/>
              </a:spcAft>
              <a:buClrTx/>
              <a:buNone/>
            </a:pPr>
            <a:r>
              <a:rPr kumimoji="0" lang="en-US" altLang="en-US" sz="2800" b="0" i="0" u="none" strike="noStrike" cap="none" normalizeH="0" baseline="0" dirty="0">
                <a:ln>
                  <a:noFill/>
                </a:ln>
                <a:solidFill>
                  <a:schemeClr val="tx1"/>
                </a:solidFill>
                <a:effectLst/>
              </a:rPr>
              <a:t> </a:t>
            </a:r>
          </a:p>
          <a:p>
            <a:pPr marL="0" indent="0" defTabSz="914400" eaLnBrk="0" fontAlgn="base" hangingPunct="0">
              <a:spcBef>
                <a:spcPct val="0"/>
              </a:spcBef>
              <a:spcAft>
                <a:spcPct val="0"/>
              </a:spcAft>
              <a:buClrTx/>
              <a:buNone/>
            </a:pPr>
            <a:endParaRPr kumimoji="0" lang="en-US" altLang="en-US" sz="2800" b="0" i="0" u="none" strike="noStrike" cap="none" normalizeH="0" baseline="0" dirty="0">
              <a:ln>
                <a:noFill/>
              </a:ln>
              <a:solidFill>
                <a:schemeClr val="tx1"/>
              </a:solidFill>
              <a:effectLst/>
            </a:endParaRPr>
          </a:p>
          <a:p>
            <a:pPr marL="0" indent="0" defTabSz="914400" eaLnBrk="0" fontAlgn="base" hangingPunct="0">
              <a:spcBef>
                <a:spcPct val="0"/>
              </a:spcBef>
              <a:spcAft>
                <a:spcPct val="0"/>
              </a:spcAft>
              <a:buClrTx/>
              <a:buNone/>
            </a:pP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29CF447B-15D4-59A3-C4BA-5AD1A7B49156}"/>
              </a:ext>
            </a:extLst>
          </p:cNvPr>
          <p:cNvSpPr>
            <a:spLocks noChangeArrowheads="1"/>
          </p:cNvSpPr>
          <p:nvPr/>
        </p:nvSpPr>
        <p:spPr bwMode="auto">
          <a:xfrm>
            <a:off x="0" y="104217"/>
            <a:ext cx="169918" cy="24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7" name="Picture 5">
            <a:extLst>
              <a:ext uri="{FF2B5EF4-FFF2-40B4-BE49-F238E27FC236}">
                <a16:creationId xmlns:a16="http://schemas.microsoft.com/office/drawing/2014/main" id="{F41C4FAB-3BDF-F5BA-5C00-25C43027A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3534" y="1834953"/>
            <a:ext cx="3794884" cy="3386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45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238C-E760-24EF-2314-F5DC914C0916}"/>
              </a:ext>
            </a:extLst>
          </p:cNvPr>
          <p:cNvSpPr>
            <a:spLocks noGrp="1"/>
          </p:cNvSpPr>
          <p:nvPr>
            <p:ph type="title"/>
          </p:nvPr>
        </p:nvSpPr>
        <p:spPr>
          <a:xfrm>
            <a:off x="2592925" y="624110"/>
            <a:ext cx="8911687" cy="876699"/>
          </a:xfrm>
        </p:spPr>
        <p:txBody>
          <a:bodyPr/>
          <a:lstStyle/>
          <a:p>
            <a:r>
              <a:rPr lang="en-IN" dirty="0"/>
              <a:t>SOLUTION ANALYSIS</a:t>
            </a:r>
          </a:p>
        </p:txBody>
      </p:sp>
      <p:sp>
        <p:nvSpPr>
          <p:cNvPr id="3" name="Content Placeholder 2">
            <a:extLst>
              <a:ext uri="{FF2B5EF4-FFF2-40B4-BE49-F238E27FC236}">
                <a16:creationId xmlns:a16="http://schemas.microsoft.com/office/drawing/2014/main" id="{4CCD76E2-C1A6-2C89-5AE2-3596E3953EA0}"/>
              </a:ext>
            </a:extLst>
          </p:cNvPr>
          <p:cNvSpPr>
            <a:spLocks noGrp="1"/>
          </p:cNvSpPr>
          <p:nvPr>
            <p:ph idx="1"/>
          </p:nvPr>
        </p:nvSpPr>
        <p:spPr>
          <a:xfrm>
            <a:off x="2281187" y="1500809"/>
            <a:ext cx="9606013" cy="4733081"/>
          </a:xfrm>
        </p:spPr>
        <p:txBody>
          <a:bodyPr>
            <a:normAutofit fontScale="25000" lnSpcReduction="20000"/>
          </a:bodyPr>
          <a:lstStyle/>
          <a:p>
            <a:r>
              <a:rPr lang="en-US" sz="9600" b="1" i="0" dirty="0">
                <a:solidFill>
                  <a:srgbClr val="273239"/>
                </a:solidFill>
                <a:effectLst/>
                <a:latin typeface="urw-din"/>
              </a:rPr>
              <a:t>Approach: </a:t>
            </a:r>
            <a:r>
              <a:rPr lang="en-US" sz="9600" b="0" i="0" dirty="0">
                <a:solidFill>
                  <a:srgbClr val="273239"/>
                </a:solidFill>
                <a:effectLst/>
                <a:latin typeface="urw-din"/>
              </a:rPr>
              <a:t>Form a recursive function, which will follow a path and check if the path reaches the destination or not. If the path does not reach the destination then backtrack and try other paths. </a:t>
            </a:r>
          </a:p>
          <a:p>
            <a:pPr algn="l" fontAlgn="base"/>
            <a:r>
              <a:rPr lang="en-US" sz="9600" b="1" i="0" dirty="0">
                <a:solidFill>
                  <a:srgbClr val="273239"/>
                </a:solidFill>
                <a:effectLst/>
                <a:latin typeface="urw-din"/>
              </a:rPr>
              <a:t>Algorithm: </a:t>
            </a:r>
            <a:r>
              <a:rPr lang="en-US" sz="9600" b="0" i="0" dirty="0">
                <a:solidFill>
                  <a:srgbClr val="273239"/>
                </a:solidFill>
                <a:effectLst/>
                <a:latin typeface="urw-din"/>
              </a:rPr>
              <a:t> </a:t>
            </a:r>
          </a:p>
          <a:p>
            <a:pPr algn="l" fontAlgn="base">
              <a:buFont typeface="+mj-lt"/>
              <a:buAutoNum type="arabicPeriod"/>
            </a:pPr>
            <a:r>
              <a:rPr lang="en-US" sz="9600" b="0" i="0" dirty="0">
                <a:solidFill>
                  <a:srgbClr val="273239"/>
                </a:solidFill>
                <a:effectLst/>
                <a:latin typeface="urw-din"/>
              </a:rPr>
              <a:t>Create a solution matrix, initially filled with 0’s.</a:t>
            </a:r>
          </a:p>
          <a:p>
            <a:pPr algn="l" fontAlgn="base">
              <a:buFont typeface="+mj-lt"/>
              <a:buAutoNum type="arabicPeriod"/>
            </a:pPr>
            <a:r>
              <a:rPr lang="en-US" sz="9600" b="0" i="0" dirty="0">
                <a:solidFill>
                  <a:srgbClr val="273239"/>
                </a:solidFill>
                <a:effectLst/>
                <a:latin typeface="urw-din"/>
              </a:rPr>
              <a:t>Create a recursive function, which takes initial matrix, output matrix and position of rat (</a:t>
            </a:r>
            <a:r>
              <a:rPr lang="en-US" sz="9600" b="0" i="0" dirty="0" err="1">
                <a:solidFill>
                  <a:srgbClr val="273239"/>
                </a:solidFill>
                <a:effectLst/>
                <a:latin typeface="urw-din"/>
              </a:rPr>
              <a:t>i</a:t>
            </a:r>
            <a:r>
              <a:rPr lang="en-US" sz="9600" b="0" i="0" dirty="0">
                <a:solidFill>
                  <a:srgbClr val="273239"/>
                </a:solidFill>
                <a:effectLst/>
                <a:latin typeface="urw-din"/>
              </a:rPr>
              <a:t>, j).</a:t>
            </a:r>
          </a:p>
          <a:p>
            <a:pPr algn="l" fontAlgn="base">
              <a:buFont typeface="+mj-lt"/>
              <a:buAutoNum type="arabicPeriod"/>
            </a:pPr>
            <a:r>
              <a:rPr lang="en-US" sz="9600" b="0" i="0" dirty="0">
                <a:solidFill>
                  <a:srgbClr val="273239"/>
                </a:solidFill>
                <a:effectLst/>
                <a:latin typeface="urw-din"/>
              </a:rPr>
              <a:t>if the position is out of the matrix or the position is not valid then return.</a:t>
            </a:r>
          </a:p>
          <a:p>
            <a:pPr algn="l" fontAlgn="base">
              <a:buFont typeface="+mj-lt"/>
              <a:buAutoNum type="arabicPeriod"/>
            </a:pPr>
            <a:r>
              <a:rPr lang="en-US" sz="9600" b="0" i="0" dirty="0">
                <a:solidFill>
                  <a:srgbClr val="273239"/>
                </a:solidFill>
                <a:effectLst/>
                <a:latin typeface="urw-din"/>
              </a:rPr>
              <a:t>Mark the position output[</a:t>
            </a:r>
            <a:r>
              <a:rPr lang="en-US" sz="9600" b="0" i="0" dirty="0" err="1">
                <a:solidFill>
                  <a:srgbClr val="273239"/>
                </a:solidFill>
                <a:effectLst/>
                <a:latin typeface="urw-din"/>
              </a:rPr>
              <a:t>i</a:t>
            </a:r>
            <a:r>
              <a:rPr lang="en-US" sz="9600" b="0" i="0" dirty="0">
                <a:solidFill>
                  <a:srgbClr val="273239"/>
                </a:solidFill>
                <a:effectLst/>
                <a:latin typeface="urw-din"/>
              </a:rPr>
              <a:t>][j] as 1 and check if the current position is destination or not. If destination is reached print the output matrix and return.</a:t>
            </a:r>
          </a:p>
          <a:p>
            <a:pPr algn="l" fontAlgn="base">
              <a:buFont typeface="+mj-lt"/>
              <a:buAutoNum type="arabicPeriod"/>
            </a:pPr>
            <a:r>
              <a:rPr lang="en-US" sz="9600" b="0" i="0" dirty="0">
                <a:solidFill>
                  <a:srgbClr val="273239"/>
                </a:solidFill>
                <a:effectLst/>
                <a:latin typeface="urw-din"/>
              </a:rPr>
              <a:t>Recursively call for position (i+1, j) and (</a:t>
            </a:r>
            <a:r>
              <a:rPr lang="en-US" sz="9600" b="0" i="0" dirty="0" err="1">
                <a:solidFill>
                  <a:srgbClr val="273239"/>
                </a:solidFill>
                <a:effectLst/>
                <a:latin typeface="urw-din"/>
              </a:rPr>
              <a:t>i</a:t>
            </a:r>
            <a:r>
              <a:rPr lang="en-US" sz="9600" b="0" i="0" dirty="0">
                <a:solidFill>
                  <a:srgbClr val="273239"/>
                </a:solidFill>
                <a:effectLst/>
                <a:latin typeface="urw-din"/>
              </a:rPr>
              <a:t>, j+1).</a:t>
            </a:r>
          </a:p>
          <a:p>
            <a:pPr algn="l" fontAlgn="base">
              <a:buFont typeface="+mj-lt"/>
              <a:buAutoNum type="arabicPeriod"/>
            </a:pPr>
            <a:r>
              <a:rPr lang="en-US" sz="9600" b="0" i="0" dirty="0">
                <a:solidFill>
                  <a:srgbClr val="273239"/>
                </a:solidFill>
                <a:effectLst/>
                <a:latin typeface="urw-din"/>
              </a:rPr>
              <a:t>Unmark position (</a:t>
            </a:r>
            <a:r>
              <a:rPr lang="en-US" sz="9600" b="0" i="0" dirty="0" err="1">
                <a:solidFill>
                  <a:srgbClr val="273239"/>
                </a:solidFill>
                <a:effectLst/>
                <a:latin typeface="urw-din"/>
              </a:rPr>
              <a:t>i</a:t>
            </a:r>
            <a:r>
              <a:rPr lang="en-US" sz="9600" b="0" i="0" dirty="0">
                <a:solidFill>
                  <a:srgbClr val="273239"/>
                </a:solidFill>
                <a:effectLst/>
                <a:latin typeface="urw-din"/>
              </a:rPr>
              <a:t>, j), </a:t>
            </a:r>
            <a:r>
              <a:rPr lang="en-US" sz="9600" b="0" i="0" dirty="0" err="1">
                <a:solidFill>
                  <a:srgbClr val="273239"/>
                </a:solidFill>
                <a:effectLst/>
                <a:latin typeface="urw-din"/>
              </a:rPr>
              <a:t>i.e</a:t>
            </a:r>
            <a:r>
              <a:rPr lang="en-US" sz="9600" b="0" i="0" dirty="0">
                <a:solidFill>
                  <a:srgbClr val="273239"/>
                </a:solidFill>
                <a:effectLst/>
                <a:latin typeface="urw-din"/>
              </a:rPr>
              <a:t> output[</a:t>
            </a:r>
            <a:r>
              <a:rPr lang="en-US" sz="9600" b="0" i="0" dirty="0" err="1">
                <a:solidFill>
                  <a:srgbClr val="273239"/>
                </a:solidFill>
                <a:effectLst/>
                <a:latin typeface="urw-din"/>
              </a:rPr>
              <a:t>i</a:t>
            </a:r>
            <a:r>
              <a:rPr lang="en-US" sz="9600" b="0" i="0" dirty="0">
                <a:solidFill>
                  <a:srgbClr val="273239"/>
                </a:solidFill>
                <a:effectLst/>
                <a:latin typeface="urw-din"/>
              </a:rPr>
              <a:t>][j] = 0.</a:t>
            </a:r>
          </a:p>
          <a:p>
            <a:endParaRPr lang="en-US" b="0" i="0" dirty="0">
              <a:solidFill>
                <a:srgbClr val="273239"/>
              </a:solidFill>
              <a:effectLst/>
              <a:latin typeface="urw-din"/>
            </a:endParaRPr>
          </a:p>
          <a:p>
            <a:endParaRPr lang="en-US" b="0" i="0" dirty="0">
              <a:solidFill>
                <a:srgbClr val="273239"/>
              </a:solidFill>
              <a:effectLst/>
              <a:latin typeface="urw-din"/>
            </a:endParaRPr>
          </a:p>
          <a:p>
            <a:endParaRPr lang="en-IN" dirty="0"/>
          </a:p>
        </p:txBody>
      </p:sp>
      <p:sp>
        <p:nvSpPr>
          <p:cNvPr id="4" name="Footer Placeholder 3">
            <a:extLst>
              <a:ext uri="{FF2B5EF4-FFF2-40B4-BE49-F238E27FC236}">
                <a16:creationId xmlns:a16="http://schemas.microsoft.com/office/drawing/2014/main" id="{C9581684-40DC-AF95-05E9-7DED3B57FFFA}"/>
              </a:ext>
            </a:extLst>
          </p:cNvPr>
          <p:cNvSpPr>
            <a:spLocks noGrp="1"/>
          </p:cNvSpPr>
          <p:nvPr>
            <p:ph type="ftr" sz="quarter" idx="11"/>
          </p:nvPr>
        </p:nvSpPr>
        <p:spPr>
          <a:xfrm>
            <a:off x="7935479" y="6233890"/>
            <a:ext cx="7619999" cy="365125"/>
          </a:xfrm>
        </p:spPr>
        <p:txBody>
          <a:bodyPr/>
          <a:lstStyle/>
          <a:p>
            <a:r>
              <a:rPr lang="en-IN" sz="1400" dirty="0">
                <a:solidFill>
                  <a:schemeClr val="accent1"/>
                </a:solidFill>
              </a:rPr>
              <a:t>MADHURIMA RAWAT(DATASCIENCE CSVTU)</a:t>
            </a:r>
          </a:p>
        </p:txBody>
      </p:sp>
      <p:sp>
        <p:nvSpPr>
          <p:cNvPr id="5" name="Slide Number Placeholder 4">
            <a:extLst>
              <a:ext uri="{FF2B5EF4-FFF2-40B4-BE49-F238E27FC236}">
                <a16:creationId xmlns:a16="http://schemas.microsoft.com/office/drawing/2014/main" id="{6A86D34D-F0AF-AEC4-6F45-BCE3F391EA85}"/>
              </a:ext>
            </a:extLst>
          </p:cNvPr>
          <p:cNvSpPr>
            <a:spLocks noGrp="1"/>
          </p:cNvSpPr>
          <p:nvPr>
            <p:ph type="sldNum" sz="quarter" idx="12"/>
          </p:nvPr>
        </p:nvSpPr>
        <p:spPr/>
        <p:txBody>
          <a:bodyPr/>
          <a:lstStyle/>
          <a:p>
            <a:fld id="{38805E45-3A90-40F2-8637-76DCD015AE6F}" type="slidenum">
              <a:rPr lang="en-IN" smtClean="0"/>
              <a:t>7</a:t>
            </a:fld>
            <a:endParaRPr lang="en-IN"/>
          </a:p>
        </p:txBody>
      </p:sp>
      <p:sp>
        <p:nvSpPr>
          <p:cNvPr id="11" name="Rectangle 5">
            <a:extLst>
              <a:ext uri="{FF2B5EF4-FFF2-40B4-BE49-F238E27FC236}">
                <a16:creationId xmlns:a16="http://schemas.microsoft.com/office/drawing/2014/main" id="{E6E9CD7F-C0C9-50B8-F7F2-7EC4CB272D53}"/>
              </a:ext>
            </a:extLst>
          </p:cNvPr>
          <p:cNvSpPr>
            <a:spLocks noChangeArrowheads="1"/>
          </p:cNvSpPr>
          <p:nvPr/>
        </p:nvSpPr>
        <p:spPr bwMode="auto">
          <a:xfrm>
            <a:off x="5284788" y="4349750"/>
            <a:ext cx="25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09397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FE3-2400-8F57-FB07-61216FDCA894}"/>
              </a:ext>
            </a:extLst>
          </p:cNvPr>
          <p:cNvSpPr>
            <a:spLocks noGrp="1"/>
          </p:cNvSpPr>
          <p:nvPr>
            <p:ph type="title"/>
          </p:nvPr>
        </p:nvSpPr>
        <p:spPr>
          <a:xfrm>
            <a:off x="2322113" y="425731"/>
            <a:ext cx="8911687" cy="827003"/>
          </a:xfrm>
        </p:spPr>
        <p:txBody>
          <a:bodyPr/>
          <a:lstStyle/>
          <a:p>
            <a:r>
              <a:rPr lang="en-IN" dirty="0"/>
              <a:t>CODE IN C FOR IMPLEMENTATION</a:t>
            </a:r>
          </a:p>
        </p:txBody>
      </p:sp>
      <p:sp>
        <p:nvSpPr>
          <p:cNvPr id="4" name="Footer Placeholder 3">
            <a:extLst>
              <a:ext uri="{FF2B5EF4-FFF2-40B4-BE49-F238E27FC236}">
                <a16:creationId xmlns:a16="http://schemas.microsoft.com/office/drawing/2014/main" id="{A85EA194-2E85-A3BC-88A1-451B7F3A8A2F}"/>
              </a:ext>
            </a:extLst>
          </p:cNvPr>
          <p:cNvSpPr>
            <a:spLocks noGrp="1"/>
          </p:cNvSpPr>
          <p:nvPr>
            <p:ph type="ftr" sz="quarter" idx="11"/>
          </p:nvPr>
        </p:nvSpPr>
        <p:spPr>
          <a:xfrm>
            <a:off x="8948039" y="6510657"/>
            <a:ext cx="7619999" cy="365125"/>
          </a:xfrm>
        </p:spPr>
        <p:txBody>
          <a:bodyPr/>
          <a:lstStyle/>
          <a:p>
            <a:r>
              <a:rPr lang="en-IN" sz="1050" dirty="0">
                <a:solidFill>
                  <a:schemeClr val="tx1"/>
                </a:solidFill>
              </a:rPr>
              <a:t>MADHURIMA RAWAT(DATASCIENCE CSVTU</a:t>
            </a:r>
            <a:r>
              <a:rPr lang="en-IN" dirty="0"/>
              <a:t>)</a:t>
            </a:r>
          </a:p>
        </p:txBody>
      </p:sp>
      <p:sp>
        <p:nvSpPr>
          <p:cNvPr id="5" name="Slide Number Placeholder 4">
            <a:extLst>
              <a:ext uri="{FF2B5EF4-FFF2-40B4-BE49-F238E27FC236}">
                <a16:creationId xmlns:a16="http://schemas.microsoft.com/office/drawing/2014/main" id="{E91AE89E-72D3-8986-69C9-F5565F2B0467}"/>
              </a:ext>
            </a:extLst>
          </p:cNvPr>
          <p:cNvSpPr>
            <a:spLocks noGrp="1"/>
          </p:cNvSpPr>
          <p:nvPr>
            <p:ph type="sldNum" sz="quarter" idx="12"/>
          </p:nvPr>
        </p:nvSpPr>
        <p:spPr/>
        <p:txBody>
          <a:bodyPr/>
          <a:lstStyle/>
          <a:p>
            <a:fld id="{38805E45-3A90-40F2-8637-76DCD015AE6F}" type="slidenum">
              <a:rPr lang="en-IN" smtClean="0"/>
              <a:t>8</a:t>
            </a:fld>
            <a:endParaRPr lang="en-IN"/>
          </a:p>
        </p:txBody>
      </p:sp>
      <p:sp>
        <p:nvSpPr>
          <p:cNvPr id="6" name="Rectangle 2">
            <a:extLst>
              <a:ext uri="{FF2B5EF4-FFF2-40B4-BE49-F238E27FC236}">
                <a16:creationId xmlns:a16="http://schemas.microsoft.com/office/drawing/2014/main" id="{06E9F8DA-6597-44FB-9D52-94D48BB6E0D2}"/>
              </a:ext>
            </a:extLst>
          </p:cNvPr>
          <p:cNvSpPr>
            <a:spLocks noGrp="1" noChangeArrowheads="1"/>
          </p:cNvSpPr>
          <p:nvPr>
            <p:ph idx="1"/>
          </p:nvPr>
        </p:nvSpPr>
        <p:spPr bwMode="auto">
          <a:xfrm>
            <a:off x="1569853" y="1337573"/>
            <a:ext cx="5049078"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80"/>
                </a:solidFill>
                <a:effectLst/>
                <a:latin typeface="Consolas" panose="020B0609020204030204" pitchFamily="49" charset="0"/>
              </a:rPr>
              <a:t>#</a:t>
            </a:r>
            <a:r>
              <a:rPr kumimoji="0" lang="en-US" altLang="en-US" sz="1600" b="0" i="0" u="none" strike="noStrike" cap="none" normalizeH="0" baseline="0" dirty="0">
                <a:ln>
                  <a:noFill/>
                </a:ln>
                <a:solidFill>
                  <a:srgbClr val="808080"/>
                </a:solidFill>
                <a:effectLst/>
                <a:latin typeface="Consolas" panose="020B0609020204030204" pitchFamily="49" charset="0"/>
              </a:rPr>
              <a:t>include &lt;</a:t>
            </a:r>
            <a:r>
              <a:rPr kumimoji="0" lang="en-US" altLang="en-US" sz="1600" b="0" i="0" u="none" strike="noStrike" cap="none" normalizeH="0" baseline="0" dirty="0" err="1">
                <a:ln>
                  <a:noFill/>
                </a:ln>
                <a:solidFill>
                  <a:srgbClr val="808080"/>
                </a:solidFill>
                <a:effectLst/>
                <a:latin typeface="Consolas" panose="020B0609020204030204" pitchFamily="49" charset="0"/>
              </a:rPr>
              <a:t>stdio.h</a:t>
            </a:r>
            <a:r>
              <a:rPr kumimoji="0" lang="en-US" altLang="en-US" sz="1600" b="0" i="0" u="none" strike="noStrike" cap="none" normalizeH="0" baseline="0" dirty="0">
                <a:ln>
                  <a:noFill/>
                </a:ln>
                <a:solidFill>
                  <a:srgbClr val="808080"/>
                </a:solidFill>
                <a:effectLst/>
                <a:latin typeface="Consolas" panose="020B0609020204030204" pitchFamily="49" charset="0"/>
              </a:rPr>
              <a:t>&gt;</a:t>
            </a:r>
            <a:endParaRPr kumimoji="0" lang="en-US" altLang="en-US" sz="1050" b="0" i="0" u="none" strike="noStrike" cap="none" normalizeH="0" baseline="0" dirty="0">
              <a:ln>
                <a:noFill/>
              </a:ln>
              <a:solidFill>
                <a:schemeClr val="tx1"/>
              </a:solidFill>
              <a:effectLst/>
            </a:endParaRPr>
          </a:p>
          <a:p>
            <a:pPr marL="0" lvl="0" indent="0" defTabSz="914400">
              <a:buClrTx/>
              <a:buNone/>
            </a:pPr>
            <a:r>
              <a:rPr kumimoji="0" lang="en-US" altLang="en-US" sz="1600" b="0" i="0" u="none" strike="noStrike" cap="none" normalizeH="0" baseline="0" dirty="0">
                <a:ln>
                  <a:noFill/>
                </a:ln>
                <a:solidFill>
                  <a:srgbClr val="808080"/>
                </a:solidFill>
                <a:effectLst/>
                <a:latin typeface="Consolas" panose="020B0609020204030204" pitchFamily="49" charset="0"/>
              </a:rPr>
              <a:t>#include&lt;stdbool.h&gt;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Maze size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Consolas" panose="020B0609020204030204" pitchFamily="49" charset="0"/>
              </a:rPr>
              <a:t>#define N 4</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808080"/>
                </a:solidFill>
                <a:effectLst/>
                <a:latin typeface="Consolas" panose="020B0609020204030204" pitchFamily="49" charset="0"/>
              </a:rPr>
              <a:t>bool</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solveMazeUtil</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maze[N][N], </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x, </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y,</a:t>
            </a:r>
            <a:r>
              <a:rPr kumimoji="0" lang="en-US" altLang="en-US" sz="1600" b="1" i="0" u="none" strike="noStrike" cap="none" normalizeH="0" baseline="0" dirty="0" err="1">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sol[N][N]);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void</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printSolution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sol[N][N]){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for</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 = 0;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 &lt; N;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for</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j = 0; j &lt; N; </a:t>
            </a:r>
            <a:r>
              <a:rPr kumimoji="0" lang="en-US" altLang="en-US" sz="1600" b="0" i="0" u="none" strike="noStrike" cap="none" normalizeH="0" baseline="0" dirty="0" err="1">
                <a:ln>
                  <a:noFill/>
                </a:ln>
                <a:solidFill>
                  <a:srgbClr val="000000"/>
                </a:solidFill>
                <a:effectLst/>
                <a:latin typeface="Consolas" panose="020B0609020204030204" pitchFamily="49" charset="0"/>
              </a:rPr>
              <a:t>j++</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err="1">
                <a:ln>
                  <a:noFill/>
                </a:ln>
                <a:solidFill>
                  <a:srgbClr val="FF1493"/>
                </a:solidFill>
                <a:effectLst/>
                <a:latin typeface="Consolas" panose="020B0609020204030204" pitchFamily="49" charset="0"/>
              </a:rPr>
              <a:t>printf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 %d "</a:t>
            </a:r>
            <a:r>
              <a:rPr kumimoji="0" lang="en-US" altLang="en-US" sz="1600" b="0" i="0" u="none" strike="noStrike" cap="none" normalizeH="0" baseline="0" dirty="0">
                <a:ln>
                  <a:noFill/>
                </a:ln>
                <a:solidFill>
                  <a:srgbClr val="000000"/>
                </a:solidFill>
                <a:effectLst/>
                <a:latin typeface="Consolas" panose="020B0609020204030204" pitchFamily="49" charset="0"/>
              </a:rPr>
              <a:t>, sol[</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][j]);</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err="1">
                <a:ln>
                  <a:noFill/>
                </a:ln>
                <a:solidFill>
                  <a:srgbClr val="FF1493"/>
                </a:solidFill>
                <a:effectLst/>
                <a:latin typeface="Consolas" panose="020B0609020204030204" pitchFamily="49" charset="0"/>
              </a:rPr>
              <a:t>printf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lang="en-US" altLang="en-US" sz="1050" dirty="0"/>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A utility function to check if x, y is valid index for</a:t>
            </a:r>
            <a:r>
              <a:rPr lang="en-US" altLang="en-US" sz="1050" dirty="0"/>
              <a:t>   </a:t>
            </a:r>
            <a:r>
              <a:rPr kumimoji="0" lang="en-US" altLang="en-US" sz="1600" b="0" i="0" u="none" strike="noStrike" cap="none" normalizeH="0" baseline="0" dirty="0">
                <a:ln>
                  <a:noFill/>
                </a:ln>
                <a:solidFill>
                  <a:srgbClr val="008200"/>
                </a:solidFill>
                <a:effectLst/>
                <a:latin typeface="Consolas" panose="020B0609020204030204" pitchFamily="49" charset="0"/>
              </a:rPr>
              <a:t>N*N maze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808080"/>
                </a:solidFill>
                <a:effectLst/>
                <a:latin typeface="Consolas" panose="020B0609020204030204" pitchFamily="49" charset="0"/>
              </a:rPr>
              <a:t>bool</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isSafe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maze[N][N], </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x, </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y){</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if (x, y outside maze) return false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if</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(x &gt;= 0 &amp;&amp; x &lt; N &amp;&amp; y &gt;= 0 &amp;&amp; y &lt; N &amp;&amp; maze[x][y] == 1)</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true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05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false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3C9DCC53-7073-E231-3ECB-B66A5756C12F}"/>
              </a:ext>
            </a:extLst>
          </p:cNvPr>
          <p:cNvSpPr>
            <a:spLocks noChangeArrowheads="1"/>
          </p:cNvSpPr>
          <p:nvPr/>
        </p:nvSpPr>
        <p:spPr bwMode="auto">
          <a:xfrm>
            <a:off x="7247414" y="1273386"/>
            <a:ext cx="4548807"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8080"/>
                </a:solidFill>
                <a:effectLst/>
                <a:latin typeface="Consolas" panose="020B0609020204030204" pitchFamily="49" charset="0"/>
              </a:rPr>
              <a:t>bool</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solveMaze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maze[N][N]){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sol[N][N] = { { 0, 0, 0, 0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0, 0, 0, 0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0, 0, 0, 0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0, 0, 0, 0 }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solveMazeUtil</a:t>
            </a:r>
            <a:r>
              <a:rPr kumimoji="0" lang="en-US" altLang="en-US" sz="1400" b="0" i="0" u="none" strike="noStrike" cap="none" normalizeH="0" baseline="0" dirty="0">
                <a:ln>
                  <a:noFill/>
                </a:ln>
                <a:solidFill>
                  <a:srgbClr val="000000"/>
                </a:solidFill>
                <a:effectLst/>
                <a:latin typeface="Consolas" panose="020B0609020204030204" pitchFamily="49" charset="0"/>
              </a:rPr>
              <a:t>(maze, 0, 0, sol) == </a:t>
            </a:r>
            <a:r>
              <a:rPr kumimoji="0" lang="en-US" altLang="en-US" sz="1400" b="1" i="0" u="none" strike="noStrike" cap="none" normalizeH="0" baseline="0" dirty="0">
                <a:ln>
                  <a:noFill/>
                </a:ln>
                <a:solidFill>
                  <a:srgbClr val="006699"/>
                </a:solidFill>
                <a:effectLst/>
                <a:latin typeface="Consolas" panose="020B0609020204030204" pitchFamily="49" charset="0"/>
              </a:rPr>
              <a:t>false</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err="1">
                <a:ln>
                  <a:noFill/>
                </a:ln>
                <a:solidFill>
                  <a:srgbClr val="FF1493"/>
                </a:solidFill>
                <a:effectLst/>
                <a:latin typeface="Consolas" panose="020B0609020204030204" pitchFamily="49" charset="0"/>
              </a:rPr>
              <a:t>printf</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"Solution doesn't exist"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false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printSolution</a:t>
            </a:r>
            <a:r>
              <a:rPr kumimoji="0" lang="en-US" altLang="en-US" sz="1400" b="0" i="0" u="none" strike="noStrike" cap="none" normalizeH="0" baseline="0" dirty="0">
                <a:ln>
                  <a:noFill/>
                </a:ln>
                <a:solidFill>
                  <a:srgbClr val="000000"/>
                </a:solidFill>
                <a:effectLst/>
                <a:latin typeface="Consolas" panose="020B0609020204030204" pitchFamily="49" charset="0"/>
              </a:rPr>
              <a:t>(sol);</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9662BBAA-2E96-19A9-5999-9A9E5D231EDA}"/>
              </a:ext>
            </a:extLst>
          </p:cNvPr>
          <p:cNvSpPr>
            <a:spLocks noChangeArrowheads="1"/>
          </p:cNvSpPr>
          <p:nvPr/>
        </p:nvSpPr>
        <p:spPr bwMode="auto">
          <a:xfrm>
            <a:off x="6503157" y="3812943"/>
            <a:ext cx="5565626"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8080"/>
                </a:solidFill>
                <a:effectLst/>
                <a:latin typeface="Consolas" panose="020B0609020204030204" pitchFamily="49" charset="0"/>
              </a:rPr>
              <a:t>     bool</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solveMazeUtil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maze[N][N],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x,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8080"/>
                </a:solidFill>
                <a:effectLst/>
                <a:latin typeface="Consolas" panose="020B0609020204030204" pitchFamily="49" charset="0"/>
              </a:rPr>
              <a:t>     int</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sol[N][N]){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if (x, y is goal) return true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(x == N - 1 &amp;&amp; y == N - 1 &amp;&amp; maze[x][y] == 1)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sol[x][y] = 1;</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lang="en-US" altLang="en-US" sz="1000" dirty="0"/>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Check if maze[x][y] is valid</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isSafe</a:t>
            </a:r>
            <a:r>
              <a:rPr kumimoji="0" lang="en-US" altLang="en-US" sz="1400" b="0" i="0" u="none" strike="noStrike" cap="none" normalizeH="0" baseline="0" dirty="0">
                <a:ln>
                  <a:noFill/>
                </a:ln>
                <a:solidFill>
                  <a:srgbClr val="000000"/>
                </a:solidFill>
                <a:effectLst/>
                <a:latin typeface="Consolas" panose="020B0609020204030204" pitchFamily="49" charset="0"/>
              </a:rPr>
              <a:t>(maze, x, y) == </a:t>
            </a:r>
            <a:r>
              <a:rPr kumimoji="0" lang="en-US" altLang="en-US" sz="1400" b="1" i="0" u="none" strike="noStrike" cap="none" normalizeH="0" baseline="0" dirty="0">
                <a:ln>
                  <a:noFill/>
                </a:ln>
                <a:solidFill>
                  <a:srgbClr val="006699"/>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Check if the current block is already part of</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solution path.</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(sol[x][y] == 1)</a:t>
            </a:r>
            <a:r>
              <a:rPr lang="en-US" altLang="en-US" sz="1000" dirty="0"/>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0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false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6964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4952-77CE-99C9-B250-9D15AAFB672E}"/>
              </a:ext>
            </a:extLst>
          </p:cNvPr>
          <p:cNvSpPr>
            <a:spLocks noGrp="1"/>
          </p:cNvSpPr>
          <p:nvPr>
            <p:ph type="title"/>
          </p:nvPr>
        </p:nvSpPr>
        <p:spPr>
          <a:xfrm>
            <a:off x="2036334" y="589086"/>
            <a:ext cx="8911687" cy="846881"/>
          </a:xfrm>
        </p:spPr>
        <p:txBody>
          <a:bodyPr/>
          <a:lstStyle/>
          <a:p>
            <a:r>
              <a:rPr lang="en-IN" dirty="0"/>
              <a:t>CONTINUATION</a:t>
            </a:r>
          </a:p>
        </p:txBody>
      </p:sp>
      <p:sp>
        <p:nvSpPr>
          <p:cNvPr id="4" name="Footer Placeholder 3">
            <a:extLst>
              <a:ext uri="{FF2B5EF4-FFF2-40B4-BE49-F238E27FC236}">
                <a16:creationId xmlns:a16="http://schemas.microsoft.com/office/drawing/2014/main" id="{419799D0-1265-BBD4-889C-D15C324DE7D0}"/>
              </a:ext>
            </a:extLst>
          </p:cNvPr>
          <p:cNvSpPr>
            <a:spLocks noGrp="1"/>
          </p:cNvSpPr>
          <p:nvPr>
            <p:ph type="ftr" sz="quarter" idx="11"/>
          </p:nvPr>
        </p:nvSpPr>
        <p:spPr>
          <a:xfrm>
            <a:off x="7787377" y="6278327"/>
            <a:ext cx="7619999" cy="365125"/>
          </a:xfrm>
        </p:spPr>
        <p:txBody>
          <a:bodyPr/>
          <a:lstStyle/>
          <a:p>
            <a:r>
              <a:rPr lang="en-IN" sz="1400" dirty="0">
                <a:solidFill>
                  <a:schemeClr val="tx1">
                    <a:lumMod val="85000"/>
                    <a:lumOff val="15000"/>
                  </a:schemeClr>
                </a:solidFill>
              </a:rPr>
              <a:t>MADHURIMA RAWAT(DATASCIENCE CSVTU)</a:t>
            </a:r>
          </a:p>
        </p:txBody>
      </p:sp>
      <p:sp>
        <p:nvSpPr>
          <p:cNvPr id="5" name="Slide Number Placeholder 4">
            <a:extLst>
              <a:ext uri="{FF2B5EF4-FFF2-40B4-BE49-F238E27FC236}">
                <a16:creationId xmlns:a16="http://schemas.microsoft.com/office/drawing/2014/main" id="{715105C7-9F43-09D8-EF10-43D0723D258E}"/>
              </a:ext>
            </a:extLst>
          </p:cNvPr>
          <p:cNvSpPr>
            <a:spLocks noGrp="1"/>
          </p:cNvSpPr>
          <p:nvPr>
            <p:ph type="sldNum" sz="quarter" idx="12"/>
          </p:nvPr>
        </p:nvSpPr>
        <p:spPr/>
        <p:txBody>
          <a:bodyPr/>
          <a:lstStyle/>
          <a:p>
            <a:fld id="{38805E45-3A90-40F2-8637-76DCD015AE6F}" type="slidenum">
              <a:rPr lang="en-IN" smtClean="0"/>
              <a:t>9</a:t>
            </a:fld>
            <a:endParaRPr lang="en-IN"/>
          </a:p>
        </p:txBody>
      </p:sp>
      <p:sp>
        <p:nvSpPr>
          <p:cNvPr id="6" name="Rectangle 2">
            <a:extLst>
              <a:ext uri="{FF2B5EF4-FFF2-40B4-BE49-F238E27FC236}">
                <a16:creationId xmlns:a16="http://schemas.microsoft.com/office/drawing/2014/main" id="{BD0AB1EF-F942-6A29-8A54-CE1B52569D1D}"/>
              </a:ext>
            </a:extLst>
          </p:cNvPr>
          <p:cNvSpPr>
            <a:spLocks noGrp="1" noChangeArrowheads="1"/>
          </p:cNvSpPr>
          <p:nvPr>
            <p:ph idx="1"/>
          </p:nvPr>
        </p:nvSpPr>
        <p:spPr bwMode="auto">
          <a:xfrm>
            <a:off x="1187132" y="1719027"/>
            <a:ext cx="4908868"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mark x, y as part of solution path</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sol[x][y] = 1;</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Move forward in x direction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if</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solveMazeUtil</a:t>
            </a:r>
            <a:r>
              <a:rPr kumimoji="0" lang="en-US" altLang="en-US" sz="2000" b="0" i="0" u="none" strike="noStrike" cap="none" normalizeH="0" baseline="0" dirty="0">
                <a:ln>
                  <a:noFill/>
                </a:ln>
                <a:solidFill>
                  <a:srgbClr val="000000"/>
                </a:solidFill>
                <a:effectLst/>
                <a:latin typeface="Consolas" panose="020B0609020204030204" pitchFamily="49" charset="0"/>
              </a:rPr>
              <a:t>(maze, x + 1, y, sol) == </a:t>
            </a:r>
            <a:r>
              <a:rPr kumimoji="0" lang="en-US" altLang="en-US" sz="2000" b="1" i="0" u="none" strike="noStrike" cap="none" normalizeH="0" baseline="0" dirty="0">
                <a:ln>
                  <a:noFill/>
                </a:ln>
                <a:solidFill>
                  <a:srgbClr val="006699"/>
                </a:solidFill>
                <a:effectLst/>
                <a:latin typeface="Consolas" panose="020B0609020204030204" pitchFamily="49" charset="0"/>
              </a:rPr>
              <a:t>true</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return</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true</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If moving in x direction doesn't give solution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then Move down in y direction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if</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solveMazeUtil</a:t>
            </a:r>
            <a:r>
              <a:rPr kumimoji="0" lang="en-US" altLang="en-US" sz="2000" b="0" i="0" u="none" strike="noStrike" cap="none" normalizeH="0" baseline="0" dirty="0">
                <a:ln>
                  <a:noFill/>
                </a:ln>
                <a:solidFill>
                  <a:srgbClr val="000000"/>
                </a:solidFill>
                <a:effectLst/>
                <a:latin typeface="Consolas" panose="020B0609020204030204" pitchFamily="49" charset="0"/>
              </a:rPr>
              <a:t>(maze, 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y + 1, sol) == </a:t>
            </a:r>
            <a:r>
              <a:rPr kumimoji="0" lang="en-US" altLang="en-US" sz="2000" b="1" i="0" u="none" strike="noStrike" cap="none" normalizeH="0" baseline="0" dirty="0">
                <a:ln>
                  <a:noFill/>
                </a:ln>
                <a:solidFill>
                  <a:srgbClr val="006699"/>
                </a:solidFill>
                <a:effectLst/>
                <a:latin typeface="Consolas" panose="020B0609020204030204" pitchFamily="49" charset="0"/>
              </a:rPr>
              <a:t>true</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return</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true</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89C6316-92D7-9A78-65AF-D90FEF72E88F}"/>
              </a:ext>
            </a:extLst>
          </p:cNvPr>
          <p:cNvSpPr>
            <a:spLocks noChangeArrowheads="1"/>
          </p:cNvSpPr>
          <p:nvPr/>
        </p:nvSpPr>
        <p:spPr bwMode="auto">
          <a:xfrm>
            <a:off x="6096000" y="1592858"/>
            <a:ext cx="6003484"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8200"/>
                </a:solidFill>
                <a:effectLst/>
                <a:latin typeface="Consolas" panose="020B0609020204030204" pitchFamily="49" charset="0"/>
              </a:rPr>
              <a:t> // BACKTRACK: unmark x, y as part of solution path</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sol[x][y] = 0;</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return</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false</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return</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false</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8200"/>
                </a:solidFill>
                <a:effectLst/>
                <a:latin typeface="Consolas" panose="020B0609020204030204" pitchFamily="49" charset="0"/>
              </a:rPr>
              <a:t>// driver program to test above function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808080"/>
                </a:solidFill>
                <a:effectLst/>
                <a:latin typeface="Consolas" panose="020B0609020204030204" pitchFamily="49" charset="0"/>
              </a:rPr>
              <a:t>        int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main(){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1" i="0" u="none" strike="noStrike" cap="none" normalizeH="0" baseline="0" dirty="0">
                <a:ln>
                  <a:noFill/>
                </a:ln>
                <a:solidFill>
                  <a:srgbClr val="808080"/>
                </a:solidFill>
                <a:effectLst/>
                <a:latin typeface="Consolas" panose="020B0609020204030204" pitchFamily="49" charset="0"/>
              </a:rPr>
              <a:t>int</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maze[N][N] = { { 1, 0, 0, 0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1, 1, 0, 1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0, 1, 0, 0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1, 1, 1, 1 }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solveMaze</a:t>
            </a:r>
            <a:r>
              <a:rPr kumimoji="0" lang="en-US" altLang="en-US" b="0" i="0" u="none" strike="noStrike" cap="none" normalizeH="0" baseline="0" dirty="0">
                <a:ln>
                  <a:noFill/>
                </a:ln>
                <a:solidFill>
                  <a:srgbClr val="000000"/>
                </a:solidFill>
                <a:effectLst/>
                <a:latin typeface="Consolas" panose="020B0609020204030204" pitchFamily="49" charset="0"/>
              </a:rPr>
              <a:t>(maze);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return</a:t>
            </a: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0;}</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22140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90</TotalTime>
  <Words>1464</Words>
  <Application>Microsoft Office PowerPoint</Application>
  <PresentationFormat>Widescreen</PresentationFormat>
  <Paragraphs>160</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Calibri</vt:lpstr>
      <vt:lpstr>Cambria Math</vt:lpstr>
      <vt:lpstr>Century Gothic</vt:lpstr>
      <vt:lpstr>Consolas</vt:lpstr>
      <vt:lpstr>Heebo</vt:lpstr>
      <vt:lpstr>Nunito</vt:lpstr>
      <vt:lpstr>Roboto</vt:lpstr>
      <vt:lpstr>sofia-pro</vt:lpstr>
      <vt:lpstr>urw-din</vt:lpstr>
      <vt:lpstr>Wingdings 3</vt:lpstr>
      <vt:lpstr>Wisp</vt:lpstr>
      <vt:lpstr> PROBLEM SOLVING STRATEGY</vt:lpstr>
      <vt:lpstr>WHAT IS BACKTRACKING?</vt:lpstr>
      <vt:lpstr>EXAMPLE OF BACKTRACKING</vt:lpstr>
      <vt:lpstr>ALGORITHM </vt:lpstr>
      <vt:lpstr>RAT IN A MAZE BACKTRACKING APPLICATION PROBLEM </vt:lpstr>
      <vt:lpstr>REPRESENTATION IN BINARY FORM</vt:lpstr>
      <vt:lpstr>SOLUTION ANALYSIS</vt:lpstr>
      <vt:lpstr>CODE IN C FOR IMPLEMENTATION</vt:lpstr>
      <vt:lpstr>CONTINUATION</vt:lpstr>
      <vt:lpstr>OUTPUT: </vt:lpstr>
      <vt:lpstr>THANK YOU FOR LISTENING TO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MADHURIMA RAWAT ROLL NO-300012821042 DATASCIENCE(CSE)</dc:title>
  <dc:creator>Madhurima Rawat</dc:creator>
  <cp:lastModifiedBy>Madhurima Rawat</cp:lastModifiedBy>
  <cp:revision>3</cp:revision>
  <dcterms:created xsi:type="dcterms:W3CDTF">2022-09-01T12:39:37Z</dcterms:created>
  <dcterms:modified xsi:type="dcterms:W3CDTF">2022-09-01T14:10:12Z</dcterms:modified>
</cp:coreProperties>
</file>