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63" r:id="rId7"/>
    <p:sldId id="272" r:id="rId8"/>
    <p:sldId id="273" r:id="rId9"/>
    <p:sldId id="259" r:id="rId10"/>
    <p:sldId id="262" r:id="rId11"/>
    <p:sldId id="271" r:id="rId12"/>
    <p:sldId id="260" r:id="rId13"/>
    <p:sldId id="264" r:id="rId14"/>
    <p:sldId id="261" r:id="rId15"/>
    <p:sldId id="270" r:id="rId16"/>
    <p:sldId id="268" r:id="rId17"/>
    <p:sldId id="269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3729-AF6C-4CF0-A678-8AC692B8E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F6904-D39C-456F-BA2A-8D0BF8213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97E1-0741-462C-91BB-1897B158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D595-1F0F-4254-8B0C-F6A02A6A2440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52E60-7CC0-45E0-9F2A-17A20CD8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71DB-2EF2-4AE9-BBB2-1D9BDD42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428-7DAD-499D-997B-945DBBC96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46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129E-41B3-4862-9C60-50CBA407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8495F-39B5-40F3-9652-8329AD2EA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B687-3B78-4EDA-BB73-E0245EB6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D595-1F0F-4254-8B0C-F6A02A6A2440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FBC9C-6EF5-4AAE-9C28-EE298B0A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DBA0B-76EA-4C4C-AABD-4E350C8F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428-7DAD-499D-997B-945DBBC96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14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4DAEB-F993-4C00-8D29-3A0589844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79996-FD8C-457E-98B6-28DB8DE1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0A8D-5116-4EA9-8E86-C613C9F3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D595-1F0F-4254-8B0C-F6A02A6A2440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75F42-D389-48D6-A169-1C34188C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AA480-1F44-4FCC-BED5-1793200A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428-7DAD-499D-997B-945DBBC96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0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EEC7-0E81-4535-98FF-E1A29D8B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4465-0259-4F36-92B2-5DC6E19E5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F1FA3-B6B5-4B32-925B-8FACA524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D595-1F0F-4254-8B0C-F6A02A6A2440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A551D-5052-4EF0-A53E-707D8CC9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B7FC-D9C9-469A-874A-694F38F0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428-7DAD-499D-997B-945DBBC96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06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BE71-0CFC-4D77-9177-7D0E8C0A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E526E-F757-4AC1-8C86-74F55925C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13F1-EE2B-4AC4-82BA-4EFC48BF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D595-1F0F-4254-8B0C-F6A02A6A2440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467DA-CE87-47A7-8533-57D7583A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05063-EA19-4475-A68A-F9AAA5CC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428-7DAD-499D-997B-945DBBC96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7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3E2E-2C36-4F96-A78B-EF46D186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8D00-03DD-49EE-B08A-3E4BFE8CA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EAFB5-9A62-4534-9135-C6503C7B3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E4137-2D39-42DD-A076-7546D281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D595-1F0F-4254-8B0C-F6A02A6A2440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6DCA3-1011-4B5A-B5CF-4E7908D9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965F0-58E9-49D3-A71D-C6FC3F6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428-7DAD-499D-997B-945DBBC96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3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F3EE-1B8B-46EE-9C1E-24CC3D09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47E2D-4F3C-42E0-860E-D2F11694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15D70-2007-4912-ADF4-F4727F939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BE6DB-DC05-450F-8071-4D066D890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1B143-C977-48BA-955A-3214A3D83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393A5-1203-4BEC-AF8A-5571896B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D595-1F0F-4254-8B0C-F6A02A6A2440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54DE6-E08A-4679-9C8E-8A525014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6B5BD-2D0C-4C70-B3B4-32A06A5E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428-7DAD-499D-997B-945DBBC96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1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0643-8FD7-42CD-BE59-6361419D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6ECA-BA84-4E54-9089-84AA0009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D595-1F0F-4254-8B0C-F6A02A6A2440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744C0-3471-4608-A794-3DCBE98A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324B-6521-4B5F-ACD7-58DC9A05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428-7DAD-499D-997B-945DBBC96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78519-2B92-47B4-928F-DC2156F9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D595-1F0F-4254-8B0C-F6A02A6A2440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0A988-E4E5-4199-B9B7-3C7F558F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7247E-738E-4BAD-9CD4-16B57216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428-7DAD-499D-997B-945DBBC96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9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8BC9-341A-4FA9-8DC1-73D6E783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DE8C-76EF-4F11-A185-38EFE356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F316D-6744-4E40-93EE-2E78EA93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44A79-4D4B-40C6-836C-A898EDD7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D595-1F0F-4254-8B0C-F6A02A6A2440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CD012-E3E3-4098-9F5E-837892D3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A609B-D14C-4C00-9722-46A48FBC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428-7DAD-499D-997B-945DBBC96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9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FFA4-39C9-4D3E-B785-777C189A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18444-2668-443E-B7FD-335C599DB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80CCE-1A8D-4E10-810A-930FF63E1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23ADD-9C36-48C2-AF41-A2754085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D595-1F0F-4254-8B0C-F6A02A6A2440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D6C84-FCBB-476E-BE1E-195AF60E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36A8B-1EFB-40B2-863C-7427AD20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428-7DAD-499D-997B-945DBBC96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2AD3B-2485-4254-894A-77B732B1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17602-3F76-41A5-BE10-E1F68C6E9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3DDDE-3410-4217-8BA2-7958454B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ED595-1F0F-4254-8B0C-F6A02A6A2440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6996-9AE8-4177-9601-9ACA98CDE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2BEA-2169-47D6-862C-8A5E9482B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9428-7DAD-499D-997B-945DBBC96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26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ingersoftware.com/content/grammar-rules/nouns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1AC234-8E33-4805-8685-A9CB8F4A669A}"/>
              </a:ext>
            </a:extLst>
          </p:cNvPr>
          <p:cNvSpPr/>
          <p:nvPr/>
        </p:nvSpPr>
        <p:spPr>
          <a:xfrm>
            <a:off x="2128409" y="1548110"/>
            <a:ext cx="793518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CONJUNCTIONS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A139AF-37D1-4DC1-8940-4B4A9B97D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509963"/>
            <a:ext cx="70104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2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EFD523-4A4E-4EE2-A908-95A3E603736A}"/>
              </a:ext>
            </a:extLst>
          </p:cNvPr>
          <p:cNvSpPr txBox="1"/>
          <p:nvPr/>
        </p:nvSpPr>
        <p:spPr>
          <a:xfrm>
            <a:off x="1314449" y="1594813"/>
            <a:ext cx="954405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either…or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students were unprepared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assessment was poorly written.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in the survey could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choose from a list of possible answers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write in their own responses.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neither…nor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who did not complete the project received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neither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praise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rewards.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staff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neither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followed the new policy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asked for clarification.</a:t>
            </a:r>
          </a:p>
        </p:txBody>
      </p:sp>
    </p:spTree>
    <p:extLst>
      <p:ext uri="{BB962C8B-B14F-4D97-AF65-F5344CB8AC3E}">
        <p14:creationId xmlns:p14="http://schemas.microsoft.com/office/powerpoint/2010/main" val="339390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A7FDA-590A-4859-B696-0060F9E15028}"/>
              </a:ext>
            </a:extLst>
          </p:cNvPr>
          <p:cNvSpPr txBox="1"/>
          <p:nvPr/>
        </p:nvSpPr>
        <p:spPr>
          <a:xfrm>
            <a:off x="2914650" y="6059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Correlative Conjunction 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1A909-738E-42C3-A5B5-E62553EFB72A}"/>
              </a:ext>
            </a:extLst>
          </p:cNvPr>
          <p:cNvSpPr txBox="1"/>
          <p:nvPr/>
        </p:nvSpPr>
        <p:spPr>
          <a:xfrm>
            <a:off x="381000" y="1530846"/>
            <a:ext cx="1137285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plan to take my vacation _________ in June _________ in July.     (whether / or, either / or, as / if)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 I’m feeling happy _________ sad, I try to keep a positive attitude.                                                (either / or, whether / or, when / I’m)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 had I taken my shoes off _________ I found out we had to leave again.                                           (no sooner / than, rather / than, whether / or)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 only is dark chocolate delicious, _________ it can be healthy. (whether / or, not / but, just as / so)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 I have salad for dinner, _____________________I can have ice cream for dessert.                                (if /then, when / than, whether / or)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 flowers _________ trees grow _________ during warm weather.                                                             (not only / or, both / and, not / but)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_________ do we enjoy summer vacation, _________ we _________ enjoy winter break.                                   (whether / or, not only / but also, either / or)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Calculus is _________ easy _________ difficult _________          (not / but, both / and, either / or)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_________ going to rain _________ snow tonight.                (as / if, either / or, as / as)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Savory flavors are _________ sweet _________ sour.              (often / and, neither / nor, both / and)</a:t>
            </a:r>
          </a:p>
        </p:txBody>
      </p:sp>
    </p:spTree>
    <p:extLst>
      <p:ext uri="{BB962C8B-B14F-4D97-AF65-F5344CB8AC3E}">
        <p14:creationId xmlns:p14="http://schemas.microsoft.com/office/powerpoint/2010/main" val="208354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51E784-5C3A-42BE-B704-CCE682E22F36}"/>
              </a:ext>
            </a:extLst>
          </p:cNvPr>
          <p:cNvSpPr txBox="1"/>
          <p:nvPr/>
        </p:nvSpPr>
        <p:spPr>
          <a:xfrm>
            <a:off x="657226" y="1044297"/>
            <a:ext cx="10582274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Subordinating Conjunctions</a:t>
            </a:r>
          </a:p>
          <a:p>
            <a:pPr algn="l"/>
            <a:endParaRPr lang="en-US" b="1" i="0" dirty="0">
              <a:solidFill>
                <a:srgbClr val="57431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Subordinating conjunctions join a subordinate clause to a main clause and establishes a relationship between the two. There are many subordinating clauses, but here are some of the most common:</a:t>
            </a:r>
          </a:p>
          <a:p>
            <a:pPr algn="l"/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after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although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much as/as soon as/as long 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though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because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before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order to/in order that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21350-9A4F-451A-A123-CFEF2FE36985}"/>
              </a:ext>
            </a:extLst>
          </p:cNvPr>
          <p:cNvSpPr txBox="1"/>
          <p:nvPr/>
        </p:nvSpPr>
        <p:spPr>
          <a:xfrm>
            <a:off x="6315075" y="2997964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Though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unless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until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when/whenever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where/wherever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whether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3867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0868F-29B1-4DC0-A129-0AAEAD9F86E0}"/>
              </a:ext>
            </a:extLst>
          </p:cNvPr>
          <p:cNvSpPr txBox="1"/>
          <p:nvPr/>
        </p:nvSpPr>
        <p:spPr>
          <a:xfrm>
            <a:off x="1371600" y="1707714"/>
            <a:ext cx="838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example sentences utilizing several subordinating conjunctions:</a:t>
            </a: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Because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him, I learned how to start my own business.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Everything will fall into place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you start at the beginning,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Until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you try, you'll never know.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add a new entry to my gratitude journal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 wake in the morning,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 write this letter, I know I must say goodbye.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Life's been so happy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 moved to Chile.</a:t>
            </a:r>
          </a:p>
        </p:txBody>
      </p:sp>
    </p:spTree>
    <p:extLst>
      <p:ext uri="{BB962C8B-B14F-4D97-AF65-F5344CB8AC3E}">
        <p14:creationId xmlns:p14="http://schemas.microsoft.com/office/powerpoint/2010/main" val="186302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AFECC4-2E19-4B04-87E8-C4759CBCAE6B}"/>
              </a:ext>
            </a:extLst>
          </p:cNvPr>
          <p:cNvSpPr txBox="1"/>
          <p:nvPr/>
        </p:nvSpPr>
        <p:spPr>
          <a:xfrm>
            <a:off x="1038225" y="1195418"/>
            <a:ext cx="99822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structure a sentence using a subordinating conjunction:</a:t>
            </a:r>
          </a:p>
          <a:p>
            <a:pPr algn="l"/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clause + subordinate clause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teacher administered the test after giving instructions.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author must avoid bias if she wants to maintain a scholarly tone.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will turn in this assignment at midnight whether or not I complete it.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Subordinate clause + , + main clause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giving instructions, the teacher administered the test.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she wants to maintain a scholarly tone, the author must avoid bias.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Whether or not I complete this assignment, I will turn it in at midnight.</a:t>
            </a:r>
          </a:p>
        </p:txBody>
      </p:sp>
    </p:spTree>
    <p:extLst>
      <p:ext uri="{BB962C8B-B14F-4D97-AF65-F5344CB8AC3E}">
        <p14:creationId xmlns:p14="http://schemas.microsoft.com/office/powerpoint/2010/main" val="122559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7F4349-A596-4058-AD73-E020CF90DC4E}"/>
              </a:ext>
            </a:extLst>
          </p:cNvPr>
          <p:cNvSpPr txBox="1"/>
          <p:nvPr/>
        </p:nvSpPr>
        <p:spPr>
          <a:xfrm>
            <a:off x="3248025" y="51065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Subordinating Conjunction 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9BF6F-857F-4037-A40B-012CBB7AA694}"/>
              </a:ext>
            </a:extLst>
          </p:cNvPr>
          <p:cNvSpPr txBox="1"/>
          <p:nvPr/>
        </p:nvSpPr>
        <p:spPr>
          <a:xfrm>
            <a:off x="466724" y="1368564"/>
            <a:ext cx="112871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 visit the Grand Canyon _________ I go to Arizona. (once, whenever, wherever)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This is the place _________ we stayed last time we visited. (where, when, how)</a:t>
            </a: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_________ you win first place, you will receive a prize. (wherever, if, unless) </a:t>
            </a: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You won’t pass the test _________ you study. (when, if, unless)</a:t>
            </a: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 could not get a seat, _________ I came early. (as, though, when)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We are leaving Wednesday _________ or not it rains. (if, whether, though)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Pay attention to your work _________ you will not make mistakes. (so that, unless, or)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 musicians delivered a rousing performance _________ they had rehearsed often. (though, as, once)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She’s honest _________ everyone trusts her. (if, so, when)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00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B5660E-BAC6-4EA8-B673-6EEBDE680172}"/>
              </a:ext>
            </a:extLst>
          </p:cNvPr>
          <p:cNvSpPr txBox="1"/>
          <p:nvPr/>
        </p:nvSpPr>
        <p:spPr>
          <a:xfrm>
            <a:off x="1181099" y="1818412"/>
            <a:ext cx="71723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My brother loves animals. He just brought a puppy __________ a kitten home with him.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But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Yet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And</a:t>
            </a:r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816EF-DCD6-49B0-A8C3-861B972ECCC3}"/>
              </a:ext>
            </a:extLst>
          </p:cNvPr>
          <p:cNvSpPr txBox="1"/>
          <p:nvPr/>
        </p:nvSpPr>
        <p:spPr>
          <a:xfrm>
            <a:off x="1104899" y="4128611"/>
            <a:ext cx="75914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2.  I’d like to thank you ______ the lovely gift.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For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And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Yet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9B8F3-B5F4-4118-ACDB-6F54DCA0BF87}"/>
              </a:ext>
            </a:extLst>
          </p:cNvPr>
          <p:cNvSpPr txBox="1"/>
          <p:nvPr/>
        </p:nvSpPr>
        <p:spPr>
          <a:xfrm>
            <a:off x="3114675" y="609600"/>
            <a:ext cx="61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CONJUNCTION EXERCISES</a:t>
            </a:r>
          </a:p>
        </p:txBody>
      </p:sp>
    </p:spTree>
    <p:extLst>
      <p:ext uri="{BB962C8B-B14F-4D97-AF65-F5344CB8AC3E}">
        <p14:creationId xmlns:p14="http://schemas.microsoft.com/office/powerpoint/2010/main" val="265648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D8F6EA-27E2-4DC1-A52E-B16C6396BDF1}"/>
              </a:ext>
            </a:extLst>
          </p:cNvPr>
          <p:cNvSpPr txBox="1"/>
          <p:nvPr/>
        </p:nvSpPr>
        <p:spPr>
          <a:xfrm>
            <a:off x="723900" y="856387"/>
            <a:ext cx="6362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3.  I want to go for a hike _____ I have to go to work today.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But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Yet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B548B-2364-4F7D-9ECC-FF05F89A856D}"/>
              </a:ext>
            </a:extLst>
          </p:cNvPr>
          <p:cNvSpPr txBox="1"/>
          <p:nvPr/>
        </p:nvSpPr>
        <p:spPr>
          <a:xfrm>
            <a:off x="676275" y="287131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4. They do not smoke, _____ do they play cards.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And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Yet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E5B23-D3CD-4B3D-9B24-93686BFC728B}"/>
              </a:ext>
            </a:extLst>
          </p:cNvPr>
          <p:cNvSpPr txBox="1"/>
          <p:nvPr/>
        </p:nvSpPr>
        <p:spPr>
          <a:xfrm>
            <a:off x="657225" y="489061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 startAt="5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I’m getting good grades _________ I study every day.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Yet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But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Because</a:t>
            </a:r>
          </a:p>
        </p:txBody>
      </p:sp>
    </p:spTree>
    <p:extLst>
      <p:ext uri="{BB962C8B-B14F-4D97-AF65-F5344CB8AC3E}">
        <p14:creationId xmlns:p14="http://schemas.microsoft.com/office/powerpoint/2010/main" val="43105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6F6E9-7F83-4D68-A865-0209D5C56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894711"/>
            <a:ext cx="10153649" cy="54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1986-4A69-4F8F-8180-4F6B5194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CONJUCTIONS: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143C8-21DA-4C27-B3F2-BC435D224216}"/>
              </a:ext>
            </a:extLst>
          </p:cNvPr>
          <p:cNvSpPr txBox="1"/>
          <p:nvPr/>
        </p:nvSpPr>
        <p:spPr>
          <a:xfrm>
            <a:off x="876300" y="1924050"/>
            <a:ext cx="10401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Conjunctions are parts of speech that connect words, phrases, clauses, or sentences. </a:t>
            </a:r>
          </a:p>
          <a:p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kinds of conjunctions: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coordinating,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paired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subordinating.</a:t>
            </a: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C39216-3B04-468A-9478-A2953BDE3622}"/>
              </a:ext>
            </a:extLst>
          </p:cNvPr>
          <p:cNvSpPr txBox="1"/>
          <p:nvPr/>
        </p:nvSpPr>
        <p:spPr>
          <a:xfrm>
            <a:off x="914400" y="4057650"/>
            <a:ext cx="90201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seven</a:t>
            </a: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coordinating conjunctions are: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Yet 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so.</a:t>
            </a: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E02C1-1ECF-4B10-9232-F332A47E2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2855975"/>
            <a:ext cx="4669956" cy="32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3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F05D40-ED7D-470B-B37A-206A6FB20D9D}"/>
              </a:ext>
            </a:extLst>
          </p:cNvPr>
          <p:cNvSpPr txBox="1"/>
          <p:nvPr/>
        </p:nvSpPr>
        <p:spPr>
          <a:xfrm>
            <a:off x="962025" y="943392"/>
            <a:ext cx="6353175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Conjunction Rules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There are a few important rules for using conjunctions. </a:t>
            </a:r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Conjunctions are for connecting thoughts, actions, and ideas as well as </a:t>
            </a:r>
            <a:r>
              <a:rPr lang="en-US" b="1" i="0" u="none" strike="noStrike" dirty="0">
                <a:solidFill>
                  <a:srgbClr val="20B1C9"/>
                </a:solidFill>
                <a:effectLst/>
                <a:latin typeface="open sans" panose="020B0606030504020204" pitchFamily="34" charset="0"/>
                <a:hlinkClick r:id="rId2"/>
              </a:rPr>
              <a:t>nouns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clauses, and other parts of speech.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For example: </a:t>
            </a:r>
            <a:r>
              <a:rPr lang="en-US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Mary went to the supermarket </a:t>
            </a:r>
            <a:r>
              <a:rPr lang="en-US" b="1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and</a:t>
            </a:r>
            <a:r>
              <a:rPr lang="en-US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bought oranges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Conjunctions are useful for making lists.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For example: </a:t>
            </a:r>
            <a:r>
              <a:rPr lang="en-US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We made pancakes, eggs, </a:t>
            </a:r>
            <a:r>
              <a:rPr lang="en-US" b="1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and</a:t>
            </a:r>
            <a:r>
              <a:rPr lang="en-US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coffee for breakfast.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When using conjunctions, make sure that all the parts of your sentences agree.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For example: “</a:t>
            </a:r>
            <a:r>
              <a:rPr lang="en-US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 work busily </a:t>
            </a:r>
            <a:r>
              <a:rPr lang="en-US" b="1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yet </a:t>
            </a:r>
            <a:r>
              <a:rPr lang="en-US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carefully” 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shows agreement.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1F9CF-9D6D-4CB5-953A-2D613EAFB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5" y="1190625"/>
            <a:ext cx="3429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3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16C78-CC1C-4D74-B535-BB3CE787A3C2}"/>
              </a:ext>
            </a:extLst>
          </p:cNvPr>
          <p:cNvSpPr/>
          <p:nvPr/>
        </p:nvSpPr>
        <p:spPr>
          <a:xfrm>
            <a:off x="-466541" y="2195810"/>
            <a:ext cx="1296334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</a:p>
          <a:p>
            <a:pPr algn="ctr"/>
            <a:r>
              <a:rPr lang="en-US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CONJUCTIONS</a:t>
            </a:r>
          </a:p>
        </p:txBody>
      </p:sp>
    </p:spTree>
    <p:extLst>
      <p:ext uri="{BB962C8B-B14F-4D97-AF65-F5344CB8AC3E}">
        <p14:creationId xmlns:p14="http://schemas.microsoft.com/office/powerpoint/2010/main" val="78104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19C4E1-75A8-497B-B58B-8655700AA27F}"/>
              </a:ext>
            </a:extLst>
          </p:cNvPr>
          <p:cNvSpPr txBox="1"/>
          <p:nvPr/>
        </p:nvSpPr>
        <p:spPr>
          <a:xfrm>
            <a:off x="790574" y="1026795"/>
            <a:ext cx="1051560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Coordinating Conjunctions:</a:t>
            </a:r>
          </a:p>
          <a:p>
            <a:pPr algn="just"/>
            <a:endParaRPr lang="en-US" sz="2000" b="1" i="0" dirty="0">
              <a:solidFill>
                <a:srgbClr val="57431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Coordinating conjunctions connect words or phrases that serve the same grammatical purpose in a sentence. 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seven main coordinating conjunctions in English, which form the acronym 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FANBOYS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b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F: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go to the park every Sunday,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 love to watch the ducks on the lake.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A: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 this course, I will write a literature review, a case study,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final paper.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N: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students did not complete their homework,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did they pass the test.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B: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Soccer is entertaining in winter,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it's better in the heat of summer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O: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At the end of the class, the students can choose to write an essay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take a test.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Y: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patient complained of chronic pain,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she refused treatment.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S: 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 have only been a nurse for one year,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 have little experience with paper charting.</a:t>
            </a: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"For"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rarely used as a conjunction in modern English.</a:t>
            </a:r>
          </a:p>
        </p:txBody>
      </p:sp>
    </p:spTree>
    <p:extLst>
      <p:ext uri="{BB962C8B-B14F-4D97-AF65-F5344CB8AC3E}">
        <p14:creationId xmlns:p14="http://schemas.microsoft.com/office/powerpoint/2010/main" val="96578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50CCB1-2E8D-4541-95BC-58FA99DD8825}"/>
              </a:ext>
            </a:extLst>
          </p:cNvPr>
          <p:cNvSpPr txBox="1"/>
          <p:nvPr/>
        </p:nvSpPr>
        <p:spPr>
          <a:xfrm>
            <a:off x="1171574" y="1317189"/>
            <a:ext cx="926782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Helvetica Neue"/>
              </a:rPr>
              <a:t>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Explains reason or purpose (just like "because")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Adds one thing to another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Used to present an alternative negative idea to an already stated negative idea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Shows contrast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Presents an alternative or a choice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Introduces a contrasting idea that follows the preceding idea logically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Indicates effect, result or consequence</a:t>
            </a:r>
          </a:p>
        </p:txBody>
      </p:sp>
    </p:spTree>
    <p:extLst>
      <p:ext uri="{BB962C8B-B14F-4D97-AF65-F5344CB8AC3E}">
        <p14:creationId xmlns:p14="http://schemas.microsoft.com/office/powerpoint/2010/main" val="195666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90BA2-6504-4783-9DFC-3F1F6E1CD819}"/>
              </a:ext>
            </a:extLst>
          </p:cNvPr>
          <p:cNvSpPr txBox="1"/>
          <p:nvPr/>
        </p:nvSpPr>
        <p:spPr>
          <a:xfrm>
            <a:off x="2895600" y="824984"/>
            <a:ext cx="65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Coordinating Conjunction 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8CE14-0E3A-45E8-810B-FA4A76F86A01}"/>
              </a:ext>
            </a:extLst>
          </p:cNvPr>
          <p:cNvSpPr txBox="1"/>
          <p:nvPr/>
        </p:nvSpPr>
        <p:spPr>
          <a:xfrm>
            <a:off x="590550" y="1936820"/>
            <a:ext cx="112585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My car has a radio _________ a CD player.       (but, or, and)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Sharon hates to listen to rap music, _________ will she tolerate heavy metal.        (but, nor, or)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Carol wanted to drive to Colorado, _________ Bill insisted that they fly.      (and, or, but)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I’m afraid of heights, _________ I appreciate the view from the top of this building.       (and, yet, nor)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 have to be on time, _________ my boss will be annoyed if I’m late.     (and, nor, for)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Do you like chocolate _________ vanilla ice cream better?    (or, nor, and)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 have to go to work at six, _________ I’m waking up at four.   (but, so, yet)</a:t>
            </a:r>
          </a:p>
        </p:txBody>
      </p:sp>
    </p:spTree>
    <p:extLst>
      <p:ext uri="{BB962C8B-B14F-4D97-AF65-F5344CB8AC3E}">
        <p14:creationId xmlns:p14="http://schemas.microsoft.com/office/powerpoint/2010/main" val="43320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B333AB-5C31-4712-8720-6FEEB08AE9E9}"/>
              </a:ext>
            </a:extLst>
          </p:cNvPr>
          <p:cNvSpPr txBox="1"/>
          <p:nvPr/>
        </p:nvSpPr>
        <p:spPr>
          <a:xfrm>
            <a:off x="1381124" y="2070438"/>
            <a:ext cx="91344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8. I was on time, _________ everyone else was late.   (so, but, for)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9. Nadia doesn’t like to drive, _________ she takes the bus everywhere.   (but, yet, so)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10. Our trip to the museum was interesting, _________ there were several new artifacts on display.   (but, for, yet)</a:t>
            </a:r>
          </a:p>
        </p:txBody>
      </p:sp>
    </p:spTree>
    <p:extLst>
      <p:ext uri="{BB962C8B-B14F-4D97-AF65-F5344CB8AC3E}">
        <p14:creationId xmlns:p14="http://schemas.microsoft.com/office/powerpoint/2010/main" val="42261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49B680-FFC1-4FD0-AE88-DC6250BC152F}"/>
              </a:ext>
            </a:extLst>
          </p:cNvPr>
          <p:cNvSpPr txBox="1"/>
          <p:nvPr/>
        </p:nvSpPr>
        <p:spPr>
          <a:xfrm>
            <a:off x="561974" y="745927"/>
            <a:ext cx="1115377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Paired Conjunctions</a:t>
            </a:r>
          </a:p>
          <a:p>
            <a:pPr algn="l"/>
            <a:endParaRPr lang="en-US" sz="2000" b="1" i="0" dirty="0">
              <a:solidFill>
                <a:srgbClr val="57431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Paired conjunctions consist of two words or phrases that help make a point or establish alternatives.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aired conjunctions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helpful in structuring a sentence, they can also make sentences wordier than necessary.</a:t>
            </a:r>
          </a:p>
          <a:p>
            <a:pPr algn="l"/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both…and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require significant investments of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time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money.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students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teachers were satisfied with the pilot program.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 When two subjects are connected by "both…and," use a plural verb (such as "are" or "were").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only…but also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who did not complete the assignment received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only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poor grade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also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warning from the teacher.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only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did the student include full sentences from the source without using quotation marks,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failed to properly cite paraphrased material.</a:t>
            </a:r>
          </a:p>
        </p:txBody>
      </p:sp>
    </p:spTree>
    <p:extLst>
      <p:ext uri="{BB962C8B-B14F-4D97-AF65-F5344CB8AC3E}">
        <p14:creationId xmlns:p14="http://schemas.microsoft.com/office/powerpoint/2010/main" val="427914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1659</Words>
  <Application>Microsoft Office PowerPoint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open sans</vt:lpstr>
      <vt:lpstr>Times New Roman</vt:lpstr>
      <vt:lpstr>Wingdings</vt:lpstr>
      <vt:lpstr>Office Theme</vt:lpstr>
      <vt:lpstr>PowerPoint Presentation</vt:lpstr>
      <vt:lpstr>CONJUCTIONS: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Vidisha Kashyap</dc:creator>
  <cp:lastModifiedBy>Vidisha Kashyap</cp:lastModifiedBy>
  <cp:revision>19</cp:revision>
  <dcterms:created xsi:type="dcterms:W3CDTF">2022-01-19T17:11:58Z</dcterms:created>
  <dcterms:modified xsi:type="dcterms:W3CDTF">2022-01-20T08:20:40Z</dcterms:modified>
</cp:coreProperties>
</file>