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381" r:id="rId28"/>
    <p:sldId id="282" r:id="rId29"/>
    <p:sldId id="382" r:id="rId30"/>
    <p:sldId id="383" r:id="rId31"/>
    <p:sldId id="384" r:id="rId32"/>
    <p:sldId id="385" r:id="rId33"/>
    <p:sldId id="386" r:id="rId34"/>
    <p:sldId id="387" r:id="rId35"/>
    <p:sldId id="3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7A489-B1AC-4EB5-970D-C2959DCEB9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C5E7FF-D76F-4A2C-8888-A06B27F7FFB2}">
      <dgm:prSet/>
      <dgm:spPr/>
      <dgm:t>
        <a:bodyPr/>
        <a:lstStyle/>
        <a:p>
          <a:r>
            <a:rPr lang="en-IN"/>
            <a:t>Evaluate the data 	</a:t>
          </a:r>
          <a:endParaRPr lang="en-US"/>
        </a:p>
      </dgm:t>
    </dgm:pt>
    <dgm:pt modelId="{BFA0E411-6FF3-4416-8426-38221AE48C22}" type="parTrans" cxnId="{0E8C771C-3D21-4917-98FD-666200860303}">
      <dgm:prSet/>
      <dgm:spPr/>
      <dgm:t>
        <a:bodyPr/>
        <a:lstStyle/>
        <a:p>
          <a:endParaRPr lang="en-US"/>
        </a:p>
      </dgm:t>
    </dgm:pt>
    <dgm:pt modelId="{F79C7E73-783A-4960-B6E6-4FDDFF1AE88F}" type="sibTrans" cxnId="{0E8C771C-3D21-4917-98FD-666200860303}">
      <dgm:prSet/>
      <dgm:spPr/>
      <dgm:t>
        <a:bodyPr/>
        <a:lstStyle/>
        <a:p>
          <a:endParaRPr lang="en-US"/>
        </a:p>
      </dgm:t>
    </dgm:pt>
    <dgm:pt modelId="{7C612C6B-014E-4A1B-9AC0-D99550E2A863}">
      <dgm:prSet/>
      <dgm:spPr/>
      <dgm:t>
        <a:bodyPr/>
        <a:lstStyle/>
        <a:p>
          <a:r>
            <a:rPr lang="en-IN"/>
            <a:t>visualize Model’s Analytical Results: </a:t>
          </a:r>
          <a:endParaRPr lang="en-US"/>
        </a:p>
      </dgm:t>
    </dgm:pt>
    <dgm:pt modelId="{831FEB0B-DD28-4E90-88E7-A6FF528571A6}" type="parTrans" cxnId="{E682F342-8ED3-4954-AA1A-2D479CE1AF82}">
      <dgm:prSet/>
      <dgm:spPr/>
      <dgm:t>
        <a:bodyPr/>
        <a:lstStyle/>
        <a:p>
          <a:endParaRPr lang="en-US"/>
        </a:p>
      </dgm:t>
    </dgm:pt>
    <dgm:pt modelId="{034031E5-26E6-4BE6-A1E8-72F90164DF5C}" type="sibTrans" cxnId="{E682F342-8ED3-4954-AA1A-2D479CE1AF82}">
      <dgm:prSet/>
      <dgm:spPr/>
      <dgm:t>
        <a:bodyPr/>
        <a:lstStyle/>
        <a:p>
          <a:endParaRPr lang="en-US"/>
        </a:p>
      </dgm:t>
    </dgm:pt>
    <dgm:pt modelId="{F936C047-5147-456B-A636-FD13ECD04CF6}">
      <dgm:prSet/>
      <dgm:spPr/>
      <dgm:t>
        <a:bodyPr/>
        <a:lstStyle/>
        <a:p>
          <a:r>
            <a:rPr lang="en-IN"/>
            <a:t>Hidden grouping</a:t>
          </a:r>
          <a:endParaRPr lang="en-US"/>
        </a:p>
      </dgm:t>
    </dgm:pt>
    <dgm:pt modelId="{0D2AF3EF-9F56-4D74-9721-444B5564B59A}" type="parTrans" cxnId="{0ED79964-C57C-4311-8B1B-33C5C450F822}">
      <dgm:prSet/>
      <dgm:spPr/>
      <dgm:t>
        <a:bodyPr/>
        <a:lstStyle/>
        <a:p>
          <a:endParaRPr lang="en-US"/>
        </a:p>
      </dgm:t>
    </dgm:pt>
    <dgm:pt modelId="{2F5A1865-8D12-4651-A3F9-D4E603F0B38C}" type="sibTrans" cxnId="{0ED79964-C57C-4311-8B1B-33C5C450F822}">
      <dgm:prSet/>
      <dgm:spPr/>
      <dgm:t>
        <a:bodyPr/>
        <a:lstStyle/>
        <a:p>
          <a:endParaRPr lang="en-US"/>
        </a:p>
      </dgm:t>
    </dgm:pt>
    <dgm:pt modelId="{AA0CD895-567E-4126-A938-DE485A11664B}">
      <dgm:prSet/>
      <dgm:spPr/>
      <dgm:t>
        <a:bodyPr/>
        <a:lstStyle/>
        <a:p>
          <a:r>
            <a:rPr lang="en-IN"/>
            <a:t>Data classification results</a:t>
          </a:r>
          <a:endParaRPr lang="en-US"/>
        </a:p>
      </dgm:t>
    </dgm:pt>
    <dgm:pt modelId="{80519BAF-4C71-41E1-AC27-B296FFDED99C}" type="parTrans" cxnId="{29124345-9A6F-493E-99C8-F61944BDC457}">
      <dgm:prSet/>
      <dgm:spPr/>
      <dgm:t>
        <a:bodyPr/>
        <a:lstStyle/>
        <a:p>
          <a:endParaRPr lang="en-US"/>
        </a:p>
      </dgm:t>
    </dgm:pt>
    <dgm:pt modelId="{1F0730D4-8346-4B53-B4AB-568F4C605356}" type="sibTrans" cxnId="{29124345-9A6F-493E-99C8-F61944BDC457}">
      <dgm:prSet/>
      <dgm:spPr/>
      <dgm:t>
        <a:bodyPr/>
        <a:lstStyle/>
        <a:p>
          <a:endParaRPr lang="en-US"/>
        </a:p>
      </dgm:t>
    </dgm:pt>
    <dgm:pt modelId="{8020AD61-D539-4C2D-BD0C-B2DFD11E864B}">
      <dgm:prSet/>
      <dgm:spPr/>
      <dgm:t>
        <a:bodyPr/>
        <a:lstStyle/>
        <a:p>
          <a:r>
            <a:rPr lang="en-IN"/>
            <a:t>Outliers</a:t>
          </a:r>
          <a:endParaRPr lang="en-US"/>
        </a:p>
      </dgm:t>
    </dgm:pt>
    <dgm:pt modelId="{FD60B2FD-0AD4-4880-96F6-1F281B4D9162}" type="parTrans" cxnId="{100572C6-909F-408C-BDD5-9074A666FA0E}">
      <dgm:prSet/>
      <dgm:spPr/>
      <dgm:t>
        <a:bodyPr/>
        <a:lstStyle/>
        <a:p>
          <a:endParaRPr lang="en-US"/>
        </a:p>
      </dgm:t>
    </dgm:pt>
    <dgm:pt modelId="{425E068C-2935-47B7-B910-3496163E70C0}" type="sibTrans" cxnId="{100572C6-909F-408C-BDD5-9074A666FA0E}">
      <dgm:prSet/>
      <dgm:spPr/>
      <dgm:t>
        <a:bodyPr/>
        <a:lstStyle/>
        <a:p>
          <a:endParaRPr lang="en-US"/>
        </a:p>
      </dgm:t>
    </dgm:pt>
    <dgm:pt modelId="{059FA2AA-AE0B-4F8A-B5E1-765AA2526D41}">
      <dgm:prSet/>
      <dgm:spPr/>
      <dgm:t>
        <a:bodyPr/>
        <a:lstStyle/>
        <a:p>
          <a:r>
            <a:rPr lang="en-IN"/>
            <a:t>Decision trees</a:t>
          </a:r>
          <a:endParaRPr lang="en-US"/>
        </a:p>
      </dgm:t>
    </dgm:pt>
    <dgm:pt modelId="{988B2FB0-7C75-4D65-BA24-2E0C646AB6C2}" type="parTrans" cxnId="{ADEDA883-66DB-4066-BBAF-DF387C9CB38A}">
      <dgm:prSet/>
      <dgm:spPr/>
      <dgm:t>
        <a:bodyPr/>
        <a:lstStyle/>
        <a:p>
          <a:endParaRPr lang="en-US"/>
        </a:p>
      </dgm:t>
    </dgm:pt>
    <dgm:pt modelId="{AA6B8C53-20C9-488C-82A3-F692C2FD1FD3}" type="sibTrans" cxnId="{ADEDA883-66DB-4066-BBAF-DF387C9CB38A}">
      <dgm:prSet/>
      <dgm:spPr/>
      <dgm:t>
        <a:bodyPr/>
        <a:lstStyle/>
        <a:p>
          <a:endParaRPr lang="en-US"/>
        </a:p>
      </dgm:t>
    </dgm:pt>
    <dgm:pt modelId="{7C6717F4-E34E-4B9F-B39E-475243A1A021}">
      <dgm:prSet/>
      <dgm:spPr/>
      <dgm:t>
        <a:bodyPr/>
        <a:lstStyle/>
        <a:p>
          <a:r>
            <a:rPr lang="en-IN"/>
            <a:t>Prediction </a:t>
          </a:r>
          <a:endParaRPr lang="en-US"/>
        </a:p>
      </dgm:t>
    </dgm:pt>
    <dgm:pt modelId="{4B87F71F-B130-4570-9282-F0DE9355C0B3}" type="parTrans" cxnId="{E13302BA-77A1-46D7-9348-428633772B41}">
      <dgm:prSet/>
      <dgm:spPr/>
      <dgm:t>
        <a:bodyPr/>
        <a:lstStyle/>
        <a:p>
          <a:endParaRPr lang="en-US"/>
        </a:p>
      </dgm:t>
    </dgm:pt>
    <dgm:pt modelId="{96BABA0D-D5CC-4D3A-B88E-D5E65034BC44}" type="sibTrans" cxnId="{E13302BA-77A1-46D7-9348-428633772B41}">
      <dgm:prSet/>
      <dgm:spPr/>
      <dgm:t>
        <a:bodyPr/>
        <a:lstStyle/>
        <a:p>
          <a:endParaRPr lang="en-US"/>
        </a:p>
      </dgm:t>
    </dgm:pt>
    <dgm:pt modelId="{9E284370-AD99-4336-A683-69DBB9E2D022}">
      <dgm:prSet/>
      <dgm:spPr/>
      <dgm:t>
        <a:bodyPr/>
        <a:lstStyle/>
        <a:p>
          <a:r>
            <a:rPr lang="en-IN"/>
            <a:t>Novel visualization in Predictive Analytics.</a:t>
          </a:r>
          <a:endParaRPr lang="en-US"/>
        </a:p>
      </dgm:t>
    </dgm:pt>
    <dgm:pt modelId="{A1D979A4-6DB6-4C5F-A614-E47993F13262}" type="parTrans" cxnId="{46F5EB6D-E401-4543-A682-9CE323AE29B2}">
      <dgm:prSet/>
      <dgm:spPr/>
      <dgm:t>
        <a:bodyPr/>
        <a:lstStyle/>
        <a:p>
          <a:endParaRPr lang="en-US"/>
        </a:p>
      </dgm:t>
    </dgm:pt>
    <dgm:pt modelId="{DB38E95A-4563-4BFD-9CD2-8385848AEB4C}" type="sibTrans" cxnId="{46F5EB6D-E401-4543-A682-9CE323AE29B2}">
      <dgm:prSet/>
      <dgm:spPr/>
      <dgm:t>
        <a:bodyPr/>
        <a:lstStyle/>
        <a:p>
          <a:endParaRPr lang="en-US"/>
        </a:p>
      </dgm:t>
    </dgm:pt>
    <dgm:pt modelId="{286F48C5-3EB8-0543-BB60-00BCCD4422AE}" type="pres">
      <dgm:prSet presAssocID="{2E17A489-B1AC-4EB5-970D-C2959DCEB971}" presName="linear" presStyleCnt="0">
        <dgm:presLayoutVars>
          <dgm:dir/>
          <dgm:animLvl val="lvl"/>
          <dgm:resizeHandles val="exact"/>
        </dgm:presLayoutVars>
      </dgm:prSet>
      <dgm:spPr/>
    </dgm:pt>
    <dgm:pt modelId="{EE82CB1F-A814-2F44-A808-5180C747D30B}" type="pres">
      <dgm:prSet presAssocID="{8EC5E7FF-D76F-4A2C-8888-A06B27F7FFB2}" presName="parentLin" presStyleCnt="0"/>
      <dgm:spPr/>
    </dgm:pt>
    <dgm:pt modelId="{62587F9F-A48B-F04E-926A-F69D3B31BDF2}" type="pres">
      <dgm:prSet presAssocID="{8EC5E7FF-D76F-4A2C-8888-A06B27F7FFB2}" presName="parentLeftMargin" presStyleLbl="node1" presStyleIdx="0" presStyleCnt="3"/>
      <dgm:spPr/>
    </dgm:pt>
    <dgm:pt modelId="{7B479AD8-BF4A-FE4A-9397-E7417711E1C6}" type="pres">
      <dgm:prSet presAssocID="{8EC5E7FF-D76F-4A2C-8888-A06B27F7FF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4544AB-459D-6E4C-B4F1-3ADE12B8735F}" type="pres">
      <dgm:prSet presAssocID="{8EC5E7FF-D76F-4A2C-8888-A06B27F7FFB2}" presName="negativeSpace" presStyleCnt="0"/>
      <dgm:spPr/>
    </dgm:pt>
    <dgm:pt modelId="{2D7CF22D-9CE3-5F42-9CB8-148188014D5E}" type="pres">
      <dgm:prSet presAssocID="{8EC5E7FF-D76F-4A2C-8888-A06B27F7FFB2}" presName="childText" presStyleLbl="conFgAcc1" presStyleIdx="0" presStyleCnt="3">
        <dgm:presLayoutVars>
          <dgm:bulletEnabled val="1"/>
        </dgm:presLayoutVars>
      </dgm:prSet>
      <dgm:spPr/>
    </dgm:pt>
    <dgm:pt modelId="{1EB183EF-8492-9347-B31D-8EF5F8FFCA99}" type="pres">
      <dgm:prSet presAssocID="{F79C7E73-783A-4960-B6E6-4FDDFF1AE88F}" presName="spaceBetweenRectangles" presStyleCnt="0"/>
      <dgm:spPr/>
    </dgm:pt>
    <dgm:pt modelId="{35E8CD2D-F80C-7342-87F4-59A1CC0914E7}" type="pres">
      <dgm:prSet presAssocID="{7C612C6B-014E-4A1B-9AC0-D99550E2A863}" presName="parentLin" presStyleCnt="0"/>
      <dgm:spPr/>
    </dgm:pt>
    <dgm:pt modelId="{A194423E-A3E0-5243-A725-8B27BC24429D}" type="pres">
      <dgm:prSet presAssocID="{7C612C6B-014E-4A1B-9AC0-D99550E2A863}" presName="parentLeftMargin" presStyleLbl="node1" presStyleIdx="0" presStyleCnt="3"/>
      <dgm:spPr/>
    </dgm:pt>
    <dgm:pt modelId="{D8FA1723-BC66-1F40-B3A9-8E208FE443B2}" type="pres">
      <dgm:prSet presAssocID="{7C612C6B-014E-4A1B-9AC0-D99550E2A8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017377-6B38-FF47-A029-2F08B22456B0}" type="pres">
      <dgm:prSet presAssocID="{7C612C6B-014E-4A1B-9AC0-D99550E2A863}" presName="negativeSpace" presStyleCnt="0"/>
      <dgm:spPr/>
    </dgm:pt>
    <dgm:pt modelId="{0C3F813B-D930-B649-8476-3919E0824966}" type="pres">
      <dgm:prSet presAssocID="{7C612C6B-014E-4A1B-9AC0-D99550E2A863}" presName="childText" presStyleLbl="conFgAcc1" presStyleIdx="1" presStyleCnt="3">
        <dgm:presLayoutVars>
          <dgm:bulletEnabled val="1"/>
        </dgm:presLayoutVars>
      </dgm:prSet>
      <dgm:spPr/>
    </dgm:pt>
    <dgm:pt modelId="{BE30BDD2-4111-4C40-BA14-1CCFF2B11453}" type="pres">
      <dgm:prSet presAssocID="{034031E5-26E6-4BE6-A1E8-72F90164DF5C}" presName="spaceBetweenRectangles" presStyleCnt="0"/>
      <dgm:spPr/>
    </dgm:pt>
    <dgm:pt modelId="{6AFD1D71-A366-904D-85E5-0D4E621739CD}" type="pres">
      <dgm:prSet presAssocID="{9E284370-AD99-4336-A683-69DBB9E2D022}" presName="parentLin" presStyleCnt="0"/>
      <dgm:spPr/>
    </dgm:pt>
    <dgm:pt modelId="{77592B64-368B-274E-9C33-3788340D282F}" type="pres">
      <dgm:prSet presAssocID="{9E284370-AD99-4336-A683-69DBB9E2D022}" presName="parentLeftMargin" presStyleLbl="node1" presStyleIdx="1" presStyleCnt="3"/>
      <dgm:spPr/>
    </dgm:pt>
    <dgm:pt modelId="{C00996C0-B013-694E-BF92-A4CB2C153218}" type="pres">
      <dgm:prSet presAssocID="{9E284370-AD99-4336-A683-69DBB9E2D0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49C85D-C419-064C-A60A-B8DE14C7C041}" type="pres">
      <dgm:prSet presAssocID="{9E284370-AD99-4336-A683-69DBB9E2D022}" presName="negativeSpace" presStyleCnt="0"/>
      <dgm:spPr/>
    </dgm:pt>
    <dgm:pt modelId="{16677F56-43FF-4B44-960E-5151CA54A674}" type="pres">
      <dgm:prSet presAssocID="{9E284370-AD99-4336-A683-69DBB9E2D0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B63F13-0690-4B40-A666-8AD99F418456}" type="presOf" srcId="{7C612C6B-014E-4A1B-9AC0-D99550E2A863}" destId="{A194423E-A3E0-5243-A725-8B27BC24429D}" srcOrd="0" destOrd="0" presId="urn:microsoft.com/office/officeart/2005/8/layout/list1"/>
    <dgm:cxn modelId="{0E8C771C-3D21-4917-98FD-666200860303}" srcId="{2E17A489-B1AC-4EB5-970D-C2959DCEB971}" destId="{8EC5E7FF-D76F-4A2C-8888-A06B27F7FFB2}" srcOrd="0" destOrd="0" parTransId="{BFA0E411-6FF3-4416-8426-38221AE48C22}" sibTransId="{F79C7E73-783A-4960-B6E6-4FDDFF1AE88F}"/>
    <dgm:cxn modelId="{5D31EC27-ABC8-F54F-9A71-21D503D49EEF}" type="presOf" srcId="{7C6717F4-E34E-4B9F-B39E-475243A1A021}" destId="{0C3F813B-D930-B649-8476-3919E0824966}" srcOrd="0" destOrd="4" presId="urn:microsoft.com/office/officeart/2005/8/layout/list1"/>
    <dgm:cxn modelId="{8ACE7B30-EE0E-C447-8D73-E21E87E8C704}" type="presOf" srcId="{8EC5E7FF-D76F-4A2C-8888-A06B27F7FFB2}" destId="{62587F9F-A48B-F04E-926A-F69D3B31BDF2}" srcOrd="0" destOrd="0" presId="urn:microsoft.com/office/officeart/2005/8/layout/list1"/>
    <dgm:cxn modelId="{E682F342-8ED3-4954-AA1A-2D479CE1AF82}" srcId="{2E17A489-B1AC-4EB5-970D-C2959DCEB971}" destId="{7C612C6B-014E-4A1B-9AC0-D99550E2A863}" srcOrd="1" destOrd="0" parTransId="{831FEB0B-DD28-4E90-88E7-A6FF528571A6}" sibTransId="{034031E5-26E6-4BE6-A1E8-72F90164DF5C}"/>
    <dgm:cxn modelId="{29124345-9A6F-493E-99C8-F61944BDC457}" srcId="{7C612C6B-014E-4A1B-9AC0-D99550E2A863}" destId="{AA0CD895-567E-4126-A938-DE485A11664B}" srcOrd="1" destOrd="0" parTransId="{80519BAF-4C71-41E1-AC27-B296FFDED99C}" sibTransId="{1F0730D4-8346-4B53-B4AB-568F4C605356}"/>
    <dgm:cxn modelId="{C0178049-A4C3-A346-B00F-949ED60C2B4F}" type="presOf" srcId="{AA0CD895-567E-4126-A938-DE485A11664B}" destId="{0C3F813B-D930-B649-8476-3919E0824966}" srcOrd="0" destOrd="1" presId="urn:microsoft.com/office/officeart/2005/8/layout/list1"/>
    <dgm:cxn modelId="{E544834E-A5CB-DB49-8AD4-3118E25D25B9}" type="presOf" srcId="{059FA2AA-AE0B-4F8A-B5E1-765AA2526D41}" destId="{0C3F813B-D930-B649-8476-3919E0824966}" srcOrd="0" destOrd="3" presId="urn:microsoft.com/office/officeart/2005/8/layout/list1"/>
    <dgm:cxn modelId="{851EF459-A363-9641-99C9-419B5775DA4A}" type="presOf" srcId="{2E17A489-B1AC-4EB5-970D-C2959DCEB971}" destId="{286F48C5-3EB8-0543-BB60-00BCCD4422AE}" srcOrd="0" destOrd="0" presId="urn:microsoft.com/office/officeart/2005/8/layout/list1"/>
    <dgm:cxn modelId="{0ED79964-C57C-4311-8B1B-33C5C450F822}" srcId="{7C612C6B-014E-4A1B-9AC0-D99550E2A863}" destId="{F936C047-5147-456B-A636-FD13ECD04CF6}" srcOrd="0" destOrd="0" parTransId="{0D2AF3EF-9F56-4D74-9721-444B5564B59A}" sibTransId="{2F5A1865-8D12-4651-A3F9-D4E603F0B38C}"/>
    <dgm:cxn modelId="{46F5EB6D-E401-4543-A682-9CE323AE29B2}" srcId="{2E17A489-B1AC-4EB5-970D-C2959DCEB971}" destId="{9E284370-AD99-4336-A683-69DBB9E2D022}" srcOrd="2" destOrd="0" parTransId="{A1D979A4-6DB6-4C5F-A614-E47993F13262}" sibTransId="{DB38E95A-4563-4BFD-9CD2-8385848AEB4C}"/>
    <dgm:cxn modelId="{ADEDA883-66DB-4066-BBAF-DF387C9CB38A}" srcId="{7C612C6B-014E-4A1B-9AC0-D99550E2A863}" destId="{059FA2AA-AE0B-4F8A-B5E1-765AA2526D41}" srcOrd="3" destOrd="0" parTransId="{988B2FB0-7C75-4D65-BA24-2E0C646AB6C2}" sibTransId="{AA6B8C53-20C9-488C-82A3-F692C2FD1FD3}"/>
    <dgm:cxn modelId="{4FFA6792-492F-004B-9BCA-8B9D67DDA898}" type="presOf" srcId="{9E284370-AD99-4336-A683-69DBB9E2D022}" destId="{77592B64-368B-274E-9C33-3788340D282F}" srcOrd="0" destOrd="0" presId="urn:microsoft.com/office/officeart/2005/8/layout/list1"/>
    <dgm:cxn modelId="{1CA3AE92-03B8-1F45-A617-4F9405EB3C3E}" type="presOf" srcId="{F936C047-5147-456B-A636-FD13ECD04CF6}" destId="{0C3F813B-D930-B649-8476-3919E0824966}" srcOrd="0" destOrd="0" presId="urn:microsoft.com/office/officeart/2005/8/layout/list1"/>
    <dgm:cxn modelId="{EF533F9E-03EC-7F4E-8154-6F3201199FE6}" type="presOf" srcId="{8020AD61-D539-4C2D-BD0C-B2DFD11E864B}" destId="{0C3F813B-D930-B649-8476-3919E0824966}" srcOrd="0" destOrd="2" presId="urn:microsoft.com/office/officeart/2005/8/layout/list1"/>
    <dgm:cxn modelId="{E13302BA-77A1-46D7-9348-428633772B41}" srcId="{7C612C6B-014E-4A1B-9AC0-D99550E2A863}" destId="{7C6717F4-E34E-4B9F-B39E-475243A1A021}" srcOrd="4" destOrd="0" parTransId="{4B87F71F-B130-4570-9282-F0DE9355C0B3}" sibTransId="{96BABA0D-D5CC-4D3A-B88E-D5E65034BC44}"/>
    <dgm:cxn modelId="{100572C6-909F-408C-BDD5-9074A666FA0E}" srcId="{7C612C6B-014E-4A1B-9AC0-D99550E2A863}" destId="{8020AD61-D539-4C2D-BD0C-B2DFD11E864B}" srcOrd="2" destOrd="0" parTransId="{FD60B2FD-0AD4-4880-96F6-1F281B4D9162}" sibTransId="{425E068C-2935-47B7-B910-3496163E70C0}"/>
    <dgm:cxn modelId="{869434CF-7864-514C-8315-8ED2219E5BB8}" type="presOf" srcId="{9E284370-AD99-4336-A683-69DBB9E2D022}" destId="{C00996C0-B013-694E-BF92-A4CB2C153218}" srcOrd="1" destOrd="0" presId="urn:microsoft.com/office/officeart/2005/8/layout/list1"/>
    <dgm:cxn modelId="{E651A1DB-65E9-8F40-9D45-FCFF3184650C}" type="presOf" srcId="{8EC5E7FF-D76F-4A2C-8888-A06B27F7FFB2}" destId="{7B479AD8-BF4A-FE4A-9397-E7417711E1C6}" srcOrd="1" destOrd="0" presId="urn:microsoft.com/office/officeart/2005/8/layout/list1"/>
    <dgm:cxn modelId="{78902AE2-E0F7-7740-9DFB-EA56208D5C6A}" type="presOf" srcId="{7C612C6B-014E-4A1B-9AC0-D99550E2A863}" destId="{D8FA1723-BC66-1F40-B3A9-8E208FE443B2}" srcOrd="1" destOrd="0" presId="urn:microsoft.com/office/officeart/2005/8/layout/list1"/>
    <dgm:cxn modelId="{F78F21D0-804F-0A4A-A5C1-714C11453550}" type="presParOf" srcId="{286F48C5-3EB8-0543-BB60-00BCCD4422AE}" destId="{EE82CB1F-A814-2F44-A808-5180C747D30B}" srcOrd="0" destOrd="0" presId="urn:microsoft.com/office/officeart/2005/8/layout/list1"/>
    <dgm:cxn modelId="{A8AD73E8-3DC7-144E-9F0B-ED50BF8C86EB}" type="presParOf" srcId="{EE82CB1F-A814-2F44-A808-5180C747D30B}" destId="{62587F9F-A48B-F04E-926A-F69D3B31BDF2}" srcOrd="0" destOrd="0" presId="urn:microsoft.com/office/officeart/2005/8/layout/list1"/>
    <dgm:cxn modelId="{E0CDD629-CC7E-8D4B-AD38-693E3A0F3897}" type="presParOf" srcId="{EE82CB1F-A814-2F44-A808-5180C747D30B}" destId="{7B479AD8-BF4A-FE4A-9397-E7417711E1C6}" srcOrd="1" destOrd="0" presId="urn:microsoft.com/office/officeart/2005/8/layout/list1"/>
    <dgm:cxn modelId="{055621DF-94D3-7642-B005-05B5496C4DEB}" type="presParOf" srcId="{286F48C5-3EB8-0543-BB60-00BCCD4422AE}" destId="{F14544AB-459D-6E4C-B4F1-3ADE12B8735F}" srcOrd="1" destOrd="0" presId="urn:microsoft.com/office/officeart/2005/8/layout/list1"/>
    <dgm:cxn modelId="{2575D82B-E2E0-C845-A201-DF7956815A3C}" type="presParOf" srcId="{286F48C5-3EB8-0543-BB60-00BCCD4422AE}" destId="{2D7CF22D-9CE3-5F42-9CB8-148188014D5E}" srcOrd="2" destOrd="0" presId="urn:microsoft.com/office/officeart/2005/8/layout/list1"/>
    <dgm:cxn modelId="{2834F236-40EA-B84C-9415-EEA80EDC8F01}" type="presParOf" srcId="{286F48C5-3EB8-0543-BB60-00BCCD4422AE}" destId="{1EB183EF-8492-9347-B31D-8EF5F8FFCA99}" srcOrd="3" destOrd="0" presId="urn:microsoft.com/office/officeart/2005/8/layout/list1"/>
    <dgm:cxn modelId="{D9E9D448-E654-E644-8E2C-47CE1845016E}" type="presParOf" srcId="{286F48C5-3EB8-0543-BB60-00BCCD4422AE}" destId="{35E8CD2D-F80C-7342-87F4-59A1CC0914E7}" srcOrd="4" destOrd="0" presId="urn:microsoft.com/office/officeart/2005/8/layout/list1"/>
    <dgm:cxn modelId="{D516452D-3012-544B-8B72-5E4AFAD739F2}" type="presParOf" srcId="{35E8CD2D-F80C-7342-87F4-59A1CC0914E7}" destId="{A194423E-A3E0-5243-A725-8B27BC24429D}" srcOrd="0" destOrd="0" presId="urn:microsoft.com/office/officeart/2005/8/layout/list1"/>
    <dgm:cxn modelId="{E9CCDA20-EE86-0F43-B873-35973629952A}" type="presParOf" srcId="{35E8CD2D-F80C-7342-87F4-59A1CC0914E7}" destId="{D8FA1723-BC66-1F40-B3A9-8E208FE443B2}" srcOrd="1" destOrd="0" presId="urn:microsoft.com/office/officeart/2005/8/layout/list1"/>
    <dgm:cxn modelId="{E4C0B8F6-24F2-4643-8B47-99866F89E222}" type="presParOf" srcId="{286F48C5-3EB8-0543-BB60-00BCCD4422AE}" destId="{DC017377-6B38-FF47-A029-2F08B22456B0}" srcOrd="5" destOrd="0" presId="urn:microsoft.com/office/officeart/2005/8/layout/list1"/>
    <dgm:cxn modelId="{F76D4BC0-56E0-664A-9333-A0208B008EF5}" type="presParOf" srcId="{286F48C5-3EB8-0543-BB60-00BCCD4422AE}" destId="{0C3F813B-D930-B649-8476-3919E0824966}" srcOrd="6" destOrd="0" presId="urn:microsoft.com/office/officeart/2005/8/layout/list1"/>
    <dgm:cxn modelId="{DB2B2F04-EDA5-DD4E-831A-5843612E10F3}" type="presParOf" srcId="{286F48C5-3EB8-0543-BB60-00BCCD4422AE}" destId="{BE30BDD2-4111-4C40-BA14-1CCFF2B11453}" srcOrd="7" destOrd="0" presId="urn:microsoft.com/office/officeart/2005/8/layout/list1"/>
    <dgm:cxn modelId="{863BD5A4-203F-8049-833B-4E67A7F71796}" type="presParOf" srcId="{286F48C5-3EB8-0543-BB60-00BCCD4422AE}" destId="{6AFD1D71-A366-904D-85E5-0D4E621739CD}" srcOrd="8" destOrd="0" presId="urn:microsoft.com/office/officeart/2005/8/layout/list1"/>
    <dgm:cxn modelId="{5A7DA9B5-7DE4-8B49-9BC8-AA85A76B5EB3}" type="presParOf" srcId="{6AFD1D71-A366-904D-85E5-0D4E621739CD}" destId="{77592B64-368B-274E-9C33-3788340D282F}" srcOrd="0" destOrd="0" presId="urn:microsoft.com/office/officeart/2005/8/layout/list1"/>
    <dgm:cxn modelId="{FE520A3A-31B9-9A42-82DF-F5F476742193}" type="presParOf" srcId="{6AFD1D71-A366-904D-85E5-0D4E621739CD}" destId="{C00996C0-B013-694E-BF92-A4CB2C153218}" srcOrd="1" destOrd="0" presId="urn:microsoft.com/office/officeart/2005/8/layout/list1"/>
    <dgm:cxn modelId="{EFB60CEC-1AAF-8046-BEC6-EEFA46957981}" type="presParOf" srcId="{286F48C5-3EB8-0543-BB60-00BCCD4422AE}" destId="{AF49C85D-C419-064C-A60A-B8DE14C7C041}" srcOrd="9" destOrd="0" presId="urn:microsoft.com/office/officeart/2005/8/layout/list1"/>
    <dgm:cxn modelId="{DD89EF98-1FE9-DA4D-B3BB-0CAEDDB838C3}" type="presParOf" srcId="{286F48C5-3EB8-0543-BB60-00BCCD4422AE}" destId="{16677F56-43FF-4B44-960E-5151CA54A6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4C1F2-B4D1-4ACA-B7E9-A78207C298F8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3AD43E-3CB8-42D1-95BB-F8D9A2300A57}">
      <dgm:prSet/>
      <dgm:spPr/>
      <dgm:t>
        <a:bodyPr/>
        <a:lstStyle/>
        <a:p>
          <a:r>
            <a:rPr lang="en-US"/>
            <a:t>Applying</a:t>
          </a:r>
        </a:p>
      </dgm:t>
    </dgm:pt>
    <dgm:pt modelId="{D2CEC4E1-3F5E-4A74-974F-C3B29571CA7F}" type="parTrans" cxnId="{0BC7EBEB-71A8-4C5A-BAE6-374EDADFCC85}">
      <dgm:prSet/>
      <dgm:spPr/>
      <dgm:t>
        <a:bodyPr/>
        <a:lstStyle/>
        <a:p>
          <a:endParaRPr lang="en-US"/>
        </a:p>
      </dgm:t>
    </dgm:pt>
    <dgm:pt modelId="{2FCA9E1D-4E0E-4FBE-B028-87999F76C50E}" type="sibTrans" cxnId="{0BC7EBEB-71A8-4C5A-BAE6-374EDADFCC85}">
      <dgm:prSet/>
      <dgm:spPr/>
      <dgm:t>
        <a:bodyPr/>
        <a:lstStyle/>
        <a:p>
          <a:endParaRPr lang="en-US"/>
        </a:p>
      </dgm:t>
    </dgm:pt>
    <dgm:pt modelId="{2B01C587-C562-4A8B-A85E-93CAA57214CC}">
      <dgm:prSet/>
      <dgm:spPr/>
      <dgm:t>
        <a:bodyPr/>
        <a:lstStyle/>
        <a:p>
          <a:r>
            <a:rPr lang="en-US"/>
            <a:t>Applying visualization to the predictive analytics lifecycle</a:t>
          </a:r>
        </a:p>
      </dgm:t>
    </dgm:pt>
    <dgm:pt modelId="{70862D33-76FF-4082-89F2-5DFDD543B0FD}" type="parTrans" cxnId="{83D180A1-5B30-46F9-B0D1-03D56BDB112B}">
      <dgm:prSet/>
      <dgm:spPr/>
      <dgm:t>
        <a:bodyPr/>
        <a:lstStyle/>
        <a:p>
          <a:endParaRPr lang="en-US"/>
        </a:p>
      </dgm:t>
    </dgm:pt>
    <dgm:pt modelId="{B825F8D2-008B-4B9E-B95E-9A0DBBB39A67}" type="sibTrans" cxnId="{83D180A1-5B30-46F9-B0D1-03D56BDB112B}">
      <dgm:prSet/>
      <dgm:spPr/>
      <dgm:t>
        <a:bodyPr/>
        <a:lstStyle/>
        <a:p>
          <a:endParaRPr lang="en-US"/>
        </a:p>
      </dgm:t>
    </dgm:pt>
    <dgm:pt modelId="{FCF61290-F305-46F8-8A94-7810054BFD4A}">
      <dgm:prSet/>
      <dgm:spPr/>
      <dgm:t>
        <a:bodyPr/>
        <a:lstStyle/>
        <a:p>
          <a:r>
            <a:rPr lang="en-US"/>
            <a:t>Evaluating</a:t>
          </a:r>
        </a:p>
      </dgm:t>
    </dgm:pt>
    <dgm:pt modelId="{7F071EBF-FCC9-4658-9E23-0C4EAE80956E}" type="parTrans" cxnId="{C168F1B0-CD4A-4F42-A1D6-56FE8C5764F3}">
      <dgm:prSet/>
      <dgm:spPr/>
      <dgm:t>
        <a:bodyPr/>
        <a:lstStyle/>
        <a:p>
          <a:endParaRPr lang="en-US"/>
        </a:p>
      </dgm:t>
    </dgm:pt>
    <dgm:pt modelId="{576A503D-B1BE-471D-A4B0-1A70009F4BDE}" type="sibTrans" cxnId="{C168F1B0-CD4A-4F42-A1D6-56FE8C5764F3}">
      <dgm:prSet/>
      <dgm:spPr/>
      <dgm:t>
        <a:bodyPr/>
        <a:lstStyle/>
        <a:p>
          <a:endParaRPr lang="en-US"/>
        </a:p>
      </dgm:t>
    </dgm:pt>
    <dgm:pt modelId="{EDD49D6C-524C-4BDA-8912-1D0AD6932BFC}">
      <dgm:prSet/>
      <dgm:spPr/>
      <dgm:t>
        <a:bodyPr/>
        <a:lstStyle/>
        <a:p>
          <a:r>
            <a:rPr lang="en-US"/>
            <a:t>Evaluating data visualization</a:t>
          </a:r>
        </a:p>
      </dgm:t>
    </dgm:pt>
    <dgm:pt modelId="{9718ED1B-5B88-4C43-BD8D-ED98E917EE54}" type="parTrans" cxnId="{DD8F1ED0-3F79-49E9-B154-038B1D765F02}">
      <dgm:prSet/>
      <dgm:spPr/>
      <dgm:t>
        <a:bodyPr/>
        <a:lstStyle/>
        <a:p>
          <a:endParaRPr lang="en-US"/>
        </a:p>
      </dgm:t>
    </dgm:pt>
    <dgm:pt modelId="{9D50BB3A-82C4-431B-BE51-896B9F32A42A}" type="sibTrans" cxnId="{DD8F1ED0-3F79-49E9-B154-038B1D765F02}">
      <dgm:prSet/>
      <dgm:spPr/>
      <dgm:t>
        <a:bodyPr/>
        <a:lstStyle/>
        <a:p>
          <a:endParaRPr lang="en-US"/>
        </a:p>
      </dgm:t>
    </dgm:pt>
    <dgm:pt modelId="{D1D1DE9A-087C-4DED-8E02-00EE0A5EB2D8}">
      <dgm:prSet/>
      <dgm:spPr/>
      <dgm:t>
        <a:bodyPr/>
        <a:lstStyle/>
        <a:p>
          <a:r>
            <a:rPr lang="en-US"/>
            <a:t>Using</a:t>
          </a:r>
        </a:p>
      </dgm:t>
    </dgm:pt>
    <dgm:pt modelId="{91E6498F-7FF2-404C-8999-B37605D69156}" type="parTrans" cxnId="{9BEC17FA-1490-464F-8EF5-C7B6746A4195}">
      <dgm:prSet/>
      <dgm:spPr/>
      <dgm:t>
        <a:bodyPr/>
        <a:lstStyle/>
        <a:p>
          <a:endParaRPr lang="en-US"/>
        </a:p>
      </dgm:t>
    </dgm:pt>
    <dgm:pt modelId="{E292BD07-4FBE-456D-84C4-EEC3F13E3B84}" type="sibTrans" cxnId="{9BEC17FA-1490-464F-8EF5-C7B6746A4195}">
      <dgm:prSet/>
      <dgm:spPr/>
      <dgm:t>
        <a:bodyPr/>
        <a:lstStyle/>
        <a:p>
          <a:endParaRPr lang="en-US"/>
        </a:p>
      </dgm:t>
    </dgm:pt>
    <dgm:pt modelId="{C319DE4E-9CE7-4C05-BDD6-DA440F9B7EC7}">
      <dgm:prSet/>
      <dgm:spPr/>
      <dgm:t>
        <a:bodyPr/>
        <a:lstStyle/>
        <a:p>
          <a:r>
            <a:rPr lang="en-US"/>
            <a:t>Using visualization on different predictive analytics models</a:t>
          </a:r>
        </a:p>
      </dgm:t>
    </dgm:pt>
    <dgm:pt modelId="{79090EA4-0692-4B8B-8369-BDE961E70D24}" type="parTrans" cxnId="{737D2D80-AFDB-4EE5-9240-8ED0B6AE5DF4}">
      <dgm:prSet/>
      <dgm:spPr/>
      <dgm:t>
        <a:bodyPr/>
        <a:lstStyle/>
        <a:p>
          <a:endParaRPr lang="en-US"/>
        </a:p>
      </dgm:t>
    </dgm:pt>
    <dgm:pt modelId="{4BA58988-8E41-4789-8B4F-A5E652CA050A}" type="sibTrans" cxnId="{737D2D80-AFDB-4EE5-9240-8ED0B6AE5DF4}">
      <dgm:prSet/>
      <dgm:spPr/>
      <dgm:t>
        <a:bodyPr/>
        <a:lstStyle/>
        <a:p>
          <a:endParaRPr lang="en-US"/>
        </a:p>
      </dgm:t>
    </dgm:pt>
    <dgm:pt modelId="{07E4E90D-93AC-7B46-9083-9D410A1F677E}" type="pres">
      <dgm:prSet presAssocID="{2E54C1F2-B4D1-4ACA-B7E9-A78207C298F8}" presName="Name0" presStyleCnt="0">
        <dgm:presLayoutVars>
          <dgm:dir/>
          <dgm:animLvl val="lvl"/>
          <dgm:resizeHandles val="exact"/>
        </dgm:presLayoutVars>
      </dgm:prSet>
      <dgm:spPr/>
    </dgm:pt>
    <dgm:pt modelId="{DFC2A40A-55CC-F242-ABE3-E93E80175A38}" type="pres">
      <dgm:prSet presAssocID="{743AD43E-3CB8-42D1-95BB-F8D9A2300A57}" presName="composite" presStyleCnt="0"/>
      <dgm:spPr/>
    </dgm:pt>
    <dgm:pt modelId="{80F76521-2567-1541-B6F2-D859695943CE}" type="pres">
      <dgm:prSet presAssocID="{743AD43E-3CB8-42D1-95BB-F8D9A2300A57}" presName="parTx" presStyleLbl="alignNode1" presStyleIdx="0" presStyleCnt="3">
        <dgm:presLayoutVars>
          <dgm:chMax val="0"/>
          <dgm:chPref val="0"/>
        </dgm:presLayoutVars>
      </dgm:prSet>
      <dgm:spPr/>
    </dgm:pt>
    <dgm:pt modelId="{13A720A7-6042-D448-B370-5CD7BB065943}" type="pres">
      <dgm:prSet presAssocID="{743AD43E-3CB8-42D1-95BB-F8D9A2300A57}" presName="desTx" presStyleLbl="alignAccFollowNode1" presStyleIdx="0" presStyleCnt="3">
        <dgm:presLayoutVars/>
      </dgm:prSet>
      <dgm:spPr/>
    </dgm:pt>
    <dgm:pt modelId="{C3622A6C-EFC8-E449-8B42-2A48C67BB443}" type="pres">
      <dgm:prSet presAssocID="{2FCA9E1D-4E0E-4FBE-B028-87999F76C50E}" presName="space" presStyleCnt="0"/>
      <dgm:spPr/>
    </dgm:pt>
    <dgm:pt modelId="{B9C581B3-2611-674D-A9FD-A9AB3F5928EF}" type="pres">
      <dgm:prSet presAssocID="{FCF61290-F305-46F8-8A94-7810054BFD4A}" presName="composite" presStyleCnt="0"/>
      <dgm:spPr/>
    </dgm:pt>
    <dgm:pt modelId="{FFCF64F0-5544-E545-922E-A3BEA588B347}" type="pres">
      <dgm:prSet presAssocID="{FCF61290-F305-46F8-8A94-7810054BFD4A}" presName="parTx" presStyleLbl="alignNode1" presStyleIdx="1" presStyleCnt="3">
        <dgm:presLayoutVars>
          <dgm:chMax val="0"/>
          <dgm:chPref val="0"/>
        </dgm:presLayoutVars>
      </dgm:prSet>
      <dgm:spPr/>
    </dgm:pt>
    <dgm:pt modelId="{F74FFFB7-6FDE-3749-A13D-E11F221D1840}" type="pres">
      <dgm:prSet presAssocID="{FCF61290-F305-46F8-8A94-7810054BFD4A}" presName="desTx" presStyleLbl="alignAccFollowNode1" presStyleIdx="1" presStyleCnt="3">
        <dgm:presLayoutVars/>
      </dgm:prSet>
      <dgm:spPr/>
    </dgm:pt>
    <dgm:pt modelId="{3107C8BA-B986-ED45-AF99-05CBB824242E}" type="pres">
      <dgm:prSet presAssocID="{576A503D-B1BE-471D-A4B0-1A70009F4BDE}" presName="space" presStyleCnt="0"/>
      <dgm:spPr/>
    </dgm:pt>
    <dgm:pt modelId="{742CCF3E-C97C-9B44-93F0-A7E4996AF41D}" type="pres">
      <dgm:prSet presAssocID="{D1D1DE9A-087C-4DED-8E02-00EE0A5EB2D8}" presName="composite" presStyleCnt="0"/>
      <dgm:spPr/>
    </dgm:pt>
    <dgm:pt modelId="{9B6E6745-4872-914C-AE79-58C491CEB690}" type="pres">
      <dgm:prSet presAssocID="{D1D1DE9A-087C-4DED-8E02-00EE0A5EB2D8}" presName="parTx" presStyleLbl="alignNode1" presStyleIdx="2" presStyleCnt="3">
        <dgm:presLayoutVars>
          <dgm:chMax val="0"/>
          <dgm:chPref val="0"/>
        </dgm:presLayoutVars>
      </dgm:prSet>
      <dgm:spPr/>
    </dgm:pt>
    <dgm:pt modelId="{3C65E01A-0FFC-7547-B05E-BA453D1558E5}" type="pres">
      <dgm:prSet presAssocID="{D1D1DE9A-087C-4DED-8E02-00EE0A5EB2D8}" presName="desTx" presStyleLbl="alignAccFollowNode1" presStyleIdx="2" presStyleCnt="3">
        <dgm:presLayoutVars/>
      </dgm:prSet>
      <dgm:spPr/>
    </dgm:pt>
  </dgm:ptLst>
  <dgm:cxnLst>
    <dgm:cxn modelId="{D8B33B03-A703-F24E-A004-A425A439098A}" type="presOf" srcId="{743AD43E-3CB8-42D1-95BB-F8D9A2300A57}" destId="{80F76521-2567-1541-B6F2-D859695943CE}" srcOrd="0" destOrd="0" presId="urn:microsoft.com/office/officeart/2016/7/layout/HorizontalActionList"/>
    <dgm:cxn modelId="{0E87DC15-080A-214C-AE41-CA367584CDE6}" type="presOf" srcId="{FCF61290-F305-46F8-8A94-7810054BFD4A}" destId="{FFCF64F0-5544-E545-922E-A3BEA588B347}" srcOrd="0" destOrd="0" presId="urn:microsoft.com/office/officeart/2016/7/layout/HorizontalActionList"/>
    <dgm:cxn modelId="{A7ABB17B-024B-A84D-B291-EBE6B89610E5}" type="presOf" srcId="{C319DE4E-9CE7-4C05-BDD6-DA440F9B7EC7}" destId="{3C65E01A-0FFC-7547-B05E-BA453D1558E5}" srcOrd="0" destOrd="0" presId="urn:microsoft.com/office/officeart/2016/7/layout/HorizontalActionList"/>
    <dgm:cxn modelId="{737D2D80-AFDB-4EE5-9240-8ED0B6AE5DF4}" srcId="{D1D1DE9A-087C-4DED-8E02-00EE0A5EB2D8}" destId="{C319DE4E-9CE7-4C05-BDD6-DA440F9B7EC7}" srcOrd="0" destOrd="0" parTransId="{79090EA4-0692-4B8B-8369-BDE961E70D24}" sibTransId="{4BA58988-8E41-4789-8B4F-A5E652CA050A}"/>
    <dgm:cxn modelId="{83D180A1-5B30-46F9-B0D1-03D56BDB112B}" srcId="{743AD43E-3CB8-42D1-95BB-F8D9A2300A57}" destId="{2B01C587-C562-4A8B-A85E-93CAA57214CC}" srcOrd="0" destOrd="0" parTransId="{70862D33-76FF-4082-89F2-5DFDD543B0FD}" sibTransId="{B825F8D2-008B-4B9E-B95E-9A0DBBB39A67}"/>
    <dgm:cxn modelId="{C168F1B0-CD4A-4F42-A1D6-56FE8C5764F3}" srcId="{2E54C1F2-B4D1-4ACA-B7E9-A78207C298F8}" destId="{FCF61290-F305-46F8-8A94-7810054BFD4A}" srcOrd="1" destOrd="0" parTransId="{7F071EBF-FCC9-4658-9E23-0C4EAE80956E}" sibTransId="{576A503D-B1BE-471D-A4B0-1A70009F4BDE}"/>
    <dgm:cxn modelId="{A1F9B1C0-AC53-8C45-AA06-3EFF0F2D649A}" type="presOf" srcId="{EDD49D6C-524C-4BDA-8912-1D0AD6932BFC}" destId="{F74FFFB7-6FDE-3749-A13D-E11F221D1840}" srcOrd="0" destOrd="0" presId="urn:microsoft.com/office/officeart/2016/7/layout/HorizontalActionList"/>
    <dgm:cxn modelId="{FF5704CF-F22C-464D-9B55-D127CC1FED37}" type="presOf" srcId="{2E54C1F2-B4D1-4ACA-B7E9-A78207C298F8}" destId="{07E4E90D-93AC-7B46-9083-9D410A1F677E}" srcOrd="0" destOrd="0" presId="urn:microsoft.com/office/officeart/2016/7/layout/HorizontalActionList"/>
    <dgm:cxn modelId="{DD8F1ED0-3F79-49E9-B154-038B1D765F02}" srcId="{FCF61290-F305-46F8-8A94-7810054BFD4A}" destId="{EDD49D6C-524C-4BDA-8912-1D0AD6932BFC}" srcOrd="0" destOrd="0" parTransId="{9718ED1B-5B88-4C43-BD8D-ED98E917EE54}" sibTransId="{9D50BB3A-82C4-431B-BE51-896B9F32A42A}"/>
    <dgm:cxn modelId="{AC4E20D4-B6E8-314B-A3B3-22DACEC32E19}" type="presOf" srcId="{2B01C587-C562-4A8B-A85E-93CAA57214CC}" destId="{13A720A7-6042-D448-B370-5CD7BB065943}" srcOrd="0" destOrd="0" presId="urn:microsoft.com/office/officeart/2016/7/layout/HorizontalActionList"/>
    <dgm:cxn modelId="{7DA3CED9-486D-E844-9EAD-248F00856666}" type="presOf" srcId="{D1D1DE9A-087C-4DED-8E02-00EE0A5EB2D8}" destId="{9B6E6745-4872-914C-AE79-58C491CEB690}" srcOrd="0" destOrd="0" presId="urn:microsoft.com/office/officeart/2016/7/layout/HorizontalActionList"/>
    <dgm:cxn modelId="{0BC7EBEB-71A8-4C5A-BAE6-374EDADFCC85}" srcId="{2E54C1F2-B4D1-4ACA-B7E9-A78207C298F8}" destId="{743AD43E-3CB8-42D1-95BB-F8D9A2300A57}" srcOrd="0" destOrd="0" parTransId="{D2CEC4E1-3F5E-4A74-974F-C3B29571CA7F}" sibTransId="{2FCA9E1D-4E0E-4FBE-B028-87999F76C50E}"/>
    <dgm:cxn modelId="{9BEC17FA-1490-464F-8EF5-C7B6746A4195}" srcId="{2E54C1F2-B4D1-4ACA-B7E9-A78207C298F8}" destId="{D1D1DE9A-087C-4DED-8E02-00EE0A5EB2D8}" srcOrd="2" destOrd="0" parTransId="{91E6498F-7FF2-404C-8999-B37605D69156}" sibTransId="{E292BD07-4FBE-456D-84C4-EEC3F13E3B84}"/>
    <dgm:cxn modelId="{557E6E29-9AC0-3B40-BD4C-CF285115C743}" type="presParOf" srcId="{07E4E90D-93AC-7B46-9083-9D410A1F677E}" destId="{DFC2A40A-55CC-F242-ABE3-E93E80175A38}" srcOrd="0" destOrd="0" presId="urn:microsoft.com/office/officeart/2016/7/layout/HorizontalActionList"/>
    <dgm:cxn modelId="{7850CD37-D23D-0948-9F13-31D2295D60B7}" type="presParOf" srcId="{DFC2A40A-55CC-F242-ABE3-E93E80175A38}" destId="{80F76521-2567-1541-B6F2-D859695943CE}" srcOrd="0" destOrd="0" presId="urn:microsoft.com/office/officeart/2016/7/layout/HorizontalActionList"/>
    <dgm:cxn modelId="{28D9BE88-7CBF-F34C-B2D8-EB990E6D8322}" type="presParOf" srcId="{DFC2A40A-55CC-F242-ABE3-E93E80175A38}" destId="{13A720A7-6042-D448-B370-5CD7BB065943}" srcOrd="1" destOrd="0" presId="urn:microsoft.com/office/officeart/2016/7/layout/HorizontalActionList"/>
    <dgm:cxn modelId="{B1E057D8-449E-6848-821C-4BE47661D4A3}" type="presParOf" srcId="{07E4E90D-93AC-7B46-9083-9D410A1F677E}" destId="{C3622A6C-EFC8-E449-8B42-2A48C67BB443}" srcOrd="1" destOrd="0" presId="urn:microsoft.com/office/officeart/2016/7/layout/HorizontalActionList"/>
    <dgm:cxn modelId="{96A3E388-00EC-EC49-8058-369E7C6C2C30}" type="presParOf" srcId="{07E4E90D-93AC-7B46-9083-9D410A1F677E}" destId="{B9C581B3-2611-674D-A9FD-A9AB3F5928EF}" srcOrd="2" destOrd="0" presId="urn:microsoft.com/office/officeart/2016/7/layout/HorizontalActionList"/>
    <dgm:cxn modelId="{0F086FD1-7B53-C648-A56B-15DAF29246F1}" type="presParOf" srcId="{B9C581B3-2611-674D-A9FD-A9AB3F5928EF}" destId="{FFCF64F0-5544-E545-922E-A3BEA588B347}" srcOrd="0" destOrd="0" presId="urn:microsoft.com/office/officeart/2016/7/layout/HorizontalActionList"/>
    <dgm:cxn modelId="{EF8AE967-D99F-6244-89B7-8EEE8F23BDF1}" type="presParOf" srcId="{B9C581B3-2611-674D-A9FD-A9AB3F5928EF}" destId="{F74FFFB7-6FDE-3749-A13D-E11F221D1840}" srcOrd="1" destOrd="0" presId="urn:microsoft.com/office/officeart/2016/7/layout/HorizontalActionList"/>
    <dgm:cxn modelId="{318F8431-E718-E74C-82BA-113A78457040}" type="presParOf" srcId="{07E4E90D-93AC-7B46-9083-9D410A1F677E}" destId="{3107C8BA-B986-ED45-AF99-05CBB824242E}" srcOrd="3" destOrd="0" presId="urn:microsoft.com/office/officeart/2016/7/layout/HorizontalActionList"/>
    <dgm:cxn modelId="{22BA9475-CBDC-1144-9EF4-D19CDC8A22E5}" type="presParOf" srcId="{07E4E90D-93AC-7B46-9083-9D410A1F677E}" destId="{742CCF3E-C97C-9B44-93F0-A7E4996AF41D}" srcOrd="4" destOrd="0" presId="urn:microsoft.com/office/officeart/2016/7/layout/HorizontalActionList"/>
    <dgm:cxn modelId="{62B1831D-80E4-A847-A391-D2FCA7168993}" type="presParOf" srcId="{742CCF3E-C97C-9B44-93F0-A7E4996AF41D}" destId="{9B6E6745-4872-914C-AE79-58C491CEB690}" srcOrd="0" destOrd="0" presId="urn:microsoft.com/office/officeart/2016/7/layout/HorizontalActionList"/>
    <dgm:cxn modelId="{8205240B-71CA-AB4C-86BE-ABD72B177E35}" type="presParOf" srcId="{742CCF3E-C97C-9B44-93F0-A7E4996AF41D}" destId="{3C65E01A-0FFC-7547-B05E-BA453D1558E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A958D-68AE-45B7-A0FB-B3F00F4815F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5E1A6-34C5-419A-96B2-47A1B1582FA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b="1" i="0"/>
            <a:t>1. Introduction to Visualization:</a:t>
          </a:r>
          <a:endParaRPr lang="en-US" sz="1800"/>
        </a:p>
      </dgm:t>
    </dgm:pt>
    <dgm:pt modelId="{0BAA84C4-4A74-43EF-8196-0460074A0294}" type="parTrans" cxnId="{A6D30402-B21C-43AE-9AAC-7C240B4FE33A}">
      <dgm:prSet/>
      <dgm:spPr/>
      <dgm:t>
        <a:bodyPr/>
        <a:lstStyle/>
        <a:p>
          <a:endParaRPr lang="en-US" sz="2400"/>
        </a:p>
      </dgm:t>
    </dgm:pt>
    <dgm:pt modelId="{1BA3F868-39B8-458C-AD94-544FC8FC7525}" type="sibTrans" cxnId="{A6D30402-B21C-43AE-9AAC-7C240B4FE33A}">
      <dgm:prSet/>
      <dgm:spPr/>
      <dgm:t>
        <a:bodyPr/>
        <a:lstStyle/>
        <a:p>
          <a:endParaRPr lang="en-US" sz="2400"/>
        </a:p>
      </dgm:t>
    </dgm:pt>
    <dgm:pt modelId="{25691E5C-7363-454A-899D-58EAB7218CF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 dirty="0"/>
            <a:t>Visualization is an art that involves </a:t>
          </a:r>
          <a:r>
            <a:rPr lang="en-IN" sz="1400" b="0" i="0" dirty="0" err="1"/>
            <a:t>analyzing</a:t>
          </a:r>
          <a:r>
            <a:rPr lang="en-IN" sz="1400" b="0" i="0" dirty="0"/>
            <a:t> data to tell a compelling story using analytical results.</a:t>
          </a:r>
          <a:endParaRPr lang="en-US" sz="1400" dirty="0"/>
        </a:p>
      </dgm:t>
    </dgm:pt>
    <dgm:pt modelId="{1283A40C-F565-433F-AE4A-EDFCCD98E382}" type="parTrans" cxnId="{8FB0E335-C250-4190-BF29-EDF0BCAC2E2F}">
      <dgm:prSet/>
      <dgm:spPr/>
      <dgm:t>
        <a:bodyPr/>
        <a:lstStyle/>
        <a:p>
          <a:endParaRPr lang="en-US" sz="2400"/>
        </a:p>
      </dgm:t>
    </dgm:pt>
    <dgm:pt modelId="{1723E0F7-FCFA-4329-B52A-78371924A3A1}" type="sibTrans" cxnId="{8FB0E335-C250-4190-BF29-EDF0BCAC2E2F}">
      <dgm:prSet/>
      <dgm:spPr/>
      <dgm:t>
        <a:bodyPr/>
        <a:lstStyle/>
        <a:p>
          <a:endParaRPr lang="en-US" sz="2400"/>
        </a:p>
      </dgm:t>
    </dgm:pt>
    <dgm:pt modelId="{7E05E5F8-1BCD-4A12-89C4-FDA14D2702E5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 dirty="0"/>
            <a:t>It's not just about the present or past but also about foreseeing the future.</a:t>
          </a:r>
          <a:endParaRPr lang="en-US" sz="1400" dirty="0"/>
        </a:p>
      </dgm:t>
    </dgm:pt>
    <dgm:pt modelId="{46950436-DA95-4115-BDDA-A81D708B7EE4}" type="parTrans" cxnId="{6FDE5A3F-6600-46CF-AB87-FF7A8ECC939B}">
      <dgm:prSet/>
      <dgm:spPr/>
      <dgm:t>
        <a:bodyPr/>
        <a:lstStyle/>
        <a:p>
          <a:endParaRPr lang="en-US" sz="2400"/>
        </a:p>
      </dgm:t>
    </dgm:pt>
    <dgm:pt modelId="{97D8041A-5B4F-4C48-A44A-757345766602}" type="sibTrans" cxnId="{6FDE5A3F-6600-46CF-AB87-FF7A8ECC939B}">
      <dgm:prSet/>
      <dgm:spPr/>
      <dgm:t>
        <a:bodyPr/>
        <a:lstStyle/>
        <a:p>
          <a:endParaRPr lang="en-US" sz="2400"/>
        </a:p>
      </dgm:t>
    </dgm:pt>
    <dgm:pt modelId="{5E637A56-786B-401F-8F64-D9ADDEEFAB2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 dirty="0"/>
            <a:t>Quick, easy-to-generate visualizations aid in faster and more effective decision-making.</a:t>
          </a:r>
          <a:endParaRPr lang="en-US" sz="1400" dirty="0"/>
        </a:p>
      </dgm:t>
    </dgm:pt>
    <dgm:pt modelId="{DD802509-FE46-4F41-92F6-63384EF5DA82}" type="parTrans" cxnId="{A8201017-4DCC-4C98-91EA-726DC826F621}">
      <dgm:prSet/>
      <dgm:spPr/>
      <dgm:t>
        <a:bodyPr/>
        <a:lstStyle/>
        <a:p>
          <a:endParaRPr lang="en-US" sz="2400"/>
        </a:p>
      </dgm:t>
    </dgm:pt>
    <dgm:pt modelId="{DDAFE78C-DFE7-4A2A-A7EE-37A746C94518}" type="sibTrans" cxnId="{A8201017-4DCC-4C98-91EA-726DC826F621}">
      <dgm:prSet/>
      <dgm:spPr/>
      <dgm:t>
        <a:bodyPr/>
        <a:lstStyle/>
        <a:p>
          <a:endParaRPr lang="en-US" sz="2400"/>
        </a:p>
      </dgm:t>
    </dgm:pt>
    <dgm:pt modelId="{B400A0BA-4571-484C-AE68-750E15B77CC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 dirty="0"/>
            <a:t>Executives benefit from data visualization by asking better questions about the organization.</a:t>
          </a:r>
          <a:endParaRPr lang="en-US" sz="1400" dirty="0"/>
        </a:p>
      </dgm:t>
    </dgm:pt>
    <dgm:pt modelId="{2A8D73D7-81EE-47E1-8021-AFE7B8E26908}" type="parTrans" cxnId="{103A62B7-D6A5-425D-B49F-CFFAF4D62028}">
      <dgm:prSet/>
      <dgm:spPr/>
      <dgm:t>
        <a:bodyPr/>
        <a:lstStyle/>
        <a:p>
          <a:endParaRPr lang="en-US" sz="2400"/>
        </a:p>
      </dgm:t>
    </dgm:pt>
    <dgm:pt modelId="{4047C246-B63C-4AAD-A6FA-5D38E62B9E87}" type="sibTrans" cxnId="{103A62B7-D6A5-425D-B49F-CFFAF4D62028}">
      <dgm:prSet/>
      <dgm:spPr/>
      <dgm:t>
        <a:bodyPr/>
        <a:lstStyle/>
        <a:p>
          <a:endParaRPr lang="en-US" sz="2400"/>
        </a:p>
      </dgm:t>
    </dgm:pt>
    <dgm:pt modelId="{253A0000-D285-4ADF-9869-E0C710357AE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b="1" i="0"/>
            <a:t>2. Importance, Benefits, and Complexity:</a:t>
          </a:r>
          <a:endParaRPr lang="en-US" sz="1800"/>
        </a:p>
      </dgm:t>
    </dgm:pt>
    <dgm:pt modelId="{1B0676E6-C079-4DA9-8BAF-6D37BDAFA909}" type="parTrans" cxnId="{11DB0DA8-C18F-4174-8826-299C53AD9682}">
      <dgm:prSet/>
      <dgm:spPr/>
      <dgm:t>
        <a:bodyPr/>
        <a:lstStyle/>
        <a:p>
          <a:endParaRPr lang="en-US" sz="2400"/>
        </a:p>
      </dgm:t>
    </dgm:pt>
    <dgm:pt modelId="{E19CE0F6-D275-47BD-9DC4-FFABE9821947}" type="sibTrans" cxnId="{11DB0DA8-C18F-4174-8826-299C53AD9682}">
      <dgm:prSet/>
      <dgm:spPr/>
      <dgm:t>
        <a:bodyPr/>
        <a:lstStyle/>
        <a:p>
          <a:endParaRPr lang="en-US" sz="2400"/>
        </a:p>
      </dgm:t>
    </dgm:pt>
    <dgm:pt modelId="{D7F28CA0-9B38-4DB8-9E34-B056B382DBC7}">
      <dgm:prSet custT="1"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400" b="0" i="0" dirty="0"/>
            <a:t>evaluating visualizations with four criteria and understanding different visualization types for various prediction models.</a:t>
          </a:r>
          <a:endParaRPr lang="en-US" sz="1400" dirty="0"/>
        </a:p>
      </dgm:t>
    </dgm:pt>
    <dgm:pt modelId="{46D0899F-51B5-4CD4-9E31-1F03973EC298}" type="parTrans" cxnId="{14611A65-4A91-4727-A020-1262786192DB}">
      <dgm:prSet/>
      <dgm:spPr/>
      <dgm:t>
        <a:bodyPr/>
        <a:lstStyle/>
        <a:p>
          <a:endParaRPr lang="en-US" sz="2400"/>
        </a:p>
      </dgm:t>
    </dgm:pt>
    <dgm:pt modelId="{B77BB0D6-C68D-4602-9FB1-6535B86C643A}" type="sibTrans" cxnId="{14611A65-4A91-4727-A020-1262786192DB}">
      <dgm:prSet/>
      <dgm:spPr/>
      <dgm:t>
        <a:bodyPr/>
        <a:lstStyle/>
        <a:p>
          <a:endParaRPr lang="en-US" sz="2400"/>
        </a:p>
      </dgm:t>
    </dgm:pt>
    <dgm:pt modelId="{2F59597D-8DAF-40D5-B23A-EE2BA631B6B3}">
      <dgm:prSet custT="1"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400" b="0" i="0" dirty="0"/>
            <a:t>It emphasizes using data visualization to interpret analytical results and report back to business stakeholders.</a:t>
          </a:r>
          <a:endParaRPr lang="en-US" sz="1400" dirty="0"/>
        </a:p>
      </dgm:t>
    </dgm:pt>
    <dgm:pt modelId="{0471F11F-E6E7-48F7-80F2-BCFC92B2EA20}" type="parTrans" cxnId="{5473DB2E-EE45-40F1-A321-F49F53E56343}">
      <dgm:prSet/>
      <dgm:spPr/>
      <dgm:t>
        <a:bodyPr/>
        <a:lstStyle/>
        <a:p>
          <a:endParaRPr lang="en-US" sz="2400"/>
        </a:p>
      </dgm:t>
    </dgm:pt>
    <dgm:pt modelId="{6A8ACB22-8EA1-4614-ACB5-2B90E63765D4}" type="sibTrans" cxnId="{5473DB2E-EE45-40F1-A321-F49F53E56343}">
      <dgm:prSet/>
      <dgm:spPr/>
      <dgm:t>
        <a:bodyPr/>
        <a:lstStyle/>
        <a:p>
          <a:endParaRPr lang="en-US" sz="2400"/>
        </a:p>
      </dgm:t>
    </dgm:pt>
    <dgm:pt modelId="{E5BF66B6-5138-4242-9E85-02509E71EB9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b="1" i="0"/>
            <a:t>3. Visualization as a Predictive Tool:</a:t>
          </a:r>
          <a:endParaRPr lang="en-US" sz="1800"/>
        </a:p>
      </dgm:t>
    </dgm:pt>
    <dgm:pt modelId="{7559E9B0-05FA-42AF-A32D-36ED3BC7CCEB}" type="parTrans" cxnId="{2706E98D-0CA4-4100-B840-3DAF0567E697}">
      <dgm:prSet/>
      <dgm:spPr/>
      <dgm:t>
        <a:bodyPr/>
        <a:lstStyle/>
        <a:p>
          <a:endParaRPr lang="en-US" sz="2400"/>
        </a:p>
      </dgm:t>
    </dgm:pt>
    <dgm:pt modelId="{77B25198-AACF-4172-A701-B87358E256BF}" type="sibTrans" cxnId="{2706E98D-0CA4-4100-B840-3DAF0567E697}">
      <dgm:prSet/>
      <dgm:spPr/>
      <dgm:t>
        <a:bodyPr/>
        <a:lstStyle/>
        <a:p>
          <a:endParaRPr lang="en-US" sz="2400"/>
        </a:p>
      </dgm:t>
    </dgm:pt>
    <dgm:pt modelId="{2B7785F8-FDB1-4BA9-99CC-BEDD4D6E9E9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/>
            <a:t>Napoleon Bonaparte's quote highlights the efficacy of visuals in communication.</a:t>
          </a:r>
          <a:endParaRPr lang="en-US" sz="1400"/>
        </a:p>
      </dgm:t>
    </dgm:pt>
    <dgm:pt modelId="{78F25FFA-EE8A-476D-BE17-EAED29ABE7A2}" type="parTrans" cxnId="{B73979FB-8705-43A8-BE86-CB9E813360E3}">
      <dgm:prSet/>
      <dgm:spPr/>
      <dgm:t>
        <a:bodyPr/>
        <a:lstStyle/>
        <a:p>
          <a:endParaRPr lang="en-US" sz="2400"/>
        </a:p>
      </dgm:t>
    </dgm:pt>
    <dgm:pt modelId="{058DF15C-21BD-4161-B298-C74548AD988D}" type="sibTrans" cxnId="{B73979FB-8705-43A8-BE86-CB9E813360E3}">
      <dgm:prSet/>
      <dgm:spPr/>
      <dgm:t>
        <a:bodyPr/>
        <a:lstStyle/>
        <a:p>
          <a:endParaRPr lang="en-US" sz="2400"/>
        </a:p>
      </dgm:t>
    </dgm:pt>
    <dgm:pt modelId="{4E79B97A-60AA-47E8-BC21-C962BF39EDF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/>
            <a:t>Throughout history, pictorial representations like maps have been crucial in sharing information.</a:t>
          </a:r>
          <a:endParaRPr lang="en-US" sz="1400"/>
        </a:p>
      </dgm:t>
    </dgm:pt>
    <dgm:pt modelId="{F147FBF3-E666-49E4-B4B7-F893226F2BC0}" type="parTrans" cxnId="{2291FF93-0D8D-49BD-B6C6-03975E8F7B9A}">
      <dgm:prSet/>
      <dgm:spPr/>
      <dgm:t>
        <a:bodyPr/>
        <a:lstStyle/>
        <a:p>
          <a:endParaRPr lang="en-US" sz="2400"/>
        </a:p>
      </dgm:t>
    </dgm:pt>
    <dgm:pt modelId="{05E5B530-AB2D-4D46-A6EE-AD11B11E3803}" type="sibTrans" cxnId="{2291FF93-0D8D-49BD-B6C6-03975E8F7B9A}">
      <dgm:prSet/>
      <dgm:spPr/>
      <dgm:t>
        <a:bodyPr/>
        <a:lstStyle/>
        <a:p>
          <a:endParaRPr lang="en-US" sz="2400"/>
        </a:p>
      </dgm:t>
    </dgm:pt>
    <dgm:pt modelId="{162B1158-B1A0-45F1-9214-CE1FB6D8C43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1400" b="0" i="0" dirty="0"/>
            <a:t>In predictive analytics, data visualization presents analytical outcomes pictorially, facilitating realistic and actionable narratives for potential futures, aiding organizational strategies.</a:t>
          </a:r>
          <a:endParaRPr lang="en-US" sz="1400" dirty="0"/>
        </a:p>
      </dgm:t>
    </dgm:pt>
    <dgm:pt modelId="{FEC33E3C-808C-4153-98AB-1EE45E850FF4}" type="parTrans" cxnId="{F2AA7904-5FB6-4EBC-B1B7-1CCF827AB51E}">
      <dgm:prSet/>
      <dgm:spPr/>
      <dgm:t>
        <a:bodyPr/>
        <a:lstStyle/>
        <a:p>
          <a:endParaRPr lang="en-US" sz="2400"/>
        </a:p>
      </dgm:t>
    </dgm:pt>
    <dgm:pt modelId="{D0E3EF9C-2097-477F-B2AD-5C4E47C7766E}" type="sibTrans" cxnId="{F2AA7904-5FB6-4EBC-B1B7-1CCF827AB51E}">
      <dgm:prSet/>
      <dgm:spPr/>
      <dgm:t>
        <a:bodyPr/>
        <a:lstStyle/>
        <a:p>
          <a:endParaRPr lang="en-US" sz="2400"/>
        </a:p>
      </dgm:t>
    </dgm:pt>
    <dgm:pt modelId="{BEDDFFC7-E3E0-450D-A10C-32B1FA22BFB5}" type="pres">
      <dgm:prSet presAssocID="{EE8A958D-68AE-45B7-A0FB-B3F00F4815FC}" presName="root" presStyleCnt="0">
        <dgm:presLayoutVars>
          <dgm:dir/>
          <dgm:resizeHandles val="exact"/>
        </dgm:presLayoutVars>
      </dgm:prSet>
      <dgm:spPr/>
    </dgm:pt>
    <dgm:pt modelId="{BC495128-BE6C-43B1-964A-7C3127E2DBB8}" type="pres">
      <dgm:prSet presAssocID="{D485E1A6-34C5-419A-96B2-47A1B1582FA0}" presName="compNode" presStyleCnt="0"/>
      <dgm:spPr/>
    </dgm:pt>
    <dgm:pt modelId="{DF35F356-78BE-4172-B07A-814C06EFF2D6}" type="pres">
      <dgm:prSet presAssocID="{D485E1A6-34C5-419A-96B2-47A1B1582F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D5CFFC-3723-414F-AFE3-A36CA25048A3}" type="pres">
      <dgm:prSet presAssocID="{D485E1A6-34C5-419A-96B2-47A1B1582FA0}" presName="iconSpace" presStyleCnt="0"/>
      <dgm:spPr/>
    </dgm:pt>
    <dgm:pt modelId="{E3BEF206-81CB-46C5-BCC9-5BB36751BC0D}" type="pres">
      <dgm:prSet presAssocID="{D485E1A6-34C5-419A-96B2-47A1B1582FA0}" presName="parTx" presStyleLbl="revTx" presStyleIdx="0" presStyleCnt="6">
        <dgm:presLayoutVars>
          <dgm:chMax val="0"/>
          <dgm:chPref val="0"/>
        </dgm:presLayoutVars>
      </dgm:prSet>
      <dgm:spPr/>
    </dgm:pt>
    <dgm:pt modelId="{8226E748-34E3-4CB5-97D8-43CEF99EDB51}" type="pres">
      <dgm:prSet presAssocID="{D485E1A6-34C5-419A-96B2-47A1B1582FA0}" presName="txSpace" presStyleCnt="0"/>
      <dgm:spPr/>
    </dgm:pt>
    <dgm:pt modelId="{62BDC065-70EB-4C06-A32B-B40ACD50655D}" type="pres">
      <dgm:prSet presAssocID="{D485E1A6-34C5-419A-96B2-47A1B1582FA0}" presName="desTx" presStyleLbl="revTx" presStyleIdx="1" presStyleCnt="6">
        <dgm:presLayoutVars/>
      </dgm:prSet>
      <dgm:spPr/>
    </dgm:pt>
    <dgm:pt modelId="{321971E6-C845-442F-9724-88DFB2BD8F4C}" type="pres">
      <dgm:prSet presAssocID="{1BA3F868-39B8-458C-AD94-544FC8FC7525}" presName="sibTrans" presStyleCnt="0"/>
      <dgm:spPr/>
    </dgm:pt>
    <dgm:pt modelId="{DA3F548D-63B8-421E-8822-DDB321E713B4}" type="pres">
      <dgm:prSet presAssocID="{253A0000-D285-4ADF-9869-E0C710357AE3}" presName="compNode" presStyleCnt="0"/>
      <dgm:spPr/>
    </dgm:pt>
    <dgm:pt modelId="{2CE35898-8ED3-4CE9-85AC-DEC21F39F349}" type="pres">
      <dgm:prSet presAssocID="{253A0000-D285-4ADF-9869-E0C710357A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A2775DC-9D63-4B33-A61D-E0C837D1D837}" type="pres">
      <dgm:prSet presAssocID="{253A0000-D285-4ADF-9869-E0C710357AE3}" presName="iconSpace" presStyleCnt="0"/>
      <dgm:spPr/>
    </dgm:pt>
    <dgm:pt modelId="{41BC5C66-04F6-43DA-96F0-9C28142C781B}" type="pres">
      <dgm:prSet presAssocID="{253A0000-D285-4ADF-9869-E0C710357AE3}" presName="parTx" presStyleLbl="revTx" presStyleIdx="2" presStyleCnt="6">
        <dgm:presLayoutVars>
          <dgm:chMax val="0"/>
          <dgm:chPref val="0"/>
        </dgm:presLayoutVars>
      </dgm:prSet>
      <dgm:spPr/>
    </dgm:pt>
    <dgm:pt modelId="{B20C9495-1E63-46F5-92C7-A613ABBE198F}" type="pres">
      <dgm:prSet presAssocID="{253A0000-D285-4ADF-9869-E0C710357AE3}" presName="txSpace" presStyleCnt="0"/>
      <dgm:spPr/>
    </dgm:pt>
    <dgm:pt modelId="{4152FD28-AEA4-4016-BCB0-8949AB63147C}" type="pres">
      <dgm:prSet presAssocID="{253A0000-D285-4ADF-9869-E0C710357AE3}" presName="desTx" presStyleLbl="revTx" presStyleIdx="3" presStyleCnt="6">
        <dgm:presLayoutVars/>
      </dgm:prSet>
      <dgm:spPr/>
    </dgm:pt>
    <dgm:pt modelId="{CB94527E-AF94-4D81-8158-84EAD7FB8800}" type="pres">
      <dgm:prSet presAssocID="{E19CE0F6-D275-47BD-9DC4-FFABE9821947}" presName="sibTrans" presStyleCnt="0"/>
      <dgm:spPr/>
    </dgm:pt>
    <dgm:pt modelId="{F68BB454-5FC7-407B-82C5-848E6CE95EF4}" type="pres">
      <dgm:prSet presAssocID="{E5BF66B6-5138-4242-9E85-02509E71EB97}" presName="compNode" presStyleCnt="0"/>
      <dgm:spPr/>
    </dgm:pt>
    <dgm:pt modelId="{9DEF25C2-21FA-4B4C-804B-4E5F1117F65F}" type="pres">
      <dgm:prSet presAssocID="{E5BF66B6-5138-4242-9E85-02509E71E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04CB4A8F-3F00-4ED0-92EC-324098D11CE8}" type="pres">
      <dgm:prSet presAssocID="{E5BF66B6-5138-4242-9E85-02509E71EB97}" presName="iconSpace" presStyleCnt="0"/>
      <dgm:spPr/>
    </dgm:pt>
    <dgm:pt modelId="{BCFDF586-5D8E-4048-9F10-D960A13A7842}" type="pres">
      <dgm:prSet presAssocID="{E5BF66B6-5138-4242-9E85-02509E71EB97}" presName="parTx" presStyleLbl="revTx" presStyleIdx="4" presStyleCnt="6">
        <dgm:presLayoutVars>
          <dgm:chMax val="0"/>
          <dgm:chPref val="0"/>
        </dgm:presLayoutVars>
      </dgm:prSet>
      <dgm:spPr/>
    </dgm:pt>
    <dgm:pt modelId="{A61867DC-7495-4B15-BE94-2A4AACD8B481}" type="pres">
      <dgm:prSet presAssocID="{E5BF66B6-5138-4242-9E85-02509E71EB97}" presName="txSpace" presStyleCnt="0"/>
      <dgm:spPr/>
    </dgm:pt>
    <dgm:pt modelId="{9B89B12D-A035-4779-B72D-B42A23B4B0BE}" type="pres">
      <dgm:prSet presAssocID="{E5BF66B6-5138-4242-9E85-02509E71EB97}" presName="desTx" presStyleLbl="revTx" presStyleIdx="5" presStyleCnt="6">
        <dgm:presLayoutVars/>
      </dgm:prSet>
      <dgm:spPr/>
    </dgm:pt>
  </dgm:ptLst>
  <dgm:cxnLst>
    <dgm:cxn modelId="{A6D30402-B21C-43AE-9AAC-7C240B4FE33A}" srcId="{EE8A958D-68AE-45B7-A0FB-B3F00F4815FC}" destId="{D485E1A6-34C5-419A-96B2-47A1B1582FA0}" srcOrd="0" destOrd="0" parTransId="{0BAA84C4-4A74-43EF-8196-0460074A0294}" sibTransId="{1BA3F868-39B8-458C-AD94-544FC8FC7525}"/>
    <dgm:cxn modelId="{F2AA7904-5FB6-4EBC-B1B7-1CCF827AB51E}" srcId="{E5BF66B6-5138-4242-9E85-02509E71EB97}" destId="{162B1158-B1A0-45F1-9214-CE1FB6D8C437}" srcOrd="2" destOrd="0" parTransId="{FEC33E3C-808C-4153-98AB-1EE45E850FF4}" sibTransId="{D0E3EF9C-2097-477F-B2AD-5C4E47C7766E}"/>
    <dgm:cxn modelId="{1302D804-1C0E-4029-9DAA-D82F25508BB6}" type="presOf" srcId="{4E79B97A-60AA-47E8-BC21-C962BF39EDF0}" destId="{9B89B12D-A035-4779-B72D-B42A23B4B0BE}" srcOrd="0" destOrd="1" presId="urn:microsoft.com/office/officeart/2018/2/layout/IconLabelDescriptionList"/>
    <dgm:cxn modelId="{1631370A-A4E9-4C1A-B5CE-BD806D5F1E09}" type="presOf" srcId="{2B7785F8-FDB1-4BA9-99CC-BEDD4D6E9E9C}" destId="{9B89B12D-A035-4779-B72D-B42A23B4B0BE}" srcOrd="0" destOrd="0" presId="urn:microsoft.com/office/officeart/2018/2/layout/IconLabelDescriptionList"/>
    <dgm:cxn modelId="{AF94490E-5B4B-4B78-8D31-2FC7FAD6B986}" type="presOf" srcId="{2F59597D-8DAF-40D5-B23A-EE2BA631B6B3}" destId="{4152FD28-AEA4-4016-BCB0-8949AB63147C}" srcOrd="0" destOrd="1" presId="urn:microsoft.com/office/officeart/2018/2/layout/IconLabelDescriptionList"/>
    <dgm:cxn modelId="{A8201017-4DCC-4C98-91EA-726DC826F621}" srcId="{D485E1A6-34C5-419A-96B2-47A1B1582FA0}" destId="{5E637A56-786B-401F-8F64-D9ADDEEFAB20}" srcOrd="2" destOrd="0" parTransId="{DD802509-FE46-4F41-92F6-63384EF5DA82}" sibTransId="{DDAFE78C-DFE7-4A2A-A7EE-37A746C94518}"/>
    <dgm:cxn modelId="{5473DB2E-EE45-40F1-A321-F49F53E56343}" srcId="{253A0000-D285-4ADF-9869-E0C710357AE3}" destId="{2F59597D-8DAF-40D5-B23A-EE2BA631B6B3}" srcOrd="1" destOrd="0" parTransId="{0471F11F-E6E7-48F7-80F2-BCFC92B2EA20}" sibTransId="{6A8ACB22-8EA1-4614-ACB5-2B90E63765D4}"/>
    <dgm:cxn modelId="{8FB0E335-C250-4190-BF29-EDF0BCAC2E2F}" srcId="{D485E1A6-34C5-419A-96B2-47A1B1582FA0}" destId="{25691E5C-7363-454A-899D-58EAB7218CF7}" srcOrd="0" destOrd="0" parTransId="{1283A40C-F565-433F-AE4A-EDFCCD98E382}" sibTransId="{1723E0F7-FCFA-4329-B52A-78371924A3A1}"/>
    <dgm:cxn modelId="{6FDE5A3F-6600-46CF-AB87-FF7A8ECC939B}" srcId="{D485E1A6-34C5-419A-96B2-47A1B1582FA0}" destId="{7E05E5F8-1BCD-4A12-89C4-FDA14D2702E5}" srcOrd="1" destOrd="0" parTransId="{46950436-DA95-4115-BDDA-A81D708B7EE4}" sibTransId="{97D8041A-5B4F-4C48-A44A-757345766602}"/>
    <dgm:cxn modelId="{2BFE3844-1A12-45E3-9241-61F8719AFFCB}" type="presOf" srcId="{EE8A958D-68AE-45B7-A0FB-B3F00F4815FC}" destId="{BEDDFFC7-E3E0-450D-A10C-32B1FA22BFB5}" srcOrd="0" destOrd="0" presId="urn:microsoft.com/office/officeart/2018/2/layout/IconLabelDescriptionList"/>
    <dgm:cxn modelId="{99C1DD49-EA42-42B3-BFC4-FD1D51D3A48F}" type="presOf" srcId="{D485E1A6-34C5-419A-96B2-47A1B1582FA0}" destId="{E3BEF206-81CB-46C5-BCC9-5BB36751BC0D}" srcOrd="0" destOrd="0" presId="urn:microsoft.com/office/officeart/2018/2/layout/IconLabelDescriptionList"/>
    <dgm:cxn modelId="{4992E259-A8A0-485E-B72A-36926BE6DA60}" type="presOf" srcId="{E5BF66B6-5138-4242-9E85-02509E71EB97}" destId="{BCFDF586-5D8E-4048-9F10-D960A13A7842}" srcOrd="0" destOrd="0" presId="urn:microsoft.com/office/officeart/2018/2/layout/IconLabelDescriptionList"/>
    <dgm:cxn modelId="{14611A65-4A91-4727-A020-1262786192DB}" srcId="{253A0000-D285-4ADF-9869-E0C710357AE3}" destId="{D7F28CA0-9B38-4DB8-9E34-B056B382DBC7}" srcOrd="0" destOrd="0" parTransId="{46D0899F-51B5-4CD4-9E31-1F03973EC298}" sibTransId="{B77BB0D6-C68D-4602-9FB1-6535B86C643A}"/>
    <dgm:cxn modelId="{C0B09A7C-AD9E-475B-BF62-04378C1E45FF}" type="presOf" srcId="{B400A0BA-4571-484C-AE68-750E15B77CCE}" destId="{62BDC065-70EB-4C06-A32B-B40ACD50655D}" srcOrd="0" destOrd="3" presId="urn:microsoft.com/office/officeart/2018/2/layout/IconLabelDescriptionList"/>
    <dgm:cxn modelId="{20BFB083-4C66-4167-9BCF-297AA7990580}" type="presOf" srcId="{162B1158-B1A0-45F1-9214-CE1FB6D8C437}" destId="{9B89B12D-A035-4779-B72D-B42A23B4B0BE}" srcOrd="0" destOrd="2" presId="urn:microsoft.com/office/officeart/2018/2/layout/IconLabelDescriptionList"/>
    <dgm:cxn modelId="{77EA5C84-FC36-477B-BE0F-784FDA584D7E}" type="presOf" srcId="{253A0000-D285-4ADF-9869-E0C710357AE3}" destId="{41BC5C66-04F6-43DA-96F0-9C28142C781B}" srcOrd="0" destOrd="0" presId="urn:microsoft.com/office/officeart/2018/2/layout/IconLabelDescriptionList"/>
    <dgm:cxn modelId="{1093728C-FA4F-4D3D-92DE-286CFFDDB9DD}" type="presOf" srcId="{25691E5C-7363-454A-899D-58EAB7218CF7}" destId="{62BDC065-70EB-4C06-A32B-B40ACD50655D}" srcOrd="0" destOrd="0" presId="urn:microsoft.com/office/officeart/2018/2/layout/IconLabelDescriptionList"/>
    <dgm:cxn modelId="{2706E98D-0CA4-4100-B840-3DAF0567E697}" srcId="{EE8A958D-68AE-45B7-A0FB-B3F00F4815FC}" destId="{E5BF66B6-5138-4242-9E85-02509E71EB97}" srcOrd="2" destOrd="0" parTransId="{7559E9B0-05FA-42AF-A32D-36ED3BC7CCEB}" sibTransId="{77B25198-AACF-4172-A701-B87358E256BF}"/>
    <dgm:cxn modelId="{2291FF93-0D8D-49BD-B6C6-03975E8F7B9A}" srcId="{E5BF66B6-5138-4242-9E85-02509E71EB97}" destId="{4E79B97A-60AA-47E8-BC21-C962BF39EDF0}" srcOrd="1" destOrd="0" parTransId="{F147FBF3-E666-49E4-B4B7-F893226F2BC0}" sibTransId="{05E5B530-AB2D-4D46-A6EE-AD11B11E3803}"/>
    <dgm:cxn modelId="{11DB0DA8-C18F-4174-8826-299C53AD9682}" srcId="{EE8A958D-68AE-45B7-A0FB-B3F00F4815FC}" destId="{253A0000-D285-4ADF-9869-E0C710357AE3}" srcOrd="1" destOrd="0" parTransId="{1B0676E6-C079-4DA9-8BAF-6D37BDAFA909}" sibTransId="{E19CE0F6-D275-47BD-9DC4-FFABE9821947}"/>
    <dgm:cxn modelId="{C7CC6EAB-C1E2-4627-8F8C-7C08EB8654AB}" type="presOf" srcId="{D7F28CA0-9B38-4DB8-9E34-B056B382DBC7}" destId="{4152FD28-AEA4-4016-BCB0-8949AB63147C}" srcOrd="0" destOrd="0" presId="urn:microsoft.com/office/officeart/2018/2/layout/IconLabelDescriptionList"/>
    <dgm:cxn modelId="{4C9935AF-E688-49C1-A7FA-0F00FA3C9402}" type="presOf" srcId="{7E05E5F8-1BCD-4A12-89C4-FDA14D2702E5}" destId="{62BDC065-70EB-4C06-A32B-B40ACD50655D}" srcOrd="0" destOrd="1" presId="urn:microsoft.com/office/officeart/2018/2/layout/IconLabelDescriptionList"/>
    <dgm:cxn modelId="{103A62B7-D6A5-425D-B49F-CFFAF4D62028}" srcId="{D485E1A6-34C5-419A-96B2-47A1B1582FA0}" destId="{B400A0BA-4571-484C-AE68-750E15B77CCE}" srcOrd="3" destOrd="0" parTransId="{2A8D73D7-81EE-47E1-8021-AFE7B8E26908}" sibTransId="{4047C246-B63C-4AAD-A6FA-5D38E62B9E87}"/>
    <dgm:cxn modelId="{587F43FA-0FC9-40A9-9AFC-BCA3B50512C7}" type="presOf" srcId="{5E637A56-786B-401F-8F64-D9ADDEEFAB20}" destId="{62BDC065-70EB-4C06-A32B-B40ACD50655D}" srcOrd="0" destOrd="2" presId="urn:microsoft.com/office/officeart/2018/2/layout/IconLabelDescriptionList"/>
    <dgm:cxn modelId="{B73979FB-8705-43A8-BE86-CB9E813360E3}" srcId="{E5BF66B6-5138-4242-9E85-02509E71EB97}" destId="{2B7785F8-FDB1-4BA9-99CC-BEDD4D6E9E9C}" srcOrd="0" destOrd="0" parTransId="{78F25FFA-EE8A-476D-BE17-EAED29ABE7A2}" sibTransId="{058DF15C-21BD-4161-B298-C74548AD988D}"/>
    <dgm:cxn modelId="{42A25BF7-08B2-4163-976D-69CEB2E42F5F}" type="presParOf" srcId="{BEDDFFC7-E3E0-450D-A10C-32B1FA22BFB5}" destId="{BC495128-BE6C-43B1-964A-7C3127E2DBB8}" srcOrd="0" destOrd="0" presId="urn:microsoft.com/office/officeart/2018/2/layout/IconLabelDescriptionList"/>
    <dgm:cxn modelId="{A907A947-14E9-4091-869E-6D3C5378A399}" type="presParOf" srcId="{BC495128-BE6C-43B1-964A-7C3127E2DBB8}" destId="{DF35F356-78BE-4172-B07A-814C06EFF2D6}" srcOrd="0" destOrd="0" presId="urn:microsoft.com/office/officeart/2018/2/layout/IconLabelDescriptionList"/>
    <dgm:cxn modelId="{EB2D066D-8CAE-431A-ACC7-36600D9B52C7}" type="presParOf" srcId="{BC495128-BE6C-43B1-964A-7C3127E2DBB8}" destId="{B7D5CFFC-3723-414F-AFE3-A36CA25048A3}" srcOrd="1" destOrd="0" presId="urn:microsoft.com/office/officeart/2018/2/layout/IconLabelDescriptionList"/>
    <dgm:cxn modelId="{473BD95B-FABC-44C3-845C-DC1E3B9DDD65}" type="presParOf" srcId="{BC495128-BE6C-43B1-964A-7C3127E2DBB8}" destId="{E3BEF206-81CB-46C5-BCC9-5BB36751BC0D}" srcOrd="2" destOrd="0" presId="urn:microsoft.com/office/officeart/2018/2/layout/IconLabelDescriptionList"/>
    <dgm:cxn modelId="{CDCD1730-753D-406C-9F9B-679437DD2086}" type="presParOf" srcId="{BC495128-BE6C-43B1-964A-7C3127E2DBB8}" destId="{8226E748-34E3-4CB5-97D8-43CEF99EDB51}" srcOrd="3" destOrd="0" presId="urn:microsoft.com/office/officeart/2018/2/layout/IconLabelDescriptionList"/>
    <dgm:cxn modelId="{FC9EF7D6-ADA6-480E-B954-126972D6032A}" type="presParOf" srcId="{BC495128-BE6C-43B1-964A-7C3127E2DBB8}" destId="{62BDC065-70EB-4C06-A32B-B40ACD50655D}" srcOrd="4" destOrd="0" presId="urn:microsoft.com/office/officeart/2018/2/layout/IconLabelDescriptionList"/>
    <dgm:cxn modelId="{BFE8CB32-A796-43D2-AD71-D404145808F3}" type="presParOf" srcId="{BEDDFFC7-E3E0-450D-A10C-32B1FA22BFB5}" destId="{321971E6-C845-442F-9724-88DFB2BD8F4C}" srcOrd="1" destOrd="0" presId="urn:microsoft.com/office/officeart/2018/2/layout/IconLabelDescriptionList"/>
    <dgm:cxn modelId="{B2097A18-5329-4FAB-A5F7-20451546235C}" type="presParOf" srcId="{BEDDFFC7-E3E0-450D-A10C-32B1FA22BFB5}" destId="{DA3F548D-63B8-421E-8822-DDB321E713B4}" srcOrd="2" destOrd="0" presId="urn:microsoft.com/office/officeart/2018/2/layout/IconLabelDescriptionList"/>
    <dgm:cxn modelId="{6AB3DAF6-0CE2-46C7-A36F-BB1E1855E62A}" type="presParOf" srcId="{DA3F548D-63B8-421E-8822-DDB321E713B4}" destId="{2CE35898-8ED3-4CE9-85AC-DEC21F39F349}" srcOrd="0" destOrd="0" presId="urn:microsoft.com/office/officeart/2018/2/layout/IconLabelDescriptionList"/>
    <dgm:cxn modelId="{D379C409-05EA-4A81-90BB-DBDC248AD971}" type="presParOf" srcId="{DA3F548D-63B8-421E-8822-DDB321E713B4}" destId="{AA2775DC-9D63-4B33-A61D-E0C837D1D837}" srcOrd="1" destOrd="0" presId="urn:microsoft.com/office/officeart/2018/2/layout/IconLabelDescriptionList"/>
    <dgm:cxn modelId="{35639191-CA3C-49F5-8653-22F2B8AA4227}" type="presParOf" srcId="{DA3F548D-63B8-421E-8822-DDB321E713B4}" destId="{41BC5C66-04F6-43DA-96F0-9C28142C781B}" srcOrd="2" destOrd="0" presId="urn:microsoft.com/office/officeart/2018/2/layout/IconLabelDescriptionList"/>
    <dgm:cxn modelId="{F2587937-FC4C-4BBB-B2F0-7C1ACA4D4AF6}" type="presParOf" srcId="{DA3F548D-63B8-421E-8822-DDB321E713B4}" destId="{B20C9495-1E63-46F5-92C7-A613ABBE198F}" srcOrd="3" destOrd="0" presId="urn:microsoft.com/office/officeart/2018/2/layout/IconLabelDescriptionList"/>
    <dgm:cxn modelId="{5C2D3BD8-37BC-4FD6-8F49-CDFF7F87D3D4}" type="presParOf" srcId="{DA3F548D-63B8-421E-8822-DDB321E713B4}" destId="{4152FD28-AEA4-4016-BCB0-8949AB63147C}" srcOrd="4" destOrd="0" presId="urn:microsoft.com/office/officeart/2018/2/layout/IconLabelDescriptionList"/>
    <dgm:cxn modelId="{A5F94687-9C3B-497C-BF7E-787E650E98F0}" type="presParOf" srcId="{BEDDFFC7-E3E0-450D-A10C-32B1FA22BFB5}" destId="{CB94527E-AF94-4D81-8158-84EAD7FB8800}" srcOrd="3" destOrd="0" presId="urn:microsoft.com/office/officeart/2018/2/layout/IconLabelDescriptionList"/>
    <dgm:cxn modelId="{2C63005D-57E7-473E-A10D-4A4D7075359F}" type="presParOf" srcId="{BEDDFFC7-E3E0-450D-A10C-32B1FA22BFB5}" destId="{F68BB454-5FC7-407B-82C5-848E6CE95EF4}" srcOrd="4" destOrd="0" presId="urn:microsoft.com/office/officeart/2018/2/layout/IconLabelDescriptionList"/>
    <dgm:cxn modelId="{EE186706-8038-4BD9-B066-8A20CFC72490}" type="presParOf" srcId="{F68BB454-5FC7-407B-82C5-848E6CE95EF4}" destId="{9DEF25C2-21FA-4B4C-804B-4E5F1117F65F}" srcOrd="0" destOrd="0" presId="urn:microsoft.com/office/officeart/2018/2/layout/IconLabelDescriptionList"/>
    <dgm:cxn modelId="{727A12D2-B2AD-4735-B1BA-BDF668C9D087}" type="presParOf" srcId="{F68BB454-5FC7-407B-82C5-848E6CE95EF4}" destId="{04CB4A8F-3F00-4ED0-92EC-324098D11CE8}" srcOrd="1" destOrd="0" presId="urn:microsoft.com/office/officeart/2018/2/layout/IconLabelDescriptionList"/>
    <dgm:cxn modelId="{D1DCE191-7822-45EC-B268-7BD2DFB5A04B}" type="presParOf" srcId="{F68BB454-5FC7-407B-82C5-848E6CE95EF4}" destId="{BCFDF586-5D8E-4048-9F10-D960A13A7842}" srcOrd="2" destOrd="0" presId="urn:microsoft.com/office/officeart/2018/2/layout/IconLabelDescriptionList"/>
    <dgm:cxn modelId="{76A8CB3D-E634-45DD-9F52-8D8709E79A38}" type="presParOf" srcId="{F68BB454-5FC7-407B-82C5-848E6CE95EF4}" destId="{A61867DC-7495-4B15-BE94-2A4AACD8B481}" srcOrd="3" destOrd="0" presId="urn:microsoft.com/office/officeart/2018/2/layout/IconLabelDescriptionList"/>
    <dgm:cxn modelId="{C6F142D2-A9B1-436B-AAAB-18CC4F2FE1E6}" type="presParOf" srcId="{F68BB454-5FC7-407B-82C5-848E6CE95EF4}" destId="{9B89B12D-A035-4779-B72D-B42A23B4B0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6C4512-17FA-4ECB-A4EC-F8D37897B448}" type="doc">
      <dgm:prSet loTypeId="urn:microsoft.com/office/officeart/2018/2/layout/IconVerticalSolidList" loCatId="icon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3830F-DE62-4693-95E4-5F473D7A0D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Compared to sifting through spreadsheets and reports, graphs offer a quicker and more comprehensible way to convey information.</a:t>
          </a:r>
          <a:endParaRPr lang="en-US"/>
        </a:p>
      </dgm:t>
    </dgm:pt>
    <dgm:pt modelId="{92AB5B47-F283-4F2B-A6CD-25CE1784896A}" type="parTrans" cxnId="{AC57FA89-14F0-4BEB-BABD-8392F429EF3A}">
      <dgm:prSet/>
      <dgm:spPr/>
      <dgm:t>
        <a:bodyPr/>
        <a:lstStyle/>
        <a:p>
          <a:endParaRPr lang="en-US"/>
        </a:p>
      </dgm:t>
    </dgm:pt>
    <dgm:pt modelId="{99E22B9E-11A7-4F4E-BEAC-F170A3ABAE76}" type="sibTrans" cxnId="{AC57FA89-14F0-4BEB-BABD-8392F429EF3A}">
      <dgm:prSet/>
      <dgm:spPr/>
      <dgm:t>
        <a:bodyPr/>
        <a:lstStyle/>
        <a:p>
          <a:endParaRPr lang="en-US"/>
        </a:p>
      </dgm:t>
    </dgm:pt>
    <dgm:pt modelId="{09206D2D-ADB7-412D-8FC2-E64D17F467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Visualization tools empower analysts to derive deeper insights, respond faster to risks, and present findings in user-friendly ways to executives.</a:t>
          </a:r>
          <a:endParaRPr lang="en-US"/>
        </a:p>
      </dgm:t>
    </dgm:pt>
    <dgm:pt modelId="{F750A0A9-6054-4917-BF82-EBF97F142F12}" type="parTrans" cxnId="{DF5A857B-B587-40C2-A5DD-637935F5EECC}">
      <dgm:prSet/>
      <dgm:spPr/>
      <dgm:t>
        <a:bodyPr/>
        <a:lstStyle/>
        <a:p>
          <a:endParaRPr lang="en-US"/>
        </a:p>
      </dgm:t>
    </dgm:pt>
    <dgm:pt modelId="{150D597C-B65B-493F-B6A4-BD6EE750B3C7}" type="sibTrans" cxnId="{DF5A857B-B587-40C2-A5DD-637935F5EECC}">
      <dgm:prSet/>
      <dgm:spPr/>
      <dgm:t>
        <a:bodyPr/>
        <a:lstStyle/>
        <a:p>
          <a:endParaRPr lang="en-US"/>
        </a:p>
      </dgm:t>
    </dgm:pt>
    <dgm:pt modelId="{7A7A9EAB-B2FB-4C08-A176-5D4B43964B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They help convert raw content (e.g., text) into clear pictorial representations, saving time and effort</a:t>
          </a:r>
          <a:endParaRPr lang="en-US"/>
        </a:p>
      </dgm:t>
    </dgm:pt>
    <dgm:pt modelId="{F986C4D7-9656-44A6-A414-439E15C9894B}" type="parTrans" cxnId="{E4497FFA-24EF-42B8-9896-091B6A8CF356}">
      <dgm:prSet/>
      <dgm:spPr/>
      <dgm:t>
        <a:bodyPr/>
        <a:lstStyle/>
        <a:p>
          <a:endParaRPr lang="en-US"/>
        </a:p>
      </dgm:t>
    </dgm:pt>
    <dgm:pt modelId="{62FD7D76-7F2D-47BE-8D56-D8EF9E439330}" type="sibTrans" cxnId="{E4497FFA-24EF-42B8-9896-091B6A8CF356}">
      <dgm:prSet/>
      <dgm:spPr/>
      <dgm:t>
        <a:bodyPr/>
        <a:lstStyle/>
        <a:p>
          <a:endParaRPr lang="en-US"/>
        </a:p>
      </dgm:t>
    </dgm:pt>
    <dgm:pt modelId="{267E8697-9258-458C-857F-5B2AC802772E}" type="pres">
      <dgm:prSet presAssocID="{846C4512-17FA-4ECB-A4EC-F8D37897B448}" presName="root" presStyleCnt="0">
        <dgm:presLayoutVars>
          <dgm:dir/>
          <dgm:resizeHandles val="exact"/>
        </dgm:presLayoutVars>
      </dgm:prSet>
      <dgm:spPr/>
    </dgm:pt>
    <dgm:pt modelId="{0EA0CF34-A4A1-43FA-B57A-D3937E0A1F9D}" type="pres">
      <dgm:prSet presAssocID="{4D23830F-DE62-4693-95E4-5F473D7A0DC4}" presName="compNode" presStyleCnt="0"/>
      <dgm:spPr/>
    </dgm:pt>
    <dgm:pt modelId="{68EE2ED9-259E-46F4-9F66-7C304E81D14F}" type="pres">
      <dgm:prSet presAssocID="{4D23830F-DE62-4693-95E4-5F473D7A0DC4}" presName="bgRect" presStyleLbl="bgShp" presStyleIdx="0" presStyleCnt="3"/>
      <dgm:spPr/>
    </dgm:pt>
    <dgm:pt modelId="{143E78F0-1D45-4A45-B1A5-A3B7114E2278}" type="pres">
      <dgm:prSet presAssocID="{4D23830F-DE62-4693-95E4-5F473D7A0D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96E3146-DA2D-48FB-A03E-1449451840AB}" type="pres">
      <dgm:prSet presAssocID="{4D23830F-DE62-4693-95E4-5F473D7A0DC4}" presName="spaceRect" presStyleCnt="0"/>
      <dgm:spPr/>
    </dgm:pt>
    <dgm:pt modelId="{5E8812F3-E7C0-4BF4-8969-7F9773AF2109}" type="pres">
      <dgm:prSet presAssocID="{4D23830F-DE62-4693-95E4-5F473D7A0DC4}" presName="parTx" presStyleLbl="revTx" presStyleIdx="0" presStyleCnt="3">
        <dgm:presLayoutVars>
          <dgm:chMax val="0"/>
          <dgm:chPref val="0"/>
        </dgm:presLayoutVars>
      </dgm:prSet>
      <dgm:spPr/>
    </dgm:pt>
    <dgm:pt modelId="{D10F861D-46CA-4633-A9DC-3884E4DCD2BD}" type="pres">
      <dgm:prSet presAssocID="{99E22B9E-11A7-4F4E-BEAC-F170A3ABAE76}" presName="sibTrans" presStyleCnt="0"/>
      <dgm:spPr/>
    </dgm:pt>
    <dgm:pt modelId="{C598D9FE-2BF1-4C83-86FA-7B57794A6618}" type="pres">
      <dgm:prSet presAssocID="{09206D2D-ADB7-412D-8FC2-E64D17F467CA}" presName="compNode" presStyleCnt="0"/>
      <dgm:spPr/>
    </dgm:pt>
    <dgm:pt modelId="{7F048390-E73E-4777-8FD7-2D3C40930DE9}" type="pres">
      <dgm:prSet presAssocID="{09206D2D-ADB7-412D-8FC2-E64D17F467CA}" presName="bgRect" presStyleLbl="bgShp" presStyleIdx="1" presStyleCnt="3"/>
      <dgm:spPr/>
    </dgm:pt>
    <dgm:pt modelId="{E7B78716-1381-4478-AF4F-464D59EAC2E3}" type="pres">
      <dgm:prSet presAssocID="{09206D2D-ADB7-412D-8FC2-E64D17F467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B6B3A7F-D490-4ABC-B7E0-DBEB830BBFB7}" type="pres">
      <dgm:prSet presAssocID="{09206D2D-ADB7-412D-8FC2-E64D17F467CA}" presName="spaceRect" presStyleCnt="0"/>
      <dgm:spPr/>
    </dgm:pt>
    <dgm:pt modelId="{02FEF4A0-DA17-45A5-9961-16C973E579D3}" type="pres">
      <dgm:prSet presAssocID="{09206D2D-ADB7-412D-8FC2-E64D17F467CA}" presName="parTx" presStyleLbl="revTx" presStyleIdx="1" presStyleCnt="3">
        <dgm:presLayoutVars>
          <dgm:chMax val="0"/>
          <dgm:chPref val="0"/>
        </dgm:presLayoutVars>
      </dgm:prSet>
      <dgm:spPr/>
    </dgm:pt>
    <dgm:pt modelId="{6C1FA44F-53CD-484B-8EC3-B01669D1E259}" type="pres">
      <dgm:prSet presAssocID="{150D597C-B65B-493F-B6A4-BD6EE750B3C7}" presName="sibTrans" presStyleCnt="0"/>
      <dgm:spPr/>
    </dgm:pt>
    <dgm:pt modelId="{CDB6A4C5-1F88-4545-8547-181FD13447EF}" type="pres">
      <dgm:prSet presAssocID="{7A7A9EAB-B2FB-4C08-A176-5D4B43964BD4}" presName="compNode" presStyleCnt="0"/>
      <dgm:spPr/>
    </dgm:pt>
    <dgm:pt modelId="{098E294E-0A0E-49CB-8743-1D172E3C56EE}" type="pres">
      <dgm:prSet presAssocID="{7A7A9EAB-B2FB-4C08-A176-5D4B43964BD4}" presName="bgRect" presStyleLbl="bgShp" presStyleIdx="2" presStyleCnt="3"/>
      <dgm:spPr/>
    </dgm:pt>
    <dgm:pt modelId="{14FF62B6-B12E-400B-963B-D23CE3C29818}" type="pres">
      <dgm:prSet presAssocID="{7A7A9EAB-B2FB-4C08-A176-5D4B43964B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0718BD0B-3EA4-4430-AC2B-F8E87E711FCE}" type="pres">
      <dgm:prSet presAssocID="{7A7A9EAB-B2FB-4C08-A176-5D4B43964BD4}" presName="spaceRect" presStyleCnt="0"/>
      <dgm:spPr/>
    </dgm:pt>
    <dgm:pt modelId="{AAB27961-1F93-4DC2-8E45-C3EF65E4E1D6}" type="pres">
      <dgm:prSet presAssocID="{7A7A9EAB-B2FB-4C08-A176-5D4B43964B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7D0F44-47F8-45C3-AC26-EBF1F0C5F788}" type="presOf" srcId="{4D23830F-DE62-4693-95E4-5F473D7A0DC4}" destId="{5E8812F3-E7C0-4BF4-8969-7F9773AF2109}" srcOrd="0" destOrd="0" presId="urn:microsoft.com/office/officeart/2018/2/layout/IconVerticalSolidList"/>
    <dgm:cxn modelId="{02C51549-C34B-4E1E-9E27-9FE9FC92B817}" type="presOf" srcId="{7A7A9EAB-B2FB-4C08-A176-5D4B43964BD4}" destId="{AAB27961-1F93-4DC2-8E45-C3EF65E4E1D6}" srcOrd="0" destOrd="0" presId="urn:microsoft.com/office/officeart/2018/2/layout/IconVerticalSolidList"/>
    <dgm:cxn modelId="{E5680A57-2AEE-4E90-91E5-F9776381AECD}" type="presOf" srcId="{846C4512-17FA-4ECB-A4EC-F8D37897B448}" destId="{267E8697-9258-458C-857F-5B2AC802772E}" srcOrd="0" destOrd="0" presId="urn:microsoft.com/office/officeart/2018/2/layout/IconVerticalSolidList"/>
    <dgm:cxn modelId="{DF5A857B-B587-40C2-A5DD-637935F5EECC}" srcId="{846C4512-17FA-4ECB-A4EC-F8D37897B448}" destId="{09206D2D-ADB7-412D-8FC2-E64D17F467CA}" srcOrd="1" destOrd="0" parTransId="{F750A0A9-6054-4917-BF82-EBF97F142F12}" sibTransId="{150D597C-B65B-493F-B6A4-BD6EE750B3C7}"/>
    <dgm:cxn modelId="{AC57FA89-14F0-4BEB-BABD-8392F429EF3A}" srcId="{846C4512-17FA-4ECB-A4EC-F8D37897B448}" destId="{4D23830F-DE62-4693-95E4-5F473D7A0DC4}" srcOrd="0" destOrd="0" parTransId="{92AB5B47-F283-4F2B-A6CD-25CE1784896A}" sibTransId="{99E22B9E-11A7-4F4E-BEAC-F170A3ABAE76}"/>
    <dgm:cxn modelId="{582145BC-342D-4222-8D3A-703F8F8DD5E1}" type="presOf" srcId="{09206D2D-ADB7-412D-8FC2-E64D17F467CA}" destId="{02FEF4A0-DA17-45A5-9961-16C973E579D3}" srcOrd="0" destOrd="0" presId="urn:microsoft.com/office/officeart/2018/2/layout/IconVerticalSolidList"/>
    <dgm:cxn modelId="{E4497FFA-24EF-42B8-9896-091B6A8CF356}" srcId="{846C4512-17FA-4ECB-A4EC-F8D37897B448}" destId="{7A7A9EAB-B2FB-4C08-A176-5D4B43964BD4}" srcOrd="2" destOrd="0" parTransId="{F986C4D7-9656-44A6-A414-439E15C9894B}" sibTransId="{62FD7D76-7F2D-47BE-8D56-D8EF9E439330}"/>
    <dgm:cxn modelId="{0623AFB1-09DF-4033-B640-4B0A2902D79D}" type="presParOf" srcId="{267E8697-9258-458C-857F-5B2AC802772E}" destId="{0EA0CF34-A4A1-43FA-B57A-D3937E0A1F9D}" srcOrd="0" destOrd="0" presId="urn:microsoft.com/office/officeart/2018/2/layout/IconVerticalSolidList"/>
    <dgm:cxn modelId="{F9707A18-519E-4F06-8633-D267D19BF155}" type="presParOf" srcId="{0EA0CF34-A4A1-43FA-B57A-D3937E0A1F9D}" destId="{68EE2ED9-259E-46F4-9F66-7C304E81D14F}" srcOrd="0" destOrd="0" presId="urn:microsoft.com/office/officeart/2018/2/layout/IconVerticalSolidList"/>
    <dgm:cxn modelId="{E4A3C5F0-B5A4-4187-A5AF-DABAC862370F}" type="presParOf" srcId="{0EA0CF34-A4A1-43FA-B57A-D3937E0A1F9D}" destId="{143E78F0-1D45-4A45-B1A5-A3B7114E2278}" srcOrd="1" destOrd="0" presId="urn:microsoft.com/office/officeart/2018/2/layout/IconVerticalSolidList"/>
    <dgm:cxn modelId="{300B212D-9753-4A6D-9ABF-D3328B2C0892}" type="presParOf" srcId="{0EA0CF34-A4A1-43FA-B57A-D3937E0A1F9D}" destId="{696E3146-DA2D-48FB-A03E-1449451840AB}" srcOrd="2" destOrd="0" presId="urn:microsoft.com/office/officeart/2018/2/layout/IconVerticalSolidList"/>
    <dgm:cxn modelId="{835F4816-988E-4C66-82B0-CB02F2E0CF2E}" type="presParOf" srcId="{0EA0CF34-A4A1-43FA-B57A-D3937E0A1F9D}" destId="{5E8812F3-E7C0-4BF4-8969-7F9773AF2109}" srcOrd="3" destOrd="0" presId="urn:microsoft.com/office/officeart/2018/2/layout/IconVerticalSolidList"/>
    <dgm:cxn modelId="{37F38975-9AC2-4710-BEE8-0858515A04C6}" type="presParOf" srcId="{267E8697-9258-458C-857F-5B2AC802772E}" destId="{D10F861D-46CA-4633-A9DC-3884E4DCD2BD}" srcOrd="1" destOrd="0" presId="urn:microsoft.com/office/officeart/2018/2/layout/IconVerticalSolidList"/>
    <dgm:cxn modelId="{FE396565-A90E-407E-BC23-5F1761BA9220}" type="presParOf" srcId="{267E8697-9258-458C-857F-5B2AC802772E}" destId="{C598D9FE-2BF1-4C83-86FA-7B57794A6618}" srcOrd="2" destOrd="0" presId="urn:microsoft.com/office/officeart/2018/2/layout/IconVerticalSolidList"/>
    <dgm:cxn modelId="{8974C38F-98D5-4E64-A47C-53E694B58ECC}" type="presParOf" srcId="{C598D9FE-2BF1-4C83-86FA-7B57794A6618}" destId="{7F048390-E73E-4777-8FD7-2D3C40930DE9}" srcOrd="0" destOrd="0" presId="urn:microsoft.com/office/officeart/2018/2/layout/IconVerticalSolidList"/>
    <dgm:cxn modelId="{56BCF307-F5C1-4DEF-9F1B-289196142B83}" type="presParOf" srcId="{C598D9FE-2BF1-4C83-86FA-7B57794A6618}" destId="{E7B78716-1381-4478-AF4F-464D59EAC2E3}" srcOrd="1" destOrd="0" presId="urn:microsoft.com/office/officeart/2018/2/layout/IconVerticalSolidList"/>
    <dgm:cxn modelId="{5D859E3D-B926-49BE-A91B-E30410759553}" type="presParOf" srcId="{C598D9FE-2BF1-4C83-86FA-7B57794A6618}" destId="{9B6B3A7F-D490-4ABC-B7E0-DBEB830BBFB7}" srcOrd="2" destOrd="0" presId="urn:microsoft.com/office/officeart/2018/2/layout/IconVerticalSolidList"/>
    <dgm:cxn modelId="{8DF06BE5-A2BD-4577-9227-19476D425CFC}" type="presParOf" srcId="{C598D9FE-2BF1-4C83-86FA-7B57794A6618}" destId="{02FEF4A0-DA17-45A5-9961-16C973E579D3}" srcOrd="3" destOrd="0" presId="urn:microsoft.com/office/officeart/2018/2/layout/IconVerticalSolidList"/>
    <dgm:cxn modelId="{4B949CC0-A531-474D-96F5-4E4E3913047B}" type="presParOf" srcId="{267E8697-9258-458C-857F-5B2AC802772E}" destId="{6C1FA44F-53CD-484B-8EC3-B01669D1E259}" srcOrd="3" destOrd="0" presId="urn:microsoft.com/office/officeart/2018/2/layout/IconVerticalSolidList"/>
    <dgm:cxn modelId="{454F7CC0-0987-4D34-A28F-97512C676639}" type="presParOf" srcId="{267E8697-9258-458C-857F-5B2AC802772E}" destId="{CDB6A4C5-1F88-4545-8547-181FD13447EF}" srcOrd="4" destOrd="0" presId="urn:microsoft.com/office/officeart/2018/2/layout/IconVerticalSolidList"/>
    <dgm:cxn modelId="{0429B0E0-1701-4A02-B9F3-3589309F527A}" type="presParOf" srcId="{CDB6A4C5-1F88-4545-8547-181FD13447EF}" destId="{098E294E-0A0E-49CB-8743-1D172E3C56EE}" srcOrd="0" destOrd="0" presId="urn:microsoft.com/office/officeart/2018/2/layout/IconVerticalSolidList"/>
    <dgm:cxn modelId="{599359FC-FC26-494A-BFEB-2D863981A442}" type="presParOf" srcId="{CDB6A4C5-1F88-4545-8547-181FD13447EF}" destId="{14FF62B6-B12E-400B-963B-D23CE3C29818}" srcOrd="1" destOrd="0" presId="urn:microsoft.com/office/officeart/2018/2/layout/IconVerticalSolidList"/>
    <dgm:cxn modelId="{35622F88-EEB5-4F37-8CD0-29A10B10418E}" type="presParOf" srcId="{CDB6A4C5-1F88-4545-8547-181FD13447EF}" destId="{0718BD0B-3EA4-4430-AC2B-F8E87E711FCE}" srcOrd="2" destOrd="0" presId="urn:microsoft.com/office/officeart/2018/2/layout/IconVerticalSolidList"/>
    <dgm:cxn modelId="{203ECD31-41CA-4722-B3F9-1E6E9A90CDFE}" type="presParOf" srcId="{CDB6A4C5-1F88-4545-8547-181FD13447EF}" destId="{AAB27961-1F93-4DC2-8E45-C3EF65E4E1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6AE06-26FC-45E0-8EFC-5E9CE64F54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4B6B1A-A039-41F3-B5D6-0CA663819A8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Interactive Data Visualization:</a:t>
          </a:r>
          <a:endParaRPr lang="en-US"/>
        </a:p>
      </dgm:t>
    </dgm:pt>
    <dgm:pt modelId="{AE94276A-9EA2-430E-8460-0E9BEC715C35}" type="parTrans" cxnId="{204FFD23-60FE-4286-A674-FE33F6F0D901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ABA9F508-0C30-4A39-B1E9-4973ED85708C}" type="sibTrans" cxnId="{204FFD23-60FE-4286-A674-FE33F6F0D901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EB81BF6A-399C-4DEB-8608-D007F4A65D59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/>
            <a:t>Interactive visualization allows for deeper analysis by enabling drilling down into data represented in graphs and charts.</a:t>
          </a:r>
          <a:endParaRPr lang="en-US"/>
        </a:p>
      </dgm:t>
    </dgm:pt>
    <dgm:pt modelId="{B8F9E38A-374A-48DF-AB43-3FE6FF64089C}" type="parTrans" cxnId="{48FD2F57-4FC4-4BC7-8E62-8896A6C1BBC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18D20468-208E-4FB4-9986-5EEA3FCD39B0}" type="sibTrans" cxnId="{48FD2F57-4FC4-4BC7-8E62-8896A6C1BBC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225EC2A3-00FC-42C5-8A4C-688C99E7E7B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/>
            <a:t>It permits dynamic changes in data, selection of different predictive models, and preprocessing techniques, saving analysts significant time in generating reports and effective communication.</a:t>
          </a:r>
          <a:endParaRPr lang="en-US"/>
        </a:p>
      </dgm:t>
    </dgm:pt>
    <dgm:pt modelId="{C158D887-0885-4352-8B5B-824E017D4C44}" type="parTrans" cxnId="{65ABB17F-364C-47B0-B1B4-DB6FAD4994DA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AC680F5D-13BE-4032-8206-D36AC8F54DA9}" type="sibTrans" cxnId="{65ABB17F-364C-47B0-B1B4-DB6FAD4994DA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B22F95FE-97AF-482F-91A5-9EBA6A72108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Benefits of Visualization:</a:t>
          </a:r>
          <a:endParaRPr lang="en-US"/>
        </a:p>
      </dgm:t>
    </dgm:pt>
    <dgm:pt modelId="{68407F34-1C6C-4351-A151-063C8B0B13A4}" type="parTrans" cxnId="{96FC42B7-986A-4499-B685-0C15953C0F6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961D3D27-31C9-429F-870A-136D29ED0E7B}" type="sibTrans" cxnId="{96FC42B7-986A-4499-B685-0C15953C0F6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6C3BE69-DBB6-46EB-848D-EC6B2D737D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/>
            <a:t>Using visualizations saves time in conveying ideas to management, instantly clarifying complex analytical results.</a:t>
          </a:r>
          <a:endParaRPr lang="en-US"/>
        </a:p>
      </dgm:t>
    </dgm:pt>
    <dgm:pt modelId="{C83EE99B-F43E-4263-99BB-895E0AD60BEB}" type="parTrans" cxnId="{5C3CDC5A-2459-4591-A5A3-5FB30A275B92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9768F40C-0543-4FF9-BFC4-308340666879}" type="sibTrans" cxnId="{5C3CDC5A-2459-4591-A5A3-5FB30A275B92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A6E5B8E8-DB2B-465F-9F15-13B7781AB7F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/>
            <a:t>Charts and graphs ease decision-making processes by identifying areas needing attention and aiding in predicting trends.</a:t>
          </a:r>
          <a:endParaRPr lang="en-US"/>
        </a:p>
      </dgm:t>
    </dgm:pt>
    <dgm:pt modelId="{5A85CA52-E224-40C6-A4D9-57388439AA49}" type="parTrans" cxnId="{1BE10ECC-5D03-4C5E-A6EA-D4475A82D3BC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8C1602D7-D11D-4629-917B-BD0F78A80815}" type="sibTrans" cxnId="{1BE10ECC-5D03-4C5E-A6EA-D4475A82D3BC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9D3F4A27-3883-4D4B-A277-85AF4DD2AFE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Complexities of Visualization:</a:t>
          </a:r>
          <a:endParaRPr lang="en-US"/>
        </a:p>
      </dgm:t>
    </dgm:pt>
    <dgm:pt modelId="{13BF2E9A-A8DB-40D1-A433-3F813CBE093C}" type="parTrans" cxnId="{84AAFBA3-8B55-4D5B-8398-795E97630385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3E7D305D-6549-482B-B23D-F9F67C0300DA}" type="sibTrans" cxnId="{84AAFBA3-8B55-4D5B-8398-795E97630385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8E9C074-5CE2-4BBD-A643-EDB1CDE1C73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/>
            <a:t>While powerful, effective visualization requires multidisciplinary skills in statistics, analysis, design, programming, and narrative creation.</a:t>
          </a:r>
          <a:endParaRPr lang="en-US"/>
        </a:p>
      </dgm:t>
    </dgm:pt>
    <dgm:pt modelId="{2D1F0014-BEAB-4C5A-852E-5F9E96836168}" type="parTrans" cxnId="{EDA65D27-F70E-4128-BA9F-82876E6CAFD4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1F7C6330-DA3D-4C9C-874D-4294D3CBBF90}" type="sibTrans" cxnId="{EDA65D27-F70E-4128-BA9F-82876E6CAFD4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3908B74-1FFE-4821-8B93-C30E8E682F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/>
            <a:t>Handling large, diverse data sets for meaningful representation can be challenging.</a:t>
          </a:r>
          <a:endParaRPr lang="en-US"/>
        </a:p>
      </dgm:t>
    </dgm:pt>
    <dgm:pt modelId="{91A29FD0-B3F2-48A3-9109-EB8254054B05}" type="parTrans" cxnId="{5B27D0BF-A159-4B57-B5DD-86359972907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B5FA22D6-F4DA-4D34-BC1B-FB852D35EB1A}" type="sibTrans" cxnId="{5B27D0BF-A159-4B57-B5DD-86359972907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3B7344A3-6BCB-4BB0-A2D4-10AFBC05FDB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0" i="0" dirty="0"/>
            <a:t>Visualizations can inadvertently convey misleading patterns or predictions, requiring careful interpretation and consensus among analysts before presenting to management.</a:t>
          </a:r>
          <a:endParaRPr lang="en-US" dirty="0"/>
        </a:p>
      </dgm:t>
    </dgm:pt>
    <dgm:pt modelId="{AB43C0D9-AC38-4EB8-9687-066618150302}" type="parTrans" cxnId="{060DEB11-097F-4A7C-846B-1B3B4D3754CC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CB59C394-B374-458D-8801-1B562498E7F0}" type="sibTrans" cxnId="{060DEB11-097F-4A7C-846B-1B3B4D3754CC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8331FD4-1880-5543-B3A8-051E20D643E7}" type="pres">
      <dgm:prSet presAssocID="{E186AE06-26FC-45E0-8EFC-5E9CE64F54DC}" presName="linear" presStyleCnt="0">
        <dgm:presLayoutVars>
          <dgm:dir/>
          <dgm:animLvl val="lvl"/>
          <dgm:resizeHandles val="exact"/>
        </dgm:presLayoutVars>
      </dgm:prSet>
      <dgm:spPr/>
    </dgm:pt>
    <dgm:pt modelId="{366D5A7B-9D46-7845-9329-8DAEE9225FFE}" type="pres">
      <dgm:prSet presAssocID="{634B6B1A-A039-41F3-B5D6-0CA663819A83}" presName="parentLin" presStyleCnt="0"/>
      <dgm:spPr/>
    </dgm:pt>
    <dgm:pt modelId="{F33E7AA3-3277-8148-A84B-1BB362B26302}" type="pres">
      <dgm:prSet presAssocID="{634B6B1A-A039-41F3-B5D6-0CA663819A83}" presName="parentLeftMargin" presStyleLbl="node1" presStyleIdx="0" presStyleCnt="3"/>
      <dgm:spPr/>
    </dgm:pt>
    <dgm:pt modelId="{B4750232-002C-B747-A5C0-E61A506FA718}" type="pres">
      <dgm:prSet presAssocID="{634B6B1A-A039-41F3-B5D6-0CA663819A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2CF457-48BF-9241-AD76-B3BA8FC1951B}" type="pres">
      <dgm:prSet presAssocID="{634B6B1A-A039-41F3-B5D6-0CA663819A83}" presName="negativeSpace" presStyleCnt="0"/>
      <dgm:spPr/>
    </dgm:pt>
    <dgm:pt modelId="{4CF77FB5-1960-8C4F-9F58-0CFE0059304D}" type="pres">
      <dgm:prSet presAssocID="{634B6B1A-A039-41F3-B5D6-0CA663819A83}" presName="childText" presStyleLbl="conFgAcc1" presStyleIdx="0" presStyleCnt="3">
        <dgm:presLayoutVars>
          <dgm:bulletEnabled val="1"/>
        </dgm:presLayoutVars>
      </dgm:prSet>
      <dgm:spPr/>
    </dgm:pt>
    <dgm:pt modelId="{EFC1AE0D-32F1-9646-900C-243A2072954A}" type="pres">
      <dgm:prSet presAssocID="{ABA9F508-0C30-4A39-B1E9-4973ED85708C}" presName="spaceBetweenRectangles" presStyleCnt="0"/>
      <dgm:spPr/>
    </dgm:pt>
    <dgm:pt modelId="{EF3D8A66-B299-8F44-AC36-DD783D438790}" type="pres">
      <dgm:prSet presAssocID="{B22F95FE-97AF-482F-91A5-9EBA6A72108A}" presName="parentLin" presStyleCnt="0"/>
      <dgm:spPr/>
    </dgm:pt>
    <dgm:pt modelId="{910D3525-3A7E-D143-984A-E2BB5631209B}" type="pres">
      <dgm:prSet presAssocID="{B22F95FE-97AF-482F-91A5-9EBA6A72108A}" presName="parentLeftMargin" presStyleLbl="node1" presStyleIdx="0" presStyleCnt="3"/>
      <dgm:spPr/>
    </dgm:pt>
    <dgm:pt modelId="{E7025061-876B-8E4D-8457-D6C40FF66E73}" type="pres">
      <dgm:prSet presAssocID="{B22F95FE-97AF-482F-91A5-9EBA6A7210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81EB3A-3950-6145-ACDC-3C51B4D9A63E}" type="pres">
      <dgm:prSet presAssocID="{B22F95FE-97AF-482F-91A5-9EBA6A72108A}" presName="negativeSpace" presStyleCnt="0"/>
      <dgm:spPr/>
    </dgm:pt>
    <dgm:pt modelId="{0E528806-657A-B043-8575-DB96BBFD0157}" type="pres">
      <dgm:prSet presAssocID="{B22F95FE-97AF-482F-91A5-9EBA6A72108A}" presName="childText" presStyleLbl="conFgAcc1" presStyleIdx="1" presStyleCnt="3">
        <dgm:presLayoutVars>
          <dgm:bulletEnabled val="1"/>
        </dgm:presLayoutVars>
      </dgm:prSet>
      <dgm:spPr/>
    </dgm:pt>
    <dgm:pt modelId="{367D06C8-3966-6C44-83D8-09FBD66D9425}" type="pres">
      <dgm:prSet presAssocID="{961D3D27-31C9-429F-870A-136D29ED0E7B}" presName="spaceBetweenRectangles" presStyleCnt="0"/>
      <dgm:spPr/>
    </dgm:pt>
    <dgm:pt modelId="{4DB4D9D6-A3ED-CB41-A0B7-1BCD9C3C0EAF}" type="pres">
      <dgm:prSet presAssocID="{9D3F4A27-3883-4D4B-A277-85AF4DD2AFEE}" presName="parentLin" presStyleCnt="0"/>
      <dgm:spPr/>
    </dgm:pt>
    <dgm:pt modelId="{D6FB0C44-2433-114C-BCF7-C3E9CB88D08A}" type="pres">
      <dgm:prSet presAssocID="{9D3F4A27-3883-4D4B-A277-85AF4DD2AFEE}" presName="parentLeftMargin" presStyleLbl="node1" presStyleIdx="1" presStyleCnt="3"/>
      <dgm:spPr/>
    </dgm:pt>
    <dgm:pt modelId="{95F182E2-67A4-EB47-9FF4-BBBFFC640F59}" type="pres">
      <dgm:prSet presAssocID="{9D3F4A27-3883-4D4B-A277-85AF4DD2AF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D5B2CB-359A-8142-9EB6-DE6240F87DA2}" type="pres">
      <dgm:prSet presAssocID="{9D3F4A27-3883-4D4B-A277-85AF4DD2AFEE}" presName="negativeSpace" presStyleCnt="0"/>
      <dgm:spPr/>
    </dgm:pt>
    <dgm:pt modelId="{6AD65DE5-854E-7C47-A6B1-623E442073D0}" type="pres">
      <dgm:prSet presAssocID="{9D3F4A27-3883-4D4B-A277-85AF4DD2AFE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5E30D-D53D-8A47-ABC9-EA446FAD2FD7}" type="presOf" srcId="{9D3F4A27-3883-4D4B-A277-85AF4DD2AFEE}" destId="{D6FB0C44-2433-114C-BCF7-C3E9CB88D08A}" srcOrd="0" destOrd="0" presId="urn:microsoft.com/office/officeart/2005/8/layout/list1"/>
    <dgm:cxn modelId="{7731830E-60A6-674E-8C10-DCFDBE0B4C38}" type="presOf" srcId="{EB81BF6A-399C-4DEB-8608-D007F4A65D59}" destId="{4CF77FB5-1960-8C4F-9F58-0CFE0059304D}" srcOrd="0" destOrd="0" presId="urn:microsoft.com/office/officeart/2005/8/layout/list1"/>
    <dgm:cxn modelId="{060DEB11-097F-4A7C-846B-1B3B4D3754CC}" srcId="{9D3F4A27-3883-4D4B-A277-85AF4DD2AFEE}" destId="{3B7344A3-6BCB-4BB0-A2D4-10AFBC05FDB4}" srcOrd="2" destOrd="0" parTransId="{AB43C0D9-AC38-4EB8-9687-066618150302}" sibTransId="{CB59C394-B374-458D-8801-1B562498E7F0}"/>
    <dgm:cxn modelId="{50588418-97B8-7E40-A76C-46296706D47B}" type="presOf" srcId="{B22F95FE-97AF-482F-91A5-9EBA6A72108A}" destId="{E7025061-876B-8E4D-8457-D6C40FF66E73}" srcOrd="1" destOrd="0" presId="urn:microsoft.com/office/officeart/2005/8/layout/list1"/>
    <dgm:cxn modelId="{06E11919-2067-7C49-8E79-60C404F3E515}" type="presOf" srcId="{3B7344A3-6BCB-4BB0-A2D4-10AFBC05FDB4}" destId="{6AD65DE5-854E-7C47-A6B1-623E442073D0}" srcOrd="0" destOrd="2" presId="urn:microsoft.com/office/officeart/2005/8/layout/list1"/>
    <dgm:cxn modelId="{0E9EB019-CF77-8E40-9AC4-7F0943F51A5C}" type="presOf" srcId="{E186AE06-26FC-45E0-8EFC-5E9CE64F54DC}" destId="{08331FD4-1880-5543-B3A8-051E20D643E7}" srcOrd="0" destOrd="0" presId="urn:microsoft.com/office/officeart/2005/8/layout/list1"/>
    <dgm:cxn modelId="{204FFD23-60FE-4286-A674-FE33F6F0D901}" srcId="{E186AE06-26FC-45E0-8EFC-5E9CE64F54DC}" destId="{634B6B1A-A039-41F3-B5D6-0CA663819A83}" srcOrd="0" destOrd="0" parTransId="{AE94276A-9EA2-430E-8460-0E9BEC715C35}" sibTransId="{ABA9F508-0C30-4A39-B1E9-4973ED85708C}"/>
    <dgm:cxn modelId="{EDA65D27-F70E-4128-BA9F-82876E6CAFD4}" srcId="{9D3F4A27-3883-4D4B-A277-85AF4DD2AFEE}" destId="{08E9C074-5CE2-4BBD-A643-EDB1CDE1C737}" srcOrd="0" destOrd="0" parTransId="{2D1F0014-BEAB-4C5A-852E-5F9E96836168}" sibTransId="{1F7C6330-DA3D-4C9C-874D-4294D3CBBF90}"/>
    <dgm:cxn modelId="{99E41E2F-61C0-C645-AF47-B173D2DDC58C}" type="presOf" srcId="{D3908B74-1FFE-4821-8B93-C30E8E682F91}" destId="{6AD65DE5-854E-7C47-A6B1-623E442073D0}" srcOrd="0" destOrd="1" presId="urn:microsoft.com/office/officeart/2005/8/layout/list1"/>
    <dgm:cxn modelId="{48FD2F57-4FC4-4BC7-8E62-8896A6C1BBCF}" srcId="{634B6B1A-A039-41F3-B5D6-0CA663819A83}" destId="{EB81BF6A-399C-4DEB-8608-D007F4A65D59}" srcOrd="0" destOrd="0" parTransId="{B8F9E38A-374A-48DF-AB43-3FE6FF64089C}" sibTransId="{18D20468-208E-4FB4-9986-5EEA3FCD39B0}"/>
    <dgm:cxn modelId="{5C3CDC5A-2459-4591-A5A3-5FB30A275B92}" srcId="{B22F95FE-97AF-482F-91A5-9EBA6A72108A}" destId="{46C3BE69-DBB6-46EB-848D-EC6B2D737DAD}" srcOrd="0" destOrd="0" parTransId="{C83EE99B-F43E-4263-99BB-895E0AD60BEB}" sibTransId="{9768F40C-0543-4FF9-BFC4-308340666879}"/>
    <dgm:cxn modelId="{9F92465B-33A6-6C4E-95CB-54DBE6F76A6E}" type="presOf" srcId="{46C3BE69-DBB6-46EB-848D-EC6B2D737DAD}" destId="{0E528806-657A-B043-8575-DB96BBFD0157}" srcOrd="0" destOrd="0" presId="urn:microsoft.com/office/officeart/2005/8/layout/list1"/>
    <dgm:cxn modelId="{9D30B874-E51D-C34F-9FD1-312E698D7C33}" type="presOf" srcId="{B22F95FE-97AF-482F-91A5-9EBA6A72108A}" destId="{910D3525-3A7E-D143-984A-E2BB5631209B}" srcOrd="0" destOrd="0" presId="urn:microsoft.com/office/officeart/2005/8/layout/list1"/>
    <dgm:cxn modelId="{364D2D7C-B23F-AF4C-9E6D-3258C9B217C8}" type="presOf" srcId="{08E9C074-5CE2-4BBD-A643-EDB1CDE1C737}" destId="{6AD65DE5-854E-7C47-A6B1-623E442073D0}" srcOrd="0" destOrd="0" presId="urn:microsoft.com/office/officeart/2005/8/layout/list1"/>
    <dgm:cxn modelId="{65ABB17F-364C-47B0-B1B4-DB6FAD4994DA}" srcId="{634B6B1A-A039-41F3-B5D6-0CA663819A83}" destId="{225EC2A3-00FC-42C5-8A4C-688C99E7E7B6}" srcOrd="1" destOrd="0" parTransId="{C158D887-0885-4352-8B5B-824E017D4C44}" sibTransId="{AC680F5D-13BE-4032-8206-D36AC8F54DA9}"/>
    <dgm:cxn modelId="{84AAFBA3-8B55-4D5B-8398-795E97630385}" srcId="{E186AE06-26FC-45E0-8EFC-5E9CE64F54DC}" destId="{9D3F4A27-3883-4D4B-A277-85AF4DD2AFEE}" srcOrd="2" destOrd="0" parTransId="{13BF2E9A-A8DB-40D1-A433-3F813CBE093C}" sibTransId="{3E7D305D-6549-482B-B23D-F9F67C0300DA}"/>
    <dgm:cxn modelId="{96FC42B7-986A-4499-B685-0C15953C0F60}" srcId="{E186AE06-26FC-45E0-8EFC-5E9CE64F54DC}" destId="{B22F95FE-97AF-482F-91A5-9EBA6A72108A}" srcOrd="1" destOrd="0" parTransId="{68407F34-1C6C-4351-A151-063C8B0B13A4}" sibTransId="{961D3D27-31C9-429F-870A-136D29ED0E7B}"/>
    <dgm:cxn modelId="{5B27D0BF-A159-4B57-B5DD-86359972907E}" srcId="{9D3F4A27-3883-4D4B-A277-85AF4DD2AFEE}" destId="{D3908B74-1FFE-4821-8B93-C30E8E682F91}" srcOrd="1" destOrd="0" parTransId="{91A29FD0-B3F2-48A3-9109-EB8254054B05}" sibTransId="{B5FA22D6-F4DA-4D34-BC1B-FB852D35EB1A}"/>
    <dgm:cxn modelId="{6740D8C1-6203-FC41-952D-AD0EE09B4034}" type="presOf" srcId="{A6E5B8E8-DB2B-465F-9F15-13B7781AB7F4}" destId="{0E528806-657A-B043-8575-DB96BBFD0157}" srcOrd="0" destOrd="1" presId="urn:microsoft.com/office/officeart/2005/8/layout/list1"/>
    <dgm:cxn modelId="{1BE10ECC-5D03-4C5E-A6EA-D4475A82D3BC}" srcId="{B22F95FE-97AF-482F-91A5-9EBA6A72108A}" destId="{A6E5B8E8-DB2B-465F-9F15-13B7781AB7F4}" srcOrd="1" destOrd="0" parTransId="{5A85CA52-E224-40C6-A4D9-57388439AA49}" sibTransId="{8C1602D7-D11D-4629-917B-BD0F78A80815}"/>
    <dgm:cxn modelId="{9CDBDFD1-A359-9D49-9D29-595DC6A5A190}" type="presOf" srcId="{225EC2A3-00FC-42C5-8A4C-688C99E7E7B6}" destId="{4CF77FB5-1960-8C4F-9F58-0CFE0059304D}" srcOrd="0" destOrd="1" presId="urn:microsoft.com/office/officeart/2005/8/layout/list1"/>
    <dgm:cxn modelId="{2A9E94D7-3BB1-7A43-B547-70E249CB47A3}" type="presOf" srcId="{9D3F4A27-3883-4D4B-A277-85AF4DD2AFEE}" destId="{95F182E2-67A4-EB47-9FF4-BBBFFC640F59}" srcOrd="1" destOrd="0" presId="urn:microsoft.com/office/officeart/2005/8/layout/list1"/>
    <dgm:cxn modelId="{3CC128D8-05A1-C845-83AC-7DC0DB0C6AD6}" type="presOf" srcId="{634B6B1A-A039-41F3-B5D6-0CA663819A83}" destId="{B4750232-002C-B747-A5C0-E61A506FA718}" srcOrd="1" destOrd="0" presId="urn:microsoft.com/office/officeart/2005/8/layout/list1"/>
    <dgm:cxn modelId="{6FAF25EB-AB16-A446-920D-04E52BC9B9EA}" type="presOf" srcId="{634B6B1A-A039-41F3-B5D6-0CA663819A83}" destId="{F33E7AA3-3277-8148-A84B-1BB362B26302}" srcOrd="0" destOrd="0" presId="urn:microsoft.com/office/officeart/2005/8/layout/list1"/>
    <dgm:cxn modelId="{3E1CC3FD-432D-8F4F-AB84-38020DEA0CC2}" type="presParOf" srcId="{08331FD4-1880-5543-B3A8-051E20D643E7}" destId="{366D5A7B-9D46-7845-9329-8DAEE9225FFE}" srcOrd="0" destOrd="0" presId="urn:microsoft.com/office/officeart/2005/8/layout/list1"/>
    <dgm:cxn modelId="{07E84EAC-FDA2-E04F-8923-5C719C54ABAB}" type="presParOf" srcId="{366D5A7B-9D46-7845-9329-8DAEE9225FFE}" destId="{F33E7AA3-3277-8148-A84B-1BB362B26302}" srcOrd="0" destOrd="0" presId="urn:microsoft.com/office/officeart/2005/8/layout/list1"/>
    <dgm:cxn modelId="{F7B9CAE9-7B35-A54C-B476-CD6E08E31381}" type="presParOf" srcId="{366D5A7B-9D46-7845-9329-8DAEE9225FFE}" destId="{B4750232-002C-B747-A5C0-E61A506FA718}" srcOrd="1" destOrd="0" presId="urn:microsoft.com/office/officeart/2005/8/layout/list1"/>
    <dgm:cxn modelId="{AE1BEDF4-9E29-2B43-9CE4-696716D537BB}" type="presParOf" srcId="{08331FD4-1880-5543-B3A8-051E20D643E7}" destId="{172CF457-48BF-9241-AD76-B3BA8FC1951B}" srcOrd="1" destOrd="0" presId="urn:microsoft.com/office/officeart/2005/8/layout/list1"/>
    <dgm:cxn modelId="{594BF8AD-6E20-C24D-8F24-368214479820}" type="presParOf" srcId="{08331FD4-1880-5543-B3A8-051E20D643E7}" destId="{4CF77FB5-1960-8C4F-9F58-0CFE0059304D}" srcOrd="2" destOrd="0" presId="urn:microsoft.com/office/officeart/2005/8/layout/list1"/>
    <dgm:cxn modelId="{9ABC1E25-7844-5C44-A3BB-924AF41EAD0C}" type="presParOf" srcId="{08331FD4-1880-5543-B3A8-051E20D643E7}" destId="{EFC1AE0D-32F1-9646-900C-243A2072954A}" srcOrd="3" destOrd="0" presId="urn:microsoft.com/office/officeart/2005/8/layout/list1"/>
    <dgm:cxn modelId="{8E27EA10-44C9-C94F-A87C-BBE390EC435F}" type="presParOf" srcId="{08331FD4-1880-5543-B3A8-051E20D643E7}" destId="{EF3D8A66-B299-8F44-AC36-DD783D438790}" srcOrd="4" destOrd="0" presId="urn:microsoft.com/office/officeart/2005/8/layout/list1"/>
    <dgm:cxn modelId="{06648794-F557-7D4A-A9FE-ADC93C223D69}" type="presParOf" srcId="{EF3D8A66-B299-8F44-AC36-DD783D438790}" destId="{910D3525-3A7E-D143-984A-E2BB5631209B}" srcOrd="0" destOrd="0" presId="urn:microsoft.com/office/officeart/2005/8/layout/list1"/>
    <dgm:cxn modelId="{6C8DF72A-286A-804C-B7AD-98957E8F1152}" type="presParOf" srcId="{EF3D8A66-B299-8F44-AC36-DD783D438790}" destId="{E7025061-876B-8E4D-8457-D6C40FF66E73}" srcOrd="1" destOrd="0" presId="urn:microsoft.com/office/officeart/2005/8/layout/list1"/>
    <dgm:cxn modelId="{8CEFC3A6-ADB6-2F48-91C2-DF76DB3D7BFE}" type="presParOf" srcId="{08331FD4-1880-5543-B3A8-051E20D643E7}" destId="{CD81EB3A-3950-6145-ACDC-3C51B4D9A63E}" srcOrd="5" destOrd="0" presId="urn:microsoft.com/office/officeart/2005/8/layout/list1"/>
    <dgm:cxn modelId="{C43758E5-B020-3145-98DC-A233C9B1150D}" type="presParOf" srcId="{08331FD4-1880-5543-B3A8-051E20D643E7}" destId="{0E528806-657A-B043-8575-DB96BBFD0157}" srcOrd="6" destOrd="0" presId="urn:microsoft.com/office/officeart/2005/8/layout/list1"/>
    <dgm:cxn modelId="{40B4A8E3-39A0-C645-BA43-BFF10FB23096}" type="presParOf" srcId="{08331FD4-1880-5543-B3A8-051E20D643E7}" destId="{367D06C8-3966-6C44-83D8-09FBD66D9425}" srcOrd="7" destOrd="0" presId="urn:microsoft.com/office/officeart/2005/8/layout/list1"/>
    <dgm:cxn modelId="{904BA33E-7004-CE40-BCEB-78D79AEE689A}" type="presParOf" srcId="{08331FD4-1880-5543-B3A8-051E20D643E7}" destId="{4DB4D9D6-A3ED-CB41-A0B7-1BCD9C3C0EAF}" srcOrd="8" destOrd="0" presId="urn:microsoft.com/office/officeart/2005/8/layout/list1"/>
    <dgm:cxn modelId="{03C44537-C5E6-1E42-8480-1F8D3621EA4D}" type="presParOf" srcId="{4DB4D9D6-A3ED-CB41-A0B7-1BCD9C3C0EAF}" destId="{D6FB0C44-2433-114C-BCF7-C3E9CB88D08A}" srcOrd="0" destOrd="0" presId="urn:microsoft.com/office/officeart/2005/8/layout/list1"/>
    <dgm:cxn modelId="{FBDEA41C-CBED-C247-82A0-2A44C280800A}" type="presParOf" srcId="{4DB4D9D6-A3ED-CB41-A0B7-1BCD9C3C0EAF}" destId="{95F182E2-67A4-EB47-9FF4-BBBFFC640F59}" srcOrd="1" destOrd="0" presId="urn:microsoft.com/office/officeart/2005/8/layout/list1"/>
    <dgm:cxn modelId="{F217F8BE-D42B-2345-A38C-65B754051B7E}" type="presParOf" srcId="{08331FD4-1880-5543-B3A8-051E20D643E7}" destId="{B3D5B2CB-359A-8142-9EB6-DE6240F87DA2}" srcOrd="9" destOrd="0" presId="urn:microsoft.com/office/officeart/2005/8/layout/list1"/>
    <dgm:cxn modelId="{534D67EA-674E-CB4F-A298-4C1F25E0C00A}" type="presParOf" srcId="{08331FD4-1880-5543-B3A8-051E20D643E7}" destId="{6AD65DE5-854E-7C47-A6B1-623E442073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06686B-AA4B-450F-8F68-9D22C0B7554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DC84A4-C5A6-4A9B-BA65-8204C91273A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Relevance of Visualization:</a:t>
          </a:r>
          <a:endParaRPr lang="en-US"/>
        </a:p>
      </dgm:t>
    </dgm:pt>
    <dgm:pt modelId="{04B8671B-57EB-4215-9DD1-EC33E6F39BD1}" type="parTrans" cxnId="{606366B1-D75B-4FA3-8533-53A73A798EF5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61F98505-B5FD-453D-B74A-1DEAA0C34768}" type="sibTrans" cxnId="{606366B1-D75B-4FA3-8533-53A73A798EF5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BA8D1942-D029-4F4E-98EA-38A50DB2C72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Purposeful Data Presentation:</a:t>
          </a:r>
          <a:r>
            <a:rPr lang="en-IN" b="0" i="0"/>
            <a:t> A good visualization serves a clear purpose, aligning with the primary goal of the analytics project.</a:t>
          </a:r>
          <a:endParaRPr lang="en-US"/>
        </a:p>
      </dgm:t>
    </dgm:pt>
    <dgm:pt modelId="{6C1F6BA6-87D6-4CB9-9318-5B9787D5EBCD}" type="parTrans" cxnId="{3B00784E-45D0-49B2-AC04-D82D6D14C9A2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CC2FC43C-E324-4F75-91BA-FCA4B34351C4}" type="sibTrans" cxnId="{3B00784E-45D0-49B2-AC04-D82D6D14C9A2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FEEE7095-7E95-4D03-8D27-B504DA2B2718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 dirty="0"/>
            <a:t>Narrative Development:</a:t>
          </a:r>
          <a:r>
            <a:rPr lang="en-IN" b="0" i="0" dirty="0"/>
            <a:t> It should construct a narrative around relevant data, emphasizing results and utilizing suitable visualization methods (e.g., PowerPoint for company presentations).</a:t>
          </a:r>
          <a:endParaRPr lang="en-US" dirty="0"/>
        </a:p>
      </dgm:t>
    </dgm:pt>
    <dgm:pt modelId="{E4566421-E37B-4216-8B5F-DE1F33754924}" type="parTrans" cxnId="{384B16CF-074B-4CF1-BA6E-5C33C8E48058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FA922663-25C1-4E95-A363-FCBF427D491F}" type="sibTrans" cxnId="{384B16CF-074B-4CF1-BA6E-5C33C8E48058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973D4B3A-5369-491B-B395-ADC49F86528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Interpretability of Visuals:</a:t>
          </a:r>
          <a:endParaRPr lang="en-US"/>
        </a:p>
      </dgm:t>
    </dgm:pt>
    <dgm:pt modelId="{A26612F5-D80A-4D31-8D8F-6F2F5538896E}" type="parTrans" cxnId="{E963079E-7BF1-4188-A602-AF3172F138E3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A3424850-A912-4CA7-A31E-54E5D63F9967}" type="sibTrans" cxnId="{E963079E-7BF1-4188-A602-AF3172F138E3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C40F8393-6D65-4A50-9061-C43232CFEC69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 dirty="0"/>
            <a:t>Deriving Meaningful Interpretations:</a:t>
          </a:r>
          <a:r>
            <a:rPr lang="en-IN" b="0" i="0" dirty="0"/>
            <a:t> Effective visualizations allow for distinct and unambiguous interpretations, leading to insights aligned with the model's output and business queries.</a:t>
          </a:r>
          <a:endParaRPr lang="en-US" dirty="0"/>
        </a:p>
      </dgm:t>
    </dgm:pt>
    <dgm:pt modelId="{9B18BD01-B11D-4394-9C90-CB29359C7131}" type="parTrans" cxnId="{DE2AF6CF-2EA0-4E13-A5E6-01E53446EA4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67F1DEE2-9E04-482E-9679-86C016B6276D}" type="sibTrans" cxnId="{DE2AF6CF-2EA0-4E13-A5E6-01E53446EA4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BD0463D0-7E6C-41F3-B523-CA319834FE5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Convergence of Interpretations:</a:t>
          </a:r>
          <a:r>
            <a:rPr lang="en-IN" b="0" i="0"/>
            <a:t> Multiple interpretations should converge, supporting a coherent storyline or overarching concept, ensuring clarity.</a:t>
          </a:r>
          <a:endParaRPr lang="en-US"/>
        </a:p>
      </dgm:t>
    </dgm:pt>
    <dgm:pt modelId="{B51B2524-198A-41DD-BD17-F92AEAEF36CF}" type="parTrans" cxnId="{1845C08F-D4C8-4A30-A47D-1DFA5CF0487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64DA67EF-53E7-4DA6-B578-374CD192F20A}" type="sibTrans" cxnId="{1845C08F-D4C8-4A30-A47D-1DFA5CF0487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ED86729D-7289-204A-A889-F7ACDBACB085}" type="pres">
      <dgm:prSet presAssocID="{D206686B-AA4B-450F-8F68-9D22C0B75545}" presName="linear" presStyleCnt="0">
        <dgm:presLayoutVars>
          <dgm:dir/>
          <dgm:animLvl val="lvl"/>
          <dgm:resizeHandles val="exact"/>
        </dgm:presLayoutVars>
      </dgm:prSet>
      <dgm:spPr/>
    </dgm:pt>
    <dgm:pt modelId="{900524A4-526B-BD4A-9677-2FA158A2B66D}" type="pres">
      <dgm:prSet presAssocID="{E1DC84A4-C5A6-4A9B-BA65-8204C91273AF}" presName="parentLin" presStyleCnt="0"/>
      <dgm:spPr/>
    </dgm:pt>
    <dgm:pt modelId="{21CF5842-13D5-1A4A-BD3D-17BED3782EFF}" type="pres">
      <dgm:prSet presAssocID="{E1DC84A4-C5A6-4A9B-BA65-8204C91273AF}" presName="parentLeftMargin" presStyleLbl="node1" presStyleIdx="0" presStyleCnt="2"/>
      <dgm:spPr/>
    </dgm:pt>
    <dgm:pt modelId="{27B2497F-ABA7-F441-8B33-573CBD64175C}" type="pres">
      <dgm:prSet presAssocID="{E1DC84A4-C5A6-4A9B-BA65-8204C91273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B71DB5-EEA5-4F4D-B4C4-C486B81BEA78}" type="pres">
      <dgm:prSet presAssocID="{E1DC84A4-C5A6-4A9B-BA65-8204C91273AF}" presName="negativeSpace" presStyleCnt="0"/>
      <dgm:spPr/>
    </dgm:pt>
    <dgm:pt modelId="{DB39A9EA-B3EA-8C42-82F4-6F9DD682362E}" type="pres">
      <dgm:prSet presAssocID="{E1DC84A4-C5A6-4A9B-BA65-8204C91273AF}" presName="childText" presStyleLbl="conFgAcc1" presStyleIdx="0" presStyleCnt="2">
        <dgm:presLayoutVars>
          <dgm:bulletEnabled val="1"/>
        </dgm:presLayoutVars>
      </dgm:prSet>
      <dgm:spPr/>
    </dgm:pt>
    <dgm:pt modelId="{46CBF049-D53D-8E48-BE0F-7063440C0794}" type="pres">
      <dgm:prSet presAssocID="{61F98505-B5FD-453D-B74A-1DEAA0C34768}" presName="spaceBetweenRectangles" presStyleCnt="0"/>
      <dgm:spPr/>
    </dgm:pt>
    <dgm:pt modelId="{1827C166-603F-E44C-AB43-A7FE90CB576F}" type="pres">
      <dgm:prSet presAssocID="{973D4B3A-5369-491B-B395-ADC49F86528B}" presName="parentLin" presStyleCnt="0"/>
      <dgm:spPr/>
    </dgm:pt>
    <dgm:pt modelId="{0939D59A-962E-B141-A8CF-CFF00701A318}" type="pres">
      <dgm:prSet presAssocID="{973D4B3A-5369-491B-B395-ADC49F86528B}" presName="parentLeftMargin" presStyleLbl="node1" presStyleIdx="0" presStyleCnt="2"/>
      <dgm:spPr/>
    </dgm:pt>
    <dgm:pt modelId="{1EC1BE69-2F56-C74B-AAFA-2E17D5D1160B}" type="pres">
      <dgm:prSet presAssocID="{973D4B3A-5369-491B-B395-ADC49F8652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63867F-CD75-6B4E-8FBC-C98582F1BB82}" type="pres">
      <dgm:prSet presAssocID="{973D4B3A-5369-491B-B395-ADC49F86528B}" presName="negativeSpace" presStyleCnt="0"/>
      <dgm:spPr/>
    </dgm:pt>
    <dgm:pt modelId="{DF9DE7E9-7D8B-D149-B4E1-65822144FEAA}" type="pres">
      <dgm:prSet presAssocID="{973D4B3A-5369-491B-B395-ADC49F8652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1BE334-B3BD-A24A-91A8-A9EBFC416B19}" type="presOf" srcId="{BD0463D0-7E6C-41F3-B523-CA319834FE52}" destId="{DF9DE7E9-7D8B-D149-B4E1-65822144FEAA}" srcOrd="0" destOrd="1" presId="urn:microsoft.com/office/officeart/2005/8/layout/list1"/>
    <dgm:cxn modelId="{DEBE7E48-9445-884B-9C69-AE4B25DA66A9}" type="presOf" srcId="{973D4B3A-5369-491B-B395-ADC49F86528B}" destId="{1EC1BE69-2F56-C74B-AAFA-2E17D5D1160B}" srcOrd="1" destOrd="0" presId="urn:microsoft.com/office/officeart/2005/8/layout/list1"/>
    <dgm:cxn modelId="{3B00784E-45D0-49B2-AC04-D82D6D14C9A2}" srcId="{E1DC84A4-C5A6-4A9B-BA65-8204C91273AF}" destId="{BA8D1942-D029-4F4E-98EA-38A50DB2C72C}" srcOrd="0" destOrd="0" parTransId="{6C1F6BA6-87D6-4CB9-9318-5B9787D5EBCD}" sibTransId="{CC2FC43C-E324-4F75-91BA-FCA4B34351C4}"/>
    <dgm:cxn modelId="{8C1E055D-3070-254F-B0BD-8C802D79A06F}" type="presOf" srcId="{D206686B-AA4B-450F-8F68-9D22C0B75545}" destId="{ED86729D-7289-204A-A889-F7ACDBACB085}" srcOrd="0" destOrd="0" presId="urn:microsoft.com/office/officeart/2005/8/layout/list1"/>
    <dgm:cxn modelId="{AD263B67-E7B1-CD40-AF94-12A34BB1C855}" type="presOf" srcId="{FEEE7095-7E95-4D03-8D27-B504DA2B2718}" destId="{DB39A9EA-B3EA-8C42-82F4-6F9DD682362E}" srcOrd="0" destOrd="1" presId="urn:microsoft.com/office/officeart/2005/8/layout/list1"/>
    <dgm:cxn modelId="{B316EE82-4D30-F845-A5AA-CD0E835297EE}" type="presOf" srcId="{973D4B3A-5369-491B-B395-ADC49F86528B}" destId="{0939D59A-962E-B141-A8CF-CFF00701A318}" srcOrd="0" destOrd="0" presId="urn:microsoft.com/office/officeart/2005/8/layout/list1"/>
    <dgm:cxn modelId="{1845C08F-D4C8-4A30-A47D-1DFA5CF04870}" srcId="{973D4B3A-5369-491B-B395-ADC49F86528B}" destId="{BD0463D0-7E6C-41F3-B523-CA319834FE52}" srcOrd="1" destOrd="0" parTransId="{B51B2524-198A-41DD-BD17-F92AEAEF36CF}" sibTransId="{64DA67EF-53E7-4DA6-B578-374CD192F20A}"/>
    <dgm:cxn modelId="{BC400A9D-9E5B-294E-B1E3-DB33F8C9D80B}" type="presOf" srcId="{BA8D1942-D029-4F4E-98EA-38A50DB2C72C}" destId="{DB39A9EA-B3EA-8C42-82F4-6F9DD682362E}" srcOrd="0" destOrd="0" presId="urn:microsoft.com/office/officeart/2005/8/layout/list1"/>
    <dgm:cxn modelId="{E963079E-7BF1-4188-A602-AF3172F138E3}" srcId="{D206686B-AA4B-450F-8F68-9D22C0B75545}" destId="{973D4B3A-5369-491B-B395-ADC49F86528B}" srcOrd="1" destOrd="0" parTransId="{A26612F5-D80A-4D31-8D8F-6F2F5538896E}" sibTransId="{A3424850-A912-4CA7-A31E-54E5D63F9967}"/>
    <dgm:cxn modelId="{564A4EAE-11D2-D54E-98D0-15CA6C5640DA}" type="presOf" srcId="{E1DC84A4-C5A6-4A9B-BA65-8204C91273AF}" destId="{21CF5842-13D5-1A4A-BD3D-17BED3782EFF}" srcOrd="0" destOrd="0" presId="urn:microsoft.com/office/officeart/2005/8/layout/list1"/>
    <dgm:cxn modelId="{606366B1-D75B-4FA3-8533-53A73A798EF5}" srcId="{D206686B-AA4B-450F-8F68-9D22C0B75545}" destId="{E1DC84A4-C5A6-4A9B-BA65-8204C91273AF}" srcOrd="0" destOrd="0" parTransId="{04B8671B-57EB-4215-9DD1-EC33E6F39BD1}" sibTransId="{61F98505-B5FD-453D-B74A-1DEAA0C34768}"/>
    <dgm:cxn modelId="{184AB4C6-3F66-004C-83FF-DCA627A16CD1}" type="presOf" srcId="{C40F8393-6D65-4A50-9061-C43232CFEC69}" destId="{DF9DE7E9-7D8B-D149-B4E1-65822144FEAA}" srcOrd="0" destOrd="0" presId="urn:microsoft.com/office/officeart/2005/8/layout/list1"/>
    <dgm:cxn modelId="{A929D6C7-97E7-3341-BBAB-D0C9EBD2E68D}" type="presOf" srcId="{E1DC84A4-C5A6-4A9B-BA65-8204C91273AF}" destId="{27B2497F-ABA7-F441-8B33-573CBD64175C}" srcOrd="1" destOrd="0" presId="urn:microsoft.com/office/officeart/2005/8/layout/list1"/>
    <dgm:cxn modelId="{384B16CF-074B-4CF1-BA6E-5C33C8E48058}" srcId="{E1DC84A4-C5A6-4A9B-BA65-8204C91273AF}" destId="{FEEE7095-7E95-4D03-8D27-B504DA2B2718}" srcOrd="1" destOrd="0" parTransId="{E4566421-E37B-4216-8B5F-DE1F33754924}" sibTransId="{FA922663-25C1-4E95-A363-FCBF427D491F}"/>
    <dgm:cxn modelId="{DE2AF6CF-2EA0-4E13-A5E6-01E53446EA40}" srcId="{973D4B3A-5369-491B-B395-ADC49F86528B}" destId="{C40F8393-6D65-4A50-9061-C43232CFEC69}" srcOrd="0" destOrd="0" parTransId="{9B18BD01-B11D-4394-9C90-CB29359C7131}" sibTransId="{67F1DEE2-9E04-482E-9679-86C016B6276D}"/>
    <dgm:cxn modelId="{41B2FBD1-39F2-064B-AA34-EB5054B02388}" type="presParOf" srcId="{ED86729D-7289-204A-A889-F7ACDBACB085}" destId="{900524A4-526B-BD4A-9677-2FA158A2B66D}" srcOrd="0" destOrd="0" presId="urn:microsoft.com/office/officeart/2005/8/layout/list1"/>
    <dgm:cxn modelId="{835FAAE5-9F47-6047-806B-23E79ACC92F4}" type="presParOf" srcId="{900524A4-526B-BD4A-9677-2FA158A2B66D}" destId="{21CF5842-13D5-1A4A-BD3D-17BED3782EFF}" srcOrd="0" destOrd="0" presId="urn:microsoft.com/office/officeart/2005/8/layout/list1"/>
    <dgm:cxn modelId="{3AB7D7AD-84A5-EB43-81F7-AAC6285E02C8}" type="presParOf" srcId="{900524A4-526B-BD4A-9677-2FA158A2B66D}" destId="{27B2497F-ABA7-F441-8B33-573CBD64175C}" srcOrd="1" destOrd="0" presId="urn:microsoft.com/office/officeart/2005/8/layout/list1"/>
    <dgm:cxn modelId="{55B3423B-7E3F-FA4E-A696-BDE987B9B4F6}" type="presParOf" srcId="{ED86729D-7289-204A-A889-F7ACDBACB085}" destId="{F2B71DB5-EEA5-4F4D-B4C4-C486B81BEA78}" srcOrd="1" destOrd="0" presId="urn:microsoft.com/office/officeart/2005/8/layout/list1"/>
    <dgm:cxn modelId="{29264C8C-CFF8-F144-837C-488DDD9A3CBB}" type="presParOf" srcId="{ED86729D-7289-204A-A889-F7ACDBACB085}" destId="{DB39A9EA-B3EA-8C42-82F4-6F9DD682362E}" srcOrd="2" destOrd="0" presId="urn:microsoft.com/office/officeart/2005/8/layout/list1"/>
    <dgm:cxn modelId="{8880F78F-7A72-7040-BA20-2F66C3111DDB}" type="presParOf" srcId="{ED86729D-7289-204A-A889-F7ACDBACB085}" destId="{46CBF049-D53D-8E48-BE0F-7063440C0794}" srcOrd="3" destOrd="0" presId="urn:microsoft.com/office/officeart/2005/8/layout/list1"/>
    <dgm:cxn modelId="{F20FC2B7-034D-2A48-945B-B3305D9EDF99}" type="presParOf" srcId="{ED86729D-7289-204A-A889-F7ACDBACB085}" destId="{1827C166-603F-E44C-AB43-A7FE90CB576F}" srcOrd="4" destOrd="0" presId="urn:microsoft.com/office/officeart/2005/8/layout/list1"/>
    <dgm:cxn modelId="{266AD0B8-AFA3-D844-91FC-DDAF365D1F0F}" type="presParOf" srcId="{1827C166-603F-E44C-AB43-A7FE90CB576F}" destId="{0939D59A-962E-B141-A8CF-CFF00701A318}" srcOrd="0" destOrd="0" presId="urn:microsoft.com/office/officeart/2005/8/layout/list1"/>
    <dgm:cxn modelId="{E96B0C82-5A2B-2348-B4BF-E9C9601A0B6B}" type="presParOf" srcId="{1827C166-603F-E44C-AB43-A7FE90CB576F}" destId="{1EC1BE69-2F56-C74B-AAFA-2E17D5D1160B}" srcOrd="1" destOrd="0" presId="urn:microsoft.com/office/officeart/2005/8/layout/list1"/>
    <dgm:cxn modelId="{DBDB3020-7F07-2F4A-97D6-1606E3B5E56F}" type="presParOf" srcId="{ED86729D-7289-204A-A889-F7ACDBACB085}" destId="{2C63867F-CD75-6B4E-8FBC-C98582F1BB82}" srcOrd="5" destOrd="0" presId="urn:microsoft.com/office/officeart/2005/8/layout/list1"/>
    <dgm:cxn modelId="{8103C092-458B-6549-A9F8-BDE4F2409C80}" type="presParOf" srcId="{ED86729D-7289-204A-A889-F7ACDBACB085}" destId="{DF9DE7E9-7D8B-D149-B4E1-65822144FE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A8A586-6C7A-4D52-A36E-8AD3D90CE4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0A75F8-4CE8-4AC6-BF31-ED7E2A1F13B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Simplicity in Visualization:</a:t>
          </a:r>
          <a:endParaRPr lang="en-US"/>
        </a:p>
      </dgm:t>
    </dgm:pt>
    <dgm:pt modelId="{FA94A64E-8964-4AA5-9F2D-E01771023911}" type="parTrans" cxnId="{A5867E8D-953F-4ED2-8FE3-281BD3A64086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6905A0A-90E9-4599-A061-8E71D4E332CC}" type="sibTrans" cxnId="{A5867E8D-953F-4ED2-8FE3-281BD3A64086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9620630-B578-40C9-9EC0-B816D60BAC3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Clarity and Elegance:</a:t>
          </a:r>
          <a:r>
            <a:rPr lang="en-IN" b="0" i="0"/>
            <a:t> Overly complex visualizations can mislead or confuse; clarity is achieved by incorporating clear legends explaining symbols, figures, and data components.</a:t>
          </a:r>
          <a:endParaRPr lang="en-US"/>
        </a:p>
      </dgm:t>
    </dgm:pt>
    <dgm:pt modelId="{BD75ABA6-4F77-468D-984D-7C7134B65BDA}" type="parTrans" cxnId="{CED8E10C-72AC-48EE-9A20-B60E3C422445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2E9261F-4B2E-42D1-9B83-A0B726CE5330}" type="sibTrans" cxnId="{CED8E10C-72AC-48EE-9A20-B60E3C422445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E44E3C5F-603E-4421-9881-F4D906E7C0B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Medium Selection:</a:t>
          </a:r>
          <a:r>
            <a:rPr lang="en-IN" b="0" i="0"/>
            <a:t> Choosing the right medium, such as images, graphs, and charts, along with appropriate visual aids (TV screens, whiteboards), contributes to elegance and simplicity.</a:t>
          </a:r>
          <a:endParaRPr lang="en-US"/>
        </a:p>
      </dgm:t>
    </dgm:pt>
    <dgm:pt modelId="{7D3648CE-A30C-4C06-A19A-C945FB242C5D}" type="parTrans" cxnId="{9BF76146-3F25-4145-8A17-4F75E3F9D10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6D402E8F-2027-4F9E-AB87-83FD529288B2}" type="sibTrans" cxnId="{9BF76146-3F25-4145-8A17-4F75E3F9D100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9E1F2F85-F5E8-4394-97F7-BDD49EDCC98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Insight Generation:</a:t>
          </a:r>
          <a:endParaRPr lang="en-US"/>
        </a:p>
      </dgm:t>
    </dgm:pt>
    <dgm:pt modelId="{E6E12343-2258-4352-8D6F-B8EB7E40917D}" type="parTrans" cxnId="{EF022C85-5804-4FAF-9CB9-CD7320B78E83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87382897-E0A1-4FE6-BA48-1233ADE58FA6}" type="sibTrans" cxnId="{EF022C85-5804-4FAF-9CB9-CD7320B78E83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3A05294-5F9E-4385-BCEB-C51DCB420C5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Unveiling New Insights:</a:t>
          </a:r>
          <a:r>
            <a:rPr lang="en-IN" b="0" i="0"/>
            <a:t> Visualization in predictive analytics aids in uncovering previously unknown insights, refining model outputs, and revealing hidden relationships within vast datasets.</a:t>
          </a:r>
          <a:endParaRPr lang="en-US"/>
        </a:p>
      </dgm:t>
    </dgm:pt>
    <dgm:pt modelId="{D9768D4D-D222-4A48-AAE4-AEF07E907132}" type="parTrans" cxnId="{2C971656-B408-4595-8A19-08220DF99774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D2AADC8-F8E0-4BEC-B28A-83D2CEF9498B}" type="sibTrans" cxnId="{2C971656-B408-4595-8A19-08220DF99774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F554DE84-2809-4D2B-8A74-EE77DC28122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IN" b="1" i="0"/>
            <a:t>Validation of Findings:</a:t>
          </a:r>
          <a:r>
            <a:rPr lang="en-IN" b="0" i="0"/>
            <a:t> Effective visualization should confirm and support analysis findings, facilitating easy comprehension and action by management.</a:t>
          </a:r>
          <a:endParaRPr lang="en-US"/>
        </a:p>
      </dgm:t>
    </dgm:pt>
    <dgm:pt modelId="{0F8AA2B7-291C-4FC0-87D7-A2D384AF7C4F}" type="parTrans" cxnId="{DFC69574-1458-4452-B1B8-CF7C1A84F77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75033AB1-AAB6-40C3-B448-9270DDB28A15}" type="sibTrans" cxnId="{DFC69574-1458-4452-B1B8-CF7C1A84F77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34DBFBD9-A7B8-4A4F-8304-427E07051B7F}" type="pres">
      <dgm:prSet presAssocID="{55A8A586-6C7A-4D52-A36E-8AD3D90CE478}" presName="linear" presStyleCnt="0">
        <dgm:presLayoutVars>
          <dgm:dir/>
          <dgm:animLvl val="lvl"/>
          <dgm:resizeHandles val="exact"/>
        </dgm:presLayoutVars>
      </dgm:prSet>
      <dgm:spPr/>
    </dgm:pt>
    <dgm:pt modelId="{AFBAA696-2A4C-314C-B531-EF0C0881F84E}" type="pres">
      <dgm:prSet presAssocID="{0C0A75F8-4CE8-4AC6-BF31-ED7E2A1F13B0}" presName="parentLin" presStyleCnt="0"/>
      <dgm:spPr/>
    </dgm:pt>
    <dgm:pt modelId="{3A406747-0334-1146-BFD9-E9F6B895EF7C}" type="pres">
      <dgm:prSet presAssocID="{0C0A75F8-4CE8-4AC6-BF31-ED7E2A1F13B0}" presName="parentLeftMargin" presStyleLbl="node1" presStyleIdx="0" presStyleCnt="2"/>
      <dgm:spPr/>
    </dgm:pt>
    <dgm:pt modelId="{50E8FCA3-426B-934D-9540-48A652A9B804}" type="pres">
      <dgm:prSet presAssocID="{0C0A75F8-4CE8-4AC6-BF31-ED7E2A1F13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E70159-79B4-D540-825C-ED7B71AF754A}" type="pres">
      <dgm:prSet presAssocID="{0C0A75F8-4CE8-4AC6-BF31-ED7E2A1F13B0}" presName="negativeSpace" presStyleCnt="0"/>
      <dgm:spPr/>
    </dgm:pt>
    <dgm:pt modelId="{9CB99B89-44BA-4243-93B1-97C17C653FE7}" type="pres">
      <dgm:prSet presAssocID="{0C0A75F8-4CE8-4AC6-BF31-ED7E2A1F13B0}" presName="childText" presStyleLbl="conFgAcc1" presStyleIdx="0" presStyleCnt="2">
        <dgm:presLayoutVars>
          <dgm:bulletEnabled val="1"/>
        </dgm:presLayoutVars>
      </dgm:prSet>
      <dgm:spPr/>
    </dgm:pt>
    <dgm:pt modelId="{24E49109-63CF-FB42-9018-6FDF4EFF2B9E}" type="pres">
      <dgm:prSet presAssocID="{D6905A0A-90E9-4599-A061-8E71D4E332CC}" presName="spaceBetweenRectangles" presStyleCnt="0"/>
      <dgm:spPr/>
    </dgm:pt>
    <dgm:pt modelId="{492886D6-498A-0343-B329-313E1B861D6F}" type="pres">
      <dgm:prSet presAssocID="{9E1F2F85-F5E8-4394-97F7-BDD49EDCC985}" presName="parentLin" presStyleCnt="0"/>
      <dgm:spPr/>
    </dgm:pt>
    <dgm:pt modelId="{AE31F598-EE59-1B4C-8797-4ADA8D15026D}" type="pres">
      <dgm:prSet presAssocID="{9E1F2F85-F5E8-4394-97F7-BDD49EDCC985}" presName="parentLeftMargin" presStyleLbl="node1" presStyleIdx="0" presStyleCnt="2"/>
      <dgm:spPr/>
    </dgm:pt>
    <dgm:pt modelId="{440ED922-BBAC-BE49-8D0C-6330D3F6ACE6}" type="pres">
      <dgm:prSet presAssocID="{9E1F2F85-F5E8-4394-97F7-BDD49EDCC98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39FFB-9A0D-774D-A436-2C67C7221C58}" type="pres">
      <dgm:prSet presAssocID="{9E1F2F85-F5E8-4394-97F7-BDD49EDCC985}" presName="negativeSpace" presStyleCnt="0"/>
      <dgm:spPr/>
    </dgm:pt>
    <dgm:pt modelId="{821E28FB-4CB3-4643-9E61-4050B7ADB685}" type="pres">
      <dgm:prSet presAssocID="{9E1F2F85-F5E8-4394-97F7-BDD49EDCC98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D8E10C-72AC-48EE-9A20-B60E3C422445}" srcId="{0C0A75F8-4CE8-4AC6-BF31-ED7E2A1F13B0}" destId="{D9620630-B578-40C9-9EC0-B816D60BAC3F}" srcOrd="0" destOrd="0" parTransId="{BD75ABA6-4F77-468D-984D-7C7134B65BDA}" sibTransId="{D2E9261F-4B2E-42D1-9B83-A0B726CE5330}"/>
    <dgm:cxn modelId="{9BF76146-3F25-4145-8A17-4F75E3F9D100}" srcId="{0C0A75F8-4CE8-4AC6-BF31-ED7E2A1F13B0}" destId="{E44E3C5F-603E-4421-9881-F4D906E7C0B1}" srcOrd="1" destOrd="0" parTransId="{7D3648CE-A30C-4C06-A19A-C945FB242C5D}" sibTransId="{6D402E8F-2027-4F9E-AB87-83FD529288B2}"/>
    <dgm:cxn modelId="{2C971656-B408-4595-8A19-08220DF99774}" srcId="{9E1F2F85-F5E8-4394-97F7-BDD49EDCC985}" destId="{D3A05294-5F9E-4385-BCEB-C51DCB420C54}" srcOrd="0" destOrd="0" parTransId="{D9768D4D-D222-4A48-AAE4-AEF07E907132}" sibTransId="{4D2AADC8-F8E0-4BEC-B28A-83D2CEF9498B}"/>
    <dgm:cxn modelId="{857FD960-54E6-0B4A-8B4C-8D32B1F0C05B}" type="presOf" srcId="{55A8A586-6C7A-4D52-A36E-8AD3D90CE478}" destId="{34DBFBD9-A7B8-4A4F-8304-427E07051B7F}" srcOrd="0" destOrd="0" presId="urn:microsoft.com/office/officeart/2005/8/layout/list1"/>
    <dgm:cxn modelId="{DFC69574-1458-4452-B1B8-CF7C1A84F77F}" srcId="{9E1F2F85-F5E8-4394-97F7-BDD49EDCC985}" destId="{F554DE84-2809-4D2B-8A74-EE77DC281226}" srcOrd="1" destOrd="0" parTransId="{0F8AA2B7-291C-4FC0-87D7-A2D384AF7C4F}" sibTransId="{75033AB1-AAB6-40C3-B448-9270DDB28A15}"/>
    <dgm:cxn modelId="{B35C2681-59B4-6349-8298-F3D5ADC11E6D}" type="presOf" srcId="{0C0A75F8-4CE8-4AC6-BF31-ED7E2A1F13B0}" destId="{3A406747-0334-1146-BFD9-E9F6B895EF7C}" srcOrd="0" destOrd="0" presId="urn:microsoft.com/office/officeart/2005/8/layout/list1"/>
    <dgm:cxn modelId="{EF022C85-5804-4FAF-9CB9-CD7320B78E83}" srcId="{55A8A586-6C7A-4D52-A36E-8AD3D90CE478}" destId="{9E1F2F85-F5E8-4394-97F7-BDD49EDCC985}" srcOrd="1" destOrd="0" parTransId="{E6E12343-2258-4352-8D6F-B8EB7E40917D}" sibTransId="{87382897-E0A1-4FE6-BA48-1233ADE58FA6}"/>
    <dgm:cxn modelId="{A5867E8D-953F-4ED2-8FE3-281BD3A64086}" srcId="{55A8A586-6C7A-4D52-A36E-8AD3D90CE478}" destId="{0C0A75F8-4CE8-4AC6-BF31-ED7E2A1F13B0}" srcOrd="0" destOrd="0" parTransId="{FA94A64E-8964-4AA5-9F2D-E01771023911}" sibTransId="{D6905A0A-90E9-4599-A061-8E71D4E332CC}"/>
    <dgm:cxn modelId="{2386DC90-E548-9544-AF02-7B56A43490F1}" type="presOf" srcId="{E44E3C5F-603E-4421-9881-F4D906E7C0B1}" destId="{9CB99B89-44BA-4243-93B1-97C17C653FE7}" srcOrd="0" destOrd="1" presId="urn:microsoft.com/office/officeart/2005/8/layout/list1"/>
    <dgm:cxn modelId="{D77636B4-9396-2C4C-9EFE-13603A976BBD}" type="presOf" srcId="{9E1F2F85-F5E8-4394-97F7-BDD49EDCC985}" destId="{AE31F598-EE59-1B4C-8797-4ADA8D15026D}" srcOrd="0" destOrd="0" presId="urn:microsoft.com/office/officeart/2005/8/layout/list1"/>
    <dgm:cxn modelId="{9BF724D9-ECB5-9547-A644-BB0D55071B7A}" type="presOf" srcId="{D3A05294-5F9E-4385-BCEB-C51DCB420C54}" destId="{821E28FB-4CB3-4643-9E61-4050B7ADB685}" srcOrd="0" destOrd="0" presId="urn:microsoft.com/office/officeart/2005/8/layout/list1"/>
    <dgm:cxn modelId="{E55DE4DC-1B7E-654D-A996-3FAC3E8374E8}" type="presOf" srcId="{0C0A75F8-4CE8-4AC6-BF31-ED7E2A1F13B0}" destId="{50E8FCA3-426B-934D-9540-48A652A9B804}" srcOrd="1" destOrd="0" presId="urn:microsoft.com/office/officeart/2005/8/layout/list1"/>
    <dgm:cxn modelId="{2F8640E5-B9F7-854B-A829-7744A75F4F92}" type="presOf" srcId="{F554DE84-2809-4D2B-8A74-EE77DC281226}" destId="{821E28FB-4CB3-4643-9E61-4050B7ADB685}" srcOrd="0" destOrd="1" presId="urn:microsoft.com/office/officeart/2005/8/layout/list1"/>
    <dgm:cxn modelId="{D18AF6EC-4327-7040-806E-3F1B29C89CD6}" type="presOf" srcId="{D9620630-B578-40C9-9EC0-B816D60BAC3F}" destId="{9CB99B89-44BA-4243-93B1-97C17C653FE7}" srcOrd="0" destOrd="0" presId="urn:microsoft.com/office/officeart/2005/8/layout/list1"/>
    <dgm:cxn modelId="{7C4771F2-33F5-BF40-80BD-1153705B029B}" type="presOf" srcId="{9E1F2F85-F5E8-4394-97F7-BDD49EDCC985}" destId="{440ED922-BBAC-BE49-8D0C-6330D3F6ACE6}" srcOrd="1" destOrd="0" presId="urn:microsoft.com/office/officeart/2005/8/layout/list1"/>
    <dgm:cxn modelId="{AB107E73-81D8-3E4E-8C1D-4217BDD8A306}" type="presParOf" srcId="{34DBFBD9-A7B8-4A4F-8304-427E07051B7F}" destId="{AFBAA696-2A4C-314C-B531-EF0C0881F84E}" srcOrd="0" destOrd="0" presId="urn:microsoft.com/office/officeart/2005/8/layout/list1"/>
    <dgm:cxn modelId="{EE6846FC-EA93-FE46-9536-BEAF9CF35694}" type="presParOf" srcId="{AFBAA696-2A4C-314C-B531-EF0C0881F84E}" destId="{3A406747-0334-1146-BFD9-E9F6B895EF7C}" srcOrd="0" destOrd="0" presId="urn:microsoft.com/office/officeart/2005/8/layout/list1"/>
    <dgm:cxn modelId="{3521FCD3-970E-B346-A72D-8D121CCF900F}" type="presParOf" srcId="{AFBAA696-2A4C-314C-B531-EF0C0881F84E}" destId="{50E8FCA3-426B-934D-9540-48A652A9B804}" srcOrd="1" destOrd="0" presId="urn:microsoft.com/office/officeart/2005/8/layout/list1"/>
    <dgm:cxn modelId="{65FA0327-5B6A-3140-8438-1210F4B6A8AB}" type="presParOf" srcId="{34DBFBD9-A7B8-4A4F-8304-427E07051B7F}" destId="{85E70159-79B4-D540-825C-ED7B71AF754A}" srcOrd="1" destOrd="0" presId="urn:microsoft.com/office/officeart/2005/8/layout/list1"/>
    <dgm:cxn modelId="{B840A0D3-689D-3340-AF64-EE174B4EF3E4}" type="presParOf" srcId="{34DBFBD9-A7B8-4A4F-8304-427E07051B7F}" destId="{9CB99B89-44BA-4243-93B1-97C17C653FE7}" srcOrd="2" destOrd="0" presId="urn:microsoft.com/office/officeart/2005/8/layout/list1"/>
    <dgm:cxn modelId="{4FFD474C-716D-0A4D-B2DE-8F7494CEC842}" type="presParOf" srcId="{34DBFBD9-A7B8-4A4F-8304-427E07051B7F}" destId="{24E49109-63CF-FB42-9018-6FDF4EFF2B9E}" srcOrd="3" destOrd="0" presId="urn:microsoft.com/office/officeart/2005/8/layout/list1"/>
    <dgm:cxn modelId="{34CDFC41-3E3E-BE43-9C01-6536A9A625DA}" type="presParOf" srcId="{34DBFBD9-A7B8-4A4F-8304-427E07051B7F}" destId="{492886D6-498A-0343-B329-313E1B861D6F}" srcOrd="4" destOrd="0" presId="urn:microsoft.com/office/officeart/2005/8/layout/list1"/>
    <dgm:cxn modelId="{127B236F-3382-0246-9AA8-9A1CDE7F313F}" type="presParOf" srcId="{492886D6-498A-0343-B329-313E1B861D6F}" destId="{AE31F598-EE59-1B4C-8797-4ADA8D15026D}" srcOrd="0" destOrd="0" presId="urn:microsoft.com/office/officeart/2005/8/layout/list1"/>
    <dgm:cxn modelId="{F32C5BF4-89FB-364E-841A-4031309D8EEF}" type="presParOf" srcId="{492886D6-498A-0343-B329-313E1B861D6F}" destId="{440ED922-BBAC-BE49-8D0C-6330D3F6ACE6}" srcOrd="1" destOrd="0" presId="urn:microsoft.com/office/officeart/2005/8/layout/list1"/>
    <dgm:cxn modelId="{7750B384-DEA7-494C-B5D4-2D40FF93A308}" type="presParOf" srcId="{34DBFBD9-A7B8-4A4F-8304-427E07051B7F}" destId="{DB939FFB-9A0D-774D-A436-2C67C7221C58}" srcOrd="5" destOrd="0" presId="urn:microsoft.com/office/officeart/2005/8/layout/list1"/>
    <dgm:cxn modelId="{BF2DDFA6-868A-4543-B40F-E524EBCAC5E4}" type="presParOf" srcId="{34DBFBD9-A7B8-4A4F-8304-427E07051B7F}" destId="{821E28FB-4CB3-4643-9E61-4050B7ADB68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4C8B3C-00DE-4D2A-AC62-ACA54FF9909A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1C01F99-80F6-4DC1-889B-B3374FFDE65E}">
      <dgm:prSet/>
      <dgm:spPr/>
      <dgm:t>
        <a:bodyPr/>
        <a:lstStyle/>
        <a:p>
          <a:pPr algn="just">
            <a:defRPr b="1"/>
          </a:pPr>
          <a:r>
            <a:rPr lang="en-IN" b="1" i="0"/>
            <a:t>Significance of Confidence Score:</a:t>
          </a:r>
          <a:endParaRPr lang="en-US"/>
        </a:p>
      </dgm:t>
    </dgm:pt>
    <dgm:pt modelId="{716781BF-36BF-424F-8BC7-9759006FF6DA}" type="parTrans" cxnId="{1A1BE102-BF98-427C-98CF-CD3CDF63155F}">
      <dgm:prSet/>
      <dgm:spPr/>
      <dgm:t>
        <a:bodyPr/>
        <a:lstStyle/>
        <a:p>
          <a:pPr algn="just"/>
          <a:endParaRPr lang="en-US"/>
        </a:p>
      </dgm:t>
    </dgm:pt>
    <dgm:pt modelId="{AA599735-F277-4CC5-92BC-CA85E2A510E9}" type="sibTrans" cxnId="{1A1BE102-BF98-427C-98CF-CD3CDF63155F}">
      <dgm:prSet/>
      <dgm:spPr/>
      <dgm:t>
        <a:bodyPr/>
        <a:lstStyle/>
        <a:p>
          <a:pPr algn="just"/>
          <a:endParaRPr lang="en-US"/>
        </a:p>
      </dgm:t>
    </dgm:pt>
    <dgm:pt modelId="{528D351E-5099-457B-9B1C-2D6869A17053}">
      <dgm:prSet/>
      <dgm:spPr/>
      <dgm:t>
        <a:bodyPr/>
        <a:lstStyle/>
        <a:p>
          <a:pPr algn="just"/>
          <a:r>
            <a:rPr lang="en-IN" b="1" i="0"/>
            <a:t>Definition:</a:t>
          </a:r>
          <a:r>
            <a:rPr lang="en-IN" b="0" i="0"/>
            <a:t> Likelihood of each scenario occurring based on predictive analytics models.</a:t>
          </a:r>
          <a:endParaRPr lang="en-US"/>
        </a:p>
      </dgm:t>
    </dgm:pt>
    <dgm:pt modelId="{7FF80577-9E0C-41AF-88F0-A98089B7830F}" type="parTrans" cxnId="{B29B1A18-B2DD-475B-B5D8-8BA94AEE0FB4}">
      <dgm:prSet/>
      <dgm:spPr/>
      <dgm:t>
        <a:bodyPr/>
        <a:lstStyle/>
        <a:p>
          <a:pPr algn="just"/>
          <a:endParaRPr lang="en-US"/>
        </a:p>
      </dgm:t>
    </dgm:pt>
    <dgm:pt modelId="{929F5931-F39C-4233-99E4-2D4D8D78C2D5}" type="sibTrans" cxnId="{B29B1A18-B2DD-475B-B5D8-8BA94AEE0FB4}">
      <dgm:prSet/>
      <dgm:spPr/>
      <dgm:t>
        <a:bodyPr/>
        <a:lstStyle/>
        <a:p>
          <a:pPr algn="just"/>
          <a:endParaRPr lang="en-US"/>
        </a:p>
      </dgm:t>
    </dgm:pt>
    <dgm:pt modelId="{7688C3CD-52F8-4F46-8A39-0B30672272DC}">
      <dgm:prSet/>
      <dgm:spPr/>
      <dgm:t>
        <a:bodyPr/>
        <a:lstStyle/>
        <a:p>
          <a:pPr algn="just"/>
          <a:r>
            <a:rPr lang="en-IN" b="1" i="0"/>
            <a:t>Ordering:</a:t>
          </a:r>
          <a:r>
            <a:rPr lang="en-IN" b="0" i="0"/>
            <a:t> Listed in descending order of likelihood.</a:t>
          </a:r>
          <a:endParaRPr lang="en-US"/>
        </a:p>
      </dgm:t>
    </dgm:pt>
    <dgm:pt modelId="{982DE96C-EEB5-4F19-AC31-4A19E208B4E0}" type="parTrans" cxnId="{EE735407-2852-42EB-BC0A-67A1E40E847F}">
      <dgm:prSet/>
      <dgm:spPr/>
      <dgm:t>
        <a:bodyPr/>
        <a:lstStyle/>
        <a:p>
          <a:pPr algn="just"/>
          <a:endParaRPr lang="en-US"/>
        </a:p>
      </dgm:t>
    </dgm:pt>
    <dgm:pt modelId="{D2158C17-DA47-4C70-8A0A-5B4CB221F6C4}" type="sibTrans" cxnId="{EE735407-2852-42EB-BC0A-67A1E40E847F}">
      <dgm:prSet/>
      <dgm:spPr/>
      <dgm:t>
        <a:bodyPr/>
        <a:lstStyle/>
        <a:p>
          <a:pPr algn="just"/>
          <a:endParaRPr lang="en-US"/>
        </a:p>
      </dgm:t>
    </dgm:pt>
    <dgm:pt modelId="{44331594-6FBD-46C5-882C-38C55694B341}">
      <dgm:prSet/>
      <dgm:spPr/>
      <dgm:t>
        <a:bodyPr/>
        <a:lstStyle/>
        <a:p>
          <a:pPr algn="just">
            <a:defRPr b="1"/>
          </a:pPr>
          <a:r>
            <a:rPr lang="en-IN" b="1" i="0"/>
            <a:t>Supporting Evidence:</a:t>
          </a:r>
          <a:endParaRPr lang="en-US"/>
        </a:p>
      </dgm:t>
    </dgm:pt>
    <dgm:pt modelId="{6B4B90C5-D196-4AE3-A04A-843FFA5272DE}" type="parTrans" cxnId="{F5F9DCB0-F20D-4BE3-9297-E714AE502469}">
      <dgm:prSet/>
      <dgm:spPr/>
      <dgm:t>
        <a:bodyPr/>
        <a:lstStyle/>
        <a:p>
          <a:pPr algn="just"/>
          <a:endParaRPr lang="en-US"/>
        </a:p>
      </dgm:t>
    </dgm:pt>
    <dgm:pt modelId="{59D73CCD-F98B-480A-BB3E-A53F3666393F}" type="sibTrans" cxnId="{F5F9DCB0-F20D-4BE3-9297-E714AE502469}">
      <dgm:prSet/>
      <dgm:spPr/>
      <dgm:t>
        <a:bodyPr/>
        <a:lstStyle/>
        <a:p>
          <a:pPr algn="just"/>
          <a:endParaRPr lang="en-US"/>
        </a:p>
      </dgm:t>
    </dgm:pt>
    <dgm:pt modelId="{C63AD2E6-E398-4A05-8F70-393F8F18159B}">
      <dgm:prSet/>
      <dgm:spPr/>
      <dgm:t>
        <a:bodyPr/>
        <a:lstStyle/>
        <a:p>
          <a:pPr algn="just"/>
          <a:r>
            <a:rPr lang="en-IN" b="1" i="0"/>
            <a:t>Content Source Analysis:</a:t>
          </a:r>
          <a:r>
            <a:rPr lang="en-IN" b="0" i="0"/>
            <a:t> Depicted on the x-axis.</a:t>
          </a:r>
          <a:endParaRPr lang="en-US"/>
        </a:p>
      </dgm:t>
    </dgm:pt>
    <dgm:pt modelId="{8C0CBE03-4317-4A94-AB96-627F38A2F31B}" type="parTrans" cxnId="{A6F1696A-61DC-4AAF-A3AB-0095AECDBD80}">
      <dgm:prSet/>
      <dgm:spPr/>
      <dgm:t>
        <a:bodyPr/>
        <a:lstStyle/>
        <a:p>
          <a:pPr algn="just"/>
          <a:endParaRPr lang="en-US"/>
        </a:p>
      </dgm:t>
    </dgm:pt>
    <dgm:pt modelId="{455E3136-268D-48B7-82F6-3FA294642B92}" type="sibTrans" cxnId="{A6F1696A-61DC-4AAF-A3AB-0095AECDBD80}">
      <dgm:prSet/>
      <dgm:spPr/>
      <dgm:t>
        <a:bodyPr/>
        <a:lstStyle/>
        <a:p>
          <a:pPr algn="just"/>
          <a:endParaRPr lang="en-US"/>
        </a:p>
      </dgm:t>
    </dgm:pt>
    <dgm:pt modelId="{CF616FDA-0CCC-446E-B6E1-805737374BE4}">
      <dgm:prSet/>
      <dgm:spPr/>
      <dgm:t>
        <a:bodyPr/>
        <a:lstStyle/>
        <a:p>
          <a:pPr algn="just"/>
          <a:r>
            <a:rPr lang="en-IN" b="1" i="0"/>
            <a:t>Importance:</a:t>
          </a:r>
          <a:r>
            <a:rPr lang="en-IN" b="0" i="0"/>
            <a:t> Represents critical excerpts from multiple sources used for predictive modeling.</a:t>
          </a:r>
          <a:endParaRPr lang="en-US"/>
        </a:p>
      </dgm:t>
    </dgm:pt>
    <dgm:pt modelId="{5570E0F9-FE88-414A-8F2E-E95A6FBA9F05}" type="parTrans" cxnId="{B922A755-A43D-41A9-A389-C548B5587DBB}">
      <dgm:prSet/>
      <dgm:spPr/>
      <dgm:t>
        <a:bodyPr/>
        <a:lstStyle/>
        <a:p>
          <a:pPr algn="just"/>
          <a:endParaRPr lang="en-US"/>
        </a:p>
      </dgm:t>
    </dgm:pt>
    <dgm:pt modelId="{80B6551C-AA5B-41F4-93A0-F383E9CB9D65}" type="sibTrans" cxnId="{B922A755-A43D-41A9-A389-C548B5587DBB}">
      <dgm:prSet/>
      <dgm:spPr/>
      <dgm:t>
        <a:bodyPr/>
        <a:lstStyle/>
        <a:p>
          <a:pPr algn="just"/>
          <a:endParaRPr lang="en-US"/>
        </a:p>
      </dgm:t>
    </dgm:pt>
    <dgm:pt modelId="{17A5C12D-EB3A-4CFE-8FCE-B0DEBC520DA7}">
      <dgm:prSet/>
      <dgm:spPr/>
      <dgm:t>
        <a:bodyPr/>
        <a:lstStyle/>
        <a:p>
          <a:pPr algn="just"/>
          <a:r>
            <a:rPr lang="en-IN" b="1" i="0"/>
            <a:t>Utility:</a:t>
          </a:r>
          <a:r>
            <a:rPr lang="en-IN" b="0" i="0"/>
            <a:t> Essential for explaining the reasoning behind a specific scenario and the evidence supporting it.</a:t>
          </a:r>
          <a:endParaRPr lang="en-US"/>
        </a:p>
      </dgm:t>
    </dgm:pt>
    <dgm:pt modelId="{1FF41564-2959-414B-A705-D61F29A649DD}" type="parTrans" cxnId="{E31D8F7E-FB3B-4DAB-A692-D28D64D1F771}">
      <dgm:prSet/>
      <dgm:spPr/>
      <dgm:t>
        <a:bodyPr/>
        <a:lstStyle/>
        <a:p>
          <a:pPr algn="just"/>
          <a:endParaRPr lang="en-US"/>
        </a:p>
      </dgm:t>
    </dgm:pt>
    <dgm:pt modelId="{D4178347-3389-450C-8AAD-891C92BD7FAB}" type="sibTrans" cxnId="{E31D8F7E-FB3B-4DAB-A692-D28D64D1F771}">
      <dgm:prSet/>
      <dgm:spPr/>
      <dgm:t>
        <a:bodyPr/>
        <a:lstStyle/>
        <a:p>
          <a:pPr algn="just"/>
          <a:endParaRPr lang="en-US"/>
        </a:p>
      </dgm:t>
    </dgm:pt>
    <dgm:pt modelId="{743DC7E5-AEF7-42C6-BBE2-8B01F29C15F7}">
      <dgm:prSet/>
      <dgm:spPr/>
      <dgm:t>
        <a:bodyPr/>
        <a:lstStyle/>
        <a:p>
          <a:pPr algn="just">
            <a:defRPr b="1"/>
          </a:pPr>
          <a:r>
            <a:rPr lang="en-IN" b="1" i="0"/>
            <a:t>Power of Visualization:</a:t>
          </a:r>
          <a:endParaRPr lang="en-US"/>
        </a:p>
      </dgm:t>
    </dgm:pt>
    <dgm:pt modelId="{417D07E5-D9DD-4661-ACCA-3ABB593B5E75}" type="parTrans" cxnId="{6F89DE62-84E6-4E2A-B0DB-D52AC22FF111}">
      <dgm:prSet/>
      <dgm:spPr/>
      <dgm:t>
        <a:bodyPr/>
        <a:lstStyle/>
        <a:p>
          <a:pPr algn="just"/>
          <a:endParaRPr lang="en-US"/>
        </a:p>
      </dgm:t>
    </dgm:pt>
    <dgm:pt modelId="{28501E95-4FBB-4DBA-AB04-A6D83895C64C}" type="sibTrans" cxnId="{6F89DE62-84E6-4E2A-B0DB-D52AC22FF111}">
      <dgm:prSet/>
      <dgm:spPr/>
      <dgm:t>
        <a:bodyPr/>
        <a:lstStyle/>
        <a:p>
          <a:pPr algn="just"/>
          <a:endParaRPr lang="en-US"/>
        </a:p>
      </dgm:t>
    </dgm:pt>
    <dgm:pt modelId="{77C1D505-D0D1-4EBE-934B-7A9CA5A8FFA2}">
      <dgm:prSet/>
      <dgm:spPr/>
      <dgm:t>
        <a:bodyPr/>
        <a:lstStyle/>
        <a:p>
          <a:pPr algn="just"/>
          <a:r>
            <a:rPr lang="en-IN" b="1" i="0"/>
            <a:t>Simplicity:</a:t>
          </a:r>
          <a:r>
            <a:rPr lang="en-IN" b="0" i="0"/>
            <a:t> Condenses complex predictive analytics into a single, impactful visual.</a:t>
          </a:r>
          <a:endParaRPr lang="en-US"/>
        </a:p>
      </dgm:t>
    </dgm:pt>
    <dgm:pt modelId="{4B8360F1-E18F-449E-B41F-453BDC7CCAA9}" type="parTrans" cxnId="{D5C09A8D-4B0A-4519-AB59-D9501D27FDA6}">
      <dgm:prSet/>
      <dgm:spPr/>
      <dgm:t>
        <a:bodyPr/>
        <a:lstStyle/>
        <a:p>
          <a:pPr algn="just"/>
          <a:endParaRPr lang="en-US"/>
        </a:p>
      </dgm:t>
    </dgm:pt>
    <dgm:pt modelId="{E27843BB-16B1-4163-95F0-A7F3C598D063}" type="sibTrans" cxnId="{D5C09A8D-4B0A-4519-AB59-D9501D27FDA6}">
      <dgm:prSet/>
      <dgm:spPr/>
      <dgm:t>
        <a:bodyPr/>
        <a:lstStyle/>
        <a:p>
          <a:pPr algn="just"/>
          <a:endParaRPr lang="en-US"/>
        </a:p>
      </dgm:t>
    </dgm:pt>
    <dgm:pt modelId="{B831C753-4CBE-42CA-82D8-D6BAC5156EE6}">
      <dgm:prSet/>
      <dgm:spPr/>
      <dgm:t>
        <a:bodyPr/>
        <a:lstStyle/>
        <a:p>
          <a:pPr algn="just"/>
          <a:r>
            <a:rPr lang="en-IN" b="1" i="0"/>
            <a:t>Impact:</a:t>
          </a:r>
          <a:r>
            <a:rPr lang="en-IN" b="0" i="0"/>
            <a:t> Enables effective discussions and facilitates "aha" moments for decision-makers.</a:t>
          </a:r>
          <a:endParaRPr lang="en-US"/>
        </a:p>
      </dgm:t>
    </dgm:pt>
    <dgm:pt modelId="{1F5CD203-6FCA-4051-B949-7903809AA36A}" type="parTrans" cxnId="{4F390DD9-C170-480B-B34D-B90F01EAB3E2}">
      <dgm:prSet/>
      <dgm:spPr/>
      <dgm:t>
        <a:bodyPr/>
        <a:lstStyle/>
        <a:p>
          <a:pPr algn="just"/>
          <a:endParaRPr lang="en-US"/>
        </a:p>
      </dgm:t>
    </dgm:pt>
    <dgm:pt modelId="{9A0265C0-267D-4AE4-AFA6-8310245EA45C}" type="sibTrans" cxnId="{4F390DD9-C170-480B-B34D-B90F01EAB3E2}">
      <dgm:prSet/>
      <dgm:spPr/>
      <dgm:t>
        <a:bodyPr/>
        <a:lstStyle/>
        <a:p>
          <a:pPr algn="just"/>
          <a:endParaRPr lang="en-US"/>
        </a:p>
      </dgm:t>
    </dgm:pt>
    <dgm:pt modelId="{57F106CB-1985-4A14-AD43-940B5E7DA3E9}">
      <dgm:prSet/>
      <dgm:spPr/>
      <dgm:t>
        <a:bodyPr/>
        <a:lstStyle/>
        <a:p>
          <a:pPr algn="l"/>
          <a:r>
            <a:rPr lang="en-IN" b="1" i="0" dirty="0"/>
            <a:t>Meeting Presentation:</a:t>
          </a:r>
          <a:r>
            <a:rPr lang="en-IN" b="0" i="0" dirty="0"/>
            <a:t> Empowers impactful discussions with decision-makers through a concise one-slide visualization.</a:t>
          </a:r>
          <a:br>
            <a:rPr lang="en-IN" dirty="0"/>
          </a:br>
          <a:endParaRPr lang="en-US" dirty="0"/>
        </a:p>
      </dgm:t>
    </dgm:pt>
    <dgm:pt modelId="{914F5F45-BED3-442A-8D8C-9C3FC2D6CDFB}" type="parTrans" cxnId="{A4E5CF0C-80AD-42EA-A2A8-6DD3DDFED8B3}">
      <dgm:prSet/>
      <dgm:spPr/>
      <dgm:t>
        <a:bodyPr/>
        <a:lstStyle/>
        <a:p>
          <a:pPr algn="just"/>
          <a:endParaRPr lang="en-US"/>
        </a:p>
      </dgm:t>
    </dgm:pt>
    <dgm:pt modelId="{A1286585-3056-497A-9D36-3DB151BEB49F}" type="sibTrans" cxnId="{A4E5CF0C-80AD-42EA-A2A8-6DD3DDFED8B3}">
      <dgm:prSet/>
      <dgm:spPr/>
      <dgm:t>
        <a:bodyPr/>
        <a:lstStyle/>
        <a:p>
          <a:pPr algn="just"/>
          <a:endParaRPr lang="en-US"/>
        </a:p>
      </dgm:t>
    </dgm:pt>
    <dgm:pt modelId="{19BC1671-CCF0-3F4C-A921-51B735CFD463}" type="pres">
      <dgm:prSet presAssocID="{2F4C8B3C-00DE-4D2A-AC62-ACA54FF9909A}" presName="linear" presStyleCnt="0">
        <dgm:presLayoutVars>
          <dgm:dir/>
          <dgm:animLvl val="lvl"/>
          <dgm:resizeHandles val="exact"/>
        </dgm:presLayoutVars>
      </dgm:prSet>
      <dgm:spPr/>
    </dgm:pt>
    <dgm:pt modelId="{F17F1612-D853-8049-8304-64F17809917C}" type="pres">
      <dgm:prSet presAssocID="{C1C01F99-80F6-4DC1-889B-B3374FFDE65E}" presName="parentLin" presStyleCnt="0"/>
      <dgm:spPr/>
    </dgm:pt>
    <dgm:pt modelId="{D90FAB20-6AC7-2B48-B62B-2B6D97E6002A}" type="pres">
      <dgm:prSet presAssocID="{C1C01F99-80F6-4DC1-889B-B3374FFDE65E}" presName="parentLeftMargin" presStyleLbl="node1" presStyleIdx="0" presStyleCnt="3"/>
      <dgm:spPr/>
    </dgm:pt>
    <dgm:pt modelId="{35440A46-D769-4644-967F-569ECFF8151E}" type="pres">
      <dgm:prSet presAssocID="{C1C01F99-80F6-4DC1-889B-B3374FFDE6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900E87-4B19-3548-B7FF-091D13F3297A}" type="pres">
      <dgm:prSet presAssocID="{C1C01F99-80F6-4DC1-889B-B3374FFDE65E}" presName="negativeSpace" presStyleCnt="0"/>
      <dgm:spPr/>
    </dgm:pt>
    <dgm:pt modelId="{EFA17609-4874-3747-BD1D-576E56DC17DA}" type="pres">
      <dgm:prSet presAssocID="{C1C01F99-80F6-4DC1-889B-B3374FFDE65E}" presName="childText" presStyleLbl="conFgAcc1" presStyleIdx="0" presStyleCnt="3">
        <dgm:presLayoutVars>
          <dgm:bulletEnabled val="1"/>
        </dgm:presLayoutVars>
      </dgm:prSet>
      <dgm:spPr/>
    </dgm:pt>
    <dgm:pt modelId="{CA142288-85FB-A04F-BC9D-674B96C15E58}" type="pres">
      <dgm:prSet presAssocID="{AA599735-F277-4CC5-92BC-CA85E2A510E9}" presName="spaceBetweenRectangles" presStyleCnt="0"/>
      <dgm:spPr/>
    </dgm:pt>
    <dgm:pt modelId="{233A58BC-4FB2-FE4F-8325-10724DD9F538}" type="pres">
      <dgm:prSet presAssocID="{44331594-6FBD-46C5-882C-38C55694B341}" presName="parentLin" presStyleCnt="0"/>
      <dgm:spPr/>
    </dgm:pt>
    <dgm:pt modelId="{E165166A-F8F1-7645-878A-AAD9CF579866}" type="pres">
      <dgm:prSet presAssocID="{44331594-6FBD-46C5-882C-38C55694B341}" presName="parentLeftMargin" presStyleLbl="node1" presStyleIdx="0" presStyleCnt="3"/>
      <dgm:spPr/>
    </dgm:pt>
    <dgm:pt modelId="{E1831970-3B77-9E4A-94F3-DC87BDB54A09}" type="pres">
      <dgm:prSet presAssocID="{44331594-6FBD-46C5-882C-38C55694B3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A87573-7665-F84C-AE09-2B3CD5DCA8FB}" type="pres">
      <dgm:prSet presAssocID="{44331594-6FBD-46C5-882C-38C55694B341}" presName="negativeSpace" presStyleCnt="0"/>
      <dgm:spPr/>
    </dgm:pt>
    <dgm:pt modelId="{9FDF38F8-B474-214A-840F-910D6F755F43}" type="pres">
      <dgm:prSet presAssocID="{44331594-6FBD-46C5-882C-38C55694B341}" presName="childText" presStyleLbl="conFgAcc1" presStyleIdx="1" presStyleCnt="3">
        <dgm:presLayoutVars>
          <dgm:bulletEnabled val="1"/>
        </dgm:presLayoutVars>
      </dgm:prSet>
      <dgm:spPr/>
    </dgm:pt>
    <dgm:pt modelId="{BEBD17B2-9645-F14A-B33C-7F268877DC96}" type="pres">
      <dgm:prSet presAssocID="{59D73CCD-F98B-480A-BB3E-A53F3666393F}" presName="spaceBetweenRectangles" presStyleCnt="0"/>
      <dgm:spPr/>
    </dgm:pt>
    <dgm:pt modelId="{3800DC25-C64E-534C-BC74-8BBE02F9A635}" type="pres">
      <dgm:prSet presAssocID="{743DC7E5-AEF7-42C6-BBE2-8B01F29C15F7}" presName="parentLin" presStyleCnt="0"/>
      <dgm:spPr/>
    </dgm:pt>
    <dgm:pt modelId="{DCEB668C-6C0C-1047-A53A-E628188505D3}" type="pres">
      <dgm:prSet presAssocID="{743DC7E5-AEF7-42C6-BBE2-8B01F29C15F7}" presName="parentLeftMargin" presStyleLbl="node1" presStyleIdx="1" presStyleCnt="3"/>
      <dgm:spPr/>
    </dgm:pt>
    <dgm:pt modelId="{F7E858D1-5156-C549-8FE3-C65797DB6BC9}" type="pres">
      <dgm:prSet presAssocID="{743DC7E5-AEF7-42C6-BBE2-8B01F29C15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CFAC44-0F18-C84D-8DF9-76DB25CFBF1A}" type="pres">
      <dgm:prSet presAssocID="{743DC7E5-AEF7-42C6-BBE2-8B01F29C15F7}" presName="negativeSpace" presStyleCnt="0"/>
      <dgm:spPr/>
    </dgm:pt>
    <dgm:pt modelId="{6098F35F-DD44-E348-9776-65FA1A32A7A4}" type="pres">
      <dgm:prSet presAssocID="{743DC7E5-AEF7-42C6-BBE2-8B01F29C15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F7F601-CCEE-A04E-A0C1-7C536BA96E82}" type="presOf" srcId="{B831C753-4CBE-42CA-82D8-D6BAC5156EE6}" destId="{6098F35F-DD44-E348-9776-65FA1A32A7A4}" srcOrd="0" destOrd="1" presId="urn:microsoft.com/office/officeart/2005/8/layout/list1"/>
    <dgm:cxn modelId="{1A1BE102-BF98-427C-98CF-CD3CDF63155F}" srcId="{2F4C8B3C-00DE-4D2A-AC62-ACA54FF9909A}" destId="{C1C01F99-80F6-4DC1-889B-B3374FFDE65E}" srcOrd="0" destOrd="0" parTransId="{716781BF-36BF-424F-8BC7-9759006FF6DA}" sibTransId="{AA599735-F277-4CC5-92BC-CA85E2A510E9}"/>
    <dgm:cxn modelId="{EE735407-2852-42EB-BC0A-67A1E40E847F}" srcId="{C1C01F99-80F6-4DC1-889B-B3374FFDE65E}" destId="{7688C3CD-52F8-4F46-8A39-0B30672272DC}" srcOrd="1" destOrd="0" parTransId="{982DE96C-EEB5-4F19-AC31-4A19E208B4E0}" sibTransId="{D2158C17-DA47-4C70-8A0A-5B4CB221F6C4}"/>
    <dgm:cxn modelId="{A4E5CF0C-80AD-42EA-A2A8-6DD3DDFED8B3}" srcId="{743DC7E5-AEF7-42C6-BBE2-8B01F29C15F7}" destId="{57F106CB-1985-4A14-AD43-940B5E7DA3E9}" srcOrd="2" destOrd="0" parTransId="{914F5F45-BED3-442A-8D8C-9C3FC2D6CDFB}" sibTransId="{A1286585-3056-497A-9D36-3DB151BEB49F}"/>
    <dgm:cxn modelId="{CFD7A917-F7C1-7842-9357-5623942E65B4}" type="presOf" srcId="{17A5C12D-EB3A-4CFE-8FCE-B0DEBC520DA7}" destId="{9FDF38F8-B474-214A-840F-910D6F755F43}" srcOrd="0" destOrd="2" presId="urn:microsoft.com/office/officeart/2005/8/layout/list1"/>
    <dgm:cxn modelId="{B29B1A18-B2DD-475B-B5D8-8BA94AEE0FB4}" srcId="{C1C01F99-80F6-4DC1-889B-B3374FFDE65E}" destId="{528D351E-5099-457B-9B1C-2D6869A17053}" srcOrd="0" destOrd="0" parTransId="{7FF80577-9E0C-41AF-88F0-A98089B7830F}" sibTransId="{929F5931-F39C-4233-99E4-2D4D8D78C2D5}"/>
    <dgm:cxn modelId="{77DFE91D-D2F7-C54A-A2AF-75217E68662B}" type="presOf" srcId="{C1C01F99-80F6-4DC1-889B-B3374FFDE65E}" destId="{D90FAB20-6AC7-2B48-B62B-2B6D97E6002A}" srcOrd="0" destOrd="0" presId="urn:microsoft.com/office/officeart/2005/8/layout/list1"/>
    <dgm:cxn modelId="{079ACF40-2364-CF4E-B868-791A940E4D0A}" type="presOf" srcId="{57F106CB-1985-4A14-AD43-940B5E7DA3E9}" destId="{6098F35F-DD44-E348-9776-65FA1A32A7A4}" srcOrd="0" destOrd="2" presId="urn:microsoft.com/office/officeart/2005/8/layout/list1"/>
    <dgm:cxn modelId="{ACBB2943-1432-A448-A395-0F2B4D3FF05C}" type="presOf" srcId="{44331594-6FBD-46C5-882C-38C55694B341}" destId="{E165166A-F8F1-7645-878A-AAD9CF579866}" srcOrd="0" destOrd="0" presId="urn:microsoft.com/office/officeart/2005/8/layout/list1"/>
    <dgm:cxn modelId="{07136543-C414-6E41-92DC-E93022BFCB9D}" type="presOf" srcId="{2F4C8B3C-00DE-4D2A-AC62-ACA54FF9909A}" destId="{19BC1671-CCF0-3F4C-A921-51B735CFD463}" srcOrd="0" destOrd="0" presId="urn:microsoft.com/office/officeart/2005/8/layout/list1"/>
    <dgm:cxn modelId="{6E80214A-15F1-C64B-B8EE-B130D219B77E}" type="presOf" srcId="{743DC7E5-AEF7-42C6-BBE2-8B01F29C15F7}" destId="{F7E858D1-5156-C549-8FE3-C65797DB6BC9}" srcOrd="1" destOrd="0" presId="urn:microsoft.com/office/officeart/2005/8/layout/list1"/>
    <dgm:cxn modelId="{B922A755-A43D-41A9-A389-C548B5587DBB}" srcId="{44331594-6FBD-46C5-882C-38C55694B341}" destId="{CF616FDA-0CCC-446E-B6E1-805737374BE4}" srcOrd="1" destOrd="0" parTransId="{5570E0F9-FE88-414A-8F2E-E95A6FBA9F05}" sibTransId="{80B6551C-AA5B-41F4-93A0-F383E9CB9D65}"/>
    <dgm:cxn modelId="{61DCC35A-ACEB-CB41-9FD2-2D3D9690FC78}" type="presOf" srcId="{743DC7E5-AEF7-42C6-BBE2-8B01F29C15F7}" destId="{DCEB668C-6C0C-1047-A53A-E628188505D3}" srcOrd="0" destOrd="0" presId="urn:microsoft.com/office/officeart/2005/8/layout/list1"/>
    <dgm:cxn modelId="{6F89DE62-84E6-4E2A-B0DB-D52AC22FF111}" srcId="{2F4C8B3C-00DE-4D2A-AC62-ACA54FF9909A}" destId="{743DC7E5-AEF7-42C6-BBE2-8B01F29C15F7}" srcOrd="2" destOrd="0" parTransId="{417D07E5-D9DD-4661-ACCA-3ABB593B5E75}" sibTransId="{28501E95-4FBB-4DBA-AB04-A6D83895C64C}"/>
    <dgm:cxn modelId="{C6B6016A-C698-7E40-AD16-2FCE2E403E9D}" type="presOf" srcId="{7688C3CD-52F8-4F46-8A39-0B30672272DC}" destId="{EFA17609-4874-3747-BD1D-576E56DC17DA}" srcOrd="0" destOrd="1" presId="urn:microsoft.com/office/officeart/2005/8/layout/list1"/>
    <dgm:cxn modelId="{A6F1696A-61DC-4AAF-A3AB-0095AECDBD80}" srcId="{44331594-6FBD-46C5-882C-38C55694B341}" destId="{C63AD2E6-E398-4A05-8F70-393F8F18159B}" srcOrd="0" destOrd="0" parTransId="{8C0CBE03-4317-4A94-AB96-627F38A2F31B}" sibTransId="{455E3136-268D-48B7-82F6-3FA294642B92}"/>
    <dgm:cxn modelId="{D9B7346E-463A-BD48-844A-788E317FEA75}" type="presOf" srcId="{77C1D505-D0D1-4EBE-934B-7A9CA5A8FFA2}" destId="{6098F35F-DD44-E348-9776-65FA1A32A7A4}" srcOrd="0" destOrd="0" presId="urn:microsoft.com/office/officeart/2005/8/layout/list1"/>
    <dgm:cxn modelId="{E31D8F7E-FB3B-4DAB-A692-D28D64D1F771}" srcId="{44331594-6FBD-46C5-882C-38C55694B341}" destId="{17A5C12D-EB3A-4CFE-8FCE-B0DEBC520DA7}" srcOrd="2" destOrd="0" parTransId="{1FF41564-2959-414B-A705-D61F29A649DD}" sibTransId="{D4178347-3389-450C-8AAD-891C92BD7FAB}"/>
    <dgm:cxn modelId="{D5C09A8D-4B0A-4519-AB59-D9501D27FDA6}" srcId="{743DC7E5-AEF7-42C6-BBE2-8B01F29C15F7}" destId="{77C1D505-D0D1-4EBE-934B-7A9CA5A8FFA2}" srcOrd="0" destOrd="0" parTransId="{4B8360F1-E18F-449E-B41F-453BDC7CCAA9}" sibTransId="{E27843BB-16B1-4163-95F0-A7F3C598D063}"/>
    <dgm:cxn modelId="{79E14AA9-62FC-6844-86BC-6E038B5C5ED4}" type="presOf" srcId="{44331594-6FBD-46C5-882C-38C55694B341}" destId="{E1831970-3B77-9E4A-94F3-DC87BDB54A09}" srcOrd="1" destOrd="0" presId="urn:microsoft.com/office/officeart/2005/8/layout/list1"/>
    <dgm:cxn modelId="{41B563AF-B48B-D44F-892E-5CBDF6BECF54}" type="presOf" srcId="{C63AD2E6-E398-4A05-8F70-393F8F18159B}" destId="{9FDF38F8-B474-214A-840F-910D6F755F43}" srcOrd="0" destOrd="0" presId="urn:microsoft.com/office/officeart/2005/8/layout/list1"/>
    <dgm:cxn modelId="{F5F9DCB0-F20D-4BE3-9297-E714AE502469}" srcId="{2F4C8B3C-00DE-4D2A-AC62-ACA54FF9909A}" destId="{44331594-6FBD-46C5-882C-38C55694B341}" srcOrd="1" destOrd="0" parTransId="{6B4B90C5-D196-4AE3-A04A-843FFA5272DE}" sibTransId="{59D73CCD-F98B-480A-BB3E-A53F3666393F}"/>
    <dgm:cxn modelId="{4F390DD9-C170-480B-B34D-B90F01EAB3E2}" srcId="{743DC7E5-AEF7-42C6-BBE2-8B01F29C15F7}" destId="{B831C753-4CBE-42CA-82D8-D6BAC5156EE6}" srcOrd="1" destOrd="0" parTransId="{1F5CD203-6FCA-4051-B949-7903809AA36A}" sibTransId="{9A0265C0-267D-4AE4-AFA6-8310245EA45C}"/>
    <dgm:cxn modelId="{8EF831DE-BF2D-8E4D-B8AC-0965011BC38E}" type="presOf" srcId="{C1C01F99-80F6-4DC1-889B-B3374FFDE65E}" destId="{35440A46-D769-4644-967F-569ECFF8151E}" srcOrd="1" destOrd="0" presId="urn:microsoft.com/office/officeart/2005/8/layout/list1"/>
    <dgm:cxn modelId="{52D6A0E2-2210-AE45-95A0-DFE0F4AB55C7}" type="presOf" srcId="{528D351E-5099-457B-9B1C-2D6869A17053}" destId="{EFA17609-4874-3747-BD1D-576E56DC17DA}" srcOrd="0" destOrd="0" presId="urn:microsoft.com/office/officeart/2005/8/layout/list1"/>
    <dgm:cxn modelId="{A67343E6-D8DD-5247-8845-FDDF6287B1FE}" type="presOf" srcId="{CF616FDA-0CCC-446E-B6E1-805737374BE4}" destId="{9FDF38F8-B474-214A-840F-910D6F755F43}" srcOrd="0" destOrd="1" presId="urn:microsoft.com/office/officeart/2005/8/layout/list1"/>
    <dgm:cxn modelId="{8C9ABB67-AFD3-C041-A82D-EC2C46A64155}" type="presParOf" srcId="{19BC1671-CCF0-3F4C-A921-51B735CFD463}" destId="{F17F1612-D853-8049-8304-64F17809917C}" srcOrd="0" destOrd="0" presId="urn:microsoft.com/office/officeart/2005/8/layout/list1"/>
    <dgm:cxn modelId="{94D101FB-1695-6E4F-A433-D27A07BB3A94}" type="presParOf" srcId="{F17F1612-D853-8049-8304-64F17809917C}" destId="{D90FAB20-6AC7-2B48-B62B-2B6D97E6002A}" srcOrd="0" destOrd="0" presId="urn:microsoft.com/office/officeart/2005/8/layout/list1"/>
    <dgm:cxn modelId="{A3069759-FF62-1A4C-B4B6-454535E91F7B}" type="presParOf" srcId="{F17F1612-D853-8049-8304-64F17809917C}" destId="{35440A46-D769-4644-967F-569ECFF8151E}" srcOrd="1" destOrd="0" presId="urn:microsoft.com/office/officeart/2005/8/layout/list1"/>
    <dgm:cxn modelId="{96573CB3-6E02-4547-B7FE-DBE4124F9B02}" type="presParOf" srcId="{19BC1671-CCF0-3F4C-A921-51B735CFD463}" destId="{0F900E87-4B19-3548-B7FF-091D13F3297A}" srcOrd="1" destOrd="0" presId="urn:microsoft.com/office/officeart/2005/8/layout/list1"/>
    <dgm:cxn modelId="{BDA02CD2-93B3-F243-843A-28CD385D3EE7}" type="presParOf" srcId="{19BC1671-CCF0-3F4C-A921-51B735CFD463}" destId="{EFA17609-4874-3747-BD1D-576E56DC17DA}" srcOrd="2" destOrd="0" presId="urn:microsoft.com/office/officeart/2005/8/layout/list1"/>
    <dgm:cxn modelId="{8F18021C-F4C8-9C4B-A6D2-B1C655CFF982}" type="presParOf" srcId="{19BC1671-CCF0-3F4C-A921-51B735CFD463}" destId="{CA142288-85FB-A04F-BC9D-674B96C15E58}" srcOrd="3" destOrd="0" presId="urn:microsoft.com/office/officeart/2005/8/layout/list1"/>
    <dgm:cxn modelId="{26CCA136-1035-7243-80FA-7DA682C429A1}" type="presParOf" srcId="{19BC1671-CCF0-3F4C-A921-51B735CFD463}" destId="{233A58BC-4FB2-FE4F-8325-10724DD9F538}" srcOrd="4" destOrd="0" presId="urn:microsoft.com/office/officeart/2005/8/layout/list1"/>
    <dgm:cxn modelId="{061490FF-E769-EB46-9AD7-5511DC4FD624}" type="presParOf" srcId="{233A58BC-4FB2-FE4F-8325-10724DD9F538}" destId="{E165166A-F8F1-7645-878A-AAD9CF579866}" srcOrd="0" destOrd="0" presId="urn:microsoft.com/office/officeart/2005/8/layout/list1"/>
    <dgm:cxn modelId="{99C228F8-4CC7-764D-AA03-AA81FF094C36}" type="presParOf" srcId="{233A58BC-4FB2-FE4F-8325-10724DD9F538}" destId="{E1831970-3B77-9E4A-94F3-DC87BDB54A09}" srcOrd="1" destOrd="0" presId="urn:microsoft.com/office/officeart/2005/8/layout/list1"/>
    <dgm:cxn modelId="{3871DCD4-CE46-0843-B059-E13DCAC5692E}" type="presParOf" srcId="{19BC1671-CCF0-3F4C-A921-51B735CFD463}" destId="{45A87573-7665-F84C-AE09-2B3CD5DCA8FB}" srcOrd="5" destOrd="0" presId="urn:microsoft.com/office/officeart/2005/8/layout/list1"/>
    <dgm:cxn modelId="{F51260FE-D338-B845-98CB-7E2B46A116EF}" type="presParOf" srcId="{19BC1671-CCF0-3F4C-A921-51B735CFD463}" destId="{9FDF38F8-B474-214A-840F-910D6F755F43}" srcOrd="6" destOrd="0" presId="urn:microsoft.com/office/officeart/2005/8/layout/list1"/>
    <dgm:cxn modelId="{805392A3-7BFF-0347-AB3D-6D01094FE321}" type="presParOf" srcId="{19BC1671-CCF0-3F4C-A921-51B735CFD463}" destId="{BEBD17B2-9645-F14A-B33C-7F268877DC96}" srcOrd="7" destOrd="0" presId="urn:microsoft.com/office/officeart/2005/8/layout/list1"/>
    <dgm:cxn modelId="{BFE14D3C-8693-E740-BDFF-B6FB2427476C}" type="presParOf" srcId="{19BC1671-CCF0-3F4C-A921-51B735CFD463}" destId="{3800DC25-C64E-534C-BC74-8BBE02F9A635}" srcOrd="8" destOrd="0" presId="urn:microsoft.com/office/officeart/2005/8/layout/list1"/>
    <dgm:cxn modelId="{A2E0A660-FA2D-5A4E-A8C8-257CDF39F413}" type="presParOf" srcId="{3800DC25-C64E-534C-BC74-8BBE02F9A635}" destId="{DCEB668C-6C0C-1047-A53A-E628188505D3}" srcOrd="0" destOrd="0" presId="urn:microsoft.com/office/officeart/2005/8/layout/list1"/>
    <dgm:cxn modelId="{662B0AF7-27AB-534D-8EB0-1E3B8E516758}" type="presParOf" srcId="{3800DC25-C64E-534C-BC74-8BBE02F9A635}" destId="{F7E858D1-5156-C549-8FE3-C65797DB6BC9}" srcOrd="1" destOrd="0" presId="urn:microsoft.com/office/officeart/2005/8/layout/list1"/>
    <dgm:cxn modelId="{0B5A40D7-4B97-6449-8D5B-0583E93E46D1}" type="presParOf" srcId="{19BC1671-CCF0-3F4C-A921-51B735CFD463}" destId="{7ECFAC44-0F18-C84D-8DF9-76DB25CFBF1A}" srcOrd="9" destOrd="0" presId="urn:microsoft.com/office/officeart/2005/8/layout/list1"/>
    <dgm:cxn modelId="{4BF08E7B-72EB-B94D-A217-6161AE86E10F}" type="presParOf" srcId="{19BC1671-CCF0-3F4C-A921-51B735CFD463}" destId="{6098F35F-DD44-E348-9776-65FA1A32A7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4AB017-C77F-4D95-AEE6-0C00D0195E91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2F778D0-9EA3-4DAB-8A52-2CA8C562A880}">
      <dgm:prSet custT="1"/>
      <dgm:spPr/>
      <dgm:t>
        <a:bodyPr/>
        <a:lstStyle/>
        <a:p>
          <a:pPr>
            <a:defRPr b="1"/>
          </a:pPr>
          <a:r>
            <a:rPr lang="en-IN" sz="1400" b="1" i="0">
              <a:latin typeface="Times" pitchFamily="2" charset="0"/>
            </a:rPr>
            <a:t>Simulation Through Visualization:</a:t>
          </a:r>
          <a:endParaRPr lang="en-US" sz="1400">
            <a:latin typeface="Times" pitchFamily="2" charset="0"/>
          </a:endParaRPr>
        </a:p>
      </dgm:t>
    </dgm:pt>
    <dgm:pt modelId="{251944A9-E819-4558-AFC3-3FC3AD074017}" type="parTrans" cxnId="{C2A8C124-77E0-4991-A876-012BDF8836E6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6DEEAD48-47DB-4589-8290-F16C8B53F203}" type="sibTrans" cxnId="{C2A8C124-77E0-4991-A876-012BDF8836E6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DAB5FC1D-7531-4D88-B6F3-75757CC0E478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What-If Scenarios:</a:t>
          </a:r>
          <a:r>
            <a:rPr lang="en-IN" sz="1400" b="0" i="0">
              <a:latin typeface="Times" pitchFamily="2" charset="0"/>
            </a:rPr>
            <a:t> Visualizations can portray simulated scenarios answering "what-if" questions. For instance:</a:t>
          </a:r>
          <a:endParaRPr lang="en-US" sz="1400">
            <a:latin typeface="Times" pitchFamily="2" charset="0"/>
          </a:endParaRPr>
        </a:p>
      </dgm:t>
    </dgm:pt>
    <dgm:pt modelId="{0B0089E6-B741-4DB4-ADF9-7418A1644390}" type="parTrans" cxnId="{3E837C96-2D3D-4403-AB3B-8A78BEDA2872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4C3F0378-061B-4C8B-87BD-B3FCA7F3FD48}" type="sibTrans" cxnId="{3E837C96-2D3D-4403-AB3B-8A78BEDA2872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70DDE5C9-14FE-413A-984C-50B6648FF0A0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Impact Analysis:</a:t>
          </a:r>
          <a:r>
            <a:rPr lang="en-IN" sz="1400" b="0" i="0">
              <a:latin typeface="Times" pitchFamily="2" charset="0"/>
            </a:rPr>
            <a:t> Predict the consequences if the company ceases Product D's manufacturing or in case of a natural disaster hitting the home office.</a:t>
          </a:r>
          <a:endParaRPr lang="en-US" sz="1400">
            <a:latin typeface="Times" pitchFamily="2" charset="0"/>
          </a:endParaRPr>
        </a:p>
      </dgm:t>
    </dgm:pt>
    <dgm:pt modelId="{9A446ADF-9479-4C7E-A587-521EC2D71993}" type="parTrans" cxnId="{28C9A5FC-8023-4361-B59C-2486B701C88F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2F227AA4-A268-47BF-B6D3-835066AE54DA}" type="sibTrans" cxnId="{28C9A5FC-8023-4361-B59C-2486B701C88F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9BCC9960-C1A2-4D58-B714-2BBD05B449C4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Market Dynamics:</a:t>
          </a:r>
          <a:r>
            <a:rPr lang="en-IN" sz="1400" b="0" i="0">
              <a:latin typeface="Times" pitchFamily="2" charset="0"/>
            </a:rPr>
            <a:t> Predict outcomes if customer interest wanes in a specific product.</a:t>
          </a:r>
          <a:endParaRPr lang="en-US" sz="1400">
            <a:latin typeface="Times" pitchFamily="2" charset="0"/>
          </a:endParaRPr>
        </a:p>
      </dgm:t>
    </dgm:pt>
    <dgm:pt modelId="{DC335D6C-0FD4-4716-9AB4-FFA4AD8B8932}" type="parTrans" cxnId="{522EB665-6E08-4E41-9762-9ED1BABB4341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38F28C49-836F-4DBC-94F7-75B2E3480090}" type="sibTrans" cxnId="{522EB665-6E08-4E41-9762-9ED1BABB4341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20FEFAA0-441B-4D4B-82A1-D5CCE20B8EBF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Future Behavior Modeling:</a:t>
          </a:r>
          <a:r>
            <a:rPr lang="en-IN" sz="1400" b="0" i="0">
              <a:latin typeface="Times" pitchFamily="2" charset="0"/>
            </a:rPr>
            <a:t> Visualizations simulate the future behavior of entities like companies, markets, weather systems, etc.</a:t>
          </a:r>
          <a:endParaRPr lang="en-US" sz="1400">
            <a:latin typeface="Times" pitchFamily="2" charset="0"/>
          </a:endParaRPr>
        </a:p>
      </dgm:t>
    </dgm:pt>
    <dgm:pt modelId="{82C9CFD6-1949-4DDF-B0B7-0D0EA30AFDFF}" type="parTrans" cxnId="{936FCA7A-6719-4ED3-8DEE-9FD8679E0491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C640E836-C6B8-45DB-B425-311B393769EB}" type="sibTrans" cxnId="{936FCA7A-6719-4ED3-8DEE-9FD8679E0491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5A9F0DF4-CFAB-4475-9DA5-206A5A472F4B}">
      <dgm:prSet custT="1"/>
      <dgm:spPr/>
      <dgm:t>
        <a:bodyPr/>
        <a:lstStyle/>
        <a:p>
          <a:pPr>
            <a:defRPr b="1"/>
          </a:pPr>
          <a:r>
            <a:rPr lang="en-IN" sz="1400" b="1" i="0">
              <a:latin typeface="Times" pitchFamily="2" charset="0"/>
            </a:rPr>
            <a:t>Dashboard in Predictive Analytics:</a:t>
          </a:r>
          <a:endParaRPr lang="en-US" sz="1400">
            <a:latin typeface="Times" pitchFamily="2" charset="0"/>
          </a:endParaRPr>
        </a:p>
      </dgm:t>
    </dgm:pt>
    <dgm:pt modelId="{B235FC26-906C-4150-95EA-9D22FA31A2CD}" type="parTrans" cxnId="{2778B072-0C9A-43E4-81EA-26E2B9C91683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3440C1AD-EE39-47FA-9D4D-8532321AA872}" type="sibTrans" cxnId="{2778B072-0C9A-43E4-81EA-26E2B9C91683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7FC32FBC-8051-472A-BCE3-759A31115FA8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Comprehensive Visualization:</a:t>
          </a:r>
          <a:r>
            <a:rPr lang="en-IN" sz="1400" b="0" i="0">
              <a:latin typeface="Times" pitchFamily="2" charset="0"/>
            </a:rPr>
            <a:t> A dashboard is a visualization tool that offers a comprehensive view of a predictive analytics model.</a:t>
          </a:r>
          <a:endParaRPr lang="en-US" sz="1400">
            <a:latin typeface="Times" pitchFamily="2" charset="0"/>
          </a:endParaRPr>
        </a:p>
      </dgm:t>
    </dgm:pt>
    <dgm:pt modelId="{ED05A44F-D898-48BD-BC96-FE4A67CD2B4E}" type="parTrans" cxnId="{75B9F4D2-4B66-4D1A-82AE-04D8F6A8093F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148DE4DB-31A3-4382-A301-C053682D4146}" type="sibTrans" cxnId="{75B9F4D2-4B66-4D1A-82AE-04D8F6A8093F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6ACAAE56-790E-4B75-A15A-EEA542216BC2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Interactive Control:</a:t>
          </a:r>
          <a:r>
            <a:rPr lang="en-IN" sz="1400" b="0" i="0">
              <a:latin typeface="Times" pitchFamily="2" charset="0"/>
            </a:rPr>
            <a:t> It allows users to interact by using control buttons to modify various steps in the predictive analytics pipeline:</a:t>
          </a:r>
          <a:endParaRPr lang="en-US" sz="1400">
            <a:latin typeface="Times" pitchFamily="2" charset="0"/>
          </a:endParaRPr>
        </a:p>
      </dgm:t>
    </dgm:pt>
    <dgm:pt modelId="{D7A7845B-B444-4B65-A8E1-F32F6DFEB253}" type="parTrans" cxnId="{0939E0CA-5B7F-4B26-B146-C37A4DE7E3FC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37D9ED8B-C894-447B-B69E-03AEE3486277}" type="sibTrans" cxnId="{0939E0CA-5B7F-4B26-B146-C37A4DE7E3FC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E633385F-73FE-4F6C-A920-63B571D67E4E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Data Selection:</a:t>
          </a:r>
          <a:r>
            <a:rPr lang="en-IN" sz="1400" b="0" i="0">
              <a:latin typeface="Times" pitchFamily="2" charset="0"/>
            </a:rPr>
            <a:t> Choose specific data sets for analysis.</a:t>
          </a:r>
          <a:endParaRPr lang="en-US" sz="1400">
            <a:latin typeface="Times" pitchFamily="2" charset="0"/>
          </a:endParaRPr>
        </a:p>
      </dgm:t>
    </dgm:pt>
    <dgm:pt modelId="{B8066151-70FD-410C-B8AE-44336834BDB9}" type="parTrans" cxnId="{0D65DBB0-1BE3-4C98-BB4A-151B5816CD45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AD56BB21-EC53-486C-9BF5-F9DF47AC1C75}" type="sibTrans" cxnId="{0D65DBB0-1BE3-4C98-BB4A-151B5816CD45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77D1C5B5-9681-475F-A475-CC15561FA9E3}">
      <dgm:prSet custT="1"/>
      <dgm:spPr/>
      <dgm:t>
        <a:bodyPr/>
        <a:lstStyle/>
        <a:p>
          <a:r>
            <a:rPr lang="en-IN" sz="1400" b="1" i="0" dirty="0">
              <a:latin typeface="Times" pitchFamily="2" charset="0"/>
            </a:rPr>
            <a:t>Data </a:t>
          </a:r>
          <a:r>
            <a:rPr lang="en-IN" sz="1400" b="1" i="0" dirty="0" err="1">
              <a:latin typeface="Times" pitchFamily="2" charset="0"/>
            </a:rPr>
            <a:t>Preprocessing</a:t>
          </a:r>
          <a:r>
            <a:rPr lang="en-IN" sz="1400" b="1" i="0" dirty="0">
              <a:latin typeface="Times" pitchFamily="2" charset="0"/>
            </a:rPr>
            <a:t>:</a:t>
          </a:r>
          <a:r>
            <a:rPr lang="en-IN" sz="1400" b="0" i="0" dirty="0">
              <a:latin typeface="Times" pitchFamily="2" charset="0"/>
            </a:rPr>
            <a:t> Modify how data is cleaned or processed.</a:t>
          </a:r>
          <a:endParaRPr lang="en-US" sz="1400" dirty="0">
            <a:latin typeface="Times" pitchFamily="2" charset="0"/>
          </a:endParaRPr>
        </a:p>
      </dgm:t>
    </dgm:pt>
    <dgm:pt modelId="{AE736EAA-E017-44AA-B7E7-BFA06D0896BE}" type="parTrans" cxnId="{9AB9B37B-B94E-4920-BBD5-6756196FE37C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8B6B9059-34DE-4C33-A221-211910551FB4}" type="sibTrans" cxnId="{9AB9B37B-B94E-4920-BBD5-6756196FE37C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703F3BF4-840D-4E22-8CC2-FB949758DEA4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Model Selection:</a:t>
          </a:r>
          <a:r>
            <a:rPr lang="en-IN" sz="1400" b="0" i="0">
              <a:latin typeface="Times" pitchFamily="2" charset="0"/>
            </a:rPr>
            <a:t> Switch between different predictive models.</a:t>
          </a:r>
          <a:endParaRPr lang="en-US" sz="1400">
            <a:latin typeface="Times" pitchFamily="2" charset="0"/>
          </a:endParaRPr>
        </a:p>
      </dgm:t>
    </dgm:pt>
    <dgm:pt modelId="{02517744-0DC9-4138-A4F8-F28BE068A3F5}" type="parTrans" cxnId="{18882E55-C855-4785-BE99-4883F040FD09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2A6F29F4-55E4-418D-A7F7-B378815E6527}" type="sibTrans" cxnId="{18882E55-C855-4785-BE99-4883F040FD09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97A9D346-39A1-4D57-8292-4F243C582A34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Evaluation Versions:</a:t>
          </a:r>
          <a:r>
            <a:rPr lang="en-IN" sz="1400" b="0" i="0">
              <a:latin typeface="Times" pitchFamily="2" charset="0"/>
            </a:rPr>
            <a:t> Select and compare different evaluation versions.</a:t>
          </a:r>
          <a:endParaRPr lang="en-US" sz="1400">
            <a:latin typeface="Times" pitchFamily="2" charset="0"/>
          </a:endParaRPr>
        </a:p>
      </dgm:t>
    </dgm:pt>
    <dgm:pt modelId="{CBFE7EEF-7332-43C4-BDA3-BA073052870E}" type="parTrans" cxnId="{94866634-6BC7-464C-9128-D4BB95F11E68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C84EFC74-FBBB-4B52-9775-F6367B1730A7}" type="sibTrans" cxnId="{94866634-6BC7-464C-9128-D4BB95F11E68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95A59BC0-CFB2-4560-816C-CEFA86C3B9ED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Real-time Modifications:</a:t>
          </a:r>
          <a:r>
            <a:rPr lang="en-IN" sz="1400" b="0" i="0">
              <a:latin typeface="Times" pitchFamily="2" charset="0"/>
            </a:rPr>
            <a:t> The dashboard enables real-time changes to any part of the predictive analytics pipeline, providing flexibility and adaptability.</a:t>
          </a:r>
          <a:endParaRPr lang="en-US" sz="1400">
            <a:latin typeface="Times" pitchFamily="2" charset="0"/>
          </a:endParaRPr>
        </a:p>
      </dgm:t>
    </dgm:pt>
    <dgm:pt modelId="{887CF70D-DF23-4448-A01E-97415CF5CF07}" type="parTrans" cxnId="{AD70252B-BCF6-47FF-9FD7-5EC16C8002FC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5BCAA12A-8D1C-4274-8FEA-64762B969B41}" type="sibTrans" cxnId="{AD70252B-BCF6-47FF-9FD7-5EC16C8002FC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AA5A9EE4-FC90-43AF-A897-B3137AA324E0}">
      <dgm:prSet custT="1"/>
      <dgm:spPr/>
      <dgm:t>
        <a:bodyPr/>
        <a:lstStyle/>
        <a:p>
          <a:pPr>
            <a:defRPr b="1"/>
          </a:pPr>
          <a:r>
            <a:rPr lang="en-IN" sz="1400" b="1" i="0">
              <a:latin typeface="Times" pitchFamily="2" charset="0"/>
            </a:rPr>
            <a:t>Dynamic Nature of Dashboards:</a:t>
          </a:r>
          <a:endParaRPr lang="en-US" sz="1400">
            <a:latin typeface="Times" pitchFamily="2" charset="0"/>
          </a:endParaRPr>
        </a:p>
      </dgm:t>
    </dgm:pt>
    <dgm:pt modelId="{0F0559C6-A267-482E-B4F3-63D09599F7A1}" type="parTrans" cxnId="{EC7F9944-F6AF-4AB1-AB56-B5075804BE6D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0226BB4F-11D6-4312-A2F5-E8979DD0AD50}" type="sibTrans" cxnId="{EC7F9944-F6AF-4AB1-AB56-B5075804BE6D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ECDBD1C1-084F-48E7-9E37-D67B056AA175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Interactivity:</a:t>
          </a:r>
          <a:r>
            <a:rPr lang="en-IN" sz="1400" b="0" i="0">
              <a:latin typeface="Times" pitchFamily="2" charset="0"/>
            </a:rPr>
            <a:t> Dashboards are interactive visualizations where users have control.</a:t>
          </a:r>
          <a:endParaRPr lang="en-US" sz="1400">
            <a:latin typeface="Times" pitchFamily="2" charset="0"/>
          </a:endParaRPr>
        </a:p>
      </dgm:t>
    </dgm:pt>
    <dgm:pt modelId="{A81D2890-0370-456B-8D5A-C03C4ADCD455}" type="parTrans" cxnId="{991CB990-EB65-4045-A623-6110DAFB4C86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B7CBB323-EAAE-4137-B897-44B8A04683B5}" type="sibTrans" cxnId="{991CB990-EB65-4045-A623-6110DAFB4C86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0572CE13-C2D3-4605-89CE-167D93C362FB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Dynamic Display:</a:t>
          </a:r>
          <a:r>
            <a:rPr lang="en-IN" sz="1400" b="0" i="0">
              <a:latin typeface="Times" pitchFamily="2" charset="0"/>
            </a:rPr>
            <a:t> Charts, graphs, tables, and maps change dynamically based on user inputs and selections.</a:t>
          </a:r>
          <a:endParaRPr lang="en-US" sz="1400">
            <a:latin typeface="Times" pitchFamily="2" charset="0"/>
          </a:endParaRPr>
        </a:p>
      </dgm:t>
    </dgm:pt>
    <dgm:pt modelId="{DB16FE07-0675-4D71-9062-34D2AD2DD56C}" type="parTrans" cxnId="{D8F8C65B-9D7C-49EE-9FF4-972C4225B5BD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69AB2425-656D-4E7A-89EC-C708E339843A}" type="sibTrans" cxnId="{D8F8C65B-9D7C-49EE-9FF4-972C4225B5BD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9EABE0E0-F88C-40F8-9A21-CABF843BB939}">
      <dgm:prSet custT="1"/>
      <dgm:spPr/>
      <dgm:t>
        <a:bodyPr/>
        <a:lstStyle/>
        <a:p>
          <a:r>
            <a:rPr lang="en-IN" sz="1400" b="1" i="0">
              <a:latin typeface="Times" pitchFamily="2" charset="0"/>
            </a:rPr>
            <a:t>Tailored Analyses:</a:t>
          </a:r>
          <a:r>
            <a:rPr lang="en-IN" sz="1400" b="0" i="0">
              <a:latin typeface="Times" pitchFamily="2" charset="0"/>
            </a:rPr>
            <a:t> Users can customize the displayed information based on their chosen inputs, allowing for tailored analyses and insights.</a:t>
          </a:r>
          <a:endParaRPr lang="en-US" sz="1400">
            <a:latin typeface="Times" pitchFamily="2" charset="0"/>
          </a:endParaRPr>
        </a:p>
      </dgm:t>
    </dgm:pt>
    <dgm:pt modelId="{C454EDE1-D6FB-48FA-ADA5-F36E2DA9ACD5}" type="parTrans" cxnId="{43274226-BD37-43EB-B9AD-ED4EB9250906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D7DEFBD4-1545-4D55-855B-010D51AED7F0}" type="sibTrans" cxnId="{43274226-BD37-43EB-B9AD-ED4EB9250906}">
      <dgm:prSet/>
      <dgm:spPr/>
      <dgm:t>
        <a:bodyPr/>
        <a:lstStyle/>
        <a:p>
          <a:endParaRPr lang="en-US" sz="2400">
            <a:latin typeface="Times" pitchFamily="2" charset="0"/>
          </a:endParaRPr>
        </a:p>
      </dgm:t>
    </dgm:pt>
    <dgm:pt modelId="{81FE79D6-0C6D-C94A-83CC-2A770EBA1BE2}" type="pres">
      <dgm:prSet presAssocID="{994AB017-C77F-4D95-AEE6-0C00D0195E91}" presName="linear" presStyleCnt="0">
        <dgm:presLayoutVars>
          <dgm:dir/>
          <dgm:animLvl val="lvl"/>
          <dgm:resizeHandles val="exact"/>
        </dgm:presLayoutVars>
      </dgm:prSet>
      <dgm:spPr/>
    </dgm:pt>
    <dgm:pt modelId="{FCA9F715-DF34-6A43-A573-662B78E82AC8}" type="pres">
      <dgm:prSet presAssocID="{72F778D0-9EA3-4DAB-8A52-2CA8C562A880}" presName="parentLin" presStyleCnt="0"/>
      <dgm:spPr/>
    </dgm:pt>
    <dgm:pt modelId="{80CFCDBC-9DD9-6E4A-A463-F96D6F447367}" type="pres">
      <dgm:prSet presAssocID="{72F778D0-9EA3-4DAB-8A52-2CA8C562A880}" presName="parentLeftMargin" presStyleLbl="node1" presStyleIdx="0" presStyleCnt="3"/>
      <dgm:spPr/>
    </dgm:pt>
    <dgm:pt modelId="{3E793181-CFE9-C142-A945-3E24ED41F81C}" type="pres">
      <dgm:prSet presAssocID="{72F778D0-9EA3-4DAB-8A52-2CA8C562A8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A4D020-E66A-8E48-BD1F-5915CB3DD7AC}" type="pres">
      <dgm:prSet presAssocID="{72F778D0-9EA3-4DAB-8A52-2CA8C562A880}" presName="negativeSpace" presStyleCnt="0"/>
      <dgm:spPr/>
    </dgm:pt>
    <dgm:pt modelId="{B418D3AC-BCF2-7546-BC57-618DEADC7B1A}" type="pres">
      <dgm:prSet presAssocID="{72F778D0-9EA3-4DAB-8A52-2CA8C562A880}" presName="childText" presStyleLbl="conFgAcc1" presStyleIdx="0" presStyleCnt="3">
        <dgm:presLayoutVars>
          <dgm:bulletEnabled val="1"/>
        </dgm:presLayoutVars>
      </dgm:prSet>
      <dgm:spPr/>
    </dgm:pt>
    <dgm:pt modelId="{071BF60C-400C-CB4E-8E54-0FC40EA7EBC3}" type="pres">
      <dgm:prSet presAssocID="{6DEEAD48-47DB-4589-8290-F16C8B53F203}" presName="spaceBetweenRectangles" presStyleCnt="0"/>
      <dgm:spPr/>
    </dgm:pt>
    <dgm:pt modelId="{41717904-B7AB-4D4E-9063-DCC4363D2AB0}" type="pres">
      <dgm:prSet presAssocID="{5A9F0DF4-CFAB-4475-9DA5-206A5A472F4B}" presName="parentLin" presStyleCnt="0"/>
      <dgm:spPr/>
    </dgm:pt>
    <dgm:pt modelId="{0DF77172-B6F9-B34F-8EBC-DC145F88CFA5}" type="pres">
      <dgm:prSet presAssocID="{5A9F0DF4-CFAB-4475-9DA5-206A5A472F4B}" presName="parentLeftMargin" presStyleLbl="node1" presStyleIdx="0" presStyleCnt="3"/>
      <dgm:spPr/>
    </dgm:pt>
    <dgm:pt modelId="{4F3A8685-7540-4F4C-82FE-A691019B63D8}" type="pres">
      <dgm:prSet presAssocID="{5A9F0DF4-CFAB-4475-9DA5-206A5A472F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AD36B1-52A9-F34F-B208-FF962AFAD5B0}" type="pres">
      <dgm:prSet presAssocID="{5A9F0DF4-CFAB-4475-9DA5-206A5A472F4B}" presName="negativeSpace" presStyleCnt="0"/>
      <dgm:spPr/>
    </dgm:pt>
    <dgm:pt modelId="{16F62824-A1A4-5D44-A2F9-CC4B8B981605}" type="pres">
      <dgm:prSet presAssocID="{5A9F0DF4-CFAB-4475-9DA5-206A5A472F4B}" presName="childText" presStyleLbl="conFgAcc1" presStyleIdx="1" presStyleCnt="3">
        <dgm:presLayoutVars>
          <dgm:bulletEnabled val="1"/>
        </dgm:presLayoutVars>
      </dgm:prSet>
      <dgm:spPr/>
    </dgm:pt>
    <dgm:pt modelId="{C0300D73-C189-D846-AFEC-C1DBBF2AA80F}" type="pres">
      <dgm:prSet presAssocID="{3440C1AD-EE39-47FA-9D4D-8532321AA872}" presName="spaceBetweenRectangles" presStyleCnt="0"/>
      <dgm:spPr/>
    </dgm:pt>
    <dgm:pt modelId="{F0A6243B-9024-5247-A0ED-F99238D09BBA}" type="pres">
      <dgm:prSet presAssocID="{AA5A9EE4-FC90-43AF-A897-B3137AA324E0}" presName="parentLin" presStyleCnt="0"/>
      <dgm:spPr/>
    </dgm:pt>
    <dgm:pt modelId="{979CB987-96AD-0E41-B0C6-B8E32A7B29D8}" type="pres">
      <dgm:prSet presAssocID="{AA5A9EE4-FC90-43AF-A897-B3137AA324E0}" presName="parentLeftMargin" presStyleLbl="node1" presStyleIdx="1" presStyleCnt="3"/>
      <dgm:spPr/>
    </dgm:pt>
    <dgm:pt modelId="{18C838D0-2485-B24F-87F2-11A49775DE52}" type="pres">
      <dgm:prSet presAssocID="{AA5A9EE4-FC90-43AF-A897-B3137AA324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6125B2-A4F8-B94E-A533-284660962B10}" type="pres">
      <dgm:prSet presAssocID="{AA5A9EE4-FC90-43AF-A897-B3137AA324E0}" presName="negativeSpace" presStyleCnt="0"/>
      <dgm:spPr/>
    </dgm:pt>
    <dgm:pt modelId="{AB33B916-BBF1-3648-93EE-B82F0BFCBBFA}" type="pres">
      <dgm:prSet presAssocID="{AA5A9EE4-FC90-43AF-A897-B3137AA324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394F22-38DB-CC41-8910-284F9D2A37FD}" type="presOf" srcId="{70DDE5C9-14FE-413A-984C-50B6648FF0A0}" destId="{B418D3AC-BCF2-7546-BC57-618DEADC7B1A}" srcOrd="0" destOrd="1" presId="urn:microsoft.com/office/officeart/2005/8/layout/list1"/>
    <dgm:cxn modelId="{C2A8C124-77E0-4991-A876-012BDF8836E6}" srcId="{994AB017-C77F-4D95-AEE6-0C00D0195E91}" destId="{72F778D0-9EA3-4DAB-8A52-2CA8C562A880}" srcOrd="0" destOrd="0" parTransId="{251944A9-E819-4558-AFC3-3FC3AD074017}" sibTransId="{6DEEAD48-47DB-4589-8290-F16C8B53F203}"/>
    <dgm:cxn modelId="{43274226-BD37-43EB-B9AD-ED4EB9250906}" srcId="{AA5A9EE4-FC90-43AF-A897-B3137AA324E0}" destId="{9EABE0E0-F88C-40F8-9A21-CABF843BB939}" srcOrd="2" destOrd="0" parTransId="{C454EDE1-D6FB-48FA-ADA5-F36E2DA9ACD5}" sibTransId="{D7DEFBD4-1545-4D55-855B-010D51AED7F0}"/>
    <dgm:cxn modelId="{1D800329-09C8-5E4A-A78C-F8E9B8DF9082}" type="presOf" srcId="{E633385F-73FE-4F6C-A920-63B571D67E4E}" destId="{16F62824-A1A4-5D44-A2F9-CC4B8B981605}" srcOrd="0" destOrd="2" presId="urn:microsoft.com/office/officeart/2005/8/layout/list1"/>
    <dgm:cxn modelId="{95283B2A-80D9-4349-88F6-F3D19249117A}" type="presOf" srcId="{7FC32FBC-8051-472A-BCE3-759A31115FA8}" destId="{16F62824-A1A4-5D44-A2F9-CC4B8B981605}" srcOrd="0" destOrd="0" presId="urn:microsoft.com/office/officeart/2005/8/layout/list1"/>
    <dgm:cxn modelId="{AD70252B-BCF6-47FF-9FD7-5EC16C8002FC}" srcId="{5A9F0DF4-CFAB-4475-9DA5-206A5A472F4B}" destId="{95A59BC0-CFB2-4560-816C-CEFA86C3B9ED}" srcOrd="2" destOrd="0" parTransId="{887CF70D-DF23-4448-A01E-97415CF5CF07}" sibTransId="{5BCAA12A-8D1C-4274-8FEA-64762B969B41}"/>
    <dgm:cxn modelId="{61CC2E2C-2732-C24E-A917-9942E6FE1157}" type="presOf" srcId="{5A9F0DF4-CFAB-4475-9DA5-206A5A472F4B}" destId="{4F3A8685-7540-4F4C-82FE-A691019B63D8}" srcOrd="1" destOrd="0" presId="urn:microsoft.com/office/officeart/2005/8/layout/list1"/>
    <dgm:cxn modelId="{94866634-6BC7-464C-9128-D4BB95F11E68}" srcId="{6ACAAE56-790E-4B75-A15A-EEA542216BC2}" destId="{97A9D346-39A1-4D57-8292-4F243C582A34}" srcOrd="3" destOrd="0" parTransId="{CBFE7EEF-7332-43C4-BDA3-BA073052870E}" sibTransId="{C84EFC74-FBBB-4B52-9775-F6367B1730A7}"/>
    <dgm:cxn modelId="{EC7F9944-F6AF-4AB1-AB56-B5075804BE6D}" srcId="{994AB017-C77F-4D95-AEE6-0C00D0195E91}" destId="{AA5A9EE4-FC90-43AF-A897-B3137AA324E0}" srcOrd="2" destOrd="0" parTransId="{0F0559C6-A267-482E-B4F3-63D09599F7A1}" sibTransId="{0226BB4F-11D6-4312-A2F5-E8979DD0AD50}"/>
    <dgm:cxn modelId="{50894E45-4D1E-634C-BD8B-23A63CADE5DB}" type="presOf" srcId="{5A9F0DF4-CFAB-4475-9DA5-206A5A472F4B}" destId="{0DF77172-B6F9-B34F-8EBC-DC145F88CFA5}" srcOrd="0" destOrd="0" presId="urn:microsoft.com/office/officeart/2005/8/layout/list1"/>
    <dgm:cxn modelId="{F01D3947-80A4-784E-8DBE-9CC146E04FEC}" type="presOf" srcId="{DAB5FC1D-7531-4D88-B6F3-75757CC0E478}" destId="{B418D3AC-BCF2-7546-BC57-618DEADC7B1A}" srcOrd="0" destOrd="0" presId="urn:microsoft.com/office/officeart/2005/8/layout/list1"/>
    <dgm:cxn modelId="{FED91B48-1B43-C544-B921-24F3B3830706}" type="presOf" srcId="{72F778D0-9EA3-4DAB-8A52-2CA8C562A880}" destId="{80CFCDBC-9DD9-6E4A-A463-F96D6F447367}" srcOrd="0" destOrd="0" presId="urn:microsoft.com/office/officeart/2005/8/layout/list1"/>
    <dgm:cxn modelId="{18882E55-C855-4785-BE99-4883F040FD09}" srcId="{6ACAAE56-790E-4B75-A15A-EEA542216BC2}" destId="{703F3BF4-840D-4E22-8CC2-FB949758DEA4}" srcOrd="2" destOrd="0" parTransId="{02517744-0DC9-4138-A4F8-F28BE068A3F5}" sibTransId="{2A6F29F4-55E4-418D-A7F7-B378815E6527}"/>
    <dgm:cxn modelId="{52AC9857-47B9-1E4A-BE33-45311EB930B9}" type="presOf" srcId="{703F3BF4-840D-4E22-8CC2-FB949758DEA4}" destId="{16F62824-A1A4-5D44-A2F9-CC4B8B981605}" srcOrd="0" destOrd="4" presId="urn:microsoft.com/office/officeart/2005/8/layout/list1"/>
    <dgm:cxn modelId="{D8F8C65B-9D7C-49EE-9FF4-972C4225B5BD}" srcId="{AA5A9EE4-FC90-43AF-A897-B3137AA324E0}" destId="{0572CE13-C2D3-4605-89CE-167D93C362FB}" srcOrd="1" destOrd="0" parTransId="{DB16FE07-0675-4D71-9062-34D2AD2DD56C}" sibTransId="{69AB2425-656D-4E7A-89EC-C708E339843A}"/>
    <dgm:cxn modelId="{70AA1F5F-5E02-8441-9107-47358643D6F5}" type="presOf" srcId="{77D1C5B5-9681-475F-A475-CC15561FA9E3}" destId="{16F62824-A1A4-5D44-A2F9-CC4B8B981605}" srcOrd="0" destOrd="3" presId="urn:microsoft.com/office/officeart/2005/8/layout/list1"/>
    <dgm:cxn modelId="{88982363-3E30-AD45-8686-8D59780B5B54}" type="presOf" srcId="{9BCC9960-C1A2-4D58-B714-2BBD05B449C4}" destId="{B418D3AC-BCF2-7546-BC57-618DEADC7B1A}" srcOrd="0" destOrd="2" presId="urn:microsoft.com/office/officeart/2005/8/layout/list1"/>
    <dgm:cxn modelId="{522EB665-6E08-4E41-9762-9ED1BABB4341}" srcId="{DAB5FC1D-7531-4D88-B6F3-75757CC0E478}" destId="{9BCC9960-C1A2-4D58-B714-2BBD05B449C4}" srcOrd="1" destOrd="0" parTransId="{DC335D6C-0FD4-4716-9AB4-FFA4AD8B8932}" sibTransId="{38F28C49-836F-4DBC-94F7-75B2E3480090}"/>
    <dgm:cxn modelId="{752AD566-2002-2649-B92B-6E6307CE734F}" type="presOf" srcId="{0572CE13-C2D3-4605-89CE-167D93C362FB}" destId="{AB33B916-BBF1-3648-93EE-B82F0BFCBBFA}" srcOrd="0" destOrd="1" presId="urn:microsoft.com/office/officeart/2005/8/layout/list1"/>
    <dgm:cxn modelId="{5E446067-3656-CF49-ACD6-F3A71525131A}" type="presOf" srcId="{994AB017-C77F-4D95-AEE6-0C00D0195E91}" destId="{81FE79D6-0C6D-C94A-83CC-2A770EBA1BE2}" srcOrd="0" destOrd="0" presId="urn:microsoft.com/office/officeart/2005/8/layout/list1"/>
    <dgm:cxn modelId="{AC48C66B-60F4-3C4A-A5BB-00E6C4205AAA}" type="presOf" srcId="{95A59BC0-CFB2-4560-816C-CEFA86C3B9ED}" destId="{16F62824-A1A4-5D44-A2F9-CC4B8B981605}" srcOrd="0" destOrd="6" presId="urn:microsoft.com/office/officeart/2005/8/layout/list1"/>
    <dgm:cxn modelId="{3D900B6C-C321-8A46-9011-62B687267F32}" type="presOf" srcId="{ECDBD1C1-084F-48E7-9E37-D67B056AA175}" destId="{AB33B916-BBF1-3648-93EE-B82F0BFCBBFA}" srcOrd="0" destOrd="0" presId="urn:microsoft.com/office/officeart/2005/8/layout/list1"/>
    <dgm:cxn modelId="{2778B072-0C9A-43E4-81EA-26E2B9C91683}" srcId="{994AB017-C77F-4D95-AEE6-0C00D0195E91}" destId="{5A9F0DF4-CFAB-4475-9DA5-206A5A472F4B}" srcOrd="1" destOrd="0" parTransId="{B235FC26-906C-4150-95EA-9D22FA31A2CD}" sibTransId="{3440C1AD-EE39-47FA-9D4D-8532321AA872}"/>
    <dgm:cxn modelId="{936FCA7A-6719-4ED3-8DEE-9FD8679E0491}" srcId="{72F778D0-9EA3-4DAB-8A52-2CA8C562A880}" destId="{20FEFAA0-441B-4D4B-82A1-D5CCE20B8EBF}" srcOrd="1" destOrd="0" parTransId="{82C9CFD6-1949-4DDF-B0B7-0D0EA30AFDFF}" sibTransId="{C640E836-C6B8-45DB-B425-311B393769EB}"/>
    <dgm:cxn modelId="{9AB9B37B-B94E-4920-BBD5-6756196FE37C}" srcId="{6ACAAE56-790E-4B75-A15A-EEA542216BC2}" destId="{77D1C5B5-9681-475F-A475-CC15561FA9E3}" srcOrd="1" destOrd="0" parTransId="{AE736EAA-E017-44AA-B7E7-BFA06D0896BE}" sibTransId="{8B6B9059-34DE-4C33-A221-211910551FB4}"/>
    <dgm:cxn modelId="{991CB990-EB65-4045-A623-6110DAFB4C86}" srcId="{AA5A9EE4-FC90-43AF-A897-B3137AA324E0}" destId="{ECDBD1C1-084F-48E7-9E37-D67B056AA175}" srcOrd="0" destOrd="0" parTransId="{A81D2890-0370-456B-8D5A-C03C4ADCD455}" sibTransId="{B7CBB323-EAAE-4137-B897-44B8A04683B5}"/>
    <dgm:cxn modelId="{3E837C96-2D3D-4403-AB3B-8A78BEDA2872}" srcId="{72F778D0-9EA3-4DAB-8A52-2CA8C562A880}" destId="{DAB5FC1D-7531-4D88-B6F3-75757CC0E478}" srcOrd="0" destOrd="0" parTransId="{0B0089E6-B741-4DB4-ADF9-7418A1644390}" sibTransId="{4C3F0378-061B-4C8B-87BD-B3FCA7F3FD48}"/>
    <dgm:cxn modelId="{2BDB71A2-8711-744B-AFF2-E38656460558}" type="presOf" srcId="{97A9D346-39A1-4D57-8292-4F243C582A34}" destId="{16F62824-A1A4-5D44-A2F9-CC4B8B981605}" srcOrd="0" destOrd="5" presId="urn:microsoft.com/office/officeart/2005/8/layout/list1"/>
    <dgm:cxn modelId="{0D65DBB0-1BE3-4C98-BB4A-151B5816CD45}" srcId="{6ACAAE56-790E-4B75-A15A-EEA542216BC2}" destId="{E633385F-73FE-4F6C-A920-63B571D67E4E}" srcOrd="0" destOrd="0" parTransId="{B8066151-70FD-410C-B8AE-44336834BDB9}" sibTransId="{AD56BB21-EC53-486C-9BF5-F9DF47AC1C75}"/>
    <dgm:cxn modelId="{8416DBB4-483B-E14A-A76D-5F4EED62497F}" type="presOf" srcId="{AA5A9EE4-FC90-43AF-A897-B3137AA324E0}" destId="{979CB987-96AD-0E41-B0C6-B8E32A7B29D8}" srcOrd="0" destOrd="0" presId="urn:microsoft.com/office/officeart/2005/8/layout/list1"/>
    <dgm:cxn modelId="{0939E0CA-5B7F-4B26-B146-C37A4DE7E3FC}" srcId="{5A9F0DF4-CFAB-4475-9DA5-206A5A472F4B}" destId="{6ACAAE56-790E-4B75-A15A-EEA542216BC2}" srcOrd="1" destOrd="0" parTransId="{D7A7845B-B444-4B65-A8E1-F32F6DFEB253}" sibTransId="{37D9ED8B-C894-447B-B69E-03AEE3486277}"/>
    <dgm:cxn modelId="{75B9F4D2-4B66-4D1A-82AE-04D8F6A8093F}" srcId="{5A9F0DF4-CFAB-4475-9DA5-206A5A472F4B}" destId="{7FC32FBC-8051-472A-BCE3-759A31115FA8}" srcOrd="0" destOrd="0" parTransId="{ED05A44F-D898-48BD-BC96-FE4A67CD2B4E}" sibTransId="{148DE4DB-31A3-4382-A301-C053682D4146}"/>
    <dgm:cxn modelId="{13D047D9-69BA-0248-A0C7-D8519C96CB41}" type="presOf" srcId="{6ACAAE56-790E-4B75-A15A-EEA542216BC2}" destId="{16F62824-A1A4-5D44-A2F9-CC4B8B981605}" srcOrd="0" destOrd="1" presId="urn:microsoft.com/office/officeart/2005/8/layout/list1"/>
    <dgm:cxn modelId="{DDC92CDE-D80A-8445-A90C-5E28096ECA54}" type="presOf" srcId="{9EABE0E0-F88C-40F8-9A21-CABF843BB939}" destId="{AB33B916-BBF1-3648-93EE-B82F0BFCBBFA}" srcOrd="0" destOrd="2" presId="urn:microsoft.com/office/officeart/2005/8/layout/list1"/>
    <dgm:cxn modelId="{5DCA57F1-B179-9E4D-96EA-5C7E2777E409}" type="presOf" srcId="{72F778D0-9EA3-4DAB-8A52-2CA8C562A880}" destId="{3E793181-CFE9-C142-A945-3E24ED41F81C}" srcOrd="1" destOrd="0" presId="urn:microsoft.com/office/officeart/2005/8/layout/list1"/>
    <dgm:cxn modelId="{1B9402F4-E651-FC42-893A-312C38783008}" type="presOf" srcId="{AA5A9EE4-FC90-43AF-A897-B3137AA324E0}" destId="{18C838D0-2485-B24F-87F2-11A49775DE52}" srcOrd="1" destOrd="0" presId="urn:microsoft.com/office/officeart/2005/8/layout/list1"/>
    <dgm:cxn modelId="{D92D92FA-0774-E24F-A46E-BE33CD8D9494}" type="presOf" srcId="{20FEFAA0-441B-4D4B-82A1-D5CCE20B8EBF}" destId="{B418D3AC-BCF2-7546-BC57-618DEADC7B1A}" srcOrd="0" destOrd="3" presId="urn:microsoft.com/office/officeart/2005/8/layout/list1"/>
    <dgm:cxn modelId="{28C9A5FC-8023-4361-B59C-2486B701C88F}" srcId="{DAB5FC1D-7531-4D88-B6F3-75757CC0E478}" destId="{70DDE5C9-14FE-413A-984C-50B6648FF0A0}" srcOrd="0" destOrd="0" parTransId="{9A446ADF-9479-4C7E-A587-521EC2D71993}" sibTransId="{2F227AA4-A268-47BF-B6D3-835066AE54DA}"/>
    <dgm:cxn modelId="{BFBABC23-8E4D-514F-80B3-D6973BCC330D}" type="presParOf" srcId="{81FE79D6-0C6D-C94A-83CC-2A770EBA1BE2}" destId="{FCA9F715-DF34-6A43-A573-662B78E82AC8}" srcOrd="0" destOrd="0" presId="urn:microsoft.com/office/officeart/2005/8/layout/list1"/>
    <dgm:cxn modelId="{3A4DBEC4-F17B-DA44-A69A-FC725CF0219E}" type="presParOf" srcId="{FCA9F715-DF34-6A43-A573-662B78E82AC8}" destId="{80CFCDBC-9DD9-6E4A-A463-F96D6F447367}" srcOrd="0" destOrd="0" presId="urn:microsoft.com/office/officeart/2005/8/layout/list1"/>
    <dgm:cxn modelId="{F75CB3E4-9BD7-0849-9FFF-73E5B3E27B59}" type="presParOf" srcId="{FCA9F715-DF34-6A43-A573-662B78E82AC8}" destId="{3E793181-CFE9-C142-A945-3E24ED41F81C}" srcOrd="1" destOrd="0" presId="urn:microsoft.com/office/officeart/2005/8/layout/list1"/>
    <dgm:cxn modelId="{60FACAC2-B800-324F-BA4D-BBA172D5E67B}" type="presParOf" srcId="{81FE79D6-0C6D-C94A-83CC-2A770EBA1BE2}" destId="{EEA4D020-E66A-8E48-BD1F-5915CB3DD7AC}" srcOrd="1" destOrd="0" presId="urn:microsoft.com/office/officeart/2005/8/layout/list1"/>
    <dgm:cxn modelId="{01DC8348-9A96-3D47-81B5-57A74B6049D9}" type="presParOf" srcId="{81FE79D6-0C6D-C94A-83CC-2A770EBA1BE2}" destId="{B418D3AC-BCF2-7546-BC57-618DEADC7B1A}" srcOrd="2" destOrd="0" presId="urn:microsoft.com/office/officeart/2005/8/layout/list1"/>
    <dgm:cxn modelId="{409CB878-E96E-D742-87E5-B611E66EE3B2}" type="presParOf" srcId="{81FE79D6-0C6D-C94A-83CC-2A770EBA1BE2}" destId="{071BF60C-400C-CB4E-8E54-0FC40EA7EBC3}" srcOrd="3" destOrd="0" presId="urn:microsoft.com/office/officeart/2005/8/layout/list1"/>
    <dgm:cxn modelId="{42702C7C-E491-B247-A3B8-891B46CF37AF}" type="presParOf" srcId="{81FE79D6-0C6D-C94A-83CC-2A770EBA1BE2}" destId="{41717904-B7AB-4D4E-9063-DCC4363D2AB0}" srcOrd="4" destOrd="0" presId="urn:microsoft.com/office/officeart/2005/8/layout/list1"/>
    <dgm:cxn modelId="{F8AFC8ED-3605-9A49-9C60-FDE5AC563F35}" type="presParOf" srcId="{41717904-B7AB-4D4E-9063-DCC4363D2AB0}" destId="{0DF77172-B6F9-B34F-8EBC-DC145F88CFA5}" srcOrd="0" destOrd="0" presId="urn:microsoft.com/office/officeart/2005/8/layout/list1"/>
    <dgm:cxn modelId="{EC791C75-844A-B741-911D-BD86AF9B08FD}" type="presParOf" srcId="{41717904-B7AB-4D4E-9063-DCC4363D2AB0}" destId="{4F3A8685-7540-4F4C-82FE-A691019B63D8}" srcOrd="1" destOrd="0" presId="urn:microsoft.com/office/officeart/2005/8/layout/list1"/>
    <dgm:cxn modelId="{2DC469E8-CE63-D345-97AD-73F8E8620962}" type="presParOf" srcId="{81FE79D6-0C6D-C94A-83CC-2A770EBA1BE2}" destId="{2CAD36B1-52A9-F34F-B208-FF962AFAD5B0}" srcOrd="5" destOrd="0" presId="urn:microsoft.com/office/officeart/2005/8/layout/list1"/>
    <dgm:cxn modelId="{7082447D-CFDC-BC47-9758-BC69BDF6D824}" type="presParOf" srcId="{81FE79D6-0C6D-C94A-83CC-2A770EBA1BE2}" destId="{16F62824-A1A4-5D44-A2F9-CC4B8B981605}" srcOrd="6" destOrd="0" presId="urn:microsoft.com/office/officeart/2005/8/layout/list1"/>
    <dgm:cxn modelId="{0F6CB543-966D-E449-873E-622445735CCD}" type="presParOf" srcId="{81FE79D6-0C6D-C94A-83CC-2A770EBA1BE2}" destId="{C0300D73-C189-D846-AFEC-C1DBBF2AA80F}" srcOrd="7" destOrd="0" presId="urn:microsoft.com/office/officeart/2005/8/layout/list1"/>
    <dgm:cxn modelId="{9AC70FFF-957C-4344-8C44-6CE626537765}" type="presParOf" srcId="{81FE79D6-0C6D-C94A-83CC-2A770EBA1BE2}" destId="{F0A6243B-9024-5247-A0ED-F99238D09BBA}" srcOrd="8" destOrd="0" presId="urn:microsoft.com/office/officeart/2005/8/layout/list1"/>
    <dgm:cxn modelId="{2029FCDF-F2C2-4E4C-8E60-626E48A71CB1}" type="presParOf" srcId="{F0A6243B-9024-5247-A0ED-F99238D09BBA}" destId="{979CB987-96AD-0E41-B0C6-B8E32A7B29D8}" srcOrd="0" destOrd="0" presId="urn:microsoft.com/office/officeart/2005/8/layout/list1"/>
    <dgm:cxn modelId="{8BF012E1-D19D-6C4A-AC9D-B84F1FD3BB94}" type="presParOf" srcId="{F0A6243B-9024-5247-A0ED-F99238D09BBA}" destId="{18C838D0-2485-B24F-87F2-11A49775DE52}" srcOrd="1" destOrd="0" presId="urn:microsoft.com/office/officeart/2005/8/layout/list1"/>
    <dgm:cxn modelId="{709BA0CE-1B20-484C-972C-5A0E4AA0CEFC}" type="presParOf" srcId="{81FE79D6-0C6D-C94A-83CC-2A770EBA1BE2}" destId="{346125B2-A4F8-B94E-A533-284660962B10}" srcOrd="9" destOrd="0" presId="urn:microsoft.com/office/officeart/2005/8/layout/list1"/>
    <dgm:cxn modelId="{9E300CC8-F913-6A4E-9C86-1E07A3713A32}" type="presParOf" srcId="{81FE79D6-0C6D-C94A-83CC-2A770EBA1BE2}" destId="{AB33B916-BBF1-3648-93EE-B82F0BFCBBF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CF22D-9CE3-5F42-9CB8-148188014D5E}">
      <dsp:nvSpPr>
        <dsp:cNvPr id="0" name=""/>
        <dsp:cNvSpPr/>
      </dsp:nvSpPr>
      <dsp:spPr>
        <a:xfrm>
          <a:off x="0" y="284371"/>
          <a:ext cx="1071354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79AD8-BF4A-FE4A-9397-E7417711E1C6}">
      <dsp:nvSpPr>
        <dsp:cNvPr id="0" name=""/>
        <dsp:cNvSpPr/>
      </dsp:nvSpPr>
      <dsp:spPr>
        <a:xfrm>
          <a:off x="535677" y="3931"/>
          <a:ext cx="7499478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Evaluate the data 	</a:t>
          </a:r>
          <a:endParaRPr lang="en-US" sz="1900" kern="1200"/>
        </a:p>
      </dsp:txBody>
      <dsp:txXfrm>
        <a:off x="563057" y="31311"/>
        <a:ext cx="7444718" cy="506119"/>
      </dsp:txXfrm>
    </dsp:sp>
    <dsp:sp modelId="{0C3F813B-D930-B649-8476-3919E0824966}">
      <dsp:nvSpPr>
        <dsp:cNvPr id="0" name=""/>
        <dsp:cNvSpPr/>
      </dsp:nvSpPr>
      <dsp:spPr>
        <a:xfrm>
          <a:off x="0" y="1146211"/>
          <a:ext cx="10713541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90" tIns="395732" rIns="83149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Hidden grouping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Data classification results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Outliers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Decision trees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Prediction </a:t>
          </a:r>
          <a:endParaRPr lang="en-US" sz="1900" kern="1200"/>
        </a:p>
      </dsp:txBody>
      <dsp:txXfrm>
        <a:off x="0" y="1146211"/>
        <a:ext cx="10713541" cy="2094750"/>
      </dsp:txXfrm>
    </dsp:sp>
    <dsp:sp modelId="{D8FA1723-BC66-1F40-B3A9-8E208FE443B2}">
      <dsp:nvSpPr>
        <dsp:cNvPr id="0" name=""/>
        <dsp:cNvSpPr/>
      </dsp:nvSpPr>
      <dsp:spPr>
        <a:xfrm>
          <a:off x="535677" y="865771"/>
          <a:ext cx="7499478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visualize Model’s Analytical Results: </a:t>
          </a:r>
          <a:endParaRPr lang="en-US" sz="1900" kern="1200"/>
        </a:p>
      </dsp:txBody>
      <dsp:txXfrm>
        <a:off x="563057" y="893151"/>
        <a:ext cx="7444718" cy="506119"/>
      </dsp:txXfrm>
    </dsp:sp>
    <dsp:sp modelId="{16677F56-43FF-4B44-960E-5151CA54A674}">
      <dsp:nvSpPr>
        <dsp:cNvPr id="0" name=""/>
        <dsp:cNvSpPr/>
      </dsp:nvSpPr>
      <dsp:spPr>
        <a:xfrm>
          <a:off x="0" y="3624000"/>
          <a:ext cx="1071354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996C0-B013-694E-BF92-A4CB2C153218}">
      <dsp:nvSpPr>
        <dsp:cNvPr id="0" name=""/>
        <dsp:cNvSpPr/>
      </dsp:nvSpPr>
      <dsp:spPr>
        <a:xfrm>
          <a:off x="535677" y="3343560"/>
          <a:ext cx="7499478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Novel visualization in Predictive Analytics.</a:t>
          </a:r>
          <a:endParaRPr lang="en-US" sz="1900" kern="1200"/>
        </a:p>
      </dsp:txBody>
      <dsp:txXfrm>
        <a:off x="563057" y="3370940"/>
        <a:ext cx="7444718" cy="50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76521-2567-1541-B6F2-D859695943CE}">
      <dsp:nvSpPr>
        <dsp:cNvPr id="0" name=""/>
        <dsp:cNvSpPr/>
      </dsp:nvSpPr>
      <dsp:spPr>
        <a:xfrm>
          <a:off x="6191" y="139386"/>
          <a:ext cx="3313318" cy="993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26" tIns="261826" rIns="261826" bIns="26182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Applying</a:t>
          </a:r>
        </a:p>
      </dsp:txBody>
      <dsp:txXfrm>
        <a:off x="6191" y="139386"/>
        <a:ext cx="3313318" cy="993995"/>
      </dsp:txXfrm>
    </dsp:sp>
    <dsp:sp modelId="{13A720A7-6042-D448-B370-5CD7BB065943}">
      <dsp:nvSpPr>
        <dsp:cNvPr id="0" name=""/>
        <dsp:cNvSpPr/>
      </dsp:nvSpPr>
      <dsp:spPr>
        <a:xfrm>
          <a:off x="6191" y="1133381"/>
          <a:ext cx="3313318" cy="24214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282" tIns="327282" rIns="327282" bIns="327282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Applying visualization to the predictive analytics lifecycle</a:t>
          </a:r>
        </a:p>
      </dsp:txBody>
      <dsp:txXfrm>
        <a:off x="6191" y="1133381"/>
        <a:ext cx="3313318" cy="2421407"/>
      </dsp:txXfrm>
    </dsp:sp>
    <dsp:sp modelId="{FFCF64F0-5544-E545-922E-A3BEA588B347}">
      <dsp:nvSpPr>
        <dsp:cNvPr id="0" name=""/>
        <dsp:cNvSpPr/>
      </dsp:nvSpPr>
      <dsp:spPr>
        <a:xfrm>
          <a:off x="3427404" y="139386"/>
          <a:ext cx="3313318" cy="993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26" tIns="261826" rIns="261826" bIns="26182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Evaluating</a:t>
          </a:r>
        </a:p>
      </dsp:txBody>
      <dsp:txXfrm>
        <a:off x="3427404" y="139386"/>
        <a:ext cx="3313318" cy="993995"/>
      </dsp:txXfrm>
    </dsp:sp>
    <dsp:sp modelId="{F74FFFB7-6FDE-3749-A13D-E11F221D1840}">
      <dsp:nvSpPr>
        <dsp:cNvPr id="0" name=""/>
        <dsp:cNvSpPr/>
      </dsp:nvSpPr>
      <dsp:spPr>
        <a:xfrm>
          <a:off x="3427404" y="1133381"/>
          <a:ext cx="3313318" cy="24214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282" tIns="327282" rIns="327282" bIns="327282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Evaluating data visualization</a:t>
          </a:r>
        </a:p>
      </dsp:txBody>
      <dsp:txXfrm>
        <a:off x="3427404" y="1133381"/>
        <a:ext cx="3313318" cy="2421407"/>
      </dsp:txXfrm>
    </dsp:sp>
    <dsp:sp modelId="{9B6E6745-4872-914C-AE79-58C491CEB690}">
      <dsp:nvSpPr>
        <dsp:cNvPr id="0" name=""/>
        <dsp:cNvSpPr/>
      </dsp:nvSpPr>
      <dsp:spPr>
        <a:xfrm>
          <a:off x="6848617" y="139386"/>
          <a:ext cx="3313318" cy="993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26" tIns="261826" rIns="261826" bIns="26182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Using</a:t>
          </a:r>
        </a:p>
      </dsp:txBody>
      <dsp:txXfrm>
        <a:off x="6848617" y="139386"/>
        <a:ext cx="3313318" cy="993995"/>
      </dsp:txXfrm>
    </dsp:sp>
    <dsp:sp modelId="{3C65E01A-0FFC-7547-B05E-BA453D1558E5}">
      <dsp:nvSpPr>
        <dsp:cNvPr id="0" name=""/>
        <dsp:cNvSpPr/>
      </dsp:nvSpPr>
      <dsp:spPr>
        <a:xfrm>
          <a:off x="6848617" y="1133381"/>
          <a:ext cx="3313318" cy="24214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282" tIns="327282" rIns="327282" bIns="327282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visualization on different predictive analytics models</a:t>
          </a:r>
        </a:p>
      </dsp:txBody>
      <dsp:txXfrm>
        <a:off x="6848617" y="1133381"/>
        <a:ext cx="3313318" cy="2421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5F356-78BE-4172-B07A-814C06EFF2D6}">
      <dsp:nvSpPr>
        <dsp:cNvPr id="0" name=""/>
        <dsp:cNvSpPr/>
      </dsp:nvSpPr>
      <dsp:spPr>
        <a:xfrm>
          <a:off x="4132" y="207460"/>
          <a:ext cx="1163531" cy="116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EF206-81CB-46C5-BCC9-5BB36751BC0D}">
      <dsp:nvSpPr>
        <dsp:cNvPr id="0" name=""/>
        <dsp:cNvSpPr/>
      </dsp:nvSpPr>
      <dsp:spPr>
        <a:xfrm>
          <a:off x="4132" y="1571949"/>
          <a:ext cx="3324374" cy="576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/>
            <a:t>1. Introduction to Visualization:</a:t>
          </a:r>
          <a:endParaRPr lang="en-US" sz="1800" kern="1200"/>
        </a:p>
      </dsp:txBody>
      <dsp:txXfrm>
        <a:off x="4132" y="1571949"/>
        <a:ext cx="3324374" cy="576571"/>
      </dsp:txXfrm>
    </dsp:sp>
    <dsp:sp modelId="{62BDC065-70EB-4C06-A32B-B40ACD50655D}">
      <dsp:nvSpPr>
        <dsp:cNvPr id="0" name=""/>
        <dsp:cNvSpPr/>
      </dsp:nvSpPr>
      <dsp:spPr>
        <a:xfrm>
          <a:off x="4132" y="2241989"/>
          <a:ext cx="3324374" cy="2638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Visualization is an art that involves </a:t>
          </a:r>
          <a:r>
            <a:rPr lang="en-IN" sz="1400" b="0" i="0" kern="1200" dirty="0" err="1"/>
            <a:t>analyzing</a:t>
          </a:r>
          <a:r>
            <a:rPr lang="en-IN" sz="1400" b="0" i="0" kern="1200" dirty="0"/>
            <a:t> data to tell a compelling story using analytical results.</a:t>
          </a:r>
          <a:endParaRPr lang="en-US" sz="1400" kern="1200" dirty="0"/>
        </a:p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It's not just about the present or past but also about foreseeing the future.</a:t>
          </a:r>
          <a:endParaRPr lang="en-US" sz="1400" kern="1200" dirty="0"/>
        </a:p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Quick, easy-to-generate visualizations aid in faster and more effective decision-making.</a:t>
          </a:r>
          <a:endParaRPr lang="en-US" sz="1400" kern="1200" dirty="0"/>
        </a:p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Executives benefit from data visualization by asking better questions about the organization.</a:t>
          </a:r>
          <a:endParaRPr lang="en-US" sz="1400" kern="1200" dirty="0"/>
        </a:p>
      </dsp:txBody>
      <dsp:txXfrm>
        <a:off x="4132" y="2241989"/>
        <a:ext cx="3324374" cy="2638916"/>
      </dsp:txXfrm>
    </dsp:sp>
    <dsp:sp modelId="{2CE35898-8ED3-4CE9-85AC-DEC21F39F349}">
      <dsp:nvSpPr>
        <dsp:cNvPr id="0" name=""/>
        <dsp:cNvSpPr/>
      </dsp:nvSpPr>
      <dsp:spPr>
        <a:xfrm>
          <a:off x="3910273" y="207460"/>
          <a:ext cx="1163531" cy="116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C5C66-04F6-43DA-96F0-9C28142C781B}">
      <dsp:nvSpPr>
        <dsp:cNvPr id="0" name=""/>
        <dsp:cNvSpPr/>
      </dsp:nvSpPr>
      <dsp:spPr>
        <a:xfrm>
          <a:off x="3910273" y="1571949"/>
          <a:ext cx="3324374" cy="576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/>
            <a:t>2. Importance, Benefits, and Complexity:</a:t>
          </a:r>
          <a:endParaRPr lang="en-US" sz="1800" kern="1200"/>
        </a:p>
      </dsp:txBody>
      <dsp:txXfrm>
        <a:off x="3910273" y="1571949"/>
        <a:ext cx="3324374" cy="576571"/>
      </dsp:txXfrm>
    </dsp:sp>
    <dsp:sp modelId="{4152FD28-AEA4-4016-BCB0-8949AB63147C}">
      <dsp:nvSpPr>
        <dsp:cNvPr id="0" name=""/>
        <dsp:cNvSpPr/>
      </dsp:nvSpPr>
      <dsp:spPr>
        <a:xfrm>
          <a:off x="3910273" y="2241989"/>
          <a:ext cx="3324374" cy="2638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evaluating visualizations with four criteria and understanding different visualization types for various prediction models.</a:t>
          </a:r>
          <a:endParaRPr lang="en-US" sz="1400" kern="1200" dirty="0"/>
        </a:p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It emphasizes using data visualization to interpret analytical results and report back to business stakeholders.</a:t>
          </a:r>
          <a:endParaRPr lang="en-US" sz="1400" kern="1200" dirty="0"/>
        </a:p>
      </dsp:txBody>
      <dsp:txXfrm>
        <a:off x="3910273" y="2241989"/>
        <a:ext cx="3324374" cy="2638916"/>
      </dsp:txXfrm>
    </dsp:sp>
    <dsp:sp modelId="{9DEF25C2-21FA-4B4C-804B-4E5F1117F65F}">
      <dsp:nvSpPr>
        <dsp:cNvPr id="0" name=""/>
        <dsp:cNvSpPr/>
      </dsp:nvSpPr>
      <dsp:spPr>
        <a:xfrm>
          <a:off x="7816414" y="207460"/>
          <a:ext cx="1163531" cy="1163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F586-5D8E-4048-9F10-D960A13A7842}">
      <dsp:nvSpPr>
        <dsp:cNvPr id="0" name=""/>
        <dsp:cNvSpPr/>
      </dsp:nvSpPr>
      <dsp:spPr>
        <a:xfrm>
          <a:off x="7816414" y="1571949"/>
          <a:ext cx="3324374" cy="576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/>
            <a:t>3. Visualization as a Predictive Tool:</a:t>
          </a:r>
          <a:endParaRPr lang="en-US" sz="1800" kern="1200"/>
        </a:p>
      </dsp:txBody>
      <dsp:txXfrm>
        <a:off x="7816414" y="1571949"/>
        <a:ext cx="3324374" cy="576571"/>
      </dsp:txXfrm>
    </dsp:sp>
    <dsp:sp modelId="{9B89B12D-A035-4779-B72D-B42A23B4B0BE}">
      <dsp:nvSpPr>
        <dsp:cNvPr id="0" name=""/>
        <dsp:cNvSpPr/>
      </dsp:nvSpPr>
      <dsp:spPr>
        <a:xfrm>
          <a:off x="7816414" y="2241989"/>
          <a:ext cx="3324374" cy="2638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Napoleon Bonaparte's quote highlights the efficacy of visuals in communication.</a:t>
          </a:r>
          <a:endParaRPr lang="en-US" sz="1400" kern="1200"/>
        </a:p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Throughout history, pictorial representations like maps have been crucial in sharing information.</a:t>
          </a:r>
          <a:endParaRPr lang="en-US" sz="1400" kern="1200"/>
        </a:p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In predictive analytics, data visualization presents analytical outcomes pictorially, facilitating realistic and actionable narratives for potential futures, aiding organizational strategies.</a:t>
          </a:r>
          <a:endParaRPr lang="en-US" sz="1400" kern="1200" dirty="0"/>
        </a:p>
      </dsp:txBody>
      <dsp:txXfrm>
        <a:off x="7816414" y="2241989"/>
        <a:ext cx="3324374" cy="2638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E2ED9-259E-46F4-9F66-7C304E81D14F}">
      <dsp:nvSpPr>
        <dsp:cNvPr id="0" name=""/>
        <dsp:cNvSpPr/>
      </dsp:nvSpPr>
      <dsp:spPr>
        <a:xfrm>
          <a:off x="0" y="497"/>
          <a:ext cx="11112650" cy="1163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43E78F0-1D45-4A45-B1A5-A3B7114E2278}">
      <dsp:nvSpPr>
        <dsp:cNvPr id="0" name=""/>
        <dsp:cNvSpPr/>
      </dsp:nvSpPr>
      <dsp:spPr>
        <a:xfrm>
          <a:off x="352063" y="262362"/>
          <a:ext cx="640115" cy="640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8812F3-E7C0-4BF4-8969-7F9773AF2109}">
      <dsp:nvSpPr>
        <dsp:cNvPr id="0" name=""/>
        <dsp:cNvSpPr/>
      </dsp:nvSpPr>
      <dsp:spPr>
        <a:xfrm>
          <a:off x="1344243" y="497"/>
          <a:ext cx="9768406" cy="116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74" tIns="123174" rIns="123174" bIns="1231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Compared to sifting through spreadsheets and reports, graphs offer a quicker and more comprehensible way to convey information.</a:t>
          </a:r>
          <a:endParaRPr lang="en-US" sz="2200" kern="1200"/>
        </a:p>
      </dsp:txBody>
      <dsp:txXfrm>
        <a:off x="1344243" y="497"/>
        <a:ext cx="9768406" cy="1163846"/>
      </dsp:txXfrm>
    </dsp:sp>
    <dsp:sp modelId="{7F048390-E73E-4777-8FD7-2D3C40930DE9}">
      <dsp:nvSpPr>
        <dsp:cNvPr id="0" name=""/>
        <dsp:cNvSpPr/>
      </dsp:nvSpPr>
      <dsp:spPr>
        <a:xfrm>
          <a:off x="0" y="1455306"/>
          <a:ext cx="11112650" cy="1163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7B78716-1381-4478-AF4F-464D59EAC2E3}">
      <dsp:nvSpPr>
        <dsp:cNvPr id="0" name=""/>
        <dsp:cNvSpPr/>
      </dsp:nvSpPr>
      <dsp:spPr>
        <a:xfrm>
          <a:off x="352063" y="1717171"/>
          <a:ext cx="640115" cy="640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FEF4A0-DA17-45A5-9961-16C973E579D3}">
      <dsp:nvSpPr>
        <dsp:cNvPr id="0" name=""/>
        <dsp:cNvSpPr/>
      </dsp:nvSpPr>
      <dsp:spPr>
        <a:xfrm>
          <a:off x="1344243" y="1455306"/>
          <a:ext cx="9768406" cy="116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74" tIns="123174" rIns="123174" bIns="1231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Visualization tools empower analysts to derive deeper insights, respond faster to risks, and present findings in user-friendly ways to executives.</a:t>
          </a:r>
          <a:endParaRPr lang="en-US" sz="2200" kern="1200"/>
        </a:p>
      </dsp:txBody>
      <dsp:txXfrm>
        <a:off x="1344243" y="1455306"/>
        <a:ext cx="9768406" cy="1163846"/>
      </dsp:txXfrm>
    </dsp:sp>
    <dsp:sp modelId="{098E294E-0A0E-49CB-8743-1D172E3C56EE}">
      <dsp:nvSpPr>
        <dsp:cNvPr id="0" name=""/>
        <dsp:cNvSpPr/>
      </dsp:nvSpPr>
      <dsp:spPr>
        <a:xfrm>
          <a:off x="0" y="2910114"/>
          <a:ext cx="11112650" cy="1163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4FF62B6-B12E-400B-963B-D23CE3C29818}">
      <dsp:nvSpPr>
        <dsp:cNvPr id="0" name=""/>
        <dsp:cNvSpPr/>
      </dsp:nvSpPr>
      <dsp:spPr>
        <a:xfrm>
          <a:off x="352063" y="3171980"/>
          <a:ext cx="640115" cy="640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27961-1F93-4DC2-8E45-C3EF65E4E1D6}">
      <dsp:nvSpPr>
        <dsp:cNvPr id="0" name=""/>
        <dsp:cNvSpPr/>
      </dsp:nvSpPr>
      <dsp:spPr>
        <a:xfrm>
          <a:off x="1344243" y="2910114"/>
          <a:ext cx="9768406" cy="116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74" tIns="123174" rIns="123174" bIns="1231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They help convert raw content (e.g., text) into clear pictorial representations, saving time and effort</a:t>
          </a:r>
          <a:endParaRPr lang="en-US" sz="2200" kern="1200"/>
        </a:p>
      </dsp:txBody>
      <dsp:txXfrm>
        <a:off x="1344243" y="2910114"/>
        <a:ext cx="9768406" cy="1163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77FB5-1960-8C4F-9F58-0CFE0059304D}">
      <dsp:nvSpPr>
        <dsp:cNvPr id="0" name=""/>
        <dsp:cNvSpPr/>
      </dsp:nvSpPr>
      <dsp:spPr>
        <a:xfrm>
          <a:off x="0" y="222198"/>
          <a:ext cx="6364224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91592" rIns="49393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Interactive visualization allows for deeper analysis by enabling drilling down into data represented in graphs and charts.</a:t>
          </a:r>
          <a:endParaRPr lang="en-US" sz="1400" kern="1200"/>
        </a:p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It permits dynamic changes in data, selection of different predictive models, and preprocessing techniques, saving analysts significant time in generating reports and effective communication.</a:t>
          </a:r>
          <a:endParaRPr lang="en-US" sz="1400" kern="1200"/>
        </a:p>
      </dsp:txBody>
      <dsp:txXfrm>
        <a:off x="0" y="222198"/>
        <a:ext cx="6364224" cy="1764000"/>
      </dsp:txXfrm>
    </dsp:sp>
    <dsp:sp modelId="{B4750232-002C-B747-A5C0-E61A506FA718}">
      <dsp:nvSpPr>
        <dsp:cNvPr id="0" name=""/>
        <dsp:cNvSpPr/>
      </dsp:nvSpPr>
      <dsp:spPr>
        <a:xfrm>
          <a:off x="318211" y="15558"/>
          <a:ext cx="4454956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Interactive Data Visualization:</a:t>
          </a:r>
          <a:endParaRPr lang="en-US" sz="1400" kern="1200"/>
        </a:p>
      </dsp:txBody>
      <dsp:txXfrm>
        <a:off x="338386" y="35733"/>
        <a:ext cx="4414606" cy="372929"/>
      </dsp:txXfrm>
    </dsp:sp>
    <dsp:sp modelId="{0E528806-657A-B043-8575-DB96BBFD0157}">
      <dsp:nvSpPr>
        <dsp:cNvPr id="0" name=""/>
        <dsp:cNvSpPr/>
      </dsp:nvSpPr>
      <dsp:spPr>
        <a:xfrm>
          <a:off x="0" y="2268439"/>
          <a:ext cx="6364224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91592" rIns="49393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Using visualizations saves time in conveying ideas to management, instantly clarifying complex analytical results.</a:t>
          </a:r>
          <a:endParaRPr lang="en-US" sz="1400" kern="1200"/>
        </a:p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Charts and graphs ease decision-making processes by identifying areas needing attention and aiding in predicting trends.</a:t>
          </a:r>
          <a:endParaRPr lang="en-US" sz="1400" kern="1200"/>
        </a:p>
      </dsp:txBody>
      <dsp:txXfrm>
        <a:off x="0" y="2268439"/>
        <a:ext cx="6364224" cy="1543500"/>
      </dsp:txXfrm>
    </dsp:sp>
    <dsp:sp modelId="{E7025061-876B-8E4D-8457-D6C40FF66E73}">
      <dsp:nvSpPr>
        <dsp:cNvPr id="0" name=""/>
        <dsp:cNvSpPr/>
      </dsp:nvSpPr>
      <dsp:spPr>
        <a:xfrm>
          <a:off x="318211" y="2061798"/>
          <a:ext cx="4454956" cy="413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Benefits of Visualization:</a:t>
          </a:r>
          <a:endParaRPr lang="en-US" sz="1400" kern="1200"/>
        </a:p>
      </dsp:txBody>
      <dsp:txXfrm>
        <a:off x="338386" y="2081973"/>
        <a:ext cx="4414606" cy="372929"/>
      </dsp:txXfrm>
    </dsp:sp>
    <dsp:sp modelId="{6AD65DE5-854E-7C47-A6B1-623E442073D0}">
      <dsp:nvSpPr>
        <dsp:cNvPr id="0" name=""/>
        <dsp:cNvSpPr/>
      </dsp:nvSpPr>
      <dsp:spPr>
        <a:xfrm>
          <a:off x="0" y="4094179"/>
          <a:ext cx="6364224" cy="2204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91592" rIns="49393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While powerful, effective visualization requires multidisciplinary skills in statistics, analysis, design, programming, and narrative creation.</a:t>
          </a:r>
          <a:endParaRPr lang="en-US" sz="1400" kern="1200"/>
        </a:p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Handling large, diverse data sets for meaningful representation can be challenging.</a:t>
          </a:r>
          <a:endParaRPr lang="en-US" sz="1400" kern="1200"/>
        </a:p>
        <a:p>
          <a:pPr marL="114300" lvl="1" indent="-114300" algn="just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Visualizations can inadvertently convey misleading patterns or predictions, requiring careful interpretation and consensus among analysts before presenting to management.</a:t>
          </a:r>
          <a:endParaRPr lang="en-US" sz="1400" kern="1200" dirty="0"/>
        </a:p>
      </dsp:txBody>
      <dsp:txXfrm>
        <a:off x="0" y="4094179"/>
        <a:ext cx="6364224" cy="2204999"/>
      </dsp:txXfrm>
    </dsp:sp>
    <dsp:sp modelId="{95F182E2-67A4-EB47-9FF4-BBBFFC640F59}">
      <dsp:nvSpPr>
        <dsp:cNvPr id="0" name=""/>
        <dsp:cNvSpPr/>
      </dsp:nvSpPr>
      <dsp:spPr>
        <a:xfrm>
          <a:off x="318211" y="3887539"/>
          <a:ext cx="4454956" cy="413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Complexities of Visualization:</a:t>
          </a:r>
          <a:endParaRPr lang="en-US" sz="1400" kern="1200"/>
        </a:p>
      </dsp:txBody>
      <dsp:txXfrm>
        <a:off x="338386" y="3907714"/>
        <a:ext cx="4414606" cy="3729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9A9EA-B3EA-8C42-82F4-6F9DD682362E}">
      <dsp:nvSpPr>
        <dsp:cNvPr id="0" name=""/>
        <dsp:cNvSpPr/>
      </dsp:nvSpPr>
      <dsp:spPr>
        <a:xfrm>
          <a:off x="0" y="322819"/>
          <a:ext cx="11080377" cy="1874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960" tIns="354076" rIns="859960" bIns="120904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/>
            <a:t>Purposeful Data Presentation:</a:t>
          </a:r>
          <a:r>
            <a:rPr lang="en-IN" sz="1700" b="0" i="0" kern="1200"/>
            <a:t> A good visualization serves a clear purpose, aligning with the primary goal of the analytics project.</a:t>
          </a:r>
          <a:endParaRPr lang="en-US" sz="1700" kern="1200"/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 dirty="0"/>
            <a:t>Narrative Development:</a:t>
          </a:r>
          <a:r>
            <a:rPr lang="en-IN" sz="1700" b="0" i="0" kern="1200" dirty="0"/>
            <a:t> It should construct a narrative around relevant data, emphasizing results and utilizing suitable visualization methods (e.g., PowerPoint for company presentations).</a:t>
          </a:r>
          <a:endParaRPr lang="en-US" sz="1700" kern="1200" dirty="0"/>
        </a:p>
      </dsp:txBody>
      <dsp:txXfrm>
        <a:off x="0" y="322819"/>
        <a:ext cx="11080377" cy="1874249"/>
      </dsp:txXfrm>
    </dsp:sp>
    <dsp:sp modelId="{27B2497F-ABA7-F441-8B33-573CBD64175C}">
      <dsp:nvSpPr>
        <dsp:cNvPr id="0" name=""/>
        <dsp:cNvSpPr/>
      </dsp:nvSpPr>
      <dsp:spPr>
        <a:xfrm>
          <a:off x="554018" y="71899"/>
          <a:ext cx="775626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8" tIns="0" rIns="293168" bIns="0" numCol="1" spcCol="1270" anchor="ctr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Relevance of Visualization:</a:t>
          </a:r>
          <a:endParaRPr lang="en-US" sz="1700" kern="1200"/>
        </a:p>
      </dsp:txBody>
      <dsp:txXfrm>
        <a:off x="578516" y="96397"/>
        <a:ext cx="7707267" cy="452844"/>
      </dsp:txXfrm>
    </dsp:sp>
    <dsp:sp modelId="{DF9DE7E9-7D8B-D149-B4E1-65822144FEAA}">
      <dsp:nvSpPr>
        <dsp:cNvPr id="0" name=""/>
        <dsp:cNvSpPr/>
      </dsp:nvSpPr>
      <dsp:spPr>
        <a:xfrm>
          <a:off x="0" y="2539789"/>
          <a:ext cx="11080377" cy="1874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960" tIns="354076" rIns="859960" bIns="120904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 dirty="0"/>
            <a:t>Deriving Meaningful Interpretations:</a:t>
          </a:r>
          <a:r>
            <a:rPr lang="en-IN" sz="1700" b="0" i="0" kern="1200" dirty="0"/>
            <a:t> Effective visualizations allow for distinct and unambiguous interpretations, leading to insights aligned with the model's output and business queries.</a:t>
          </a:r>
          <a:endParaRPr lang="en-US" sz="1700" kern="1200" dirty="0"/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/>
            <a:t>Convergence of Interpretations:</a:t>
          </a:r>
          <a:r>
            <a:rPr lang="en-IN" sz="1700" b="0" i="0" kern="1200"/>
            <a:t> Multiple interpretations should converge, supporting a coherent storyline or overarching concept, ensuring clarity.</a:t>
          </a:r>
          <a:endParaRPr lang="en-US" sz="1700" kern="1200"/>
        </a:p>
      </dsp:txBody>
      <dsp:txXfrm>
        <a:off x="0" y="2539789"/>
        <a:ext cx="11080377" cy="1874249"/>
      </dsp:txXfrm>
    </dsp:sp>
    <dsp:sp modelId="{1EC1BE69-2F56-C74B-AAFA-2E17D5D1160B}">
      <dsp:nvSpPr>
        <dsp:cNvPr id="0" name=""/>
        <dsp:cNvSpPr/>
      </dsp:nvSpPr>
      <dsp:spPr>
        <a:xfrm>
          <a:off x="554018" y="2288869"/>
          <a:ext cx="775626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8" tIns="0" rIns="293168" bIns="0" numCol="1" spcCol="1270" anchor="ctr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Interpretability of Visuals:</a:t>
          </a:r>
          <a:endParaRPr lang="en-US" sz="1700" kern="1200"/>
        </a:p>
      </dsp:txBody>
      <dsp:txXfrm>
        <a:off x="578516" y="2313367"/>
        <a:ext cx="7707267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99B89-44BA-4243-93B1-97C17C653FE7}">
      <dsp:nvSpPr>
        <dsp:cNvPr id="0" name=""/>
        <dsp:cNvSpPr/>
      </dsp:nvSpPr>
      <dsp:spPr>
        <a:xfrm>
          <a:off x="0" y="365850"/>
          <a:ext cx="11058861" cy="1874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290" tIns="354076" rIns="858290" bIns="120904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/>
            <a:t>Clarity and Elegance:</a:t>
          </a:r>
          <a:r>
            <a:rPr lang="en-IN" sz="1700" b="0" i="0" kern="1200"/>
            <a:t> Overly complex visualizations can mislead or confuse; clarity is achieved by incorporating clear legends explaining symbols, figures, and data components.</a:t>
          </a:r>
          <a:endParaRPr lang="en-US" sz="1700" kern="1200"/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/>
            <a:t>Medium Selection:</a:t>
          </a:r>
          <a:r>
            <a:rPr lang="en-IN" sz="1700" b="0" i="0" kern="1200"/>
            <a:t> Choosing the right medium, such as images, graphs, and charts, along with appropriate visual aids (TV screens, whiteboards), contributes to elegance and simplicity.</a:t>
          </a:r>
          <a:endParaRPr lang="en-US" sz="1700" kern="1200"/>
        </a:p>
      </dsp:txBody>
      <dsp:txXfrm>
        <a:off x="0" y="365850"/>
        <a:ext cx="11058861" cy="1874249"/>
      </dsp:txXfrm>
    </dsp:sp>
    <dsp:sp modelId="{50E8FCA3-426B-934D-9540-48A652A9B804}">
      <dsp:nvSpPr>
        <dsp:cNvPr id="0" name=""/>
        <dsp:cNvSpPr/>
      </dsp:nvSpPr>
      <dsp:spPr>
        <a:xfrm>
          <a:off x="552943" y="114930"/>
          <a:ext cx="77412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599" tIns="0" rIns="292599" bIns="0" numCol="1" spcCol="1270" anchor="ctr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Simplicity in Visualization:</a:t>
          </a:r>
          <a:endParaRPr lang="en-US" sz="1700" kern="1200"/>
        </a:p>
      </dsp:txBody>
      <dsp:txXfrm>
        <a:off x="577441" y="139428"/>
        <a:ext cx="7692206" cy="452844"/>
      </dsp:txXfrm>
    </dsp:sp>
    <dsp:sp modelId="{821E28FB-4CB3-4643-9E61-4050B7ADB685}">
      <dsp:nvSpPr>
        <dsp:cNvPr id="0" name=""/>
        <dsp:cNvSpPr/>
      </dsp:nvSpPr>
      <dsp:spPr>
        <a:xfrm>
          <a:off x="0" y="2582820"/>
          <a:ext cx="11058861" cy="1874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290" tIns="354076" rIns="858290" bIns="120904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/>
            <a:t>Unveiling New Insights:</a:t>
          </a:r>
          <a:r>
            <a:rPr lang="en-IN" sz="1700" b="0" i="0" kern="1200"/>
            <a:t> Visualization in predictive analytics aids in uncovering previously unknown insights, refining model outputs, and revealing hidden relationships within vast datasets.</a:t>
          </a:r>
          <a:endParaRPr lang="en-US" sz="1700" kern="1200"/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0" kern="1200"/>
            <a:t>Validation of Findings:</a:t>
          </a:r>
          <a:r>
            <a:rPr lang="en-IN" sz="1700" b="0" i="0" kern="1200"/>
            <a:t> Effective visualization should confirm and support analysis findings, facilitating easy comprehension and action by management.</a:t>
          </a:r>
          <a:endParaRPr lang="en-US" sz="1700" kern="1200"/>
        </a:p>
      </dsp:txBody>
      <dsp:txXfrm>
        <a:off x="0" y="2582820"/>
        <a:ext cx="11058861" cy="1874249"/>
      </dsp:txXfrm>
    </dsp:sp>
    <dsp:sp modelId="{440ED922-BBAC-BE49-8D0C-6330D3F6ACE6}">
      <dsp:nvSpPr>
        <dsp:cNvPr id="0" name=""/>
        <dsp:cNvSpPr/>
      </dsp:nvSpPr>
      <dsp:spPr>
        <a:xfrm>
          <a:off x="552943" y="2331899"/>
          <a:ext cx="77412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599" tIns="0" rIns="292599" bIns="0" numCol="1" spcCol="1270" anchor="ctr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Insight Generation:</a:t>
          </a:r>
          <a:endParaRPr lang="en-US" sz="1700" kern="1200"/>
        </a:p>
      </dsp:txBody>
      <dsp:txXfrm>
        <a:off x="577441" y="2356397"/>
        <a:ext cx="7692206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17609-4874-3747-BD1D-576E56DC17DA}">
      <dsp:nvSpPr>
        <dsp:cNvPr id="0" name=""/>
        <dsp:cNvSpPr/>
      </dsp:nvSpPr>
      <dsp:spPr>
        <a:xfrm>
          <a:off x="0" y="347457"/>
          <a:ext cx="10515600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Definition:</a:t>
          </a:r>
          <a:r>
            <a:rPr lang="en-IN" sz="1500" b="0" i="0" kern="1200"/>
            <a:t> Likelihood of each scenario occurring based on predictive analytics models.</a:t>
          </a:r>
          <a:endParaRPr lang="en-US" sz="1500" kern="120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Ordering:</a:t>
          </a:r>
          <a:r>
            <a:rPr lang="en-IN" sz="1500" b="0" i="0" kern="1200"/>
            <a:t> Listed in descending order of likelihood.</a:t>
          </a:r>
          <a:endParaRPr lang="en-US" sz="1500" kern="1200"/>
        </a:p>
      </dsp:txBody>
      <dsp:txXfrm>
        <a:off x="0" y="347457"/>
        <a:ext cx="10515600" cy="897750"/>
      </dsp:txXfrm>
    </dsp:sp>
    <dsp:sp modelId="{35440A46-D769-4644-967F-569ECFF8151E}">
      <dsp:nvSpPr>
        <dsp:cNvPr id="0" name=""/>
        <dsp:cNvSpPr/>
      </dsp:nvSpPr>
      <dsp:spPr>
        <a:xfrm>
          <a:off x="525780" y="126057"/>
          <a:ext cx="7360920" cy="4428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i="0" kern="1200"/>
            <a:t>Significance of Confidence Score:</a:t>
          </a:r>
          <a:endParaRPr lang="en-US" sz="1500" kern="1200"/>
        </a:p>
      </dsp:txBody>
      <dsp:txXfrm>
        <a:off x="547396" y="147673"/>
        <a:ext cx="7317688" cy="399568"/>
      </dsp:txXfrm>
    </dsp:sp>
    <dsp:sp modelId="{9FDF38F8-B474-214A-840F-910D6F755F43}">
      <dsp:nvSpPr>
        <dsp:cNvPr id="0" name=""/>
        <dsp:cNvSpPr/>
      </dsp:nvSpPr>
      <dsp:spPr>
        <a:xfrm>
          <a:off x="0" y="1547607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5630"/>
              <a:satOff val="899"/>
              <a:lumOff val="142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Content Source Analysis:</a:t>
          </a:r>
          <a:r>
            <a:rPr lang="en-IN" sz="1500" b="0" i="0" kern="1200"/>
            <a:t> Depicted on the x-axis.</a:t>
          </a:r>
          <a:endParaRPr lang="en-US" sz="1500" kern="120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Importance:</a:t>
          </a:r>
          <a:r>
            <a:rPr lang="en-IN" sz="1500" b="0" i="0" kern="1200"/>
            <a:t> Represents critical excerpts from multiple sources used for predictive modeling.</a:t>
          </a:r>
          <a:endParaRPr lang="en-US" sz="1500" kern="120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Utility:</a:t>
          </a:r>
          <a:r>
            <a:rPr lang="en-IN" sz="1500" b="0" i="0" kern="1200"/>
            <a:t> Essential for explaining the reasoning behind a specific scenario and the evidence supporting it.</a:t>
          </a:r>
          <a:endParaRPr lang="en-US" sz="1500" kern="1200"/>
        </a:p>
      </dsp:txBody>
      <dsp:txXfrm>
        <a:off x="0" y="1547607"/>
        <a:ext cx="10515600" cy="1370250"/>
      </dsp:txXfrm>
    </dsp:sp>
    <dsp:sp modelId="{E1831970-3B77-9E4A-94F3-DC87BDB54A09}">
      <dsp:nvSpPr>
        <dsp:cNvPr id="0" name=""/>
        <dsp:cNvSpPr/>
      </dsp:nvSpPr>
      <dsp:spPr>
        <a:xfrm>
          <a:off x="525780" y="1326207"/>
          <a:ext cx="7360920" cy="442800"/>
        </a:xfrm>
        <a:prstGeom prst="roundRect">
          <a:avLst/>
        </a:prstGeom>
        <a:solidFill>
          <a:schemeClr val="accent1">
            <a:shade val="80000"/>
            <a:hueOff val="175630"/>
            <a:satOff val="899"/>
            <a:lumOff val="142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i="0" kern="1200"/>
            <a:t>Supporting Evidence:</a:t>
          </a:r>
          <a:endParaRPr lang="en-US" sz="1500" kern="1200"/>
        </a:p>
      </dsp:txBody>
      <dsp:txXfrm>
        <a:off x="547396" y="1347823"/>
        <a:ext cx="7317688" cy="399568"/>
      </dsp:txXfrm>
    </dsp:sp>
    <dsp:sp modelId="{6098F35F-DD44-E348-9776-65FA1A32A7A4}">
      <dsp:nvSpPr>
        <dsp:cNvPr id="0" name=""/>
        <dsp:cNvSpPr/>
      </dsp:nvSpPr>
      <dsp:spPr>
        <a:xfrm>
          <a:off x="0" y="3220257"/>
          <a:ext cx="105156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51260"/>
              <a:satOff val="1799"/>
              <a:lumOff val="28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Simplicity:</a:t>
          </a:r>
          <a:r>
            <a:rPr lang="en-IN" sz="1500" b="0" i="0" kern="1200"/>
            <a:t> Condenses complex predictive analytics into a single, impactful visual.</a:t>
          </a:r>
          <a:endParaRPr lang="en-US" sz="1500" kern="120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Impact:</a:t>
          </a:r>
          <a:r>
            <a:rPr lang="en-IN" sz="1500" b="0" i="0" kern="1200"/>
            <a:t> Enables effective discussions and facilitates "aha" moments for decision-makers.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 dirty="0"/>
            <a:t>Meeting Presentation:</a:t>
          </a:r>
          <a:r>
            <a:rPr lang="en-IN" sz="1500" b="0" i="0" kern="1200" dirty="0"/>
            <a:t> Empowers impactful discussions with decision-makers through a concise one-slide visualization.</a:t>
          </a:r>
          <a:br>
            <a:rPr lang="en-IN" sz="1500" kern="1200" dirty="0"/>
          </a:br>
          <a:endParaRPr lang="en-US" sz="1500" kern="1200" dirty="0"/>
        </a:p>
      </dsp:txBody>
      <dsp:txXfrm>
        <a:off x="0" y="3220257"/>
        <a:ext cx="10515600" cy="1559250"/>
      </dsp:txXfrm>
    </dsp:sp>
    <dsp:sp modelId="{F7E858D1-5156-C549-8FE3-C65797DB6BC9}">
      <dsp:nvSpPr>
        <dsp:cNvPr id="0" name=""/>
        <dsp:cNvSpPr/>
      </dsp:nvSpPr>
      <dsp:spPr>
        <a:xfrm>
          <a:off x="525780" y="2998857"/>
          <a:ext cx="7360920" cy="442800"/>
        </a:xfrm>
        <a:prstGeom prst="roundRect">
          <a:avLst/>
        </a:prstGeom>
        <a:solidFill>
          <a:schemeClr val="accent1">
            <a:shade val="80000"/>
            <a:hueOff val="351260"/>
            <a:satOff val="1799"/>
            <a:lumOff val="28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i="0" kern="1200"/>
            <a:t>Power of Visualization:</a:t>
          </a:r>
          <a:endParaRPr lang="en-US" sz="1500" kern="1200"/>
        </a:p>
      </dsp:txBody>
      <dsp:txXfrm>
        <a:off x="547396" y="3020473"/>
        <a:ext cx="7317688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8D3AC-BCF2-7546-BC57-618DEADC7B1A}">
      <dsp:nvSpPr>
        <dsp:cNvPr id="0" name=""/>
        <dsp:cNvSpPr/>
      </dsp:nvSpPr>
      <dsp:spPr>
        <a:xfrm>
          <a:off x="0" y="198349"/>
          <a:ext cx="10506456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18" tIns="208280" rIns="8154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What-If Scenarios:</a:t>
          </a:r>
          <a:r>
            <a:rPr lang="en-IN" sz="1400" b="0" i="0" kern="1200">
              <a:latin typeface="Times" pitchFamily="2" charset="0"/>
            </a:rPr>
            <a:t> Visualizations can portray simulated scenarios answering "what-if" questions. For instance:</a:t>
          </a:r>
          <a:endParaRPr lang="en-US" sz="1400" kern="1200">
            <a:latin typeface="Times" pitchFamily="2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Impact Analysis:</a:t>
          </a:r>
          <a:r>
            <a:rPr lang="en-IN" sz="1400" b="0" i="0" kern="1200">
              <a:latin typeface="Times" pitchFamily="2" charset="0"/>
            </a:rPr>
            <a:t> Predict the consequences if the company ceases Product D's manufacturing or in case of a natural disaster hitting the home office.</a:t>
          </a:r>
          <a:endParaRPr lang="en-US" sz="1400" kern="1200">
            <a:latin typeface="Times" pitchFamily="2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Market Dynamics:</a:t>
          </a:r>
          <a:r>
            <a:rPr lang="en-IN" sz="1400" b="0" i="0" kern="1200">
              <a:latin typeface="Times" pitchFamily="2" charset="0"/>
            </a:rPr>
            <a:t> Predict outcomes if customer interest wanes in a specific product.</a:t>
          </a:r>
          <a:endParaRPr lang="en-US" sz="1400" kern="1200">
            <a:latin typeface="Times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Future Behavior Modeling:</a:t>
          </a:r>
          <a:r>
            <a:rPr lang="en-IN" sz="1400" b="0" i="0" kern="1200">
              <a:latin typeface="Times" pitchFamily="2" charset="0"/>
            </a:rPr>
            <a:t> Visualizations simulate the future behavior of entities like companies, markets, weather systems, etc.</a:t>
          </a:r>
          <a:endParaRPr lang="en-US" sz="1400" kern="1200">
            <a:latin typeface="Times" pitchFamily="2" charset="0"/>
          </a:endParaRPr>
        </a:p>
      </dsp:txBody>
      <dsp:txXfrm>
        <a:off x="0" y="198349"/>
        <a:ext cx="10506456" cy="1354500"/>
      </dsp:txXfrm>
    </dsp:sp>
    <dsp:sp modelId="{3E793181-CFE9-C142-A945-3E24ED41F81C}">
      <dsp:nvSpPr>
        <dsp:cNvPr id="0" name=""/>
        <dsp:cNvSpPr/>
      </dsp:nvSpPr>
      <dsp:spPr>
        <a:xfrm>
          <a:off x="525322" y="50749"/>
          <a:ext cx="7354519" cy="29519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>
              <a:latin typeface="Times" pitchFamily="2" charset="0"/>
            </a:rPr>
            <a:t>Simulation Through Visualization:</a:t>
          </a:r>
          <a:endParaRPr lang="en-US" sz="1400" kern="1200">
            <a:latin typeface="Times" pitchFamily="2" charset="0"/>
          </a:endParaRPr>
        </a:p>
      </dsp:txBody>
      <dsp:txXfrm>
        <a:off x="539732" y="65159"/>
        <a:ext cx="7325699" cy="266379"/>
      </dsp:txXfrm>
    </dsp:sp>
    <dsp:sp modelId="{16F62824-A1A4-5D44-A2F9-CC4B8B981605}">
      <dsp:nvSpPr>
        <dsp:cNvPr id="0" name=""/>
        <dsp:cNvSpPr/>
      </dsp:nvSpPr>
      <dsp:spPr>
        <a:xfrm>
          <a:off x="0" y="1754449"/>
          <a:ext cx="10506456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5630"/>
              <a:satOff val="899"/>
              <a:lumOff val="142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18" tIns="208280" rIns="8154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Comprehensive Visualization:</a:t>
          </a:r>
          <a:r>
            <a:rPr lang="en-IN" sz="1400" b="0" i="0" kern="1200">
              <a:latin typeface="Times" pitchFamily="2" charset="0"/>
            </a:rPr>
            <a:t> A dashboard is a visualization tool that offers a comprehensive view of a predictive analytics model.</a:t>
          </a:r>
          <a:endParaRPr lang="en-US" sz="1400" kern="1200">
            <a:latin typeface="Times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Interactive Control:</a:t>
          </a:r>
          <a:r>
            <a:rPr lang="en-IN" sz="1400" b="0" i="0" kern="1200">
              <a:latin typeface="Times" pitchFamily="2" charset="0"/>
            </a:rPr>
            <a:t> It allows users to interact by using control buttons to modify various steps in the predictive analytics pipeline:</a:t>
          </a:r>
          <a:endParaRPr lang="en-US" sz="1400" kern="1200">
            <a:latin typeface="Times" pitchFamily="2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Data Selection:</a:t>
          </a:r>
          <a:r>
            <a:rPr lang="en-IN" sz="1400" b="0" i="0" kern="1200">
              <a:latin typeface="Times" pitchFamily="2" charset="0"/>
            </a:rPr>
            <a:t> Choose specific data sets for analysis.</a:t>
          </a:r>
          <a:endParaRPr lang="en-US" sz="1400" kern="1200">
            <a:latin typeface="Times" pitchFamily="2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 dirty="0">
              <a:latin typeface="Times" pitchFamily="2" charset="0"/>
            </a:rPr>
            <a:t>Data </a:t>
          </a:r>
          <a:r>
            <a:rPr lang="en-IN" sz="1400" b="1" i="0" kern="1200" dirty="0" err="1">
              <a:latin typeface="Times" pitchFamily="2" charset="0"/>
            </a:rPr>
            <a:t>Preprocessing</a:t>
          </a:r>
          <a:r>
            <a:rPr lang="en-IN" sz="1400" b="1" i="0" kern="1200" dirty="0">
              <a:latin typeface="Times" pitchFamily="2" charset="0"/>
            </a:rPr>
            <a:t>:</a:t>
          </a:r>
          <a:r>
            <a:rPr lang="en-IN" sz="1400" b="0" i="0" kern="1200" dirty="0">
              <a:latin typeface="Times" pitchFamily="2" charset="0"/>
            </a:rPr>
            <a:t> Modify how data is cleaned or processed.</a:t>
          </a:r>
          <a:endParaRPr lang="en-US" sz="1400" kern="1200" dirty="0">
            <a:latin typeface="Times" pitchFamily="2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Model Selection:</a:t>
          </a:r>
          <a:r>
            <a:rPr lang="en-IN" sz="1400" b="0" i="0" kern="1200">
              <a:latin typeface="Times" pitchFamily="2" charset="0"/>
            </a:rPr>
            <a:t> Switch between different predictive models.</a:t>
          </a:r>
          <a:endParaRPr lang="en-US" sz="1400" kern="1200">
            <a:latin typeface="Times" pitchFamily="2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Evaluation Versions:</a:t>
          </a:r>
          <a:r>
            <a:rPr lang="en-IN" sz="1400" b="0" i="0" kern="1200">
              <a:latin typeface="Times" pitchFamily="2" charset="0"/>
            </a:rPr>
            <a:t> Select and compare different evaluation versions.</a:t>
          </a:r>
          <a:endParaRPr lang="en-US" sz="1400" kern="1200">
            <a:latin typeface="Times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Real-time Modifications:</a:t>
          </a:r>
          <a:r>
            <a:rPr lang="en-IN" sz="1400" b="0" i="0" kern="1200">
              <a:latin typeface="Times" pitchFamily="2" charset="0"/>
            </a:rPr>
            <a:t> The dashboard enables real-time changes to any part of the predictive analytics pipeline, providing flexibility and adaptability.</a:t>
          </a:r>
          <a:endParaRPr lang="en-US" sz="1400" kern="1200">
            <a:latin typeface="Times" pitchFamily="2" charset="0"/>
          </a:endParaRPr>
        </a:p>
      </dsp:txBody>
      <dsp:txXfrm>
        <a:off x="0" y="1754449"/>
        <a:ext cx="10506456" cy="2079000"/>
      </dsp:txXfrm>
    </dsp:sp>
    <dsp:sp modelId="{4F3A8685-7540-4F4C-82FE-A691019B63D8}">
      <dsp:nvSpPr>
        <dsp:cNvPr id="0" name=""/>
        <dsp:cNvSpPr/>
      </dsp:nvSpPr>
      <dsp:spPr>
        <a:xfrm>
          <a:off x="525322" y="1606849"/>
          <a:ext cx="7354519" cy="295199"/>
        </a:xfrm>
        <a:prstGeom prst="roundRect">
          <a:avLst/>
        </a:prstGeom>
        <a:solidFill>
          <a:schemeClr val="accent1">
            <a:shade val="80000"/>
            <a:hueOff val="175630"/>
            <a:satOff val="899"/>
            <a:lumOff val="142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>
              <a:latin typeface="Times" pitchFamily="2" charset="0"/>
            </a:rPr>
            <a:t>Dashboard in Predictive Analytics:</a:t>
          </a:r>
          <a:endParaRPr lang="en-US" sz="1400" kern="1200">
            <a:latin typeface="Times" pitchFamily="2" charset="0"/>
          </a:endParaRPr>
        </a:p>
      </dsp:txBody>
      <dsp:txXfrm>
        <a:off x="539732" y="1621259"/>
        <a:ext cx="7325699" cy="266379"/>
      </dsp:txXfrm>
    </dsp:sp>
    <dsp:sp modelId="{AB33B916-BBF1-3648-93EE-B82F0BFCBBFA}">
      <dsp:nvSpPr>
        <dsp:cNvPr id="0" name=""/>
        <dsp:cNvSpPr/>
      </dsp:nvSpPr>
      <dsp:spPr>
        <a:xfrm>
          <a:off x="0" y="4035049"/>
          <a:ext cx="1050645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51260"/>
              <a:satOff val="1799"/>
              <a:lumOff val="28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18" tIns="208280" rIns="8154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Interactivity:</a:t>
          </a:r>
          <a:r>
            <a:rPr lang="en-IN" sz="1400" b="0" i="0" kern="1200">
              <a:latin typeface="Times" pitchFamily="2" charset="0"/>
            </a:rPr>
            <a:t> Dashboards are interactive visualizations where users have control.</a:t>
          </a:r>
          <a:endParaRPr lang="en-US" sz="1400" kern="1200">
            <a:latin typeface="Times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Dynamic Display:</a:t>
          </a:r>
          <a:r>
            <a:rPr lang="en-IN" sz="1400" b="0" i="0" kern="1200">
              <a:latin typeface="Times" pitchFamily="2" charset="0"/>
            </a:rPr>
            <a:t> Charts, graphs, tables, and maps change dynamically based on user inputs and selections.</a:t>
          </a:r>
          <a:endParaRPr lang="en-US" sz="1400" kern="1200">
            <a:latin typeface="Times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i="0" kern="1200">
              <a:latin typeface="Times" pitchFamily="2" charset="0"/>
            </a:rPr>
            <a:t>Tailored Analyses:</a:t>
          </a:r>
          <a:r>
            <a:rPr lang="en-IN" sz="1400" b="0" i="0" kern="1200">
              <a:latin typeface="Times" pitchFamily="2" charset="0"/>
            </a:rPr>
            <a:t> Users can customize the displayed information based on their chosen inputs, allowing for tailored analyses and insights.</a:t>
          </a:r>
          <a:endParaRPr lang="en-US" sz="1400" kern="1200">
            <a:latin typeface="Times" pitchFamily="2" charset="0"/>
          </a:endParaRPr>
        </a:p>
      </dsp:txBody>
      <dsp:txXfrm>
        <a:off x="0" y="4035049"/>
        <a:ext cx="10506456" cy="1008000"/>
      </dsp:txXfrm>
    </dsp:sp>
    <dsp:sp modelId="{18C838D0-2485-B24F-87F2-11A49775DE52}">
      <dsp:nvSpPr>
        <dsp:cNvPr id="0" name=""/>
        <dsp:cNvSpPr/>
      </dsp:nvSpPr>
      <dsp:spPr>
        <a:xfrm>
          <a:off x="525322" y="3887449"/>
          <a:ext cx="7354519" cy="295199"/>
        </a:xfrm>
        <a:prstGeom prst="roundRect">
          <a:avLst/>
        </a:prstGeom>
        <a:solidFill>
          <a:schemeClr val="accent1">
            <a:shade val="80000"/>
            <a:hueOff val="351260"/>
            <a:satOff val="1799"/>
            <a:lumOff val="28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>
              <a:latin typeface="Times" pitchFamily="2" charset="0"/>
            </a:rPr>
            <a:t>Dynamic Nature of Dashboards:</a:t>
          </a:r>
          <a:endParaRPr lang="en-US" sz="1400" kern="1200">
            <a:latin typeface="Times" pitchFamily="2" charset="0"/>
          </a:endParaRPr>
        </a:p>
      </dsp:txBody>
      <dsp:txXfrm>
        <a:off x="539732" y="3901859"/>
        <a:ext cx="7325699" cy="26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E5206-3D69-5E47-9E75-BA5EB85EDB9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EE74D-2F03-DD42-99E1-BA2C341AB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effectLst/>
                <a:latin typeface="Times" pitchFamily="2" charset="0"/>
              </a:rPr>
              <a:t>Modeling</a:t>
            </a:r>
            <a:r>
              <a:rPr lang="en-IN" dirty="0">
                <a:effectLst/>
                <a:latin typeface="Times" pitchFamily="2" charset="0"/>
              </a:rPr>
              <a:t> those three rules can enable an analytical system to simulate flocking</a:t>
            </a:r>
          </a:p>
          <a:p>
            <a:r>
              <a:rPr lang="en-IN" dirty="0" err="1">
                <a:effectLst/>
                <a:latin typeface="Times" pitchFamily="2" charset="0"/>
              </a:rPr>
              <a:t>behaviors</a:t>
            </a:r>
            <a:r>
              <a:rPr lang="en-IN" dirty="0">
                <a:effectLst/>
                <a:latin typeface="Times" pitchFamily="2" charset="0"/>
              </a:rPr>
              <a:t>. That’s because biologically inspired algorithms, in particular</a:t>
            </a:r>
          </a:p>
          <a:p>
            <a:r>
              <a:rPr lang="en-IN" dirty="0">
                <a:effectLst/>
                <a:latin typeface="Times" pitchFamily="2" charset="0"/>
              </a:rPr>
              <a:t>those derived from bird-flocking </a:t>
            </a:r>
            <a:r>
              <a:rPr lang="en-IN" dirty="0" err="1">
                <a:effectLst/>
                <a:latin typeface="Times" pitchFamily="2" charset="0"/>
              </a:rPr>
              <a:t>behavior</a:t>
            </a:r>
            <a:r>
              <a:rPr lang="en-IN" dirty="0">
                <a:effectLst/>
                <a:latin typeface="Times" pitchFamily="2" charset="0"/>
              </a:rPr>
              <a:t>, offer a simple way to model social</a:t>
            </a:r>
          </a:p>
          <a:p>
            <a:r>
              <a:rPr lang="en-IN" dirty="0">
                <a:effectLst/>
                <a:latin typeface="Times" pitchFamily="2" charset="0"/>
              </a:rPr>
              <a:t>network data. Using the self-organized natural </a:t>
            </a:r>
            <a:r>
              <a:rPr lang="en-IN" dirty="0" err="1">
                <a:effectLst/>
                <a:latin typeface="Times" pitchFamily="2" charset="0"/>
              </a:rPr>
              <a:t>behavior</a:t>
            </a:r>
            <a:r>
              <a:rPr lang="en-IN" dirty="0">
                <a:effectLst/>
                <a:latin typeface="Times" pitchFamily="2" charset="0"/>
              </a:rPr>
              <a:t> of flocking birds,</a:t>
            </a:r>
          </a:p>
          <a:p>
            <a:r>
              <a:rPr lang="en-IN" dirty="0">
                <a:effectLst/>
                <a:latin typeface="Times" pitchFamily="2" charset="0"/>
              </a:rPr>
              <a:t>you can convert a straightforward spreadsheet into a visualization such</a:t>
            </a:r>
          </a:p>
          <a:p>
            <a:r>
              <a:rPr lang="en-IN" dirty="0">
                <a:effectLst/>
                <a:latin typeface="Times" pitchFamily="2" charset="0"/>
              </a:rPr>
              <a:t>as Figure 4-10. </a:t>
            </a:r>
          </a:p>
          <a:p>
            <a:r>
              <a:rPr lang="en-IN" dirty="0">
                <a:effectLst/>
                <a:latin typeface="Times" pitchFamily="2" charset="0"/>
              </a:rPr>
              <a:t>The key is to define the notion of similarity as part of your</a:t>
            </a:r>
          </a:p>
          <a:p>
            <a:r>
              <a:rPr lang="en-IN" dirty="0">
                <a:effectLst/>
                <a:latin typeface="Times" pitchFamily="2" charset="0"/>
              </a:rPr>
              <a:t>data — and construct a mathematical function that supports that similarity.</a:t>
            </a:r>
          </a:p>
          <a:p>
            <a:r>
              <a:rPr lang="en-IN" dirty="0">
                <a:effectLst/>
                <a:latin typeface="Times" pitchFamily="2" charset="0"/>
              </a:rPr>
              <a:t>Start with a couple of questions:</a:t>
            </a:r>
          </a:p>
          <a:p>
            <a:r>
              <a:rPr lang="en-IN" dirty="0">
                <a:effectLst/>
                <a:latin typeface="Helvetica" pitchFamily="2" charset="0"/>
              </a:rPr>
              <a:t>✓ </a:t>
            </a:r>
            <a:r>
              <a:rPr lang="en-IN" dirty="0">
                <a:effectLst/>
                <a:latin typeface="Times" pitchFamily="2" charset="0"/>
              </a:rPr>
              <a:t>What makes two data objects in your data similar?</a:t>
            </a:r>
          </a:p>
          <a:p>
            <a:r>
              <a:rPr lang="en-IN" dirty="0">
                <a:effectLst/>
                <a:latin typeface="Helvetica" pitchFamily="2" charset="0"/>
              </a:rPr>
              <a:t>✓ </a:t>
            </a:r>
            <a:r>
              <a:rPr lang="en-IN" dirty="0">
                <a:effectLst/>
                <a:latin typeface="Times" pitchFamily="2" charset="0"/>
              </a:rPr>
              <a:t>Which attributes can best drive the similarity between two data records?</a:t>
            </a:r>
          </a:p>
          <a:p>
            <a:r>
              <a:rPr lang="en-IN" dirty="0">
                <a:effectLst/>
                <a:latin typeface="Times" pitchFamily="2" charset="0"/>
              </a:rPr>
              <a:t>For instance, in social network data, the data records represent individual</a:t>
            </a:r>
          </a:p>
          <a:p>
            <a:r>
              <a:rPr lang="en-IN" dirty="0">
                <a:effectLst/>
                <a:latin typeface="Times" pitchFamily="2" charset="0"/>
              </a:rPr>
              <a:t>users; the attributes that describe them can include Age, Zip Code, Relationship</a:t>
            </a:r>
          </a:p>
          <a:p>
            <a:r>
              <a:rPr lang="en-IN" dirty="0">
                <a:effectLst/>
                <a:latin typeface="Times" pitchFamily="2" charset="0"/>
              </a:rPr>
              <a:t>Status, List of Friends, Number of Friends, Habits, Events Attended, Books Read,</a:t>
            </a:r>
          </a:p>
          <a:p>
            <a:r>
              <a:rPr lang="en-IN" dirty="0">
                <a:effectLst/>
                <a:latin typeface="Times" pitchFamily="2" charset="0"/>
              </a:rPr>
              <a:t>and other groups of particular interests (Sports, Movies, and so on).</a:t>
            </a:r>
          </a:p>
          <a:p>
            <a:r>
              <a:rPr lang="en-IN" dirty="0">
                <a:effectLst/>
                <a:latin typeface="Times" pitchFamily="2" charset="0"/>
              </a:rPr>
              <a:t>You can define the similarity for your group according to nearly any attribute.</a:t>
            </a:r>
          </a:p>
          <a:p>
            <a:r>
              <a:rPr lang="en-IN" dirty="0">
                <a:effectLst/>
                <a:latin typeface="Times" pitchFamily="2" charset="0"/>
              </a:rPr>
              <a:t>For example, you can call two members of a social network similar if they read</a:t>
            </a:r>
          </a:p>
          <a:p>
            <a:r>
              <a:rPr lang="en-IN" dirty="0">
                <a:effectLst/>
                <a:latin typeface="Times" pitchFamily="2" charset="0"/>
              </a:rPr>
              <a:t>the same books, have a large number of common friends, and have attended</a:t>
            </a:r>
          </a:p>
          <a:p>
            <a:r>
              <a:rPr lang="en-IN" dirty="0">
                <a:effectLst/>
                <a:latin typeface="Times" pitchFamily="2" charset="0"/>
              </a:rPr>
              <a:t>the same events. Those two similar members will flock together if they’re</a:t>
            </a:r>
          </a:p>
          <a:p>
            <a:r>
              <a:rPr lang="en-IN">
                <a:effectLst/>
                <a:latin typeface="Times" pitchFamily="2" charset="0"/>
              </a:rPr>
              <a:t>represented by birds flocking in a virtual space.</a:t>
            </a:r>
          </a:p>
          <a:p>
            <a:endParaRPr lang="en-IN" dirty="0">
              <a:effectLst/>
              <a:latin typeface="Time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47C0C-AD7A-1344-891F-013C7A120B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6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wvsE8jm1GzE?si=xRkVTKY7OWKxXYj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EB2A5-7848-B21B-6976-35181B63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539" b="1667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0B532-7D2F-0AB5-4E8B-68934E1DF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IN" sz="6100">
                <a:effectLst/>
                <a:latin typeface="Helvetica" pitchFamily="2" charset="0"/>
              </a:rPr>
              <a:t>DATA VISUALIZATION</a:t>
            </a:r>
            <a:br>
              <a:rPr lang="en-IN" sz="6100">
                <a:effectLst/>
                <a:latin typeface="Helvetica" pitchFamily="2" charset="0"/>
              </a:rPr>
            </a:br>
            <a:endParaRPr lang="en-US" sz="61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BCF1-2B88-0034-E845-C1710F9F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effectLst/>
                <a:latin typeface="Helvetica" pitchFamily="2" charset="0"/>
              </a:rPr>
              <a:t>UNIT-V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4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of an electromagnetic radiation">
            <a:extLst>
              <a:ext uri="{FF2B5EF4-FFF2-40B4-BE49-F238E27FC236}">
                <a16:creationId xmlns:a16="http://schemas.microsoft.com/office/drawing/2014/main" id="{1E79911A-B923-37C7-2F03-3F3551B6D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53" b="62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8735-A125-B7C3-ADC3-F231CD60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effectLst/>
              </a:rPr>
              <a:t>Visualizing Your Model’s Analytical Results</a:t>
            </a:r>
            <a:br>
              <a:rPr lang="en-US" sz="4400" dirty="0">
                <a:solidFill>
                  <a:schemeClr val="bg1"/>
                </a:solidFill>
                <a:effectLst/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B6A8-4057-9019-EFB7-32A998A5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42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66670-09A1-8B54-4D65-8C7B54A0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2086983"/>
            <a:ext cx="11134164" cy="43998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>
                <a:latin typeface="Times" pitchFamily="2" charset="0"/>
              </a:rPr>
              <a:t>D</a:t>
            </a:r>
            <a:r>
              <a:rPr lang="en-IN" dirty="0">
                <a:effectLst/>
                <a:latin typeface="Times" pitchFamily="2" charset="0"/>
              </a:rPr>
              <a:t>ata clustering is the process of discovering hidden groups of related items within your data. </a:t>
            </a:r>
          </a:p>
          <a:p>
            <a:pPr algn="just"/>
            <a:r>
              <a:rPr lang="en-IN" dirty="0">
                <a:latin typeface="Times" pitchFamily="2" charset="0"/>
              </a:rPr>
              <a:t>A </a:t>
            </a:r>
            <a:r>
              <a:rPr lang="en-IN" dirty="0">
                <a:effectLst/>
                <a:latin typeface="Times" pitchFamily="2" charset="0"/>
              </a:rPr>
              <a:t>cluster (grouping) consists of data objects of the same type such as social network users, text documents, or e-mails. </a:t>
            </a:r>
          </a:p>
          <a:p>
            <a:pPr algn="just"/>
            <a:r>
              <a:rPr lang="en-IN" dirty="0">
                <a:effectLst/>
                <a:latin typeface="Times" pitchFamily="2" charset="0"/>
              </a:rPr>
              <a:t>One way to visualize the results of a data-clustering model is shown in Figure 11-1:</a:t>
            </a:r>
          </a:p>
          <a:p>
            <a:pPr lvl="1" algn="just"/>
            <a:r>
              <a:rPr lang="en-IN" dirty="0">
                <a:effectLst/>
                <a:latin typeface="Times" pitchFamily="2" charset="0"/>
              </a:rPr>
              <a:t>where the graph represents social communities (clusters) that were discovered in data collected from social network users. </a:t>
            </a:r>
          </a:p>
          <a:p>
            <a:pPr algn="just"/>
            <a:r>
              <a:rPr lang="en-IN" dirty="0">
                <a:effectLst/>
                <a:latin typeface="Times" pitchFamily="2" charset="0"/>
              </a:rPr>
              <a:t>In Figure 11-1, the data about customers was collected in a tabular format</a:t>
            </a:r>
          </a:p>
          <a:p>
            <a:pPr algn="just"/>
            <a:r>
              <a:rPr lang="en-IN" dirty="0">
                <a:latin typeface="Times" pitchFamily="2" charset="0"/>
              </a:rPr>
              <a:t>T</a:t>
            </a:r>
            <a:r>
              <a:rPr lang="en-IN" dirty="0">
                <a:effectLst/>
                <a:latin typeface="Times" pitchFamily="2" charset="0"/>
              </a:rPr>
              <a:t>hen a clustering algorithm was applied to the data, and the three clusters (groups) were discovered:</a:t>
            </a:r>
          </a:p>
          <a:p>
            <a:pPr lvl="1" algn="just"/>
            <a:r>
              <a:rPr lang="en-IN" dirty="0">
                <a:effectLst/>
                <a:latin typeface="Times" pitchFamily="2" charset="0"/>
              </a:rPr>
              <a:t>loyal customers</a:t>
            </a:r>
          </a:p>
          <a:p>
            <a:pPr lvl="1" algn="just"/>
            <a:r>
              <a:rPr lang="en-IN" dirty="0">
                <a:effectLst/>
                <a:latin typeface="Times" pitchFamily="2" charset="0"/>
              </a:rPr>
              <a:t>wandering customers</a:t>
            </a:r>
          </a:p>
          <a:p>
            <a:pPr lvl="1" algn="just"/>
            <a:r>
              <a:rPr lang="en-IN" dirty="0">
                <a:effectLst/>
                <a:latin typeface="Times" pitchFamily="2" charset="0"/>
              </a:rPr>
              <a:t>discount customers.</a:t>
            </a:r>
          </a:p>
          <a:p>
            <a:pPr algn="just"/>
            <a:r>
              <a:rPr lang="en-IN" dirty="0">
                <a:effectLst/>
                <a:latin typeface="Times" pitchFamily="2" charset="0"/>
              </a:rPr>
              <a:t>Here the visual relationship among the three groups already suggests where</a:t>
            </a:r>
            <a:r>
              <a:rPr lang="en-IN" dirty="0">
                <a:latin typeface="Times" pitchFamily="2" charset="0"/>
              </a:rPr>
              <a:t> </a:t>
            </a:r>
            <a:r>
              <a:rPr lang="en-IN" dirty="0">
                <a:effectLst/>
                <a:latin typeface="Times" pitchFamily="2" charset="0"/>
              </a:rPr>
              <a:t>enhanced marketing efforts might do the best.</a:t>
            </a:r>
          </a:p>
          <a:p>
            <a:pPr algn="just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07796F7-C9B9-DF2E-00AB-23FCA40C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>
                <a:solidFill>
                  <a:schemeClr val="accent1"/>
                </a:solidFill>
                <a:effectLst/>
                <a:latin typeface="Helvetica" pitchFamily="2" charset="0"/>
              </a:rPr>
              <a:t>Visualizing hidden groupings in your data</a:t>
            </a:r>
            <a:endParaRPr lang="en-US" sz="3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2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diagram of a diagram of data&#10;&#10;Description automatically generated">
            <a:extLst>
              <a:ext uri="{FF2B5EF4-FFF2-40B4-BE49-F238E27FC236}">
                <a16:creationId xmlns:a16="http://schemas.microsoft.com/office/drawing/2014/main" id="{FF00A8BD-AB72-C792-7535-A66C056EF7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7464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6403386-2087-6DDF-2426-F36D28782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-90521"/>
            <a:ext cx="10167937" cy="1179513"/>
          </a:xfrm>
        </p:spPr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/>
                </a:solidFill>
                <a:effectLst/>
                <a:latin typeface="Helvetica" pitchFamily="2" charset="0"/>
              </a:rPr>
              <a:t>Visualizing hidden groupings in your data</a:t>
            </a:r>
            <a:endParaRPr lang="en-US" sz="3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476697D5-CEA2-2951-1814-D43BB33D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" y="0"/>
            <a:ext cx="12163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3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Person writing on a notepad">
            <a:extLst>
              <a:ext uri="{FF2B5EF4-FFF2-40B4-BE49-F238E27FC236}">
                <a16:creationId xmlns:a16="http://schemas.microsoft.com/office/drawing/2014/main" id="{A65C788F-E553-77F1-BF96-A2E800A70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77" b="156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766F9-429B-D68A-1C3F-4EEC7C4C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ffectLst/>
              </a:rPr>
              <a:t>Visualizing data classification results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64BD1-5248-F8AA-672F-9432A73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55146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4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0603-87BF-6684-193A-407B6835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Visualizing data classification results</a:t>
            </a:r>
            <a:br>
              <a:rPr lang="en-IN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CDF575-34C2-D627-076E-D662345D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13" y="2065468"/>
            <a:ext cx="11166438" cy="41067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1800" dirty="0">
                <a:effectLst/>
                <a:latin typeface="Times" pitchFamily="2" charset="0"/>
              </a:rPr>
              <a:t>A classification model assigns a specific class to each new data point it examines.</a:t>
            </a:r>
          </a:p>
          <a:p>
            <a:pPr algn="just"/>
            <a:r>
              <a:rPr lang="en-IN" sz="1800" dirty="0">
                <a:effectLst/>
                <a:latin typeface="Times" pitchFamily="2" charset="0"/>
              </a:rPr>
              <a:t>The specific classes, in this case, could be the groups that result from your clustering work/</a:t>
            </a:r>
          </a:p>
          <a:p>
            <a:pPr algn="just"/>
            <a:r>
              <a:rPr lang="en-IN" sz="1800" dirty="0">
                <a:effectLst/>
                <a:latin typeface="Times" pitchFamily="2" charset="0"/>
              </a:rPr>
              <a:t>The output highlighted in the graph (refer to Figure 11-1) can define your target sets. </a:t>
            </a:r>
          </a:p>
          <a:p>
            <a:pPr algn="just"/>
            <a:r>
              <a:rPr lang="en-IN" sz="1800" dirty="0">
                <a:effectLst/>
                <a:latin typeface="Times" pitchFamily="2" charset="0"/>
              </a:rPr>
              <a:t>For any given new customer, a predictive classification model attempts to predict which group the new customer will belong to.</a:t>
            </a:r>
          </a:p>
          <a:p>
            <a:pPr algn="just"/>
            <a:r>
              <a:rPr lang="en-IN" sz="1800" dirty="0">
                <a:effectLst/>
                <a:latin typeface="Times" pitchFamily="2" charset="0"/>
              </a:rPr>
              <a:t>After you’ve applied a clustering algorithm and discovered groupings in the customer data :</a:t>
            </a:r>
          </a:p>
          <a:p>
            <a:pPr lvl="1" algn="just"/>
            <a:r>
              <a:rPr lang="en-IN" sz="1600" dirty="0">
                <a:effectLst/>
                <a:latin typeface="Times" pitchFamily="2" charset="0"/>
              </a:rPr>
              <a:t>When a new customer arrives  — you want the model to predict which type of customer he or she will be.</a:t>
            </a:r>
          </a:p>
          <a:p>
            <a:pPr algn="just"/>
            <a:r>
              <a:rPr lang="en-IN" sz="1800" dirty="0">
                <a:effectLst/>
                <a:latin typeface="Times" pitchFamily="2" charset="0"/>
              </a:rPr>
              <a:t>Figure 11-2 shows how a new customer’s information is fed to your predictive analytics model, which in turn predicts which group of customers this new customer belongs to. </a:t>
            </a:r>
          </a:p>
          <a:p>
            <a:pPr algn="just"/>
            <a:r>
              <a:rPr lang="en-IN" sz="1800" dirty="0">
                <a:effectLst/>
                <a:latin typeface="Times" pitchFamily="2" charset="0"/>
              </a:rPr>
              <a:t>In Figure 11-2, new Customers A, B, and C are about to be assigned to clusters according the classification model. </a:t>
            </a:r>
          </a:p>
          <a:p>
            <a:pPr algn="just"/>
            <a:r>
              <a:rPr lang="en-IN" sz="1800" dirty="0">
                <a:latin typeface="Times" pitchFamily="2" charset="0"/>
              </a:rPr>
              <a:t>Applying the classification model resulted in a prediction that Customer A would belong with the loyal customers, Customer B would be a wanderer, and Customer C was only showing up for the discount.</a:t>
            </a:r>
          </a:p>
          <a:p>
            <a:pPr algn="just"/>
            <a:endParaRPr lang="en-IN" sz="1800" dirty="0">
              <a:effectLst/>
              <a:latin typeface="Times" pitchFamily="2" charset="0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234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ustomer relationship&#10;&#10;Description automatically generated">
            <a:extLst>
              <a:ext uri="{FF2B5EF4-FFF2-40B4-BE49-F238E27FC236}">
                <a16:creationId xmlns:a16="http://schemas.microsoft.com/office/drawing/2014/main" id="{785BB6FF-20FA-2978-2D72-EEE0AB6812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8177" y="-1"/>
            <a:ext cx="11691937" cy="6633029"/>
          </a:xfrm>
        </p:spPr>
      </p:pic>
    </p:spTree>
    <p:extLst>
      <p:ext uri="{BB962C8B-B14F-4D97-AF65-F5344CB8AC3E}">
        <p14:creationId xmlns:p14="http://schemas.microsoft.com/office/powerpoint/2010/main" val="276229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8DBC-5FF6-80A3-DB0A-7BCB368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Visualizing outliers in your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AA9C-3B6E-090B-4853-1EEECB1C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968649"/>
            <a:ext cx="10692025" cy="4203551"/>
          </a:xfrm>
        </p:spPr>
        <p:txBody>
          <a:bodyPr/>
          <a:lstStyle/>
          <a:p>
            <a:r>
              <a:rPr lang="en-IN" dirty="0">
                <a:effectLst/>
                <a:latin typeface="Times" pitchFamily="2" charset="0"/>
              </a:rPr>
              <a:t>Figure 11-3 shows a few outliers that don’t fit well into the predefined clusters.</a:t>
            </a:r>
          </a:p>
          <a:p>
            <a:r>
              <a:rPr lang="en-IN" dirty="0">
                <a:effectLst/>
                <a:latin typeface="Times" pitchFamily="2" charset="0"/>
              </a:rPr>
              <a:t>In Figure 11-3, six outlier customers have been detected and visualized.</a:t>
            </a:r>
          </a:p>
          <a:p>
            <a:r>
              <a:rPr lang="en-IN" dirty="0">
                <a:effectLst/>
                <a:latin typeface="Times" pitchFamily="2" charset="0"/>
              </a:rPr>
              <a:t>They behave differently enough that the model can’t tell whether they belong to any of defined categories of customers</a:t>
            </a:r>
          </a:p>
          <a:p>
            <a:r>
              <a:rPr lang="en-IN" dirty="0">
                <a:latin typeface="Times" pitchFamily="2" charset="0"/>
              </a:rPr>
              <a:t>“</a:t>
            </a:r>
            <a:r>
              <a:rPr lang="en-IN" dirty="0">
                <a:effectLst/>
                <a:latin typeface="Times" pitchFamily="2" charset="0"/>
              </a:rPr>
              <a:t>Is there such a thing as, say, a loyal wandering customer who’s only interested in the discount? And if there is, should your business care?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8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people in different sizes&#10;&#10;Description automatically generated">
            <a:extLst>
              <a:ext uri="{FF2B5EF4-FFF2-40B4-BE49-F238E27FC236}">
                <a16:creationId xmlns:a16="http://schemas.microsoft.com/office/drawing/2014/main" id="{38F815BD-2E67-97D0-A488-E16A34EB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9" y="282387"/>
            <a:ext cx="11940987" cy="6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7E88-8826-ADC8-8D51-693FCF0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Visualization of Decision Trees</a:t>
            </a:r>
            <a:br>
              <a:rPr lang="en-IN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B30C-09DE-911F-B8D1-77649EEA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55" y="2054711"/>
            <a:ext cx="10713541" cy="411748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effectLst/>
                <a:latin typeface="Times" pitchFamily="2" charset="0"/>
              </a:rPr>
              <a:t>Figure 11-4 shows an example of a decision tree used as a classifier:</a:t>
            </a:r>
          </a:p>
          <a:p>
            <a:pPr lvl="1"/>
            <a:r>
              <a:rPr lang="en-IN" dirty="0">
                <a:effectLst/>
                <a:latin typeface="Times" pitchFamily="2" charset="0"/>
              </a:rPr>
              <a:t>It classifies baseball fans based on a few criteria, mainly the amount spent on tickets and the purchase dates. </a:t>
            </a:r>
          </a:p>
          <a:p>
            <a:pPr lvl="1"/>
            <a:r>
              <a:rPr lang="en-IN" dirty="0">
                <a:effectLst/>
                <a:latin typeface="Times" pitchFamily="2" charset="0"/>
              </a:rPr>
              <a:t>From this visualization, you can predict the type of fan that a new ticket-buyer will be: </a:t>
            </a:r>
          </a:p>
          <a:p>
            <a:pPr lvl="2"/>
            <a:r>
              <a:rPr lang="en-IN" dirty="0">
                <a:effectLst/>
                <a:latin typeface="Times" pitchFamily="2" charset="0"/>
              </a:rPr>
              <a:t>Casual</a:t>
            </a:r>
          </a:p>
          <a:p>
            <a:pPr lvl="2"/>
            <a:r>
              <a:rPr lang="en-IN" dirty="0">
                <a:effectLst/>
                <a:latin typeface="Times" pitchFamily="2" charset="0"/>
              </a:rPr>
              <a:t>Loyal</a:t>
            </a:r>
          </a:p>
          <a:p>
            <a:pPr lvl="2"/>
            <a:r>
              <a:rPr lang="en-IN" dirty="0">
                <a:effectLst/>
                <a:latin typeface="Times" pitchFamily="2" charset="0"/>
              </a:rPr>
              <a:t>Bandwagon</a:t>
            </a:r>
          </a:p>
          <a:p>
            <a:pPr lvl="2"/>
            <a:r>
              <a:rPr lang="en-IN" dirty="0">
                <a:effectLst/>
                <a:latin typeface="Times" pitchFamily="2" charset="0"/>
              </a:rPr>
              <a:t>Diehard or some other type. </a:t>
            </a:r>
          </a:p>
          <a:p>
            <a:r>
              <a:rPr lang="en-IN" dirty="0">
                <a:effectLst/>
                <a:latin typeface="Times" pitchFamily="2" charset="0"/>
              </a:rPr>
              <a:t>Attributes of each fan are mentioned at each level in the tree (total number of attended games, total amount spent, season)</a:t>
            </a:r>
          </a:p>
          <a:p>
            <a:r>
              <a:rPr lang="en-IN" dirty="0">
                <a:effectLst/>
                <a:latin typeface="Times" pitchFamily="2" charset="0"/>
              </a:rPr>
              <a:t>you can follow a path from a particular “root” to a specific “leaf” on the tree, where</a:t>
            </a:r>
            <a:r>
              <a:rPr lang="en-IN" dirty="0">
                <a:latin typeface="Times" pitchFamily="2" charset="0"/>
              </a:rPr>
              <a:t> </a:t>
            </a:r>
            <a:r>
              <a:rPr lang="en-IN" dirty="0">
                <a:effectLst/>
                <a:latin typeface="Times" pitchFamily="2" charset="0"/>
              </a:rPr>
              <a:t>you hit one of the fan classes (c1, c2, c3, c4, c5).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3413-9110-01C2-D755-46DADAA0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:</a:t>
            </a:r>
            <a:r>
              <a:rPr lang="en-IN" dirty="0">
                <a:effectLst/>
                <a:latin typeface="Helvetica" pitchFamily="2" charset="0"/>
              </a:rPr>
              <a:t>Introduction to visualization tool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10AD6E-42AA-3BE4-76A0-F81C685CC0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0155" y="2065468"/>
          <a:ext cx="10713541" cy="410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65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7E88-8826-ADC8-8D51-693FCF0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Visualization of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B30C-09DE-911F-B8D1-77649EEA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55" y="2054711"/>
            <a:ext cx="11187953" cy="442139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>
                <a:effectLst/>
                <a:latin typeface="Times" pitchFamily="2" charset="0"/>
              </a:rPr>
              <a:t>Suppose we want to determine the type of baseball fan a customer is so that we can determine what type of marketing ads to send to the customer. </a:t>
            </a:r>
          </a:p>
          <a:p>
            <a:pPr algn="just"/>
            <a:r>
              <a:rPr lang="en-IN" sz="2000" dirty="0">
                <a:effectLst/>
                <a:latin typeface="Times" pitchFamily="2" charset="0"/>
              </a:rPr>
              <a:t>We want to know whether the customer is a baseball fanatic or someone who just rides the bandwagon. </a:t>
            </a:r>
          </a:p>
          <a:p>
            <a:pPr algn="just"/>
            <a:r>
              <a:rPr lang="en-IN" sz="2000" dirty="0">
                <a:effectLst/>
                <a:latin typeface="Times" pitchFamily="2" charset="0"/>
              </a:rPr>
              <a:t>Suppose we hypothesize that baseball fanatics and bandwagon fans can be persuaded to buy a new car (or other discretionary goods) when their team is doing well and headed for the playoffs. </a:t>
            </a:r>
          </a:p>
          <a:p>
            <a:pPr algn="just"/>
            <a:r>
              <a:rPr lang="en-IN" sz="2000" dirty="0">
                <a:effectLst/>
                <a:latin typeface="Times" pitchFamily="2" charset="0"/>
              </a:rPr>
              <a:t>We may want to send them marketing ads and discounts to persuade them to make the purchase. </a:t>
            </a:r>
          </a:p>
          <a:p>
            <a:pPr algn="just"/>
            <a:r>
              <a:rPr lang="en-IN" sz="2000" dirty="0">
                <a:effectLst/>
                <a:latin typeface="Times" pitchFamily="2" charset="0"/>
              </a:rPr>
              <a:t>Further, suppose we hypothesize that bandwagon fans can be persuaded to vote in support of certain political issues. </a:t>
            </a:r>
          </a:p>
          <a:p>
            <a:pPr algn="just"/>
            <a:r>
              <a:rPr lang="en-IN" sz="2000" dirty="0">
                <a:effectLst/>
                <a:latin typeface="Times" pitchFamily="2" charset="0"/>
              </a:rPr>
              <a:t>We can send them marketing ads asking them for that support.</a:t>
            </a:r>
          </a:p>
          <a:p>
            <a:pPr algn="just"/>
            <a:r>
              <a:rPr lang="en-IN" sz="2000" dirty="0">
                <a:effectLst/>
                <a:latin typeface="Times" pitchFamily="2" charset="0"/>
              </a:rPr>
              <a:t>If you know what type of fan base you have, using decision trees can help you decide how to approach it as a range of customer types.</a:t>
            </a:r>
          </a:p>
          <a:p>
            <a:pPr algn="just"/>
            <a:endParaRPr lang="en-IN" sz="200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6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diagram of a game&#10;&#10;Description automatically generated">
            <a:extLst>
              <a:ext uri="{FF2B5EF4-FFF2-40B4-BE49-F238E27FC236}">
                <a16:creationId xmlns:a16="http://schemas.microsoft.com/office/drawing/2014/main" id="{9E8B239F-C580-F974-BB84-B198F38364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5572" y="2334023"/>
            <a:ext cx="5596128" cy="3707434"/>
          </a:xfrm>
          <a:prstGeom prst="rect">
            <a:avLst/>
          </a:prstGeom>
        </p:spPr>
      </p:pic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A1BFAE8B-EFD0-9411-36CD-C0F28FE0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1" y="3369306"/>
            <a:ext cx="5881293" cy="29454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339811-0D5A-14D4-EEA4-9D31810E8563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Helvetica" pitchFamily="2" charset="0"/>
              </a:rPr>
              <a:t>Visualization of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2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22DC-A0B6-B509-5694-BAB5A2DC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Visualizing Predictive Analytics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C3A0-B27B-9FC5-E15D-C4196CDC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Prediction Models Employed: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Decision Trees, Random Forests, and Flocking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Visualization Technique: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Figure 11-5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Components: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Confidence Score: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 numerical percentage indicating the probability of occurrence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Supporting Evidence: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Represented on the x-axis as content sources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by content-analytics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diagram of a business&#10;&#10;Description automatically generated with medium confidence">
            <a:extLst>
              <a:ext uri="{FF2B5EF4-FFF2-40B4-BE49-F238E27FC236}">
                <a16:creationId xmlns:a16="http://schemas.microsoft.com/office/drawing/2014/main" id="{9CB23570-BF02-9C5D-CCE6-EFE15E385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" r="3" b="3154"/>
          <a:stretch/>
        </p:blipFill>
        <p:spPr>
          <a:xfrm>
            <a:off x="1125684" y="188687"/>
            <a:ext cx="10222020" cy="66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1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C3D9-9775-D1DA-3AC9-74927094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Visual Summary of Predictive Analytics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DDE1-DF76-FD5D-5BE6-9089536F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269864"/>
            <a:ext cx="10745814" cy="390233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" pitchFamily="2" charset="0"/>
              </a:rPr>
              <a:t>Purpose: Present possible outcomes, confidence scores, and supporting evidence for each scenario.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" pitchFamily="2" charset="0"/>
              </a:rPr>
              <a:t>Important Points: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Segoe Print" panose="02000800000000000000" pitchFamily="2" charset="0"/>
              </a:rPr>
              <a:t>Scenario 1:</a:t>
            </a:r>
            <a:r>
              <a:rPr lang="en-IN" sz="2200" dirty="0">
                <a:latin typeface="Times" pitchFamily="2" charset="0"/>
              </a:rPr>
              <a:t> </a:t>
            </a:r>
          </a:p>
          <a:p>
            <a:pPr marL="1200150" lvl="2" indent="-285750"/>
            <a:r>
              <a:rPr lang="en-IN" sz="2000" dirty="0">
                <a:latin typeface="Times" pitchFamily="2" charset="0"/>
              </a:rPr>
              <a:t>Inventory of Item A won't meet demand if less than 100 units are shipped weekly to Store S.</a:t>
            </a:r>
          </a:p>
          <a:p>
            <a:pPr marL="1200150" lvl="2" indent="-285750"/>
            <a:r>
              <a:rPr lang="en-IN" sz="2200" dirty="0">
                <a:latin typeface="Times" pitchFamily="2" charset="0"/>
              </a:rPr>
              <a:t>Confidence Score: </a:t>
            </a:r>
            <a:r>
              <a:rPr lang="en-IN" sz="2200" b="1" dirty="0">
                <a:latin typeface="Times" pitchFamily="2" charset="0"/>
              </a:rPr>
              <a:t>98 percent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Segoe Print" panose="02000800000000000000" pitchFamily="2" charset="0"/>
              </a:rPr>
              <a:t>Scenario 2:</a:t>
            </a:r>
            <a:r>
              <a:rPr lang="en-IN" sz="2200" dirty="0">
                <a:latin typeface="Times" pitchFamily="2" charset="0"/>
              </a:rPr>
              <a:t> </a:t>
            </a:r>
          </a:p>
          <a:p>
            <a:pPr marL="1200150" lvl="2" indent="-285750"/>
            <a:r>
              <a:rPr lang="en-IN" sz="2000" dirty="0">
                <a:latin typeface="Times" pitchFamily="2" charset="0"/>
              </a:rPr>
              <a:t>Increasing Item, A production by at least 56 percent leads to a 40 percent sales increase.</a:t>
            </a:r>
          </a:p>
          <a:p>
            <a:pPr marL="1200150" lvl="2" indent="-285750"/>
            <a:r>
              <a:rPr lang="en-IN" sz="2200" dirty="0">
                <a:latin typeface="Times" pitchFamily="2" charset="0"/>
              </a:rPr>
              <a:t>Confidence Score: </a:t>
            </a:r>
            <a:r>
              <a:rPr lang="en-IN" sz="2200" b="1" dirty="0">
                <a:latin typeface="Times" pitchFamily="2" charset="0"/>
              </a:rPr>
              <a:t>83 percent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Segoe Print" panose="02000800000000000000" pitchFamily="2" charset="0"/>
              </a:rPr>
              <a:t>Scenario 3:</a:t>
            </a:r>
            <a:r>
              <a:rPr lang="en-IN" sz="2200" dirty="0">
                <a:latin typeface="Times" pitchFamily="2" charset="0"/>
              </a:rPr>
              <a:t> </a:t>
            </a:r>
          </a:p>
          <a:p>
            <a:pPr marL="1200150" lvl="2" indent="-285750"/>
            <a:r>
              <a:rPr lang="en-IN" sz="2000" dirty="0">
                <a:latin typeface="Times" pitchFamily="2" charset="0"/>
              </a:rPr>
              <a:t>A marketing campaign in California will boost sales for Items A and D, but not for Item K.</a:t>
            </a:r>
          </a:p>
          <a:p>
            <a:pPr marL="1200150" lvl="2" indent="-285750"/>
            <a:r>
              <a:rPr lang="en-IN" sz="2200" dirty="0">
                <a:latin typeface="Times" pitchFamily="2" charset="0"/>
              </a:rPr>
              <a:t>Confidence Score: </a:t>
            </a:r>
            <a:r>
              <a:rPr lang="en-IN" sz="2200" b="1" dirty="0">
                <a:latin typeface="Times" pitchFamily="2" charset="0"/>
              </a:rPr>
              <a:t>72 percent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5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A0009-A22C-B2CB-2691-5FF0BEDC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Söhne"/>
              </a:rPr>
              <a:t>IMPORTANCE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614DA-41A1-25B3-0CB7-AEF5D3E62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29991"/>
              </p:ext>
            </p:extLst>
          </p:nvPr>
        </p:nvGraphicFramePr>
        <p:xfrm>
          <a:off x="838200" y="1758260"/>
          <a:ext cx="10515600" cy="490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22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0057E-3726-6641-120C-05B449F3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sz="3100">
                <a:effectLst/>
                <a:latin typeface="Helvetica" pitchFamily="2" charset="0"/>
              </a:rPr>
              <a:t>Other Types of Visualizations</a:t>
            </a:r>
            <a:br>
              <a:rPr lang="en-IN" sz="3100">
                <a:effectLst/>
                <a:latin typeface="Helvetica" pitchFamily="2" charset="0"/>
              </a:rPr>
            </a:br>
            <a:r>
              <a:rPr lang="en-IN" sz="3100">
                <a:effectLst/>
                <a:latin typeface="Helvetica" pitchFamily="2" charset="0"/>
              </a:rPr>
              <a:t>in Predictive Analytics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9A6A2-D9FC-7D2A-9C64-75A05C5A1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65209"/>
              </p:ext>
            </p:extLst>
          </p:nvPr>
        </p:nvGraphicFramePr>
        <p:xfrm>
          <a:off x="838200" y="1512888"/>
          <a:ext cx="10506456" cy="50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97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C040-4199-6EB1-BBFF-D8077120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Helvetica" pitchFamily="2" charset="0"/>
              </a:rPr>
              <a:t>Flocking birds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15B5-BEB3-EEA9-4FB0-DCECE5F6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IN" sz="1700" dirty="0">
                <a:effectLst/>
                <a:latin typeface="Times" pitchFamily="2" charset="0"/>
              </a:rPr>
              <a:t>Flock-mates are birds located with a certain distance from each other; those birds are considered similar. </a:t>
            </a:r>
          </a:p>
          <a:p>
            <a:r>
              <a:rPr lang="en-IN" sz="1700" dirty="0">
                <a:effectLst/>
                <a:latin typeface="Times" pitchFamily="2" charset="0"/>
              </a:rPr>
              <a:t>Each bird moves according to the three main rules that organize flocking </a:t>
            </a:r>
            <a:r>
              <a:rPr lang="en-IN" sz="1700" dirty="0" err="1">
                <a:effectLst/>
                <a:latin typeface="Times" pitchFamily="2" charset="0"/>
              </a:rPr>
              <a:t>behavior</a:t>
            </a:r>
            <a:r>
              <a:rPr lang="en-IN" sz="1700" dirty="0">
                <a:effectLst/>
                <a:latin typeface="Times" pitchFamily="2" charset="0"/>
              </a:rPr>
              <a:t>.</a:t>
            </a:r>
          </a:p>
          <a:p>
            <a:pPr lvl="1"/>
            <a:r>
              <a:rPr lang="en-IN" sz="1700" i="0" dirty="0">
                <a:solidFill>
                  <a:srgbClr val="C00000"/>
                </a:solidFill>
                <a:effectLst/>
                <a:latin typeface="Segoe Print" panose="02000800000000000000" pitchFamily="2" charset="0"/>
              </a:rPr>
              <a:t>Separation</a:t>
            </a:r>
            <a:r>
              <a:rPr lang="en-IN" sz="1700" i="0" dirty="0">
                <a:effectLst/>
                <a:latin typeface="Segoe Print" panose="02000800000000000000" pitchFamily="2" charset="0"/>
              </a:rPr>
              <a:t>: </a:t>
            </a:r>
            <a:r>
              <a:rPr lang="en-IN" sz="1700" dirty="0">
                <a:effectLst/>
                <a:latin typeface="Times" pitchFamily="2" charset="0"/>
              </a:rPr>
              <a:t>Flock-mates must not collide with each other.</a:t>
            </a:r>
          </a:p>
          <a:p>
            <a:pPr lvl="1"/>
            <a:r>
              <a:rPr lang="en-IN" sz="1700" i="0" dirty="0">
                <a:solidFill>
                  <a:srgbClr val="C00000"/>
                </a:solidFill>
                <a:effectLst/>
                <a:latin typeface="Segoe Print" panose="02000800000000000000" pitchFamily="2" charset="0"/>
              </a:rPr>
              <a:t>Alignment: </a:t>
            </a:r>
            <a:r>
              <a:rPr lang="en-IN" sz="1700" dirty="0">
                <a:effectLst/>
                <a:latin typeface="Times" pitchFamily="2" charset="0"/>
              </a:rPr>
              <a:t>Flock-mates to move in the same average direction as their</a:t>
            </a:r>
            <a:r>
              <a:rPr lang="en-IN" sz="1700" dirty="0">
                <a:latin typeface="Times" pitchFamily="2" charset="0"/>
              </a:rPr>
              <a:t> </a:t>
            </a:r>
            <a:r>
              <a:rPr lang="en-IN" sz="1700" dirty="0" err="1">
                <a:effectLst/>
                <a:latin typeface="Times" pitchFamily="2" charset="0"/>
              </a:rPr>
              <a:t>neighbors</a:t>
            </a:r>
            <a:r>
              <a:rPr lang="en-IN" sz="1700" dirty="0">
                <a:effectLst/>
                <a:latin typeface="Times" pitchFamily="2" charset="0"/>
              </a:rPr>
              <a:t>.</a:t>
            </a:r>
          </a:p>
          <a:p>
            <a:pPr lvl="1"/>
            <a:r>
              <a:rPr lang="en-IN" sz="1700" dirty="0">
                <a:solidFill>
                  <a:srgbClr val="C00000"/>
                </a:solidFill>
                <a:effectLst/>
                <a:latin typeface="Segoe Print" panose="02000800000000000000" pitchFamily="2" charset="0"/>
              </a:rPr>
              <a:t>Cohesion: </a:t>
            </a:r>
            <a:r>
              <a:rPr lang="en-IN" sz="1700" dirty="0">
                <a:effectLst/>
                <a:latin typeface="Times" pitchFamily="2" charset="0"/>
              </a:rPr>
              <a:t>Flock-mates move according to the average position or location of their flock-mates.</a:t>
            </a:r>
          </a:p>
        </p:txBody>
      </p:sp>
      <p:pic>
        <p:nvPicPr>
          <p:cNvPr id="5" name="Picture 4" descr="A group of black birds&#10;&#10;Description automatically generated">
            <a:extLst>
              <a:ext uri="{FF2B5EF4-FFF2-40B4-BE49-F238E27FC236}">
                <a16:creationId xmlns:a16="http://schemas.microsoft.com/office/drawing/2014/main" id="{C4083177-158E-82F4-8C83-9E713FCD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2902619"/>
            <a:ext cx="5105445" cy="24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1B32-6C3C-C3F6-46F6-C9D732E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Bird-flocking behaviour data visualization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72AD7-DFF3-BCFF-01CB-4581D5526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96" y="2813843"/>
            <a:ext cx="10444600" cy="3022600"/>
          </a:xfrm>
        </p:spPr>
      </p:pic>
    </p:spTree>
    <p:extLst>
      <p:ext uri="{BB962C8B-B14F-4D97-AF65-F5344CB8AC3E}">
        <p14:creationId xmlns:p14="http://schemas.microsoft.com/office/powerpoint/2010/main" val="244940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87B6-AC99-0E03-8C85-80D836AF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Bird-flocking behaviour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AFB2-88EC-9EF9-6642-0E39F93B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55" y="2011680"/>
            <a:ext cx="11187953" cy="416052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effectLst/>
                <a:latin typeface="Times" pitchFamily="2" charset="0"/>
              </a:rPr>
              <a:t>The model represents data objects as birds flying in a virtual space, following flocking rules that orchestrate how a migrating swarm of birds moves in nature.</a:t>
            </a:r>
          </a:p>
          <a:p>
            <a:r>
              <a:rPr lang="en-IN" dirty="0">
                <a:effectLst/>
                <a:latin typeface="Times" pitchFamily="2" charset="0"/>
              </a:rPr>
              <a:t>Representing several data objects as birds reveals that similar data objects will flock together to form sub flocks (groupings). </a:t>
            </a:r>
          </a:p>
          <a:p>
            <a:r>
              <a:rPr lang="en-IN" dirty="0">
                <a:effectLst/>
                <a:latin typeface="Times" pitchFamily="2" charset="0"/>
              </a:rPr>
              <a:t>The similarity among objects in the real world is what drives the movements of the corresponding birds in the virtual space. </a:t>
            </a:r>
          </a:p>
          <a:p>
            <a:r>
              <a:rPr lang="en-IN" dirty="0">
                <a:effectLst/>
                <a:latin typeface="Times" pitchFamily="2" charset="0"/>
              </a:rPr>
              <a:t>For instance, as shown in Figure 11-6, imagine that you want to </a:t>
            </a:r>
            <a:r>
              <a:rPr lang="en-IN" dirty="0" err="1">
                <a:effectLst/>
                <a:latin typeface="Times" pitchFamily="2" charset="0"/>
              </a:rPr>
              <a:t>analyze</a:t>
            </a:r>
            <a:r>
              <a:rPr lang="en-IN" dirty="0">
                <a:effectLst/>
                <a:latin typeface="Times" pitchFamily="2" charset="0"/>
              </a:rPr>
              <a:t> the online data collected from several Internet users (also known as netizens).</a:t>
            </a:r>
          </a:p>
          <a:p>
            <a:r>
              <a:rPr lang="en-IN" dirty="0">
                <a:effectLst/>
                <a:latin typeface="Times" pitchFamily="2" charset="0"/>
              </a:rPr>
              <a:t>Every piece of information (gleaned from such sources as social network user information, customer online transactions, and so on) will be represented as a corresponding bird in the virtual space, as shown in Figure 11-7.</a:t>
            </a:r>
          </a:p>
          <a:p>
            <a:endParaRPr lang="en-IN" dirty="0">
              <a:effectLst/>
              <a:latin typeface="Time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F31-DDBF-07EA-7056-8E65510E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5225B0-73A8-B5CF-A928-A621EB358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46346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519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71C7-B183-6BD7-87E7-526861C7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A1599-540C-C91E-6116-5FF224D1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32" y="548640"/>
            <a:ext cx="10929341" cy="5419165"/>
          </a:xfrm>
        </p:spPr>
      </p:pic>
    </p:spTree>
    <p:extLst>
      <p:ext uri="{BB962C8B-B14F-4D97-AF65-F5344CB8AC3E}">
        <p14:creationId xmlns:p14="http://schemas.microsoft.com/office/powerpoint/2010/main" val="21940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839B-2ABD-2BC2-F1FD-B3DB3465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Bird-flocking behaviour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FBBE-785B-D97D-2EBA-2C1DAF8E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✓ </a:t>
            </a:r>
            <a:r>
              <a:rPr lang="en-IN" dirty="0">
                <a:effectLst/>
                <a:latin typeface="Times" pitchFamily="2" charset="0"/>
              </a:rPr>
              <a:t>Data flock homogeneity: Members of the flock show similarity in data.</a:t>
            </a:r>
          </a:p>
          <a:p>
            <a:r>
              <a:rPr lang="en-IN" dirty="0">
                <a:effectLst/>
                <a:latin typeface="Helvetica" pitchFamily="2" charset="0"/>
              </a:rPr>
              <a:t>✓ </a:t>
            </a:r>
            <a:r>
              <a:rPr lang="en-IN" dirty="0">
                <a:effectLst/>
                <a:latin typeface="Times" pitchFamily="2" charset="0"/>
              </a:rPr>
              <a:t>Data flock leadership: The model anticipates information leaders.</a:t>
            </a:r>
          </a:p>
          <a:p>
            <a:r>
              <a:rPr lang="en-IN" dirty="0">
                <a:effectLst/>
                <a:latin typeface="Times" pitchFamily="2" charset="0"/>
              </a:rPr>
              <a:t>In Figure 11-8, a visualization based on flocking </a:t>
            </a:r>
            <a:r>
              <a:rPr lang="en-IN" dirty="0" err="1">
                <a:effectLst/>
                <a:latin typeface="Times" pitchFamily="2" charset="0"/>
              </a:rPr>
              <a:t>behavior</a:t>
            </a:r>
            <a:r>
              <a:rPr lang="en-IN" dirty="0">
                <a:effectLst/>
                <a:latin typeface="Times" pitchFamily="2" charset="0"/>
              </a:rPr>
              <a:t> starts by indexing</a:t>
            </a:r>
          </a:p>
          <a:p>
            <a:r>
              <a:rPr lang="en-IN" dirty="0">
                <a:effectLst/>
                <a:latin typeface="Times" pitchFamily="2" charset="0"/>
              </a:rPr>
              <a:t>each netizen to a virtual bird. Initially, all the birds are idle. As data comes</a:t>
            </a:r>
          </a:p>
          <a:p>
            <a:r>
              <a:rPr lang="en-IN" dirty="0">
                <a:effectLst/>
                <a:latin typeface="Times" pitchFamily="2" charset="0"/>
              </a:rPr>
              <a:t>in, each bird starts flocking in the virtual space according to the analytics</a:t>
            </a:r>
          </a:p>
          <a:p>
            <a:r>
              <a:rPr lang="en-IN" dirty="0">
                <a:effectLst/>
                <a:latin typeface="Times" pitchFamily="2" charset="0"/>
              </a:rPr>
              <a:t>results and the flocking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5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8AA74-5967-C592-A5FB-C381A243A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2" r="-1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88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044EE-9C8F-8CA1-810C-8A62DA7A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effectLst/>
              </a:rPr>
              <a:t>In Figure 11-9, the emerging flock is formed as the analytics are presented.</a:t>
            </a:r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flock of birds flying&#10;&#10;Description automatically generated">
            <a:extLst>
              <a:ext uri="{FF2B5EF4-FFF2-40B4-BE49-F238E27FC236}">
                <a16:creationId xmlns:a16="http://schemas.microsoft.com/office/drawing/2014/main" id="{6426BE15-D626-77AA-68C5-14A736DC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971" y="2139484"/>
            <a:ext cx="998582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BB27-A9D0-0A32-FE4E-CD90FD5C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DIVIDED FLOCK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D114-07BA-0872-6786-B325DEB4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Times" pitchFamily="2" charset="0"/>
              </a:rPr>
              <a:t>After </a:t>
            </a:r>
            <a:r>
              <a:rPr lang="en-IN" dirty="0" err="1">
                <a:effectLst/>
                <a:latin typeface="Times" pitchFamily="2" charset="0"/>
              </a:rPr>
              <a:t>analyzing</a:t>
            </a:r>
            <a:r>
              <a:rPr lang="en-IN" dirty="0">
                <a:effectLst/>
                <a:latin typeface="Times" pitchFamily="2" charset="0"/>
              </a:rPr>
              <a:t> data over a large period of time ending at </a:t>
            </a:r>
            <a:r>
              <a:rPr lang="en-IN" dirty="0" err="1">
                <a:effectLst/>
                <a:latin typeface="Times" pitchFamily="2" charset="0"/>
              </a:rPr>
              <a:t>t+k</a:t>
            </a:r>
            <a:r>
              <a:rPr lang="en-IN" dirty="0">
                <a:effectLst/>
                <a:latin typeface="Times" pitchFamily="2" charset="0"/>
              </a:rPr>
              <a:t>, the results of this application of predictive analytics results can be depicted as shown in Figure 11-10: </a:t>
            </a:r>
          </a:p>
          <a:p>
            <a:r>
              <a:rPr lang="en-IN" dirty="0">
                <a:effectLst/>
                <a:latin typeface="Times" pitchFamily="2" charset="0"/>
              </a:rPr>
              <a:t>The flock-by-leader algorithm differentiates the members </a:t>
            </a:r>
            <a:r>
              <a:rPr lang="en-IN">
                <a:effectLst/>
                <a:latin typeface="Times" pitchFamily="2" charset="0"/>
              </a:rPr>
              <a:t>of the flock </a:t>
            </a:r>
            <a:r>
              <a:rPr lang="en-IN" dirty="0">
                <a:effectLst/>
                <a:latin typeface="Times" pitchFamily="2" charset="0"/>
              </a:rPr>
              <a:t>into three classes: a leader, followers, and outliers.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22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60B-93F8-621E-58AC-18ECAD4C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DIVIDED FLOCK </a:t>
            </a:r>
          </a:p>
        </p:txBody>
      </p:sp>
      <p:pic>
        <p:nvPicPr>
          <p:cNvPr id="5" name="Content Placeholder 4" descr="A diagram of birds flying&#10;&#10;Description automatically generated">
            <a:extLst>
              <a:ext uri="{FF2B5EF4-FFF2-40B4-BE49-F238E27FC236}">
                <a16:creationId xmlns:a16="http://schemas.microsoft.com/office/drawing/2014/main" id="{03EBC28F-9E32-3400-95C0-5E6301C9E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63" y="2478088"/>
            <a:ext cx="5465637" cy="3694112"/>
          </a:xfrm>
        </p:spPr>
      </p:pic>
    </p:spTree>
    <p:extLst>
      <p:ext uri="{BB962C8B-B14F-4D97-AF65-F5344CB8AC3E}">
        <p14:creationId xmlns:p14="http://schemas.microsoft.com/office/powerpoint/2010/main" val="39456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9841D76-1E53-092F-95D9-BD08B7CD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676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BC97-5E5B-99F7-015C-6B27C421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VISUALIZING HIGH DIMENSIONAL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C79C8-6E88-EF95-6194-B0AE3F08B99B}"/>
              </a:ext>
            </a:extLst>
          </p:cNvPr>
          <p:cNvSpPr txBox="1"/>
          <p:nvPr/>
        </p:nvSpPr>
        <p:spPr>
          <a:xfrm>
            <a:off x="566928" y="4956314"/>
            <a:ext cx="11058144" cy="130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Segoe Print" panose="02000800000000000000" pitchFamily="2" charset="0"/>
              </a:rPr>
              <a:t>https://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Segoe Print" panose="02000800000000000000" pitchFamily="2" charset="0"/>
              </a:rPr>
              <a:t>youtu.be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Segoe Print" panose="02000800000000000000" pitchFamily="2" charset="0"/>
              </a:rPr>
              <a:t>/wvsE8jm1GzE?si=xRkVTKY7OWKxXYjZ</a:t>
            </a:r>
          </a:p>
        </p:txBody>
      </p:sp>
    </p:spTree>
    <p:extLst>
      <p:ext uri="{BB962C8B-B14F-4D97-AF65-F5344CB8AC3E}">
        <p14:creationId xmlns:p14="http://schemas.microsoft.com/office/powerpoint/2010/main" val="55122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F6D9-7F36-CD7D-F86C-2888A187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Visualization in Predictive Analytics: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796EEB-5970-E81B-FBA9-759CD6D54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955644"/>
              </p:ext>
            </p:extLst>
          </p:nvPr>
        </p:nvGraphicFramePr>
        <p:xfrm>
          <a:off x="580913" y="1484555"/>
          <a:ext cx="11144922" cy="508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8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B22B-EC38-19CC-A8D0-076B161B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Söhne"/>
              </a:rPr>
              <a:t>Why Visualization Matters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6F46E0-A0DD-75DE-C320-A3A7A8EA4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79489"/>
              </p:ext>
            </p:extLst>
          </p:nvPr>
        </p:nvGraphicFramePr>
        <p:xfrm>
          <a:off x="602428" y="2097741"/>
          <a:ext cx="11112650" cy="407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63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016B-81B6-80EA-96E3-01B3AA6C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Efficiency, Advantages, and Challenges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229F3-2860-C776-5615-F721BF446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574358"/>
              </p:ext>
            </p:extLst>
          </p:nvPr>
        </p:nvGraphicFramePr>
        <p:xfrm>
          <a:off x="5303520" y="365761"/>
          <a:ext cx="6364224" cy="63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93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2269-67D2-4EE1-733B-E6F45129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Evaluating Your Visualization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BBF6F4-2D7A-4067-1E28-B2264560A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963414"/>
              </p:ext>
            </p:extLst>
          </p:nvPr>
        </p:nvGraphicFramePr>
        <p:xfrm>
          <a:off x="602427" y="2054711"/>
          <a:ext cx="11080377" cy="44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1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2269-67D2-4EE1-733B-E6F45129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Evaluating Your Visualization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BC1AAE-719A-AE7E-5C34-A7AFD759E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93540"/>
              </p:ext>
            </p:extLst>
          </p:nvPr>
        </p:nvGraphicFramePr>
        <p:xfrm>
          <a:off x="634701" y="2108499"/>
          <a:ext cx="1105886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1964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02E1B"/>
      </a:dk2>
      <a:lt2>
        <a:srgbClr val="F0F3F3"/>
      </a:lt2>
      <a:accent1>
        <a:srgbClr val="E7294C"/>
      </a:accent1>
      <a:accent2>
        <a:srgbClr val="D51789"/>
      </a:accent2>
      <a:accent3>
        <a:srgbClr val="E329E7"/>
      </a:accent3>
      <a:accent4>
        <a:srgbClr val="861ED6"/>
      </a:accent4>
      <a:accent5>
        <a:srgbClr val="482CE7"/>
      </a:accent5>
      <a:accent6>
        <a:srgbClr val="174AD5"/>
      </a:accent6>
      <a:hlink>
        <a:srgbClr val="349C88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2582</Words>
  <Application>Microsoft Macintosh PowerPoint</Application>
  <PresentationFormat>Widescreen</PresentationFormat>
  <Paragraphs>204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Avenir Next LT Pro</vt:lpstr>
      <vt:lpstr>Calibri</vt:lpstr>
      <vt:lpstr>Helvetica</vt:lpstr>
      <vt:lpstr>Neue Haas Grotesk Text Pro</vt:lpstr>
      <vt:lpstr>Segoe Print</vt:lpstr>
      <vt:lpstr>Söhne</vt:lpstr>
      <vt:lpstr>Times</vt:lpstr>
      <vt:lpstr>AccentBoxVTI</vt:lpstr>
      <vt:lpstr>DATA VISUALIZATION </vt:lpstr>
      <vt:lpstr>CONTENT :Introduction to visualization tool</vt:lpstr>
      <vt:lpstr>GOAL</vt:lpstr>
      <vt:lpstr>VISUALIZING HIGH DIMENSIONAL DATA </vt:lpstr>
      <vt:lpstr>Data Visualization in Predictive Analytics:</vt:lpstr>
      <vt:lpstr>Why Visualization Matters</vt:lpstr>
      <vt:lpstr>Efficiency, Advantages, and Challenges</vt:lpstr>
      <vt:lpstr>Evaluating Your Visualization</vt:lpstr>
      <vt:lpstr>Evaluating Your Visualization</vt:lpstr>
      <vt:lpstr>Visualizing Your Model’s Analytical Results </vt:lpstr>
      <vt:lpstr>Visualizing hidden groupings in your data</vt:lpstr>
      <vt:lpstr>Visualizing hidden groupings in your data</vt:lpstr>
      <vt:lpstr>PowerPoint Presentation</vt:lpstr>
      <vt:lpstr>Visualizing data classification results</vt:lpstr>
      <vt:lpstr>Visualizing data classification results </vt:lpstr>
      <vt:lpstr>PowerPoint Presentation</vt:lpstr>
      <vt:lpstr>Visualizing outliers in your data</vt:lpstr>
      <vt:lpstr>PowerPoint Presentation</vt:lpstr>
      <vt:lpstr>Visualization of Decision Trees </vt:lpstr>
      <vt:lpstr>Visualization of Decision Trees</vt:lpstr>
      <vt:lpstr>PowerPoint Presentation</vt:lpstr>
      <vt:lpstr>Visualizing Predictive Analytics Models</vt:lpstr>
      <vt:lpstr>PowerPoint Presentation</vt:lpstr>
      <vt:lpstr>Visual Summary of Predictive Analytics Results</vt:lpstr>
      <vt:lpstr>IMPORTANCE </vt:lpstr>
      <vt:lpstr>Other Types of Visualizations in Predictive Analytics</vt:lpstr>
      <vt:lpstr>Flocking birds representation</vt:lpstr>
      <vt:lpstr>Bird-flocking behaviour data visualization</vt:lpstr>
      <vt:lpstr>Bird-flocking behaviour data visualization</vt:lpstr>
      <vt:lpstr>PowerPoint Presentation</vt:lpstr>
      <vt:lpstr>Bird-flocking behaviour data visualization</vt:lpstr>
      <vt:lpstr>PowerPoint Presentation</vt:lpstr>
      <vt:lpstr>In Figure 11-9, the emerging flock is formed as the analytics are presented.</vt:lpstr>
      <vt:lpstr>SUB DIVIDED FLOCK </vt:lpstr>
      <vt:lpstr>SUB DIVIDED FLOCK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K vibhooti rajkumar</dc:creator>
  <cp:lastModifiedBy>K vibhooti rajkumar</cp:lastModifiedBy>
  <cp:revision>8</cp:revision>
  <dcterms:created xsi:type="dcterms:W3CDTF">2023-11-24T11:42:08Z</dcterms:created>
  <dcterms:modified xsi:type="dcterms:W3CDTF">2023-12-04T06:51:35Z</dcterms:modified>
</cp:coreProperties>
</file>