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  <p:sp>
        <p:nvSpPr>
          <p:cNvPr id="1048663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4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  <p:sp>
        <p:nvSpPr>
          <p:cNvPr id="1048655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6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6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0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7FA5-BAF3-4F4E-9C29-70D8E30F6B8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B3F9D9-1CBA-4C00-B1AF-CBCC95D3B011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3"/>
          <p:cNvSpPr/>
          <p:nvPr/>
        </p:nvSpPr>
        <p:spPr>
          <a:xfrm>
            <a:off x="996167" y="950630"/>
            <a:ext cx="8735662" cy="55143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p>
            <a:r>
              <a:rPr baseline="0" b="0" dirty="0" sz="2400" i="0" lang="en-US" strike="noStrike" u="none" smtClean="0">
                <a:latin typeface="Times-Roman"/>
              </a:rPr>
              <a:t>In general, </a:t>
            </a:r>
          </a:p>
          <a:p>
            <a:r>
              <a:rPr baseline="0" b="0" dirty="0" sz="2800" i="0" lang="en-US" strike="noStrike" u="none" smtClean="0">
                <a:solidFill>
                  <a:srgbClr val="7030A0"/>
                </a:solidFill>
                <a:latin typeface="Times-Roman"/>
              </a:rPr>
              <a:t>Equation </a:t>
            </a:r>
            <a:r>
              <a:rPr dirty="0" sz="2800" i="1" lang="es-ES">
                <a:solidFill>
                  <a:srgbClr val="7030A0"/>
                </a:solidFill>
              </a:rPr>
              <a:t>M</a:t>
            </a:r>
            <a:r>
              <a:rPr dirty="0" sz="2800" lang="es-ES">
                <a:solidFill>
                  <a:srgbClr val="7030A0"/>
                </a:solidFill>
              </a:rPr>
              <a:t>(</a:t>
            </a:r>
            <a:r>
              <a:rPr dirty="0" sz="2800" i="1" lang="es-ES">
                <a:solidFill>
                  <a:srgbClr val="7030A0"/>
                </a:solidFill>
              </a:rPr>
              <a:t>x</a:t>
            </a:r>
            <a:r>
              <a:rPr dirty="0" sz="2800" lang="es-ES">
                <a:solidFill>
                  <a:srgbClr val="7030A0"/>
                </a:solidFill>
              </a:rPr>
              <a:t>, </a:t>
            </a:r>
            <a:r>
              <a:rPr dirty="0" sz="2800" i="1" lang="es-ES">
                <a:solidFill>
                  <a:srgbClr val="7030A0"/>
                </a:solidFill>
              </a:rPr>
              <a:t>y</a:t>
            </a:r>
            <a:r>
              <a:rPr dirty="0" sz="2800" lang="es-ES">
                <a:solidFill>
                  <a:srgbClr val="7030A0"/>
                </a:solidFill>
              </a:rPr>
              <a:t>)</a:t>
            </a:r>
            <a:r>
              <a:rPr dirty="0" sz="2800" i="1" lang="es-ES">
                <a:solidFill>
                  <a:srgbClr val="7030A0"/>
                </a:solidFill>
              </a:rPr>
              <a:t>dx </a:t>
            </a:r>
            <a:r>
              <a:rPr dirty="0" sz="2800" lang="es-ES">
                <a:solidFill>
                  <a:srgbClr val="7030A0"/>
                </a:solidFill>
              </a:rPr>
              <a:t>+ </a:t>
            </a:r>
            <a:r>
              <a:rPr dirty="0" sz="2800" i="1" lang="es-ES">
                <a:solidFill>
                  <a:srgbClr val="7030A0"/>
                </a:solidFill>
              </a:rPr>
              <a:t>N</a:t>
            </a:r>
            <a:r>
              <a:rPr dirty="0" sz="2800" lang="es-ES">
                <a:solidFill>
                  <a:srgbClr val="7030A0"/>
                </a:solidFill>
              </a:rPr>
              <a:t>(</a:t>
            </a:r>
            <a:r>
              <a:rPr dirty="0" sz="2800" i="1" lang="es-ES">
                <a:solidFill>
                  <a:srgbClr val="7030A0"/>
                </a:solidFill>
              </a:rPr>
              <a:t>x</a:t>
            </a:r>
            <a:r>
              <a:rPr dirty="0" sz="2800" lang="es-ES">
                <a:solidFill>
                  <a:srgbClr val="7030A0"/>
                </a:solidFill>
              </a:rPr>
              <a:t>, </a:t>
            </a:r>
            <a:r>
              <a:rPr dirty="0" sz="2800" i="1" lang="es-ES">
                <a:solidFill>
                  <a:srgbClr val="7030A0"/>
                </a:solidFill>
              </a:rPr>
              <a:t>y</a:t>
            </a:r>
            <a:r>
              <a:rPr dirty="0" sz="2800" lang="es-ES">
                <a:solidFill>
                  <a:srgbClr val="7030A0"/>
                </a:solidFill>
              </a:rPr>
              <a:t>)</a:t>
            </a:r>
            <a:r>
              <a:rPr dirty="0" sz="2800" i="1" lang="es-ES" err="1">
                <a:solidFill>
                  <a:srgbClr val="7030A0"/>
                </a:solidFill>
              </a:rPr>
              <a:t>dy</a:t>
            </a:r>
            <a:r>
              <a:rPr dirty="0" sz="2800" i="1" lang="es-ES">
                <a:solidFill>
                  <a:srgbClr val="7030A0"/>
                </a:solidFill>
              </a:rPr>
              <a:t> </a:t>
            </a:r>
            <a:r>
              <a:rPr dirty="0" sz="2800" lang="es-ES">
                <a:solidFill>
                  <a:srgbClr val="7030A0"/>
                </a:solidFill>
              </a:rPr>
              <a:t>= 0</a:t>
            </a:r>
            <a:r>
              <a:rPr baseline="0" b="0" dirty="0" sz="2800" i="0" lang="en-US" strike="noStrike" u="none" smtClean="0">
                <a:solidFill>
                  <a:srgbClr val="7030A0"/>
                </a:solidFill>
                <a:latin typeface="Times-Roman"/>
              </a:rPr>
              <a:t> is not exact. </a:t>
            </a:r>
          </a:p>
          <a:p>
            <a:r>
              <a:rPr baseline="0" b="0" dirty="0" sz="2400" i="0" lang="en-US" strike="noStrike" u="none" smtClean="0">
                <a:latin typeface="Times-Roman"/>
              </a:rPr>
              <a:t>Occasionally, it is possible to transform</a:t>
            </a:r>
          </a:p>
          <a:p>
            <a:r>
              <a:rPr b="1" dirty="0" sz="2800" i="1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</a:t>
            </a:r>
            <a:r>
              <a:rPr b="1" dirty="0" sz="2800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</a:t>
            </a:r>
            <a:r>
              <a:rPr b="1" dirty="0" sz="2800" i="1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  <a:r>
              <a:rPr b="1" dirty="0" sz="2800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b="1" dirty="0" sz="2800" i="1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</a:t>
            </a:r>
            <a:r>
              <a:rPr b="1" dirty="0" sz="2800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)</a:t>
            </a:r>
            <a:r>
              <a:rPr b="1" dirty="0" sz="2800" i="1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dx </a:t>
            </a:r>
            <a:r>
              <a:rPr b="1" dirty="0" sz="2800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 </a:t>
            </a:r>
            <a:r>
              <a:rPr b="1" dirty="0" sz="2800" i="1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</a:t>
            </a:r>
            <a:r>
              <a:rPr b="1" dirty="0" sz="2800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</a:t>
            </a:r>
            <a:r>
              <a:rPr b="1" dirty="0" sz="2800" i="1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  <a:r>
              <a:rPr b="1" dirty="0" sz="2800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b="1" dirty="0" sz="2800" i="1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</a:t>
            </a:r>
            <a:r>
              <a:rPr b="1" dirty="0" sz="2800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)</a:t>
            </a:r>
            <a:r>
              <a:rPr b="1" dirty="0" sz="2800" i="1" lang="es-ES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dy</a:t>
            </a:r>
            <a:r>
              <a:rPr b="1" dirty="0" sz="2800" i="1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b="1" dirty="0" sz="2800" lang="es-E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 0</a:t>
            </a:r>
            <a:r>
              <a:rPr baseline="0" b="1" dirty="0" sz="2800" i="0" lang="en-US" strike="noStrike" u="none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-Roman"/>
              </a:rPr>
              <a:t> </a:t>
            </a:r>
          </a:p>
          <a:p>
            <a:r>
              <a:rPr baseline="0" b="0" dirty="0" sz="2400" i="0" lang="en-US" strike="noStrike" u="none" smtClean="0">
                <a:latin typeface="Times-Roman"/>
              </a:rPr>
              <a:t>into an exact differential equation by a judicious</a:t>
            </a:r>
            <a:r>
              <a:rPr b="0" dirty="0" sz="2400" i="0" lang="en-US" strike="noStrike" u="none" smtClean="0">
                <a:latin typeface="Times-Roman"/>
              </a:rPr>
              <a:t> </a:t>
            </a:r>
            <a:r>
              <a:rPr baseline="0" b="0" dirty="0" sz="2400" i="0" lang="en-US" strike="noStrike" u="none" smtClean="0">
                <a:latin typeface="Times-Roman"/>
              </a:rPr>
              <a:t>multiplication.</a:t>
            </a:r>
          </a:p>
          <a:p>
            <a:r>
              <a:rPr baseline="0" b="0" dirty="0" sz="2400" i="0" lang="en-US" strike="noStrike" u="none" smtClean="0">
                <a:latin typeface="Times-Roman"/>
              </a:rPr>
              <a:t>A function </a:t>
            </a:r>
            <a:r>
              <a:rPr baseline="0" b="0" dirty="0" sz="2400" i="1" lang="en-US" strike="noStrike" u="none" smtClean="0">
                <a:latin typeface="Times-Italic"/>
              </a:rPr>
              <a:t>I</a:t>
            </a:r>
            <a:r>
              <a:rPr baseline="0" b="0" dirty="0" sz="2400" i="0" lang="en-US" strike="noStrike" u="none" smtClean="0">
                <a:latin typeface="Times-Roman"/>
              </a:rPr>
              <a:t>(</a:t>
            </a:r>
            <a:r>
              <a:rPr baseline="0" b="0" dirty="0" sz="2400" i="1" lang="en-US" strike="noStrike" u="none" smtClean="0">
                <a:latin typeface="Times-Italic"/>
              </a:rPr>
              <a:t>x</a:t>
            </a:r>
            <a:r>
              <a:rPr baseline="0" b="0" dirty="0" sz="2400" i="0" lang="en-US" strike="noStrike" u="none" smtClean="0">
                <a:latin typeface="Times-Roman"/>
              </a:rPr>
              <a:t>, </a:t>
            </a:r>
            <a:r>
              <a:rPr baseline="0" b="0" dirty="0" sz="2400" i="1" lang="en-US" strike="noStrike" u="none" smtClean="0">
                <a:latin typeface="Times-Italic"/>
              </a:rPr>
              <a:t>y</a:t>
            </a:r>
            <a:r>
              <a:rPr baseline="0" b="0" dirty="0" sz="2400" i="0" lang="en-US" strike="noStrike" u="none" smtClean="0">
                <a:latin typeface="Times-Roman"/>
              </a:rPr>
              <a:t>) is an </a:t>
            </a:r>
            <a:r>
              <a:rPr baseline="0" b="0" dirty="0" sz="2400" i="1" lang="en-US" strike="noStrike" u="none" smtClean="0">
                <a:latin typeface="Times-Italic"/>
              </a:rPr>
              <a:t>integrating factor </a:t>
            </a:r>
            <a:r>
              <a:rPr baseline="0" b="0" dirty="0" sz="2400" i="0" lang="en-US" strike="noStrike" u="none" smtClean="0">
                <a:latin typeface="Times-Roman"/>
              </a:rPr>
              <a:t>for</a:t>
            </a:r>
          </a:p>
          <a:p>
            <a:r>
              <a:rPr b="0" dirty="0" sz="2400" i="0" lang="en-US" strike="noStrike" u="none" smtClean="0">
                <a:latin typeface="Times-Roman"/>
              </a:rPr>
              <a:t>  </a:t>
            </a:r>
            <a:r>
              <a:rPr b="1" dirty="0" sz="2800" i="1" lang="es-ES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</a:t>
            </a:r>
            <a:r>
              <a:rPr b="1" dirty="0" sz="2800" lang="es-ES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b="1" dirty="0" sz="2800" i="1" lang="es-ES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x</a:t>
            </a:r>
            <a:r>
              <a:rPr b="1" dirty="0" sz="2800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b="1" dirty="0" sz="2800" i="1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</a:t>
            </a:r>
            <a:r>
              <a:rPr b="1" dirty="0" sz="2800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r>
              <a:rPr b="1" dirty="0" sz="2800" i="1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dx </a:t>
            </a:r>
            <a:r>
              <a:rPr b="1" dirty="0" sz="2800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+ </a:t>
            </a:r>
            <a:r>
              <a:rPr b="1" dirty="0" sz="2800" i="1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</a:t>
            </a:r>
            <a:r>
              <a:rPr b="1" dirty="0" sz="2800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b="1" dirty="0" sz="2800" i="1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x</a:t>
            </a:r>
            <a:r>
              <a:rPr b="1" dirty="0" sz="2800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b="1" dirty="0" sz="2800" i="1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</a:t>
            </a:r>
            <a:r>
              <a:rPr b="1" dirty="0" sz="2800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r>
              <a:rPr b="1" dirty="0" sz="2800" i="1" lang="es-ES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dy</a:t>
            </a:r>
            <a:r>
              <a:rPr b="1" dirty="0" sz="2800" i="1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b="1" dirty="0" sz="2800" lang="es-E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 0</a:t>
            </a:r>
            <a:r>
              <a:rPr baseline="0" b="1" dirty="0" sz="2800" i="0" lang="en-US" strike="noStrike" u="none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-Roman"/>
              </a:rPr>
              <a:t> </a:t>
            </a:r>
          </a:p>
          <a:p>
            <a:r>
              <a:rPr baseline="0" b="0" dirty="0" sz="2800" i="0" lang="en-US" strike="noStrike" u="none" smtClean="0">
                <a:latin typeface="Times-Roman"/>
              </a:rPr>
              <a:t>if the equation</a:t>
            </a:r>
          </a:p>
          <a:p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)[</a:t>
            </a:r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dx 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 </a:t>
            </a:r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b="1" dirty="0" sz="2800" i="1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b="1" dirty="0" sz="2800" i="1" lang="es-ES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dy</a:t>
            </a:r>
            <a:r>
              <a:rPr b="1" dirty="0" sz="28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] = </a:t>
            </a:r>
            <a:r>
              <a:rPr b="1" dirty="0" sz="2800" lang="es-E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  </a:t>
            </a:r>
            <a:r>
              <a:rPr b="1" dirty="0" sz="2800" 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 </a:t>
            </a:r>
            <a:r>
              <a:rPr b="1" dirty="0" sz="2800"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exact. </a:t>
            </a:r>
            <a:endParaRPr b="1" dirty="0" sz="2800" lang="en-US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dirty="0" sz="2400" lang="en-US" smtClean="0"/>
          </a:p>
          <a:p>
            <a:r>
              <a:rPr dirty="0" sz="2400" lang="en-US" smtClean="0"/>
              <a:t>A </a:t>
            </a:r>
            <a:r>
              <a:rPr dirty="0" sz="2400" lang="en-US"/>
              <a:t>solution to </a:t>
            </a:r>
            <a:r>
              <a:rPr b="1" dirty="0" sz="2800" i="1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M</a:t>
            </a:r>
            <a:r>
              <a:rPr b="1" dirty="0" sz="2800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(</a:t>
            </a:r>
            <a:r>
              <a:rPr b="1" dirty="0" sz="2800" i="1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x</a:t>
            </a:r>
            <a:r>
              <a:rPr b="1" dirty="0" sz="2800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, </a:t>
            </a:r>
            <a:r>
              <a:rPr b="1" dirty="0" sz="2800" i="1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y</a:t>
            </a:r>
            <a:r>
              <a:rPr b="1" dirty="0" sz="2800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)</a:t>
            </a:r>
            <a:r>
              <a:rPr b="1" dirty="0" sz="2800" i="1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dx </a:t>
            </a:r>
            <a:r>
              <a:rPr b="1" dirty="0" sz="2800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+ </a:t>
            </a:r>
            <a:r>
              <a:rPr b="1" dirty="0" sz="2800" i="1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N</a:t>
            </a:r>
            <a:r>
              <a:rPr b="1" dirty="0" sz="2800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(</a:t>
            </a:r>
            <a:r>
              <a:rPr b="1" dirty="0" sz="2800" i="1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x</a:t>
            </a:r>
            <a:r>
              <a:rPr b="1" dirty="0" sz="2800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, </a:t>
            </a:r>
            <a:r>
              <a:rPr b="1" dirty="0" sz="2800" i="1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y</a:t>
            </a:r>
            <a:r>
              <a:rPr b="1" dirty="0" sz="2800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)</a:t>
            </a:r>
            <a:r>
              <a:rPr b="1" dirty="0" sz="2800" i="1" lang="es-ES" err="1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dy</a:t>
            </a:r>
            <a:r>
              <a:rPr b="1" dirty="0" sz="2800" i="1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 </a:t>
            </a:r>
            <a:r>
              <a:rPr b="1" dirty="0" sz="2800" lang="es-ES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= 0</a:t>
            </a:r>
            <a:r>
              <a:rPr baseline="0" b="1" dirty="0" sz="2800" i="0" lang="en-US" strike="noStrike" u="none" smtClean="0">
                <a:ln w="13462">
                  <a:solidFill>
                    <a:sysClr lastClr="000000" val="windowText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  <a:latin typeface="Times-Roman"/>
              </a:rPr>
              <a:t> </a:t>
            </a:r>
          </a:p>
          <a:p>
            <a:r>
              <a:rPr dirty="0" sz="2400" lang="en-US" smtClean="0"/>
              <a:t>is </a:t>
            </a:r>
            <a:r>
              <a:rPr dirty="0" sz="2400" lang="en-US"/>
              <a:t>obtained by solving the exact differential</a:t>
            </a:r>
          </a:p>
          <a:p>
            <a:r>
              <a:rPr dirty="0" sz="2400" lang="en-IN"/>
              <a:t>equation defined </a:t>
            </a:r>
            <a:r>
              <a:rPr dirty="0" sz="2400" lang="en-IN" smtClean="0"/>
              <a:t>by</a:t>
            </a:r>
          </a:p>
          <a:p>
            <a:r>
              <a:rPr b="1" dirty="0" sz="2800" lang="en-IN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)[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M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dx 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+ 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N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b="1" dirty="0" sz="2800" i="1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r>
              <a:rPr b="1" dirty="0" sz="2800" i="1" lang="es-ES" err="1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dy</a:t>
            </a:r>
            <a:r>
              <a:rPr b="1" dirty="0" sz="2800" lang="es-ES" smtClean="0">
                <a:ln w="10160">
                  <a:solidFill>
                    <a:sysClr lastClr="000000" val="windowText"/>
                  </a:solidFill>
                  <a:prstDash val="solid"/>
                </a:ln>
                <a:solidFill>
                  <a:srgbClr val="FF0000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] = 0</a:t>
            </a:r>
          </a:p>
        </p:txBody>
      </p:sp>
      <p:sp>
        <p:nvSpPr>
          <p:cNvPr id="1048603" name="Rectangle 1"/>
          <p:cNvSpPr/>
          <p:nvPr/>
        </p:nvSpPr>
        <p:spPr>
          <a:xfrm>
            <a:off x="2351314" y="119633"/>
            <a:ext cx="5400867" cy="830997"/>
          </a:xfrm>
          <a:prstGeom prst="rect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bIns="45720" lIns="91440" rIns="91440" tIns="45720" wrap="square">
            <a:spAutoFit/>
            <a:scene3d>
              <a:camera prst="orthographicFront"/>
              <a:lightRig dir="t" rig="harsh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b="1" dirty="0" sz="4800" lang="en-US" u="sng" smtClean="0">
                <a:solidFill>
                  <a:schemeClr val="accent3"/>
                </a:solidFill>
              </a:rPr>
              <a:t>Integrating Factor</a:t>
            </a:r>
            <a:endParaRPr b="1" dirty="0" sz="4800" lang="en-US" u="sng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5627" y="945113"/>
            <a:ext cx="2557206" cy="999173"/>
          </a:xfrm>
          <a:prstGeom prst="rect"/>
        </p:spPr>
      </p:pic>
      <p:pic>
        <p:nvPicPr>
          <p:cNvPr id="209717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5783" y="4617083"/>
            <a:ext cx="3503086" cy="1007187"/>
          </a:xfrm>
          <a:prstGeom prst="rect"/>
        </p:spPr>
      </p:pic>
      <p:pic>
        <p:nvPicPr>
          <p:cNvPr id="209717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5627" y="5520249"/>
            <a:ext cx="3503085" cy="609600"/>
          </a:xfrm>
          <a:prstGeom prst="rect"/>
        </p:spPr>
      </p:pic>
      <p:pic>
        <p:nvPicPr>
          <p:cNvPr id="209717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5628" y="6129849"/>
            <a:ext cx="3503085" cy="775042"/>
          </a:xfrm>
          <a:prstGeom prst="rect"/>
        </p:spPr>
      </p:pic>
      <p:sp>
        <p:nvSpPr>
          <p:cNvPr id="1048632" name="TextBox 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45627" y="1944286"/>
            <a:ext cx="4443824" cy="2771400"/>
          </a:xfrm>
          <a:prstGeom prst="rect"/>
          <a:blipFill>
            <a:blip xmlns:r="http://schemas.openxmlformats.org/officeDocument/2006/relationships" r:embed="rId5"/>
            <a:stretch>
              <a:fillRect l="-3567" t="-285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33" name="Rectangle 6"/>
          <p:cNvSpPr/>
          <p:nvPr/>
        </p:nvSpPr>
        <p:spPr>
          <a:xfrm>
            <a:off x="3623073" y="1172680"/>
            <a:ext cx="1153551" cy="369332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………..(1)</a:t>
            </a:r>
            <a:endParaRPr dirty="0" lang="en-US"/>
          </a:p>
        </p:txBody>
      </p:sp>
      <p:sp>
        <p:nvSpPr>
          <p:cNvPr id="1048634" name="Rectangle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48996" y="2235860"/>
            <a:ext cx="3831101" cy="1819344"/>
          </a:xfrm>
          <a:prstGeom prst="rect"/>
          <a:blipFill>
            <a:blip xmlns:r="http://schemas.openxmlformats.org/officeDocument/2006/relationships" r:embed="rId6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35" name="Rectangle 9"/>
          <p:cNvSpPr/>
          <p:nvPr/>
        </p:nvSpPr>
        <p:spPr>
          <a:xfrm>
            <a:off x="0" y="-14595"/>
            <a:ext cx="9411286" cy="769441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r>
              <a:rPr b="1" dirty="0" sz="4400" 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Examples of </a:t>
            </a:r>
            <a:r>
              <a:rPr b="1" dirty="0" sz="4400" lang="en-US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homogeniuos</a:t>
            </a:r>
            <a:r>
              <a:rPr b="1" dirty="0" sz="4400" 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 equation </a:t>
            </a:r>
            <a:endParaRPr b="1" dirty="0" sz="4400"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algn="tl" blurRad="38100" dir="5400000" dist="2286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1"/>
          <p:cNvSpPr/>
          <p:nvPr/>
        </p:nvSpPr>
        <p:spPr>
          <a:xfrm>
            <a:off x="101512" y="939754"/>
            <a:ext cx="9239435" cy="5171440"/>
          </a:xfrm>
          <a:prstGeom prst="rect"/>
        </p:spPr>
        <p:txBody>
          <a:bodyPr wrap="square">
            <a:spAutoFit/>
          </a:bodyPr>
          <a:p>
            <a:r>
              <a:rPr baseline="0" b="1" dirty="0" sz="4000" i="0" lang="en-US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Roman"/>
              </a:rPr>
              <a:t>A Bernoulli differential equation has </a:t>
            </a:r>
          </a:p>
          <a:p>
            <a:r>
              <a:rPr baseline="0" b="1" dirty="0" sz="4000" i="0" lang="en-US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Roman"/>
              </a:rPr>
              <a:t>the form</a:t>
            </a:r>
            <a:endParaRPr baseline="0" b="1" dirty="0" sz="4000" i="0" lang="en-IN" strike="noStrike" u="none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Times-Roman"/>
            </a:endParaRPr>
          </a:p>
          <a:p>
            <a:r>
              <a:rPr baseline="0" b="1" dirty="0" sz="3600" i="0" lang="en-US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Roman"/>
              </a:rPr>
              <a:t>where </a:t>
            </a:r>
            <a:r>
              <a:rPr baseline="0" b="1" dirty="0" sz="3600" i="1" lang="en-US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Italic"/>
              </a:rPr>
              <a:t>n </a:t>
            </a:r>
            <a:r>
              <a:rPr baseline="0" b="1" dirty="0" sz="3600" i="0" lang="en-US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Roman"/>
              </a:rPr>
              <a:t>is a real number.</a:t>
            </a:r>
          </a:p>
          <a:p>
            <a:r>
              <a:rPr baseline="0" b="1" dirty="0" sz="3600" i="0" lang="en-US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Roman"/>
              </a:rPr>
              <a:t> The substitution</a:t>
            </a:r>
          </a:p>
          <a:p>
            <a:endParaRPr baseline="0" b="1" dirty="0" sz="2800" i="0" lang="en-IN" strike="noStrike" u="none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  <a:latin typeface="Times-Roman"/>
            </a:endParaRPr>
          </a:p>
          <a:p>
            <a:r>
              <a:rPr baseline="0" b="1" dirty="0" sz="4400" i="0" lang="en-US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Roman"/>
              </a:rPr>
              <a:t>Transforms                                       </a:t>
            </a:r>
          </a:p>
          <a:p>
            <a:r>
              <a:rPr baseline="0" b="1" dirty="0" sz="4400" i="0" lang="en-US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Roman"/>
              </a:rPr>
              <a:t> into a linear differential equation in the unknown function </a:t>
            </a:r>
            <a:r>
              <a:rPr baseline="0" b="1" dirty="0" sz="4400" i="1" lang="en-IN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Italic"/>
              </a:rPr>
              <a:t>z</a:t>
            </a:r>
            <a:r>
              <a:rPr baseline="0" b="1" dirty="0" sz="4400" i="0" lang="en-IN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Roman"/>
              </a:rPr>
              <a:t>(</a:t>
            </a:r>
            <a:r>
              <a:rPr baseline="0" b="1" dirty="0" sz="4400" i="1" lang="en-IN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Italic"/>
              </a:rPr>
              <a:t>x</a:t>
            </a:r>
            <a:r>
              <a:rPr baseline="0" b="1" dirty="0" sz="4400" i="0" lang="en-IN" strike="noStrike" u="none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chemeClr val="accent2"/>
                  </a:outerShdw>
                </a:effectLst>
                <a:latin typeface="Times-Roman"/>
              </a:rPr>
              <a:t>).</a:t>
            </a:r>
          </a:p>
          <a:p>
            <a:endParaRPr b="1" dirty="0" sz="2800" lang="en-IN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  <p:pic>
        <p:nvPicPr>
          <p:cNvPr id="209717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9478" y="1491175"/>
            <a:ext cx="3379089" cy="731520"/>
          </a:xfrm>
          <a:prstGeom prst="rect"/>
        </p:spPr>
      </p:pic>
      <p:pic>
        <p:nvPicPr>
          <p:cNvPr id="209717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84436" y="2789090"/>
            <a:ext cx="1447641" cy="582385"/>
          </a:xfrm>
          <a:prstGeom prst="rect"/>
        </p:spPr>
      </p:pic>
      <p:pic>
        <p:nvPicPr>
          <p:cNvPr id="209717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2744" y="3615398"/>
            <a:ext cx="3466342" cy="815610"/>
          </a:xfrm>
          <a:prstGeom prst="rect"/>
        </p:spPr>
      </p:pic>
      <p:sp>
        <p:nvSpPr>
          <p:cNvPr id="1048637" name="Rectangle 6"/>
          <p:cNvSpPr/>
          <p:nvPr/>
        </p:nvSpPr>
        <p:spPr>
          <a:xfrm>
            <a:off x="0" y="0"/>
            <a:ext cx="9340948" cy="891540"/>
          </a:xfrm>
          <a:prstGeom prst="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bIns="45720" lIns="91440" rIns="91440" tIns="45720" wrap="square">
            <a:spAutoFit/>
          </a:bodyPr>
          <a:p>
            <a:r>
              <a:rPr b="1" dirty="0" sz="5400" lang="en-IN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elvetica" panose="020B0604020202020204" pitchFamily="34" charset="0"/>
              </a:rPr>
              <a:t>Bernoulli Equations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" y="0"/>
            <a:ext cx="8932984" cy="6646563"/>
          </a:xfrm>
          <a:prstGeom prst="rect"/>
          <a:blipFill>
            <a:blip xmlns:r="http://schemas.openxmlformats.org/officeDocument/2006/relationships" r:embed="rId1"/>
            <a:stretch>
              <a:fillRect l="-1499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37624" y="200024"/>
            <a:ext cx="7821637" cy="6657976"/>
          </a:xfrm>
          <a:prstGeom prst="rect"/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pic>
        <p:nvPicPr>
          <p:cNvPr id="209718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63175" y="3529012"/>
            <a:ext cx="3910819" cy="3251473"/>
          </a:xfrm>
          <a:prstGeom prst="rect"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09489" y="126609"/>
            <a:ext cx="9678572" cy="6266908"/>
          </a:xfrm>
          <a:prstGeom prst="rect"/>
          <a:blipFill>
            <a:blip xmlns:r="http://schemas.openxmlformats.org/officeDocument/2006/relationships" r:embed="rId1"/>
            <a:stretch>
              <a:fillRect l="-1764" t="-1265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464233" y="0"/>
            <a:ext cx="9073662" cy="6665992"/>
          </a:xfrm>
          <a:prstGeom prst="rect"/>
          <a:blipFill>
            <a:blip xmlns:r="http://schemas.openxmlformats.org/officeDocument/2006/relationships" r:embed="rId1"/>
            <a:stretch>
              <a:fillRect l="-1209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-103031" y="121104"/>
            <a:ext cx="9426571" cy="8826327"/>
          </a:xfrm>
          <a:prstGeom prst="rect"/>
          <a:blipFill>
            <a:blip xmlns:r="http://schemas.openxmlformats.org/officeDocument/2006/relationships" r:embed="rId1"/>
            <a:stretch>
              <a:fillRect l="-1294" t="-1036" r="-712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47002" y="0"/>
            <a:ext cx="9064283" cy="6990953"/>
          </a:xfrm>
          <a:prstGeom prst="rect"/>
          <a:blipFill>
            <a:blip xmlns:r="http://schemas.openxmlformats.org/officeDocument/2006/relationships" r:embed="rId1"/>
            <a:stretch>
              <a:fillRect l="-1412" t="-785" r="-471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96144" y="1450356"/>
            <a:ext cx="6238345" cy="5186592"/>
          </a:xfrm>
          <a:prstGeom prst="rect"/>
        </p:spPr>
      </p:pic>
      <p:sp>
        <p:nvSpPr>
          <p:cNvPr id="1048607" name="Rectangle 2"/>
          <p:cNvSpPr/>
          <p:nvPr/>
        </p:nvSpPr>
        <p:spPr>
          <a:xfrm>
            <a:off x="1334989" y="359602"/>
            <a:ext cx="7396481" cy="891540"/>
          </a:xfrm>
          <a:prstGeom prst="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45720" lIns="91440" rIns="91440" tIns="45720" wrap="none">
            <a:spAutoFit/>
          </a:bodyPr>
          <a:p>
            <a:pPr algn="ctr"/>
            <a:r>
              <a:rPr b="1" dirty="0" sz="5400"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SPECIAL CONDITIONS:-</a:t>
            </a:r>
            <a:endParaRPr b="1" dirty="0" sz="5400" 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>
            <a:biLevel thresh="50000"/>
          </a:blip>
          <a:srcRect l="375" r="1924"/>
          <a:stretch>
            <a:fillRect/>
          </a:stretch>
        </p:blipFill>
        <p:spPr>
          <a:xfrm>
            <a:off x="1343083" y="0"/>
            <a:ext cx="7255904" cy="4160515"/>
          </a:xfrm>
          <a:prstGeom prst="rect"/>
        </p:spPr>
      </p:pic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biLevel thresh="50000"/>
          </a:blip>
          <a:stretch>
            <a:fillRect/>
          </a:stretch>
        </p:blipFill>
        <p:spPr>
          <a:xfrm>
            <a:off x="1304890" y="4160514"/>
            <a:ext cx="7294097" cy="2906491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7754" y="612560"/>
            <a:ext cx="4235676" cy="792037"/>
          </a:xfrm>
          <a:prstGeom prst="rect"/>
        </p:spPr>
      </p:pic>
      <p:pic>
        <p:nvPicPr>
          <p:cNvPr id="2097156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73650" y="1377910"/>
            <a:ext cx="1735151" cy="448746"/>
          </a:xfrm>
          <a:prstGeom prst="rect"/>
        </p:spPr>
      </p:pic>
      <p:pic>
        <p:nvPicPr>
          <p:cNvPr id="2097157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896772" y="1392658"/>
            <a:ext cx="1990075" cy="386959"/>
          </a:xfrm>
          <a:prstGeom prst="rect"/>
        </p:spPr>
      </p:pic>
      <p:pic>
        <p:nvPicPr>
          <p:cNvPr id="209715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2633295" y="1862069"/>
            <a:ext cx="2760135" cy="655222"/>
          </a:xfrm>
          <a:prstGeom prst="rect"/>
        </p:spPr>
      </p:pic>
      <p:sp>
        <p:nvSpPr>
          <p:cNvPr id="1048608" name="Rectangle 11"/>
          <p:cNvSpPr/>
          <p:nvPr/>
        </p:nvSpPr>
        <p:spPr>
          <a:xfrm>
            <a:off x="647771" y="3118224"/>
            <a:ext cx="9157409" cy="830997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baseline="0" b="0" dirty="0" sz="2400" i="0" lang="en-US" strike="noStrike" u="none" smtClean="0">
                <a:latin typeface="Times-Roman"/>
              </a:rPr>
              <a:t>Determine whether the differential equation </a:t>
            </a:r>
            <a:r>
              <a:rPr baseline="0" b="0" dirty="0" sz="2400" i="1" lang="en-US" err="1" strike="noStrike" u="none" smtClean="0">
                <a:latin typeface="Times-Italic"/>
              </a:rPr>
              <a:t>ydx</a:t>
            </a:r>
            <a:r>
              <a:rPr baseline="0" b="0" dirty="0" sz="2400" i="1" lang="en-US" strike="noStrike" u="none" smtClean="0">
                <a:latin typeface="Times-Italic"/>
              </a:rPr>
              <a:t> </a:t>
            </a:r>
            <a:r>
              <a:rPr dirty="0" sz="2400" lang="en-US" smtClean="0">
                <a:latin typeface="Symbol" panose="05050102010706020507" pitchFamily="18" charset="2"/>
              </a:rPr>
              <a:t>- </a:t>
            </a:r>
            <a:r>
              <a:rPr baseline="0" b="0" dirty="0" sz="2400" i="1" lang="en-IN" err="1" strike="noStrike" u="none" smtClean="0">
                <a:latin typeface="Times-Italic"/>
              </a:rPr>
              <a:t>xdy</a:t>
            </a:r>
            <a:r>
              <a:rPr baseline="0" b="0" dirty="0" sz="2400" i="1" lang="en-IN" strike="noStrike" u="none" smtClean="0">
                <a:latin typeface="Times-Italic"/>
              </a:rPr>
              <a:t> </a:t>
            </a:r>
            <a:r>
              <a:rPr baseline="0" b="0" dirty="0" sz="2400" i="0" lang="en-IN" strike="noStrike" u="none" smtClean="0">
                <a:latin typeface="Symbol" panose="05050102010706020507" pitchFamily="18" charset="2"/>
              </a:rPr>
              <a:t>= </a:t>
            </a:r>
            <a:r>
              <a:rPr baseline="0" b="0" dirty="0" sz="2400" i="0" lang="en-IN" strike="noStrike" u="none" smtClean="0">
                <a:latin typeface="Times-Roman"/>
              </a:rPr>
              <a:t>0 is exact.</a:t>
            </a:r>
          </a:p>
          <a:p>
            <a:r>
              <a:rPr dirty="0" sz="2400" i="1" lang="en-IN" smtClean="0"/>
              <a:t>Solution:- M </a:t>
            </a:r>
            <a:r>
              <a:rPr dirty="0" sz="2400" lang="en-IN"/>
              <a:t>(</a:t>
            </a:r>
            <a:r>
              <a:rPr dirty="0" sz="2400" i="1" lang="en-IN"/>
              <a:t>x</a:t>
            </a:r>
            <a:r>
              <a:rPr dirty="0" sz="2400" lang="en-IN"/>
              <a:t>, </a:t>
            </a:r>
            <a:r>
              <a:rPr dirty="0" sz="2400" i="1" lang="en-IN"/>
              <a:t>y</a:t>
            </a:r>
            <a:r>
              <a:rPr dirty="0" sz="2400" lang="en-IN"/>
              <a:t>) = </a:t>
            </a:r>
            <a:r>
              <a:rPr dirty="0" sz="2400" i="1" lang="en-IN" smtClean="0"/>
              <a:t>y, </a:t>
            </a:r>
            <a:r>
              <a:rPr dirty="0" sz="2400" i="1" lang="en-IN"/>
              <a:t>N </a:t>
            </a:r>
            <a:r>
              <a:rPr dirty="0" sz="2400" lang="en-IN"/>
              <a:t>(</a:t>
            </a:r>
            <a:r>
              <a:rPr dirty="0" sz="2400" i="1" lang="en-IN"/>
              <a:t>x</a:t>
            </a:r>
            <a:r>
              <a:rPr dirty="0" sz="2400" lang="en-IN"/>
              <a:t>, </a:t>
            </a:r>
            <a:r>
              <a:rPr dirty="0" sz="2400" i="1" lang="en-IN"/>
              <a:t>y</a:t>
            </a:r>
            <a:r>
              <a:rPr dirty="0" sz="2400" lang="en-IN" smtClean="0"/>
              <a:t>) </a:t>
            </a:r>
            <a:r>
              <a:rPr dirty="0" sz="2400" lang="en-IN"/>
              <a:t>= −</a:t>
            </a:r>
            <a:r>
              <a:rPr dirty="0" sz="2400" i="1" lang="en-IN"/>
              <a:t>x</a:t>
            </a:r>
            <a:r>
              <a:rPr dirty="0" sz="2400" lang="en-IN"/>
              <a:t>.</a:t>
            </a:r>
          </a:p>
        </p:txBody>
      </p:sp>
      <p:pic>
        <p:nvPicPr>
          <p:cNvPr id="209715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0765" y="3981023"/>
            <a:ext cx="4267588" cy="1463173"/>
          </a:xfrm>
          <a:prstGeom prst="rect"/>
        </p:spPr>
      </p:pic>
      <p:sp>
        <p:nvSpPr>
          <p:cNvPr id="1048609" name="Rectangle 13"/>
          <p:cNvSpPr/>
          <p:nvPr/>
        </p:nvSpPr>
        <p:spPr>
          <a:xfrm>
            <a:off x="647771" y="5197666"/>
            <a:ext cx="7669981" cy="1077218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baseline="0" b="0" dirty="0" sz="3200" i="0" lang="en-US" strike="noStrike" u="none" smtClean="0">
                <a:solidFill>
                  <a:srgbClr val="FF0000"/>
                </a:solidFill>
                <a:latin typeface="Times-Roman"/>
              </a:rPr>
              <a:t>which are not equal, so the differential equation is not exact.</a:t>
            </a:r>
            <a:endParaRPr dirty="0" sz="3200" lang="en-IN">
              <a:solidFill>
                <a:srgbClr val="FF0000"/>
              </a:solidFill>
            </a:endParaRPr>
          </a:p>
        </p:txBody>
      </p:sp>
      <p:sp>
        <p:nvSpPr>
          <p:cNvPr id="1048610" name="Rectangle 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556664" y="1720626"/>
            <a:ext cx="4248517" cy="1077218"/>
          </a:xfrm>
          <a:prstGeom prst="rect"/>
          <a:blipFill>
            <a:blip xmlns:r="http://schemas.openxmlformats.org/officeDocument/2006/relationships" r:embed="rId6"/>
            <a:stretch>
              <a:fillRect l="-3736" t="-7345" r="-28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11" name="Rectangle 2"/>
          <p:cNvSpPr/>
          <p:nvPr/>
        </p:nvSpPr>
        <p:spPr>
          <a:xfrm>
            <a:off x="759656" y="-130769"/>
            <a:ext cx="8609428" cy="891540"/>
          </a:xfrm>
          <a:prstGeom prst="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dirty="0" sz="5400"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b="1" cap="none" dirty="0" sz="5400" lang="en-US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xamples</a:t>
            </a:r>
            <a:endParaRPr b="1" cap="none" dirty="0" sz="5400" lang="en-US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0" y="821953"/>
            <a:ext cx="9369083" cy="1564787"/>
          </a:xfrm>
          <a:prstGeom prst="rect"/>
          <a:blipFill>
            <a:blip xmlns:r="http://schemas.openxmlformats.org/officeDocument/2006/relationships" r:embed="rId1"/>
            <a:stretch>
              <a:fillRect l="-1301" b="-972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pic>
        <p:nvPicPr>
          <p:cNvPr id="209716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266" y="2362472"/>
            <a:ext cx="6286940" cy="1308111"/>
          </a:xfrm>
          <a:prstGeom prst="rect"/>
        </p:spPr>
      </p:pic>
      <p:pic>
        <p:nvPicPr>
          <p:cNvPr id="209716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525941"/>
            <a:ext cx="3507962" cy="795410"/>
          </a:xfrm>
          <a:prstGeom prst="rect"/>
        </p:spPr>
      </p:pic>
      <p:pic>
        <p:nvPicPr>
          <p:cNvPr id="2097162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6197" b="29718"/>
          <a:stretch>
            <a:fillRect/>
          </a:stretch>
        </p:blipFill>
        <p:spPr>
          <a:xfrm>
            <a:off x="4123883" y="3622899"/>
            <a:ext cx="2559589" cy="667543"/>
          </a:xfrm>
          <a:prstGeom prst="rect"/>
        </p:spPr>
      </p:pic>
      <p:pic>
        <p:nvPicPr>
          <p:cNvPr id="209716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680356" y="4450432"/>
            <a:ext cx="5796026" cy="1170110"/>
          </a:xfrm>
          <a:prstGeom prst="rect"/>
        </p:spPr>
      </p:pic>
      <p:sp>
        <p:nvSpPr>
          <p:cNvPr id="1048613" name="Rectangle 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489415" y="5620542"/>
            <a:ext cx="8879668" cy="1133900"/>
          </a:xfrm>
          <a:prstGeom prst="rect"/>
          <a:blipFill>
            <a:blip xmlns:r="http://schemas.openxmlformats.org/officeDocument/2006/relationships" r:embed="rId6"/>
            <a:stretch>
              <a:fillRect l="-1373" b="-1397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14" name="Rectangle 7"/>
          <p:cNvSpPr/>
          <p:nvPr/>
        </p:nvSpPr>
        <p:spPr>
          <a:xfrm>
            <a:off x="0" y="-130769"/>
            <a:ext cx="9369084" cy="891540"/>
          </a:xfrm>
          <a:prstGeom prst="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dirty="0" sz="5400"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b="1" cap="none" dirty="0" sz="5400" lang="en-US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xamples</a:t>
            </a:r>
            <a:endParaRPr b="1" cap="none" dirty="0" sz="5400" lang="en-US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48615" name="Rectangle 8"/>
          <p:cNvSpPr/>
          <p:nvPr/>
        </p:nvSpPr>
        <p:spPr>
          <a:xfrm>
            <a:off x="759656" y="-130769"/>
            <a:ext cx="8609428" cy="891540"/>
          </a:xfrm>
          <a:prstGeom prst="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dirty="0" sz="5400"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b="1" cap="none" dirty="0" sz="5400" lang="en-US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xamples</a:t>
            </a:r>
            <a:endParaRPr b="1" cap="none" dirty="0" sz="5400" lang="en-US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48616" name="Rectangle 9"/>
          <p:cNvSpPr/>
          <p:nvPr/>
        </p:nvSpPr>
        <p:spPr>
          <a:xfrm>
            <a:off x="3706228" y="2699569"/>
            <a:ext cx="8609428" cy="707886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dirty="0" sz="4000" lang="en-US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…..(2)</a:t>
            </a:r>
            <a:endParaRPr dirty="0" sz="4000" lang="en-US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1"/>
          <p:cNvSpPr/>
          <p:nvPr/>
        </p:nvSpPr>
        <p:spPr>
          <a:xfrm>
            <a:off x="777355" y="963798"/>
            <a:ext cx="2244525" cy="369332"/>
          </a:xfrm>
          <a:prstGeom prst="rect"/>
        </p:spPr>
        <p:txBody>
          <a:bodyPr wrap="none">
            <a:spAutoFit/>
          </a:bodyPr>
          <a:p>
            <a:r>
              <a:rPr baseline="0" b="0" dirty="0" i="0" lang="en-IN" strike="noStrike" u="none" smtClean="0">
                <a:latin typeface="Times-Roman"/>
              </a:rPr>
              <a:t>Solve </a:t>
            </a:r>
            <a:r>
              <a:rPr baseline="0" b="0" dirty="0" i="1" lang="en-IN" err="1" strike="noStrike" u="none" smtClean="0">
                <a:latin typeface="Times-Italic"/>
              </a:rPr>
              <a:t>ydx</a:t>
            </a:r>
            <a:r>
              <a:rPr baseline="0" b="0" dirty="0" i="1" lang="en-IN" strike="noStrike" u="none" smtClean="0">
                <a:latin typeface="Times-Italic"/>
              </a:rPr>
              <a:t> </a:t>
            </a:r>
            <a:r>
              <a:rPr baseline="0" b="0" dirty="0" i="0" lang="en-IN" strike="noStrike" u="none" smtClean="0">
                <a:latin typeface="Symbol" panose="05050102010706020507" pitchFamily="18" charset="2"/>
              </a:rPr>
              <a:t>- </a:t>
            </a:r>
            <a:r>
              <a:rPr baseline="0" b="0" dirty="0" i="1" lang="en-IN" err="1" strike="noStrike" u="none" smtClean="0">
                <a:latin typeface="Times-Italic"/>
              </a:rPr>
              <a:t>xdy</a:t>
            </a:r>
            <a:r>
              <a:rPr baseline="0" b="0" dirty="0" i="1" lang="en-IN" strike="noStrike" u="none" smtClean="0">
                <a:latin typeface="Times-Italic"/>
              </a:rPr>
              <a:t> </a:t>
            </a:r>
            <a:r>
              <a:rPr baseline="0" b="0" dirty="0" i="0" lang="en-IN" strike="noStrike" u="none" smtClean="0">
                <a:latin typeface="Symbol" panose="05050102010706020507" pitchFamily="18" charset="2"/>
              </a:rPr>
              <a:t>= </a:t>
            </a:r>
            <a:r>
              <a:rPr baseline="0" b="0" dirty="0" i="0" lang="en-IN" strike="noStrike" u="none" smtClean="0">
                <a:latin typeface="Times-Roman"/>
              </a:rPr>
              <a:t>0.</a:t>
            </a:r>
            <a:endParaRPr dirty="0" lang="en-IN"/>
          </a:p>
        </p:txBody>
      </p:sp>
      <p:pic>
        <p:nvPicPr>
          <p:cNvPr id="209716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6936" y="1542462"/>
            <a:ext cx="2784092" cy="1177885"/>
          </a:xfrm>
          <a:prstGeom prst="rect"/>
        </p:spPr>
      </p:pic>
      <p:sp>
        <p:nvSpPr>
          <p:cNvPr id="1048618" name="Rectangle 3"/>
          <p:cNvSpPr/>
          <p:nvPr/>
        </p:nvSpPr>
        <p:spPr>
          <a:xfrm>
            <a:off x="4227274" y="1758462"/>
            <a:ext cx="2750302" cy="523220"/>
          </a:xfrm>
          <a:prstGeom prst="rect"/>
        </p:spPr>
        <p:txBody>
          <a:bodyPr wrap="square">
            <a:spAutoFit/>
          </a:bodyPr>
          <a:p>
            <a:r>
              <a:rPr baseline="0" b="0" dirty="0" sz="2800" i="0" lang="en-IN" strike="noStrike" u="none" smtClean="0">
                <a:latin typeface="Times-Roman"/>
              </a:rPr>
              <a:t>which is exact</a:t>
            </a:r>
            <a:endParaRPr dirty="0" sz="2800" lang="en-IN"/>
          </a:p>
        </p:txBody>
      </p:sp>
      <p:sp>
        <p:nvSpPr>
          <p:cNvPr id="1048619" name="Rectangle 4"/>
          <p:cNvSpPr/>
          <p:nvPr/>
        </p:nvSpPr>
        <p:spPr>
          <a:xfrm>
            <a:off x="636679" y="3214976"/>
            <a:ext cx="8732405" cy="1384995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baseline="0" b="0" dirty="0" sz="2800" i="0" lang="en-IN" strike="noStrike" u="none" smtClean="0">
                <a:latin typeface="Times-Roman"/>
              </a:rPr>
              <a:t>can be rewritten as</a:t>
            </a:r>
          </a:p>
          <a:p>
            <a:r>
              <a:rPr baseline="0" b="0" dirty="0" sz="2800" i="1" lang="en-US" strike="noStrike" u="none" smtClean="0">
                <a:latin typeface="Times-Italic"/>
              </a:rPr>
              <a:t>d </a:t>
            </a:r>
            <a:r>
              <a:rPr baseline="0" b="0" dirty="0" sz="2800" i="0" lang="en-US" strike="noStrike" u="none" smtClean="0">
                <a:latin typeface="Times-Roman"/>
              </a:rPr>
              <a:t>(</a:t>
            </a:r>
            <a:r>
              <a:rPr baseline="0" b="0" dirty="0" sz="2800" i="1" lang="en-US" strike="noStrike" u="none" smtClean="0">
                <a:latin typeface="Times-Italic"/>
              </a:rPr>
              <a:t>y</a:t>
            </a:r>
            <a:r>
              <a:rPr baseline="0" b="0" dirty="0" sz="2800" i="0" lang="en-US" strike="noStrike" u="none" smtClean="0">
                <a:latin typeface="Times-Roman"/>
              </a:rPr>
              <a:t>/</a:t>
            </a:r>
            <a:r>
              <a:rPr baseline="0" b="0" dirty="0" sz="2800" i="1" lang="en-US" strike="noStrike" u="none" smtClean="0">
                <a:latin typeface="Times-Italic"/>
              </a:rPr>
              <a:t>x</a:t>
            </a:r>
            <a:r>
              <a:rPr baseline="0" b="0" dirty="0" sz="2800" i="0" lang="en-US" strike="noStrike" u="none" smtClean="0">
                <a:latin typeface="Times-Roman"/>
              </a:rPr>
              <a:t>) </a:t>
            </a:r>
            <a:r>
              <a:rPr baseline="0" b="0" dirty="0" sz="2800" i="0" lang="en-US" strike="noStrike" u="none" smtClean="0">
                <a:latin typeface="Symbol" panose="05050102010706020507" pitchFamily="18" charset="2"/>
              </a:rPr>
              <a:t>= </a:t>
            </a:r>
            <a:r>
              <a:rPr baseline="0" b="0" dirty="0" sz="2800" i="0" lang="en-US" strike="noStrike" u="none" smtClean="0">
                <a:latin typeface="Times-Roman"/>
              </a:rPr>
              <a:t>0. Hence, by direct integration, we have </a:t>
            </a:r>
            <a:r>
              <a:rPr baseline="0" b="0" dirty="0" sz="2800" i="1" lang="en-US" strike="noStrike" u="none" smtClean="0">
                <a:latin typeface="Times-Italic"/>
              </a:rPr>
              <a:t>y </a:t>
            </a:r>
            <a:r>
              <a:rPr baseline="0" b="0" dirty="0" sz="2800" i="0" lang="en-US" strike="noStrike" u="none" smtClean="0">
                <a:latin typeface="Times-Roman"/>
              </a:rPr>
              <a:t>/ </a:t>
            </a:r>
            <a:r>
              <a:rPr baseline="0" b="0" dirty="0" sz="2800" i="1" lang="en-US" strike="noStrike" u="none" smtClean="0">
                <a:latin typeface="Times-Italic"/>
              </a:rPr>
              <a:t>x </a:t>
            </a:r>
            <a:r>
              <a:rPr baseline="0" b="0" dirty="0" sz="2800" i="0" lang="en-US" strike="noStrike" u="none" smtClean="0">
                <a:latin typeface="Symbol" panose="05050102010706020507" pitchFamily="18" charset="2"/>
              </a:rPr>
              <a:t>= </a:t>
            </a:r>
            <a:r>
              <a:rPr baseline="0" b="0" dirty="0" sz="2800" i="1" lang="en-US" strike="noStrike" u="none" smtClean="0">
                <a:latin typeface="Times-Italic"/>
              </a:rPr>
              <a:t>c</a:t>
            </a:r>
            <a:r>
              <a:rPr baseline="0" b="0" dirty="0" sz="2800" i="0" lang="en-US" strike="noStrike" u="none" smtClean="0">
                <a:latin typeface="Times-Roman"/>
              </a:rPr>
              <a:t>, or </a:t>
            </a:r>
            <a:r>
              <a:rPr baseline="0" b="0" dirty="0" sz="2800" i="1" lang="en-US" strike="noStrike" u="none" smtClean="0">
                <a:latin typeface="Times-Italic"/>
              </a:rPr>
              <a:t>y </a:t>
            </a:r>
            <a:r>
              <a:rPr baseline="0" b="0" dirty="0" sz="2800" i="0" lang="en-US" strike="noStrike" u="none" smtClean="0">
                <a:latin typeface="Symbol" panose="05050102010706020507" pitchFamily="18" charset="2"/>
              </a:rPr>
              <a:t>= </a:t>
            </a:r>
            <a:r>
              <a:rPr baseline="0" b="0" dirty="0" sz="2800" i="1" lang="en-US" strike="noStrike" u="none" smtClean="0">
                <a:latin typeface="Times-Italic"/>
              </a:rPr>
              <a:t>xc</a:t>
            </a:r>
            <a:r>
              <a:rPr baseline="0" b="0" dirty="0" sz="2800" i="0" lang="en-US" strike="noStrike" u="none" smtClean="0">
                <a:latin typeface="Times-Roman"/>
              </a:rPr>
              <a:t>, as</a:t>
            </a:r>
            <a:endParaRPr dirty="0" sz="2800" lang="en-IN"/>
          </a:p>
        </p:txBody>
      </p:sp>
      <p:sp>
        <p:nvSpPr>
          <p:cNvPr id="1048620" name="Rectangle 5"/>
          <p:cNvSpPr/>
          <p:nvPr/>
        </p:nvSpPr>
        <p:spPr>
          <a:xfrm>
            <a:off x="0" y="-130769"/>
            <a:ext cx="9369084" cy="891540"/>
          </a:xfrm>
          <a:prstGeom prst="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dirty="0" sz="5400"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b="1" cap="none" dirty="0" sz="5400" lang="en-US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xamples</a:t>
            </a:r>
            <a:endParaRPr b="1" cap="none" dirty="0" sz="5400" lang="en-US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48621" name="Rectangle 6"/>
          <p:cNvSpPr/>
          <p:nvPr/>
        </p:nvSpPr>
        <p:spPr>
          <a:xfrm>
            <a:off x="187501" y="880131"/>
            <a:ext cx="306494" cy="369332"/>
          </a:xfrm>
          <a:prstGeom prst="rect"/>
        </p:spPr>
        <p:txBody>
          <a:bodyPr wrap="none">
            <a:spAutoFit/>
          </a:bodyPr>
          <a:p>
            <a:r>
              <a:rPr dirty="0" lang="en-IN" smtClean="0"/>
              <a:t>2</a:t>
            </a:r>
            <a:endParaRPr dirty="0" lang="en-IN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1"/>
          <p:cNvSpPr/>
          <p:nvPr/>
        </p:nvSpPr>
        <p:spPr>
          <a:xfrm>
            <a:off x="885824" y="952818"/>
            <a:ext cx="7329707" cy="2504440"/>
          </a:xfrm>
          <a:prstGeom prst="rect"/>
        </p:spPr>
        <p:txBody>
          <a:bodyPr wrap="square">
            <a:spAutoFit/>
          </a:bodyPr>
          <a:p>
            <a:r>
              <a:rPr baseline="0" dirty="0" sz="3200" i="0" lang="en-US" strike="noStrike" u="none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300" endPos="35500" rotWithShape="0" stA="53000" sy="-90000"/>
                </a:effectLst>
                <a:latin typeface="Times-Roman"/>
              </a:rPr>
              <a:t>A first-order </a:t>
            </a:r>
            <a:r>
              <a:rPr baseline="0" dirty="0" sz="3200" i="1" lang="en-US" strike="noStrike" u="none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300" endPos="35500" rotWithShape="0" stA="53000" sy="-90000"/>
                </a:effectLst>
                <a:latin typeface="Times-Italic"/>
              </a:rPr>
              <a:t>linear </a:t>
            </a:r>
            <a:r>
              <a:rPr baseline="0" dirty="0" sz="3200" i="0" lang="en-US" strike="noStrike" u="none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300" endPos="35500" rotWithShape="0" stA="53000" sy="-90000"/>
                </a:effectLst>
                <a:latin typeface="Times-Roman"/>
              </a:rPr>
              <a:t>differential equation has the form</a:t>
            </a:r>
          </a:p>
          <a:p>
            <a:r>
              <a:rPr b="1" dirty="0" sz="3200" i="1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y</a:t>
            </a:r>
            <a:r>
              <a:rPr b="1" dirty="0" sz="3200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′ + </a:t>
            </a:r>
            <a:r>
              <a:rPr b="1" dirty="0" sz="3200" i="1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p</a:t>
            </a:r>
            <a:r>
              <a:rPr b="1" dirty="0" sz="3200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(</a:t>
            </a:r>
            <a:r>
              <a:rPr b="1" dirty="0" sz="3200" i="1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x</a:t>
            </a:r>
            <a:r>
              <a:rPr b="1" dirty="0" sz="3200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)</a:t>
            </a:r>
            <a:r>
              <a:rPr b="1" dirty="0" sz="3200" i="1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y </a:t>
            </a:r>
            <a:r>
              <a:rPr b="1" dirty="0" sz="3200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= </a:t>
            </a:r>
            <a:r>
              <a:rPr b="1" dirty="0" sz="3200" i="1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q</a:t>
            </a:r>
            <a:r>
              <a:rPr b="1" dirty="0" sz="3200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(</a:t>
            </a:r>
            <a:r>
              <a:rPr b="1" dirty="0" sz="3200" i="1" lang="en-I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x</a:t>
            </a:r>
            <a:r>
              <a:rPr b="1" dirty="0" sz="3200" lang="en-IN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accent1"/>
                  </a:outerShdw>
                </a:effectLst>
              </a:rPr>
              <a:t>)</a:t>
            </a:r>
          </a:p>
          <a:p>
            <a:r>
              <a:rPr b="1" dirty="0" sz="3200"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tx2">
                      <a:lumMod val="75000"/>
                    </a:schemeClr>
                  </a:outerShdw>
                </a:effectLst>
              </a:rPr>
              <a:t>An integrating factor for </a:t>
            </a:r>
            <a:r>
              <a:rPr b="1" dirty="0" sz="3200"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tx2">
                      <a:lumMod val="75000"/>
                    </a:schemeClr>
                  </a:outerShdw>
                </a:effectLst>
              </a:rPr>
              <a:t>Equation</a:t>
            </a:r>
            <a:r>
              <a:rPr b="1" dirty="0" sz="3200" i="1" lang="es-E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  <a:p>
            <a:r>
              <a:rPr b="1" dirty="0" sz="3200" i="1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</a:t>
            </a:r>
            <a:r>
              <a:rPr b="1" dirty="0" sz="3200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</a:t>
            </a:r>
            <a:r>
              <a:rPr b="1" dirty="0" sz="3200" i="1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x</a:t>
            </a:r>
            <a:r>
              <a:rPr b="1" dirty="0" sz="3200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, </a:t>
            </a:r>
            <a:r>
              <a:rPr b="1" dirty="0" sz="3200" i="1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y</a:t>
            </a:r>
            <a:r>
              <a:rPr b="1" dirty="0" sz="3200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)</a:t>
            </a:r>
            <a:r>
              <a:rPr b="1" dirty="0" sz="3200" i="1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dx </a:t>
            </a:r>
            <a:r>
              <a:rPr b="1" dirty="0" sz="3200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+ </a:t>
            </a:r>
            <a:r>
              <a:rPr b="1" dirty="0" sz="3200" i="1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</a:t>
            </a:r>
            <a:r>
              <a:rPr b="1" dirty="0" sz="3200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</a:t>
            </a:r>
            <a:r>
              <a:rPr b="1" dirty="0" sz="3200" i="1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x</a:t>
            </a:r>
            <a:r>
              <a:rPr b="1" dirty="0" sz="3200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, </a:t>
            </a:r>
            <a:r>
              <a:rPr b="1" dirty="0" sz="3200" i="1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y</a:t>
            </a:r>
            <a:r>
              <a:rPr b="1" dirty="0" sz="3200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)</a:t>
            </a:r>
            <a:r>
              <a:rPr b="1" dirty="0" sz="3200" i="1" lang="es-ES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dy</a:t>
            </a:r>
            <a:r>
              <a:rPr b="1" dirty="0" sz="3200" i="1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b="1" dirty="0" sz="3200" lang="es-E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= 0</a:t>
            </a:r>
            <a:r>
              <a:rPr b="1" dirty="0" sz="3200" lang="en-US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is</a:t>
            </a:r>
            <a:endParaRPr b="1" dirty="0" sz="3200" lang="en-I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2097165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3707" y="2881440"/>
            <a:ext cx="3239604" cy="1112102"/>
          </a:xfrm>
          <a:prstGeom prst="rect"/>
        </p:spPr>
      </p:pic>
      <p:sp>
        <p:nvSpPr>
          <p:cNvPr id="1048623" name="Rectangle 3"/>
          <p:cNvSpPr/>
          <p:nvPr/>
        </p:nvSpPr>
        <p:spPr>
          <a:xfrm>
            <a:off x="747600" y="3863717"/>
            <a:ext cx="6373105" cy="1077218"/>
          </a:xfrm>
          <a:prstGeom prst="rect"/>
        </p:spPr>
        <p:txBody>
          <a:bodyPr wrap="square">
            <a:spAutoFit/>
          </a:bodyPr>
          <a:p>
            <a:r>
              <a:rPr baseline="0" b="0" dirty="0" sz="3200" i="0" lang="en-US" strike="noStrike" u="none" smtClean="0">
                <a:solidFill>
                  <a:schemeClr val="accent5"/>
                </a:solidFill>
                <a:latin typeface="Times-Roman"/>
              </a:rPr>
              <a:t>The general solution for Equation</a:t>
            </a:r>
          </a:p>
          <a:p>
            <a:r>
              <a:rPr baseline="0" b="1" dirty="0" sz="3200" i="0" lang="en-US" strike="noStrike" u="none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-Roman"/>
              </a:rPr>
              <a:t> </a:t>
            </a:r>
            <a:r>
              <a:rPr b="1" dirty="0" sz="3200" i="1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b="1" dirty="0" sz="3200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′ + </a:t>
            </a:r>
            <a:r>
              <a:rPr b="1" dirty="0" sz="3200" i="1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b="1" dirty="0" sz="3200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b="1" dirty="0" sz="3200" i="1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b="1" dirty="0" sz="3200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b="1" dirty="0" sz="3200" i="1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 </a:t>
            </a:r>
            <a:r>
              <a:rPr b="1" dirty="0" sz="3200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= </a:t>
            </a:r>
            <a:r>
              <a:rPr b="1" dirty="0" sz="3200" i="1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</a:t>
            </a:r>
            <a:r>
              <a:rPr b="1" dirty="0" sz="3200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b="1" dirty="0" sz="3200" i="1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b="1" dirty="0" sz="3200" lang="en-IN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    </a:t>
            </a:r>
            <a:r>
              <a:rPr baseline="0" b="1" dirty="0" sz="3200" i="0" lang="en-US" strike="noStrike" u="none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-Roman"/>
              </a:rPr>
              <a:t> </a:t>
            </a:r>
            <a:r>
              <a:rPr baseline="0" b="0" dirty="0" sz="3200" i="0" lang="en-US" strike="noStrike" u="none" smtClean="0">
                <a:solidFill>
                  <a:schemeClr val="accent5"/>
                </a:solidFill>
                <a:latin typeface="Times-Roman"/>
              </a:rPr>
              <a:t>is</a:t>
            </a:r>
            <a:endParaRPr dirty="0" sz="3200" lang="en-IN">
              <a:solidFill>
                <a:schemeClr val="accent5"/>
              </a:solidFill>
            </a:endParaRPr>
          </a:p>
        </p:txBody>
      </p:sp>
      <p:pic>
        <p:nvPicPr>
          <p:cNvPr id="209716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89780" y="4402326"/>
            <a:ext cx="3529076" cy="1321142"/>
          </a:xfrm>
          <a:prstGeom prst="rect"/>
        </p:spPr>
      </p:pic>
      <p:sp>
        <p:nvSpPr>
          <p:cNvPr id="1048624" name="Rectangle 5"/>
          <p:cNvSpPr/>
          <p:nvPr/>
        </p:nvSpPr>
        <p:spPr>
          <a:xfrm>
            <a:off x="885824" y="5758504"/>
            <a:ext cx="7002780" cy="574040"/>
          </a:xfrm>
          <a:prstGeom prst="rect"/>
        </p:spPr>
        <p:txBody>
          <a:bodyPr wrap="none">
            <a:spAutoFit/>
          </a:bodyPr>
          <a:p>
            <a:r>
              <a:rPr baseline="0" b="0" dirty="0" sz="3200" i="0" lang="en-US" strike="noStrike" u="none" smtClean="0">
                <a:solidFill>
                  <a:srgbClr val="0070C0"/>
                </a:solidFill>
                <a:latin typeface="Times-Roman"/>
              </a:rPr>
              <a:t>where </a:t>
            </a:r>
            <a:r>
              <a:rPr baseline="0" b="0" dirty="0" sz="3200" i="1" lang="en-US" strike="noStrike" u="none" smtClean="0">
                <a:solidFill>
                  <a:srgbClr val="0070C0"/>
                </a:solidFill>
                <a:latin typeface="Times-Italic"/>
              </a:rPr>
              <a:t>c </a:t>
            </a:r>
            <a:r>
              <a:rPr baseline="0" b="0" dirty="0" sz="3200" i="0" lang="en-US" strike="noStrike" u="none" smtClean="0">
                <a:solidFill>
                  <a:srgbClr val="0070C0"/>
                </a:solidFill>
                <a:latin typeface="Times-Roman"/>
              </a:rPr>
              <a:t>is the constant of integration</a:t>
            </a:r>
            <a:endParaRPr dirty="0" sz="3200" lang="en-IN">
              <a:solidFill>
                <a:srgbClr val="0070C0"/>
              </a:solidFill>
            </a:endParaRPr>
          </a:p>
        </p:txBody>
      </p:sp>
      <p:sp>
        <p:nvSpPr>
          <p:cNvPr id="1048625" name="Rectangle 6"/>
          <p:cNvSpPr/>
          <p:nvPr/>
        </p:nvSpPr>
        <p:spPr>
          <a:xfrm>
            <a:off x="-1" y="7285"/>
            <a:ext cx="9355015" cy="891540"/>
          </a:xfrm>
          <a:prstGeom prst="rec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dirty="0" sz="5400" lang="en-US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Linear differential Equation</a:t>
            </a:r>
            <a:endParaRPr b="1" cap="none" dirty="0" sz="5400" lang="en-US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algn="tl" blurRad="38100" dir="5400000" dist="2286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037" y="952561"/>
            <a:ext cx="4670474" cy="1242593"/>
          </a:xfrm>
          <a:prstGeom prst="rect"/>
        </p:spPr>
      </p:pic>
      <p:pic>
        <p:nvPicPr>
          <p:cNvPr id="209716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7099" y="2223883"/>
            <a:ext cx="6341485" cy="4135308"/>
          </a:xfrm>
          <a:prstGeom prst="rect"/>
        </p:spPr>
      </p:pic>
      <p:sp>
        <p:nvSpPr>
          <p:cNvPr id="1048626" name="Rectangle 4"/>
          <p:cNvSpPr/>
          <p:nvPr/>
        </p:nvSpPr>
        <p:spPr>
          <a:xfrm>
            <a:off x="453683" y="2195154"/>
            <a:ext cx="1397469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solution</a:t>
            </a:r>
            <a:endParaRPr b="1" dirty="0"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27" name="Rectangle 5"/>
          <p:cNvSpPr/>
          <p:nvPr/>
        </p:nvSpPr>
        <p:spPr>
          <a:xfrm>
            <a:off x="0" y="29231"/>
            <a:ext cx="9355015" cy="89154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cap="none" dirty="0" sz="5400" lang="en-US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Examples</a:t>
            </a:r>
            <a:endParaRPr b="1" cap="none" dirty="0" sz="5400" lang="en-US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algn="tl" blurRad="38100" dir="5400000" dist="2286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3708" y="884896"/>
            <a:ext cx="3008222" cy="1140852"/>
          </a:xfrm>
          <a:prstGeom prst="rect"/>
        </p:spPr>
      </p:pic>
      <p:sp>
        <p:nvSpPr>
          <p:cNvPr id="1048628" name="Rectangle 6"/>
          <p:cNvSpPr/>
          <p:nvPr/>
        </p:nvSpPr>
        <p:spPr>
          <a:xfrm>
            <a:off x="153708" y="2025747"/>
            <a:ext cx="3008221" cy="584775"/>
          </a:xfrm>
          <a:prstGeom prst="rect"/>
        </p:spPr>
        <p:txBody>
          <a:bodyPr wrap="square">
            <a:spAutoFit/>
          </a:bodyPr>
          <a:p>
            <a:r>
              <a:rPr baseline="0" b="0" dirty="0" sz="3200" i="0" lang="en-IN" strike="noStrike" u="none" smtClean="0">
                <a:solidFill>
                  <a:srgbClr val="7030A0"/>
                </a:solidFill>
                <a:latin typeface="Times-Roman"/>
              </a:rPr>
              <a:t>with </a:t>
            </a:r>
            <a:r>
              <a:rPr baseline="0" b="0" dirty="0" sz="3200" i="1" lang="en-IN" strike="noStrike" u="none" smtClean="0">
                <a:solidFill>
                  <a:srgbClr val="7030A0"/>
                </a:solidFill>
                <a:latin typeface="Times-Italic"/>
              </a:rPr>
              <a:t>p</a:t>
            </a:r>
            <a:r>
              <a:rPr baseline="0" b="0" dirty="0" sz="3200" i="0" lang="en-IN" strike="noStrike" u="none" smtClean="0">
                <a:solidFill>
                  <a:srgbClr val="7030A0"/>
                </a:solidFill>
                <a:latin typeface="Times-Roman"/>
              </a:rPr>
              <a:t>(</a:t>
            </a:r>
            <a:r>
              <a:rPr baseline="0" b="0" dirty="0" sz="3200" i="1" lang="en-IN" strike="noStrike" u="none" smtClean="0">
                <a:solidFill>
                  <a:srgbClr val="7030A0"/>
                </a:solidFill>
                <a:latin typeface="Times-Italic"/>
              </a:rPr>
              <a:t>x</a:t>
            </a:r>
            <a:r>
              <a:rPr baseline="0" b="0" dirty="0" sz="3200" i="0" lang="en-IN" strike="noStrike" u="none" smtClean="0">
                <a:solidFill>
                  <a:srgbClr val="7030A0"/>
                </a:solidFill>
                <a:latin typeface="Times-Roman"/>
              </a:rPr>
              <a:t>) </a:t>
            </a:r>
            <a:r>
              <a:rPr baseline="0" b="0" dirty="0" sz="3200" i="0" lang="en-IN" strike="noStrike" u="none" smtClean="0">
                <a:solidFill>
                  <a:srgbClr val="7030A0"/>
                </a:solidFill>
                <a:latin typeface="Symbol" panose="05050102010706020507" pitchFamily="18" charset="2"/>
              </a:rPr>
              <a:t>= </a:t>
            </a:r>
            <a:r>
              <a:rPr baseline="0" b="0" dirty="0" sz="3200" i="0" lang="en-IN" strike="noStrike" u="none" smtClean="0">
                <a:solidFill>
                  <a:srgbClr val="7030A0"/>
                </a:solidFill>
                <a:latin typeface="Times-Roman"/>
              </a:rPr>
              <a:t>4 / </a:t>
            </a:r>
            <a:r>
              <a:rPr baseline="0" b="0" dirty="0" sz="3200" i="1" lang="en-IN" strike="noStrike" u="none" smtClean="0">
                <a:solidFill>
                  <a:srgbClr val="7030A0"/>
                </a:solidFill>
                <a:latin typeface="Times-Italic"/>
              </a:rPr>
              <a:t>x</a:t>
            </a:r>
            <a:endParaRPr dirty="0" sz="3200" lang="en-IN">
              <a:solidFill>
                <a:srgbClr val="7030A0"/>
              </a:solidFill>
            </a:endParaRPr>
          </a:p>
        </p:txBody>
      </p:sp>
      <p:pic>
        <p:nvPicPr>
          <p:cNvPr id="2097170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233" y="2610522"/>
            <a:ext cx="7843701" cy="1528233"/>
          </a:xfrm>
          <a:prstGeom prst="rect"/>
        </p:spPr>
      </p:pic>
      <p:pic>
        <p:nvPicPr>
          <p:cNvPr id="2097171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1929" y="4314109"/>
            <a:ext cx="3690615" cy="1286358"/>
          </a:xfrm>
          <a:prstGeom prst="rect"/>
        </p:spPr>
      </p:pic>
      <p:pic>
        <p:nvPicPr>
          <p:cNvPr id="209717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79156" y="5891994"/>
            <a:ext cx="4915006" cy="973251"/>
          </a:xfrm>
          <a:prstGeom prst="rect"/>
        </p:spPr>
      </p:pic>
      <p:sp>
        <p:nvSpPr>
          <p:cNvPr id="1048629" name="Rectangle 11"/>
          <p:cNvSpPr/>
          <p:nvPr/>
        </p:nvSpPr>
        <p:spPr>
          <a:xfrm>
            <a:off x="0" y="-16395"/>
            <a:ext cx="9355015" cy="89154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cap="none" dirty="0" sz="5400" lang="en-US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</a:rPr>
              <a:t>Examples</a:t>
            </a:r>
            <a:endParaRPr b="1" cap="none" dirty="0" sz="5400" lang="en-US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algn="tl" blurRad="38100" dir="5400000" dist="2286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48630" name="Rectangle 12"/>
          <p:cNvSpPr/>
          <p:nvPr/>
        </p:nvSpPr>
        <p:spPr>
          <a:xfrm>
            <a:off x="153707" y="3958871"/>
            <a:ext cx="3911855" cy="584775"/>
          </a:xfrm>
          <a:prstGeom prst="rect"/>
        </p:spPr>
        <p:txBody>
          <a:bodyPr wrap="square">
            <a:spAutoFit/>
          </a:bodyPr>
          <a:p>
            <a:r>
              <a:rPr dirty="0" sz="3200" lang="en-IN" u="sng" smtClean="0">
                <a:solidFill>
                  <a:srgbClr val="7030A0"/>
                </a:solidFill>
                <a:latin typeface="Times-Roman"/>
              </a:rPr>
              <a:t>Integrating factor </a:t>
            </a:r>
            <a:endParaRPr dirty="0" sz="3200" lang="en-IN" u="sng">
              <a:solidFill>
                <a:srgbClr val="7030A0"/>
              </a:solidFill>
            </a:endParaRPr>
          </a:p>
        </p:txBody>
      </p:sp>
      <p:sp>
        <p:nvSpPr>
          <p:cNvPr id="1048631" name="Rectangle 13"/>
          <p:cNvSpPr/>
          <p:nvPr/>
        </p:nvSpPr>
        <p:spPr>
          <a:xfrm>
            <a:off x="153707" y="5196011"/>
            <a:ext cx="3544560" cy="646331"/>
          </a:xfrm>
          <a:prstGeom prst="rect"/>
        </p:spPr>
        <p:txBody>
          <a:bodyPr wrap="none">
            <a:spAutoFit/>
          </a:bodyPr>
          <a:p>
            <a:r>
              <a:rPr dirty="0" sz="3600" lang="en-IN" u="sng" smtClean="0">
                <a:solidFill>
                  <a:srgbClr val="7030A0"/>
                </a:solidFill>
                <a:latin typeface="Times-Roman"/>
              </a:rPr>
              <a:t>General solution</a:t>
            </a:r>
            <a:endParaRPr dirty="0" sz="3600" lang="en-IN" u="sng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Sam</dc:creator>
  <cp:lastModifiedBy>ravi</cp:lastModifiedBy>
  <dcterms:created xsi:type="dcterms:W3CDTF">2021-04-21T05:04:45Z</dcterms:created>
  <dcterms:modified xsi:type="dcterms:W3CDTF">2022-07-25T11:03:41Z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1714988a5d4f417cba2da640ef2db975</vt:lpwstr>
  </property>
</Properties>
</file>