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79" r:id="rId7"/>
    <p:sldId id="282" r:id="rId8"/>
    <p:sldId id="281" r:id="rId9"/>
    <p:sldId id="283" r:id="rId10"/>
    <p:sldId id="277" r:id="rId11"/>
    <p:sldId id="28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8E5103-03BA-43D5-9953-5E20C95D9530}">
          <p14:sldIdLst>
            <p14:sldId id="256"/>
            <p14:sldId id="258"/>
            <p14:sldId id="259"/>
            <p14:sldId id="260"/>
            <p14:sldId id="262"/>
            <p14:sldId id="279"/>
            <p14:sldId id="282"/>
            <p14:sldId id="281"/>
            <p14:sldId id="283"/>
            <p14:sldId id="277"/>
            <p14:sldId id="28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EFACA-E1B2-4A5D-8080-DF71321E3E2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26228FD-2FA3-4C30-BED3-8D3EEAE83E9B}">
      <dgm:prSet/>
      <dgm:spPr/>
      <dgm:t>
        <a:bodyPr/>
        <a:lstStyle/>
        <a:p>
          <a:r>
            <a:rPr lang="en-US"/>
            <a:t>Network: It is an interconnection of electrical components like resistors, capacitors, inductors, diodes, transistors, voltage sources, current sources, switches and loads but not closed. </a:t>
          </a:r>
          <a:endParaRPr lang="en-IN"/>
        </a:p>
      </dgm:t>
    </dgm:pt>
    <dgm:pt modelId="{BDFFA1E0-8C68-4316-963B-1C89C037EA0E}" type="parTrans" cxnId="{69A6691B-3831-4EC3-AA30-F4282D9D1599}">
      <dgm:prSet/>
      <dgm:spPr/>
      <dgm:t>
        <a:bodyPr/>
        <a:lstStyle/>
        <a:p>
          <a:endParaRPr lang="en-IN"/>
        </a:p>
      </dgm:t>
    </dgm:pt>
    <dgm:pt modelId="{E4CA807E-5D96-4DEE-9FB2-5F326639C3E5}" type="sibTrans" cxnId="{69A6691B-3831-4EC3-AA30-F4282D9D1599}">
      <dgm:prSet/>
      <dgm:spPr/>
      <dgm:t>
        <a:bodyPr/>
        <a:lstStyle/>
        <a:p>
          <a:endParaRPr lang="en-IN"/>
        </a:p>
      </dgm:t>
    </dgm:pt>
    <dgm:pt modelId="{F7A58A39-9753-48C1-A3D1-FAAA2C90FAC3}">
      <dgm:prSet/>
      <dgm:spPr/>
      <dgm:t>
        <a:bodyPr/>
        <a:lstStyle/>
        <a:p>
          <a:r>
            <a:rPr lang="en-US"/>
            <a:t>Circuit: A closed network is a called a Circuit. </a:t>
          </a:r>
          <a:endParaRPr lang="en-IN"/>
        </a:p>
      </dgm:t>
    </dgm:pt>
    <dgm:pt modelId="{A3BA09E7-4006-4E93-A799-84D26E71B5B2}" type="parTrans" cxnId="{0EB013FC-401C-4D98-BC92-2AD64B916BCE}">
      <dgm:prSet/>
      <dgm:spPr/>
      <dgm:t>
        <a:bodyPr/>
        <a:lstStyle/>
        <a:p>
          <a:endParaRPr lang="en-IN"/>
        </a:p>
      </dgm:t>
    </dgm:pt>
    <dgm:pt modelId="{BDA87555-27A0-430F-8D81-DAC6731545E2}" type="sibTrans" cxnId="{0EB013FC-401C-4D98-BC92-2AD64B916BCE}">
      <dgm:prSet/>
      <dgm:spPr/>
      <dgm:t>
        <a:bodyPr/>
        <a:lstStyle/>
        <a:p>
          <a:endParaRPr lang="en-IN"/>
        </a:p>
      </dgm:t>
    </dgm:pt>
    <dgm:pt modelId="{0517A516-3DAC-4955-A4A3-12E837DC3BE6}">
      <dgm:prSet/>
      <dgm:spPr/>
      <dgm:t>
        <a:bodyPr/>
        <a:lstStyle/>
        <a:p>
          <a:r>
            <a:rPr lang="en-US"/>
            <a:t>Walk: A Walk is an alternating sequence of vertices and edges which starts with a vertex and ends with a vertex and each edge ei joins the vertices vi-1 and vi.</a:t>
          </a:r>
          <a:endParaRPr lang="en-IN"/>
        </a:p>
      </dgm:t>
    </dgm:pt>
    <dgm:pt modelId="{42E9E50F-6B77-4354-AF6F-95DE27A0BD14}" type="parTrans" cxnId="{E2F0A9A0-8B4F-4B2C-BF9E-2C7522486460}">
      <dgm:prSet/>
      <dgm:spPr/>
      <dgm:t>
        <a:bodyPr/>
        <a:lstStyle/>
        <a:p>
          <a:endParaRPr lang="en-IN"/>
        </a:p>
      </dgm:t>
    </dgm:pt>
    <dgm:pt modelId="{2D4DC020-2BCE-40E4-B4E2-E163F8464631}" type="sibTrans" cxnId="{E2F0A9A0-8B4F-4B2C-BF9E-2C7522486460}">
      <dgm:prSet/>
      <dgm:spPr/>
      <dgm:t>
        <a:bodyPr/>
        <a:lstStyle/>
        <a:p>
          <a:endParaRPr lang="en-IN"/>
        </a:p>
      </dgm:t>
    </dgm:pt>
    <dgm:pt modelId="{3B470E56-EA33-47DE-AB02-988BC1F0A74C}">
      <dgm:prSet/>
      <dgm:spPr/>
      <dgm:t>
        <a:bodyPr/>
        <a:lstStyle/>
        <a:p>
          <a:r>
            <a:rPr lang="en-US"/>
            <a:t>Cycle: A closed path is called a cycle. </a:t>
          </a:r>
          <a:endParaRPr lang="en-IN"/>
        </a:p>
      </dgm:t>
    </dgm:pt>
    <dgm:pt modelId="{84D0840D-047A-4A15-BDA0-7E6845B0B06A}" type="parTrans" cxnId="{B2F605A3-3BBE-4486-8DE9-B2A19AE6C485}">
      <dgm:prSet/>
      <dgm:spPr/>
      <dgm:t>
        <a:bodyPr/>
        <a:lstStyle/>
        <a:p>
          <a:endParaRPr lang="en-IN"/>
        </a:p>
      </dgm:t>
    </dgm:pt>
    <dgm:pt modelId="{C61C5BAA-9427-49AF-994C-C211A048B255}" type="sibTrans" cxnId="{B2F605A3-3BBE-4486-8DE9-B2A19AE6C485}">
      <dgm:prSet/>
      <dgm:spPr/>
      <dgm:t>
        <a:bodyPr/>
        <a:lstStyle/>
        <a:p>
          <a:endParaRPr lang="en-IN"/>
        </a:p>
      </dgm:t>
    </dgm:pt>
    <dgm:pt modelId="{74431B5A-CAC1-4B7A-A405-86DAA201C6BB}">
      <dgm:prSet/>
      <dgm:spPr/>
      <dgm:t>
        <a:bodyPr/>
        <a:lstStyle/>
        <a:p>
          <a:r>
            <a:rPr lang="en-US"/>
            <a:t>Eulerian Graph: A graph is said to be Eulerian if it covers all the edges of the graph. </a:t>
          </a:r>
          <a:endParaRPr lang="en-IN"/>
        </a:p>
      </dgm:t>
    </dgm:pt>
    <dgm:pt modelId="{A1CDA335-271A-42AD-BC9B-37D4A493CCC2}" type="parTrans" cxnId="{0E341CF0-06B4-4D86-A681-C3CAF0702AAF}">
      <dgm:prSet/>
      <dgm:spPr/>
      <dgm:t>
        <a:bodyPr/>
        <a:lstStyle/>
        <a:p>
          <a:endParaRPr lang="en-IN"/>
        </a:p>
      </dgm:t>
    </dgm:pt>
    <dgm:pt modelId="{FCE8E68D-0CE4-461A-A9E6-DEB864208FEE}" type="sibTrans" cxnId="{0E341CF0-06B4-4D86-A681-C3CAF0702AAF}">
      <dgm:prSet/>
      <dgm:spPr/>
      <dgm:t>
        <a:bodyPr/>
        <a:lstStyle/>
        <a:p>
          <a:endParaRPr lang="en-IN"/>
        </a:p>
      </dgm:t>
    </dgm:pt>
    <dgm:pt modelId="{A4482549-4EBD-4FA1-84A3-10B57BF906C8}">
      <dgm:prSet/>
      <dgm:spPr/>
      <dgm:t>
        <a:bodyPr/>
        <a:lstStyle/>
        <a:p>
          <a:r>
            <a:rPr lang="en-US"/>
            <a:t>KVL: It is the abbreviated form of Kirchoff’s Voltage Law. It states that the algebraic sum voltages in a circuit is always zero.</a:t>
          </a:r>
          <a:endParaRPr lang="en-IN"/>
        </a:p>
      </dgm:t>
    </dgm:pt>
    <dgm:pt modelId="{F8E1D1AC-C47A-4847-9312-93183DFBDA3C}" type="parTrans" cxnId="{8D9910E9-0656-4D7A-9683-28837996983A}">
      <dgm:prSet/>
      <dgm:spPr/>
      <dgm:t>
        <a:bodyPr/>
        <a:lstStyle/>
        <a:p>
          <a:endParaRPr lang="en-IN"/>
        </a:p>
      </dgm:t>
    </dgm:pt>
    <dgm:pt modelId="{FE151CE3-E09A-4D8D-AAB9-1E78BC2E90DF}" type="sibTrans" cxnId="{8D9910E9-0656-4D7A-9683-28837996983A}">
      <dgm:prSet/>
      <dgm:spPr/>
      <dgm:t>
        <a:bodyPr/>
        <a:lstStyle/>
        <a:p>
          <a:endParaRPr lang="en-IN"/>
        </a:p>
      </dgm:t>
    </dgm:pt>
    <dgm:pt modelId="{2094A911-7365-4D50-B744-C5BA80233ED9}">
      <dgm:prSet/>
      <dgm:spPr/>
      <dgm:t>
        <a:bodyPr/>
        <a:lstStyle/>
        <a:p>
          <a:r>
            <a:rPr lang="en-US"/>
            <a:t>KCL: It is the abbreviated form of Kirchoff’s Current Law. It states that the algebraic sum currents in a junction in a circuit is always zero. </a:t>
          </a:r>
          <a:endParaRPr lang="en-IN"/>
        </a:p>
      </dgm:t>
    </dgm:pt>
    <dgm:pt modelId="{6B82FBA2-0DFA-479C-B4B3-3DE2CF09D7B2}" type="parTrans" cxnId="{B669C3F8-E381-40E6-AC5A-B8CD70E1672B}">
      <dgm:prSet/>
      <dgm:spPr/>
      <dgm:t>
        <a:bodyPr/>
        <a:lstStyle/>
        <a:p>
          <a:endParaRPr lang="en-IN"/>
        </a:p>
      </dgm:t>
    </dgm:pt>
    <dgm:pt modelId="{F4A234A8-6A95-47D2-A01F-54B3C3F55B2A}" type="sibTrans" cxnId="{B669C3F8-E381-40E6-AC5A-B8CD70E1672B}">
      <dgm:prSet/>
      <dgm:spPr/>
      <dgm:t>
        <a:bodyPr/>
        <a:lstStyle/>
        <a:p>
          <a:endParaRPr lang="en-IN"/>
        </a:p>
      </dgm:t>
    </dgm:pt>
    <dgm:pt modelId="{E83ADC58-DB93-4B22-8D47-3038656413CA}" type="pres">
      <dgm:prSet presAssocID="{8F6EFACA-E1B2-4A5D-8080-DF71321E3E26}" presName="linear" presStyleCnt="0">
        <dgm:presLayoutVars>
          <dgm:animLvl val="lvl"/>
          <dgm:resizeHandles val="exact"/>
        </dgm:presLayoutVars>
      </dgm:prSet>
      <dgm:spPr/>
    </dgm:pt>
    <dgm:pt modelId="{D3B1A403-F37A-4A86-A676-D637F533258A}" type="pres">
      <dgm:prSet presAssocID="{326228FD-2FA3-4C30-BED3-8D3EEAE83E9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3A8705D-7239-4CB9-B4FC-B3039DB500CC}" type="pres">
      <dgm:prSet presAssocID="{E4CA807E-5D96-4DEE-9FB2-5F326639C3E5}" presName="spacer" presStyleCnt="0"/>
      <dgm:spPr/>
    </dgm:pt>
    <dgm:pt modelId="{CA1026BC-8E71-460A-AF71-BB2C3B3E6BBF}" type="pres">
      <dgm:prSet presAssocID="{F7A58A39-9753-48C1-A3D1-FAAA2C90FAC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11143E9-EB69-4A1F-809C-38A50DDBB8B9}" type="pres">
      <dgm:prSet presAssocID="{BDA87555-27A0-430F-8D81-DAC6731545E2}" presName="spacer" presStyleCnt="0"/>
      <dgm:spPr/>
    </dgm:pt>
    <dgm:pt modelId="{5488798A-3895-494B-A672-158CBB456D99}" type="pres">
      <dgm:prSet presAssocID="{0517A516-3DAC-4955-A4A3-12E837DC3BE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5AAFC93-6B52-45E0-88C3-7FBAF03E1A15}" type="pres">
      <dgm:prSet presAssocID="{2D4DC020-2BCE-40E4-B4E2-E163F8464631}" presName="spacer" presStyleCnt="0"/>
      <dgm:spPr/>
    </dgm:pt>
    <dgm:pt modelId="{0DD8422D-E87F-43E5-98ED-5034ECF5812B}" type="pres">
      <dgm:prSet presAssocID="{3B470E56-EA33-47DE-AB02-988BC1F0A74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C1ECFF8-8401-4899-9083-6C059E088A4D}" type="pres">
      <dgm:prSet presAssocID="{C61C5BAA-9427-49AF-994C-C211A048B255}" presName="spacer" presStyleCnt="0"/>
      <dgm:spPr/>
    </dgm:pt>
    <dgm:pt modelId="{FCE489EE-E744-410F-9DA9-E463275DCBD3}" type="pres">
      <dgm:prSet presAssocID="{74431B5A-CAC1-4B7A-A405-86DAA201C6B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61A097F-6CFB-410A-9484-85B0D9462678}" type="pres">
      <dgm:prSet presAssocID="{FCE8E68D-0CE4-461A-A9E6-DEB864208FEE}" presName="spacer" presStyleCnt="0"/>
      <dgm:spPr/>
    </dgm:pt>
    <dgm:pt modelId="{0536BC9C-70B5-4998-98BB-B09092A93346}" type="pres">
      <dgm:prSet presAssocID="{A4482549-4EBD-4FA1-84A3-10B57BF906C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400B0E2-80FF-46E0-B56E-82BBBC8D8EA1}" type="pres">
      <dgm:prSet presAssocID="{FE151CE3-E09A-4D8D-AAB9-1E78BC2E90DF}" presName="spacer" presStyleCnt="0"/>
      <dgm:spPr/>
    </dgm:pt>
    <dgm:pt modelId="{237CECDB-6A2F-4D01-9CD5-595641884D8A}" type="pres">
      <dgm:prSet presAssocID="{2094A911-7365-4D50-B744-C5BA80233ED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4522907-DE88-47DB-930F-F77BD7F77A76}" type="presOf" srcId="{326228FD-2FA3-4C30-BED3-8D3EEAE83E9B}" destId="{D3B1A403-F37A-4A86-A676-D637F533258A}" srcOrd="0" destOrd="0" presId="urn:microsoft.com/office/officeart/2005/8/layout/vList2"/>
    <dgm:cxn modelId="{57CE810B-35D1-4833-BF2D-E0ABCBB27465}" type="presOf" srcId="{0517A516-3DAC-4955-A4A3-12E837DC3BE6}" destId="{5488798A-3895-494B-A672-158CBB456D99}" srcOrd="0" destOrd="0" presId="urn:microsoft.com/office/officeart/2005/8/layout/vList2"/>
    <dgm:cxn modelId="{69A6691B-3831-4EC3-AA30-F4282D9D1599}" srcId="{8F6EFACA-E1B2-4A5D-8080-DF71321E3E26}" destId="{326228FD-2FA3-4C30-BED3-8D3EEAE83E9B}" srcOrd="0" destOrd="0" parTransId="{BDFFA1E0-8C68-4316-963B-1C89C037EA0E}" sibTransId="{E4CA807E-5D96-4DEE-9FB2-5F326639C3E5}"/>
    <dgm:cxn modelId="{FBC7C943-8B97-4442-82AD-75B1946199E0}" type="presOf" srcId="{74431B5A-CAC1-4B7A-A405-86DAA201C6BB}" destId="{FCE489EE-E744-410F-9DA9-E463275DCBD3}" srcOrd="0" destOrd="0" presId="urn:microsoft.com/office/officeart/2005/8/layout/vList2"/>
    <dgm:cxn modelId="{68511666-FAD8-4892-AA16-6DFDE2DCBC8E}" type="presOf" srcId="{F7A58A39-9753-48C1-A3D1-FAAA2C90FAC3}" destId="{CA1026BC-8E71-460A-AF71-BB2C3B3E6BBF}" srcOrd="0" destOrd="0" presId="urn:microsoft.com/office/officeart/2005/8/layout/vList2"/>
    <dgm:cxn modelId="{EACCAD83-8FB0-41FD-878F-AB2CB0A5A1AA}" type="presOf" srcId="{3B470E56-EA33-47DE-AB02-988BC1F0A74C}" destId="{0DD8422D-E87F-43E5-98ED-5034ECF5812B}" srcOrd="0" destOrd="0" presId="urn:microsoft.com/office/officeart/2005/8/layout/vList2"/>
    <dgm:cxn modelId="{8126B683-4991-40A0-8935-C9AA6D95251D}" type="presOf" srcId="{2094A911-7365-4D50-B744-C5BA80233ED9}" destId="{237CECDB-6A2F-4D01-9CD5-595641884D8A}" srcOrd="0" destOrd="0" presId="urn:microsoft.com/office/officeart/2005/8/layout/vList2"/>
    <dgm:cxn modelId="{A3CA3E8C-DF71-4E1C-91E3-C5EF4CD3534B}" type="presOf" srcId="{A4482549-4EBD-4FA1-84A3-10B57BF906C8}" destId="{0536BC9C-70B5-4998-98BB-B09092A93346}" srcOrd="0" destOrd="0" presId="urn:microsoft.com/office/officeart/2005/8/layout/vList2"/>
    <dgm:cxn modelId="{E2F0A9A0-8B4F-4B2C-BF9E-2C7522486460}" srcId="{8F6EFACA-E1B2-4A5D-8080-DF71321E3E26}" destId="{0517A516-3DAC-4955-A4A3-12E837DC3BE6}" srcOrd="2" destOrd="0" parTransId="{42E9E50F-6B77-4354-AF6F-95DE27A0BD14}" sibTransId="{2D4DC020-2BCE-40E4-B4E2-E163F8464631}"/>
    <dgm:cxn modelId="{B2F605A3-3BBE-4486-8DE9-B2A19AE6C485}" srcId="{8F6EFACA-E1B2-4A5D-8080-DF71321E3E26}" destId="{3B470E56-EA33-47DE-AB02-988BC1F0A74C}" srcOrd="3" destOrd="0" parTransId="{84D0840D-047A-4A15-BDA0-7E6845B0B06A}" sibTransId="{C61C5BAA-9427-49AF-994C-C211A048B255}"/>
    <dgm:cxn modelId="{8D9910E9-0656-4D7A-9683-28837996983A}" srcId="{8F6EFACA-E1B2-4A5D-8080-DF71321E3E26}" destId="{A4482549-4EBD-4FA1-84A3-10B57BF906C8}" srcOrd="5" destOrd="0" parTransId="{F8E1D1AC-C47A-4847-9312-93183DFBDA3C}" sibTransId="{FE151CE3-E09A-4D8D-AAB9-1E78BC2E90DF}"/>
    <dgm:cxn modelId="{0E341CF0-06B4-4D86-A681-C3CAF0702AAF}" srcId="{8F6EFACA-E1B2-4A5D-8080-DF71321E3E26}" destId="{74431B5A-CAC1-4B7A-A405-86DAA201C6BB}" srcOrd="4" destOrd="0" parTransId="{A1CDA335-271A-42AD-BC9B-37D4A493CCC2}" sibTransId="{FCE8E68D-0CE4-461A-A9E6-DEB864208FEE}"/>
    <dgm:cxn modelId="{7EAA9FF6-2372-42D0-8828-2CE7FC1B06EA}" type="presOf" srcId="{8F6EFACA-E1B2-4A5D-8080-DF71321E3E26}" destId="{E83ADC58-DB93-4B22-8D47-3038656413CA}" srcOrd="0" destOrd="0" presId="urn:microsoft.com/office/officeart/2005/8/layout/vList2"/>
    <dgm:cxn modelId="{B669C3F8-E381-40E6-AC5A-B8CD70E1672B}" srcId="{8F6EFACA-E1B2-4A5D-8080-DF71321E3E26}" destId="{2094A911-7365-4D50-B744-C5BA80233ED9}" srcOrd="6" destOrd="0" parTransId="{6B82FBA2-0DFA-479C-B4B3-3DE2CF09D7B2}" sibTransId="{F4A234A8-6A95-47D2-A01F-54B3C3F55B2A}"/>
    <dgm:cxn modelId="{0EB013FC-401C-4D98-BC92-2AD64B916BCE}" srcId="{8F6EFACA-E1B2-4A5D-8080-DF71321E3E26}" destId="{F7A58A39-9753-48C1-A3D1-FAAA2C90FAC3}" srcOrd="1" destOrd="0" parTransId="{A3BA09E7-4006-4E93-A799-84D26E71B5B2}" sibTransId="{BDA87555-27A0-430F-8D81-DAC6731545E2}"/>
    <dgm:cxn modelId="{47B21CCA-0126-4CF9-9465-45C58493A666}" type="presParOf" srcId="{E83ADC58-DB93-4B22-8D47-3038656413CA}" destId="{D3B1A403-F37A-4A86-A676-D637F533258A}" srcOrd="0" destOrd="0" presId="urn:microsoft.com/office/officeart/2005/8/layout/vList2"/>
    <dgm:cxn modelId="{51D940F6-FE2B-4831-BF10-5150CB2D72AC}" type="presParOf" srcId="{E83ADC58-DB93-4B22-8D47-3038656413CA}" destId="{53A8705D-7239-4CB9-B4FC-B3039DB500CC}" srcOrd="1" destOrd="0" presId="urn:microsoft.com/office/officeart/2005/8/layout/vList2"/>
    <dgm:cxn modelId="{A9E93FE7-BFA6-4D31-B9B6-196006BF2A3D}" type="presParOf" srcId="{E83ADC58-DB93-4B22-8D47-3038656413CA}" destId="{CA1026BC-8E71-460A-AF71-BB2C3B3E6BBF}" srcOrd="2" destOrd="0" presId="urn:microsoft.com/office/officeart/2005/8/layout/vList2"/>
    <dgm:cxn modelId="{A13EFA50-4732-4616-BE6A-FF61386D8A0E}" type="presParOf" srcId="{E83ADC58-DB93-4B22-8D47-3038656413CA}" destId="{D11143E9-EB69-4A1F-809C-38A50DDBB8B9}" srcOrd="3" destOrd="0" presId="urn:microsoft.com/office/officeart/2005/8/layout/vList2"/>
    <dgm:cxn modelId="{DCC06F1E-3E10-4182-A0FE-FF3216D11724}" type="presParOf" srcId="{E83ADC58-DB93-4B22-8D47-3038656413CA}" destId="{5488798A-3895-494B-A672-158CBB456D99}" srcOrd="4" destOrd="0" presId="urn:microsoft.com/office/officeart/2005/8/layout/vList2"/>
    <dgm:cxn modelId="{A3AE8E63-0355-4805-B6C0-D3417F31CF8E}" type="presParOf" srcId="{E83ADC58-DB93-4B22-8D47-3038656413CA}" destId="{35AAFC93-6B52-45E0-88C3-7FBAF03E1A15}" srcOrd="5" destOrd="0" presId="urn:microsoft.com/office/officeart/2005/8/layout/vList2"/>
    <dgm:cxn modelId="{F2179C55-4D61-4CCE-8CF8-80764C4CA32F}" type="presParOf" srcId="{E83ADC58-DB93-4B22-8D47-3038656413CA}" destId="{0DD8422D-E87F-43E5-98ED-5034ECF5812B}" srcOrd="6" destOrd="0" presId="urn:microsoft.com/office/officeart/2005/8/layout/vList2"/>
    <dgm:cxn modelId="{4043AD7D-2E70-4860-90E4-36ECF2EF1A23}" type="presParOf" srcId="{E83ADC58-DB93-4B22-8D47-3038656413CA}" destId="{AC1ECFF8-8401-4899-9083-6C059E088A4D}" srcOrd="7" destOrd="0" presId="urn:microsoft.com/office/officeart/2005/8/layout/vList2"/>
    <dgm:cxn modelId="{BE8154CD-CC29-4D3A-AE29-ADA02CE84C03}" type="presParOf" srcId="{E83ADC58-DB93-4B22-8D47-3038656413CA}" destId="{FCE489EE-E744-410F-9DA9-E463275DCBD3}" srcOrd="8" destOrd="0" presId="urn:microsoft.com/office/officeart/2005/8/layout/vList2"/>
    <dgm:cxn modelId="{DDB9034E-0549-472F-9BA8-76CEE14A1877}" type="presParOf" srcId="{E83ADC58-DB93-4B22-8D47-3038656413CA}" destId="{A61A097F-6CFB-410A-9484-85B0D9462678}" srcOrd="9" destOrd="0" presId="urn:microsoft.com/office/officeart/2005/8/layout/vList2"/>
    <dgm:cxn modelId="{50107C31-8F9C-4512-A350-AA827E5D1E56}" type="presParOf" srcId="{E83ADC58-DB93-4B22-8D47-3038656413CA}" destId="{0536BC9C-70B5-4998-98BB-B09092A93346}" srcOrd="10" destOrd="0" presId="urn:microsoft.com/office/officeart/2005/8/layout/vList2"/>
    <dgm:cxn modelId="{DA3C1FC5-CBD1-45A1-8498-4280973AB603}" type="presParOf" srcId="{E83ADC58-DB93-4B22-8D47-3038656413CA}" destId="{1400B0E2-80FF-46E0-B56E-82BBBC8D8EA1}" srcOrd="11" destOrd="0" presId="urn:microsoft.com/office/officeart/2005/8/layout/vList2"/>
    <dgm:cxn modelId="{9CC991B0-E833-425A-9DEE-480FE60B2E7F}" type="presParOf" srcId="{E83ADC58-DB93-4B22-8D47-3038656413CA}" destId="{237CECDB-6A2F-4D01-9CD5-595641884D8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730FB-80A5-4010-8896-2E6FF376A7D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2D637CF-D465-437B-AEF7-0C73E18D728B}">
      <dgm:prSet/>
      <dgm:spPr/>
      <dgm:t>
        <a:bodyPr/>
        <a:lstStyle/>
        <a:p>
          <a:r>
            <a:rPr lang="en-US" b="0" i="0"/>
            <a:t>To analyse a network means to find current through any branch or voltage across any branch. </a:t>
          </a:r>
          <a:endParaRPr lang="en-IN"/>
        </a:p>
      </dgm:t>
    </dgm:pt>
    <dgm:pt modelId="{5D43563E-BCC6-44DA-BC09-F373D53F1931}" type="parTrans" cxnId="{BC24B469-51D4-444A-8D5E-04AD793EA698}">
      <dgm:prSet/>
      <dgm:spPr/>
      <dgm:t>
        <a:bodyPr/>
        <a:lstStyle/>
        <a:p>
          <a:endParaRPr lang="en-IN"/>
        </a:p>
      </dgm:t>
    </dgm:pt>
    <dgm:pt modelId="{73BE7A70-3C14-454B-9F0A-D7B5FC505C10}" type="sibTrans" cxnId="{BC24B469-51D4-444A-8D5E-04AD793EA698}">
      <dgm:prSet/>
      <dgm:spPr/>
      <dgm:t>
        <a:bodyPr/>
        <a:lstStyle/>
        <a:p>
          <a:endParaRPr lang="en-IN"/>
        </a:p>
      </dgm:t>
    </dgm:pt>
    <dgm:pt modelId="{E0F541D9-3CD9-49CA-B5A3-CC103FA8D4FE}">
      <dgm:prSet/>
      <dgm:spPr/>
      <dgm:t>
        <a:bodyPr/>
        <a:lstStyle/>
        <a:p>
          <a:r>
            <a:rPr lang="en-US" b="0" i="0"/>
            <a:t>We can analyse given network using Graph Theory Network </a:t>
          </a:r>
          <a:endParaRPr lang="en-IN"/>
        </a:p>
      </dgm:t>
    </dgm:pt>
    <dgm:pt modelId="{E5D4A560-501A-48D9-9E2D-7F26B39F7F30}" type="parTrans" cxnId="{AAB52631-124C-4E1D-9CAD-3E92D552FD3E}">
      <dgm:prSet/>
      <dgm:spPr/>
      <dgm:t>
        <a:bodyPr/>
        <a:lstStyle/>
        <a:p>
          <a:endParaRPr lang="en-IN"/>
        </a:p>
      </dgm:t>
    </dgm:pt>
    <dgm:pt modelId="{CF6ADBCE-7FC7-4079-BE4A-B7FE8DF03576}" type="sibTrans" cxnId="{AAB52631-124C-4E1D-9CAD-3E92D552FD3E}">
      <dgm:prSet/>
      <dgm:spPr/>
      <dgm:t>
        <a:bodyPr/>
        <a:lstStyle/>
        <a:p>
          <a:endParaRPr lang="en-IN"/>
        </a:p>
      </dgm:t>
    </dgm:pt>
    <dgm:pt modelId="{1AA87379-68D3-420E-8B50-14925E87D192}">
      <dgm:prSet/>
      <dgm:spPr/>
      <dgm:t>
        <a:bodyPr/>
        <a:lstStyle/>
        <a:p>
          <a:r>
            <a:rPr lang="en-US" b="0" i="0"/>
            <a:t>Analysis by relating branch currents and loop currents or branch voltages and node voltages (across tree branches).</a:t>
          </a:r>
          <a:endParaRPr lang="en-IN"/>
        </a:p>
      </dgm:t>
    </dgm:pt>
    <dgm:pt modelId="{7165E52D-86E2-4C68-8E50-8ECDFF630579}" type="parTrans" cxnId="{C00FA737-BF50-498D-8655-32FB2BD471E8}">
      <dgm:prSet/>
      <dgm:spPr/>
      <dgm:t>
        <a:bodyPr/>
        <a:lstStyle/>
        <a:p>
          <a:endParaRPr lang="en-IN"/>
        </a:p>
      </dgm:t>
    </dgm:pt>
    <dgm:pt modelId="{4A30FEE4-AA77-4AC4-AD2B-F1DBB44CB92A}" type="sibTrans" cxnId="{C00FA737-BF50-498D-8655-32FB2BD471E8}">
      <dgm:prSet/>
      <dgm:spPr/>
      <dgm:t>
        <a:bodyPr/>
        <a:lstStyle/>
        <a:p>
          <a:endParaRPr lang="en-IN"/>
        </a:p>
      </dgm:t>
    </dgm:pt>
    <dgm:pt modelId="{282BFAF8-653F-4E7E-9D95-705FC93FCBF1}" type="pres">
      <dgm:prSet presAssocID="{B12730FB-80A5-4010-8896-2E6FF376A7D5}" presName="linear" presStyleCnt="0">
        <dgm:presLayoutVars>
          <dgm:animLvl val="lvl"/>
          <dgm:resizeHandles val="exact"/>
        </dgm:presLayoutVars>
      </dgm:prSet>
      <dgm:spPr/>
    </dgm:pt>
    <dgm:pt modelId="{E6F61966-7BBF-4B58-B5E9-AF47BD62AC90}" type="pres">
      <dgm:prSet presAssocID="{D2D637CF-D465-437B-AEF7-0C73E18D72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659FDA-C5DB-444D-836E-29C698FE311D}" type="pres">
      <dgm:prSet presAssocID="{73BE7A70-3C14-454B-9F0A-D7B5FC505C10}" presName="spacer" presStyleCnt="0"/>
      <dgm:spPr/>
    </dgm:pt>
    <dgm:pt modelId="{6F1BDA01-15FF-4C07-B6CA-9FE55D9E994C}" type="pres">
      <dgm:prSet presAssocID="{E0F541D9-3CD9-49CA-B5A3-CC103FA8D4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138C40-166B-422F-8E68-BD4EC2E61828}" type="pres">
      <dgm:prSet presAssocID="{CF6ADBCE-7FC7-4079-BE4A-B7FE8DF03576}" presName="spacer" presStyleCnt="0"/>
      <dgm:spPr/>
    </dgm:pt>
    <dgm:pt modelId="{1983C4A9-0427-41FF-BD24-3719687AA560}" type="pres">
      <dgm:prSet presAssocID="{1AA87379-68D3-420E-8B50-14925E87D1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BE6E0E-A24A-445E-A3F7-5E23FF9C15A0}" type="presOf" srcId="{D2D637CF-D465-437B-AEF7-0C73E18D728B}" destId="{E6F61966-7BBF-4B58-B5E9-AF47BD62AC90}" srcOrd="0" destOrd="0" presId="urn:microsoft.com/office/officeart/2005/8/layout/vList2"/>
    <dgm:cxn modelId="{AAB52631-124C-4E1D-9CAD-3E92D552FD3E}" srcId="{B12730FB-80A5-4010-8896-2E6FF376A7D5}" destId="{E0F541D9-3CD9-49CA-B5A3-CC103FA8D4FE}" srcOrd="1" destOrd="0" parTransId="{E5D4A560-501A-48D9-9E2D-7F26B39F7F30}" sibTransId="{CF6ADBCE-7FC7-4079-BE4A-B7FE8DF03576}"/>
    <dgm:cxn modelId="{C00FA737-BF50-498D-8655-32FB2BD471E8}" srcId="{B12730FB-80A5-4010-8896-2E6FF376A7D5}" destId="{1AA87379-68D3-420E-8B50-14925E87D192}" srcOrd="2" destOrd="0" parTransId="{7165E52D-86E2-4C68-8E50-8ECDFF630579}" sibTransId="{4A30FEE4-AA77-4AC4-AD2B-F1DBB44CB92A}"/>
    <dgm:cxn modelId="{48537749-AA3C-4A83-B971-DD8D44B5F01E}" type="presOf" srcId="{1AA87379-68D3-420E-8B50-14925E87D192}" destId="{1983C4A9-0427-41FF-BD24-3719687AA560}" srcOrd="0" destOrd="0" presId="urn:microsoft.com/office/officeart/2005/8/layout/vList2"/>
    <dgm:cxn modelId="{BC24B469-51D4-444A-8D5E-04AD793EA698}" srcId="{B12730FB-80A5-4010-8896-2E6FF376A7D5}" destId="{D2D637CF-D465-437B-AEF7-0C73E18D728B}" srcOrd="0" destOrd="0" parTransId="{5D43563E-BCC6-44DA-BC09-F373D53F1931}" sibTransId="{73BE7A70-3C14-454B-9F0A-D7B5FC505C10}"/>
    <dgm:cxn modelId="{494746EA-BE9C-435E-ABB7-9A74B85E73BA}" type="presOf" srcId="{B12730FB-80A5-4010-8896-2E6FF376A7D5}" destId="{282BFAF8-653F-4E7E-9D95-705FC93FCBF1}" srcOrd="0" destOrd="0" presId="urn:microsoft.com/office/officeart/2005/8/layout/vList2"/>
    <dgm:cxn modelId="{909918F4-DCD8-4084-958A-E6ABFA53322F}" type="presOf" srcId="{E0F541D9-3CD9-49CA-B5A3-CC103FA8D4FE}" destId="{6F1BDA01-15FF-4C07-B6CA-9FE55D9E994C}" srcOrd="0" destOrd="0" presId="urn:microsoft.com/office/officeart/2005/8/layout/vList2"/>
    <dgm:cxn modelId="{71A898E9-A51A-46E7-9540-B7A562E57621}" type="presParOf" srcId="{282BFAF8-653F-4E7E-9D95-705FC93FCBF1}" destId="{E6F61966-7BBF-4B58-B5E9-AF47BD62AC90}" srcOrd="0" destOrd="0" presId="urn:microsoft.com/office/officeart/2005/8/layout/vList2"/>
    <dgm:cxn modelId="{E9A6A364-CABC-4EAF-A337-B0B8114F31F9}" type="presParOf" srcId="{282BFAF8-653F-4E7E-9D95-705FC93FCBF1}" destId="{6E659FDA-C5DB-444D-836E-29C698FE311D}" srcOrd="1" destOrd="0" presId="urn:microsoft.com/office/officeart/2005/8/layout/vList2"/>
    <dgm:cxn modelId="{5C805DB0-2C89-4234-9EA5-E3E13A15792F}" type="presParOf" srcId="{282BFAF8-653F-4E7E-9D95-705FC93FCBF1}" destId="{6F1BDA01-15FF-4C07-B6CA-9FE55D9E994C}" srcOrd="2" destOrd="0" presId="urn:microsoft.com/office/officeart/2005/8/layout/vList2"/>
    <dgm:cxn modelId="{D4C5620E-C37F-4A99-97DC-52EC36359181}" type="presParOf" srcId="{282BFAF8-653F-4E7E-9D95-705FC93FCBF1}" destId="{15138C40-166B-422F-8E68-BD4EC2E61828}" srcOrd="3" destOrd="0" presId="urn:microsoft.com/office/officeart/2005/8/layout/vList2"/>
    <dgm:cxn modelId="{AF7CA4CE-A389-4545-A7FE-4967295CBF74}" type="presParOf" srcId="{282BFAF8-653F-4E7E-9D95-705FC93FCBF1}" destId="{1983C4A9-0427-41FF-BD24-3719687AA5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ABCD2-B91A-4D08-9C7B-6238A947A7E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A92ECC-2FAA-41E4-89D0-A1F4D4EB92AE}">
      <dgm:prSet/>
      <dgm:spPr/>
      <dgm:t>
        <a:bodyPr/>
        <a:lstStyle/>
        <a:p>
          <a:r>
            <a:rPr lang="en-US" b="0" i="0" baseline="0"/>
            <a:t>[('a', 'c'), ('b', 'c'), ('b', 'e'), ('c', 'd'), ('c', 'e'), ('c', 'a'), ('c', 'b'), ('e', 'b'), ('e', 'c'), ('d', 'c’)] </a:t>
          </a:r>
          <a:endParaRPr lang="en-IN"/>
        </a:p>
      </dgm:t>
    </dgm:pt>
    <dgm:pt modelId="{5733DF53-9560-4B6C-990C-4ABD2631C7E2}" type="parTrans" cxnId="{C21A9AE6-0E3F-45BE-8D24-EB8C4DDC4E21}">
      <dgm:prSet/>
      <dgm:spPr/>
      <dgm:t>
        <a:bodyPr/>
        <a:lstStyle/>
        <a:p>
          <a:endParaRPr lang="en-IN"/>
        </a:p>
      </dgm:t>
    </dgm:pt>
    <dgm:pt modelId="{722A5AE1-74F0-4916-9F59-50222D214B37}" type="sibTrans" cxnId="{C21A9AE6-0E3F-45BE-8D24-EB8C4DDC4E21}">
      <dgm:prSet/>
      <dgm:spPr/>
      <dgm:t>
        <a:bodyPr/>
        <a:lstStyle/>
        <a:p>
          <a:endParaRPr lang="en-IN"/>
        </a:p>
      </dgm:t>
    </dgm:pt>
    <dgm:pt modelId="{639BDD2D-F8DC-430F-852C-371146A93D61}">
      <dgm:prSet/>
      <dgm:spPr/>
      <dgm:t>
        <a:bodyPr/>
        <a:lstStyle/>
        <a:p>
          <a:r>
            <a:rPr lang="en-US" b="0" i="0" baseline="0"/>
            <a:t>As we have taken example of undirected graph, so we have print same edge twice say as (‘a’,’c’) and (‘c’,’a’). We can overcome this with use of directed graph. </a:t>
          </a:r>
          <a:endParaRPr lang="en-IN"/>
        </a:p>
      </dgm:t>
    </dgm:pt>
    <dgm:pt modelId="{655FC974-9C7F-4C40-9D8E-4342ECD7940D}" type="parTrans" cxnId="{6C0BA20F-8F78-4012-B51C-F9845F533B55}">
      <dgm:prSet/>
      <dgm:spPr/>
      <dgm:t>
        <a:bodyPr/>
        <a:lstStyle/>
        <a:p>
          <a:endParaRPr lang="en-IN"/>
        </a:p>
      </dgm:t>
    </dgm:pt>
    <dgm:pt modelId="{41F865B4-A193-411C-89AB-DACAF6583932}" type="sibTrans" cxnId="{6C0BA20F-8F78-4012-B51C-F9845F533B55}">
      <dgm:prSet/>
      <dgm:spPr/>
      <dgm:t>
        <a:bodyPr/>
        <a:lstStyle/>
        <a:p>
          <a:endParaRPr lang="en-IN"/>
        </a:p>
      </dgm:t>
    </dgm:pt>
    <dgm:pt modelId="{D1634869-E93B-4868-83E3-8914EDCE2FC2}" type="pres">
      <dgm:prSet presAssocID="{257ABCD2-B91A-4D08-9C7B-6238A947A7E0}" presName="linear" presStyleCnt="0">
        <dgm:presLayoutVars>
          <dgm:animLvl val="lvl"/>
          <dgm:resizeHandles val="exact"/>
        </dgm:presLayoutVars>
      </dgm:prSet>
      <dgm:spPr/>
    </dgm:pt>
    <dgm:pt modelId="{EB5D32AF-8F48-47B3-922F-8C90BA464AAB}" type="pres">
      <dgm:prSet presAssocID="{81A92ECC-2FAA-41E4-89D0-A1F4D4EB92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53D878-2F75-4E99-9E58-E614C1E35A95}" type="pres">
      <dgm:prSet presAssocID="{722A5AE1-74F0-4916-9F59-50222D214B37}" presName="spacer" presStyleCnt="0"/>
      <dgm:spPr/>
    </dgm:pt>
    <dgm:pt modelId="{ED2BB0F5-0C6B-4B45-B127-0018887C813D}" type="pres">
      <dgm:prSet presAssocID="{639BDD2D-F8DC-430F-852C-371146A93D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0BA20F-8F78-4012-B51C-F9845F533B55}" srcId="{257ABCD2-B91A-4D08-9C7B-6238A947A7E0}" destId="{639BDD2D-F8DC-430F-852C-371146A93D61}" srcOrd="1" destOrd="0" parTransId="{655FC974-9C7F-4C40-9D8E-4342ECD7940D}" sibTransId="{41F865B4-A193-411C-89AB-DACAF6583932}"/>
    <dgm:cxn modelId="{7A635961-1F80-4FDE-B175-0DDD1CB9DECC}" type="presOf" srcId="{81A92ECC-2FAA-41E4-89D0-A1F4D4EB92AE}" destId="{EB5D32AF-8F48-47B3-922F-8C90BA464AAB}" srcOrd="0" destOrd="0" presId="urn:microsoft.com/office/officeart/2005/8/layout/vList2"/>
    <dgm:cxn modelId="{4FD7AA48-CAE4-418F-B13C-9699D176657D}" type="presOf" srcId="{257ABCD2-B91A-4D08-9C7B-6238A947A7E0}" destId="{D1634869-E93B-4868-83E3-8914EDCE2FC2}" srcOrd="0" destOrd="0" presId="urn:microsoft.com/office/officeart/2005/8/layout/vList2"/>
    <dgm:cxn modelId="{228B6E6C-F7F4-4B9B-BD78-8BDF5CB246BF}" type="presOf" srcId="{639BDD2D-F8DC-430F-852C-371146A93D61}" destId="{ED2BB0F5-0C6B-4B45-B127-0018887C813D}" srcOrd="0" destOrd="0" presId="urn:microsoft.com/office/officeart/2005/8/layout/vList2"/>
    <dgm:cxn modelId="{C21A9AE6-0E3F-45BE-8D24-EB8C4DDC4E21}" srcId="{257ABCD2-B91A-4D08-9C7B-6238A947A7E0}" destId="{81A92ECC-2FAA-41E4-89D0-A1F4D4EB92AE}" srcOrd="0" destOrd="0" parTransId="{5733DF53-9560-4B6C-990C-4ABD2631C7E2}" sibTransId="{722A5AE1-74F0-4916-9F59-50222D214B37}"/>
    <dgm:cxn modelId="{E7707EA7-9D9B-4C24-B5AB-247372106420}" type="presParOf" srcId="{D1634869-E93B-4868-83E3-8914EDCE2FC2}" destId="{EB5D32AF-8F48-47B3-922F-8C90BA464AAB}" srcOrd="0" destOrd="0" presId="urn:microsoft.com/office/officeart/2005/8/layout/vList2"/>
    <dgm:cxn modelId="{6FA952EE-9D5D-45FB-B808-A88F9C64902C}" type="presParOf" srcId="{D1634869-E93B-4868-83E3-8914EDCE2FC2}" destId="{0B53D878-2F75-4E99-9E58-E614C1E35A95}" srcOrd="1" destOrd="0" presId="urn:microsoft.com/office/officeart/2005/8/layout/vList2"/>
    <dgm:cxn modelId="{C26D0AA4-6FDB-4101-A70F-F4E7D541AF49}" type="presParOf" srcId="{D1634869-E93B-4868-83E3-8914EDCE2FC2}" destId="{ED2BB0F5-0C6B-4B45-B127-0018887C81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C84B7C-E432-421A-9E79-BD87D74D582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76C187-AB14-43F0-AC72-36B014648F18}">
      <dgm:prSet custT="1"/>
      <dgm:spPr/>
      <dgm:t>
        <a:bodyPr/>
        <a:lstStyle/>
        <a:p>
          <a:r>
            <a: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EFBFC-1A48-4A5D-866E-C74BD98A47BA}" type="parTrans" cxnId="{824CEADF-0F83-4D80-8F1F-77D75EF98C32}">
      <dgm:prSet/>
      <dgm:spPr/>
      <dgm:t>
        <a:bodyPr/>
        <a:lstStyle/>
        <a:p>
          <a:endParaRPr lang="en-IN"/>
        </a:p>
      </dgm:t>
    </dgm:pt>
    <dgm:pt modelId="{2A9A1CDD-837E-42EA-BCD3-9B2094D76C74}" type="sibTrans" cxnId="{824CEADF-0F83-4D80-8F1F-77D75EF98C32}">
      <dgm:prSet/>
      <dgm:spPr/>
      <dgm:t>
        <a:bodyPr/>
        <a:lstStyle/>
        <a:p>
          <a:endParaRPr lang="en-IN"/>
        </a:p>
      </dgm:t>
    </dgm:pt>
    <dgm:pt modelId="{B72DB1B4-85FC-4973-91F0-6E4767EBFAAC}" type="pres">
      <dgm:prSet presAssocID="{01C84B7C-E432-421A-9E79-BD87D74D582A}" presName="linear" presStyleCnt="0">
        <dgm:presLayoutVars>
          <dgm:animLvl val="lvl"/>
          <dgm:resizeHandles val="exact"/>
        </dgm:presLayoutVars>
      </dgm:prSet>
      <dgm:spPr/>
    </dgm:pt>
    <dgm:pt modelId="{9DB68468-607D-49D5-8EDF-B0A466F59F65}" type="pres">
      <dgm:prSet presAssocID="{0D76C187-AB14-43F0-AC72-36B014648F18}" presName="parentText" presStyleLbl="node1" presStyleIdx="0" presStyleCnt="1" custLinFactNeighborX="230" custLinFactNeighborY="45742">
        <dgm:presLayoutVars>
          <dgm:chMax val="0"/>
          <dgm:bulletEnabled val="1"/>
        </dgm:presLayoutVars>
      </dgm:prSet>
      <dgm:spPr/>
    </dgm:pt>
  </dgm:ptLst>
  <dgm:cxnLst>
    <dgm:cxn modelId="{108A8906-AE15-4D66-8A9D-90C64DBD3E0D}" type="presOf" srcId="{0D76C187-AB14-43F0-AC72-36B014648F18}" destId="{9DB68468-607D-49D5-8EDF-B0A466F59F65}" srcOrd="0" destOrd="0" presId="urn:microsoft.com/office/officeart/2005/8/layout/vList2"/>
    <dgm:cxn modelId="{D93CBE7E-5490-4E0B-AA4B-BB7001A1B859}" type="presOf" srcId="{01C84B7C-E432-421A-9E79-BD87D74D582A}" destId="{B72DB1B4-85FC-4973-91F0-6E4767EBFAAC}" srcOrd="0" destOrd="0" presId="urn:microsoft.com/office/officeart/2005/8/layout/vList2"/>
    <dgm:cxn modelId="{824CEADF-0F83-4D80-8F1F-77D75EF98C32}" srcId="{01C84B7C-E432-421A-9E79-BD87D74D582A}" destId="{0D76C187-AB14-43F0-AC72-36B014648F18}" srcOrd="0" destOrd="0" parTransId="{880EFBFC-1A48-4A5D-866E-C74BD98A47BA}" sibTransId="{2A9A1CDD-837E-42EA-BCD3-9B2094D76C74}"/>
    <dgm:cxn modelId="{A8D17D9A-0B59-4420-B518-3479B89B11C1}" type="presParOf" srcId="{B72DB1B4-85FC-4973-91F0-6E4767EBFAAC}" destId="{9DB68468-607D-49D5-8EDF-B0A466F59F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A403-F37A-4A86-A676-D637F533258A}">
      <dsp:nvSpPr>
        <dsp:cNvPr id="0" name=""/>
        <dsp:cNvSpPr/>
      </dsp:nvSpPr>
      <dsp:spPr>
        <a:xfrm>
          <a:off x="0" y="668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Network: It is an interconnection of electrical components like resistors, capacitors, inductors, diodes, transistors, voltage sources, current sources, switches and loads but not closed. </a:t>
          </a:r>
          <a:endParaRPr lang="en-IN" sz="1800" kern="1200"/>
        </a:p>
      </dsp:txBody>
      <dsp:txXfrm>
        <a:off x="31870" y="98684"/>
        <a:ext cx="10189079" cy="589119"/>
      </dsp:txXfrm>
    </dsp:sp>
    <dsp:sp modelId="{CA1026BC-8E71-460A-AF71-BB2C3B3E6BBF}">
      <dsp:nvSpPr>
        <dsp:cNvPr id="0" name=""/>
        <dsp:cNvSpPr/>
      </dsp:nvSpPr>
      <dsp:spPr>
        <a:xfrm>
          <a:off x="0" y="7715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Circuit: A closed network is a called a Circuit. </a:t>
          </a:r>
          <a:endParaRPr lang="en-IN" sz="1800" kern="1200"/>
        </a:p>
      </dsp:txBody>
      <dsp:txXfrm>
        <a:off x="31870" y="803384"/>
        <a:ext cx="10189079" cy="589119"/>
      </dsp:txXfrm>
    </dsp:sp>
    <dsp:sp modelId="{5488798A-3895-494B-A672-158CBB456D99}">
      <dsp:nvSpPr>
        <dsp:cNvPr id="0" name=""/>
        <dsp:cNvSpPr/>
      </dsp:nvSpPr>
      <dsp:spPr>
        <a:xfrm>
          <a:off x="0" y="14762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Walk: A Walk is an alternating sequence of vertices and edges which starts with a vertex and ends with a vertex and each edge ei joins the vertices vi-1 and vi.</a:t>
          </a:r>
          <a:endParaRPr lang="en-IN" sz="1800" kern="1200"/>
        </a:p>
      </dsp:txBody>
      <dsp:txXfrm>
        <a:off x="31870" y="1508084"/>
        <a:ext cx="10189079" cy="589119"/>
      </dsp:txXfrm>
    </dsp:sp>
    <dsp:sp modelId="{0DD8422D-E87F-43E5-98ED-5034ECF5812B}">
      <dsp:nvSpPr>
        <dsp:cNvPr id="0" name=""/>
        <dsp:cNvSpPr/>
      </dsp:nvSpPr>
      <dsp:spPr>
        <a:xfrm>
          <a:off x="0" y="21809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Cycle: A closed path is called a cycle. </a:t>
          </a:r>
          <a:endParaRPr lang="en-IN" sz="1800" kern="1200"/>
        </a:p>
      </dsp:txBody>
      <dsp:txXfrm>
        <a:off x="31870" y="2212784"/>
        <a:ext cx="10189079" cy="589119"/>
      </dsp:txXfrm>
    </dsp:sp>
    <dsp:sp modelId="{FCE489EE-E744-410F-9DA9-E463275DCBD3}">
      <dsp:nvSpPr>
        <dsp:cNvPr id="0" name=""/>
        <dsp:cNvSpPr/>
      </dsp:nvSpPr>
      <dsp:spPr>
        <a:xfrm>
          <a:off x="0" y="28856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Eulerian Graph: A graph is said to be Eulerian if it covers all the edges of the graph. </a:t>
          </a:r>
          <a:endParaRPr lang="en-IN" sz="1800" kern="1200"/>
        </a:p>
      </dsp:txBody>
      <dsp:txXfrm>
        <a:off x="31870" y="2917484"/>
        <a:ext cx="10189079" cy="589119"/>
      </dsp:txXfrm>
    </dsp:sp>
    <dsp:sp modelId="{0536BC9C-70B5-4998-98BB-B09092A93346}">
      <dsp:nvSpPr>
        <dsp:cNvPr id="0" name=""/>
        <dsp:cNvSpPr/>
      </dsp:nvSpPr>
      <dsp:spPr>
        <a:xfrm>
          <a:off x="0" y="35903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KVL: It is the abbreviated form of Kirchoff’s Voltage Law. It states that the algebraic sum voltages in a circuit is always zero.</a:t>
          </a:r>
          <a:endParaRPr lang="en-IN" sz="1800" kern="1200"/>
        </a:p>
      </dsp:txBody>
      <dsp:txXfrm>
        <a:off x="31870" y="3622184"/>
        <a:ext cx="10189079" cy="589119"/>
      </dsp:txXfrm>
    </dsp:sp>
    <dsp:sp modelId="{237CECDB-6A2F-4D01-9CD5-595641884D8A}">
      <dsp:nvSpPr>
        <dsp:cNvPr id="0" name=""/>
        <dsp:cNvSpPr/>
      </dsp:nvSpPr>
      <dsp:spPr>
        <a:xfrm>
          <a:off x="0" y="4295014"/>
          <a:ext cx="10252819" cy="6528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KCL: It is the abbreviated form of Kirchoff’s Current Law. It states that the algebraic sum currents in a junction in a circuit is always zero. </a:t>
          </a:r>
          <a:endParaRPr lang="en-IN" sz="1800" kern="1200"/>
        </a:p>
      </dsp:txBody>
      <dsp:txXfrm>
        <a:off x="31870" y="4326884"/>
        <a:ext cx="10189079" cy="589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61966-7BBF-4B58-B5E9-AF47BD62AC90}">
      <dsp:nvSpPr>
        <dsp:cNvPr id="0" name=""/>
        <dsp:cNvSpPr/>
      </dsp:nvSpPr>
      <dsp:spPr>
        <a:xfrm>
          <a:off x="0" y="211142"/>
          <a:ext cx="9905999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To analyse a network means to find current through any branch or voltage across any branch. </a:t>
          </a:r>
          <a:endParaRPr lang="en-IN" sz="3200" kern="1200"/>
        </a:p>
      </dsp:txBody>
      <dsp:txXfrm>
        <a:off x="56658" y="267800"/>
        <a:ext cx="9792683" cy="1047324"/>
      </dsp:txXfrm>
    </dsp:sp>
    <dsp:sp modelId="{6F1BDA01-15FF-4C07-B6CA-9FE55D9E994C}">
      <dsp:nvSpPr>
        <dsp:cNvPr id="0" name=""/>
        <dsp:cNvSpPr/>
      </dsp:nvSpPr>
      <dsp:spPr>
        <a:xfrm>
          <a:off x="0" y="1463942"/>
          <a:ext cx="9905999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We can analyse given network using Graph Theory Network </a:t>
          </a:r>
          <a:endParaRPr lang="en-IN" sz="3200" kern="1200"/>
        </a:p>
      </dsp:txBody>
      <dsp:txXfrm>
        <a:off x="56658" y="1520600"/>
        <a:ext cx="9792683" cy="1047324"/>
      </dsp:txXfrm>
    </dsp:sp>
    <dsp:sp modelId="{1983C4A9-0427-41FF-BD24-3719687AA560}">
      <dsp:nvSpPr>
        <dsp:cNvPr id="0" name=""/>
        <dsp:cNvSpPr/>
      </dsp:nvSpPr>
      <dsp:spPr>
        <a:xfrm>
          <a:off x="0" y="2716742"/>
          <a:ext cx="9905999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Analysis by relating branch currents and loop currents or branch voltages and node voltages (across tree branches).</a:t>
          </a:r>
          <a:endParaRPr lang="en-IN" sz="3200" kern="1200"/>
        </a:p>
      </dsp:txBody>
      <dsp:txXfrm>
        <a:off x="56658" y="2773400"/>
        <a:ext cx="9792683" cy="1047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D32AF-8F48-47B3-922F-8C90BA464AAB}">
      <dsp:nvSpPr>
        <dsp:cNvPr id="0" name=""/>
        <dsp:cNvSpPr/>
      </dsp:nvSpPr>
      <dsp:spPr>
        <a:xfrm>
          <a:off x="0" y="772"/>
          <a:ext cx="11172497" cy="16457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[('a', 'c'), ('b', 'c'), ('b', 'e'), ('c', 'd'), ('c', 'e'), ('c', 'a'), ('c', 'b'), ('e', 'b'), ('e', 'c'), ('d', 'c’)] </a:t>
          </a:r>
          <a:endParaRPr lang="en-IN" sz="3300" kern="1200"/>
        </a:p>
      </dsp:txBody>
      <dsp:txXfrm>
        <a:off x="80339" y="81111"/>
        <a:ext cx="11011819" cy="1485073"/>
      </dsp:txXfrm>
    </dsp:sp>
    <dsp:sp modelId="{ED2BB0F5-0C6B-4B45-B127-0018887C813D}">
      <dsp:nvSpPr>
        <dsp:cNvPr id="0" name=""/>
        <dsp:cNvSpPr/>
      </dsp:nvSpPr>
      <dsp:spPr>
        <a:xfrm>
          <a:off x="0" y="1741563"/>
          <a:ext cx="11172497" cy="16457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As we have taken example of undirected graph, so we have print same edge twice say as (‘a’,’c’) and (‘c’,’a’). We can overcome this with use of directed graph. </a:t>
          </a:r>
          <a:endParaRPr lang="en-IN" sz="3300" kern="1200"/>
        </a:p>
      </dsp:txBody>
      <dsp:txXfrm>
        <a:off x="80339" y="1821902"/>
        <a:ext cx="11011819" cy="1485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8468-607D-49D5-8EDF-B0A466F59F65}">
      <dsp:nvSpPr>
        <dsp:cNvPr id="0" name=""/>
        <dsp:cNvSpPr/>
      </dsp:nvSpPr>
      <dsp:spPr>
        <a:xfrm>
          <a:off x="0" y="450578"/>
          <a:ext cx="8915399" cy="16350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818" y="530396"/>
        <a:ext cx="8755763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6886F-049E-4D8A-83CB-8817E102DCDD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8DB3-7F63-42FA-87E6-7388543F1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9BE515-D466-4E7F-8B97-AD097ED8AC49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463A-0BAB-4CB5-9E86-DA348FF2F3E4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541B-8B4C-4DEA-A907-D685F2FC5D59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D77-590D-42B2-9349-24789DCB6091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36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48AB-2F12-4CBF-A2E8-E968522134AF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9E83-0030-4CDC-A86F-27C7DA0D1CEC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6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EE71-3201-4BC6-95FA-DF49AFC72C86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1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259A-945D-4236-86FC-209A0CD26D93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6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BEEE-2F54-4DC8-83E7-88C81383F78C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5442-BE0B-48BB-8C61-12656F1F93F2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8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2DED-3AC2-4DE9-A2D6-137D3F223E26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59BB-76D6-4D08-BE92-853944734E82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E9C4-B81D-4344-B59E-5875576401AA}" type="datetime1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563-E013-41F7-B761-69906ED9D62E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7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B2E7-F40F-46C5-A845-6504C2EF651B}" type="datetime1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2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B626-0B4E-465E-B85B-5FAFAC031B99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2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3E0FB-F3D5-448B-829F-5C5A0F19C365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ASSIGNMENT-4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25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6C25-8B13-468B-83D7-1C6B22AC05F9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ASSIGNMENT-4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59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5BBE-CE3A-8ECB-0944-87FC4669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8677" y="2146166"/>
            <a:ext cx="9816662" cy="2387600"/>
          </a:xfrm>
        </p:spPr>
        <p:txBody>
          <a:bodyPr>
            <a:normAutofit/>
          </a:bodyPr>
          <a:lstStyle/>
          <a:p>
            <a:r>
              <a:rPr lang="en-IN" sz="4800" dirty="0"/>
              <a:t> </a:t>
            </a:r>
            <a:r>
              <a:rPr lang="en-US" sz="4400" dirty="0"/>
              <a:t>APPLICATION OF GEOGRAPHY ELECTRICAL NETWORK ANALYSIS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678677" y="4882764"/>
                <a:ext cx="9307224" cy="2203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PRESENTED BY</a:t>
                </a:r>
                <a:br>
                  <a:rPr lang="en-US" sz="2800" dirty="0"/>
                </a:br>
                <a:r>
                  <a:rPr lang="en-US" sz="2800" dirty="0">
                    <a:solidFill>
                      <a:schemeClr val="tx1"/>
                    </a:solidFill>
                  </a:rPr>
                  <a:t> Madhurima Rawat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IN" sz="28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2800" dirty="0">
                    <a:solidFill>
                      <a:schemeClr val="tx1"/>
                    </a:solidFill>
                  </a:rPr>
                </a:br>
                <a:endParaRPr lang="en-IN" sz="28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678677" y="4882764"/>
                <a:ext cx="9307224" cy="2203807"/>
              </a:xfrm>
              <a:blipFill>
                <a:blip r:embed="rId2"/>
                <a:stretch>
                  <a:fillRect l="-1179" t="-2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406AC9-0764-33F6-F110-4421399DCC50}"/>
              </a:ext>
            </a:extLst>
          </p:cNvPr>
          <p:cNvSpPr txBox="1"/>
          <p:nvPr/>
        </p:nvSpPr>
        <p:spPr>
          <a:xfrm>
            <a:off x="7884507" y="4793729"/>
            <a:ext cx="5876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 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D42D8-910E-A144-2E98-C6024FDE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0" y="149995"/>
            <a:ext cx="2283449" cy="2174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24AFF-899E-98CC-FED8-54EBC3C5EA96}"/>
              </a:ext>
            </a:extLst>
          </p:cNvPr>
          <p:cNvSpPr txBox="1"/>
          <p:nvPr/>
        </p:nvSpPr>
        <p:spPr>
          <a:xfrm>
            <a:off x="5048840" y="2495164"/>
            <a:ext cx="2835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ASSIGNMENT-4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D154-C17C-3FE8-8BF1-86F688C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0"/>
            <a:ext cx="10364451" cy="1596177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51C8-18A5-2A73-D5BA-D2538B7B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0215" y="6340474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7705A-CBC6-2042-5137-B0FDB98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40474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10</a:t>
            </a:fld>
            <a:endParaRPr lang="en-IN" sz="1400" b="1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F70FDC-06DC-967F-D27C-FB50CA009D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0924" y="2025576"/>
          <a:ext cx="11172497" cy="338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5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119-73DE-154C-0F0B-6F28A022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521"/>
            <a:ext cx="10364451" cy="1596177"/>
          </a:xfrm>
        </p:spPr>
        <p:txBody>
          <a:bodyPr/>
          <a:lstStyle/>
          <a:p>
            <a:r>
              <a:rPr lang="en-IN" dirty="0"/>
              <a:t>Coding 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148-2502-9FED-D9A0-1E0A58AD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13" y="1431574"/>
            <a:ext cx="11281025" cy="4150502"/>
          </a:xfrm>
        </p:spPr>
        <p:txBody>
          <a:bodyPr>
            <a:normAutofit fontScale="85000" lnSpcReduction="20000"/>
          </a:bodyPr>
          <a:lstStyle/>
          <a:p>
            <a:r>
              <a:rPr lang="en-US" sz="1700" b="1" i="0" dirty="0">
                <a:effectLst/>
                <a:latin typeface="urw-din"/>
              </a:rPr>
              <a:t># Python program to generate the first</a:t>
            </a:r>
          </a:p>
          <a:p>
            <a:r>
              <a:rPr lang="en-US" sz="1700" b="1" i="0" dirty="0">
                <a:effectLst/>
                <a:latin typeface="urw-din"/>
              </a:rPr>
              <a:t># path of the graph from the nodes provided</a:t>
            </a:r>
          </a:p>
          <a:p>
            <a:r>
              <a:rPr lang="en-US" sz="1700" b="1" i="0" dirty="0">
                <a:effectLst/>
                <a:latin typeface="urw-din"/>
              </a:rPr>
              <a:t>graph = {</a:t>
            </a:r>
          </a:p>
          <a:p>
            <a:r>
              <a:rPr lang="en-US" sz="1700" b="1" i="0" dirty="0">
                <a:effectLst/>
                <a:latin typeface="urw-din"/>
              </a:rPr>
              <a:t>	'a': ['c'],</a:t>
            </a:r>
          </a:p>
          <a:p>
            <a:r>
              <a:rPr lang="en-US" sz="1700" b="1" i="0" dirty="0">
                <a:effectLst/>
                <a:latin typeface="urw-din"/>
              </a:rPr>
              <a:t>	'b': ['d'],</a:t>
            </a:r>
          </a:p>
          <a:p>
            <a:r>
              <a:rPr lang="en-US" sz="1700" b="1" i="0" dirty="0">
                <a:effectLst/>
                <a:latin typeface="urw-din"/>
              </a:rPr>
              <a:t>	'c': ['e'],</a:t>
            </a:r>
          </a:p>
          <a:p>
            <a:r>
              <a:rPr lang="en-US" sz="1700" b="1" i="0" dirty="0">
                <a:effectLst/>
                <a:latin typeface="urw-din"/>
              </a:rPr>
              <a:t>	'd': ['a', 'd'],</a:t>
            </a:r>
          </a:p>
          <a:p>
            <a:r>
              <a:rPr lang="en-US" sz="1700" b="1" i="0" dirty="0">
                <a:effectLst/>
                <a:latin typeface="urw-din"/>
              </a:rPr>
              <a:t>	'e': ['b', 'c']</a:t>
            </a:r>
          </a:p>
          <a:p>
            <a:r>
              <a:rPr lang="en-US" sz="1700" b="1" i="0" dirty="0">
                <a:effectLst/>
                <a:latin typeface="urw-din"/>
              </a:rPr>
              <a:t># function to find path</a:t>
            </a:r>
          </a:p>
          <a:p>
            <a:r>
              <a:rPr lang="en-US" sz="1700" b="1" i="0" dirty="0">
                <a:effectLst/>
                <a:latin typeface="urw-din"/>
              </a:rPr>
              <a:t>def </a:t>
            </a:r>
            <a:r>
              <a:rPr lang="en-US" sz="1700" b="1" i="0" dirty="0" err="1">
                <a:effectLst/>
                <a:latin typeface="urw-din"/>
              </a:rPr>
              <a:t>find_path</a:t>
            </a:r>
            <a:r>
              <a:rPr lang="en-US" sz="1700" b="1" i="0" dirty="0">
                <a:effectLst/>
                <a:latin typeface="urw-din"/>
              </a:rPr>
              <a:t>(graph, start, end, path=[]):</a:t>
            </a:r>
          </a:p>
          <a:p>
            <a:r>
              <a:rPr lang="en-US" sz="1700" b="1" i="0" dirty="0">
                <a:effectLst/>
                <a:latin typeface="urw-din"/>
              </a:rPr>
              <a:t>	path = path + [start]</a:t>
            </a:r>
          </a:p>
          <a:p>
            <a:r>
              <a:rPr lang="en-US" sz="1700" b="1" i="0" dirty="0">
                <a:effectLst/>
                <a:latin typeface="urw-din"/>
              </a:rPr>
              <a:t>	if start == end:	</a:t>
            </a:r>
            <a:endParaRPr lang="en-US" sz="1400" b="1" i="0" dirty="0">
              <a:effectLst/>
              <a:latin typeface="urw-di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8FA99-93AD-EF42-C73C-F6E06EBF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4026" y="6280935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3249-9AB6-0BB4-9B1D-7FC3E02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445" y="6280934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11</a:t>
            </a:fld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3E2BE-C1A7-8892-6F0D-CB7B9DF4BACE}"/>
              </a:ext>
            </a:extLst>
          </p:cNvPr>
          <p:cNvSpPr txBox="1"/>
          <p:nvPr/>
        </p:nvSpPr>
        <p:spPr>
          <a:xfrm>
            <a:off x="6249520" y="1388449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urw-din"/>
              </a:rPr>
              <a:t>	</a:t>
            </a:r>
            <a:r>
              <a:rPr lang="en-US" sz="2000" b="1" i="0" dirty="0">
                <a:effectLst/>
                <a:latin typeface="urw-din"/>
              </a:rPr>
              <a:t>return path</a:t>
            </a:r>
          </a:p>
          <a:p>
            <a:r>
              <a:rPr lang="en-US" sz="2000" b="1" i="0" dirty="0">
                <a:effectLst/>
                <a:latin typeface="urw-din"/>
              </a:rPr>
              <a:t>	for node in graph[start]:</a:t>
            </a:r>
          </a:p>
          <a:p>
            <a:r>
              <a:rPr lang="en-US" sz="2000" b="1" i="0" dirty="0">
                <a:effectLst/>
                <a:latin typeface="urw-din"/>
              </a:rPr>
              <a:t>		if node not in path:</a:t>
            </a:r>
          </a:p>
          <a:p>
            <a:r>
              <a:rPr lang="en-US" sz="2000" b="1" i="0" dirty="0">
                <a:effectLst/>
                <a:latin typeface="urw-din"/>
              </a:rPr>
              <a:t>			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r>
              <a:rPr lang="en-US" sz="2000" b="1" i="0" dirty="0">
                <a:effectLst/>
                <a:latin typeface="urw-din"/>
              </a:rPr>
              <a:t> = </a:t>
            </a:r>
            <a:r>
              <a:rPr lang="en-US" sz="2000" b="1" i="0" dirty="0" err="1">
                <a:effectLst/>
                <a:latin typeface="urw-din"/>
              </a:rPr>
              <a:t>find_path</a:t>
            </a:r>
            <a:r>
              <a:rPr lang="en-US" sz="2000" b="1" i="0" dirty="0">
                <a:effectLst/>
                <a:latin typeface="urw-din"/>
              </a:rPr>
              <a:t>(graph, node, end, path)</a:t>
            </a:r>
          </a:p>
          <a:p>
            <a:r>
              <a:rPr lang="en-US" sz="2000" b="1" i="0" dirty="0">
                <a:effectLst/>
                <a:latin typeface="urw-din"/>
              </a:rPr>
              <a:t>			if 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r>
              <a:rPr lang="en-US" sz="2000" b="1" i="0" dirty="0">
                <a:effectLst/>
                <a:latin typeface="urw-din"/>
              </a:rPr>
              <a:t>:</a:t>
            </a:r>
          </a:p>
          <a:p>
            <a:r>
              <a:rPr lang="en-US" sz="2000" b="1" i="0" dirty="0">
                <a:effectLst/>
                <a:latin typeface="urw-din"/>
              </a:rPr>
              <a:t>				return 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endParaRPr lang="en-US" sz="2000" b="1" i="0" dirty="0">
              <a:effectLst/>
              <a:latin typeface="urw-din"/>
            </a:endParaRPr>
          </a:p>
          <a:p>
            <a:r>
              <a:rPr lang="en-US" sz="2000" b="1" i="0" dirty="0">
                <a:effectLst/>
                <a:latin typeface="urw-din"/>
              </a:rPr>
              <a:t># Driver function call to print the path</a:t>
            </a:r>
          </a:p>
          <a:p>
            <a:r>
              <a:rPr lang="en-US" sz="2000" b="1" i="0" dirty="0">
                <a:effectLst/>
                <a:latin typeface="urw-din"/>
              </a:rPr>
              <a:t>print(</a:t>
            </a:r>
            <a:r>
              <a:rPr lang="en-US" sz="2000" b="1" i="0" dirty="0" err="1">
                <a:effectLst/>
                <a:latin typeface="urw-din"/>
              </a:rPr>
              <a:t>find_path</a:t>
            </a:r>
            <a:r>
              <a:rPr lang="en-US" sz="2000" b="1" i="0" dirty="0">
                <a:effectLst/>
                <a:latin typeface="urw-din"/>
              </a:rPr>
              <a:t>(graph, 'd', 'c'))</a:t>
            </a:r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6E32B36-4341-F6BA-0C92-6324531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571" y="4745260"/>
            <a:ext cx="3446456" cy="104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['d', 'a', 'c']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5EBB5D-BA62-FEA1-3D91-FBC64340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575886"/>
              </p:ext>
            </p:extLst>
          </p:nvPr>
        </p:nvGraphicFramePr>
        <p:xfrm>
          <a:off x="2589211" y="1818526"/>
          <a:ext cx="8915399" cy="2085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0C0A14-566C-4B11-885D-8F23A2C2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5139" y="4605205"/>
            <a:ext cx="8915399" cy="860400"/>
          </a:xfrm>
        </p:spPr>
        <p:txBody>
          <a:bodyPr/>
          <a:lstStyle/>
          <a:p>
            <a:r>
              <a:rPr lang="en-US" sz="2400" b="1" dirty="0"/>
              <a:t>ANY QUESTIONS</a:t>
            </a:r>
            <a:endParaRPr lang="en-IN" sz="2400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5A49-EE22-0B56-CFD2-F261E002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4104" y="6166631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ASSIGNMENT-4 MADHURIMA RAWAT(DATASCIENCE CSVTU)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9003-6028-47F1-E659-1EC58D42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476" y="306333"/>
            <a:ext cx="9497136" cy="1280890"/>
          </a:xfrm>
        </p:spPr>
        <p:txBody>
          <a:bodyPr/>
          <a:lstStyle/>
          <a:p>
            <a:r>
              <a:rPr lang="en-US" sz="3600" dirty="0"/>
              <a:t>GEOGRAPHY ELECTRICAL NETWORK ANALYSIS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31AA1D-861A-455A-AAD3-CAE80ED6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22" y="1587223"/>
            <a:ext cx="9768279" cy="446256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electrical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interconnection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electrical components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(e.g.,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batteries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resistors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inductors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capacitors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switches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transistors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or a model of such an interconnection, consisting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electrical elements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(e.g.,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voltage sources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current sources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resistances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inductances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capacitances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en-US" dirty="0"/>
              <a:t>A connected acyclic graph called tree was implemented 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dirty="0" err="1"/>
              <a:t>G.Kirchhoff</a:t>
            </a:r>
            <a:r>
              <a:rPr lang="en-US" dirty="0"/>
              <a:t> in 1847 and he used graph theoretical </a:t>
            </a:r>
          </a:p>
          <a:p>
            <a:pPr marL="0" indent="0">
              <a:buNone/>
            </a:pPr>
            <a:r>
              <a:rPr lang="en-US" dirty="0"/>
              <a:t>concept in the calculation of currents and voltages in networks and was later improved by </a:t>
            </a:r>
            <a:r>
              <a:rPr lang="en-US" dirty="0" err="1"/>
              <a:t>J.C.Maxwell</a:t>
            </a:r>
            <a:r>
              <a:rPr lang="en-US" dirty="0"/>
              <a:t> in 1892. 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5DA7-B81E-D252-5D76-8F6F5E5C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9757" y="6376871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ASSIGNMENT-4 MADHURIMA RAWAT(DATASCIENCE CSVTU)</a:t>
            </a:r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C43C665-9205-FF23-D935-E22A5D6F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83" y="3079532"/>
            <a:ext cx="2957663" cy="19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201-FD49-460B-0055-ACB4A153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777" y="153958"/>
            <a:ext cx="8911687" cy="1280890"/>
          </a:xfrm>
        </p:spPr>
        <p:txBody>
          <a:bodyPr/>
          <a:lstStyle/>
          <a:p>
            <a:r>
              <a:rPr lang="en-IN" dirty="0"/>
              <a:t>DEFINITIONS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0DC914-B41F-35AB-EA5B-9F7B27BBB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919535"/>
              </p:ext>
            </p:extLst>
          </p:nvPr>
        </p:nvGraphicFramePr>
        <p:xfrm>
          <a:off x="1233419" y="1166648"/>
          <a:ext cx="10252819" cy="501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4EEA-4D98-2FDD-632C-DE1160E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9829" y="6338917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ASSIGNMENT-4 MADHURIMA RAWAT(DATASCIENCE CSVTU)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9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441-ACF8-CF9B-EF71-57C9B92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453" y="22835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REPRESENTATION OF ELECTRICAL NETWORKS USING GRAPHS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4951D-F4B9-117A-EEC2-39CE78A5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615" y="1620989"/>
            <a:ext cx="9924836" cy="4328890"/>
          </a:xfrm>
        </p:spPr>
        <p:txBody>
          <a:bodyPr>
            <a:normAutofit/>
          </a:bodyPr>
          <a:lstStyle/>
          <a:p>
            <a:r>
              <a:rPr lang="en-US" dirty="0"/>
              <a:t>An electrical network can be represented using graphs as each node of the network can be considered as a vertex of the graph and each branch of the network can be considered as an edge.</a:t>
            </a:r>
          </a:p>
          <a:p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FF23-A23B-7BF2-D454-FE2EC5F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069" y="6338762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ASSIGNMENT-4 MADHURIMA RAWAT(DATASCIENCE CSVTU)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A0B42-6408-3E15-CFFE-1861C6142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1" t="52247" r="58806" b="12515"/>
          <a:stretch/>
        </p:blipFill>
        <p:spPr>
          <a:xfrm>
            <a:off x="3538232" y="3127851"/>
            <a:ext cx="5115535" cy="30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E47D-A768-17A7-C441-A63BA4C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247" y="185843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/>
              <a:t>A GRAPH MODEL REPRESENTATION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47BE0-6D88-34BA-4786-F13B277F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928" y="1664413"/>
            <a:ext cx="9503596" cy="45694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It is easy to solve a network to find out the loop currents and node voltages in a circuit when the circuit is simpler. But when the degree of difficulty increases in the circuit, we should move to an alternative by compulsion. </a:t>
            </a:r>
          </a:p>
          <a:p>
            <a:r>
              <a:rPr lang="en-US" sz="2800" dirty="0"/>
              <a:t>So we try to represent an electrical network with the help of a graph and thereby we try to solve the problem with reduced difficulties.</a:t>
            </a:r>
          </a:p>
          <a:p>
            <a:r>
              <a:rPr lang="en-US" sz="2800" b="1" dirty="0"/>
              <a:t>A graph model is used to represent a network by using the vertices and edges that cover the entire network. Given below is the graph model of the network shown above.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CC8A6-66CA-7C7B-8762-1F7A057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0616" y="6392897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ASSIGNMENT-4 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3237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730-3272-25E1-F496-01E98D24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99" y="-136642"/>
            <a:ext cx="9905998" cy="1478570"/>
          </a:xfrm>
        </p:spPr>
        <p:txBody>
          <a:bodyPr/>
          <a:lstStyle/>
          <a:p>
            <a:r>
              <a:rPr lang="en-IN" dirty="0"/>
              <a:t>GRAPH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3DDC8-C8ED-3F75-3FC7-5933D46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6073" y="6135523"/>
            <a:ext cx="6239309" cy="365125"/>
          </a:xfrm>
        </p:spPr>
        <p:txBody>
          <a:bodyPr/>
          <a:lstStyle/>
          <a:p>
            <a:r>
              <a:rPr lang="en-IN" sz="1400" b="1"/>
              <a:t>ASSIGNMENT-4 MADHURIMA RAWAT(DATASCIENCE CSVTU)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755D6-6737-BA72-08A2-AFD49C4D6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3" t="26667" r="26832" b="16781"/>
          <a:stretch/>
        </p:blipFill>
        <p:spPr>
          <a:xfrm>
            <a:off x="1944413" y="1114097"/>
            <a:ext cx="8765627" cy="48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5F2-E8A1-B7F4-A724-E72D66B3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  <a:t>Graph Theory Network Analysis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9A82D1-477E-17E5-3255-809C9E5F4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86016"/>
              </p:ext>
            </p:extLst>
          </p:nvPr>
        </p:nvGraphicFramePr>
        <p:xfrm>
          <a:off x="1141412" y="1702676"/>
          <a:ext cx="9905999" cy="40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D7EB8-EF25-10D7-DE3E-1405C69E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5563" y="6056919"/>
            <a:ext cx="6239309" cy="365125"/>
          </a:xfrm>
        </p:spPr>
        <p:txBody>
          <a:bodyPr/>
          <a:lstStyle/>
          <a:p>
            <a:r>
              <a:rPr lang="en-IN" sz="1400" b="1"/>
              <a:t>ASSIGNMENT-4 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41176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3B3A-B01C-E336-56D3-3FDF948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Relationship between Branch Currents and Loop Currents: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EB0D-D1D5-4313-2046-248466F7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9418"/>
            <a:ext cx="9905999" cy="405384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i="0" dirty="0">
                <a:effectLst/>
                <a:latin typeface="-apple-system"/>
              </a:rPr>
              <a:t>Let [</a:t>
            </a:r>
            <a:r>
              <a:rPr lang="en-US" sz="11200" b="1" i="0" dirty="0" err="1">
                <a:effectLst/>
                <a:latin typeface="-apple-system"/>
              </a:rPr>
              <a:t>I</a:t>
            </a:r>
            <a:r>
              <a:rPr lang="en-US" sz="11200" b="1" i="0" baseline="-25000" dirty="0" err="1">
                <a:effectLst/>
                <a:latin typeface="-apple-system"/>
              </a:rPr>
              <a:t>b</a:t>
            </a:r>
            <a:r>
              <a:rPr lang="en-US" sz="11200" b="1" i="0" dirty="0">
                <a:effectLst/>
                <a:latin typeface="-apple-system"/>
              </a:rPr>
              <a:t>] represents branch current matrix and [I</a:t>
            </a:r>
            <a:r>
              <a:rPr lang="en-US" sz="11200" b="1" i="0" baseline="-25000" dirty="0">
                <a:effectLst/>
                <a:latin typeface="-apple-system"/>
              </a:rPr>
              <a:t>L</a:t>
            </a:r>
            <a:r>
              <a:rPr lang="en-US" sz="11200" b="1" i="0" dirty="0">
                <a:effectLst/>
                <a:latin typeface="-apple-system"/>
              </a:rPr>
              <a:t>] represents loop current matrix, then we can relate branch currents and loop currents as,</a:t>
            </a:r>
            <a:endParaRPr lang="en-US" sz="11200" b="1" dirty="0">
              <a:latin typeface="-apple-system"/>
            </a:endParaRPr>
          </a:p>
          <a:p>
            <a:endParaRPr lang="en-US" sz="11200" b="1" dirty="0">
              <a:latin typeface="-apple-system"/>
            </a:endParaRPr>
          </a:p>
          <a:p>
            <a:pPr marL="0" indent="0">
              <a:buNone/>
            </a:pPr>
            <a:endParaRPr lang="en-US" sz="11200" b="1" dirty="0">
              <a:latin typeface="-apple-system"/>
            </a:endParaRPr>
          </a:p>
          <a:p>
            <a:pPr marL="0" indent="0">
              <a:buNone/>
            </a:pPr>
            <a:endParaRPr lang="en-US" sz="11200" b="1" dirty="0">
              <a:latin typeface="-apple-system"/>
            </a:endParaRPr>
          </a:p>
          <a:p>
            <a:r>
              <a:rPr lang="en-US" sz="11200" b="1" i="0" dirty="0">
                <a:effectLst/>
                <a:latin typeface="-apple-system"/>
              </a:rPr>
              <a:t>where [B</a:t>
            </a:r>
            <a:r>
              <a:rPr lang="en-US" sz="11200" b="1" i="0" baseline="30000" dirty="0">
                <a:effectLst/>
                <a:latin typeface="-apple-system"/>
              </a:rPr>
              <a:t>T</a:t>
            </a:r>
            <a:r>
              <a:rPr lang="en-US" sz="11200" b="1" i="0" dirty="0">
                <a:effectLst/>
                <a:latin typeface="-apple-system"/>
              </a:rPr>
              <a:t>] is the transpose of fundamental circuit matrix [B].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E95AD-4A8C-2D4D-B191-91FC03F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3728" y="6056919"/>
            <a:ext cx="6239309" cy="365125"/>
          </a:xfrm>
        </p:spPr>
        <p:txBody>
          <a:bodyPr/>
          <a:lstStyle/>
          <a:p>
            <a:r>
              <a:rPr lang="en-IN" sz="1400" b="1" dirty="0"/>
              <a:t>ASSIGNMENT-4 MADHURIMA RAWAT(DATASCIENCE CSVTU)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135D26-313F-ABE8-081E-BF827A0D9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96" r="52130"/>
          <a:stretch/>
        </p:blipFill>
        <p:spPr bwMode="auto">
          <a:xfrm>
            <a:off x="3499125" y="3429000"/>
            <a:ext cx="4005262" cy="10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8FB4-A8AE-BE4A-4CBB-C36725B4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Coding 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8DB2-4B79-23F2-227F-4A954771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230" y="1398643"/>
            <a:ext cx="10754245" cy="5205965"/>
          </a:xfrm>
        </p:spPr>
        <p:txBody>
          <a:bodyPr>
            <a:normAutofit fontScale="55000" lnSpcReduction="20000"/>
          </a:bodyPr>
          <a:lstStyle/>
          <a:p>
            <a:r>
              <a:rPr lang="en-IN" sz="2600" b="1" dirty="0"/>
              <a:t># Python program for</a:t>
            </a:r>
          </a:p>
          <a:p>
            <a:r>
              <a:rPr lang="en-IN" sz="3200" b="1" dirty="0"/>
              <a:t># validation of a graph</a:t>
            </a:r>
          </a:p>
          <a:p>
            <a:r>
              <a:rPr lang="en-IN" sz="3200" b="1" dirty="0"/>
              <a:t># import dictionary for graph</a:t>
            </a:r>
          </a:p>
          <a:p>
            <a:r>
              <a:rPr lang="en-IN" sz="3200" b="1" dirty="0"/>
              <a:t>from collections import </a:t>
            </a:r>
            <a:r>
              <a:rPr lang="en-IN" sz="3200" b="1" dirty="0" err="1"/>
              <a:t>defaultdict</a:t>
            </a:r>
            <a:endParaRPr lang="en-IN" sz="3200" b="1" dirty="0"/>
          </a:p>
          <a:p>
            <a:r>
              <a:rPr lang="en-IN" sz="3200" b="1" dirty="0"/>
              <a:t># function for adding edge to graph</a:t>
            </a:r>
          </a:p>
          <a:p>
            <a:r>
              <a:rPr lang="en-IN" sz="3200" b="1" dirty="0"/>
              <a:t>graph = </a:t>
            </a:r>
            <a:r>
              <a:rPr lang="en-IN" sz="3200" b="1" dirty="0" err="1"/>
              <a:t>defaultdict</a:t>
            </a:r>
            <a:r>
              <a:rPr lang="en-IN" sz="3200" b="1" dirty="0"/>
              <a:t>(list)</a:t>
            </a:r>
          </a:p>
          <a:p>
            <a:r>
              <a:rPr lang="en-IN" sz="3200" b="1" dirty="0"/>
              <a:t>def </a:t>
            </a:r>
            <a:r>
              <a:rPr lang="en-IN" sz="3200" b="1" dirty="0" err="1"/>
              <a:t>addEdge</a:t>
            </a:r>
            <a:r>
              <a:rPr lang="en-IN" sz="3200" b="1" dirty="0"/>
              <a:t>(</a:t>
            </a:r>
            <a:r>
              <a:rPr lang="en-IN" sz="3200" b="1" dirty="0" err="1"/>
              <a:t>graph,u,v</a:t>
            </a:r>
            <a:r>
              <a:rPr lang="en-IN" sz="3200" b="1" dirty="0"/>
              <a:t>):</a:t>
            </a:r>
          </a:p>
          <a:p>
            <a:r>
              <a:rPr lang="en-IN" sz="3200" b="1" dirty="0"/>
              <a:t>	graph[u].append(v)</a:t>
            </a:r>
          </a:p>
          <a:p>
            <a:r>
              <a:rPr lang="en-IN" sz="3200" b="1" dirty="0"/>
              <a:t># definition of function</a:t>
            </a:r>
          </a:p>
          <a:p>
            <a:r>
              <a:rPr lang="en-IN" sz="3200" b="1" dirty="0"/>
              <a:t>def </a:t>
            </a:r>
            <a:r>
              <a:rPr lang="en-IN" sz="3200" b="1" dirty="0" err="1"/>
              <a:t>generate_edges</a:t>
            </a:r>
            <a:r>
              <a:rPr lang="en-IN" sz="3200" b="1" dirty="0"/>
              <a:t>(graph):</a:t>
            </a:r>
          </a:p>
          <a:p>
            <a:r>
              <a:rPr lang="en-IN" sz="3200" b="1" dirty="0"/>
              <a:t>	edges = []</a:t>
            </a:r>
          </a:p>
          <a:p>
            <a:r>
              <a:rPr lang="en-IN" sz="3200" b="1" dirty="0"/>
              <a:t>	# for each node in graph</a:t>
            </a:r>
          </a:p>
          <a:p>
            <a:r>
              <a:rPr lang="en-IN" sz="3200" b="1" dirty="0"/>
              <a:t>	for node in graph:</a:t>
            </a:r>
            <a:r>
              <a:rPr lang="en-IN" sz="2600" dirty="0"/>
              <a:t>	</a:t>
            </a:r>
            <a:r>
              <a:rPr lang="en-IN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7CE38-85D8-C7CA-B42D-9BB2C4F9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7567" y="6248400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42A11-39A1-D87D-8E8E-EB103B8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09139" y="623948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9</a:t>
            </a:fld>
            <a:endParaRPr lang="en-IN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5D0DE-EB9C-9891-3A11-825495C8C945}"/>
              </a:ext>
            </a:extLst>
          </p:cNvPr>
          <p:cNvSpPr txBox="1"/>
          <p:nvPr/>
        </p:nvSpPr>
        <p:spPr>
          <a:xfrm>
            <a:off x="6973353" y="1415901"/>
            <a:ext cx="56821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# for each neighbour node of a single node</a:t>
            </a:r>
          </a:p>
          <a:p>
            <a:r>
              <a:rPr lang="en-IN" sz="1600" b="1" dirty="0"/>
              <a:t>		for neighbour in graph[node]:</a:t>
            </a:r>
          </a:p>
          <a:p>
            <a:r>
              <a:rPr lang="en-IN" sz="1600" b="1" dirty="0"/>
              <a:t>			# if edge exists then append</a:t>
            </a:r>
          </a:p>
          <a:p>
            <a:r>
              <a:rPr lang="en-IN" sz="1600" b="1" dirty="0"/>
              <a:t>			</a:t>
            </a:r>
            <a:r>
              <a:rPr lang="en-IN" sz="1600" b="1" dirty="0" err="1"/>
              <a:t>edges.append</a:t>
            </a:r>
            <a:r>
              <a:rPr lang="en-IN" sz="1600" b="1" dirty="0"/>
              <a:t>((node, neighbour))</a:t>
            </a:r>
          </a:p>
          <a:p>
            <a:r>
              <a:rPr lang="en-IN" sz="1600" b="1" dirty="0"/>
              <a:t>	return edges</a:t>
            </a:r>
          </a:p>
          <a:p>
            <a:r>
              <a:rPr lang="en-IN" sz="1600" b="1" dirty="0"/>
              <a:t># declaration of graph as dictionary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graph,'a','c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graph,'b','c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graph,'b','e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graph,'c','d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graph,'c','e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graph,'c','a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graph,'c','b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graph,'e','b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graph,'d','c</a:t>
            </a:r>
            <a:r>
              <a:rPr lang="en-IN" sz="1600" b="1" dirty="0"/>
              <a:t>')</a:t>
            </a:r>
          </a:p>
          <a:p>
            <a:r>
              <a:rPr lang="en-IN" sz="1600" b="1" dirty="0" err="1"/>
              <a:t>addEdge</a:t>
            </a:r>
            <a:r>
              <a:rPr lang="en-IN" sz="1600" b="1" dirty="0"/>
              <a:t>(</a:t>
            </a:r>
            <a:r>
              <a:rPr lang="en-IN" sz="1600" b="1" dirty="0" err="1"/>
              <a:t>graph,'e','c</a:t>
            </a:r>
            <a:r>
              <a:rPr lang="en-IN" sz="1600" b="1" dirty="0"/>
              <a:t>')</a:t>
            </a:r>
          </a:p>
          <a:p>
            <a:r>
              <a:rPr lang="en-IN" sz="1600" b="1" dirty="0"/>
              <a:t># Driver Function call</a:t>
            </a:r>
          </a:p>
          <a:p>
            <a:r>
              <a:rPr lang="en-IN" sz="1600" b="1" dirty="0"/>
              <a:t># to print generated graph</a:t>
            </a:r>
          </a:p>
          <a:p>
            <a:r>
              <a:rPr lang="en-IN" sz="1600" b="1" dirty="0"/>
              <a:t>print(</a:t>
            </a:r>
            <a:r>
              <a:rPr lang="en-IN" sz="1600" b="1" dirty="0" err="1"/>
              <a:t>generate_edges</a:t>
            </a:r>
            <a:r>
              <a:rPr lang="en-IN" sz="1600" b="1" dirty="0"/>
              <a:t>(graph))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1103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191</TotalTime>
  <Words>1118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Cambria Math</vt:lpstr>
      <vt:lpstr>Consolas</vt:lpstr>
      <vt:lpstr>Times New Roman</vt:lpstr>
      <vt:lpstr>Tw Cen MT</vt:lpstr>
      <vt:lpstr>urw-din</vt:lpstr>
      <vt:lpstr>Circuit</vt:lpstr>
      <vt:lpstr> APPLICATION OF GEOGRAPHY ELECTRICAL NETWORK ANALYSIS</vt:lpstr>
      <vt:lpstr>GEOGRAPHY ELECTRICAL NETWORK ANALYSIS</vt:lpstr>
      <vt:lpstr>DEFINITIONS</vt:lpstr>
      <vt:lpstr>REPRESENTATION OF ELECTRICAL NETWORKS USING GRAPHS</vt:lpstr>
      <vt:lpstr>A GRAPH MODEL REPRESENTATION</vt:lpstr>
      <vt:lpstr>GRAPH MODEL</vt:lpstr>
      <vt:lpstr>Graph Theory Network Analysis </vt:lpstr>
      <vt:lpstr>Relationship between Branch Currents and Loop Currents: </vt:lpstr>
      <vt:lpstr>Coding implementation in python</vt:lpstr>
      <vt:lpstr>output</vt:lpstr>
      <vt:lpstr>Coding implementation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BAYES THEOREM</dc:title>
  <dc:creator>Madhurima Rawat</dc:creator>
  <cp:lastModifiedBy>Madhurima Rawat</cp:lastModifiedBy>
  <cp:revision>40</cp:revision>
  <dcterms:created xsi:type="dcterms:W3CDTF">2022-11-09T17:15:38Z</dcterms:created>
  <dcterms:modified xsi:type="dcterms:W3CDTF">2022-12-03T06:05:39Z</dcterms:modified>
</cp:coreProperties>
</file>