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0" r:id="rId6"/>
    <p:sldId id="258" r:id="rId7"/>
    <p:sldId id="261" r:id="rId8"/>
    <p:sldId id="262" r:id="rId9"/>
    <p:sldId id="263" r:id="rId10"/>
    <p:sldId id="264" r:id="rId11"/>
    <p:sldId id="265" r:id="rId12"/>
    <p:sldId id="267" r:id="rId13"/>
    <p:sldId id="269" r:id="rId14"/>
    <p:sldId id="270" r:id="rId15"/>
    <p:sldId id="271" r:id="rId16"/>
    <p:sldId id="273" r:id="rId17"/>
    <p:sldId id="274" r:id="rId18"/>
    <p:sldId id="275"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612.54919" units="1/cm"/>
          <inkml:channelProperty channel="Y" name="resolution" value="2150.06567" units="1/cm"/>
          <inkml:channelProperty channel="T" name="resolution" value="1" units="1/dev"/>
        </inkml:channelProperties>
      </inkml:inkSource>
      <inkml:timestamp xml:id="ts0" timeString="2022-12-03T05:27:56.847"/>
    </inkml:context>
    <inkml:brush xml:id="br0">
      <inkml:brushProperty name="width" value="0.05292" units="cm"/>
      <inkml:brushProperty name="height" value="0.05292" units="cm"/>
      <inkml:brushProperty name="color" value="#FF0000"/>
    </inkml:brush>
  </inkml:definitions>
  <inkml:trace contextRef="#ctx0" brushRef="#br0">23368 15744 0,'0'0'0,"-13"-5"16,-4 1-16,-11 3 15,0-5-15,-3 6 16,-2-2-16,3 4 16,30-2-1,-37 7-15,-2 14 16,5 8-16,5 10 15,3 4-15,3 4 16,23-47-16,-20 59 16,20-59-16,-12 67 15,12-67-15,-4 76 16,4-76 0,10 84-16,-10-84 15,31 71-15,-31-71 16,50 45-16,8-27 15,2-24-15,-5-16 16,-5-7-16,-13-1 16,-4 1-16,-3-9 15,-5-4 1,0-1-16,-5 3 16,-7-2-16,-5 9 15,-4 5-15,-4-1 16,0 1-16,-5 2 15,2 1-15,-3 5 16,2 2 0,0 2-16,1 2 15,-2 5-15,3 1 16,2 5-16,0 6 16,0 2-16,2 12 15,0 5-15,1 10 16,2 4-16,0 11 15,3 12 1,-1 8-16,-1 2 16,2 5-16,-2-2 15,1 4-15,-1 23 16,-2 12-16,-4-9 16,-7-7-16,1-10 15,-5-3 1,-6 2-16,-1 2 15,-7-4-15,-1-7 16,-8-5-16,-7-14 16,-4-10-16,6-15 15</inkml:trace>
  <inkml:trace contextRef="#ctx0" brushRef="#br0" timeOffset="593.65">22495 14842 0,'0'16'16,"0"13"-16,0 13 15,0 2-15,0 9 16,0 4-16,0-57 15,0 71 1,0 15-16,0 21 16,0-13-16,-3-6 15,3-88-15,-3 91 16,-1-2-16,4-89 16,0 0-16,0 0 15,-1 83 1,3-31-16,4-32 15,-1-28-15,2-14 16</inkml:trace>
  <inkml:trace contextRef="#ctx0" brushRef="#br0" timeOffset="1562.39">22547 14724 0,'0'0'0,"0"0"16,5 0 0,12 0-16,7 0 15,4 0-15,5 0 16,5 0-16,-38 0 15,52 0-15,8 0 16,14 0-16,0 0 16,-7 0-1,2 0-15,1 0 16,3 0-16,2-2 16,0 0-16,3-4 15,-5 4-15,-2-2 16,3 0-1,-11 4-15,0-1 16,-2 1-16,-4-4 16,2 4-16,-59 0 15,58 0-15,-58 0 16,52 7-16,-11 7 16,-41-14-1,34 19-15,-34-19 16,0 0-16,29 30 15,-29-30-15,24 39 16,-24-39-16,13 53 16,-13-53-16,6 61 15,-6-61 1,2 70-16,-4 6 16,2-76-16,-8 94 15,-2-2-15,4-10 16,6-82-16,-9 78 15,9-78-15,-10 77 16,10-77 0,0 0-16,-14 78 15,-2-17-15,0-17 16,16-44-16,-20 27 16,20-27-16,-23 19 15,23-19-15,-33 10 16,-16-1-1,-4-6-15,0-1 16,0-2-16,-4 0 16,-17 0-16,-6 3 15,0 2-15,5 2 16,3-2-16,5 7 16,-2 0-16,0-1 15,3 2 1,4-1-16,0-1 15,5-2-15,2 1 16,12-7-16,5 2 16,0 0-16,38-5 15,0 0-15,-40 0 16,40 0-16,0 0 16,0 0-1,-41-10-15,2-8 16</inkml:trace>
  <inkml:trace contextRef="#ctx0" brushRef="#br0" timeOffset="2265.34">23424 14861 0,'0'0'16,"-12"0"-16,-4 4 15,-10 1-15,1-3 16,-4 2 0,1 4-16,-2 6 15,5 8-15,0 5 16,25-27-16,-26 40 15,1 13-15,5 8 16,1-2-16,19-59 16,-8 60-1,8-60-15,0 62 16,0-62-16,11 56 16,-11-56-16,22 50 15,-22-50-15,0 0 16,36 43-16,8-11 15,1-13 1,-7-7-16,-3-12 16,-3-11-16,-32 11 15,29-18-15,-29 18 16,24-35-16,-24 35 16,22-50-16,-9-12 15,-8 0 1,-6 7-16,-6-2 15,-8 2-15,-2 9 16,-3 5-16,-8 1 16,-7 9-16,-6 6 15,-8 8-15,-6 14 16</inkml:trace>
  <inkml:trace contextRef="#ctx0" brushRef="#br0" timeOffset="57231.57">5306 12649 0,'-14'14'0,"-2"6"16,-11 10-16,-1 4 15,-3 4-15,-4 2 16,-3 0-16,-2 6 16,-2-5-16,1 3 15,41-44 1,-42 46-16,42-46 16,-45 51-16,-6 17 15,5-3-15,46-65 16,-38 61-16,4-6 15,34-55-15,-34 59 16</inkml:trace>
  <inkml:trace contextRef="#ctx0" brushRef="#br0" timeOffset="57809.61">5726 12408 0,'0'0'16,"-4"13"-16,2 11 15,0 12 1,-2 0-16,4 1 15,-3 8-15,3 0 16,0 1-16,-3 11 16,-1 1-16,-3 6 15,1-2 1,4 6-16,0 3 16,2 4-16,-8 6 15,-12-10-15</inkml:trace>
  <inkml:trace contextRef="#ctx0" brushRef="#br0" timeOffset="58793.77">8055 12430 0,'0'0'16,"-7"7"-16,-3 3 16,-6 6-16,-3 2 15,3 2 1,-6 2-16,0 6 16,-11 6-16,0 6 15,-1 4-15,-3 4 16,-3 6-16,-12 25 15,-7 18 1,1 9-16,-2 2 16,9-7-16,4-5 15,8-14-15,13-17 16,4-11-16</inkml:trace>
  <inkml:trace contextRef="#ctx0" brushRef="#br0" timeOffset="59528.38">8181 12694 0,'0'0'0,"0"-15"16,0-10-16,0-6 16,0 2-1,4 0-15,7-4 16,3 11-16,-1 4 16,0 0-16,-13 18 15,17-18-15,-17 18 16,22-19-16,-22 19 15,25-16 1,-25 16-16,28-1 16,-28 1-16,25 10 15,-5 14-15,-7 7 16,-4 7-16,-9 15 16,-6 6-16,-2 2 15,-9 5 1,-2 0-16,-3 0 15,-1 0-15,-1-3 16,1 0-16,2-7 16,0-4-16,10-9 15,11-43-15,0 0 16,0 0 0,-5 36-16,6-12 15,10-11-15,8-8 16,6-8-16,10-5 15,10-9-15,5-3 16,2-2-16,-52 22 16,58-21-1,12-9-15,-3-3 16</inkml:trace>
  <inkml:trace contextRef="#ctx0" brushRef="#br0" timeOffset="65902.92">10752 12158 0,'0'0'16,"-12"5"-16,-7 7 15,-1 5-15,-2 10 16,1-4 0,-1 10-16,-7 10 15,-3 6-15,-2 4 16,-4 8-16,-8 18 16,-8 15-16,2 2 15,0-5-15,8-4 16,-5-3-1,5 1-15,-4-1 16,9-3-16,3-3 16,36-78-16,-25 65 15,11-18-15,2-13 16</inkml:trace>
  <inkml:trace contextRef="#ctx0" brushRef="#br0" timeOffset="66762.07">10868 12894 0,'0'0'0,"0"0"16,0 0-16,-4-16 15,3-12-15,-2-9 16,1 5-16,6 1 16,-1-1-16,6 1 15,3-4-15,3 12 16,-15 23-1,14-25-15,-14 25 16,14-25-16,-14 25 16,0 0-16,21-30 15,-21 30-15,0 0 16,32-32 0,-32 32-16,0 0 15,34-13-15,-34 13 16,0 0-16,29 6 15,-29-6-15,23 26 16,-23-26 0,16 38-16,-6 7 15,-4 2-15,-12 0 16,0-3-16,-4 2 16,-7-1-16,1 3 15,-3-4 1,-1 2-16,0-3 15,2-2-15,18-41 16,-20 44-16,20-44 16,0 0-16,-22 45 15,22-45-15,0 0 16,0 0-16,-16 41 16,16-41-1,-5 33-15,13-19 16,8-13-16,9-7 15,7-8-15,17-14 16,4-1-16,24-14 16,11-6-16,-3-2 15</inkml:trace>
  <inkml:trace contextRef="#ctx0" brushRef="#br0" timeOffset="76090.53">13103 12581 0,'0'0'0,"-10"11"16,-8 4-16,-5 8 15,-3 7-15,-1 4 16,-4 7-16,-1 2 16,-5 9-1,-4 6-15,-9 29 16,-11 17-16,6-2 16,6-2-16,12-21 15,37-79-15,-24 68 16,24-68-16,-20 68 15</inkml:trace>
  <inkml:trace contextRef="#ctx0" brushRef="#br0" timeOffset="76480.89">13611 12553 0,'0'0'0,"-5"10"15,3 6-15,0 10 16,-4 1-16,4 12 16,-4 4-16,2 14 15,4-57 1,-4 76-16,-2 34 15,0 0-15,-11-15 16</inkml:trace>
  <inkml:trace contextRef="#ctx0" brushRef="#br0" timeOffset="77856">23438 12714 0,'-10'21'0,"-3"4"15,-4 5-15,-1 2 16,1-2-16,-5 4 16,-1 2-1,1 3-15,-5 3 16,-1 1-16,0-3 16,1 4-16,-2 5 15,-5 5-15,1 1 16,-4 2-1,-1-1-15,-9 11 16,2-12-16</inkml:trace>
  <inkml:trace contextRef="#ctx0" brushRef="#br0" timeOffset="78371.52">24090 12530 0,'0'0'0,"0"0"16,0 0-16,0 0 15,0 0-15,0 0 16,0 0 0,3 12-16,4 11 15,2 17-15,0 6 16,-6 10-16,-3 8 15,-4 13-15,-8 22 16,-7 7 0,-7 2-16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itchFamily="18" charset="0"/>
                <a:cs typeface="Times New Roman" pitchFamily="18" charset="0"/>
              </a:rPr>
              <a:t>Sorting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F9FC9EFB-6469-2534-C122-3E667C3B7BC6}"/>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Find the index of each element of the original array in the count array. This gives the cumulative count. </a:t>
            </a:r>
          </a:p>
        </p:txBody>
      </p:sp>
      <p:pic>
        <p:nvPicPr>
          <p:cNvPr id="6146" name="Picture 2" descr="Counting Sort Steps">
            <a:extLst>
              <a:ext uri="{FF2B5EF4-FFF2-40B4-BE49-F238E27FC236}">
                <a16:creationId xmlns:a16="http://schemas.microsoft.com/office/drawing/2014/main" id="{8ED8699D-EE04-1700-09F9-F9521491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46755"/>
            <a:ext cx="7162800" cy="361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7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78E0B1B-1F02-307A-1980-D7171B3F8FBA}"/>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After placing each element at its correct position, decrease its count by one.</a:t>
            </a:r>
          </a:p>
        </p:txBody>
      </p:sp>
    </p:spTree>
    <p:extLst>
      <p:ext uri="{BB962C8B-B14F-4D97-AF65-F5344CB8AC3E}">
        <p14:creationId xmlns:p14="http://schemas.microsoft.com/office/powerpoint/2010/main" val="72027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27DA-FA81-D2FB-4D5C-F116D7DFA5E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Code: Python</a:t>
            </a:r>
          </a:p>
        </p:txBody>
      </p:sp>
      <p:sp>
        <p:nvSpPr>
          <p:cNvPr id="3" name="Content Placeholder 2">
            <a:extLst>
              <a:ext uri="{FF2B5EF4-FFF2-40B4-BE49-F238E27FC236}">
                <a16:creationId xmlns:a16="http://schemas.microsoft.com/office/drawing/2014/main" id="{8BFBF9E7-6C2A-528D-1196-D31D62A03D6F}"/>
              </a:ext>
            </a:extLst>
          </p:cNvPr>
          <p:cNvSpPr>
            <a:spLocks noGrp="1"/>
          </p:cNvSpPr>
          <p:nvPr>
            <p:ph idx="1"/>
          </p:nvPr>
        </p:nvSpPr>
        <p:spPr>
          <a:xfrm>
            <a:off x="457200" y="1600200"/>
            <a:ext cx="4114800" cy="5257800"/>
          </a:xfrm>
        </p:spPr>
        <p:txBody>
          <a:bodyPr>
            <a:noAutofit/>
          </a:bodyPr>
          <a:lstStyle/>
          <a:p>
            <a:pPr marL="0" indent="0">
              <a:buNone/>
            </a:pPr>
            <a:r>
              <a:rPr lang="en-GB" sz="1400" dirty="0"/>
              <a:t># Counting sort in Python programming</a:t>
            </a:r>
          </a:p>
          <a:p>
            <a:pPr marL="0" indent="0">
              <a:buNone/>
            </a:pPr>
            <a:endParaRPr lang="en-GB" sz="1400" dirty="0"/>
          </a:p>
          <a:p>
            <a:pPr marL="0" indent="0">
              <a:buNone/>
            </a:pPr>
            <a:endParaRPr lang="en-GB" sz="1400" dirty="0"/>
          </a:p>
          <a:p>
            <a:pPr marL="0" indent="0">
              <a:buNone/>
            </a:pPr>
            <a:r>
              <a:rPr lang="en-GB" sz="1400" dirty="0"/>
              <a:t>def </a:t>
            </a:r>
            <a:r>
              <a:rPr lang="en-GB" sz="1400" dirty="0" err="1"/>
              <a:t>countingSort</a:t>
            </a:r>
            <a:r>
              <a:rPr lang="en-GB" sz="1400" dirty="0"/>
              <a:t>(array):</a:t>
            </a:r>
          </a:p>
          <a:p>
            <a:pPr marL="0" indent="0">
              <a:buNone/>
            </a:pPr>
            <a:r>
              <a:rPr lang="en-GB" sz="1400" dirty="0"/>
              <a:t>    size = </a:t>
            </a:r>
            <a:r>
              <a:rPr lang="en-GB" sz="1400" dirty="0" err="1"/>
              <a:t>len</a:t>
            </a:r>
            <a:r>
              <a:rPr lang="en-GB" sz="1400" dirty="0"/>
              <a:t>(array)</a:t>
            </a:r>
          </a:p>
          <a:p>
            <a:pPr marL="0" indent="0">
              <a:buNone/>
            </a:pPr>
            <a:r>
              <a:rPr lang="en-GB" sz="1400" dirty="0"/>
              <a:t>    output = [0] * size</a:t>
            </a:r>
          </a:p>
          <a:p>
            <a:pPr marL="0" indent="0">
              <a:buNone/>
            </a:pPr>
            <a:endParaRPr lang="en-GB" sz="1400" dirty="0"/>
          </a:p>
          <a:p>
            <a:pPr marL="0" indent="0">
              <a:buNone/>
            </a:pPr>
            <a:r>
              <a:rPr lang="en-GB" sz="1400" dirty="0"/>
              <a:t>    # Initialize count array</a:t>
            </a:r>
          </a:p>
          <a:p>
            <a:pPr marL="0" indent="0">
              <a:buNone/>
            </a:pPr>
            <a:r>
              <a:rPr lang="en-GB" sz="1400" dirty="0"/>
              <a:t>    count = [0] * 10</a:t>
            </a:r>
          </a:p>
          <a:p>
            <a:pPr marL="0" indent="0">
              <a:buNone/>
            </a:pPr>
            <a:endParaRPr lang="en-GB" sz="1400" dirty="0"/>
          </a:p>
          <a:p>
            <a:pPr marL="0" indent="0">
              <a:buNone/>
            </a:pPr>
            <a:r>
              <a:rPr lang="en-GB" sz="1400" dirty="0"/>
              <a:t>    # Store the count of each elements in count array</a:t>
            </a:r>
          </a:p>
          <a:p>
            <a:pPr marL="0" indent="0">
              <a:buNone/>
            </a:pPr>
            <a:r>
              <a:rPr lang="en-GB" sz="1400" dirty="0"/>
              <a:t>    for </a:t>
            </a:r>
            <a:r>
              <a:rPr lang="en-GB" sz="1400" dirty="0" err="1"/>
              <a:t>i</a:t>
            </a:r>
            <a:r>
              <a:rPr lang="en-GB" sz="1400" dirty="0"/>
              <a:t> in range(0, size):</a:t>
            </a:r>
          </a:p>
          <a:p>
            <a:pPr marL="0" indent="0">
              <a:buNone/>
            </a:pPr>
            <a:r>
              <a:rPr lang="en-GB" sz="1400" dirty="0"/>
              <a:t>        count[array[</a:t>
            </a:r>
            <a:r>
              <a:rPr lang="en-GB" sz="1400" dirty="0" err="1"/>
              <a:t>i</a:t>
            </a:r>
            <a:r>
              <a:rPr lang="en-GB" sz="1400" dirty="0"/>
              <a:t>]] += 1</a:t>
            </a:r>
          </a:p>
          <a:p>
            <a:pPr marL="0" indent="0">
              <a:buNone/>
            </a:pPr>
            <a:endParaRPr lang="en-GB" sz="1400" dirty="0"/>
          </a:p>
          <a:p>
            <a:pPr marL="0" indent="0">
              <a:buNone/>
            </a:pPr>
            <a:r>
              <a:rPr lang="en-GB" sz="1400" dirty="0"/>
              <a:t>    # Store the </a:t>
            </a:r>
            <a:r>
              <a:rPr lang="en-GB" sz="1400" dirty="0" err="1"/>
              <a:t>cummulative</a:t>
            </a:r>
            <a:r>
              <a:rPr lang="en-GB" sz="1400" dirty="0"/>
              <a:t> count</a:t>
            </a:r>
          </a:p>
          <a:p>
            <a:pPr marL="0" indent="0">
              <a:buNone/>
            </a:pPr>
            <a:r>
              <a:rPr lang="en-GB" sz="1400" dirty="0"/>
              <a:t>    for </a:t>
            </a:r>
            <a:r>
              <a:rPr lang="en-GB" sz="1400" dirty="0" err="1"/>
              <a:t>i</a:t>
            </a:r>
            <a:r>
              <a:rPr lang="en-GB" sz="1400" dirty="0"/>
              <a:t> in range(1, 10):</a:t>
            </a:r>
          </a:p>
          <a:p>
            <a:pPr marL="0" indent="0">
              <a:buNone/>
            </a:pPr>
            <a:r>
              <a:rPr lang="en-GB" sz="1400" dirty="0"/>
              <a:t>        count[</a:t>
            </a:r>
            <a:r>
              <a:rPr lang="en-GB" sz="1400" dirty="0" err="1"/>
              <a:t>i</a:t>
            </a:r>
            <a:r>
              <a:rPr lang="en-GB" sz="1400" dirty="0"/>
              <a:t>] += count[</a:t>
            </a:r>
            <a:r>
              <a:rPr lang="en-GB" sz="1400" dirty="0" err="1"/>
              <a:t>i</a:t>
            </a:r>
            <a:r>
              <a:rPr lang="en-GB" sz="1400" dirty="0"/>
              <a:t> - 1]</a:t>
            </a:r>
          </a:p>
          <a:p>
            <a:pPr marL="0" indent="0">
              <a:buNone/>
            </a:pPr>
            <a:endParaRPr lang="en-GB" sz="1400" dirty="0"/>
          </a:p>
        </p:txBody>
      </p:sp>
      <p:sp>
        <p:nvSpPr>
          <p:cNvPr id="5" name="Content Placeholder 2">
            <a:extLst>
              <a:ext uri="{FF2B5EF4-FFF2-40B4-BE49-F238E27FC236}">
                <a16:creationId xmlns:a16="http://schemas.microsoft.com/office/drawing/2014/main" id="{49C6FD09-41E8-C6E7-9C17-C61BFB081C91}"/>
              </a:ext>
            </a:extLst>
          </p:cNvPr>
          <p:cNvSpPr txBox="1">
            <a:spLocks/>
          </p:cNvSpPr>
          <p:nvPr/>
        </p:nvSpPr>
        <p:spPr>
          <a:xfrm>
            <a:off x="4572000" y="160019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
        <p:nvSpPr>
          <p:cNvPr id="6" name="Content Placeholder 2">
            <a:extLst>
              <a:ext uri="{FF2B5EF4-FFF2-40B4-BE49-F238E27FC236}">
                <a16:creationId xmlns:a16="http://schemas.microsoft.com/office/drawing/2014/main" id="{FB5B3AFD-EFC1-9910-8475-1CDB372F07B6}"/>
              </a:ext>
            </a:extLst>
          </p:cNvPr>
          <p:cNvSpPr txBox="1">
            <a:spLocks/>
          </p:cNvSpPr>
          <p:nvPr/>
        </p:nvSpPr>
        <p:spPr>
          <a:xfrm>
            <a:off x="4572000" y="1600199"/>
            <a:ext cx="4114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a:t> # Find the index of each element of the original array in count array</a:t>
            </a:r>
          </a:p>
          <a:p>
            <a:pPr marL="0" indent="0">
              <a:buNone/>
            </a:pPr>
            <a:r>
              <a:rPr lang="en-GB" sz="1400" dirty="0"/>
              <a:t>    # place the elements in output array</a:t>
            </a:r>
          </a:p>
          <a:p>
            <a:pPr marL="0" indent="0">
              <a:buNone/>
            </a:pPr>
            <a:r>
              <a:rPr lang="en-GB" sz="1400" dirty="0"/>
              <a:t>    </a:t>
            </a:r>
            <a:r>
              <a:rPr lang="en-GB" sz="1400" dirty="0" err="1"/>
              <a:t>i</a:t>
            </a:r>
            <a:r>
              <a:rPr lang="en-GB" sz="1400" dirty="0"/>
              <a:t> = size - 1</a:t>
            </a:r>
          </a:p>
          <a:p>
            <a:pPr marL="0" indent="0">
              <a:buNone/>
            </a:pPr>
            <a:r>
              <a:rPr lang="en-GB" sz="1400" dirty="0"/>
              <a:t>    while </a:t>
            </a:r>
            <a:r>
              <a:rPr lang="en-GB" sz="1400" dirty="0" err="1"/>
              <a:t>i</a:t>
            </a:r>
            <a:r>
              <a:rPr lang="en-GB" sz="1400" dirty="0"/>
              <a:t> &gt;= 0:</a:t>
            </a:r>
          </a:p>
          <a:p>
            <a:pPr marL="0" indent="0">
              <a:buNone/>
            </a:pPr>
            <a:r>
              <a:rPr lang="en-GB" sz="1400" dirty="0"/>
              <a:t>        output[count[array[</a:t>
            </a:r>
            <a:r>
              <a:rPr lang="en-GB" sz="1400" dirty="0" err="1"/>
              <a:t>i</a:t>
            </a:r>
            <a:r>
              <a:rPr lang="en-GB" sz="1400" dirty="0"/>
              <a:t>]] - 1] = array[</a:t>
            </a:r>
            <a:r>
              <a:rPr lang="en-GB" sz="1400" dirty="0" err="1"/>
              <a:t>i</a:t>
            </a:r>
            <a:r>
              <a:rPr lang="en-GB" sz="1400" dirty="0"/>
              <a:t>]</a:t>
            </a:r>
          </a:p>
          <a:p>
            <a:pPr marL="0" indent="0">
              <a:buNone/>
            </a:pPr>
            <a:r>
              <a:rPr lang="en-GB" sz="1400" dirty="0"/>
              <a:t>        count[array[</a:t>
            </a:r>
            <a:r>
              <a:rPr lang="en-GB" sz="1400" dirty="0" err="1"/>
              <a:t>i</a:t>
            </a:r>
            <a:r>
              <a:rPr lang="en-GB" sz="1400" dirty="0"/>
              <a:t>]] -= 1</a:t>
            </a:r>
          </a:p>
          <a:p>
            <a:pPr marL="0" indent="0">
              <a:buNone/>
            </a:pPr>
            <a:r>
              <a:rPr lang="en-GB" sz="1400" dirty="0"/>
              <a:t>        </a:t>
            </a:r>
            <a:r>
              <a:rPr lang="en-GB" sz="1400" dirty="0" err="1"/>
              <a:t>i</a:t>
            </a:r>
            <a:r>
              <a:rPr lang="en-GB" sz="1400" dirty="0"/>
              <a:t> -= 1</a:t>
            </a:r>
          </a:p>
          <a:p>
            <a:pPr marL="0" indent="0">
              <a:buNone/>
            </a:pPr>
            <a:endParaRPr lang="en-GB" sz="1400" dirty="0"/>
          </a:p>
          <a:p>
            <a:pPr marL="0" indent="0">
              <a:buNone/>
            </a:pPr>
            <a:r>
              <a:rPr lang="en-GB" sz="1400" dirty="0"/>
              <a:t>    # Copy the sorted elements into original array</a:t>
            </a:r>
          </a:p>
          <a:p>
            <a:pPr marL="0" indent="0">
              <a:buNone/>
            </a:pPr>
            <a:r>
              <a:rPr lang="en-GB" sz="1400" dirty="0"/>
              <a:t>    for </a:t>
            </a:r>
            <a:r>
              <a:rPr lang="en-GB" sz="1400" dirty="0" err="1"/>
              <a:t>i</a:t>
            </a:r>
            <a:r>
              <a:rPr lang="en-GB" sz="1400" dirty="0"/>
              <a:t> in range(0, size):</a:t>
            </a:r>
          </a:p>
          <a:p>
            <a:pPr marL="0" indent="0">
              <a:buNone/>
            </a:pPr>
            <a:r>
              <a:rPr lang="en-GB" sz="1400" dirty="0"/>
              <a:t>        array[</a:t>
            </a:r>
            <a:r>
              <a:rPr lang="en-GB" sz="1400" dirty="0" err="1"/>
              <a:t>i</a:t>
            </a:r>
            <a:r>
              <a:rPr lang="en-GB" sz="1400" dirty="0"/>
              <a:t>] = output[</a:t>
            </a:r>
            <a:r>
              <a:rPr lang="en-GB" sz="1400" dirty="0" err="1"/>
              <a:t>i</a:t>
            </a:r>
            <a:r>
              <a:rPr lang="en-GB" sz="1400" dirty="0"/>
              <a:t>]</a:t>
            </a:r>
          </a:p>
          <a:p>
            <a:pPr marL="0" indent="0">
              <a:buNone/>
            </a:pPr>
            <a:endParaRPr lang="en-GB" sz="1400" dirty="0"/>
          </a:p>
          <a:p>
            <a:pPr marL="0" indent="0">
              <a:buNone/>
            </a:pPr>
            <a:endParaRPr lang="en-GB" sz="1400" dirty="0"/>
          </a:p>
          <a:p>
            <a:pPr marL="0" indent="0">
              <a:buNone/>
            </a:pPr>
            <a:r>
              <a:rPr lang="en-GB" sz="1400" dirty="0"/>
              <a:t>data = [4, 2, 2, 8, 3, 3, 1]</a:t>
            </a:r>
          </a:p>
          <a:p>
            <a:pPr marL="0" indent="0">
              <a:buNone/>
            </a:pPr>
            <a:r>
              <a:rPr lang="en-GB" sz="1400" dirty="0" err="1"/>
              <a:t>countingSort</a:t>
            </a:r>
            <a:r>
              <a:rPr lang="en-GB" sz="1400" dirty="0"/>
              <a:t>(data)</a:t>
            </a:r>
          </a:p>
          <a:p>
            <a:pPr marL="0" indent="0">
              <a:buNone/>
            </a:pPr>
            <a:r>
              <a:rPr lang="en-GB" sz="1400" dirty="0"/>
              <a:t>print("Sorted Array in Ascending Order: ")</a:t>
            </a:r>
          </a:p>
          <a:p>
            <a:pPr marL="0" indent="0">
              <a:buNone/>
            </a:pPr>
            <a:r>
              <a:rPr lang="en-GB" sz="1400" dirty="0"/>
              <a:t>print(data)</a:t>
            </a:r>
          </a:p>
        </p:txBody>
      </p:sp>
    </p:spTree>
    <p:extLst>
      <p:ext uri="{BB962C8B-B14F-4D97-AF65-F5344CB8AC3E}">
        <p14:creationId xmlns:p14="http://schemas.microsoft.com/office/powerpoint/2010/main" val="77255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AA81-B334-C4D7-9165-C31A840790D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Complexity</a:t>
            </a:r>
          </a:p>
        </p:txBody>
      </p:sp>
      <p:graphicFrame>
        <p:nvGraphicFramePr>
          <p:cNvPr id="4" name="Table 4">
            <a:extLst>
              <a:ext uri="{FF2B5EF4-FFF2-40B4-BE49-F238E27FC236}">
                <a16:creationId xmlns:a16="http://schemas.microsoft.com/office/drawing/2014/main" id="{1506E7AD-61C4-A363-531D-15C3C98C04EB}"/>
              </a:ext>
            </a:extLst>
          </p:cNvPr>
          <p:cNvGraphicFramePr>
            <a:graphicFrameLocks noGrp="1"/>
          </p:cNvGraphicFramePr>
          <p:nvPr>
            <p:ph idx="1"/>
            <p:extLst>
              <p:ext uri="{D42A27DB-BD31-4B8C-83A1-F6EECF244321}">
                <p14:modId xmlns:p14="http://schemas.microsoft.com/office/powerpoint/2010/main" val="2107170797"/>
              </p:ext>
            </p:extLst>
          </p:nvPr>
        </p:nvGraphicFramePr>
        <p:xfrm>
          <a:off x="457200" y="1975521"/>
          <a:ext cx="8229600" cy="741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759006003"/>
                    </a:ext>
                  </a:extLst>
                </a:gridCol>
                <a:gridCol w="2743200">
                  <a:extLst>
                    <a:ext uri="{9D8B030D-6E8A-4147-A177-3AD203B41FA5}">
                      <a16:colId xmlns:a16="http://schemas.microsoft.com/office/drawing/2014/main" val="2980569128"/>
                    </a:ext>
                  </a:extLst>
                </a:gridCol>
                <a:gridCol w="2743200">
                  <a:extLst>
                    <a:ext uri="{9D8B030D-6E8A-4147-A177-3AD203B41FA5}">
                      <a16:colId xmlns:a16="http://schemas.microsoft.com/office/drawing/2014/main" val="1678218055"/>
                    </a:ext>
                  </a:extLst>
                </a:gridCol>
              </a:tblGrid>
              <a:tr h="370840">
                <a:tc>
                  <a:txBody>
                    <a:bodyPr/>
                    <a:lstStyle/>
                    <a:p>
                      <a:pPr algn="ctr"/>
                      <a:r>
                        <a:rPr lang="en-GB" dirty="0"/>
                        <a:t>Best</a:t>
                      </a:r>
                    </a:p>
                  </a:txBody>
                  <a:tcPr/>
                </a:tc>
                <a:tc>
                  <a:txBody>
                    <a:bodyPr/>
                    <a:lstStyle/>
                    <a:p>
                      <a:pPr algn="ctr"/>
                      <a:r>
                        <a:rPr lang="en-GB" dirty="0"/>
                        <a:t>Average</a:t>
                      </a:r>
                    </a:p>
                  </a:txBody>
                  <a:tcPr/>
                </a:tc>
                <a:tc>
                  <a:txBody>
                    <a:bodyPr/>
                    <a:lstStyle/>
                    <a:p>
                      <a:pPr algn="ctr"/>
                      <a:r>
                        <a:rPr lang="en-GB" dirty="0"/>
                        <a:t>Worst</a:t>
                      </a:r>
                    </a:p>
                  </a:txBody>
                  <a:tcPr/>
                </a:tc>
                <a:extLst>
                  <a:ext uri="{0D108BD9-81ED-4DB2-BD59-A6C34878D82A}">
                    <a16:rowId xmlns:a16="http://schemas.microsoft.com/office/drawing/2014/main" val="1134969130"/>
                  </a:ext>
                </a:extLst>
              </a:tr>
              <a:tr h="370840">
                <a:tc>
                  <a:txBody>
                    <a:bodyPr/>
                    <a:lstStyle/>
                    <a:p>
                      <a:pPr algn="ctr"/>
                      <a:r>
                        <a:rPr lang="en-GB" dirty="0"/>
                        <a:t>O(</a:t>
                      </a:r>
                      <a:r>
                        <a:rPr lang="en-GB" dirty="0" err="1"/>
                        <a:t>n+k</a:t>
                      </a:r>
                      <a:r>
                        <a:rPr lang="en-GB" dirty="0"/>
                        <a:t>)</a:t>
                      </a:r>
                    </a:p>
                  </a:txBody>
                  <a:tcPr/>
                </a:tc>
                <a:tc>
                  <a:txBody>
                    <a:bodyPr/>
                    <a:lstStyle/>
                    <a:p>
                      <a:pPr algn="ctr"/>
                      <a:r>
                        <a:rPr lang="en-GB" dirty="0"/>
                        <a:t>O(</a:t>
                      </a:r>
                      <a:r>
                        <a:rPr lang="en-GB" dirty="0" err="1"/>
                        <a:t>n+k</a:t>
                      </a:r>
                      <a:r>
                        <a:rPr lang="en-GB" dirty="0"/>
                        <a:t>)</a:t>
                      </a:r>
                    </a:p>
                  </a:txBody>
                  <a:tcPr/>
                </a:tc>
                <a:tc>
                  <a:txBody>
                    <a:bodyPr/>
                    <a:lstStyle/>
                    <a:p>
                      <a:pPr algn="ctr"/>
                      <a:r>
                        <a:rPr lang="en-GB" dirty="0"/>
                        <a:t>O(</a:t>
                      </a:r>
                      <a:r>
                        <a:rPr lang="en-GB"/>
                        <a:t>n+k)</a:t>
                      </a:r>
                      <a:endParaRPr lang="en-GB" dirty="0"/>
                    </a:p>
                  </a:txBody>
                  <a:tcPr/>
                </a:tc>
                <a:extLst>
                  <a:ext uri="{0D108BD9-81ED-4DB2-BD59-A6C34878D82A}">
                    <a16:rowId xmlns:a16="http://schemas.microsoft.com/office/drawing/2014/main" val="3037669856"/>
                  </a:ext>
                </a:extLst>
              </a:tr>
            </a:tbl>
          </a:graphicData>
        </a:graphic>
      </p:graphicFrame>
      <p:graphicFrame>
        <p:nvGraphicFramePr>
          <p:cNvPr id="5" name="Table 5">
            <a:extLst>
              <a:ext uri="{FF2B5EF4-FFF2-40B4-BE49-F238E27FC236}">
                <a16:creationId xmlns:a16="http://schemas.microsoft.com/office/drawing/2014/main" id="{5695095D-69D1-C09C-3EC1-196219E4C165}"/>
              </a:ext>
            </a:extLst>
          </p:cNvPr>
          <p:cNvGraphicFramePr>
            <a:graphicFrameLocks noGrp="1"/>
          </p:cNvGraphicFramePr>
          <p:nvPr>
            <p:extLst>
              <p:ext uri="{D42A27DB-BD31-4B8C-83A1-F6EECF244321}">
                <p14:modId xmlns:p14="http://schemas.microsoft.com/office/powerpoint/2010/main" val="3128136532"/>
              </p:ext>
            </p:extLst>
          </p:nvPr>
        </p:nvGraphicFramePr>
        <p:xfrm>
          <a:off x="2590800" y="4145281"/>
          <a:ext cx="3962400" cy="7416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390425775"/>
                    </a:ext>
                  </a:extLst>
                </a:gridCol>
              </a:tblGrid>
              <a:tr h="370840">
                <a:tc>
                  <a:txBody>
                    <a:bodyPr/>
                    <a:lstStyle/>
                    <a:p>
                      <a:pPr algn="ctr"/>
                      <a:r>
                        <a:rPr lang="en-GB" dirty="0"/>
                        <a:t>Space</a:t>
                      </a:r>
                    </a:p>
                  </a:txBody>
                  <a:tcPr/>
                </a:tc>
                <a:extLst>
                  <a:ext uri="{0D108BD9-81ED-4DB2-BD59-A6C34878D82A}">
                    <a16:rowId xmlns:a16="http://schemas.microsoft.com/office/drawing/2014/main" val="896746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O(max)</a:t>
                      </a:r>
                    </a:p>
                  </a:txBody>
                  <a:tcPr/>
                </a:tc>
                <a:extLst>
                  <a:ext uri="{0D108BD9-81ED-4DB2-BD59-A6C34878D82A}">
                    <a16:rowId xmlns:a16="http://schemas.microsoft.com/office/drawing/2014/main" val="2096974890"/>
                  </a:ext>
                </a:extLst>
              </a:tr>
            </a:tbl>
          </a:graphicData>
        </a:graphic>
      </p:graphicFrame>
    </p:spTree>
    <p:extLst>
      <p:ext uri="{BB962C8B-B14F-4D97-AF65-F5344CB8AC3E}">
        <p14:creationId xmlns:p14="http://schemas.microsoft.com/office/powerpoint/2010/main" val="292586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C3B-E88C-CF0A-8C5A-88E76D5B721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Radix Sort</a:t>
            </a:r>
          </a:p>
        </p:txBody>
      </p:sp>
      <p:sp>
        <p:nvSpPr>
          <p:cNvPr id="3" name="Content Placeholder 2">
            <a:extLst>
              <a:ext uri="{FF2B5EF4-FFF2-40B4-BE49-F238E27FC236}">
                <a16:creationId xmlns:a16="http://schemas.microsoft.com/office/drawing/2014/main" id="{CD88B854-179C-7CB2-7C78-7D752BB7040E}"/>
              </a:ext>
            </a:extLst>
          </p:cNvPr>
          <p:cNvSpPr>
            <a:spLocks noGrp="1"/>
          </p:cNvSpPr>
          <p:nvPr>
            <p:ph idx="1"/>
          </p:nvPr>
        </p:nvSpPr>
        <p:spPr>
          <a:xfrm>
            <a:off x="457200" y="1600200"/>
            <a:ext cx="8229600" cy="5257800"/>
          </a:xfrm>
        </p:spPr>
        <p:txBody>
          <a:bodyPr>
            <a:normAutofit/>
          </a:bodyPr>
          <a:lstStyle/>
          <a:p>
            <a:r>
              <a:rPr lang="en-GB" sz="2800" dirty="0">
                <a:latin typeface="Times New Roman" panose="02020603050405020304" pitchFamily="18" charset="0"/>
                <a:cs typeface="Times New Roman" panose="02020603050405020304" pitchFamily="18" charset="0"/>
              </a:rPr>
              <a:t>Radix sort is a sorting algorithm that sorts the elements by first grouping the individual digits of the same place value. Then, sort the elements according to their increasing/decreasing order.</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Suppose, we have an array of 8 elements. First, we will sort elements based on the value of the unit place. Then, we will sort elements based on the value of the tenth place. This process goes on until the last significant place.</a:t>
            </a:r>
          </a:p>
        </p:txBody>
      </p:sp>
    </p:spTree>
    <p:extLst>
      <p:ext uri="{BB962C8B-B14F-4D97-AF65-F5344CB8AC3E}">
        <p14:creationId xmlns:p14="http://schemas.microsoft.com/office/powerpoint/2010/main" val="134784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D9A7-E9BA-D910-9AD1-53B06B06D336}"/>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4DBB0899-AB6F-F46F-F169-7A9AD8F9AB45}"/>
              </a:ext>
            </a:extLst>
          </p:cNvPr>
          <p:cNvSpPr>
            <a:spLocks noGrp="1"/>
          </p:cNvSpPr>
          <p:nvPr>
            <p:ph idx="1"/>
          </p:nvPr>
        </p:nvSpPr>
        <p:spPr/>
        <p:txBody>
          <a:bodyPr>
            <a:normAutofit/>
          </a:bodyPr>
          <a:lstStyle/>
          <a:p>
            <a:pPr algn="just">
              <a:buFont typeface="Arial" panose="020B0604020202020204" pitchFamily="34" charset="0"/>
              <a:buChar char="•"/>
            </a:pPr>
            <a:r>
              <a:rPr lang="en-GB" sz="2800" b="0" i="0" dirty="0">
                <a:solidFill>
                  <a:srgbClr val="000000"/>
                </a:solidFill>
                <a:effectLst/>
                <a:latin typeface="Times New Roman" panose="02020603050405020304" pitchFamily="18" charset="0"/>
                <a:cs typeface="Times New Roman" panose="02020603050405020304" pitchFamily="18" charset="0"/>
              </a:rPr>
              <a:t>First, we have to find the largest element (suppose </a:t>
            </a:r>
            <a:r>
              <a:rPr lang="en-GB" sz="2800" b="1" i="0" dirty="0">
                <a:solidFill>
                  <a:srgbClr val="000000"/>
                </a:solidFill>
                <a:effectLst/>
                <a:latin typeface="Times New Roman" panose="02020603050405020304" pitchFamily="18" charset="0"/>
                <a:cs typeface="Times New Roman" panose="02020603050405020304" pitchFamily="18" charset="0"/>
              </a:rPr>
              <a:t>max</a:t>
            </a:r>
            <a:r>
              <a:rPr lang="en-GB" sz="2800" b="0" i="0" dirty="0">
                <a:solidFill>
                  <a:srgbClr val="000000"/>
                </a:solidFill>
                <a:effectLst/>
                <a:latin typeface="Times New Roman" panose="02020603050405020304" pitchFamily="18" charset="0"/>
                <a:cs typeface="Times New Roman" panose="02020603050405020304" pitchFamily="18" charset="0"/>
              </a:rPr>
              <a:t>) from the given array. Suppose </a:t>
            </a:r>
            <a:r>
              <a:rPr lang="en-GB" sz="2800" b="1" i="0" dirty="0">
                <a:solidFill>
                  <a:srgbClr val="000000"/>
                </a:solidFill>
                <a:effectLst/>
                <a:latin typeface="Times New Roman" panose="02020603050405020304" pitchFamily="18" charset="0"/>
                <a:cs typeface="Times New Roman" panose="02020603050405020304" pitchFamily="18" charset="0"/>
              </a:rPr>
              <a:t>'x'</a:t>
            </a:r>
            <a:r>
              <a:rPr lang="en-GB" sz="2800" b="0" i="0" dirty="0">
                <a:solidFill>
                  <a:srgbClr val="000000"/>
                </a:solidFill>
                <a:effectLst/>
                <a:latin typeface="Times New Roman" panose="02020603050405020304" pitchFamily="18" charset="0"/>
                <a:cs typeface="Times New Roman" panose="02020603050405020304" pitchFamily="18" charset="0"/>
              </a:rPr>
              <a:t> be the number of digits in </a:t>
            </a:r>
            <a:r>
              <a:rPr lang="en-GB" sz="2800" b="1" i="0" dirty="0">
                <a:solidFill>
                  <a:srgbClr val="000000"/>
                </a:solidFill>
                <a:effectLst/>
                <a:latin typeface="Times New Roman" panose="02020603050405020304" pitchFamily="18" charset="0"/>
                <a:cs typeface="Times New Roman" panose="02020603050405020304" pitchFamily="18" charset="0"/>
              </a:rPr>
              <a:t>max</a:t>
            </a:r>
            <a:r>
              <a:rPr lang="en-GB" sz="2800" b="0" i="0" dirty="0">
                <a:solidFill>
                  <a:srgbClr val="000000"/>
                </a:solidFill>
                <a:effectLst/>
                <a:latin typeface="Times New Roman" panose="02020603050405020304" pitchFamily="18" charset="0"/>
                <a:cs typeface="Times New Roman" panose="02020603050405020304" pitchFamily="18" charset="0"/>
              </a:rPr>
              <a:t>. The </a:t>
            </a:r>
            <a:r>
              <a:rPr lang="en-GB" sz="2800" b="1" i="0" dirty="0">
                <a:solidFill>
                  <a:srgbClr val="000000"/>
                </a:solidFill>
                <a:effectLst/>
                <a:latin typeface="Times New Roman" panose="02020603050405020304" pitchFamily="18" charset="0"/>
                <a:cs typeface="Times New Roman" panose="02020603050405020304" pitchFamily="18" charset="0"/>
              </a:rPr>
              <a:t>'x'</a:t>
            </a:r>
            <a:r>
              <a:rPr lang="en-GB" sz="2800" b="0" i="0" dirty="0">
                <a:solidFill>
                  <a:srgbClr val="000000"/>
                </a:solidFill>
                <a:effectLst/>
                <a:latin typeface="Times New Roman" panose="02020603050405020304" pitchFamily="18" charset="0"/>
                <a:cs typeface="Times New Roman" panose="02020603050405020304" pitchFamily="18" charset="0"/>
              </a:rPr>
              <a:t> is calculated because we need to go through the significant places of all elements.</a:t>
            </a:r>
          </a:p>
          <a:p>
            <a:pPr algn="just">
              <a:buFont typeface="Arial" panose="020B0604020202020204" pitchFamily="34" charset="0"/>
              <a:buChar char="•"/>
            </a:pPr>
            <a:endParaRPr lang="en-GB"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800" b="0" i="0" dirty="0">
                <a:solidFill>
                  <a:srgbClr val="000000"/>
                </a:solidFill>
                <a:effectLst/>
                <a:latin typeface="Times New Roman" panose="02020603050405020304" pitchFamily="18" charset="0"/>
                <a:cs typeface="Times New Roman" panose="02020603050405020304" pitchFamily="18" charset="0"/>
              </a:rPr>
              <a:t>After that, go through one by one each significant place. Here, we have to use any stable sorting algorithm to sort the digits of each significant place.</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37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4266-52E8-0616-3D48-BBDFB54100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Pass 1</a:t>
            </a:r>
          </a:p>
        </p:txBody>
      </p:sp>
      <p:pic>
        <p:nvPicPr>
          <p:cNvPr id="1026" name="Picture 2" descr="Radix Sort Algorithm">
            <a:extLst>
              <a:ext uri="{FF2B5EF4-FFF2-40B4-BE49-F238E27FC236}">
                <a16:creationId xmlns:a16="http://schemas.microsoft.com/office/drawing/2014/main" id="{CA01FAE0-DFED-AAC0-7DC4-D49497FF6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7638"/>
            <a:ext cx="39624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dix Sort Algorithm">
            <a:extLst>
              <a:ext uri="{FF2B5EF4-FFF2-40B4-BE49-F238E27FC236}">
                <a16:creationId xmlns:a16="http://schemas.microsoft.com/office/drawing/2014/main" id="{52A14B8E-9ADB-6738-4127-5E8D18AE9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5405720"/>
            <a:ext cx="523875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6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4266-52E8-0616-3D48-BBDFB54100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Pass 2</a:t>
            </a:r>
          </a:p>
        </p:txBody>
      </p:sp>
      <p:pic>
        <p:nvPicPr>
          <p:cNvPr id="2050" name="Picture 2" descr="Radix Sort Algorithm">
            <a:extLst>
              <a:ext uri="{FF2B5EF4-FFF2-40B4-BE49-F238E27FC236}">
                <a16:creationId xmlns:a16="http://schemas.microsoft.com/office/drawing/2014/main" id="{44E4EC14-A8BD-5AF2-0B8B-9ADB26C58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7" y="1417638"/>
            <a:ext cx="37814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dix Sort Algorithm">
            <a:extLst>
              <a:ext uri="{FF2B5EF4-FFF2-40B4-BE49-F238E27FC236}">
                <a16:creationId xmlns:a16="http://schemas.microsoft.com/office/drawing/2014/main" id="{29C4748F-5CF8-5293-2A36-3C15A6358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4" y="5431397"/>
            <a:ext cx="523875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4266-52E8-0616-3D48-BBDFB54100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Pass 3</a:t>
            </a:r>
          </a:p>
        </p:txBody>
      </p:sp>
      <p:pic>
        <p:nvPicPr>
          <p:cNvPr id="3074" name="Picture 2" descr="Radix Sort Algorithm">
            <a:extLst>
              <a:ext uri="{FF2B5EF4-FFF2-40B4-BE49-F238E27FC236}">
                <a16:creationId xmlns:a16="http://schemas.microsoft.com/office/drawing/2014/main" id="{DA13C9D4-419E-A8B9-D86F-CE07740CD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417638"/>
            <a:ext cx="33337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adix Sort Algorithm">
            <a:extLst>
              <a:ext uri="{FF2B5EF4-FFF2-40B4-BE49-F238E27FC236}">
                <a16:creationId xmlns:a16="http://schemas.microsoft.com/office/drawing/2014/main" id="{7AA95DCC-9875-20A6-7100-0D3887124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5400021"/>
            <a:ext cx="523875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4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055D-3324-C56E-1433-8DE9F0DDDD7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B33AD90B-2A51-4B9E-79E2-39BF9FA1C909}"/>
              </a:ext>
            </a:extLst>
          </p:cNvPr>
          <p:cNvSpPr>
            <a:spLocks noGrp="1"/>
          </p:cNvSpPr>
          <p:nvPr>
            <p:ph idx="1"/>
          </p:nvPr>
        </p:nvSpPr>
        <p:spPr>
          <a:xfrm>
            <a:off x="327212" y="1600200"/>
            <a:ext cx="4549588" cy="4983162"/>
          </a:xfrm>
        </p:spPr>
        <p:txBody>
          <a:bodyPr>
            <a:normAutofit fontScale="62500" lnSpcReduction="20000"/>
          </a:bodyPr>
          <a:lstStyle/>
          <a:p>
            <a:pPr marL="0" indent="0">
              <a:buNone/>
            </a:pPr>
            <a:r>
              <a:rPr lang="en-GB" dirty="0"/>
              <a:t>def </a:t>
            </a:r>
            <a:r>
              <a:rPr lang="en-GB" dirty="0" err="1"/>
              <a:t>countingSort</a:t>
            </a:r>
            <a:r>
              <a:rPr lang="en-GB" dirty="0"/>
              <a:t>(</a:t>
            </a:r>
            <a:r>
              <a:rPr lang="en-GB" dirty="0" err="1"/>
              <a:t>arr</a:t>
            </a:r>
            <a:r>
              <a:rPr lang="en-GB" dirty="0"/>
              <a:t>, exp1):</a:t>
            </a:r>
          </a:p>
          <a:p>
            <a:pPr marL="0" indent="0">
              <a:buNone/>
            </a:pPr>
            <a:r>
              <a:rPr lang="en-GB" dirty="0"/>
              <a:t>    n = </a:t>
            </a:r>
            <a:r>
              <a:rPr lang="en-GB" dirty="0" err="1"/>
              <a:t>len</a:t>
            </a:r>
            <a:r>
              <a:rPr lang="en-GB" dirty="0"/>
              <a:t>(</a:t>
            </a:r>
            <a:r>
              <a:rPr lang="en-GB" dirty="0" err="1"/>
              <a:t>arr</a:t>
            </a:r>
            <a:r>
              <a:rPr lang="en-GB" dirty="0"/>
              <a:t>)</a:t>
            </a:r>
          </a:p>
          <a:p>
            <a:pPr marL="0" indent="0">
              <a:buNone/>
            </a:pPr>
            <a:r>
              <a:rPr lang="en-GB" dirty="0"/>
              <a:t>    output = [0] * (n)</a:t>
            </a:r>
          </a:p>
          <a:p>
            <a:pPr marL="0" indent="0">
              <a:buNone/>
            </a:pPr>
            <a:r>
              <a:rPr lang="en-GB" dirty="0"/>
              <a:t>    count = [0] * (10)</a:t>
            </a:r>
          </a:p>
          <a:p>
            <a:pPr marL="0" indent="0">
              <a:buNone/>
            </a:pPr>
            <a:r>
              <a:rPr lang="en-GB" dirty="0"/>
              <a:t>    for </a:t>
            </a:r>
            <a:r>
              <a:rPr lang="en-GB" dirty="0" err="1"/>
              <a:t>i</a:t>
            </a:r>
            <a:r>
              <a:rPr lang="en-GB" dirty="0"/>
              <a:t> in range(0, n):</a:t>
            </a:r>
          </a:p>
          <a:p>
            <a:pPr marL="0" indent="0">
              <a:buNone/>
            </a:pPr>
            <a:r>
              <a:rPr lang="en-GB" dirty="0"/>
              <a:t>        index = </a:t>
            </a:r>
            <a:r>
              <a:rPr lang="en-GB" dirty="0" err="1"/>
              <a:t>arr</a:t>
            </a:r>
            <a:r>
              <a:rPr lang="en-GB" dirty="0"/>
              <a:t>[</a:t>
            </a:r>
            <a:r>
              <a:rPr lang="en-GB" dirty="0" err="1"/>
              <a:t>i</a:t>
            </a:r>
            <a:r>
              <a:rPr lang="en-GB" dirty="0"/>
              <a:t>] // exp1</a:t>
            </a:r>
          </a:p>
          <a:p>
            <a:pPr marL="0" indent="0">
              <a:buNone/>
            </a:pPr>
            <a:r>
              <a:rPr lang="en-GB" dirty="0"/>
              <a:t>        count[index % 10] += 1</a:t>
            </a:r>
          </a:p>
          <a:p>
            <a:pPr marL="0" indent="0">
              <a:buNone/>
            </a:pPr>
            <a:r>
              <a:rPr lang="en-GB" dirty="0"/>
              <a:t>    for </a:t>
            </a:r>
            <a:r>
              <a:rPr lang="en-GB" dirty="0" err="1"/>
              <a:t>i</a:t>
            </a:r>
            <a:r>
              <a:rPr lang="en-GB" dirty="0"/>
              <a:t> in range(1, 10):</a:t>
            </a:r>
          </a:p>
          <a:p>
            <a:pPr marL="0" indent="0">
              <a:buNone/>
            </a:pPr>
            <a:r>
              <a:rPr lang="en-GB" dirty="0"/>
              <a:t>        count[</a:t>
            </a:r>
            <a:r>
              <a:rPr lang="en-GB" dirty="0" err="1"/>
              <a:t>i</a:t>
            </a:r>
            <a:r>
              <a:rPr lang="en-GB" dirty="0"/>
              <a:t>] += count[</a:t>
            </a:r>
            <a:r>
              <a:rPr lang="en-GB" dirty="0" err="1"/>
              <a:t>i</a:t>
            </a:r>
            <a:r>
              <a:rPr lang="en-GB" dirty="0"/>
              <a:t> - 1]</a:t>
            </a:r>
          </a:p>
          <a:p>
            <a:pPr marL="0" indent="0">
              <a:buNone/>
            </a:pPr>
            <a:r>
              <a:rPr lang="en-GB" dirty="0"/>
              <a:t>    </a:t>
            </a:r>
            <a:r>
              <a:rPr lang="en-GB" dirty="0" err="1"/>
              <a:t>i</a:t>
            </a:r>
            <a:r>
              <a:rPr lang="en-GB" dirty="0"/>
              <a:t> = n - 1</a:t>
            </a:r>
          </a:p>
          <a:p>
            <a:pPr marL="0" indent="0">
              <a:buNone/>
            </a:pPr>
            <a:r>
              <a:rPr lang="en-GB" dirty="0"/>
              <a:t>    while </a:t>
            </a:r>
            <a:r>
              <a:rPr lang="en-GB" dirty="0" err="1"/>
              <a:t>i</a:t>
            </a:r>
            <a:r>
              <a:rPr lang="en-GB" dirty="0"/>
              <a:t> &gt;= 0:</a:t>
            </a:r>
          </a:p>
          <a:p>
            <a:pPr marL="0" indent="0">
              <a:buNone/>
            </a:pPr>
            <a:r>
              <a:rPr lang="en-GB" dirty="0"/>
              <a:t>        index = </a:t>
            </a:r>
            <a:r>
              <a:rPr lang="en-GB" dirty="0" err="1"/>
              <a:t>arr</a:t>
            </a:r>
            <a:r>
              <a:rPr lang="en-GB" dirty="0"/>
              <a:t>[</a:t>
            </a:r>
            <a:r>
              <a:rPr lang="en-GB" dirty="0" err="1"/>
              <a:t>i</a:t>
            </a:r>
            <a:r>
              <a:rPr lang="en-GB" dirty="0"/>
              <a:t>] // exp1</a:t>
            </a:r>
          </a:p>
          <a:p>
            <a:pPr marL="0" indent="0">
              <a:buNone/>
            </a:pPr>
            <a:r>
              <a:rPr lang="en-GB" dirty="0"/>
              <a:t>        output[count[index % 10] - 1] = </a:t>
            </a:r>
            <a:r>
              <a:rPr lang="en-GB" dirty="0" err="1"/>
              <a:t>arr</a:t>
            </a:r>
            <a:r>
              <a:rPr lang="en-GB" dirty="0"/>
              <a:t>[</a:t>
            </a:r>
            <a:r>
              <a:rPr lang="en-GB" dirty="0" err="1"/>
              <a:t>i</a:t>
            </a:r>
            <a:r>
              <a:rPr lang="en-GB" dirty="0"/>
              <a:t>]</a:t>
            </a:r>
          </a:p>
          <a:p>
            <a:pPr marL="0" indent="0">
              <a:buNone/>
            </a:pPr>
            <a:r>
              <a:rPr lang="en-GB" dirty="0"/>
              <a:t>        count[index % 10] -= 1</a:t>
            </a:r>
          </a:p>
          <a:p>
            <a:pPr marL="0" indent="0">
              <a:buNone/>
            </a:pPr>
            <a:r>
              <a:rPr lang="en-GB" dirty="0"/>
              <a:t>        </a:t>
            </a:r>
            <a:r>
              <a:rPr lang="en-GB" dirty="0" err="1"/>
              <a:t>i</a:t>
            </a:r>
            <a:r>
              <a:rPr lang="en-GB" dirty="0"/>
              <a:t> -= 1 </a:t>
            </a:r>
          </a:p>
        </p:txBody>
      </p:sp>
      <p:sp>
        <p:nvSpPr>
          <p:cNvPr id="4" name="Content Placeholder 2">
            <a:extLst>
              <a:ext uri="{FF2B5EF4-FFF2-40B4-BE49-F238E27FC236}">
                <a16:creationId xmlns:a16="http://schemas.microsoft.com/office/drawing/2014/main" id="{3217D500-3317-F699-0B51-85FC8B855EA3}"/>
              </a:ext>
            </a:extLst>
          </p:cNvPr>
          <p:cNvSpPr txBox="1">
            <a:spLocks/>
          </p:cNvSpPr>
          <p:nvPr/>
        </p:nvSpPr>
        <p:spPr>
          <a:xfrm>
            <a:off x="4876800" y="1600200"/>
            <a:ext cx="4114800" cy="498316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err="1"/>
              <a:t>i</a:t>
            </a:r>
            <a:r>
              <a:rPr lang="en-GB" dirty="0"/>
              <a:t> = 0</a:t>
            </a:r>
          </a:p>
          <a:p>
            <a:pPr marL="0" indent="0">
              <a:buFont typeface="Arial" pitchFamily="34" charset="0"/>
              <a:buNone/>
            </a:pPr>
            <a:r>
              <a:rPr lang="en-GB" dirty="0"/>
              <a:t>    for </a:t>
            </a:r>
            <a:r>
              <a:rPr lang="en-GB" dirty="0" err="1"/>
              <a:t>i</a:t>
            </a:r>
            <a:r>
              <a:rPr lang="en-GB" dirty="0"/>
              <a:t> in range(0, </a:t>
            </a:r>
            <a:r>
              <a:rPr lang="en-GB" dirty="0" err="1"/>
              <a:t>len</a:t>
            </a:r>
            <a:r>
              <a:rPr lang="en-GB" dirty="0"/>
              <a:t>(</a:t>
            </a:r>
            <a:r>
              <a:rPr lang="en-GB" dirty="0" err="1"/>
              <a:t>arr</a:t>
            </a:r>
            <a:r>
              <a:rPr lang="en-GB" dirty="0"/>
              <a:t>)):</a:t>
            </a:r>
          </a:p>
          <a:p>
            <a:pPr marL="0" indent="0">
              <a:buFont typeface="Arial" pitchFamily="34" charset="0"/>
              <a:buNone/>
            </a:pPr>
            <a:r>
              <a:rPr lang="en-GB" dirty="0"/>
              <a:t>        </a:t>
            </a:r>
            <a:r>
              <a:rPr lang="en-GB" dirty="0" err="1"/>
              <a:t>arr</a:t>
            </a:r>
            <a:r>
              <a:rPr lang="en-GB" dirty="0"/>
              <a:t>[</a:t>
            </a:r>
            <a:r>
              <a:rPr lang="en-GB" dirty="0" err="1"/>
              <a:t>i</a:t>
            </a:r>
            <a:r>
              <a:rPr lang="en-GB" dirty="0"/>
              <a:t>] = output[</a:t>
            </a:r>
            <a:r>
              <a:rPr lang="en-GB" dirty="0" err="1"/>
              <a:t>i</a:t>
            </a:r>
            <a:r>
              <a:rPr lang="en-GB" dirty="0"/>
              <a:t>]</a:t>
            </a:r>
          </a:p>
          <a:p>
            <a:pPr marL="0" indent="0">
              <a:buFont typeface="Arial" pitchFamily="34" charset="0"/>
              <a:buNone/>
            </a:pPr>
            <a:r>
              <a:rPr lang="en-GB" dirty="0"/>
              <a:t> </a:t>
            </a:r>
          </a:p>
          <a:p>
            <a:pPr marL="0" indent="0">
              <a:buFont typeface="Arial" pitchFamily="34" charset="0"/>
              <a:buNone/>
            </a:pPr>
            <a:r>
              <a:rPr lang="en-GB" dirty="0"/>
              <a:t>def </a:t>
            </a:r>
            <a:r>
              <a:rPr lang="en-GB" dirty="0" err="1"/>
              <a:t>radixSort</a:t>
            </a:r>
            <a:r>
              <a:rPr lang="en-GB" dirty="0"/>
              <a:t>(</a:t>
            </a:r>
            <a:r>
              <a:rPr lang="en-GB" dirty="0" err="1"/>
              <a:t>arr</a:t>
            </a:r>
            <a:r>
              <a:rPr lang="en-GB" dirty="0"/>
              <a:t>):</a:t>
            </a:r>
          </a:p>
          <a:p>
            <a:pPr marL="0" indent="0">
              <a:buFont typeface="Arial" pitchFamily="34" charset="0"/>
              <a:buNone/>
            </a:pPr>
            <a:r>
              <a:rPr lang="en-GB" dirty="0"/>
              <a:t>    max1 = max(</a:t>
            </a:r>
            <a:r>
              <a:rPr lang="en-GB" dirty="0" err="1"/>
              <a:t>arr</a:t>
            </a:r>
            <a:r>
              <a:rPr lang="en-GB" dirty="0"/>
              <a:t>)</a:t>
            </a:r>
          </a:p>
          <a:p>
            <a:pPr marL="0" indent="0">
              <a:buFont typeface="Arial" pitchFamily="34" charset="0"/>
              <a:buNone/>
            </a:pPr>
            <a:r>
              <a:rPr lang="en-GB" dirty="0"/>
              <a:t>    exp = 1</a:t>
            </a:r>
          </a:p>
          <a:p>
            <a:pPr marL="0" indent="0">
              <a:buFont typeface="Arial" pitchFamily="34" charset="0"/>
              <a:buNone/>
            </a:pPr>
            <a:r>
              <a:rPr lang="en-GB" dirty="0"/>
              <a:t>    while max1 / exp &gt;= 1:</a:t>
            </a:r>
          </a:p>
          <a:p>
            <a:pPr marL="0" indent="0">
              <a:buFont typeface="Arial" pitchFamily="34" charset="0"/>
              <a:buNone/>
            </a:pPr>
            <a:r>
              <a:rPr lang="en-GB" dirty="0"/>
              <a:t>        </a:t>
            </a:r>
            <a:r>
              <a:rPr lang="en-GB" dirty="0" err="1"/>
              <a:t>countingSort</a:t>
            </a:r>
            <a:r>
              <a:rPr lang="en-GB" dirty="0"/>
              <a:t>(</a:t>
            </a:r>
            <a:r>
              <a:rPr lang="en-GB" dirty="0" err="1"/>
              <a:t>arr</a:t>
            </a:r>
            <a:r>
              <a:rPr lang="en-GB" dirty="0"/>
              <a:t>, exp)</a:t>
            </a:r>
          </a:p>
          <a:p>
            <a:pPr marL="0" indent="0">
              <a:buFont typeface="Arial" pitchFamily="34" charset="0"/>
              <a:buNone/>
            </a:pPr>
            <a:r>
              <a:rPr lang="en-GB" dirty="0"/>
              <a:t>        exp *= 10</a:t>
            </a:r>
          </a:p>
          <a:p>
            <a:pPr marL="0" indent="0">
              <a:buFont typeface="Arial" pitchFamily="34" charset="0"/>
              <a:buNone/>
            </a:pPr>
            <a:r>
              <a:rPr lang="en-GB" dirty="0"/>
              <a:t> </a:t>
            </a:r>
          </a:p>
          <a:p>
            <a:pPr marL="0" indent="0">
              <a:buFont typeface="Arial" pitchFamily="34" charset="0"/>
              <a:buNone/>
            </a:pPr>
            <a:r>
              <a:rPr lang="en-GB" dirty="0" err="1"/>
              <a:t>arr</a:t>
            </a:r>
            <a:r>
              <a:rPr lang="en-GB" dirty="0"/>
              <a:t> = [170, 45, 75, 90, 802, 24, 2, 66]</a:t>
            </a:r>
          </a:p>
          <a:p>
            <a:pPr marL="0" indent="0">
              <a:buFont typeface="Arial" pitchFamily="34" charset="0"/>
              <a:buNone/>
            </a:pPr>
            <a:r>
              <a:rPr lang="en-GB" dirty="0" err="1"/>
              <a:t>radixSort</a:t>
            </a:r>
            <a:r>
              <a:rPr lang="en-GB" dirty="0"/>
              <a:t>(</a:t>
            </a:r>
            <a:r>
              <a:rPr lang="en-GB" dirty="0" err="1"/>
              <a:t>arr</a:t>
            </a:r>
            <a:r>
              <a:rPr lang="en-GB" dirty="0"/>
              <a:t>)</a:t>
            </a:r>
          </a:p>
          <a:p>
            <a:pPr marL="0" indent="0">
              <a:buFont typeface="Arial" pitchFamily="34" charset="0"/>
              <a:buNone/>
            </a:pPr>
            <a:r>
              <a:rPr lang="en-GB" dirty="0"/>
              <a:t>for </a:t>
            </a:r>
            <a:r>
              <a:rPr lang="en-GB" dirty="0" err="1"/>
              <a:t>i</a:t>
            </a:r>
            <a:r>
              <a:rPr lang="en-GB" dirty="0"/>
              <a:t> in range(</a:t>
            </a:r>
            <a:r>
              <a:rPr lang="en-GB" dirty="0" err="1"/>
              <a:t>len</a:t>
            </a:r>
            <a:r>
              <a:rPr lang="en-GB" dirty="0"/>
              <a:t>(</a:t>
            </a:r>
            <a:r>
              <a:rPr lang="en-GB" dirty="0" err="1"/>
              <a:t>arr</a:t>
            </a:r>
            <a:r>
              <a:rPr lang="en-GB" dirty="0"/>
              <a:t>)):</a:t>
            </a:r>
          </a:p>
          <a:p>
            <a:pPr marL="0" indent="0">
              <a:buFont typeface="Arial" pitchFamily="34" charset="0"/>
              <a:buNone/>
            </a:pPr>
            <a:r>
              <a:rPr lang="en-GB" dirty="0"/>
              <a:t>    print(</a:t>
            </a:r>
            <a:r>
              <a:rPr lang="en-GB" dirty="0" err="1"/>
              <a:t>arr</a:t>
            </a:r>
            <a:r>
              <a:rPr lang="en-GB" dirty="0"/>
              <a:t>[</a:t>
            </a:r>
            <a:r>
              <a:rPr lang="en-GB" dirty="0" err="1"/>
              <a:t>i</a:t>
            </a:r>
            <a:r>
              <a:rPr lang="en-GB" dirty="0"/>
              <a:t>],end=" ")</a:t>
            </a:r>
          </a:p>
          <a:p>
            <a:pPr marL="0" indent="0">
              <a:buFont typeface="Arial" pitchFamily="34" charset="0"/>
              <a:buNone/>
            </a:pPr>
            <a:r>
              <a:rPr lang="en-GB" dirty="0"/>
              <a:t> </a:t>
            </a:r>
          </a:p>
        </p:txBody>
      </p:sp>
    </p:spTree>
    <p:extLst>
      <p:ext uri="{BB962C8B-B14F-4D97-AF65-F5344CB8AC3E}">
        <p14:creationId xmlns:p14="http://schemas.microsoft.com/office/powerpoint/2010/main" val="395382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Counting Sort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Counting sort is a sorting technique based on keys between a </a:t>
            </a:r>
            <a:r>
              <a:rPr lang="en-US" b="1" dirty="0">
                <a:latin typeface="Times New Roman" pitchFamily="18" charset="0"/>
                <a:cs typeface="Times New Roman" pitchFamily="18" charset="0"/>
              </a:rPr>
              <a:t>specific range</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works by counting the number of objects having distinct key values (a kind of hashing).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Then do some arithmetic operations to calculate the position of each object in the output sequence.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8BB1-B6F9-5F4B-99DA-B1560709AF2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Complexity Analysis</a:t>
            </a:r>
          </a:p>
        </p:txBody>
      </p:sp>
      <p:graphicFrame>
        <p:nvGraphicFramePr>
          <p:cNvPr id="4" name="Table 4">
            <a:extLst>
              <a:ext uri="{FF2B5EF4-FFF2-40B4-BE49-F238E27FC236}">
                <a16:creationId xmlns:a16="http://schemas.microsoft.com/office/drawing/2014/main" id="{F018F670-86DD-604D-3D40-BAF2BB8C0D17}"/>
              </a:ext>
            </a:extLst>
          </p:cNvPr>
          <p:cNvGraphicFramePr>
            <a:graphicFrameLocks noGrp="1"/>
          </p:cNvGraphicFramePr>
          <p:nvPr>
            <p:ph idx="1"/>
            <p:extLst>
              <p:ext uri="{D42A27DB-BD31-4B8C-83A1-F6EECF244321}">
                <p14:modId xmlns:p14="http://schemas.microsoft.com/office/powerpoint/2010/main" val="1712011726"/>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722939696"/>
                    </a:ext>
                  </a:extLst>
                </a:gridCol>
                <a:gridCol w="2743200">
                  <a:extLst>
                    <a:ext uri="{9D8B030D-6E8A-4147-A177-3AD203B41FA5}">
                      <a16:colId xmlns:a16="http://schemas.microsoft.com/office/drawing/2014/main" val="1170708108"/>
                    </a:ext>
                  </a:extLst>
                </a:gridCol>
                <a:gridCol w="2743200">
                  <a:extLst>
                    <a:ext uri="{9D8B030D-6E8A-4147-A177-3AD203B41FA5}">
                      <a16:colId xmlns:a16="http://schemas.microsoft.com/office/drawing/2014/main" val="2995541431"/>
                    </a:ext>
                  </a:extLst>
                </a:gridCol>
              </a:tblGrid>
              <a:tr h="370840">
                <a:tc>
                  <a:txBody>
                    <a:bodyPr/>
                    <a:lstStyle/>
                    <a:p>
                      <a:pPr algn="ctr"/>
                      <a:r>
                        <a:rPr lang="en-GB" dirty="0"/>
                        <a:t>Best</a:t>
                      </a:r>
                    </a:p>
                  </a:txBody>
                  <a:tcPr/>
                </a:tc>
                <a:tc>
                  <a:txBody>
                    <a:bodyPr/>
                    <a:lstStyle/>
                    <a:p>
                      <a:pPr algn="ctr"/>
                      <a:r>
                        <a:rPr lang="en-GB" dirty="0"/>
                        <a:t>Average</a:t>
                      </a:r>
                    </a:p>
                  </a:txBody>
                  <a:tcPr/>
                </a:tc>
                <a:tc>
                  <a:txBody>
                    <a:bodyPr/>
                    <a:lstStyle/>
                    <a:p>
                      <a:pPr algn="ctr"/>
                      <a:r>
                        <a:rPr lang="en-GB" dirty="0"/>
                        <a:t>Worst</a:t>
                      </a:r>
                    </a:p>
                  </a:txBody>
                  <a:tcPr/>
                </a:tc>
                <a:extLst>
                  <a:ext uri="{0D108BD9-81ED-4DB2-BD59-A6C34878D82A}">
                    <a16:rowId xmlns:a16="http://schemas.microsoft.com/office/drawing/2014/main" val="4192691792"/>
                  </a:ext>
                </a:extLst>
              </a:tr>
              <a:tr h="370840">
                <a:tc>
                  <a:txBody>
                    <a:bodyPr/>
                    <a:lstStyle/>
                    <a:p>
                      <a:pPr algn="ctr"/>
                      <a:r>
                        <a:rPr lang="el-GR" sz="1800" b="0" i="0" kern="1200" dirty="0">
                          <a:solidFill>
                            <a:schemeClr val="dk1"/>
                          </a:solidFill>
                          <a:effectLst/>
                          <a:latin typeface="+mn-lt"/>
                          <a:ea typeface="+mn-ea"/>
                          <a:cs typeface="+mn-cs"/>
                        </a:rPr>
                        <a:t>Ω(</a:t>
                      </a:r>
                      <a:r>
                        <a:rPr lang="en-GB" sz="1800" b="0" i="0" kern="1200" dirty="0">
                          <a:solidFill>
                            <a:schemeClr val="dk1"/>
                          </a:solidFill>
                          <a:effectLst/>
                          <a:latin typeface="+mn-lt"/>
                          <a:ea typeface="+mn-ea"/>
                          <a:cs typeface="+mn-cs"/>
                        </a:rPr>
                        <a:t>d*k)</a:t>
                      </a:r>
                      <a:endParaRPr lang="en-GB" dirty="0"/>
                    </a:p>
                  </a:txBody>
                  <a:tcPr/>
                </a:tc>
                <a:tc>
                  <a:txBody>
                    <a:bodyPr/>
                    <a:lstStyle/>
                    <a:p>
                      <a:pPr algn="ctr"/>
                      <a:r>
                        <a:rPr lang="el-GR" sz="1800" b="0" i="0" kern="1200" dirty="0">
                          <a:solidFill>
                            <a:schemeClr val="dk1"/>
                          </a:solidFill>
                          <a:effectLst/>
                          <a:latin typeface="+mn-lt"/>
                          <a:ea typeface="+mn-ea"/>
                          <a:cs typeface="+mn-cs"/>
                        </a:rPr>
                        <a:t>θ(</a:t>
                      </a:r>
                      <a:r>
                        <a:rPr lang="en-GB" sz="1800" b="0" i="0" kern="1200" dirty="0">
                          <a:solidFill>
                            <a:schemeClr val="dk1"/>
                          </a:solidFill>
                          <a:effectLst/>
                          <a:latin typeface="+mn-lt"/>
                          <a:ea typeface="+mn-ea"/>
                          <a:cs typeface="+mn-cs"/>
                        </a:rPr>
                        <a:t>d*n)</a:t>
                      </a:r>
                      <a:endParaRPr lang="en-GB" dirty="0"/>
                    </a:p>
                  </a:txBody>
                  <a:tcPr/>
                </a:tc>
                <a:tc>
                  <a:txBody>
                    <a:bodyPr/>
                    <a:lstStyle/>
                    <a:p>
                      <a:pPr algn="ctr"/>
                      <a:r>
                        <a:rPr lang="en-GB" sz="1800" b="0" i="0" kern="1200" dirty="0">
                          <a:solidFill>
                            <a:schemeClr val="dk1"/>
                          </a:solidFill>
                          <a:effectLst/>
                          <a:latin typeface="+mn-lt"/>
                          <a:ea typeface="+mn-ea"/>
                          <a:cs typeface="+mn-cs"/>
                        </a:rPr>
                        <a:t>O(d*n)</a:t>
                      </a:r>
                      <a:endParaRPr lang="en-GB" b="0" dirty="0"/>
                    </a:p>
                  </a:txBody>
                  <a:tcPr/>
                </a:tc>
                <a:extLst>
                  <a:ext uri="{0D108BD9-81ED-4DB2-BD59-A6C34878D82A}">
                    <a16:rowId xmlns:a16="http://schemas.microsoft.com/office/drawing/2014/main" val="2523136169"/>
                  </a:ext>
                </a:extLst>
              </a:tr>
            </a:tbl>
          </a:graphicData>
        </a:graphic>
      </p:graphicFrame>
      <p:sp>
        <p:nvSpPr>
          <p:cNvPr id="3" name="TextBox 2">
            <a:extLst>
              <a:ext uri="{FF2B5EF4-FFF2-40B4-BE49-F238E27FC236}">
                <a16:creationId xmlns:a16="http://schemas.microsoft.com/office/drawing/2014/main" id="{3BA4FEF9-DE67-5B45-2BFE-3D1E4D71E3F7}"/>
              </a:ext>
            </a:extLst>
          </p:cNvPr>
          <p:cNvSpPr txBox="1"/>
          <p:nvPr/>
        </p:nvSpPr>
        <p:spPr>
          <a:xfrm>
            <a:off x="1054851" y="2828835"/>
            <a:ext cx="7034298" cy="1200329"/>
          </a:xfrm>
          <a:prstGeom prst="rect">
            <a:avLst/>
          </a:prstGeom>
          <a:noFill/>
        </p:spPr>
        <p:txBody>
          <a:bodyPr wrap="none" rtlCol="0">
            <a:spAutoFit/>
          </a:bodyPr>
          <a:lstStyle/>
          <a:p>
            <a:r>
              <a:rPr lang="en-GB" dirty="0"/>
              <a:t>d is the number of digits in the largest number</a:t>
            </a:r>
          </a:p>
          <a:p>
            <a:r>
              <a:rPr lang="en-GB" dirty="0"/>
              <a:t>n is the length of input </a:t>
            </a:r>
          </a:p>
          <a:p>
            <a:endParaRPr lang="en-GB" dirty="0"/>
          </a:p>
          <a:p>
            <a:r>
              <a:rPr lang="en-GB" dirty="0"/>
              <a:t>The time complexity is independent of whether the input is sorted or not.</a:t>
            </a:r>
          </a:p>
        </p:txBody>
      </p:sp>
    </p:spTree>
    <p:extLst>
      <p:ext uri="{BB962C8B-B14F-4D97-AF65-F5344CB8AC3E}">
        <p14:creationId xmlns:p14="http://schemas.microsoft.com/office/powerpoint/2010/main" val="3868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D826-E5F6-A3A2-F61E-EC314E7D207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9E33FD30-3DA9-DEAC-94A9-A421C0F6DB41}"/>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Example:</a:t>
            </a:r>
          </a:p>
          <a:p>
            <a:pPr marL="0" indent="0">
              <a:buNone/>
            </a:pPr>
            <a:r>
              <a:rPr lang="en-GB" dirty="0">
                <a:latin typeface="Times New Roman" panose="02020603050405020304" pitchFamily="18" charset="0"/>
                <a:cs typeface="Times New Roman" panose="02020603050405020304" pitchFamily="18" charset="0"/>
              </a:rPr>
              <a:t>Input size 10</a:t>
            </a:r>
          </a:p>
          <a:p>
            <a:pPr marL="0" indent="0">
              <a:buNone/>
            </a:pPr>
            <a:r>
              <a:rPr lang="en-GB" dirty="0">
                <a:latin typeface="Times New Roman" panose="02020603050405020304" pitchFamily="18" charset="0"/>
                <a:cs typeface="Times New Roman" panose="02020603050405020304" pitchFamily="18" charset="0"/>
              </a:rPr>
              <a:t>Range is 6</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a:latin typeface="Times New Roman" panose="02020603050405020304" pitchFamily="18" charset="0"/>
                <a:cs typeface="Times New Roman" panose="02020603050405020304" pitchFamily="18" charset="0"/>
              </a:rPr>
              <a:t>Sort: 1, 5, 6, 2, 3, 2, 5, 1, 6, 2</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01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4B77-7388-83A4-5948-3C0E0DC0D49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Characteristics</a:t>
            </a:r>
          </a:p>
        </p:txBody>
      </p:sp>
      <p:sp>
        <p:nvSpPr>
          <p:cNvPr id="3" name="Content Placeholder 2">
            <a:extLst>
              <a:ext uri="{FF2B5EF4-FFF2-40B4-BE49-F238E27FC236}">
                <a16:creationId xmlns:a16="http://schemas.microsoft.com/office/drawing/2014/main" id="{BCA1EE12-5F49-6DE5-FDA6-C37593DF539D}"/>
              </a:ext>
            </a:extLst>
          </p:cNvPr>
          <p:cNvSpPr>
            <a:spLocks noGrp="1"/>
          </p:cNvSpPr>
          <p:nvPr>
            <p:ph idx="1"/>
          </p:nvPr>
        </p:nvSpPr>
        <p:spPr/>
        <p:txBody>
          <a:bodyPr>
            <a:normAutofit fontScale="85000" lnSpcReduction="10000"/>
          </a:bodyPr>
          <a:lstStyle/>
          <a:p>
            <a:r>
              <a:rPr lang="en-GB" dirty="0">
                <a:latin typeface="Times New Roman" panose="02020603050405020304" pitchFamily="18" charset="0"/>
                <a:cs typeface="Times New Roman" panose="02020603050405020304" pitchFamily="18" charset="0"/>
              </a:rPr>
              <a:t>Counting sort makes assumptions about the data, for example, </a:t>
            </a:r>
            <a:r>
              <a:rPr lang="en-GB" b="1" dirty="0">
                <a:latin typeface="Times New Roman" panose="02020603050405020304" pitchFamily="18" charset="0"/>
                <a:cs typeface="Times New Roman" panose="02020603050405020304" pitchFamily="18" charset="0"/>
              </a:rPr>
              <a:t>it assumes that values are going to be in the range of 0 to 10 or 10 – 99</a:t>
            </a:r>
            <a:r>
              <a:rPr lang="en-GB" dirty="0">
                <a:latin typeface="Times New Roman" panose="02020603050405020304" pitchFamily="18" charset="0"/>
                <a:cs typeface="Times New Roman" panose="02020603050405020304" pitchFamily="18" charset="0"/>
              </a:rPr>
              <a:t>, etc, Some other assumption counting sort makes is </a:t>
            </a:r>
            <a:r>
              <a:rPr lang="en-GB" b="1" dirty="0">
                <a:latin typeface="Times New Roman" panose="02020603050405020304" pitchFamily="18" charset="0"/>
                <a:cs typeface="Times New Roman" panose="02020603050405020304" pitchFamily="18" charset="0"/>
              </a:rPr>
              <a:t>input data will be all integer numbers (workaround for floating point numbers is possible)</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Like other algorithms this sorting algorithm is </a:t>
            </a:r>
            <a:r>
              <a:rPr lang="en-GB" b="1" dirty="0">
                <a:latin typeface="Times New Roman" panose="02020603050405020304" pitchFamily="18" charset="0"/>
                <a:cs typeface="Times New Roman" panose="02020603050405020304" pitchFamily="18" charset="0"/>
              </a:rPr>
              <a:t>not a comparison-based </a:t>
            </a:r>
            <a:r>
              <a:rPr lang="en-GB" dirty="0">
                <a:latin typeface="Times New Roman" panose="02020603050405020304" pitchFamily="18" charset="0"/>
                <a:cs typeface="Times New Roman" panose="02020603050405020304" pitchFamily="18" charset="0"/>
              </a:rPr>
              <a:t>algorithm, it hashes the value in a temporary count array and uses them for sorting.</a:t>
            </a:r>
          </a:p>
          <a:p>
            <a:r>
              <a:rPr lang="en-GB" dirty="0">
                <a:latin typeface="Times New Roman" panose="02020603050405020304" pitchFamily="18" charset="0"/>
                <a:cs typeface="Times New Roman" panose="02020603050405020304" pitchFamily="18" charset="0"/>
              </a:rPr>
              <a:t>It uses a </a:t>
            </a:r>
            <a:r>
              <a:rPr lang="en-GB" b="1" dirty="0">
                <a:latin typeface="Times New Roman" panose="02020603050405020304" pitchFamily="18" charset="0"/>
                <a:cs typeface="Times New Roman" panose="02020603050405020304" pitchFamily="18" charset="0"/>
              </a:rPr>
              <a:t>temporary array </a:t>
            </a:r>
            <a:r>
              <a:rPr lang="en-GB" dirty="0">
                <a:latin typeface="Times New Roman" panose="02020603050405020304" pitchFamily="18" charset="0"/>
                <a:cs typeface="Times New Roman" panose="02020603050405020304" pitchFamily="18" charset="0"/>
              </a:rPr>
              <a:t>making it a </a:t>
            </a:r>
            <a:r>
              <a:rPr lang="en-GB" b="1" dirty="0">
                <a:latin typeface="Times New Roman" panose="02020603050405020304" pitchFamily="18" charset="0"/>
                <a:cs typeface="Times New Roman" panose="02020603050405020304" pitchFamily="18" charset="0"/>
              </a:rPr>
              <a:t>non-In Place </a:t>
            </a:r>
            <a:r>
              <a:rPr lang="en-GB"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65712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F4CE-A2AE-8D06-EFB4-B49425FEB1A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AD7DD7B-C7BE-9997-66A9-0E4C417BAA2C}"/>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For simplicity, consider the data in the range of 0 to 9. </a:t>
            </a:r>
          </a:p>
          <a:p>
            <a:r>
              <a:rPr lang="en-GB" dirty="0">
                <a:latin typeface="Times New Roman" panose="02020603050405020304" pitchFamily="18" charset="0"/>
                <a:cs typeface="Times New Roman" panose="02020603050405020304" pitchFamily="18" charset="0"/>
              </a:rPr>
              <a:t>Input data: {4, 2, 2, 8, 3, 3, 1}</a:t>
            </a:r>
          </a:p>
          <a:p>
            <a:r>
              <a:rPr lang="en-GB" dirty="0">
                <a:latin typeface="Times New Roman" panose="02020603050405020304" pitchFamily="18" charset="0"/>
                <a:cs typeface="Times New Roman" panose="02020603050405020304" pitchFamily="18" charset="0"/>
              </a:rPr>
              <a:t>Find out the maximum element (let it be max) from the given array.</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1026" name="Picture 2" descr="Counting Sort steps">
            <a:extLst>
              <a:ext uri="{FF2B5EF4-FFF2-40B4-BE49-F238E27FC236}">
                <a16:creationId xmlns:a16="http://schemas.microsoft.com/office/drawing/2014/main" id="{584C82B6-238B-8DA9-FFFF-D22E7D76E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 y="4338637"/>
            <a:ext cx="91440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5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E709BAD-CDDD-DCDC-8128-33FB4D38F7AE}"/>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Initialize an array of length max+1 with all elements 0. This array is used for storing the count of the elements in the array.</a:t>
            </a:r>
          </a:p>
        </p:txBody>
      </p:sp>
      <p:pic>
        <p:nvPicPr>
          <p:cNvPr id="2051" name="Picture 3" descr="Counting Sort Step">
            <a:extLst>
              <a:ext uri="{FF2B5EF4-FFF2-40B4-BE49-F238E27FC236}">
                <a16:creationId xmlns:a16="http://schemas.microsoft.com/office/drawing/2014/main" id="{853A46BB-CC1B-FD0E-25F0-F620D65D6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94557"/>
            <a:ext cx="9144000" cy="16573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93440" y="4376880"/>
              <a:ext cx="7032960" cy="1901520"/>
            </p14:xfrm>
          </p:contentPart>
        </mc:Choice>
        <mc:Fallback xmlns="">
          <p:pic>
            <p:nvPicPr>
              <p:cNvPr id="4" name="Ink 3"/>
              <p:cNvPicPr/>
              <p:nvPr/>
            </p:nvPicPr>
            <p:blipFill>
              <a:blip r:embed="rId4"/>
              <a:stretch>
                <a:fillRect/>
              </a:stretch>
            </p:blipFill>
            <p:spPr>
              <a:xfrm>
                <a:off x="1684080" y="4367520"/>
                <a:ext cx="7051680" cy="19202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8407EAFF-24F6-1A7D-D053-886ED662CB2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Store the count of each element at their respective index in count array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For example: if the count of element 3 is 2 then, 2 is stored in the 3rd position of count array. If element "5" is not present in the array, then 0 is stored in 5th position.</a:t>
            </a:r>
          </a:p>
        </p:txBody>
      </p:sp>
    </p:spTree>
    <p:extLst>
      <p:ext uri="{BB962C8B-B14F-4D97-AF65-F5344CB8AC3E}">
        <p14:creationId xmlns:p14="http://schemas.microsoft.com/office/powerpoint/2010/main" val="24132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pic>
        <p:nvPicPr>
          <p:cNvPr id="4098" name="Picture 2" descr="Counting Sort Step">
            <a:extLst>
              <a:ext uri="{FF2B5EF4-FFF2-40B4-BE49-F238E27FC236}">
                <a16:creationId xmlns:a16="http://schemas.microsoft.com/office/drawing/2014/main" id="{400C2CA0-069E-88D4-C88C-7F971047A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91440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0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2963FE2-E61C-FABB-9DE1-33F7782704F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Store cumulative sum of the elements of the count array. It helps in placing the elements into the correct index of the sorted array.</a:t>
            </a:r>
          </a:p>
        </p:txBody>
      </p:sp>
      <p:pic>
        <p:nvPicPr>
          <p:cNvPr id="5122" name="Picture 2" descr="Counting Sort Step">
            <a:extLst>
              <a:ext uri="{FF2B5EF4-FFF2-40B4-BE49-F238E27FC236}">
                <a16:creationId xmlns:a16="http://schemas.microsoft.com/office/drawing/2014/main" id="{AD8E3D29-5FF8-1BF4-80A4-5CD040EC5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200"/>
            <a:ext cx="91440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unting Sort Step">
            <a:extLst>
              <a:ext uri="{FF2B5EF4-FFF2-40B4-BE49-F238E27FC236}">
                <a16:creationId xmlns:a16="http://schemas.microsoft.com/office/drawing/2014/main" id="{D0B74650-0207-236C-A30E-C0CE9143D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1" y="3343275"/>
            <a:ext cx="91440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8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TotalTime>
  <Words>1108</Words>
  <Application>Microsoft Office PowerPoint</Application>
  <PresentationFormat>On-screen Show (4:3)</PresentationFormat>
  <Paragraphs>132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Sorting</vt:lpstr>
      <vt:lpstr>Counting Sort</vt:lpstr>
      <vt:lpstr>Contd.</vt:lpstr>
      <vt:lpstr>Characteristics</vt:lpstr>
      <vt:lpstr>Example</vt:lpstr>
      <vt:lpstr>Contd.</vt:lpstr>
      <vt:lpstr>Contd.</vt:lpstr>
      <vt:lpstr>Contd.</vt:lpstr>
      <vt:lpstr>Contd.</vt:lpstr>
      <vt:lpstr>Contd.</vt:lpstr>
      <vt:lpstr>Contd.</vt:lpstr>
      <vt:lpstr>Code: Python</vt:lpstr>
      <vt:lpstr>Complexity</vt:lpstr>
      <vt:lpstr>Radix Sort</vt:lpstr>
      <vt:lpstr>Steps</vt:lpstr>
      <vt:lpstr>Pass 1</vt:lpstr>
      <vt:lpstr>Pass 2</vt:lpstr>
      <vt:lpstr>Pass 3</vt:lpstr>
      <vt:lpstr>Code</vt:lpstr>
      <vt:lpstr>Complexity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Lenovo</dc:creator>
  <cp:lastModifiedBy>Nachiket</cp:lastModifiedBy>
  <cp:revision>45</cp:revision>
  <dcterms:created xsi:type="dcterms:W3CDTF">2006-08-16T00:00:00Z</dcterms:created>
  <dcterms:modified xsi:type="dcterms:W3CDTF">2022-12-06T02:59:54Z</dcterms:modified>
</cp:coreProperties>
</file>