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86" r:id="rId25"/>
    <p:sldId id="291" r:id="rId26"/>
    <p:sldId id="287" r:id="rId27"/>
    <p:sldId id="292" r:id="rId28"/>
    <p:sldId id="288" r:id="rId29"/>
    <p:sldId id="278" r:id="rId30"/>
    <p:sldId id="280" r:id="rId31"/>
    <p:sldId id="300" r:id="rId32"/>
    <p:sldId id="301" r:id="rId33"/>
    <p:sldId id="279" r:id="rId34"/>
    <p:sldId id="281" r:id="rId35"/>
    <p:sldId id="282" r:id="rId36"/>
    <p:sldId id="283" r:id="rId37"/>
    <p:sldId id="298" r:id="rId38"/>
    <p:sldId id="299" r:id="rId39"/>
    <p:sldId id="309" r:id="rId40"/>
    <p:sldId id="284" r:id="rId41"/>
    <p:sldId id="293" r:id="rId42"/>
    <p:sldId id="294" r:id="rId43"/>
    <p:sldId id="295" r:id="rId44"/>
    <p:sldId id="296" r:id="rId45"/>
    <p:sldId id="297" r:id="rId46"/>
    <p:sldId id="310" r:id="rId47"/>
    <p:sldId id="311" r:id="rId48"/>
    <p:sldId id="302" r:id="rId49"/>
    <p:sldId id="303" r:id="rId50"/>
    <p:sldId id="304" r:id="rId51"/>
    <p:sldId id="305" r:id="rId52"/>
    <p:sldId id="306" r:id="rId53"/>
    <p:sldId id="307" r:id="rId54"/>
    <p:sldId id="312" r:id="rId55"/>
    <p:sldId id="31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00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Binary Addition &amp; Subtraction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about this?</a:t>
            </a:r>
            <a:endParaRPr lang="en-US" dirty="0"/>
          </a:p>
        </p:txBody>
      </p:sp>
      <p:sp>
        <p:nvSpPr>
          <p:cNvPr id="3" name="Content Placeholder 2"/>
          <p:cNvSpPr>
            <a:spLocks noGrp="1"/>
          </p:cNvSpPr>
          <p:nvPr>
            <p:ph idx="1"/>
          </p:nvPr>
        </p:nvSpPr>
        <p:spPr/>
        <p:txBody>
          <a:bodyPr/>
          <a:lstStyle/>
          <a:p>
            <a:r>
              <a:rPr lang="en-IN" dirty="0"/>
              <a:t>101	-	1010</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Negative Number Representation</a:t>
            </a:r>
            <a:endParaRPr lang="en-US" dirty="0"/>
          </a:p>
        </p:txBody>
      </p:sp>
      <p:sp>
        <p:nvSpPr>
          <p:cNvPr id="3" name="Content Placeholder 2"/>
          <p:cNvSpPr>
            <a:spLocks noGrp="1"/>
          </p:cNvSpPr>
          <p:nvPr>
            <p:ph idx="1"/>
          </p:nvPr>
        </p:nvSpPr>
        <p:spPr/>
        <p:txBody>
          <a:bodyPr/>
          <a:lstStyle/>
          <a:p>
            <a:r>
              <a:rPr lang="en-IN" dirty="0"/>
              <a:t>-</a:t>
            </a:r>
            <a:r>
              <a:rPr lang="en-IN" dirty="0" err="1"/>
              <a:t>ve</a:t>
            </a:r>
            <a:r>
              <a:rPr lang="en-IN" dirty="0"/>
              <a:t> sign (Sign Magnitude)</a:t>
            </a:r>
          </a:p>
          <a:p>
            <a:r>
              <a:rPr lang="en-IN" dirty="0"/>
              <a:t>1’s compliment</a:t>
            </a:r>
          </a:p>
          <a:p>
            <a:r>
              <a:rPr lang="en-IN" dirty="0"/>
              <a:t>2’s compliment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3" descr="f3.pdf"/>
          <p:cNvPicPr>
            <a:picLocks noChangeAspect="1"/>
          </p:cNvPicPr>
          <p:nvPr/>
        </p:nvPicPr>
        <p:blipFill rotWithShape="1">
          <a:blip r:embed="rId2">
            <a:extLst>
              <a:ext uri="{28A0092B-C50C-407E-A947-70E740481C1C}">
                <a14:useLocalDpi xmlns:a14="http://schemas.microsoft.com/office/drawing/2010/main" val="0"/>
              </a:ext>
            </a:extLst>
          </a:blip>
          <a:srcRect l="9433" t="8122" r="10468" b="47208"/>
          <a:stretch/>
        </p:blipFill>
        <p:spPr>
          <a:xfrm>
            <a:off x="228600" y="914400"/>
            <a:ext cx="8532440" cy="61579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1011011 − 10010 = ?</a:t>
            </a:r>
          </a:p>
          <a:p>
            <a:r>
              <a:rPr lang="en-US" dirty="0"/>
              <a:t>1010110 − 101010 = ?</a:t>
            </a:r>
          </a:p>
          <a:p>
            <a:r>
              <a:rPr lang="en-US" dirty="0"/>
              <a:t>1000101 − 101100 = ?</a:t>
            </a:r>
          </a:p>
          <a:p>
            <a:r>
              <a:rPr lang="en-US" dirty="0"/>
              <a:t>100010110 − 1111010 = ?</a:t>
            </a:r>
          </a:p>
          <a:p>
            <a:r>
              <a:rPr lang="en-US" dirty="0"/>
              <a:t>101101 − 100111 = ?</a:t>
            </a:r>
          </a:p>
          <a:p>
            <a:r>
              <a:rPr lang="en-US" dirty="0"/>
              <a:t>1110110 − 1010111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1011011 − 10010 = 1001001</a:t>
            </a:r>
          </a:p>
          <a:p>
            <a:r>
              <a:rPr lang="en-US" dirty="0"/>
              <a:t>1010110 − 101010 = 101100</a:t>
            </a:r>
          </a:p>
          <a:p>
            <a:r>
              <a:rPr lang="en-US" dirty="0"/>
              <a:t>1000101 − 101100 = 11001</a:t>
            </a:r>
          </a:p>
          <a:p>
            <a:r>
              <a:rPr lang="en-US" dirty="0"/>
              <a:t>100010110 − 1111010 = 10011100</a:t>
            </a:r>
          </a:p>
          <a:p>
            <a:r>
              <a:rPr lang="en-US" dirty="0"/>
              <a:t>101101 − 100111 = 110</a:t>
            </a:r>
          </a:p>
          <a:p>
            <a:r>
              <a:rPr lang="en-US" dirty="0"/>
              <a:t>1110110 − 1010111 = 11111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Signed Magnitude</a:t>
            </a:r>
          </a:p>
        </p:txBody>
      </p:sp>
      <p:sp>
        <p:nvSpPr>
          <p:cNvPr id="3" name="Content Placeholder 2"/>
          <p:cNvSpPr>
            <a:spLocks noGrp="1"/>
          </p:cNvSpPr>
          <p:nvPr>
            <p:ph idx="1"/>
          </p:nvPr>
        </p:nvSpPr>
        <p:spPr/>
        <p:txBody>
          <a:bodyPr>
            <a:normAutofit lnSpcReduction="10000"/>
          </a:bodyPr>
          <a:lstStyle/>
          <a:p>
            <a:r>
              <a:rPr lang="en-US" dirty="0"/>
              <a:t>For 0, there are two representations: -0 and +0 which should not be the case as 0 is neither –</a:t>
            </a:r>
            <a:r>
              <a:rPr lang="en-US" dirty="0" err="1"/>
              <a:t>ve</a:t>
            </a:r>
            <a:r>
              <a:rPr lang="en-US" dirty="0"/>
              <a:t> nor +</a:t>
            </a:r>
            <a:r>
              <a:rPr lang="en-US" dirty="0" err="1"/>
              <a:t>ve</a:t>
            </a:r>
            <a:r>
              <a:rPr lang="en-US" dirty="0"/>
              <a:t>.</a:t>
            </a:r>
          </a:p>
          <a:p>
            <a:r>
              <a:rPr lang="en-US" dirty="0"/>
              <a:t>Out of 2^n bits for representation, we are able to utilize only 2^{n-1}  bits.</a:t>
            </a:r>
          </a:p>
          <a:p>
            <a:r>
              <a:rPr lang="en-US" dirty="0"/>
              <a:t>Numbers are not in cyclic order i.e. After the largest number (in this, for example, +7) the next number is not the least number (in this, for example,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p:txBody>
          <a:bodyPr>
            <a:normAutofit/>
          </a:bodyPr>
          <a:lstStyle/>
          <a:p>
            <a:r>
              <a:rPr lang="en-US" dirty="0"/>
              <a:t>For negative numbers signed extension does not work.</a:t>
            </a:r>
          </a:p>
          <a:p>
            <a:endParaRPr lang="en-US" dirty="0"/>
          </a:p>
        </p:txBody>
      </p:sp>
      <p:pic>
        <p:nvPicPr>
          <p:cNvPr id="1026" name="Picture 2" descr="Lightbox"/>
          <p:cNvPicPr>
            <a:picLocks noChangeAspect="1" noChangeArrowheads="1"/>
          </p:cNvPicPr>
          <p:nvPr/>
        </p:nvPicPr>
        <p:blipFill>
          <a:blip r:embed="rId2"/>
          <a:srcRect/>
          <a:stretch>
            <a:fillRect/>
          </a:stretch>
        </p:blipFill>
        <p:spPr bwMode="auto">
          <a:xfrm>
            <a:off x="3048000" y="2743200"/>
            <a:ext cx="2857500" cy="1238250"/>
          </a:xfrm>
          <a:prstGeom prst="rect">
            <a:avLst/>
          </a:prstGeom>
          <a:noFill/>
        </p:spPr>
      </p:pic>
      <p:pic>
        <p:nvPicPr>
          <p:cNvPr id="1028" name="Picture 4" descr="Lightbox"/>
          <p:cNvPicPr>
            <a:picLocks noChangeAspect="1" noChangeArrowheads="1"/>
          </p:cNvPicPr>
          <p:nvPr/>
        </p:nvPicPr>
        <p:blipFill>
          <a:blip r:embed="rId3"/>
          <a:srcRect/>
          <a:stretch>
            <a:fillRect/>
          </a:stretch>
        </p:blipFill>
        <p:spPr bwMode="auto">
          <a:xfrm>
            <a:off x="3048000" y="4191000"/>
            <a:ext cx="2857500" cy="86677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1’s Compliment</a:t>
            </a:r>
          </a:p>
        </p:txBody>
      </p:sp>
      <p:sp>
        <p:nvSpPr>
          <p:cNvPr id="3" name="Content Placeholder 2"/>
          <p:cNvSpPr>
            <a:spLocks noGrp="1"/>
          </p:cNvSpPr>
          <p:nvPr>
            <p:ph idx="1"/>
          </p:nvPr>
        </p:nvSpPr>
        <p:spPr/>
        <p:txBody>
          <a:bodyPr/>
          <a:lstStyle/>
          <a:p>
            <a:pPr fontAlgn="base"/>
            <a:r>
              <a:rPr lang="en-US" dirty="0"/>
              <a:t>For 0, there are two representations: -0 and +0 which should not be the case as 0 is neither –</a:t>
            </a:r>
            <a:r>
              <a:rPr lang="en-US" dirty="0" err="1"/>
              <a:t>ve</a:t>
            </a:r>
            <a:r>
              <a:rPr lang="en-US" dirty="0"/>
              <a:t> nor +</a:t>
            </a:r>
            <a:r>
              <a:rPr lang="en-US" dirty="0" err="1"/>
              <a:t>ve</a:t>
            </a:r>
            <a:r>
              <a:rPr lang="en-US" dirty="0"/>
              <a:t>.</a:t>
            </a:r>
          </a:p>
          <a:p>
            <a:pPr fontAlgn="base"/>
            <a:r>
              <a:rPr lang="en-US" dirty="0"/>
              <a:t>Out of 2^n bits for representation, we are able to utilize only 2^{n-1} bits.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Signed Extension in 1’s Compliment</a:t>
            </a:r>
          </a:p>
        </p:txBody>
      </p:sp>
      <p:sp>
        <p:nvSpPr>
          <p:cNvPr id="3" name="Content Placeholder 2"/>
          <p:cNvSpPr>
            <a:spLocks noGrp="1"/>
          </p:cNvSpPr>
          <p:nvPr>
            <p:ph idx="1"/>
          </p:nvPr>
        </p:nvSpPr>
        <p:spPr/>
        <p:txBody>
          <a:bodyPr/>
          <a:lstStyle/>
          <a:p>
            <a:r>
              <a:rPr lang="en-US" dirty="0"/>
              <a:t>You need to add 0/1 in the MSB.</a:t>
            </a:r>
          </a:p>
        </p:txBody>
      </p:sp>
      <p:pic>
        <p:nvPicPr>
          <p:cNvPr id="29698" name="Picture 2" descr="https://media.geeksforgeeks.org/wp-content/uploads/20211224143741/one-300x115.png"/>
          <p:cNvPicPr>
            <a:picLocks noChangeAspect="1" noChangeArrowheads="1"/>
          </p:cNvPicPr>
          <p:nvPr/>
        </p:nvPicPr>
        <p:blipFill>
          <a:blip r:embed="rId2"/>
          <a:srcRect/>
          <a:stretch>
            <a:fillRect/>
          </a:stretch>
        </p:blipFill>
        <p:spPr bwMode="auto">
          <a:xfrm>
            <a:off x="2819400" y="2667000"/>
            <a:ext cx="2857500" cy="1095376"/>
          </a:xfrm>
          <a:prstGeom prst="rect">
            <a:avLst/>
          </a:prstGeom>
          <a:noFill/>
        </p:spPr>
      </p:pic>
      <p:pic>
        <p:nvPicPr>
          <p:cNvPr id="29700" name="Picture 4" descr="Signed extension for -5"/>
          <p:cNvPicPr>
            <a:picLocks noChangeAspect="1" noChangeArrowheads="1"/>
          </p:cNvPicPr>
          <p:nvPr/>
        </p:nvPicPr>
        <p:blipFill>
          <a:blip r:embed="rId3"/>
          <a:srcRect/>
          <a:stretch>
            <a:fillRect/>
          </a:stretch>
        </p:blipFill>
        <p:spPr bwMode="auto">
          <a:xfrm>
            <a:off x="2895600" y="4114800"/>
            <a:ext cx="2857500" cy="109537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lnSpcReduction="10000"/>
          </a:bodyPr>
          <a:lstStyle/>
          <a:p>
            <a:r>
              <a:rPr lang="en-US" dirty="0"/>
              <a:t>Design a circuit for 4-bit addition and subtraction of 2 binary numbers. A control bit will decide whether addition or subtraction needs to be performed. Consider an additional bit for signed representation.</a:t>
            </a:r>
          </a:p>
          <a:p>
            <a:r>
              <a:rPr lang="en-US" dirty="0"/>
              <a:t>Repeat the above using 1’s compliment method.</a:t>
            </a:r>
          </a:p>
          <a:p>
            <a:r>
              <a:rPr lang="en-US" dirty="0"/>
              <a:t>Repeat the above using 2’s compliment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Addition</a:t>
            </a:r>
            <a:endParaRPr lang="en-US" dirty="0"/>
          </a:p>
        </p:txBody>
      </p:sp>
      <p:graphicFrame>
        <p:nvGraphicFramePr>
          <p:cNvPr id="4" name="Content Placeholder 3"/>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IN" dirty="0"/>
                        <a:t>A</a:t>
                      </a:r>
                      <a:endParaRPr lang="en-US" dirty="0"/>
                    </a:p>
                  </a:txBody>
                  <a:tcPr/>
                </a:tc>
                <a:tc>
                  <a:txBody>
                    <a:bodyPr/>
                    <a:lstStyle/>
                    <a:p>
                      <a:pPr algn="ctr"/>
                      <a:r>
                        <a:rPr lang="en-IN" dirty="0"/>
                        <a:t>B</a:t>
                      </a:r>
                      <a:endParaRPr lang="en-US" dirty="0"/>
                    </a:p>
                  </a:txBody>
                  <a:tcPr/>
                </a:tc>
                <a:tc>
                  <a:txBody>
                    <a:bodyPr/>
                    <a:lstStyle/>
                    <a:p>
                      <a:pPr algn="ctr"/>
                      <a:r>
                        <a:rPr lang="en-IN" dirty="0"/>
                        <a:t>OUT</a:t>
                      </a:r>
                      <a:endParaRPr lang="en-US" dirty="0"/>
                    </a:p>
                  </a:txBody>
                  <a:tcPr/>
                </a:tc>
                <a:extLst>
                  <a:ext uri="{0D108BD9-81ED-4DB2-BD59-A6C34878D82A}">
                    <a16:rowId xmlns:a16="http://schemas.microsoft.com/office/drawing/2014/main" val="10000"/>
                  </a:ext>
                </a:extLst>
              </a:tr>
              <a:tr h="370840">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10001"/>
                  </a:ext>
                </a:extLst>
              </a:tr>
              <a:tr h="370840">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a:t>
                      </a:r>
                      <a:endParaRPr lang="en-US" dirty="0"/>
                    </a:p>
                  </a:txBody>
                  <a:tcPr/>
                </a:tc>
                <a:extLst>
                  <a:ext uri="{0D108BD9-81ED-4DB2-BD59-A6C34878D82A}">
                    <a16:rowId xmlns:a16="http://schemas.microsoft.com/office/drawing/2014/main" val="10002"/>
                  </a:ext>
                </a:extLst>
              </a:tr>
              <a:tr h="370840">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extLst>
                  <a:ext uri="{0D108BD9-81ED-4DB2-BD59-A6C34878D82A}">
                    <a16:rowId xmlns:a16="http://schemas.microsoft.com/office/drawing/2014/main" val="10003"/>
                  </a:ext>
                </a:extLst>
              </a:tr>
              <a:tr h="370840">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10</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1</a:t>
            </a:r>
          </a:p>
        </p:txBody>
      </p:sp>
      <p:sp>
        <p:nvSpPr>
          <p:cNvPr id="3" name="Content Placeholder 2"/>
          <p:cNvSpPr>
            <a:spLocks noGrp="1"/>
          </p:cNvSpPr>
          <p:nvPr>
            <p:ph idx="1"/>
          </p:nvPr>
        </p:nvSpPr>
        <p:spPr/>
        <p:txBody>
          <a:bodyPr/>
          <a:lstStyle/>
          <a:p>
            <a:pPr>
              <a:buNone/>
            </a:pPr>
            <a:r>
              <a:rPr lang="en-US" dirty="0"/>
              <a:t> 0    =                00000000    (twos complement)</a:t>
            </a:r>
          </a:p>
          <a:p>
            <a:pPr>
              <a:buNone/>
            </a:pPr>
            <a:r>
              <a:rPr lang="en-US" dirty="0"/>
              <a:t>Bitwise complement  =                 11111111</a:t>
            </a:r>
          </a:p>
          <a:p>
            <a:pPr>
              <a:buNone/>
            </a:pPr>
            <a:r>
              <a:rPr lang="en-US" dirty="0"/>
              <a:t>Add 1 to LSB              	            </a:t>
            </a:r>
            <a:r>
              <a:rPr lang="en-US" u="sng" dirty="0"/>
              <a:t>+                 1</a:t>
            </a:r>
          </a:p>
          <a:p>
            <a:pPr>
              <a:buNone/>
            </a:pPr>
            <a:r>
              <a:rPr lang="en-US" dirty="0"/>
              <a:t>Result           			100000000</a:t>
            </a:r>
          </a:p>
          <a:p>
            <a:pPr>
              <a:buNone/>
            </a:pPr>
            <a:endParaRPr lang="en-US" sz="1800" dirty="0"/>
          </a:p>
          <a:p>
            <a:pPr>
              <a:buNone/>
            </a:pPr>
            <a:r>
              <a:rPr lang="en-US" dirty="0"/>
              <a:t>Overflow is ignored, so:</a:t>
            </a:r>
          </a:p>
          <a:p>
            <a:pPr>
              <a:buNone/>
            </a:pPr>
            <a:r>
              <a:rPr lang="en-US" dirty="0"/>
              <a:t>		- 0 = 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2: bit pattern 1{0}{1,n}</a:t>
            </a:r>
          </a:p>
        </p:txBody>
      </p:sp>
      <p:sp>
        <p:nvSpPr>
          <p:cNvPr id="3" name="Content Placeholder 2"/>
          <p:cNvSpPr>
            <a:spLocks noGrp="1"/>
          </p:cNvSpPr>
          <p:nvPr>
            <p:ph idx="1"/>
          </p:nvPr>
        </p:nvSpPr>
        <p:spPr/>
        <p:txBody>
          <a:bodyPr>
            <a:normAutofit lnSpcReduction="10000"/>
          </a:bodyPr>
          <a:lstStyle/>
          <a:p>
            <a:pPr>
              <a:buNone/>
            </a:pPr>
            <a:r>
              <a:rPr lang="en-US" dirty="0"/>
              <a:t>-128     =        10000000    (twos complement)</a:t>
            </a:r>
          </a:p>
          <a:p>
            <a:pPr>
              <a:buNone/>
            </a:pPr>
            <a:r>
              <a:rPr lang="en-US" dirty="0"/>
              <a:t>Bitwise complement   =         01111111</a:t>
            </a:r>
          </a:p>
          <a:p>
            <a:pPr>
              <a:buNone/>
            </a:pPr>
            <a:r>
              <a:rPr lang="en-US" dirty="0"/>
              <a:t>Add 1 to LSB                          </a:t>
            </a:r>
            <a:r>
              <a:rPr lang="en-US" u="sng" dirty="0"/>
              <a:t>+                1</a:t>
            </a:r>
          </a:p>
          <a:p>
            <a:pPr>
              <a:buNone/>
            </a:pPr>
            <a:r>
              <a:rPr lang="en-US" dirty="0"/>
              <a:t>Result            		         10000000</a:t>
            </a:r>
          </a:p>
          <a:p>
            <a:pPr>
              <a:buNone/>
            </a:pPr>
            <a:r>
              <a:rPr lang="en-US" dirty="0"/>
              <a:t>So:</a:t>
            </a:r>
          </a:p>
          <a:p>
            <a:pPr>
              <a:buNone/>
            </a:pPr>
            <a:r>
              <a:rPr lang="en-US" dirty="0"/>
              <a:t>-(-128) = -128   X</a:t>
            </a:r>
          </a:p>
          <a:p>
            <a:pPr>
              <a:buNone/>
            </a:pPr>
            <a:r>
              <a:rPr lang="en-US" dirty="0"/>
              <a:t>Monitor MSB (sign bit)</a:t>
            </a:r>
          </a:p>
          <a:p>
            <a:pPr>
              <a:buNone/>
            </a:pPr>
            <a:r>
              <a:rPr lang="en-US" dirty="0"/>
              <a:t>It should change during negation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a:t>
            </a:r>
          </a:p>
        </p:txBody>
      </p:sp>
      <p:sp>
        <p:nvSpPr>
          <p:cNvPr id="3" name="Content Placeholder 2"/>
          <p:cNvSpPr>
            <a:spLocks noGrp="1"/>
          </p:cNvSpPr>
          <p:nvPr>
            <p:ph idx="1"/>
          </p:nvPr>
        </p:nvSpPr>
        <p:spPr/>
        <p:txBody>
          <a:bodyPr/>
          <a:lstStyle/>
          <a:p>
            <a:r>
              <a:rPr lang="en-US" dirty="0"/>
              <a:t>If two numbers are added, and they are both positive or both negative, then overflow occurs if and only if the result has the opposite sign.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Basics</a:t>
            </a:r>
          </a:p>
        </p:txBody>
      </p:sp>
      <p:sp>
        <p:nvSpPr>
          <p:cNvPr id="3" name="Content Placeholder 2"/>
          <p:cNvSpPr>
            <a:spLocks noGrp="1"/>
          </p:cNvSpPr>
          <p:nvPr>
            <p:ph idx="1"/>
          </p:nvPr>
        </p:nvSpPr>
        <p:spPr/>
        <p:txBody>
          <a:bodyPr/>
          <a:lstStyle/>
          <a:p>
            <a:r>
              <a:rPr lang="en-US" dirty="0"/>
              <a:t>0 × 0 = 0</a:t>
            </a:r>
          </a:p>
          <a:p>
            <a:r>
              <a:rPr lang="en-US" dirty="0"/>
              <a:t>0 × 1 = 0</a:t>
            </a:r>
          </a:p>
          <a:p>
            <a:r>
              <a:rPr lang="en-US" dirty="0"/>
              <a:t>1 × 0 = 0</a:t>
            </a:r>
          </a:p>
          <a:p>
            <a:r>
              <a:rPr lang="en-US" dirty="0"/>
              <a:t>1 × 1 = 1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Solve 1010 × 101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normAutofit fontScale="85000" lnSpcReduction="20000"/>
          </a:bodyPr>
          <a:lstStyle/>
          <a:p>
            <a:r>
              <a:rPr lang="en-US" dirty="0"/>
              <a:t>Solve 1010 × 101</a:t>
            </a:r>
          </a:p>
          <a:p>
            <a:endParaRPr lang="en-IN" dirty="0"/>
          </a:p>
          <a:p>
            <a:pPr>
              <a:buNone/>
            </a:pPr>
            <a:r>
              <a:rPr lang="en-IN" dirty="0"/>
              <a:t>				1010</a:t>
            </a:r>
          </a:p>
          <a:p>
            <a:pPr>
              <a:buNone/>
            </a:pPr>
            <a:r>
              <a:rPr lang="en-IN" dirty="0"/>
              <a:t>				  101</a:t>
            </a:r>
          </a:p>
          <a:p>
            <a:pPr>
              <a:buNone/>
            </a:pPr>
            <a:r>
              <a:rPr lang="en-IN" dirty="0"/>
              <a:t>				-------</a:t>
            </a:r>
          </a:p>
          <a:p>
            <a:pPr>
              <a:buNone/>
            </a:pPr>
            <a:r>
              <a:rPr lang="en-IN" dirty="0"/>
              <a:t>				1010</a:t>
            </a:r>
          </a:p>
          <a:p>
            <a:pPr>
              <a:buNone/>
            </a:pPr>
            <a:r>
              <a:rPr lang="en-IN" dirty="0"/>
              <a:t>			          0000X </a:t>
            </a:r>
          </a:p>
          <a:p>
            <a:pPr>
              <a:buNone/>
            </a:pPr>
            <a:r>
              <a:rPr lang="en-IN" dirty="0"/>
              <a:t>			        1010XX</a:t>
            </a:r>
          </a:p>
          <a:p>
            <a:pPr>
              <a:buNone/>
            </a:pPr>
            <a:r>
              <a:rPr lang="en-IN" dirty="0"/>
              <a:t>			        ----------</a:t>
            </a:r>
          </a:p>
          <a:p>
            <a:pPr>
              <a:buNone/>
            </a:pPr>
            <a:r>
              <a:rPr lang="en-IN" dirty="0"/>
              <a:t>			        110010</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rmAutofit/>
          </a:bodyPr>
          <a:lstStyle/>
          <a:p>
            <a:r>
              <a:rPr lang="en-US" dirty="0"/>
              <a:t>Solve 1011.01 × 110.1</a:t>
            </a:r>
          </a:p>
          <a:p>
            <a:pPr>
              <a:buNone/>
            </a:pPr>
            <a:r>
              <a:rPr lang="en-IN" dirty="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rmAutofit fontScale="85000" lnSpcReduction="20000"/>
          </a:bodyPr>
          <a:lstStyle/>
          <a:p>
            <a:r>
              <a:rPr lang="en-US" dirty="0"/>
              <a:t>Solve 1011.01 × 110.1</a:t>
            </a:r>
          </a:p>
          <a:p>
            <a:pPr>
              <a:buNone/>
            </a:pPr>
            <a:r>
              <a:rPr lang="en-IN" dirty="0"/>
              <a:t>				1011.01</a:t>
            </a:r>
          </a:p>
          <a:p>
            <a:pPr>
              <a:buNone/>
            </a:pPr>
            <a:r>
              <a:rPr lang="en-IN" dirty="0"/>
              <a:t>				     110.1</a:t>
            </a:r>
          </a:p>
          <a:p>
            <a:pPr>
              <a:buNone/>
            </a:pPr>
            <a:r>
              <a:rPr lang="en-IN" dirty="0"/>
              <a:t>				------------</a:t>
            </a:r>
          </a:p>
          <a:p>
            <a:pPr>
              <a:buNone/>
            </a:pPr>
            <a:r>
              <a:rPr lang="en-IN" dirty="0"/>
              <a:t>				 101101</a:t>
            </a:r>
          </a:p>
          <a:p>
            <a:pPr>
              <a:buNone/>
            </a:pPr>
            <a:r>
              <a:rPr lang="en-IN" dirty="0"/>
              <a:t>			          000000X</a:t>
            </a:r>
          </a:p>
          <a:p>
            <a:pPr>
              <a:buNone/>
            </a:pPr>
            <a:r>
              <a:rPr lang="en-IN" dirty="0"/>
              <a:t>			        101101XX</a:t>
            </a:r>
          </a:p>
          <a:p>
            <a:pPr>
              <a:buNone/>
            </a:pPr>
            <a:r>
              <a:rPr lang="en-IN" dirty="0"/>
              <a:t>			      101101XXX</a:t>
            </a:r>
          </a:p>
          <a:p>
            <a:pPr>
              <a:buNone/>
            </a:pPr>
            <a:r>
              <a:rPr lang="en-IN" dirty="0"/>
              <a:t>			      ---------------</a:t>
            </a:r>
          </a:p>
          <a:p>
            <a:pPr>
              <a:buNone/>
            </a:pPr>
            <a:r>
              <a:rPr lang="en-IN" dirty="0"/>
              <a:t>			      1001001001</a:t>
            </a:r>
            <a:endParaRPr lang="en-US" dirty="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Self Practice</a:t>
            </a:r>
            <a:endParaRPr lang="en-US" dirty="0"/>
          </a:p>
        </p:txBody>
      </p:sp>
      <p:sp>
        <p:nvSpPr>
          <p:cNvPr id="3" name="Content Placeholder 2"/>
          <p:cNvSpPr>
            <a:spLocks noGrp="1"/>
          </p:cNvSpPr>
          <p:nvPr>
            <p:ph idx="1"/>
          </p:nvPr>
        </p:nvSpPr>
        <p:spPr/>
        <p:txBody>
          <a:bodyPr/>
          <a:lstStyle/>
          <a:p>
            <a:r>
              <a:rPr lang="en-US" dirty="0"/>
              <a:t>Solve 10001 x 111</a:t>
            </a:r>
          </a:p>
          <a:p>
            <a:r>
              <a:rPr lang="en-US" dirty="0"/>
              <a:t>Solve 10101 x 110</a:t>
            </a:r>
          </a:p>
          <a:p>
            <a:r>
              <a:rPr lang="en-US" dirty="0"/>
              <a:t>Solve 11111 x 10000</a:t>
            </a:r>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a:t>
            </a:r>
          </a:p>
        </p:txBody>
      </p:sp>
      <p:pic>
        <p:nvPicPr>
          <p:cNvPr id="4" name="Content Placeholder 3" descr="f7.pdf"/>
          <p:cNvPicPr>
            <a:picLocks noGrp="1" noChangeAspect="1"/>
          </p:cNvPicPr>
          <p:nvPr>
            <p:ph idx="1"/>
          </p:nvPr>
        </p:nvPicPr>
        <p:blipFill rotWithShape="1">
          <a:blip r:embed="rId2">
            <a:extLst>
              <a:ext uri="{28A0092B-C50C-407E-A947-70E740481C1C}">
                <a14:useLocalDpi xmlns:a14="http://schemas.microsoft.com/office/drawing/2010/main" val="0"/>
              </a:ext>
            </a:extLst>
          </a:blip>
          <a:srcRect t="32325" b="28040"/>
          <a:stretch/>
        </p:blipFill>
        <p:spPr>
          <a:xfrm>
            <a:off x="686285" y="1870107"/>
            <a:ext cx="7771429" cy="39861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IN" dirty="0"/>
              <a:t>101 	+	101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of –</a:t>
            </a:r>
            <a:r>
              <a:rPr lang="en-US" dirty="0" err="1"/>
              <a:t>ve</a:t>
            </a:r>
            <a:r>
              <a:rPr lang="en-US" dirty="0"/>
              <a:t> numbers</a:t>
            </a:r>
          </a:p>
        </p:txBody>
      </p:sp>
      <p:sp>
        <p:nvSpPr>
          <p:cNvPr id="5" name="Content Placeholder 4">
            <a:extLst>
              <a:ext uri="{FF2B5EF4-FFF2-40B4-BE49-F238E27FC236}">
                <a16:creationId xmlns:a16="http://schemas.microsoft.com/office/drawing/2014/main" id="{5BC48571-54A3-07D4-8325-7A6A952C9162}"/>
              </a:ext>
            </a:extLst>
          </p:cNvPr>
          <p:cNvSpPr>
            <a:spLocks noGrp="1"/>
          </p:cNvSpPr>
          <p:nvPr>
            <p:ph idx="1"/>
          </p:nvPr>
        </p:nvSpPr>
        <p:spPr>
          <a:xfrm>
            <a:off x="457200" y="1600200"/>
            <a:ext cx="8229600" cy="4983162"/>
          </a:xfrm>
        </p:spPr>
        <p:txBody>
          <a:bodyPr>
            <a:normAutofit/>
          </a:bodyPr>
          <a:lstStyle/>
          <a:p>
            <a:r>
              <a:rPr lang="en-GB" sz="2400" dirty="0"/>
              <a:t>What if you multiply 1001 (-7) and 1101 (-3)?</a:t>
            </a:r>
          </a:p>
          <a:p>
            <a:pPr marL="0" indent="0">
              <a:buNone/>
            </a:pPr>
            <a:r>
              <a:rPr lang="en-GB" sz="2400" dirty="0"/>
              <a:t>			</a:t>
            </a:r>
          </a:p>
        </p:txBody>
      </p:sp>
    </p:spTree>
    <p:extLst>
      <p:ext uri="{BB962C8B-B14F-4D97-AF65-F5344CB8AC3E}">
        <p14:creationId xmlns:p14="http://schemas.microsoft.com/office/powerpoint/2010/main" val="4144795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to +</a:t>
            </a:r>
            <a:r>
              <a:rPr lang="en-US" dirty="0" err="1"/>
              <a:t>ve</a:t>
            </a:r>
            <a:r>
              <a:rPr lang="en-US" dirty="0"/>
              <a:t> number and decide sign</a:t>
            </a:r>
          </a:p>
        </p:txBody>
      </p:sp>
      <p:sp>
        <p:nvSpPr>
          <p:cNvPr id="5" name="Content Placeholder 4">
            <a:extLst>
              <a:ext uri="{FF2B5EF4-FFF2-40B4-BE49-F238E27FC236}">
                <a16:creationId xmlns:a16="http://schemas.microsoft.com/office/drawing/2014/main" id="{5BC48571-54A3-07D4-8325-7A6A952C9162}"/>
              </a:ext>
            </a:extLst>
          </p:cNvPr>
          <p:cNvSpPr>
            <a:spLocks noGrp="1"/>
          </p:cNvSpPr>
          <p:nvPr>
            <p:ph idx="1"/>
          </p:nvPr>
        </p:nvSpPr>
        <p:spPr>
          <a:xfrm>
            <a:off x="457200" y="1600200"/>
            <a:ext cx="8229600" cy="4983162"/>
          </a:xfrm>
        </p:spPr>
        <p:txBody>
          <a:bodyPr>
            <a:normAutofit/>
          </a:bodyPr>
          <a:lstStyle/>
          <a:p>
            <a:r>
              <a:rPr lang="en-GB" sz="2400" dirty="0"/>
              <a:t>What if you multiply 1001 (-7) and 1101 (-3)?</a:t>
            </a:r>
          </a:p>
          <a:p>
            <a:pPr marL="0" indent="0">
              <a:buNone/>
            </a:pPr>
            <a:r>
              <a:rPr lang="en-GB" sz="2400" dirty="0"/>
              <a:t>			</a:t>
            </a:r>
          </a:p>
        </p:txBody>
      </p:sp>
    </p:spTree>
    <p:extLst>
      <p:ext uri="{BB962C8B-B14F-4D97-AF65-F5344CB8AC3E}">
        <p14:creationId xmlns:p14="http://schemas.microsoft.com/office/powerpoint/2010/main" val="4144795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Sign-Extend Method (2’s Compliment Multiplication)</a:t>
            </a:r>
            <a:endParaRPr lang="en-US" dirty="0"/>
          </a:p>
        </p:txBody>
      </p:sp>
      <p:sp>
        <p:nvSpPr>
          <p:cNvPr id="3" name="Content Placeholder 2"/>
          <p:cNvSpPr>
            <a:spLocks noGrp="1"/>
          </p:cNvSpPr>
          <p:nvPr>
            <p:ph idx="1"/>
          </p:nvPr>
        </p:nvSpPr>
        <p:spPr/>
        <p:txBody>
          <a:bodyPr/>
          <a:lstStyle/>
          <a:p>
            <a:r>
              <a:rPr lang="en-GB" dirty="0"/>
              <a:t>What if you multiply 1001 (-7) and 1101 (-3)?</a:t>
            </a:r>
          </a:p>
          <a:p>
            <a:pPr>
              <a:buNone/>
            </a:pPr>
            <a:r>
              <a:rPr lang="en-IN" dirty="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Booth’s Algorithm</a:t>
            </a:r>
          </a:p>
        </p:txBody>
      </p:sp>
      <p:sp>
        <p:nvSpPr>
          <p:cNvPr id="5" name="Content Placeholder 4">
            <a:extLst>
              <a:ext uri="{FF2B5EF4-FFF2-40B4-BE49-F238E27FC236}">
                <a16:creationId xmlns:a16="http://schemas.microsoft.com/office/drawing/2014/main" id="{70EFA977-A68B-AAB4-4E59-618F8F6D8CC1}"/>
              </a:ext>
            </a:extLst>
          </p:cNvPr>
          <p:cNvSpPr>
            <a:spLocks noGrp="1"/>
          </p:cNvSpPr>
          <p:nvPr>
            <p:ph idx="1"/>
          </p:nvPr>
        </p:nvSpPr>
        <p:spPr/>
        <p:txBody>
          <a:bodyPr>
            <a:normAutofit fontScale="92500"/>
          </a:bodyPr>
          <a:lstStyle/>
          <a:p>
            <a:r>
              <a:rPr lang="en-GB" b="0" i="0" dirty="0">
                <a:solidFill>
                  <a:srgbClr val="282829"/>
                </a:solidFill>
                <a:effectLst/>
                <a:latin typeface="-apple-system"/>
              </a:rPr>
              <a:t>The important thing to note about two’s complement multiplication is that the </a:t>
            </a:r>
            <a:r>
              <a:rPr lang="en-GB" b="1" i="0" dirty="0">
                <a:solidFill>
                  <a:srgbClr val="282829"/>
                </a:solidFill>
                <a:effectLst/>
                <a:latin typeface="-apple-system"/>
              </a:rPr>
              <a:t>number of additions/subtractions that we do is identical to the number of 1’s in the multiplier</a:t>
            </a:r>
            <a:r>
              <a:rPr lang="en-GB" b="0" i="0" dirty="0">
                <a:solidFill>
                  <a:srgbClr val="282829"/>
                </a:solidFill>
                <a:effectLst/>
                <a:latin typeface="-apple-system"/>
              </a:rPr>
              <a:t>. </a:t>
            </a:r>
          </a:p>
          <a:p>
            <a:endParaRPr lang="en-GB" b="0" i="0" dirty="0">
              <a:solidFill>
                <a:srgbClr val="282829"/>
              </a:solidFill>
              <a:effectLst/>
              <a:latin typeface="-apple-system"/>
            </a:endParaRPr>
          </a:p>
          <a:p>
            <a:r>
              <a:rPr lang="en-GB" b="0" i="0" dirty="0">
                <a:solidFill>
                  <a:srgbClr val="282829"/>
                </a:solidFill>
                <a:effectLst/>
                <a:latin typeface="-apple-system"/>
              </a:rPr>
              <a:t>So, a multiplier with ten 1’s will require ten addition/subtraction operations, whereas a </a:t>
            </a:r>
            <a:r>
              <a:rPr lang="en-GB" b="0" i="0" dirty="0" err="1">
                <a:solidFill>
                  <a:srgbClr val="282829"/>
                </a:solidFill>
                <a:effectLst/>
                <a:latin typeface="-apple-system"/>
              </a:rPr>
              <a:t>multipler</a:t>
            </a:r>
            <a:r>
              <a:rPr lang="en-GB" b="0" i="0" dirty="0">
                <a:solidFill>
                  <a:srgbClr val="282829"/>
                </a:solidFill>
                <a:effectLst/>
                <a:latin typeface="-apple-system"/>
              </a:rPr>
              <a:t> with only a single 1 will only require one addition/subtraction operation.</a:t>
            </a:r>
            <a:endParaRPr lang="en-GB" dirty="0"/>
          </a:p>
        </p:txBody>
      </p:sp>
    </p:spTree>
    <p:extLst>
      <p:ext uri="{BB962C8B-B14F-4D97-AF65-F5344CB8AC3E}">
        <p14:creationId xmlns:p14="http://schemas.microsoft.com/office/powerpoint/2010/main" val="2093284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1E81-48BD-F20C-3989-A9084227B963}"/>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1D36EE2B-1223-2E4E-265D-8F6A3D20904A}"/>
              </a:ext>
            </a:extLst>
          </p:cNvPr>
          <p:cNvSpPr>
            <a:spLocks noGrp="1"/>
          </p:cNvSpPr>
          <p:nvPr>
            <p:ph idx="1"/>
          </p:nvPr>
        </p:nvSpPr>
        <p:spPr/>
        <p:txBody>
          <a:bodyPr/>
          <a:lstStyle/>
          <a:p>
            <a:r>
              <a:rPr lang="en-GB" dirty="0"/>
              <a:t>Number 5 in binary using 4 bits</a:t>
            </a:r>
          </a:p>
          <a:p>
            <a:pPr>
              <a:buNone/>
            </a:pPr>
            <a:r>
              <a:rPr lang="en-GB" dirty="0"/>
              <a:t>				0101</a:t>
            </a:r>
          </a:p>
          <a:p>
            <a:r>
              <a:rPr lang="en-GB" dirty="0"/>
              <a:t>Number -5 in binary using 4 bits 2’s compliment</a:t>
            </a:r>
          </a:p>
          <a:p>
            <a:pPr>
              <a:buNone/>
            </a:pPr>
            <a:r>
              <a:rPr lang="en-GB" dirty="0"/>
              <a:t>				1011</a:t>
            </a:r>
          </a:p>
          <a:p>
            <a:pPr>
              <a:buNone/>
            </a:pPr>
            <a:endParaRPr lang="en-GB" dirty="0"/>
          </a:p>
          <a:p>
            <a:pPr>
              <a:buNone/>
            </a:pPr>
            <a:r>
              <a:rPr lang="en-GB" dirty="0"/>
              <a:t>How to justify the above using place value logic?</a:t>
            </a:r>
          </a:p>
        </p:txBody>
      </p:sp>
    </p:spTree>
    <p:extLst>
      <p:ext uri="{BB962C8B-B14F-4D97-AF65-F5344CB8AC3E}">
        <p14:creationId xmlns:p14="http://schemas.microsoft.com/office/powerpoint/2010/main" val="3984255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2’s compliment of 5: 1011</a:t>
            </a:r>
          </a:p>
          <a:p>
            <a:endParaRPr lang="en-US" dirty="0"/>
          </a:p>
          <a:p>
            <a:endParaRPr lang="en-US" dirty="0"/>
          </a:p>
          <a:p>
            <a:endParaRPr lang="en-US" dirty="0"/>
          </a:p>
          <a:p>
            <a:pPr>
              <a:lnSpc>
                <a:spcPct val="160000"/>
              </a:lnSpc>
            </a:pPr>
            <a:r>
              <a:rPr lang="en-US" dirty="0"/>
              <a:t>Sometimes the –</a:t>
            </a:r>
            <a:r>
              <a:rPr lang="en-US" dirty="0" err="1"/>
              <a:t>ve</a:t>
            </a:r>
            <a:r>
              <a:rPr lang="en-US" dirty="0"/>
              <a:t> 1 is represented as one bar.</a:t>
            </a:r>
          </a:p>
          <a:p>
            <a:pPr>
              <a:lnSpc>
                <a:spcPct val="160000"/>
              </a:lnSpc>
            </a:pPr>
            <a:r>
              <a:rPr lang="en-US" dirty="0"/>
              <a:t>We take one bar to simply mean -1. We will call this </a:t>
            </a:r>
            <a:r>
              <a:rPr lang="en-US" b="1" dirty="0"/>
              <a:t>balanced ternary representation</a:t>
            </a:r>
            <a:r>
              <a:rPr lang="en-US" dirty="0"/>
              <a:t>.</a:t>
            </a:r>
          </a:p>
          <a:p>
            <a:pPr>
              <a:lnSpc>
                <a:spcPct val="160000"/>
              </a:lnSpc>
            </a:pPr>
            <a:r>
              <a:rPr lang="en-US" dirty="0"/>
              <a:t>Thus 7 represented as 0111 can also be represented as 100one bar.</a:t>
            </a:r>
          </a:p>
          <a:p>
            <a:pPr>
              <a:buNone/>
            </a:pPr>
            <a:r>
              <a:rPr lang="en-US" dirty="0"/>
              <a:t>					</a:t>
            </a:r>
          </a:p>
        </p:txBody>
      </p:sp>
      <p:graphicFrame>
        <p:nvGraphicFramePr>
          <p:cNvPr id="4" name="Table 3"/>
          <p:cNvGraphicFramePr>
            <a:graphicFrameLocks noGrp="1"/>
          </p:cNvGraphicFramePr>
          <p:nvPr/>
        </p:nvGraphicFramePr>
        <p:xfrm>
          <a:off x="1571604" y="2285992"/>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-2^3</a:t>
                      </a:r>
                    </a:p>
                  </a:txBody>
                  <a:tcPr/>
                </a:tc>
                <a:tc>
                  <a:txBody>
                    <a:bodyPr/>
                    <a:lstStyle/>
                    <a:p>
                      <a:pPr algn="ctr"/>
                      <a:r>
                        <a:rPr lang="en-US" dirty="0"/>
                        <a:t>2^2</a:t>
                      </a:r>
                    </a:p>
                  </a:txBody>
                  <a:tcPr/>
                </a:tc>
                <a:tc>
                  <a:txBody>
                    <a:bodyPr/>
                    <a:lstStyle/>
                    <a:p>
                      <a:pPr algn="ctr"/>
                      <a:r>
                        <a:rPr lang="en-US" dirty="0"/>
                        <a:t>2^1</a:t>
                      </a:r>
                    </a:p>
                  </a:txBody>
                  <a:tcPr/>
                </a:tc>
                <a:tc>
                  <a:txBody>
                    <a:bodyPr/>
                    <a:lstStyle/>
                    <a:p>
                      <a:pPr algn="ctr"/>
                      <a:r>
                        <a:rPr lang="en-US" dirty="0"/>
                        <a:t>2^0</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How does this help?</a:t>
            </a:r>
          </a:p>
          <a:p>
            <a:pPr>
              <a:buNone/>
            </a:pPr>
            <a:r>
              <a:rPr lang="en-US" dirty="0"/>
              <a:t>0111 for each 1 we need to shift and add while for each 0 we need only to shift. Since the shift calculators were fast, it was better to have multiple zeros than ones.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Booth’s Algorithm</a:t>
            </a:r>
            <a:endParaRPr lang="en-US" dirty="0"/>
          </a:p>
        </p:txBody>
      </p:sp>
      <p:sp>
        <p:nvSpPr>
          <p:cNvPr id="3" name="Content Placeholder 2"/>
          <p:cNvSpPr>
            <a:spLocks noGrp="1"/>
          </p:cNvSpPr>
          <p:nvPr>
            <p:ph idx="1"/>
          </p:nvPr>
        </p:nvSpPr>
        <p:spPr/>
        <p:txBody>
          <a:bodyPr>
            <a:normAutofit fontScale="92500"/>
          </a:bodyPr>
          <a:lstStyle/>
          <a:p>
            <a:pPr fontAlgn="base"/>
            <a:r>
              <a:rPr lang="en-US" dirty="0"/>
              <a:t>Booth algorithm gives a procedure for </a:t>
            </a:r>
            <a:r>
              <a:rPr lang="en-US" b="1" dirty="0"/>
              <a:t>multiplying binary integers</a:t>
            </a:r>
            <a:r>
              <a:rPr lang="en-US" dirty="0"/>
              <a:t> in signed 2’s complement representation </a:t>
            </a:r>
            <a:r>
              <a:rPr lang="en-US" b="1" dirty="0"/>
              <a:t>in efficient way</a:t>
            </a:r>
            <a:r>
              <a:rPr lang="en-US" dirty="0"/>
              <a:t>, i.e., less number of additions/subtractions required. </a:t>
            </a:r>
          </a:p>
          <a:p>
            <a:pPr fontAlgn="base">
              <a:buNone/>
            </a:pPr>
            <a:endParaRPr lang="en-US" dirty="0"/>
          </a:p>
          <a:p>
            <a:pPr fontAlgn="base"/>
            <a:r>
              <a:rPr lang="en-US" dirty="0"/>
              <a:t>It operates on the fact that strings of 0’s in the multiplier require no addition but just shifting.</a:t>
            </a:r>
          </a:p>
          <a:p>
            <a:pPr fontAlgn="base"/>
            <a:r>
              <a:rPr lang="en-US" dirty="0"/>
              <a:t>Also, </a:t>
            </a:r>
            <a:r>
              <a:rPr lang="en-GB" b="0" i="0" dirty="0">
                <a:solidFill>
                  <a:srgbClr val="333333"/>
                </a:solidFill>
                <a:effectLst/>
                <a:latin typeface="inter-regular"/>
              </a:rPr>
              <a:t>a string of 1's in a multiplier bit weight 2</a:t>
            </a:r>
            <a:r>
              <a:rPr lang="en-GB" b="0" i="0" baseline="30000" dirty="0">
                <a:solidFill>
                  <a:srgbClr val="333333"/>
                </a:solidFill>
                <a:effectLst/>
                <a:latin typeface="inter-regular"/>
              </a:rPr>
              <a:t>k</a:t>
            </a:r>
            <a:r>
              <a:rPr lang="en-GB" b="0" i="0" dirty="0">
                <a:solidFill>
                  <a:srgbClr val="333333"/>
                </a:solidFill>
                <a:effectLst/>
                <a:latin typeface="inter-regular"/>
              </a:rPr>
              <a:t> to weight 2</a:t>
            </a:r>
            <a:r>
              <a:rPr lang="en-GB" b="0" i="0" baseline="30000" dirty="0">
                <a:solidFill>
                  <a:srgbClr val="333333"/>
                </a:solidFill>
                <a:effectLst/>
                <a:latin typeface="inter-regular"/>
              </a:rPr>
              <a:t>m</a:t>
            </a:r>
            <a:r>
              <a:rPr lang="en-GB" b="0" i="0" dirty="0">
                <a:solidFill>
                  <a:srgbClr val="333333"/>
                </a:solidFill>
                <a:effectLst/>
                <a:latin typeface="inter-regular"/>
              </a:rPr>
              <a:t> that can be considered as </a:t>
            </a:r>
            <a:r>
              <a:rPr lang="en-GB" b="1" i="0" dirty="0">
                <a:solidFill>
                  <a:srgbClr val="333333"/>
                </a:solidFill>
                <a:effectLst/>
                <a:latin typeface="inter-bold"/>
              </a:rPr>
              <a:t>2</a:t>
            </a:r>
            <a:r>
              <a:rPr lang="en-GB" b="1" i="0" baseline="30000" dirty="0">
                <a:solidFill>
                  <a:srgbClr val="333333"/>
                </a:solidFill>
                <a:effectLst/>
                <a:latin typeface="inter-bold"/>
              </a:rPr>
              <a:t>k+ 1</a:t>
            </a:r>
            <a:r>
              <a:rPr lang="en-GB" b="1" i="0" dirty="0">
                <a:solidFill>
                  <a:srgbClr val="333333"/>
                </a:solidFill>
                <a:effectLst/>
                <a:latin typeface="inter-bold"/>
              </a:rPr>
              <a:t> - 2</a:t>
            </a:r>
            <a:r>
              <a:rPr lang="en-GB" b="1" i="0" baseline="30000" dirty="0">
                <a:solidFill>
                  <a:srgbClr val="333333"/>
                </a:solidFill>
                <a:effectLst/>
                <a:latin typeface="inter-bold"/>
              </a:rPr>
              <a:t>m</a:t>
            </a:r>
            <a:r>
              <a:rPr lang="en-GB" b="0" i="0" dirty="0">
                <a:solidFill>
                  <a:srgbClr val="333333"/>
                </a:solidFill>
                <a:effectLst/>
                <a:latin typeface="inter-regular"/>
              </a:rPr>
              <a:t>.</a:t>
            </a: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As in all multiplication schemes, booth algorithm requires examination </a:t>
            </a:r>
            <a:r>
              <a:rPr lang="en-US" b="1" dirty="0"/>
              <a:t>of the multiplier bits</a:t>
            </a:r>
            <a:r>
              <a:rPr lang="en-US" dirty="0"/>
              <a:t> and shifting of the partial product. Prior to the shifting, the multiplicand may be added to the partial product, subtracted from the partial product, or left unchanged according to following rules:</a:t>
            </a:r>
          </a:p>
          <a:p>
            <a:pPr fontAlgn="base">
              <a:buNone/>
            </a:pPr>
            <a:r>
              <a:rPr lang="en-US" dirty="0"/>
              <a:t>1. The multiplicand is subtracted from the partial product upon encountering the first least significant 1 in a string of 1’s in the multiplier</a:t>
            </a:r>
          </a:p>
          <a:p>
            <a:pPr fontAlgn="base">
              <a:buNone/>
            </a:pPr>
            <a:r>
              <a:rPr lang="en-US" dirty="0"/>
              <a:t>2. The multiplicand is added to the partial product upon encountering the first 0 (provided that there was a previous ‘1’) in a string of 0’s in the multiplier.</a:t>
            </a:r>
          </a:p>
          <a:p>
            <a:pPr fontAlgn="base">
              <a:buNone/>
            </a:pPr>
            <a:r>
              <a:rPr lang="en-US" dirty="0"/>
              <a:t>3. The partial product does not change when the multiplier bit is identical to the previous multiplier bit.</a:t>
            </a:r>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Shift (</a:t>
            </a:r>
            <a:r>
              <a:rPr lang="en-IN" dirty="0" err="1"/>
              <a:t>ashr</a:t>
            </a:r>
            <a:r>
              <a:rPr lang="en-IN" dirty="0"/>
              <a:t>)</a:t>
            </a:r>
            <a:endParaRPr lang="en-US" dirty="0"/>
          </a:p>
        </p:txBody>
      </p:sp>
      <p:sp>
        <p:nvSpPr>
          <p:cNvPr id="6" name="Content Placeholder 5"/>
          <p:cNvSpPr>
            <a:spLocks noGrp="1"/>
          </p:cNvSpPr>
          <p:nvPr>
            <p:ph sz="half" idx="1"/>
          </p:nvPr>
        </p:nvSpPr>
        <p:spPr/>
        <p:txBody>
          <a:bodyPr/>
          <a:lstStyle/>
          <a:p>
            <a:r>
              <a:rPr lang="en-IN" dirty="0"/>
              <a:t>Right Shift</a:t>
            </a:r>
            <a:endParaRPr lang="en-US" dirty="0"/>
          </a:p>
        </p:txBody>
      </p:sp>
      <p:sp>
        <p:nvSpPr>
          <p:cNvPr id="7" name="Content Placeholder 6"/>
          <p:cNvSpPr>
            <a:spLocks noGrp="1"/>
          </p:cNvSpPr>
          <p:nvPr>
            <p:ph sz="half" idx="2"/>
          </p:nvPr>
        </p:nvSpPr>
        <p:spPr/>
        <p:txBody>
          <a:bodyPr/>
          <a:lstStyle/>
          <a:p>
            <a:r>
              <a:rPr lang="en-IN" dirty="0"/>
              <a:t>Left Shift</a:t>
            </a:r>
            <a:endParaRPr lang="en-US" dirty="0"/>
          </a:p>
        </p:txBody>
      </p:sp>
      <p:pic>
        <p:nvPicPr>
          <p:cNvPr id="1026" name="Picture 2" descr="https://upload.wikimedia.org/wikipedia/commons/thumb/3/37/Rotate_right_arithmetically.svg/300px-Rotate_right_arithmetically.svg.png"/>
          <p:cNvPicPr>
            <a:picLocks noChangeAspect="1" noChangeArrowheads="1"/>
          </p:cNvPicPr>
          <p:nvPr/>
        </p:nvPicPr>
        <p:blipFill>
          <a:blip r:embed="rId2"/>
          <a:srcRect/>
          <a:stretch>
            <a:fillRect/>
          </a:stretch>
        </p:blipFill>
        <p:spPr bwMode="auto">
          <a:xfrm>
            <a:off x="857224" y="3571876"/>
            <a:ext cx="2589626" cy="2071702"/>
          </a:xfrm>
          <a:prstGeom prst="rect">
            <a:avLst/>
          </a:prstGeom>
          <a:noFill/>
        </p:spPr>
      </p:pic>
      <p:pic>
        <p:nvPicPr>
          <p:cNvPr id="1028" name="Picture 4" descr="https://upload.wikimedia.org/wikipedia/commons/thumb/5/5c/Rotate_left_logically.svg/300px-Rotate_left_logically.svg.png"/>
          <p:cNvPicPr>
            <a:picLocks noChangeAspect="1" noChangeArrowheads="1"/>
          </p:cNvPicPr>
          <p:nvPr/>
        </p:nvPicPr>
        <p:blipFill>
          <a:blip r:embed="rId3"/>
          <a:srcRect/>
          <a:stretch>
            <a:fillRect/>
          </a:stretch>
        </p:blipFill>
        <p:spPr bwMode="auto">
          <a:xfrm>
            <a:off x="5214942" y="3714752"/>
            <a:ext cx="2857500" cy="1905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US" dirty="0"/>
              <a:t>10001 	+ 	11101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pic>
        <p:nvPicPr>
          <p:cNvPr id="1026" name="Picture 2" descr="COA | Booth's Multiplication Algorithm - javatpoint"/>
          <p:cNvPicPr>
            <a:picLocks noChangeAspect="1" noChangeArrowheads="1"/>
          </p:cNvPicPr>
          <p:nvPr/>
        </p:nvPicPr>
        <p:blipFill>
          <a:blip r:embed="rId2"/>
          <a:srcRect/>
          <a:stretch>
            <a:fillRect/>
          </a:stretch>
        </p:blipFill>
        <p:spPr bwMode="auto">
          <a:xfrm>
            <a:off x="2500298" y="1143000"/>
            <a:ext cx="4486275" cy="5715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US" dirty="0"/>
              <a:t>A numerical example of booth’s algorithm is shown below for n = 4. It shows the step by step multiplication of -5 and -7.</a:t>
            </a:r>
          </a:p>
          <a:p>
            <a:pPr marL="0" indent="0">
              <a:buNone/>
            </a:pPr>
            <a:endParaRPr lang="en-US" dirty="0"/>
          </a:p>
          <a:p>
            <a:pPr marL="0" indent="0">
              <a:buNone/>
            </a:pPr>
            <a:r>
              <a:rPr lang="en-US"/>
              <a:t>	-6 </a:t>
            </a:r>
            <a:r>
              <a:rPr lang="en-US" dirty="0"/>
              <a:t>	x	-7</a:t>
            </a:r>
          </a:p>
          <a:p>
            <a:pPr marL="0" indent="0">
              <a:buNone/>
            </a:pPr>
            <a:r>
              <a:rPr lang="en-US" dirty="0"/>
              <a:t>	BR		QR</a:t>
            </a:r>
          </a:p>
          <a:p>
            <a:pPr marL="0" indent="0">
              <a:buNone/>
            </a:pPr>
            <a:r>
              <a:rPr lang="en-US" dirty="0"/>
              <a:t>Multiplicand	Multiplier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BR = -5 = 1011, </a:t>
            </a:r>
          </a:p>
          <a:p>
            <a:r>
              <a:rPr lang="en-US" dirty="0"/>
              <a:t>BR' = 0100, &lt;-- 1's Complement (change the values 0 to 1 and 1 to 0) </a:t>
            </a:r>
          </a:p>
          <a:p>
            <a:r>
              <a:rPr lang="en-US" dirty="0"/>
              <a:t>BR'+1 = 0101 &lt;-- 2's Complement (add 1 to the Binary value obtained after 1's compliment) </a:t>
            </a:r>
          </a:p>
          <a:p>
            <a:r>
              <a:rPr lang="en-US" dirty="0"/>
              <a:t>QR = -7 = 1001 &lt;-- 2's Complement of 0111 (7 = 0111 in Binary) </a:t>
            </a:r>
          </a:p>
          <a:p>
            <a:endParaRPr lang="en-US" dirty="0"/>
          </a:p>
          <a:p>
            <a:r>
              <a:rPr lang="en-US" dirty="0"/>
              <a:t>The explanation of first step is as follows: </a:t>
            </a:r>
          </a:p>
          <a:p>
            <a:pPr lvl="1"/>
            <a:r>
              <a:rPr lang="en-US" dirty="0"/>
              <a:t>AC = 0000, </a:t>
            </a:r>
          </a:p>
          <a:p>
            <a:pPr lvl="1"/>
            <a:r>
              <a:rPr lang="en-US" dirty="0"/>
              <a:t>QR = 1001, </a:t>
            </a:r>
          </a:p>
          <a:p>
            <a:pPr lvl="1"/>
            <a:r>
              <a:rPr lang="en-US" dirty="0"/>
              <a:t>Qn+1 = 0, </a:t>
            </a:r>
          </a:p>
          <a:p>
            <a:pPr lvl="1"/>
            <a:r>
              <a:rPr lang="en-US" dirty="0"/>
              <a:t>SC = 4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err="1"/>
              <a:t>Qn</a:t>
            </a:r>
            <a:r>
              <a:rPr lang="en-US" dirty="0"/>
              <a:t> Qn+1 = 10 </a:t>
            </a:r>
          </a:p>
          <a:p>
            <a:pPr marL="342900" lvl="1" indent="-342900">
              <a:buNone/>
            </a:pPr>
            <a:r>
              <a:rPr lang="en-US" dirty="0"/>
              <a:t>So, we do AC + (BR)'+1, which gives AC = 0101 </a:t>
            </a:r>
          </a:p>
          <a:p>
            <a:pPr marL="342900" lvl="1" indent="-342900">
              <a:buNone/>
            </a:pPr>
            <a:r>
              <a:rPr lang="en-US" dirty="0"/>
              <a:t>On right shifting AC and QR, we get AC = 0010, QR = 1100 and Qn+1 = 1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405665"/>
              </p:ext>
            </p:extLst>
          </p:nvPr>
        </p:nvGraphicFramePr>
        <p:xfrm>
          <a:off x="457200" y="1600200"/>
          <a:ext cx="8229600" cy="40614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algn="l" fontAlgn="base"/>
                      <a:r>
                        <a:rPr lang="en-US" sz="1400" b="0" dirty="0"/>
                        <a:t>OPERATION</a:t>
                      </a:r>
                    </a:p>
                  </a:txBody>
                  <a:tcPr marL="95250" marR="95250" marT="95250" marB="95250" anchor="ctr"/>
                </a:tc>
                <a:tc>
                  <a:txBody>
                    <a:bodyPr/>
                    <a:lstStyle/>
                    <a:p>
                      <a:pPr algn="l" fontAlgn="base"/>
                      <a:r>
                        <a:rPr lang="en-US" sz="1400" b="0" dirty="0"/>
                        <a:t>AC</a:t>
                      </a:r>
                    </a:p>
                  </a:txBody>
                  <a:tcPr marL="95250" marR="95250" marT="95250" marB="95250" anchor="ctr"/>
                </a:tc>
                <a:tc>
                  <a:txBody>
                    <a:bodyPr/>
                    <a:lstStyle/>
                    <a:p>
                      <a:pPr algn="l" fontAlgn="base"/>
                      <a:r>
                        <a:rPr lang="en-US" sz="1400" b="0"/>
                        <a:t>QR</a:t>
                      </a:r>
                    </a:p>
                  </a:txBody>
                  <a:tcPr marL="95250" marR="95250" marT="95250" marB="95250" anchor="ctr"/>
                </a:tc>
                <a:tc>
                  <a:txBody>
                    <a:bodyPr/>
                    <a:lstStyle/>
                    <a:p>
                      <a:pPr algn="l" fontAlgn="base"/>
                      <a:r>
                        <a:rPr lang="en-US" sz="1400" b="0"/>
                        <a:t>Qn+1</a:t>
                      </a:r>
                    </a:p>
                  </a:txBody>
                  <a:tcPr marL="95250" marR="95250" marT="95250" marB="95250" anchor="ctr"/>
                </a:tc>
                <a:tc>
                  <a:txBody>
                    <a:bodyPr/>
                    <a:lstStyle/>
                    <a:p>
                      <a:pPr algn="l" fontAlgn="base"/>
                      <a:r>
                        <a:rPr lang="en-US" sz="1400" b="0"/>
                        <a:t>SC</a:t>
                      </a:r>
                    </a:p>
                  </a:txBody>
                  <a:tcPr marL="95250" marR="95250" marT="95250" marB="95250" anchor="ctr"/>
                </a:tc>
                <a:extLst>
                  <a:ext uri="{0D108BD9-81ED-4DB2-BD59-A6C34878D82A}">
                    <a16:rowId xmlns:a16="http://schemas.microsoft.com/office/drawing/2014/main" val="10000"/>
                  </a:ext>
                </a:extLst>
              </a:tr>
              <a:tr h="370840">
                <a:tc>
                  <a:txBody>
                    <a:bodyPr/>
                    <a:lstStyle/>
                    <a:p>
                      <a:pPr algn="l" fontAlgn="base"/>
                      <a:r>
                        <a:rPr lang="en-US" sz="1250" b="0"/>
                        <a:t> </a:t>
                      </a:r>
                    </a:p>
                  </a:txBody>
                  <a:tcPr marL="95250" marR="95250" marT="133350" marB="133350" anchor="ctr"/>
                </a:tc>
                <a:tc>
                  <a:txBody>
                    <a:bodyPr/>
                    <a:lstStyle/>
                    <a:p>
                      <a:pPr algn="l" fontAlgn="base"/>
                      <a:r>
                        <a:rPr lang="en-US" sz="1250" b="0"/>
                        <a:t>0000</a:t>
                      </a:r>
                    </a:p>
                  </a:txBody>
                  <a:tcPr marL="95250" marR="95250" marT="133350" marB="133350" anchor="ctr"/>
                </a:tc>
                <a:tc>
                  <a:txBody>
                    <a:bodyPr/>
                    <a:lstStyle/>
                    <a:p>
                      <a:pPr algn="l" fontAlgn="base"/>
                      <a:r>
                        <a:rPr lang="en-US" sz="1250" b="0"/>
                        <a:t>1001</a:t>
                      </a:r>
                    </a:p>
                  </a:txBody>
                  <a:tcPr marL="95250" marR="95250" marT="133350" marB="133350" anchor="ctr"/>
                </a:tc>
                <a:tc>
                  <a:txBody>
                    <a:bodyPr/>
                    <a:lstStyle/>
                    <a:p>
                      <a:pPr algn="l" fontAlgn="base"/>
                      <a:r>
                        <a:rPr lang="en-US" sz="1250" b="0"/>
                        <a:t>0</a:t>
                      </a:r>
                    </a:p>
                  </a:txBody>
                  <a:tcPr marL="95250" marR="95250" marT="133350" marB="133350" anchor="ctr"/>
                </a:tc>
                <a:tc>
                  <a:txBody>
                    <a:bodyPr/>
                    <a:lstStyle/>
                    <a:p>
                      <a:pPr algn="l" fontAlgn="base"/>
                      <a:r>
                        <a:rPr lang="en-US" sz="1250" b="0"/>
                        <a:t>4</a:t>
                      </a:r>
                    </a:p>
                  </a:txBody>
                  <a:tcPr marL="95250" marR="95250" marT="133350" marB="133350" anchor="ctr"/>
                </a:tc>
                <a:extLst>
                  <a:ext uri="{0D108BD9-81ED-4DB2-BD59-A6C34878D82A}">
                    <a16:rowId xmlns:a16="http://schemas.microsoft.com/office/drawing/2014/main" val="10001"/>
                  </a:ext>
                </a:extLst>
              </a:tr>
              <a:tr h="370840">
                <a:tc>
                  <a:txBody>
                    <a:bodyPr/>
                    <a:lstStyle/>
                    <a:p>
                      <a:pPr algn="l" fontAlgn="base"/>
                      <a:r>
                        <a:rPr lang="en-US" sz="1250" b="0" dirty="0"/>
                        <a:t>AC + BR’ + 1</a:t>
                      </a:r>
                    </a:p>
                  </a:txBody>
                  <a:tcPr marL="95250" marR="95250" marT="133350" marB="133350" anchor="ctr"/>
                </a:tc>
                <a:tc>
                  <a:txBody>
                    <a:bodyPr/>
                    <a:lstStyle/>
                    <a:p>
                      <a:pPr algn="l" fontAlgn="base"/>
                      <a:r>
                        <a:rPr lang="en-US" sz="1250" b="0"/>
                        <a:t>0101</a:t>
                      </a:r>
                    </a:p>
                  </a:txBody>
                  <a:tcPr marL="95250" marR="95250" marT="133350" marB="133350" anchor="ctr"/>
                </a:tc>
                <a:tc>
                  <a:txBody>
                    <a:bodyPr/>
                    <a:lstStyle/>
                    <a:p>
                      <a:pPr algn="l" fontAlgn="base"/>
                      <a:r>
                        <a:rPr lang="en-US" sz="1250" b="0"/>
                        <a:t>1001</a:t>
                      </a:r>
                    </a:p>
                  </a:txBody>
                  <a:tcPr marL="95250" marR="95250" marT="133350" marB="133350" anchor="ctr"/>
                </a:tc>
                <a:tc>
                  <a:txBody>
                    <a:bodyPr/>
                    <a:lstStyle/>
                    <a:p>
                      <a:pPr algn="l" fontAlgn="base"/>
                      <a:r>
                        <a:rPr lang="en-US" sz="1250" b="0"/>
                        <a:t>0</a:t>
                      </a:r>
                    </a:p>
                  </a:txBody>
                  <a:tcPr marL="95250" marR="95250" marT="133350" marB="133350" anchor="ctr"/>
                </a:tc>
                <a:tc>
                  <a:txBody>
                    <a:bodyPr/>
                    <a:lstStyle/>
                    <a:p>
                      <a:pPr algn="l" fontAlgn="base"/>
                      <a:r>
                        <a:rPr lang="en-US" sz="1250" b="0"/>
                        <a:t> </a:t>
                      </a:r>
                    </a:p>
                  </a:txBody>
                  <a:tcPr marL="95250" marR="95250" marT="133350" marB="133350" anchor="ctr"/>
                </a:tc>
                <a:extLst>
                  <a:ext uri="{0D108BD9-81ED-4DB2-BD59-A6C34878D82A}">
                    <a16:rowId xmlns:a16="http://schemas.microsoft.com/office/drawing/2014/main" val="10002"/>
                  </a:ext>
                </a:extLst>
              </a:tr>
              <a:tr h="370840">
                <a:tc>
                  <a:txBody>
                    <a:bodyPr/>
                    <a:lstStyle/>
                    <a:p>
                      <a:pPr algn="l" fontAlgn="base"/>
                      <a:r>
                        <a:rPr lang="en-US" sz="1250" b="0"/>
                        <a:t>ASHR</a:t>
                      </a:r>
                    </a:p>
                  </a:txBody>
                  <a:tcPr marL="95250" marR="95250" marT="133350" marB="133350" anchor="ctr"/>
                </a:tc>
                <a:tc>
                  <a:txBody>
                    <a:bodyPr/>
                    <a:lstStyle/>
                    <a:p>
                      <a:pPr algn="l" fontAlgn="base"/>
                      <a:r>
                        <a:rPr lang="en-US" sz="1250" b="0"/>
                        <a:t>0010</a:t>
                      </a:r>
                    </a:p>
                  </a:txBody>
                  <a:tcPr marL="95250" marR="95250" marT="133350" marB="133350" anchor="ctr"/>
                </a:tc>
                <a:tc>
                  <a:txBody>
                    <a:bodyPr/>
                    <a:lstStyle/>
                    <a:p>
                      <a:pPr algn="l" fontAlgn="base"/>
                      <a:r>
                        <a:rPr lang="en-US" sz="1250" b="0"/>
                        <a:t>1100</a:t>
                      </a:r>
                    </a:p>
                  </a:txBody>
                  <a:tcPr marL="95250" marR="95250" marT="133350" marB="133350" anchor="ctr"/>
                </a:tc>
                <a:tc>
                  <a:txBody>
                    <a:bodyPr/>
                    <a:lstStyle/>
                    <a:p>
                      <a:pPr algn="l" fontAlgn="base"/>
                      <a:r>
                        <a:rPr lang="en-US" sz="1250" b="0"/>
                        <a:t>1</a:t>
                      </a:r>
                    </a:p>
                  </a:txBody>
                  <a:tcPr marL="95250" marR="95250" marT="133350" marB="133350" anchor="ctr"/>
                </a:tc>
                <a:tc>
                  <a:txBody>
                    <a:bodyPr/>
                    <a:lstStyle/>
                    <a:p>
                      <a:pPr algn="l" fontAlgn="base"/>
                      <a:r>
                        <a:rPr lang="en-US" sz="1250" b="0"/>
                        <a:t>3</a:t>
                      </a:r>
                    </a:p>
                  </a:txBody>
                  <a:tcPr marL="95250" marR="95250" marT="133350" marB="133350" anchor="ctr"/>
                </a:tc>
                <a:extLst>
                  <a:ext uri="{0D108BD9-81ED-4DB2-BD59-A6C34878D82A}">
                    <a16:rowId xmlns:a16="http://schemas.microsoft.com/office/drawing/2014/main" val="10003"/>
                  </a:ext>
                </a:extLst>
              </a:tr>
              <a:tr h="370840">
                <a:tc>
                  <a:txBody>
                    <a:bodyPr/>
                    <a:lstStyle/>
                    <a:p>
                      <a:pPr algn="l" fontAlgn="base"/>
                      <a:r>
                        <a:rPr lang="en-US" sz="1250" b="0"/>
                        <a:t>AC + BR</a:t>
                      </a:r>
                    </a:p>
                  </a:txBody>
                  <a:tcPr marL="95250" marR="95250" marT="133350" marB="133350" anchor="ctr"/>
                </a:tc>
                <a:tc>
                  <a:txBody>
                    <a:bodyPr/>
                    <a:lstStyle/>
                    <a:p>
                      <a:pPr algn="l" fontAlgn="base"/>
                      <a:r>
                        <a:rPr lang="en-US" sz="1250" b="0"/>
                        <a:t>1101</a:t>
                      </a:r>
                    </a:p>
                  </a:txBody>
                  <a:tcPr marL="95250" marR="95250" marT="133350" marB="133350" anchor="ctr"/>
                </a:tc>
                <a:tc>
                  <a:txBody>
                    <a:bodyPr/>
                    <a:lstStyle/>
                    <a:p>
                      <a:pPr algn="l" fontAlgn="base"/>
                      <a:r>
                        <a:rPr lang="en-US" sz="1250" b="0"/>
                        <a:t>1100</a:t>
                      </a:r>
                    </a:p>
                  </a:txBody>
                  <a:tcPr marL="95250" marR="95250" marT="133350" marB="133350" anchor="ctr"/>
                </a:tc>
                <a:tc>
                  <a:txBody>
                    <a:bodyPr/>
                    <a:lstStyle/>
                    <a:p>
                      <a:pPr algn="l" fontAlgn="base"/>
                      <a:r>
                        <a:rPr lang="en-US" sz="1250" b="0"/>
                        <a:t>1</a:t>
                      </a:r>
                    </a:p>
                  </a:txBody>
                  <a:tcPr marL="95250" marR="95250" marT="133350" marB="133350" anchor="ctr"/>
                </a:tc>
                <a:tc>
                  <a:txBody>
                    <a:bodyPr/>
                    <a:lstStyle/>
                    <a:p>
                      <a:pPr algn="l" fontAlgn="base"/>
                      <a:r>
                        <a:rPr lang="en-US" sz="1250" b="0"/>
                        <a:t> </a:t>
                      </a:r>
                    </a:p>
                  </a:txBody>
                  <a:tcPr marL="95250" marR="95250" marT="133350" marB="133350" anchor="ctr"/>
                </a:tc>
                <a:extLst>
                  <a:ext uri="{0D108BD9-81ED-4DB2-BD59-A6C34878D82A}">
                    <a16:rowId xmlns:a16="http://schemas.microsoft.com/office/drawing/2014/main" val="10004"/>
                  </a:ext>
                </a:extLst>
              </a:tr>
              <a:tr h="370840">
                <a:tc>
                  <a:txBody>
                    <a:bodyPr/>
                    <a:lstStyle/>
                    <a:p>
                      <a:pPr algn="l" fontAlgn="base"/>
                      <a:r>
                        <a:rPr lang="en-US" sz="1250" b="0"/>
                        <a:t>ASHR</a:t>
                      </a:r>
                    </a:p>
                  </a:txBody>
                  <a:tcPr marL="95250" marR="95250" marT="133350" marB="133350" anchor="ctr"/>
                </a:tc>
                <a:tc>
                  <a:txBody>
                    <a:bodyPr/>
                    <a:lstStyle/>
                    <a:p>
                      <a:pPr algn="l" fontAlgn="base"/>
                      <a:r>
                        <a:rPr lang="en-US" sz="1250" b="0"/>
                        <a:t>1110</a:t>
                      </a:r>
                    </a:p>
                  </a:txBody>
                  <a:tcPr marL="95250" marR="95250" marT="133350" marB="133350" anchor="ctr"/>
                </a:tc>
                <a:tc>
                  <a:txBody>
                    <a:bodyPr/>
                    <a:lstStyle/>
                    <a:p>
                      <a:pPr algn="l" fontAlgn="base"/>
                      <a:r>
                        <a:rPr lang="en-US" sz="1250" b="0"/>
                        <a:t>1110</a:t>
                      </a:r>
                    </a:p>
                  </a:txBody>
                  <a:tcPr marL="95250" marR="95250" marT="133350" marB="133350" anchor="ctr"/>
                </a:tc>
                <a:tc>
                  <a:txBody>
                    <a:bodyPr/>
                    <a:lstStyle/>
                    <a:p>
                      <a:pPr algn="l" fontAlgn="base"/>
                      <a:r>
                        <a:rPr lang="en-US" sz="1250" b="0"/>
                        <a:t>0</a:t>
                      </a:r>
                    </a:p>
                  </a:txBody>
                  <a:tcPr marL="95250" marR="95250" marT="133350" marB="133350" anchor="ctr"/>
                </a:tc>
                <a:tc>
                  <a:txBody>
                    <a:bodyPr/>
                    <a:lstStyle/>
                    <a:p>
                      <a:pPr algn="l" fontAlgn="base"/>
                      <a:r>
                        <a:rPr lang="en-US" sz="1250" b="0"/>
                        <a:t>2</a:t>
                      </a:r>
                    </a:p>
                  </a:txBody>
                  <a:tcPr marL="95250" marR="95250" marT="133350" marB="133350" anchor="ctr"/>
                </a:tc>
                <a:extLst>
                  <a:ext uri="{0D108BD9-81ED-4DB2-BD59-A6C34878D82A}">
                    <a16:rowId xmlns:a16="http://schemas.microsoft.com/office/drawing/2014/main" val="10005"/>
                  </a:ext>
                </a:extLst>
              </a:tr>
              <a:tr h="370840">
                <a:tc>
                  <a:txBody>
                    <a:bodyPr/>
                    <a:lstStyle/>
                    <a:p>
                      <a:pPr algn="l" fontAlgn="base"/>
                      <a:r>
                        <a:rPr lang="en-US" sz="1250" b="0" dirty="0"/>
                        <a:t>ASHR</a:t>
                      </a:r>
                    </a:p>
                  </a:txBody>
                  <a:tcPr marL="95250" marR="95250" marT="133350" marB="133350" anchor="ctr"/>
                </a:tc>
                <a:tc>
                  <a:txBody>
                    <a:bodyPr/>
                    <a:lstStyle/>
                    <a:p>
                      <a:pPr algn="l" fontAlgn="base"/>
                      <a:r>
                        <a:rPr lang="en-US" sz="1250" b="0"/>
                        <a:t>1111</a:t>
                      </a:r>
                    </a:p>
                  </a:txBody>
                  <a:tcPr marL="95250" marR="95250" marT="133350" marB="133350" anchor="ctr"/>
                </a:tc>
                <a:tc>
                  <a:txBody>
                    <a:bodyPr/>
                    <a:lstStyle/>
                    <a:p>
                      <a:pPr algn="l" fontAlgn="base"/>
                      <a:r>
                        <a:rPr lang="en-US" sz="1250" b="0"/>
                        <a:t>0111</a:t>
                      </a:r>
                    </a:p>
                  </a:txBody>
                  <a:tcPr marL="95250" marR="95250" marT="133350" marB="133350" anchor="ctr"/>
                </a:tc>
                <a:tc>
                  <a:txBody>
                    <a:bodyPr/>
                    <a:lstStyle/>
                    <a:p>
                      <a:pPr algn="l" fontAlgn="base"/>
                      <a:r>
                        <a:rPr lang="en-US" sz="1250" b="0"/>
                        <a:t>0</a:t>
                      </a:r>
                    </a:p>
                  </a:txBody>
                  <a:tcPr marL="95250" marR="95250" marT="133350" marB="133350" anchor="ctr"/>
                </a:tc>
                <a:tc>
                  <a:txBody>
                    <a:bodyPr/>
                    <a:lstStyle/>
                    <a:p>
                      <a:pPr algn="l" fontAlgn="base"/>
                      <a:r>
                        <a:rPr lang="en-US" sz="1250" b="0" dirty="0"/>
                        <a:t>1</a:t>
                      </a:r>
                    </a:p>
                  </a:txBody>
                  <a:tcPr marL="95250" marR="95250" marT="133350" marB="133350" anchor="ctr"/>
                </a:tc>
                <a:extLst>
                  <a:ext uri="{0D108BD9-81ED-4DB2-BD59-A6C34878D82A}">
                    <a16:rowId xmlns:a16="http://schemas.microsoft.com/office/drawing/2014/main" val="10006"/>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50" b="0" dirty="0"/>
                        <a:t>AC + BR’ + 1</a:t>
                      </a:r>
                    </a:p>
                  </a:txBody>
                  <a:tcPr marL="95250" marR="95250" marT="133350" marB="133350" anchor="ctr"/>
                </a:tc>
                <a:tc>
                  <a:txBody>
                    <a:bodyPr/>
                    <a:lstStyle/>
                    <a:p>
                      <a:pPr algn="l" fontAlgn="base"/>
                      <a:r>
                        <a:rPr lang="en-US" sz="1250" b="0" dirty="0"/>
                        <a:t>0100</a:t>
                      </a:r>
                    </a:p>
                  </a:txBody>
                  <a:tcPr marL="95250" marR="95250" marT="133350" marB="133350" anchor="ctr"/>
                </a:tc>
                <a:tc>
                  <a:txBody>
                    <a:bodyPr/>
                    <a:lstStyle/>
                    <a:p>
                      <a:pPr algn="l" fontAlgn="base"/>
                      <a:r>
                        <a:rPr lang="en-US" sz="1250" b="0" dirty="0"/>
                        <a:t>0111</a:t>
                      </a:r>
                    </a:p>
                  </a:txBody>
                  <a:tcPr marL="95250" marR="95250" marT="133350" marB="133350" anchor="ctr"/>
                </a:tc>
                <a:tc>
                  <a:txBody>
                    <a:bodyPr/>
                    <a:lstStyle/>
                    <a:p>
                      <a:pPr algn="l" fontAlgn="base"/>
                      <a:r>
                        <a:rPr lang="en-US" sz="1250" b="0" dirty="0"/>
                        <a:t>0</a:t>
                      </a:r>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275776532"/>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50" b="0" dirty="0"/>
                        <a:t>ASHR</a:t>
                      </a:r>
                    </a:p>
                  </a:txBody>
                  <a:tcPr marL="95250" marR="95250" marT="133350" marB="133350" anchor="ctr"/>
                </a:tc>
                <a:tc>
                  <a:txBody>
                    <a:bodyPr/>
                    <a:lstStyle/>
                    <a:p>
                      <a:pPr algn="l" fontAlgn="base"/>
                      <a:r>
                        <a:rPr lang="en-US" sz="1250" b="0" dirty="0"/>
                        <a:t>0010</a:t>
                      </a:r>
                    </a:p>
                  </a:txBody>
                  <a:tcPr marL="95250" marR="95250" marT="133350" marB="133350" anchor="ctr"/>
                </a:tc>
                <a:tc>
                  <a:txBody>
                    <a:bodyPr/>
                    <a:lstStyle/>
                    <a:p>
                      <a:pPr algn="l" fontAlgn="base"/>
                      <a:r>
                        <a:rPr lang="en-US" sz="1250" b="0" dirty="0"/>
                        <a:t>0011</a:t>
                      </a:r>
                    </a:p>
                  </a:txBody>
                  <a:tcPr marL="95250" marR="95250" marT="133350" marB="133350" anchor="ctr"/>
                </a:tc>
                <a:tc>
                  <a:txBody>
                    <a:bodyPr/>
                    <a:lstStyle/>
                    <a:p>
                      <a:pPr algn="l" fontAlgn="base"/>
                      <a:r>
                        <a:rPr lang="en-US" sz="1250" b="0" dirty="0"/>
                        <a:t>1</a:t>
                      </a:r>
                    </a:p>
                  </a:txBody>
                  <a:tcPr marL="95250" marR="95250" marT="133350" marB="133350" anchor="ctr"/>
                </a:tc>
                <a:tc>
                  <a:txBody>
                    <a:bodyPr/>
                    <a:lstStyle/>
                    <a:p>
                      <a:pPr algn="l" fontAlgn="base"/>
                      <a:r>
                        <a:rPr lang="en-US" sz="1250" b="0" dirty="0"/>
                        <a:t>0</a:t>
                      </a:r>
                    </a:p>
                  </a:txBody>
                  <a:tcPr marL="95250" marR="95250" marT="133350" marB="133350" anchor="ctr"/>
                </a:tc>
                <a:extLst>
                  <a:ext uri="{0D108BD9-81ED-4DB2-BD59-A6C34878D82A}">
                    <a16:rowId xmlns:a16="http://schemas.microsoft.com/office/drawing/2014/main" val="347754638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endParaRPr lang="en-US" dirty="0"/>
          </a:p>
        </p:txBody>
      </p:sp>
      <p:sp>
        <p:nvSpPr>
          <p:cNvPr id="3" name="Content Placeholder 2"/>
          <p:cNvSpPr>
            <a:spLocks noGrp="1"/>
          </p:cNvSpPr>
          <p:nvPr>
            <p:ph idx="1"/>
          </p:nvPr>
        </p:nvSpPr>
        <p:spPr/>
        <p:txBody>
          <a:bodyPr/>
          <a:lstStyle/>
          <a:p>
            <a:r>
              <a:rPr lang="en-US" dirty="0"/>
              <a:t>Product = AC QR </a:t>
            </a:r>
          </a:p>
          <a:p>
            <a:r>
              <a:rPr lang="en-US" dirty="0"/>
              <a:t>Product = 0010 0011 = 35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a:t>
            </a:r>
            <a:endParaRPr lang="en-US" dirty="0"/>
          </a:p>
        </p:txBody>
      </p:sp>
      <p:sp>
        <p:nvSpPr>
          <p:cNvPr id="3" name="Content Placeholder 2"/>
          <p:cNvSpPr>
            <a:spLocks noGrp="1"/>
          </p:cNvSpPr>
          <p:nvPr>
            <p:ph idx="1"/>
          </p:nvPr>
        </p:nvSpPr>
        <p:spPr/>
        <p:txBody>
          <a:bodyPr/>
          <a:lstStyle/>
          <a:p>
            <a:r>
              <a:rPr lang="en-IN" dirty="0"/>
              <a:t>-4 X -5</a:t>
            </a:r>
            <a:endParaRPr lang="en-US" dirty="0"/>
          </a:p>
        </p:txBody>
      </p:sp>
      <p:graphicFrame>
        <p:nvGraphicFramePr>
          <p:cNvPr id="5" name="Content Placeholder 3"/>
          <p:cNvGraphicFramePr>
            <a:graphicFrameLocks/>
          </p:cNvGraphicFramePr>
          <p:nvPr/>
        </p:nvGraphicFramePr>
        <p:xfrm>
          <a:off x="571472" y="2357430"/>
          <a:ext cx="8229600" cy="40614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algn="l" fontAlgn="base"/>
                      <a:r>
                        <a:rPr lang="en-US" sz="1400" b="0" dirty="0"/>
                        <a:t>OPERATION</a:t>
                      </a:r>
                    </a:p>
                  </a:txBody>
                  <a:tcPr marL="95250" marR="95250" marT="95250" marB="95250" anchor="ctr"/>
                </a:tc>
                <a:tc>
                  <a:txBody>
                    <a:bodyPr/>
                    <a:lstStyle/>
                    <a:p>
                      <a:pPr algn="l" fontAlgn="base"/>
                      <a:r>
                        <a:rPr lang="en-US" sz="1400" b="0" dirty="0"/>
                        <a:t>AC</a:t>
                      </a:r>
                    </a:p>
                  </a:txBody>
                  <a:tcPr marL="95250" marR="95250" marT="95250" marB="95250" anchor="ctr"/>
                </a:tc>
                <a:tc>
                  <a:txBody>
                    <a:bodyPr/>
                    <a:lstStyle/>
                    <a:p>
                      <a:pPr algn="l" fontAlgn="base"/>
                      <a:r>
                        <a:rPr lang="en-US" sz="1400" b="0"/>
                        <a:t>QR</a:t>
                      </a:r>
                    </a:p>
                  </a:txBody>
                  <a:tcPr marL="95250" marR="95250" marT="95250" marB="95250" anchor="ctr"/>
                </a:tc>
                <a:tc>
                  <a:txBody>
                    <a:bodyPr/>
                    <a:lstStyle/>
                    <a:p>
                      <a:pPr algn="l" fontAlgn="base"/>
                      <a:r>
                        <a:rPr lang="en-US" sz="1400" b="0"/>
                        <a:t>Qn+1</a:t>
                      </a:r>
                    </a:p>
                  </a:txBody>
                  <a:tcPr marL="95250" marR="95250" marT="95250" marB="95250" anchor="ctr"/>
                </a:tc>
                <a:tc>
                  <a:txBody>
                    <a:bodyPr/>
                    <a:lstStyle/>
                    <a:p>
                      <a:pPr algn="l" fontAlgn="base"/>
                      <a:r>
                        <a:rPr lang="en-US" sz="1400" b="0"/>
                        <a:t>SC</a:t>
                      </a:r>
                    </a:p>
                  </a:txBody>
                  <a:tcPr marL="95250" marR="95250" marT="95250" marB="95250" anchor="ctr"/>
                </a:tc>
                <a:extLst>
                  <a:ext uri="{0D108BD9-81ED-4DB2-BD59-A6C34878D82A}">
                    <a16:rowId xmlns:a16="http://schemas.microsoft.com/office/drawing/2014/main" val="10000"/>
                  </a:ext>
                </a:extLst>
              </a:tr>
              <a:tr h="370840">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a:p>
                  </a:txBody>
                  <a:tcPr marL="95250" marR="95250" marT="133350" marB="133350" anchor="ctr"/>
                </a:tc>
                <a:tc>
                  <a:txBody>
                    <a:bodyPr/>
                    <a:lstStyle/>
                    <a:p>
                      <a:pPr algn="l" fontAlgn="base"/>
                      <a:endParaRPr lang="en-US" sz="1250" b="0"/>
                    </a:p>
                  </a:txBody>
                  <a:tcPr marL="95250" marR="95250" marT="133350" marB="133350" anchor="ctr"/>
                </a:tc>
                <a:extLst>
                  <a:ext uri="{0D108BD9-81ED-4DB2-BD59-A6C34878D82A}">
                    <a16:rowId xmlns:a16="http://schemas.microsoft.com/office/drawing/2014/main" val="10001"/>
                  </a:ext>
                </a:extLst>
              </a:tr>
              <a:tr h="370840">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a:p>
                  </a:txBody>
                  <a:tcPr marL="95250" marR="95250" marT="133350" marB="133350" anchor="ctr"/>
                </a:tc>
                <a:tc>
                  <a:txBody>
                    <a:bodyPr/>
                    <a:lstStyle/>
                    <a:p>
                      <a:pPr algn="l" fontAlgn="base"/>
                      <a:endParaRPr lang="en-US" sz="1250" b="0"/>
                    </a:p>
                  </a:txBody>
                  <a:tcPr marL="95250" marR="95250" marT="133350" marB="133350" anchor="ctr"/>
                </a:tc>
                <a:extLst>
                  <a:ext uri="{0D108BD9-81ED-4DB2-BD59-A6C34878D82A}">
                    <a16:rowId xmlns:a16="http://schemas.microsoft.com/office/drawing/2014/main" val="10002"/>
                  </a:ext>
                </a:extLst>
              </a:tr>
              <a:tr h="370840">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a:p>
                  </a:txBody>
                  <a:tcPr marL="95250" marR="95250" marT="133350" marB="133350" anchor="ctr"/>
                </a:tc>
                <a:extLst>
                  <a:ext uri="{0D108BD9-81ED-4DB2-BD59-A6C34878D82A}">
                    <a16:rowId xmlns:a16="http://schemas.microsoft.com/office/drawing/2014/main" val="10003"/>
                  </a:ext>
                </a:extLst>
              </a:tr>
              <a:tr h="370840">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4"/>
                  </a:ext>
                </a:extLst>
              </a:tr>
              <a:tr h="370840">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5"/>
                  </a:ext>
                </a:extLst>
              </a:tr>
              <a:tr h="370840">
                <a:tc>
                  <a:txBody>
                    <a:bodyPr/>
                    <a:lstStyle/>
                    <a:p>
                      <a:pPr algn="l" fontAlgn="base"/>
                      <a:endParaRPr lang="en-US" sz="1250" b="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6"/>
                  </a:ext>
                </a:extLst>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7"/>
                  </a:ext>
                </a:extLst>
              </a:tr>
              <a:tr h="370840">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2</a:t>
            </a:r>
            <a:endParaRPr lang="en-US" dirty="0"/>
          </a:p>
        </p:txBody>
      </p:sp>
      <p:sp>
        <p:nvSpPr>
          <p:cNvPr id="3" name="Content Placeholder 2"/>
          <p:cNvSpPr>
            <a:spLocks noGrp="1"/>
          </p:cNvSpPr>
          <p:nvPr>
            <p:ph idx="1"/>
          </p:nvPr>
        </p:nvSpPr>
        <p:spPr/>
        <p:txBody>
          <a:bodyPr/>
          <a:lstStyle/>
          <a:p>
            <a:r>
              <a:rPr lang="en-IN" dirty="0"/>
              <a:t>-4 X -5</a:t>
            </a:r>
            <a:endParaRPr lang="en-US" dirty="0"/>
          </a:p>
        </p:txBody>
      </p:sp>
      <p:graphicFrame>
        <p:nvGraphicFramePr>
          <p:cNvPr id="5" name="Content Placeholder 3"/>
          <p:cNvGraphicFramePr>
            <a:graphicFrameLocks/>
          </p:cNvGraphicFramePr>
          <p:nvPr/>
        </p:nvGraphicFramePr>
        <p:xfrm>
          <a:off x="571472" y="2357430"/>
          <a:ext cx="8229600" cy="40614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algn="l" fontAlgn="base"/>
                      <a:r>
                        <a:rPr lang="en-US" sz="1400" b="0" dirty="0"/>
                        <a:t>OPERATION</a:t>
                      </a:r>
                    </a:p>
                  </a:txBody>
                  <a:tcPr marL="95250" marR="95250" marT="95250" marB="95250" anchor="ctr"/>
                </a:tc>
                <a:tc>
                  <a:txBody>
                    <a:bodyPr/>
                    <a:lstStyle/>
                    <a:p>
                      <a:pPr algn="l" fontAlgn="base"/>
                      <a:r>
                        <a:rPr lang="en-US" sz="1400" b="0" dirty="0"/>
                        <a:t>AC</a:t>
                      </a:r>
                    </a:p>
                  </a:txBody>
                  <a:tcPr marL="95250" marR="95250" marT="95250" marB="95250" anchor="ctr"/>
                </a:tc>
                <a:tc>
                  <a:txBody>
                    <a:bodyPr/>
                    <a:lstStyle/>
                    <a:p>
                      <a:pPr algn="l" fontAlgn="base"/>
                      <a:r>
                        <a:rPr lang="en-US" sz="1400" b="0"/>
                        <a:t>QR</a:t>
                      </a:r>
                    </a:p>
                  </a:txBody>
                  <a:tcPr marL="95250" marR="95250" marT="95250" marB="95250" anchor="ctr"/>
                </a:tc>
                <a:tc>
                  <a:txBody>
                    <a:bodyPr/>
                    <a:lstStyle/>
                    <a:p>
                      <a:pPr algn="l" fontAlgn="base"/>
                      <a:r>
                        <a:rPr lang="en-US" sz="1400" b="0"/>
                        <a:t>Qn+1</a:t>
                      </a:r>
                    </a:p>
                  </a:txBody>
                  <a:tcPr marL="95250" marR="95250" marT="95250" marB="95250" anchor="ctr"/>
                </a:tc>
                <a:tc>
                  <a:txBody>
                    <a:bodyPr/>
                    <a:lstStyle/>
                    <a:p>
                      <a:pPr algn="l" fontAlgn="base"/>
                      <a:r>
                        <a:rPr lang="en-US" sz="1400" b="0"/>
                        <a:t>SC</a:t>
                      </a:r>
                    </a:p>
                  </a:txBody>
                  <a:tcPr marL="95250" marR="95250" marT="95250" marB="95250" anchor="ctr"/>
                </a:tc>
                <a:extLst>
                  <a:ext uri="{0D108BD9-81ED-4DB2-BD59-A6C34878D82A}">
                    <a16:rowId xmlns:a16="http://schemas.microsoft.com/office/drawing/2014/main" val="10000"/>
                  </a:ext>
                </a:extLst>
              </a:tr>
              <a:tr h="370840">
                <a:tc>
                  <a:txBody>
                    <a:bodyPr/>
                    <a:lstStyle/>
                    <a:p>
                      <a:pPr algn="l" fontAlgn="base"/>
                      <a:r>
                        <a:rPr lang="en-US" sz="1250" b="0"/>
                        <a:t> </a:t>
                      </a:r>
                    </a:p>
                  </a:txBody>
                  <a:tcPr marL="95250" marR="95250" marT="133350" marB="133350" anchor="ctr"/>
                </a:tc>
                <a:tc>
                  <a:txBody>
                    <a:bodyPr/>
                    <a:lstStyle/>
                    <a:p>
                      <a:pPr algn="l" fontAlgn="base"/>
                      <a:r>
                        <a:rPr lang="en-US" sz="1250" b="0" dirty="0"/>
                        <a:t>0000</a:t>
                      </a:r>
                    </a:p>
                  </a:txBody>
                  <a:tcPr marL="95250" marR="95250" marT="133350" marB="133350" anchor="ctr"/>
                </a:tc>
                <a:tc>
                  <a:txBody>
                    <a:bodyPr/>
                    <a:lstStyle/>
                    <a:p>
                      <a:pPr algn="l" fontAlgn="base"/>
                      <a:r>
                        <a:rPr lang="en-US" sz="1250" b="0" dirty="0"/>
                        <a:t>1011</a:t>
                      </a:r>
                    </a:p>
                  </a:txBody>
                  <a:tcPr marL="95250" marR="95250" marT="133350" marB="133350" anchor="ctr"/>
                </a:tc>
                <a:tc>
                  <a:txBody>
                    <a:bodyPr/>
                    <a:lstStyle/>
                    <a:p>
                      <a:pPr algn="l" fontAlgn="base"/>
                      <a:r>
                        <a:rPr lang="en-US" sz="1250" b="0"/>
                        <a:t>0</a:t>
                      </a:r>
                    </a:p>
                  </a:txBody>
                  <a:tcPr marL="95250" marR="95250" marT="133350" marB="133350" anchor="ctr"/>
                </a:tc>
                <a:tc>
                  <a:txBody>
                    <a:bodyPr/>
                    <a:lstStyle/>
                    <a:p>
                      <a:pPr algn="l" fontAlgn="base"/>
                      <a:r>
                        <a:rPr lang="en-US" sz="1250" b="0"/>
                        <a:t>4</a:t>
                      </a:r>
                    </a:p>
                  </a:txBody>
                  <a:tcPr marL="95250" marR="95250" marT="133350" marB="133350" anchor="ctr"/>
                </a:tc>
                <a:extLst>
                  <a:ext uri="{0D108BD9-81ED-4DB2-BD59-A6C34878D82A}">
                    <a16:rowId xmlns:a16="http://schemas.microsoft.com/office/drawing/2014/main" val="10001"/>
                  </a:ext>
                </a:extLst>
              </a:tr>
              <a:tr h="370840">
                <a:tc>
                  <a:txBody>
                    <a:bodyPr/>
                    <a:lstStyle/>
                    <a:p>
                      <a:pPr algn="l" fontAlgn="base"/>
                      <a:r>
                        <a:rPr lang="en-US" sz="1250" b="0" dirty="0"/>
                        <a:t>AC + BR’ + 1</a:t>
                      </a:r>
                    </a:p>
                  </a:txBody>
                  <a:tcPr marL="95250" marR="95250" marT="133350" marB="133350" anchor="ctr"/>
                </a:tc>
                <a:tc>
                  <a:txBody>
                    <a:bodyPr/>
                    <a:lstStyle/>
                    <a:p>
                      <a:pPr algn="l" fontAlgn="base"/>
                      <a:r>
                        <a:rPr lang="en-US" sz="1250" b="0" dirty="0"/>
                        <a:t>0100</a:t>
                      </a:r>
                    </a:p>
                  </a:txBody>
                  <a:tcPr marL="95250" marR="95250" marT="133350" marB="133350" anchor="ctr"/>
                </a:tc>
                <a:tc>
                  <a:txBody>
                    <a:bodyPr/>
                    <a:lstStyle/>
                    <a:p>
                      <a:pPr algn="l" fontAlgn="base"/>
                      <a:r>
                        <a:rPr lang="en-US" sz="1250" b="0" dirty="0"/>
                        <a:t>1011</a:t>
                      </a:r>
                    </a:p>
                  </a:txBody>
                  <a:tcPr marL="95250" marR="95250" marT="133350" marB="133350" anchor="ctr"/>
                </a:tc>
                <a:tc>
                  <a:txBody>
                    <a:bodyPr/>
                    <a:lstStyle/>
                    <a:p>
                      <a:pPr algn="l" fontAlgn="base"/>
                      <a:r>
                        <a:rPr lang="en-US" sz="1250" b="0"/>
                        <a:t>0</a:t>
                      </a:r>
                    </a:p>
                  </a:txBody>
                  <a:tcPr marL="95250" marR="95250" marT="133350" marB="133350" anchor="ctr"/>
                </a:tc>
                <a:tc>
                  <a:txBody>
                    <a:bodyPr/>
                    <a:lstStyle/>
                    <a:p>
                      <a:pPr algn="l" fontAlgn="base"/>
                      <a:r>
                        <a:rPr lang="en-US" sz="1250" b="0"/>
                        <a:t> </a:t>
                      </a:r>
                    </a:p>
                  </a:txBody>
                  <a:tcPr marL="95250" marR="95250" marT="133350" marB="133350" anchor="ctr"/>
                </a:tc>
                <a:extLst>
                  <a:ext uri="{0D108BD9-81ED-4DB2-BD59-A6C34878D82A}">
                    <a16:rowId xmlns:a16="http://schemas.microsoft.com/office/drawing/2014/main" val="10002"/>
                  </a:ext>
                </a:extLst>
              </a:tr>
              <a:tr h="370840">
                <a:tc>
                  <a:txBody>
                    <a:bodyPr/>
                    <a:lstStyle/>
                    <a:p>
                      <a:pPr algn="l" fontAlgn="base"/>
                      <a:r>
                        <a:rPr lang="en-US" sz="1250" b="0" dirty="0"/>
                        <a:t>ASHR</a:t>
                      </a:r>
                    </a:p>
                  </a:txBody>
                  <a:tcPr marL="95250" marR="95250" marT="133350" marB="133350" anchor="ctr"/>
                </a:tc>
                <a:tc>
                  <a:txBody>
                    <a:bodyPr/>
                    <a:lstStyle/>
                    <a:p>
                      <a:pPr algn="l" fontAlgn="base"/>
                      <a:r>
                        <a:rPr lang="en-US" sz="1250" b="0" dirty="0"/>
                        <a:t>0010</a:t>
                      </a:r>
                    </a:p>
                  </a:txBody>
                  <a:tcPr marL="95250" marR="95250" marT="133350" marB="133350" anchor="ctr"/>
                </a:tc>
                <a:tc>
                  <a:txBody>
                    <a:bodyPr/>
                    <a:lstStyle/>
                    <a:p>
                      <a:pPr algn="l" fontAlgn="base"/>
                      <a:r>
                        <a:rPr lang="en-US" sz="1250" b="0" dirty="0"/>
                        <a:t>0101</a:t>
                      </a:r>
                    </a:p>
                  </a:txBody>
                  <a:tcPr marL="95250" marR="95250" marT="133350" marB="133350" anchor="ctr"/>
                </a:tc>
                <a:tc>
                  <a:txBody>
                    <a:bodyPr/>
                    <a:lstStyle/>
                    <a:p>
                      <a:pPr algn="l" fontAlgn="base"/>
                      <a:r>
                        <a:rPr lang="en-US" sz="1250" b="0" dirty="0"/>
                        <a:t>1</a:t>
                      </a:r>
                    </a:p>
                  </a:txBody>
                  <a:tcPr marL="95250" marR="95250" marT="133350" marB="133350" anchor="ctr"/>
                </a:tc>
                <a:tc>
                  <a:txBody>
                    <a:bodyPr/>
                    <a:lstStyle/>
                    <a:p>
                      <a:pPr algn="l" fontAlgn="base"/>
                      <a:r>
                        <a:rPr lang="en-US" sz="1250" b="0"/>
                        <a:t>3</a:t>
                      </a:r>
                    </a:p>
                  </a:txBody>
                  <a:tcPr marL="95250" marR="95250" marT="133350" marB="133350" anchor="ctr"/>
                </a:tc>
                <a:extLst>
                  <a:ext uri="{0D108BD9-81ED-4DB2-BD59-A6C34878D82A}">
                    <a16:rowId xmlns:a16="http://schemas.microsoft.com/office/drawing/2014/main" val="10003"/>
                  </a:ext>
                </a:extLst>
              </a:tr>
              <a:tr h="370840">
                <a:tc>
                  <a:txBody>
                    <a:bodyPr/>
                    <a:lstStyle/>
                    <a:p>
                      <a:pPr algn="l" fontAlgn="base"/>
                      <a:r>
                        <a:rPr lang="en-US" sz="1250" b="0" dirty="0"/>
                        <a:t>ASHR</a:t>
                      </a:r>
                    </a:p>
                  </a:txBody>
                  <a:tcPr marL="95250" marR="95250" marT="133350" marB="133350" anchor="ctr"/>
                </a:tc>
                <a:tc>
                  <a:txBody>
                    <a:bodyPr/>
                    <a:lstStyle/>
                    <a:p>
                      <a:pPr algn="l" fontAlgn="base"/>
                      <a:r>
                        <a:rPr lang="en-US" sz="1250" b="0" dirty="0"/>
                        <a:t>0001</a:t>
                      </a:r>
                    </a:p>
                  </a:txBody>
                  <a:tcPr marL="95250" marR="95250" marT="133350" marB="133350" anchor="ctr"/>
                </a:tc>
                <a:tc>
                  <a:txBody>
                    <a:bodyPr/>
                    <a:lstStyle/>
                    <a:p>
                      <a:pPr algn="l" fontAlgn="base"/>
                      <a:r>
                        <a:rPr lang="en-US" sz="1250" b="0" dirty="0"/>
                        <a:t>0010</a:t>
                      </a:r>
                    </a:p>
                  </a:txBody>
                  <a:tcPr marL="95250" marR="95250" marT="133350" marB="133350" anchor="ctr"/>
                </a:tc>
                <a:tc>
                  <a:txBody>
                    <a:bodyPr/>
                    <a:lstStyle/>
                    <a:p>
                      <a:pPr algn="l" fontAlgn="base"/>
                      <a:r>
                        <a:rPr lang="en-US" sz="1250" b="0" dirty="0"/>
                        <a:t>1</a:t>
                      </a:r>
                    </a:p>
                  </a:txBody>
                  <a:tcPr marL="95250" marR="95250" marT="133350" marB="133350" anchor="ctr"/>
                </a:tc>
                <a:tc>
                  <a:txBody>
                    <a:bodyPr/>
                    <a:lstStyle/>
                    <a:p>
                      <a:pPr algn="l" fontAlgn="base"/>
                      <a:r>
                        <a:rPr lang="en-US" sz="1250" b="0" dirty="0"/>
                        <a:t>2 </a:t>
                      </a:r>
                    </a:p>
                  </a:txBody>
                  <a:tcPr marL="95250" marR="95250" marT="133350" marB="133350" anchor="ctr"/>
                </a:tc>
                <a:extLst>
                  <a:ext uri="{0D108BD9-81ED-4DB2-BD59-A6C34878D82A}">
                    <a16:rowId xmlns:a16="http://schemas.microsoft.com/office/drawing/2014/main" val="10004"/>
                  </a:ext>
                </a:extLst>
              </a:tr>
              <a:tr h="370840">
                <a:tc>
                  <a:txBody>
                    <a:bodyPr/>
                    <a:lstStyle/>
                    <a:p>
                      <a:pPr algn="l" fontAlgn="base"/>
                      <a:r>
                        <a:rPr lang="en-US" sz="1250" b="0" dirty="0"/>
                        <a:t>AC</a:t>
                      </a:r>
                      <a:r>
                        <a:rPr lang="en-US" sz="1250" b="0" baseline="0" dirty="0"/>
                        <a:t> + BR</a:t>
                      </a:r>
                      <a:endParaRPr lang="en-US" sz="1250" b="0" dirty="0"/>
                    </a:p>
                  </a:txBody>
                  <a:tcPr marL="95250" marR="95250" marT="133350" marB="133350" anchor="ctr"/>
                </a:tc>
                <a:tc>
                  <a:txBody>
                    <a:bodyPr/>
                    <a:lstStyle/>
                    <a:p>
                      <a:pPr algn="l" fontAlgn="base"/>
                      <a:r>
                        <a:rPr lang="en-IN" sz="1250" b="0" dirty="0"/>
                        <a:t>1101</a:t>
                      </a:r>
                      <a:endParaRPr lang="en-US" sz="1250" b="0" dirty="0"/>
                    </a:p>
                  </a:txBody>
                  <a:tcPr marL="95250" marR="95250" marT="133350" marB="133350" anchor="ctr"/>
                </a:tc>
                <a:tc>
                  <a:txBody>
                    <a:bodyPr/>
                    <a:lstStyle/>
                    <a:p>
                      <a:pPr algn="l" fontAlgn="base"/>
                      <a:r>
                        <a:rPr lang="en-US" sz="1250" b="0" dirty="0"/>
                        <a:t>0010</a:t>
                      </a:r>
                    </a:p>
                  </a:txBody>
                  <a:tcPr marL="95250" marR="95250" marT="133350" marB="133350" anchor="ctr"/>
                </a:tc>
                <a:tc>
                  <a:txBody>
                    <a:bodyPr/>
                    <a:lstStyle/>
                    <a:p>
                      <a:pPr algn="l" fontAlgn="base"/>
                      <a:r>
                        <a:rPr lang="en-US" sz="1250" b="0" dirty="0"/>
                        <a:t>1</a:t>
                      </a:r>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5"/>
                  </a:ext>
                </a:extLst>
              </a:tr>
              <a:tr h="370840">
                <a:tc>
                  <a:txBody>
                    <a:bodyPr/>
                    <a:lstStyle/>
                    <a:p>
                      <a:pPr algn="l" fontAlgn="base"/>
                      <a:r>
                        <a:rPr lang="en-US" sz="1250" b="0"/>
                        <a:t>ASHR</a:t>
                      </a:r>
                    </a:p>
                  </a:txBody>
                  <a:tcPr marL="95250" marR="95250" marT="133350" marB="133350" anchor="ctr"/>
                </a:tc>
                <a:tc>
                  <a:txBody>
                    <a:bodyPr/>
                    <a:lstStyle/>
                    <a:p>
                      <a:pPr algn="l" fontAlgn="base"/>
                      <a:r>
                        <a:rPr lang="en-US" sz="1250" b="0" dirty="0"/>
                        <a:t>1110</a:t>
                      </a:r>
                    </a:p>
                  </a:txBody>
                  <a:tcPr marL="95250" marR="95250" marT="133350" marB="133350" anchor="ctr"/>
                </a:tc>
                <a:tc>
                  <a:txBody>
                    <a:bodyPr/>
                    <a:lstStyle/>
                    <a:p>
                      <a:pPr algn="l" fontAlgn="base"/>
                      <a:r>
                        <a:rPr lang="en-IN" sz="1250" b="0" dirty="0"/>
                        <a:t>1001</a:t>
                      </a:r>
                      <a:endParaRPr lang="en-US" sz="1250" b="0" dirty="0"/>
                    </a:p>
                  </a:txBody>
                  <a:tcPr marL="95250" marR="95250" marT="133350" marB="133350" anchor="ctr"/>
                </a:tc>
                <a:tc>
                  <a:txBody>
                    <a:bodyPr/>
                    <a:lstStyle/>
                    <a:p>
                      <a:pPr algn="l" fontAlgn="base"/>
                      <a:r>
                        <a:rPr lang="en-US" sz="1250" b="0" dirty="0"/>
                        <a:t>0</a:t>
                      </a:r>
                    </a:p>
                  </a:txBody>
                  <a:tcPr marL="95250" marR="95250" marT="133350" marB="133350" anchor="ctr"/>
                </a:tc>
                <a:tc>
                  <a:txBody>
                    <a:bodyPr/>
                    <a:lstStyle/>
                    <a:p>
                      <a:pPr algn="l" fontAlgn="base"/>
                      <a:r>
                        <a:rPr lang="en-US" sz="1250" b="0" dirty="0"/>
                        <a:t>1</a:t>
                      </a:r>
                    </a:p>
                  </a:txBody>
                  <a:tcPr marL="95250" marR="95250" marT="133350" marB="133350" anchor="ctr"/>
                </a:tc>
                <a:extLst>
                  <a:ext uri="{0D108BD9-81ED-4DB2-BD59-A6C34878D82A}">
                    <a16:rowId xmlns:a16="http://schemas.microsoft.com/office/drawing/2014/main" val="10006"/>
                  </a:ext>
                </a:extLst>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250" b="0" dirty="0"/>
                        <a:t>AC + BR’ + 1</a:t>
                      </a:r>
                    </a:p>
                  </a:txBody>
                  <a:tcPr marL="95250" marR="95250" marT="133350" marB="133350" anchor="ctr"/>
                </a:tc>
                <a:tc>
                  <a:txBody>
                    <a:bodyPr/>
                    <a:lstStyle/>
                    <a:p>
                      <a:pPr algn="l" fontAlgn="base"/>
                      <a:r>
                        <a:rPr lang="en-IN" sz="1250" b="0" dirty="0"/>
                        <a:t>0010</a:t>
                      </a:r>
                      <a:endParaRPr lang="en-US" sz="1250" b="0" dirty="0"/>
                    </a:p>
                  </a:txBody>
                  <a:tcPr marL="95250" marR="95250" marT="133350" marB="133350" anchor="ctr"/>
                </a:tc>
                <a:tc>
                  <a:txBody>
                    <a:bodyPr/>
                    <a:lstStyle/>
                    <a:p>
                      <a:pPr algn="l" fontAlgn="base"/>
                      <a:r>
                        <a:rPr lang="en-IN" sz="1250" b="0" dirty="0"/>
                        <a:t>1001</a:t>
                      </a:r>
                      <a:endParaRPr lang="en-US" sz="1250" b="0" dirty="0"/>
                    </a:p>
                  </a:txBody>
                  <a:tcPr marL="95250" marR="95250" marT="133350" marB="133350" anchor="ctr"/>
                </a:tc>
                <a:tc>
                  <a:txBody>
                    <a:bodyPr/>
                    <a:lstStyle/>
                    <a:p>
                      <a:pPr algn="l" fontAlgn="base"/>
                      <a:r>
                        <a:rPr lang="en-IN" sz="1250" b="0" dirty="0"/>
                        <a:t>0</a:t>
                      </a:r>
                      <a:endParaRPr lang="en-US" sz="1250" b="0" dirty="0"/>
                    </a:p>
                  </a:txBody>
                  <a:tcPr marL="95250" marR="95250" marT="133350" marB="133350" anchor="ctr"/>
                </a:tc>
                <a:tc>
                  <a:txBody>
                    <a:bodyPr/>
                    <a:lstStyle/>
                    <a:p>
                      <a:pPr algn="l" fontAlgn="base"/>
                      <a:endParaRPr lang="en-US" sz="1250" b="0" dirty="0"/>
                    </a:p>
                  </a:txBody>
                  <a:tcPr marL="95250" marR="95250" marT="133350" marB="133350" anchor="ctr"/>
                </a:tc>
                <a:extLst>
                  <a:ext uri="{0D108BD9-81ED-4DB2-BD59-A6C34878D82A}">
                    <a16:rowId xmlns:a16="http://schemas.microsoft.com/office/drawing/2014/main" val="10007"/>
                  </a:ext>
                </a:extLst>
              </a:tr>
              <a:tr h="370840">
                <a:tc>
                  <a:txBody>
                    <a:bodyPr/>
                    <a:lstStyle/>
                    <a:p>
                      <a:pPr algn="l" fontAlgn="base"/>
                      <a:r>
                        <a:rPr lang="en-IN" sz="1250" b="0" dirty="0"/>
                        <a:t>ASHR</a:t>
                      </a:r>
                      <a:endParaRPr lang="en-US" sz="1250" b="0" dirty="0"/>
                    </a:p>
                  </a:txBody>
                  <a:tcPr marL="95250" marR="95250" marT="133350" marB="133350" anchor="ctr"/>
                </a:tc>
                <a:tc>
                  <a:txBody>
                    <a:bodyPr/>
                    <a:lstStyle/>
                    <a:p>
                      <a:pPr algn="l" fontAlgn="base"/>
                      <a:r>
                        <a:rPr lang="en-IN" sz="1250" b="0" dirty="0"/>
                        <a:t>0001</a:t>
                      </a:r>
                      <a:endParaRPr lang="en-US" sz="1250" b="0" dirty="0"/>
                    </a:p>
                  </a:txBody>
                  <a:tcPr marL="95250" marR="95250" marT="133350" marB="133350" anchor="ctr"/>
                </a:tc>
                <a:tc>
                  <a:txBody>
                    <a:bodyPr/>
                    <a:lstStyle/>
                    <a:p>
                      <a:pPr algn="l" fontAlgn="base"/>
                      <a:r>
                        <a:rPr lang="en-IN" sz="1250" b="0" dirty="0"/>
                        <a:t>0100</a:t>
                      </a:r>
                      <a:endParaRPr lang="en-US" sz="1250" b="0" dirty="0"/>
                    </a:p>
                  </a:txBody>
                  <a:tcPr marL="95250" marR="95250" marT="133350" marB="133350" anchor="ctr"/>
                </a:tc>
                <a:tc>
                  <a:txBody>
                    <a:bodyPr/>
                    <a:lstStyle/>
                    <a:p>
                      <a:pPr algn="l" fontAlgn="base"/>
                      <a:r>
                        <a:rPr lang="en-IN" sz="1250" b="0" dirty="0"/>
                        <a:t>1</a:t>
                      </a:r>
                      <a:endParaRPr lang="en-US" sz="1250" b="0" dirty="0"/>
                    </a:p>
                  </a:txBody>
                  <a:tcPr marL="95250" marR="95250" marT="133350" marB="133350" anchor="ctr"/>
                </a:tc>
                <a:tc>
                  <a:txBody>
                    <a:bodyPr/>
                    <a:lstStyle/>
                    <a:p>
                      <a:pPr algn="l" fontAlgn="base"/>
                      <a:r>
                        <a:rPr lang="en-IN" sz="1250" b="0" dirty="0"/>
                        <a:t>0</a:t>
                      </a:r>
                      <a:endParaRPr lang="en-US" sz="1250" b="0" dirty="0"/>
                    </a:p>
                  </a:txBody>
                  <a:tcPr marL="95250" marR="95250" marT="133350" marB="13335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A310-5A89-6509-CA9A-57529CDB5C15}"/>
              </a:ext>
            </a:extLst>
          </p:cNvPr>
          <p:cNvSpPr>
            <a:spLocks noGrp="1"/>
          </p:cNvSpPr>
          <p:nvPr>
            <p:ph type="title"/>
          </p:nvPr>
        </p:nvSpPr>
        <p:spPr/>
        <p:txBody>
          <a:bodyPr/>
          <a:lstStyle/>
          <a:p>
            <a:r>
              <a:rPr lang="en-GB" dirty="0"/>
              <a:t>Binary Division</a:t>
            </a:r>
          </a:p>
        </p:txBody>
      </p:sp>
      <p:graphicFrame>
        <p:nvGraphicFramePr>
          <p:cNvPr id="4" name="Table 4">
            <a:extLst>
              <a:ext uri="{FF2B5EF4-FFF2-40B4-BE49-F238E27FC236}">
                <a16:creationId xmlns:a16="http://schemas.microsoft.com/office/drawing/2014/main" id="{BF3C5DCC-9414-C823-BB41-5EAEF6711A7B}"/>
              </a:ext>
            </a:extLst>
          </p:cNvPr>
          <p:cNvGraphicFramePr>
            <a:graphicFrameLocks noGrp="1"/>
          </p:cNvGraphicFramePr>
          <p:nvPr>
            <p:ph idx="1"/>
            <p:extLst>
              <p:ext uri="{D42A27DB-BD31-4B8C-83A1-F6EECF244321}">
                <p14:modId xmlns:p14="http://schemas.microsoft.com/office/powerpoint/2010/main" val="764832150"/>
              </p:ext>
            </p:extLst>
          </p:nvPr>
        </p:nvGraphicFramePr>
        <p:xfrm>
          <a:off x="457200" y="1574800"/>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079914278"/>
                    </a:ext>
                  </a:extLst>
                </a:gridCol>
                <a:gridCol w="2743200">
                  <a:extLst>
                    <a:ext uri="{9D8B030D-6E8A-4147-A177-3AD203B41FA5}">
                      <a16:colId xmlns:a16="http://schemas.microsoft.com/office/drawing/2014/main" val="3910561536"/>
                    </a:ext>
                  </a:extLst>
                </a:gridCol>
                <a:gridCol w="2743200">
                  <a:extLst>
                    <a:ext uri="{9D8B030D-6E8A-4147-A177-3AD203B41FA5}">
                      <a16:colId xmlns:a16="http://schemas.microsoft.com/office/drawing/2014/main" val="585276676"/>
                    </a:ext>
                  </a:extLst>
                </a:gridCol>
              </a:tblGrid>
              <a:tr h="370840">
                <a:tc>
                  <a:txBody>
                    <a:bodyPr/>
                    <a:lstStyle/>
                    <a:p>
                      <a:pPr algn="ctr"/>
                      <a:r>
                        <a:rPr lang="en-GB" dirty="0"/>
                        <a:t>A</a:t>
                      </a:r>
                    </a:p>
                  </a:txBody>
                  <a:tcPr/>
                </a:tc>
                <a:tc>
                  <a:txBody>
                    <a:bodyPr/>
                    <a:lstStyle/>
                    <a:p>
                      <a:pPr algn="ctr"/>
                      <a:r>
                        <a:rPr lang="en-GB" dirty="0"/>
                        <a:t>B</a:t>
                      </a:r>
                    </a:p>
                  </a:txBody>
                  <a:tcPr/>
                </a:tc>
                <a:tc>
                  <a:txBody>
                    <a:bodyPr/>
                    <a:lstStyle/>
                    <a:p>
                      <a:pPr algn="ctr"/>
                      <a:r>
                        <a:rPr lang="en-GB" dirty="0"/>
                        <a:t>A/B</a:t>
                      </a:r>
                    </a:p>
                  </a:txBody>
                  <a:tcPr/>
                </a:tc>
                <a:extLst>
                  <a:ext uri="{0D108BD9-81ED-4DB2-BD59-A6C34878D82A}">
                    <a16:rowId xmlns:a16="http://schemas.microsoft.com/office/drawing/2014/main" val="86913748"/>
                  </a:ext>
                </a:extLst>
              </a:tr>
              <a:tr h="370840">
                <a:tc>
                  <a:txBody>
                    <a:bodyPr/>
                    <a:lstStyle/>
                    <a:p>
                      <a:pPr algn="ctr"/>
                      <a:r>
                        <a:rPr lang="en-GB" dirty="0"/>
                        <a:t>0</a:t>
                      </a:r>
                    </a:p>
                  </a:txBody>
                  <a:tcPr/>
                </a:tc>
                <a:tc>
                  <a:txBody>
                    <a:bodyPr/>
                    <a:lstStyle/>
                    <a:p>
                      <a:pPr algn="ctr"/>
                      <a:r>
                        <a:rPr lang="en-GB" dirty="0"/>
                        <a:t>0</a:t>
                      </a:r>
                    </a:p>
                  </a:txBody>
                  <a:tcPr/>
                </a:tc>
                <a:tc>
                  <a:txBody>
                    <a:bodyPr/>
                    <a:lstStyle/>
                    <a:p>
                      <a:pPr algn="ctr"/>
                      <a:r>
                        <a:rPr lang="en-GB" dirty="0"/>
                        <a:t>Meaningless</a:t>
                      </a:r>
                    </a:p>
                  </a:txBody>
                  <a:tcPr/>
                </a:tc>
                <a:extLst>
                  <a:ext uri="{0D108BD9-81ED-4DB2-BD59-A6C34878D82A}">
                    <a16:rowId xmlns:a16="http://schemas.microsoft.com/office/drawing/2014/main" val="3349560697"/>
                  </a:ext>
                </a:extLst>
              </a:tr>
              <a:tr h="370840">
                <a:tc>
                  <a:txBody>
                    <a:bodyPr/>
                    <a:lstStyle/>
                    <a:p>
                      <a:pPr algn="ctr"/>
                      <a:r>
                        <a:rPr lang="en-GB" dirty="0"/>
                        <a:t>0</a:t>
                      </a:r>
                    </a:p>
                  </a:txBody>
                  <a:tcPr/>
                </a:tc>
                <a:tc>
                  <a:txBody>
                    <a:bodyPr/>
                    <a:lstStyle/>
                    <a:p>
                      <a:pPr algn="ctr"/>
                      <a:r>
                        <a:rPr lang="en-GB" dirty="0"/>
                        <a:t>1</a:t>
                      </a:r>
                    </a:p>
                  </a:txBody>
                  <a:tcPr/>
                </a:tc>
                <a:tc>
                  <a:txBody>
                    <a:bodyPr/>
                    <a:lstStyle/>
                    <a:p>
                      <a:pPr algn="ctr"/>
                      <a:r>
                        <a:rPr lang="en-GB" dirty="0"/>
                        <a:t>0</a:t>
                      </a:r>
                    </a:p>
                  </a:txBody>
                  <a:tcPr/>
                </a:tc>
                <a:extLst>
                  <a:ext uri="{0D108BD9-81ED-4DB2-BD59-A6C34878D82A}">
                    <a16:rowId xmlns:a16="http://schemas.microsoft.com/office/drawing/2014/main" val="495142088"/>
                  </a:ext>
                </a:extLst>
              </a:tr>
              <a:tr h="370840">
                <a:tc>
                  <a:txBody>
                    <a:bodyPr/>
                    <a:lstStyle/>
                    <a:p>
                      <a:pPr algn="ctr"/>
                      <a:r>
                        <a:rPr lang="en-GB" dirty="0"/>
                        <a:t>1</a:t>
                      </a:r>
                    </a:p>
                  </a:txBody>
                  <a:tcPr/>
                </a:tc>
                <a:tc>
                  <a:txBody>
                    <a:bodyPr/>
                    <a:lstStyle/>
                    <a:p>
                      <a:pPr algn="ctr"/>
                      <a:r>
                        <a:rPr lang="en-GB" dirty="0"/>
                        <a:t>0</a:t>
                      </a:r>
                    </a:p>
                  </a:txBody>
                  <a:tcPr/>
                </a:tc>
                <a:tc>
                  <a:txBody>
                    <a:bodyPr/>
                    <a:lstStyle/>
                    <a:p>
                      <a:pPr algn="ctr"/>
                      <a:r>
                        <a:rPr lang="en-GB" dirty="0"/>
                        <a:t>Meaningless</a:t>
                      </a:r>
                    </a:p>
                  </a:txBody>
                  <a:tcPr/>
                </a:tc>
                <a:extLst>
                  <a:ext uri="{0D108BD9-81ED-4DB2-BD59-A6C34878D82A}">
                    <a16:rowId xmlns:a16="http://schemas.microsoft.com/office/drawing/2014/main" val="3383048304"/>
                  </a:ext>
                </a:extLst>
              </a:tr>
              <a:tr h="370840">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1562548175"/>
                  </a:ext>
                </a:extLst>
              </a:tr>
            </a:tbl>
          </a:graphicData>
        </a:graphic>
      </p:graphicFrame>
    </p:spTree>
    <p:extLst>
      <p:ext uri="{BB962C8B-B14F-4D97-AF65-F5344CB8AC3E}">
        <p14:creationId xmlns:p14="http://schemas.microsoft.com/office/powerpoint/2010/main" val="2999579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506-85CE-822C-5C55-FCBDE697ADD6}"/>
              </a:ext>
            </a:extLst>
          </p:cNvPr>
          <p:cNvSpPr>
            <a:spLocks noGrp="1"/>
          </p:cNvSpPr>
          <p:nvPr>
            <p:ph type="title"/>
          </p:nvPr>
        </p:nvSpPr>
        <p:spPr/>
        <p:txBody>
          <a:bodyPr/>
          <a:lstStyle/>
          <a:p>
            <a:r>
              <a:rPr lang="en-GB" dirty="0"/>
              <a:t>Example 1</a:t>
            </a:r>
          </a:p>
        </p:txBody>
      </p:sp>
      <p:sp>
        <p:nvSpPr>
          <p:cNvPr id="3" name="Content Placeholder 2">
            <a:extLst>
              <a:ext uri="{FF2B5EF4-FFF2-40B4-BE49-F238E27FC236}">
                <a16:creationId xmlns:a16="http://schemas.microsoft.com/office/drawing/2014/main" id="{007A5E6A-7FF8-6081-A9F8-55D8DE3C8812}"/>
              </a:ext>
            </a:extLst>
          </p:cNvPr>
          <p:cNvSpPr>
            <a:spLocks noGrp="1"/>
          </p:cNvSpPr>
          <p:nvPr>
            <p:ph idx="1"/>
          </p:nvPr>
        </p:nvSpPr>
        <p:spPr/>
        <p:txBody>
          <a:bodyPr/>
          <a:lstStyle/>
          <a:p>
            <a:pPr algn="l"/>
            <a:r>
              <a:rPr lang="en-GB" b="0" i="0" dirty="0">
                <a:solidFill>
                  <a:srgbClr val="333333"/>
                </a:solidFill>
                <a:effectLst/>
                <a:latin typeface="Roboto" panose="02000000000000000000" pitchFamily="2" charset="0"/>
              </a:rPr>
              <a:t>(01111100)</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 (0010)</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a:t>
            </a:r>
          </a:p>
          <a:p>
            <a:endParaRPr lang="en-GB" dirty="0"/>
          </a:p>
        </p:txBody>
      </p:sp>
    </p:spTree>
    <p:extLst>
      <p:ext uri="{BB962C8B-B14F-4D97-AF65-F5344CB8AC3E}">
        <p14:creationId xmlns:p14="http://schemas.microsoft.com/office/powerpoint/2010/main" val="33159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US" dirty="0"/>
              <a:t>10111 	+ 	110001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506-85CE-822C-5C55-FCBDE697ADD6}"/>
              </a:ext>
            </a:extLst>
          </p:cNvPr>
          <p:cNvSpPr>
            <a:spLocks noGrp="1"/>
          </p:cNvSpPr>
          <p:nvPr>
            <p:ph type="title"/>
          </p:nvPr>
        </p:nvSpPr>
        <p:spPr/>
        <p:txBody>
          <a:bodyPr/>
          <a:lstStyle/>
          <a:p>
            <a:r>
              <a:rPr lang="en-GB" dirty="0"/>
              <a:t>Solution 1</a:t>
            </a:r>
          </a:p>
        </p:txBody>
      </p:sp>
      <p:sp>
        <p:nvSpPr>
          <p:cNvPr id="3" name="Content Placeholder 2">
            <a:extLst>
              <a:ext uri="{FF2B5EF4-FFF2-40B4-BE49-F238E27FC236}">
                <a16:creationId xmlns:a16="http://schemas.microsoft.com/office/drawing/2014/main" id="{007A5E6A-7FF8-6081-A9F8-55D8DE3C8812}"/>
              </a:ext>
            </a:extLst>
          </p:cNvPr>
          <p:cNvSpPr>
            <a:spLocks noGrp="1"/>
          </p:cNvSpPr>
          <p:nvPr>
            <p:ph idx="1"/>
          </p:nvPr>
        </p:nvSpPr>
        <p:spPr/>
        <p:txBody>
          <a:bodyPr/>
          <a:lstStyle/>
          <a:p>
            <a:pPr algn="l"/>
            <a:r>
              <a:rPr lang="en-GB" b="0" i="0" dirty="0">
                <a:solidFill>
                  <a:srgbClr val="333333"/>
                </a:solidFill>
                <a:effectLst/>
                <a:latin typeface="Roboto" panose="02000000000000000000" pitchFamily="2" charset="0"/>
              </a:rPr>
              <a:t>(01111100)</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 (1111100)</a:t>
            </a:r>
            <a:r>
              <a:rPr lang="en-GB" b="0" i="0" baseline="-25000" dirty="0">
                <a:solidFill>
                  <a:srgbClr val="333333"/>
                </a:solidFill>
                <a:effectLst/>
                <a:latin typeface="Roboto" panose="02000000000000000000" pitchFamily="2" charset="0"/>
              </a:rPr>
              <a:t>2 </a:t>
            </a:r>
            <a:r>
              <a:rPr lang="en-GB" b="0" i="0" dirty="0">
                <a:solidFill>
                  <a:srgbClr val="333333"/>
                </a:solidFill>
                <a:effectLst/>
                <a:latin typeface="Roboto" panose="02000000000000000000" pitchFamily="2" charset="0"/>
              </a:rPr>
              <a:t>= 124</a:t>
            </a:r>
            <a:r>
              <a:rPr lang="en-GB" b="0" i="0" baseline="-25000" dirty="0">
                <a:solidFill>
                  <a:srgbClr val="333333"/>
                </a:solidFill>
                <a:effectLst/>
                <a:latin typeface="Roboto" panose="02000000000000000000" pitchFamily="2" charset="0"/>
              </a:rPr>
              <a:t>10</a:t>
            </a:r>
            <a:endParaRPr lang="en-GB" b="0" i="0" dirty="0">
              <a:solidFill>
                <a:srgbClr val="333333"/>
              </a:solidFill>
              <a:effectLst/>
              <a:latin typeface="Roboto" panose="02000000000000000000" pitchFamily="2" charset="0"/>
            </a:endParaRPr>
          </a:p>
          <a:p>
            <a:pPr algn="l"/>
            <a:r>
              <a:rPr lang="en-GB" b="0" i="0" dirty="0">
                <a:solidFill>
                  <a:srgbClr val="333333"/>
                </a:solidFill>
                <a:effectLst/>
                <a:latin typeface="Roboto" panose="02000000000000000000" pitchFamily="2" charset="0"/>
              </a:rPr>
              <a:t>(0010)</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 (10)</a:t>
            </a:r>
            <a:r>
              <a:rPr lang="en-GB" b="0" i="0" baseline="-25000" dirty="0">
                <a:solidFill>
                  <a:srgbClr val="333333"/>
                </a:solidFill>
                <a:effectLst/>
                <a:latin typeface="Roboto" panose="02000000000000000000" pitchFamily="2" charset="0"/>
              </a:rPr>
              <a:t>2</a:t>
            </a:r>
            <a:r>
              <a:rPr lang="en-GB" b="0" i="0" dirty="0">
                <a:solidFill>
                  <a:srgbClr val="333333"/>
                </a:solidFill>
                <a:effectLst/>
                <a:latin typeface="Roboto" panose="02000000000000000000" pitchFamily="2" charset="0"/>
              </a:rPr>
              <a:t> = 2</a:t>
            </a:r>
            <a:r>
              <a:rPr lang="en-GB" b="0" i="0" baseline="-25000" dirty="0">
                <a:solidFill>
                  <a:srgbClr val="333333"/>
                </a:solidFill>
                <a:effectLst/>
                <a:latin typeface="Roboto" panose="02000000000000000000" pitchFamily="2" charset="0"/>
              </a:rPr>
              <a:t>10</a:t>
            </a:r>
            <a:endParaRPr lang="en-GB" b="0" i="0" dirty="0">
              <a:solidFill>
                <a:srgbClr val="333333"/>
              </a:solidFill>
              <a:effectLst/>
              <a:latin typeface="Roboto" panose="02000000000000000000" pitchFamily="2" charset="0"/>
            </a:endParaRPr>
          </a:p>
          <a:p>
            <a:pPr algn="l"/>
            <a:r>
              <a:rPr lang="en-GB" b="0" i="0" dirty="0">
                <a:solidFill>
                  <a:srgbClr val="333333"/>
                </a:solidFill>
                <a:effectLst/>
                <a:latin typeface="Roboto" panose="02000000000000000000" pitchFamily="2" charset="0"/>
              </a:rPr>
              <a:t>You will get the resultant value as 62 when you divide 124 by 2.</a:t>
            </a:r>
          </a:p>
          <a:p>
            <a:pPr algn="l"/>
            <a:r>
              <a:rPr lang="en-GB" b="0" i="0" dirty="0">
                <a:solidFill>
                  <a:srgbClr val="333333"/>
                </a:solidFill>
                <a:effectLst/>
                <a:latin typeface="Roboto" panose="02000000000000000000" pitchFamily="2" charset="0"/>
              </a:rPr>
              <a:t>So the binary equivalent of 62 is (111110)</a:t>
            </a:r>
            <a:r>
              <a:rPr lang="en-GB" b="0" i="0" baseline="-25000" dirty="0">
                <a:solidFill>
                  <a:srgbClr val="333333"/>
                </a:solidFill>
                <a:effectLst/>
                <a:latin typeface="Roboto" panose="02000000000000000000" pitchFamily="2" charset="0"/>
              </a:rPr>
              <a:t>2</a:t>
            </a:r>
            <a:endParaRPr lang="en-GB" b="0" i="0" dirty="0">
              <a:solidFill>
                <a:srgbClr val="333333"/>
              </a:solidFill>
              <a:effectLst/>
              <a:latin typeface="Roboto" panose="02000000000000000000" pitchFamily="2" charset="0"/>
            </a:endParaRPr>
          </a:p>
          <a:p>
            <a:pPr marL="0" indent="0" algn="l">
              <a:buNone/>
            </a:pPr>
            <a:r>
              <a:rPr lang="en-GB" b="0" i="0" dirty="0">
                <a:solidFill>
                  <a:srgbClr val="333333"/>
                </a:solidFill>
                <a:effectLst/>
                <a:latin typeface="Roboto" panose="02000000000000000000" pitchFamily="2" charset="0"/>
              </a:rPr>
              <a:t>.(111110)</a:t>
            </a:r>
            <a:r>
              <a:rPr lang="en-GB" b="0" i="0" baseline="-25000" dirty="0">
                <a:solidFill>
                  <a:srgbClr val="333333"/>
                </a:solidFill>
                <a:effectLst/>
                <a:latin typeface="Roboto" panose="02000000000000000000" pitchFamily="2" charset="0"/>
              </a:rPr>
              <a:t>2 </a:t>
            </a:r>
            <a:r>
              <a:rPr lang="en-GB" b="0" i="0" dirty="0">
                <a:solidFill>
                  <a:srgbClr val="333333"/>
                </a:solidFill>
                <a:effectLst/>
                <a:latin typeface="Roboto" panose="02000000000000000000" pitchFamily="2" charset="0"/>
              </a:rPr>
              <a:t>= 62</a:t>
            </a:r>
            <a:r>
              <a:rPr lang="en-GB" b="0" i="0" baseline="-25000" dirty="0">
                <a:solidFill>
                  <a:srgbClr val="333333"/>
                </a:solidFill>
                <a:effectLst/>
                <a:latin typeface="Roboto" panose="02000000000000000000" pitchFamily="2" charset="0"/>
              </a:rPr>
              <a:t>10</a:t>
            </a:r>
            <a:endParaRPr lang="en-GB" b="0" i="0" dirty="0">
              <a:solidFill>
                <a:srgbClr val="333333"/>
              </a:solidFill>
              <a:effectLst/>
              <a:latin typeface="Roboto" panose="02000000000000000000" pitchFamily="2" charset="0"/>
            </a:endParaRPr>
          </a:p>
          <a:p>
            <a:endParaRPr lang="en-GB" dirty="0"/>
          </a:p>
        </p:txBody>
      </p:sp>
    </p:spTree>
    <p:extLst>
      <p:ext uri="{BB962C8B-B14F-4D97-AF65-F5344CB8AC3E}">
        <p14:creationId xmlns:p14="http://schemas.microsoft.com/office/powerpoint/2010/main" val="910319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987-8C8A-A44E-EE57-0CD255C0054E}"/>
              </a:ext>
            </a:extLst>
          </p:cNvPr>
          <p:cNvSpPr>
            <a:spLocks noGrp="1"/>
          </p:cNvSpPr>
          <p:nvPr>
            <p:ph type="title"/>
          </p:nvPr>
        </p:nvSpPr>
        <p:spPr/>
        <p:txBody>
          <a:bodyPr/>
          <a:lstStyle/>
          <a:p>
            <a:r>
              <a:rPr lang="en-GB" dirty="0"/>
              <a:t>Solution 2</a:t>
            </a:r>
          </a:p>
        </p:txBody>
      </p:sp>
      <p:sp>
        <p:nvSpPr>
          <p:cNvPr id="3" name="Content Placeholder 2">
            <a:extLst>
              <a:ext uri="{FF2B5EF4-FFF2-40B4-BE49-F238E27FC236}">
                <a16:creationId xmlns:a16="http://schemas.microsoft.com/office/drawing/2014/main" id="{536B165F-F4A3-7066-3479-6454D1576031}"/>
              </a:ext>
            </a:extLst>
          </p:cNvPr>
          <p:cNvSpPr>
            <a:spLocks noGrp="1"/>
          </p:cNvSpPr>
          <p:nvPr>
            <p:ph idx="1"/>
          </p:nvPr>
        </p:nvSpPr>
        <p:spPr/>
        <p:txBody>
          <a:bodyPr/>
          <a:lstStyle/>
          <a:p>
            <a:r>
              <a:rPr lang="en-GB" dirty="0"/>
              <a:t>By Long Division</a:t>
            </a:r>
          </a:p>
          <a:p>
            <a:pPr marL="0" indent="0">
              <a:buNone/>
            </a:pPr>
            <a:endParaRPr lang="en-GB" dirty="0"/>
          </a:p>
        </p:txBody>
      </p:sp>
      <p:cxnSp>
        <p:nvCxnSpPr>
          <p:cNvPr id="5" name="Straight Connector 4">
            <a:extLst>
              <a:ext uri="{FF2B5EF4-FFF2-40B4-BE49-F238E27FC236}">
                <a16:creationId xmlns:a16="http://schemas.microsoft.com/office/drawing/2014/main" id="{D3E66BC4-15C6-A737-E3A4-0719BAF8C13F}"/>
              </a:ext>
            </a:extLst>
          </p:cNvPr>
          <p:cNvCxnSpPr>
            <a:cxnSpLocks/>
          </p:cNvCxnSpPr>
          <p:nvPr/>
        </p:nvCxnSpPr>
        <p:spPr>
          <a:xfrm>
            <a:off x="3419872" y="2708920"/>
            <a:ext cx="1944216"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E0E8A3F-9417-5E1A-13A3-E1F0AA28DA9C}"/>
              </a:ext>
            </a:extLst>
          </p:cNvPr>
          <p:cNvCxnSpPr>
            <a:cxnSpLocks/>
          </p:cNvCxnSpPr>
          <p:nvPr/>
        </p:nvCxnSpPr>
        <p:spPr>
          <a:xfrm>
            <a:off x="3419872" y="2708920"/>
            <a:ext cx="0" cy="72008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376E69E-C30C-7BD3-ECBF-D9DB217D761D}"/>
              </a:ext>
            </a:extLst>
          </p:cNvPr>
          <p:cNvSpPr txBox="1"/>
          <p:nvPr/>
        </p:nvSpPr>
        <p:spPr>
          <a:xfrm>
            <a:off x="3599894" y="2884294"/>
            <a:ext cx="1944211" cy="369332"/>
          </a:xfrm>
          <a:prstGeom prst="rect">
            <a:avLst/>
          </a:prstGeom>
          <a:noFill/>
        </p:spPr>
        <p:txBody>
          <a:bodyPr wrap="square" rtlCol="0">
            <a:spAutoFit/>
          </a:bodyPr>
          <a:lstStyle/>
          <a:p>
            <a:r>
              <a:rPr lang="en-GB" dirty="0"/>
              <a:t>1111100</a:t>
            </a:r>
          </a:p>
        </p:txBody>
      </p:sp>
      <p:sp>
        <p:nvSpPr>
          <p:cNvPr id="11" name="TextBox 10">
            <a:extLst>
              <a:ext uri="{FF2B5EF4-FFF2-40B4-BE49-F238E27FC236}">
                <a16:creationId xmlns:a16="http://schemas.microsoft.com/office/drawing/2014/main" id="{01E07268-23BA-EAED-3E6D-ECEC2B051BC6}"/>
              </a:ext>
            </a:extLst>
          </p:cNvPr>
          <p:cNvSpPr txBox="1"/>
          <p:nvPr/>
        </p:nvSpPr>
        <p:spPr>
          <a:xfrm>
            <a:off x="2771800" y="2899291"/>
            <a:ext cx="1944211" cy="369332"/>
          </a:xfrm>
          <a:prstGeom prst="rect">
            <a:avLst/>
          </a:prstGeom>
          <a:noFill/>
        </p:spPr>
        <p:txBody>
          <a:bodyPr wrap="square" rtlCol="0">
            <a:spAutoFit/>
          </a:bodyPr>
          <a:lstStyle/>
          <a:p>
            <a:r>
              <a:rPr lang="en-GB" dirty="0"/>
              <a:t>10</a:t>
            </a:r>
          </a:p>
        </p:txBody>
      </p:sp>
    </p:spTree>
    <p:extLst>
      <p:ext uri="{BB962C8B-B14F-4D97-AF65-F5344CB8AC3E}">
        <p14:creationId xmlns:p14="http://schemas.microsoft.com/office/powerpoint/2010/main" val="4212077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A980-2939-5E4E-B70E-75CA7AA65349}"/>
              </a:ext>
            </a:extLst>
          </p:cNvPr>
          <p:cNvSpPr>
            <a:spLocks noGrp="1"/>
          </p:cNvSpPr>
          <p:nvPr>
            <p:ph type="title"/>
          </p:nvPr>
        </p:nvSpPr>
        <p:spPr/>
        <p:txBody>
          <a:bodyPr/>
          <a:lstStyle/>
          <a:p>
            <a:r>
              <a:rPr lang="en-GB" dirty="0"/>
              <a:t>Solve</a:t>
            </a:r>
          </a:p>
        </p:txBody>
      </p:sp>
      <p:sp>
        <p:nvSpPr>
          <p:cNvPr id="3" name="Content Placeholder 2">
            <a:extLst>
              <a:ext uri="{FF2B5EF4-FFF2-40B4-BE49-F238E27FC236}">
                <a16:creationId xmlns:a16="http://schemas.microsoft.com/office/drawing/2014/main" id="{510F545D-D46C-44A6-F38E-A914297A194E}"/>
              </a:ext>
            </a:extLst>
          </p:cNvPr>
          <p:cNvSpPr>
            <a:spLocks noGrp="1"/>
          </p:cNvSpPr>
          <p:nvPr>
            <p:ph idx="1"/>
          </p:nvPr>
        </p:nvSpPr>
        <p:spPr/>
        <p:txBody>
          <a:bodyPr/>
          <a:lstStyle/>
          <a:p>
            <a:r>
              <a:rPr lang="en-GB" b="0" i="0" dirty="0">
                <a:solidFill>
                  <a:srgbClr val="333333"/>
                </a:solidFill>
                <a:effectLst/>
                <a:latin typeface="Roboto" panose="02000000000000000000" pitchFamily="2" charset="0"/>
              </a:rPr>
              <a:t>Solve using the long division method: 101101 ÷ 101</a:t>
            </a:r>
            <a:endParaRPr lang="en-GB" dirty="0"/>
          </a:p>
        </p:txBody>
      </p:sp>
    </p:spTree>
    <p:extLst>
      <p:ext uri="{BB962C8B-B14F-4D97-AF65-F5344CB8AC3E}">
        <p14:creationId xmlns:p14="http://schemas.microsoft.com/office/powerpoint/2010/main" val="3593972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476A-953E-A204-24C4-E4888831EBEC}"/>
              </a:ext>
            </a:extLst>
          </p:cNvPr>
          <p:cNvSpPr>
            <a:spLocks noGrp="1"/>
          </p:cNvSpPr>
          <p:nvPr>
            <p:ph type="title"/>
          </p:nvPr>
        </p:nvSpPr>
        <p:spPr/>
        <p:txBody>
          <a:bodyPr>
            <a:normAutofit fontScale="90000"/>
          </a:bodyPr>
          <a:lstStyle/>
          <a:p>
            <a:r>
              <a:rPr lang="en-GB" dirty="0"/>
              <a:t>2’s Compliment Division (repeated subtraction)</a:t>
            </a:r>
          </a:p>
        </p:txBody>
      </p:sp>
      <p:sp>
        <p:nvSpPr>
          <p:cNvPr id="4" name="Content Placeholder 3">
            <a:extLst>
              <a:ext uri="{FF2B5EF4-FFF2-40B4-BE49-F238E27FC236}">
                <a16:creationId xmlns:a16="http://schemas.microsoft.com/office/drawing/2014/main" id="{FBA8D63B-40F5-E5EF-C72D-799B5F9F2EB0}"/>
              </a:ext>
            </a:extLst>
          </p:cNvPr>
          <p:cNvSpPr>
            <a:spLocks noGrp="1"/>
          </p:cNvSpPr>
          <p:nvPr>
            <p:ph idx="1"/>
          </p:nvPr>
        </p:nvSpPr>
        <p:spPr/>
        <p:txBody>
          <a:bodyPr/>
          <a:lstStyle/>
          <a:p>
            <a:r>
              <a:rPr lang="en-GB" dirty="0"/>
              <a:t>Step 1: Check for signs. Based on sign, decide the sign of the quotient.</a:t>
            </a:r>
          </a:p>
          <a:p>
            <a:r>
              <a:rPr lang="en-GB" dirty="0"/>
              <a:t>Step 2: Subtract the divisor from the dividend using 2’s compliment addition (remember that the final carries are discarded).</a:t>
            </a:r>
          </a:p>
          <a:p>
            <a:r>
              <a:rPr lang="en-GB" dirty="0"/>
              <a:t>Step 3: Repeat until you get zero remainder or a value less than the divisor’s magnitude.  </a:t>
            </a:r>
          </a:p>
        </p:txBody>
      </p:sp>
    </p:spTree>
    <p:extLst>
      <p:ext uri="{BB962C8B-B14F-4D97-AF65-F5344CB8AC3E}">
        <p14:creationId xmlns:p14="http://schemas.microsoft.com/office/powerpoint/2010/main" val="4006630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548-E7AC-777B-84EB-7793C475ACC2}"/>
              </a:ext>
            </a:extLst>
          </p:cNvPr>
          <p:cNvSpPr>
            <a:spLocks noGrp="1"/>
          </p:cNvSpPr>
          <p:nvPr>
            <p:ph type="title"/>
          </p:nvPr>
        </p:nvSpPr>
        <p:spPr/>
        <p:txBody>
          <a:bodyPr/>
          <a:lstStyle/>
          <a:p>
            <a:r>
              <a:rPr lang="en-GB" dirty="0"/>
              <a:t>Example 1</a:t>
            </a:r>
          </a:p>
        </p:txBody>
      </p:sp>
      <p:sp>
        <p:nvSpPr>
          <p:cNvPr id="3" name="Content Placeholder 2">
            <a:extLst>
              <a:ext uri="{FF2B5EF4-FFF2-40B4-BE49-F238E27FC236}">
                <a16:creationId xmlns:a16="http://schemas.microsoft.com/office/drawing/2014/main" id="{CABDAC6E-071E-B008-10D7-65851902C709}"/>
              </a:ext>
            </a:extLst>
          </p:cNvPr>
          <p:cNvSpPr>
            <a:spLocks noGrp="1"/>
          </p:cNvSpPr>
          <p:nvPr>
            <p:ph idx="1"/>
          </p:nvPr>
        </p:nvSpPr>
        <p:spPr/>
        <p:txBody>
          <a:bodyPr/>
          <a:lstStyle/>
          <a:p>
            <a:pPr marL="0" indent="0">
              <a:buNone/>
            </a:pPr>
            <a:r>
              <a:rPr lang="en-GB" b="0" i="0" dirty="0">
                <a:solidFill>
                  <a:srgbClr val="333333"/>
                </a:solidFill>
                <a:effectLst/>
                <a:latin typeface="Roboto" panose="02000000000000000000" pitchFamily="2" charset="0"/>
              </a:rPr>
              <a:t>dividend		     1111100</a:t>
            </a:r>
          </a:p>
          <a:p>
            <a:pPr marL="0" indent="0">
              <a:buNone/>
            </a:pPr>
            <a:r>
              <a:rPr lang="en-GB" dirty="0">
                <a:solidFill>
                  <a:srgbClr val="333333"/>
                </a:solidFill>
                <a:latin typeface="Roboto" panose="02000000000000000000" pitchFamily="2" charset="0"/>
              </a:rPr>
              <a:t>divisor		     0000100</a:t>
            </a:r>
          </a:p>
          <a:p>
            <a:pPr marL="0" indent="0">
              <a:buNone/>
            </a:pPr>
            <a:r>
              <a:rPr lang="en-GB" dirty="0">
                <a:solidFill>
                  <a:srgbClr val="333333"/>
                </a:solidFill>
                <a:latin typeface="Roboto" panose="02000000000000000000" pitchFamily="2" charset="0"/>
              </a:rPr>
              <a:t>2’s compliment     1111100</a:t>
            </a:r>
          </a:p>
          <a:p>
            <a:pPr marL="0" indent="0">
              <a:buNone/>
            </a:pPr>
            <a:endParaRPr lang="en-GB" dirty="0">
              <a:solidFill>
                <a:srgbClr val="333333"/>
              </a:solidFill>
              <a:latin typeface="Roboto" panose="02000000000000000000" pitchFamily="2" charset="0"/>
            </a:endParaRPr>
          </a:p>
          <a:p>
            <a:pPr marL="0" indent="0">
              <a:buNone/>
            </a:pPr>
            <a:r>
              <a:rPr lang="en-GB" dirty="0">
                <a:solidFill>
                  <a:srgbClr val="333333"/>
                </a:solidFill>
                <a:latin typeface="Roboto" panose="02000000000000000000" pitchFamily="2" charset="0"/>
              </a:rPr>
              <a:t>Repeat 2’s compliments addition till termination</a:t>
            </a:r>
            <a:endParaRPr lang="en-GB" dirty="0"/>
          </a:p>
        </p:txBody>
      </p:sp>
    </p:spTree>
    <p:extLst>
      <p:ext uri="{BB962C8B-B14F-4D97-AF65-F5344CB8AC3E}">
        <p14:creationId xmlns:p14="http://schemas.microsoft.com/office/powerpoint/2010/main" val="1274150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548-E7AC-777B-84EB-7793C475ACC2}"/>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CABDAC6E-071E-B008-10D7-65851902C709}"/>
              </a:ext>
            </a:extLst>
          </p:cNvPr>
          <p:cNvSpPr>
            <a:spLocks noGrp="1"/>
          </p:cNvSpPr>
          <p:nvPr>
            <p:ph idx="1"/>
          </p:nvPr>
        </p:nvSpPr>
        <p:spPr/>
        <p:txBody>
          <a:bodyPr>
            <a:normAutofit fontScale="40000" lnSpcReduction="20000"/>
          </a:bodyPr>
          <a:lstStyle/>
          <a:p>
            <a:pPr marL="0" indent="0">
              <a:buNone/>
            </a:pPr>
            <a:r>
              <a:rPr lang="en-GB" b="0" i="0" dirty="0">
                <a:solidFill>
                  <a:srgbClr val="333333"/>
                </a:solidFill>
                <a:effectLst/>
                <a:latin typeface="Roboto" panose="02000000000000000000" pitchFamily="2" charset="0"/>
              </a:rPr>
              <a:t>dividend		     1111100</a:t>
            </a:r>
          </a:p>
          <a:p>
            <a:pPr marL="0" indent="0">
              <a:buNone/>
            </a:pPr>
            <a:r>
              <a:rPr lang="en-GB" dirty="0">
                <a:solidFill>
                  <a:srgbClr val="333333"/>
                </a:solidFill>
                <a:latin typeface="Roboto" panose="02000000000000000000" pitchFamily="2" charset="0"/>
              </a:rPr>
              <a:t>2’s compliment     1111110</a:t>
            </a:r>
          </a:p>
          <a:p>
            <a:pPr marL="0" indent="0">
              <a:buNone/>
            </a:pPr>
            <a:r>
              <a:rPr lang="en-GB" dirty="0">
                <a:solidFill>
                  <a:srgbClr val="333333"/>
                </a:solidFill>
                <a:latin typeface="Roboto" panose="02000000000000000000" pitchFamily="2" charset="0"/>
              </a:rPr>
              <a:t>			     1111010</a:t>
            </a:r>
          </a:p>
          <a:p>
            <a:pPr marL="0" indent="0">
              <a:buNone/>
            </a:pPr>
            <a:r>
              <a:rPr lang="en-GB" dirty="0">
                <a:solidFill>
                  <a:srgbClr val="333333"/>
                </a:solidFill>
                <a:latin typeface="Roboto" panose="02000000000000000000" pitchFamily="2" charset="0"/>
              </a:rPr>
              <a:t>			     1111000</a:t>
            </a:r>
          </a:p>
          <a:p>
            <a:pPr marL="0" indent="0">
              <a:buNone/>
            </a:pPr>
            <a:r>
              <a:rPr lang="en-GB" dirty="0">
                <a:solidFill>
                  <a:srgbClr val="333333"/>
                </a:solidFill>
                <a:latin typeface="Roboto" panose="02000000000000000000" pitchFamily="2" charset="0"/>
              </a:rPr>
              <a:t>			     1110110</a:t>
            </a:r>
          </a:p>
          <a:p>
            <a:pPr marL="0" indent="0">
              <a:buNone/>
            </a:pPr>
            <a:r>
              <a:rPr lang="en-GB" dirty="0">
                <a:solidFill>
                  <a:srgbClr val="333333"/>
                </a:solidFill>
                <a:latin typeface="Roboto" panose="02000000000000000000" pitchFamily="2" charset="0"/>
              </a:rPr>
              <a:t>			     1110100</a:t>
            </a:r>
          </a:p>
          <a:p>
            <a:pPr marL="0" indent="0">
              <a:buNone/>
            </a:pPr>
            <a:r>
              <a:rPr lang="en-GB" dirty="0">
                <a:solidFill>
                  <a:srgbClr val="333333"/>
                </a:solidFill>
                <a:latin typeface="Roboto" panose="02000000000000000000" pitchFamily="2" charset="0"/>
              </a:rPr>
              <a:t>			     1110010</a:t>
            </a:r>
          </a:p>
          <a:p>
            <a:pPr marL="0" indent="0">
              <a:buNone/>
            </a:pPr>
            <a:r>
              <a:rPr lang="en-GB" dirty="0">
                <a:solidFill>
                  <a:srgbClr val="333333"/>
                </a:solidFill>
                <a:latin typeface="Roboto" panose="02000000000000000000" pitchFamily="2" charset="0"/>
              </a:rPr>
              <a:t>			     1110000</a:t>
            </a:r>
          </a:p>
          <a:p>
            <a:pPr marL="0" indent="0">
              <a:buNone/>
            </a:pPr>
            <a:r>
              <a:rPr lang="en-GB" dirty="0">
                <a:solidFill>
                  <a:srgbClr val="333333"/>
                </a:solidFill>
                <a:latin typeface="Roboto" panose="02000000000000000000" pitchFamily="2" charset="0"/>
              </a:rPr>
              <a:t>			     1101110</a:t>
            </a:r>
          </a:p>
          <a:p>
            <a:pPr marL="0" indent="0">
              <a:buNone/>
            </a:pPr>
            <a:r>
              <a:rPr lang="en-GB" dirty="0">
                <a:solidFill>
                  <a:srgbClr val="333333"/>
                </a:solidFill>
                <a:latin typeface="Roboto" panose="02000000000000000000" pitchFamily="2" charset="0"/>
              </a:rPr>
              <a:t>			     1010000</a:t>
            </a:r>
          </a:p>
          <a:p>
            <a:pPr marL="0" indent="0">
              <a:buNone/>
            </a:pPr>
            <a:r>
              <a:rPr lang="en-GB" dirty="0">
                <a:solidFill>
                  <a:srgbClr val="333333"/>
                </a:solidFill>
                <a:latin typeface="Roboto" panose="02000000000000000000" pitchFamily="2" charset="0"/>
              </a:rPr>
              <a:t>			     1001110</a:t>
            </a:r>
          </a:p>
          <a:p>
            <a:pPr marL="0" indent="0">
              <a:buNone/>
            </a:pPr>
            <a:r>
              <a:rPr lang="en-GB" dirty="0">
                <a:solidFill>
                  <a:srgbClr val="333333"/>
                </a:solidFill>
                <a:latin typeface="Roboto" panose="02000000000000000000" pitchFamily="2" charset="0"/>
              </a:rPr>
              <a:t>			     1001100</a:t>
            </a:r>
          </a:p>
          <a:p>
            <a:pPr marL="0" indent="0">
              <a:buNone/>
            </a:pPr>
            <a:r>
              <a:rPr lang="en-GB" dirty="0">
                <a:solidFill>
                  <a:srgbClr val="333333"/>
                </a:solidFill>
                <a:latin typeface="Roboto" panose="02000000000000000000" pitchFamily="2" charset="0"/>
              </a:rPr>
              <a:t>			     1001010</a:t>
            </a:r>
          </a:p>
          <a:p>
            <a:pPr marL="0" indent="0">
              <a:buNone/>
            </a:pPr>
            <a:r>
              <a:rPr lang="en-GB" dirty="0">
                <a:solidFill>
                  <a:srgbClr val="333333"/>
                </a:solidFill>
                <a:latin typeface="Roboto" panose="02000000000000000000" pitchFamily="2" charset="0"/>
              </a:rPr>
              <a:t>			     1001000</a:t>
            </a:r>
          </a:p>
          <a:p>
            <a:pPr marL="0" indent="0">
              <a:buNone/>
            </a:pPr>
            <a:r>
              <a:rPr lang="en-GB" dirty="0">
                <a:solidFill>
                  <a:srgbClr val="333333"/>
                </a:solidFill>
                <a:latin typeface="Roboto" panose="02000000000000000000" pitchFamily="2" charset="0"/>
              </a:rPr>
              <a:t>			     1000110</a:t>
            </a:r>
          </a:p>
          <a:p>
            <a:pPr marL="0" indent="0">
              <a:buNone/>
            </a:pPr>
            <a:r>
              <a:rPr lang="en-GB" dirty="0">
                <a:solidFill>
                  <a:srgbClr val="333333"/>
                </a:solidFill>
                <a:latin typeface="Roboto" panose="02000000000000000000" pitchFamily="2" charset="0"/>
              </a:rPr>
              <a:t>			     1000100</a:t>
            </a:r>
          </a:p>
          <a:p>
            <a:pPr marL="0" indent="0">
              <a:buNone/>
            </a:pPr>
            <a:r>
              <a:rPr lang="en-GB" dirty="0">
                <a:solidFill>
                  <a:srgbClr val="333333"/>
                </a:solidFill>
                <a:latin typeface="Roboto" panose="02000000000000000000" pitchFamily="2" charset="0"/>
              </a:rPr>
              <a:t>			     1000010</a:t>
            </a:r>
          </a:p>
          <a:p>
            <a:pPr marL="0" indent="0">
              <a:buNone/>
            </a:pPr>
            <a:r>
              <a:rPr lang="en-GB" dirty="0">
                <a:solidFill>
                  <a:srgbClr val="333333"/>
                </a:solidFill>
                <a:latin typeface="Roboto" panose="02000000000000000000" pitchFamily="2" charset="0"/>
              </a:rPr>
              <a:t>			     1000000</a:t>
            </a:r>
          </a:p>
          <a:p>
            <a:pPr marL="0" indent="0">
              <a:buNone/>
            </a:pPr>
            <a:r>
              <a:rPr lang="en-GB" dirty="0">
                <a:solidFill>
                  <a:srgbClr val="333333"/>
                </a:solidFill>
                <a:latin typeface="Roboto" panose="02000000000000000000" pitchFamily="2" charset="0"/>
              </a:rPr>
              <a:t>			     0111110</a:t>
            </a:r>
          </a:p>
          <a:p>
            <a:pPr marL="0" indent="0">
              <a:buNone/>
            </a:pPr>
            <a:r>
              <a:rPr lang="en-GB" dirty="0">
                <a:solidFill>
                  <a:srgbClr val="333333"/>
                </a:solidFill>
                <a:latin typeface="Roboto" panose="02000000000000000000" pitchFamily="2" charset="0"/>
              </a:rPr>
              <a:t>			     0111100</a:t>
            </a:r>
          </a:p>
          <a:p>
            <a:pPr marL="0" indent="0">
              <a:buNone/>
            </a:pPr>
            <a:r>
              <a:rPr lang="en-GB" dirty="0">
                <a:solidFill>
                  <a:srgbClr val="333333"/>
                </a:solidFill>
                <a:latin typeface="Roboto" panose="02000000000000000000" pitchFamily="2" charset="0"/>
              </a:rPr>
              <a:t>			     0111010</a:t>
            </a:r>
          </a:p>
          <a:p>
            <a:pPr marL="0" indent="0">
              <a:buNone/>
            </a:pPr>
            <a:r>
              <a:rPr lang="en-GB">
                <a:solidFill>
                  <a:srgbClr val="333333"/>
                </a:solidFill>
                <a:latin typeface="Roboto" panose="02000000000000000000" pitchFamily="2" charset="0"/>
              </a:rPr>
              <a:t>			     0111000</a:t>
            </a:r>
            <a:endParaRPr lang="en-GB" dirty="0">
              <a:solidFill>
                <a:srgbClr val="333333"/>
              </a:solidFill>
              <a:latin typeface="Roboto" panose="02000000000000000000" pitchFamily="2" charset="0"/>
            </a:endParaRPr>
          </a:p>
        </p:txBody>
      </p:sp>
    </p:spTree>
    <p:extLst>
      <p:ext uri="{BB962C8B-B14F-4D97-AF65-F5344CB8AC3E}">
        <p14:creationId xmlns:p14="http://schemas.microsoft.com/office/powerpoint/2010/main" val="192530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Subtraction</a:t>
            </a:r>
            <a:endParaRPr lang="en-US" dirty="0"/>
          </a:p>
        </p:txBody>
      </p:sp>
      <p:graphicFrame>
        <p:nvGraphicFramePr>
          <p:cNvPr id="4" name="Content Placeholder 3"/>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IN" dirty="0"/>
                        <a:t>A</a:t>
                      </a:r>
                      <a:endParaRPr lang="en-US" dirty="0"/>
                    </a:p>
                  </a:txBody>
                  <a:tcPr/>
                </a:tc>
                <a:tc>
                  <a:txBody>
                    <a:bodyPr/>
                    <a:lstStyle/>
                    <a:p>
                      <a:pPr algn="ctr"/>
                      <a:r>
                        <a:rPr lang="en-IN" dirty="0"/>
                        <a:t>B</a:t>
                      </a:r>
                      <a:endParaRPr lang="en-US" dirty="0"/>
                    </a:p>
                  </a:txBody>
                  <a:tcPr/>
                </a:tc>
                <a:tc>
                  <a:txBody>
                    <a:bodyPr/>
                    <a:lstStyle/>
                    <a:p>
                      <a:pPr algn="ctr"/>
                      <a:r>
                        <a:rPr lang="en-IN" dirty="0"/>
                        <a:t>OUT</a:t>
                      </a:r>
                      <a:endParaRPr lang="en-US" dirty="0"/>
                    </a:p>
                  </a:txBody>
                  <a:tcPr/>
                </a:tc>
                <a:extLst>
                  <a:ext uri="{0D108BD9-81ED-4DB2-BD59-A6C34878D82A}">
                    <a16:rowId xmlns:a16="http://schemas.microsoft.com/office/drawing/2014/main" val="10000"/>
                  </a:ext>
                </a:extLst>
              </a:tr>
              <a:tr h="370840">
                <a:tc>
                  <a:txBody>
                    <a:bodyPr/>
                    <a:lstStyle/>
                    <a:p>
                      <a:pPr algn="ctr"/>
                      <a:r>
                        <a:rPr lang="en-IN" dirty="0"/>
                        <a:t>0</a:t>
                      </a:r>
                      <a:endParaRPr lang="en-US" dirty="0"/>
                    </a:p>
                  </a:txBody>
                  <a:tcPr/>
                </a:tc>
                <a:tc>
                  <a:txBody>
                    <a:bodyPr/>
                    <a:lstStyle/>
                    <a:p>
                      <a:pPr algn="ctr"/>
                      <a:r>
                        <a:rPr lang="en-IN" dirty="0"/>
                        <a:t>0</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10001"/>
                  </a:ext>
                </a:extLst>
              </a:tr>
              <a:tr h="370840">
                <a:tc>
                  <a:txBody>
                    <a:bodyPr/>
                    <a:lstStyle/>
                    <a:p>
                      <a:pPr algn="ctr"/>
                      <a:r>
                        <a:rPr lang="en-IN" dirty="0"/>
                        <a:t>1</a:t>
                      </a:r>
                      <a:endParaRPr lang="en-US" dirty="0"/>
                    </a:p>
                  </a:txBody>
                  <a:tcPr/>
                </a:tc>
                <a:tc>
                  <a:txBody>
                    <a:bodyPr/>
                    <a:lstStyle/>
                    <a:p>
                      <a:pPr algn="ctr"/>
                      <a:r>
                        <a:rPr lang="en-IN" dirty="0"/>
                        <a:t>0</a:t>
                      </a:r>
                      <a:endParaRPr lang="en-US" dirty="0"/>
                    </a:p>
                  </a:txBody>
                  <a:tcPr/>
                </a:tc>
                <a:tc>
                  <a:txBody>
                    <a:bodyPr/>
                    <a:lstStyle/>
                    <a:p>
                      <a:pPr algn="ctr"/>
                      <a:r>
                        <a:rPr lang="en-IN" dirty="0"/>
                        <a:t>1</a:t>
                      </a:r>
                      <a:endParaRPr lang="en-US" dirty="0"/>
                    </a:p>
                  </a:txBody>
                  <a:tcPr/>
                </a:tc>
                <a:extLst>
                  <a:ext uri="{0D108BD9-81ED-4DB2-BD59-A6C34878D82A}">
                    <a16:rowId xmlns:a16="http://schemas.microsoft.com/office/drawing/2014/main" val="10002"/>
                  </a:ext>
                </a:extLst>
              </a:tr>
              <a:tr h="370840">
                <a:tc>
                  <a:txBody>
                    <a:bodyPr/>
                    <a:lstStyle/>
                    <a:p>
                      <a:pPr algn="ctr"/>
                      <a:r>
                        <a:rPr lang="en-IN" dirty="0"/>
                        <a:t>0</a:t>
                      </a:r>
                      <a:endParaRPr lang="en-US" dirty="0"/>
                    </a:p>
                  </a:txBody>
                  <a:tcPr/>
                </a:tc>
                <a:tc>
                  <a:txBody>
                    <a:bodyPr/>
                    <a:lstStyle/>
                    <a:p>
                      <a:pPr algn="ctr"/>
                      <a:r>
                        <a:rPr lang="en-IN" dirty="0"/>
                        <a:t>1</a:t>
                      </a:r>
                      <a:endParaRPr lang="en-US" dirty="0"/>
                    </a:p>
                  </a:txBody>
                  <a:tcPr/>
                </a:tc>
                <a:tc>
                  <a:txBody>
                    <a:bodyPr/>
                    <a:lstStyle/>
                    <a:p>
                      <a:pPr algn="ctr"/>
                      <a:r>
                        <a:rPr lang="en-IN" dirty="0"/>
                        <a:t>1(Borrow 1 from next digit)</a:t>
                      </a:r>
                      <a:endParaRPr lang="en-US" dirty="0"/>
                    </a:p>
                  </a:txBody>
                  <a:tcPr/>
                </a:tc>
                <a:extLst>
                  <a:ext uri="{0D108BD9-81ED-4DB2-BD59-A6C34878D82A}">
                    <a16:rowId xmlns:a16="http://schemas.microsoft.com/office/drawing/2014/main" val="10003"/>
                  </a:ext>
                </a:extLst>
              </a:tr>
              <a:tr h="370840">
                <a:tc>
                  <a:txBody>
                    <a:bodyPr/>
                    <a:lstStyle/>
                    <a:p>
                      <a:pPr algn="ctr"/>
                      <a:r>
                        <a:rPr lang="en-IN" dirty="0"/>
                        <a:t>1</a:t>
                      </a:r>
                      <a:endParaRPr lang="en-US" dirty="0"/>
                    </a:p>
                  </a:txBody>
                  <a:tcPr/>
                </a:tc>
                <a:tc>
                  <a:txBody>
                    <a:bodyPr/>
                    <a:lstStyle/>
                    <a:p>
                      <a:pPr algn="ctr"/>
                      <a:r>
                        <a:rPr lang="en-IN" dirty="0"/>
                        <a:t>1</a:t>
                      </a:r>
                      <a:endParaRPr lang="en-US" dirty="0"/>
                    </a:p>
                  </a:txBody>
                  <a:tcPr/>
                </a:tc>
                <a:tc>
                  <a:txBody>
                    <a:bodyPr/>
                    <a:lstStyle/>
                    <a:p>
                      <a:pPr algn="ctr"/>
                      <a:r>
                        <a:rPr lang="en-IN" dirty="0"/>
                        <a:t>0</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US" dirty="0"/>
              <a:t>1 0 1 0 	 – 	101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US" dirty="0"/>
              <a:t>110101 		– 	100101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lstStyle/>
          <a:p>
            <a:r>
              <a:rPr lang="en-US" dirty="0"/>
              <a:t>101011 		– 	111001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1792</Words>
  <Application>Microsoft Office PowerPoint</Application>
  <PresentationFormat>On-screen Show (4:3)</PresentationFormat>
  <Paragraphs>375</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-apple-system</vt:lpstr>
      <vt:lpstr>Arial</vt:lpstr>
      <vt:lpstr>Calibri</vt:lpstr>
      <vt:lpstr>inter-bold</vt:lpstr>
      <vt:lpstr>inter-regular</vt:lpstr>
      <vt:lpstr>Roboto</vt:lpstr>
      <vt:lpstr>Office Theme</vt:lpstr>
      <vt:lpstr>Binary Addition &amp; Subtraction</vt:lpstr>
      <vt:lpstr>Binary Addition</vt:lpstr>
      <vt:lpstr>Example</vt:lpstr>
      <vt:lpstr>Example</vt:lpstr>
      <vt:lpstr>Example</vt:lpstr>
      <vt:lpstr>Binary Subtraction</vt:lpstr>
      <vt:lpstr>Example</vt:lpstr>
      <vt:lpstr>Example</vt:lpstr>
      <vt:lpstr>Example</vt:lpstr>
      <vt:lpstr>What about this?</vt:lpstr>
      <vt:lpstr>Negative Number Representation</vt:lpstr>
      <vt:lpstr>Example</vt:lpstr>
      <vt:lpstr>Questions</vt:lpstr>
      <vt:lpstr>Questions</vt:lpstr>
      <vt:lpstr>Limitations of Signed Magnitude</vt:lpstr>
      <vt:lpstr>Contd.</vt:lpstr>
      <vt:lpstr>Limitations of 1’s Compliment</vt:lpstr>
      <vt:lpstr>Signed Extension in 1’s Compliment</vt:lpstr>
      <vt:lpstr>Homework</vt:lpstr>
      <vt:lpstr>Exception 1</vt:lpstr>
      <vt:lpstr>Exception 2: bit pattern 1{0}{1,n}</vt:lpstr>
      <vt:lpstr>Overflow</vt:lpstr>
      <vt:lpstr>Multiplication Basics</vt:lpstr>
      <vt:lpstr>Example 1</vt:lpstr>
      <vt:lpstr>Example 1</vt:lpstr>
      <vt:lpstr>Example 2</vt:lpstr>
      <vt:lpstr>Example 2</vt:lpstr>
      <vt:lpstr>Self Practice</vt:lpstr>
      <vt:lpstr>Multiplication</vt:lpstr>
      <vt:lpstr>Multiplication of –ve numbers</vt:lpstr>
      <vt:lpstr>Conversion to +ve number and decide sign</vt:lpstr>
      <vt:lpstr>Sign-Extend Method (2’s Compliment Multiplication)</vt:lpstr>
      <vt:lpstr>Motivation for Booth’s Algorithm</vt:lpstr>
      <vt:lpstr>Background</vt:lpstr>
      <vt:lpstr>Contd.</vt:lpstr>
      <vt:lpstr>Contd.</vt:lpstr>
      <vt:lpstr>Booth’s Algorithm</vt:lpstr>
      <vt:lpstr>Contd.</vt:lpstr>
      <vt:lpstr>Arithmetic Shift (ashr)</vt:lpstr>
      <vt:lpstr>Flowchart</vt:lpstr>
      <vt:lpstr>Example</vt:lpstr>
      <vt:lpstr>Execution</vt:lpstr>
      <vt:lpstr>Contd.</vt:lpstr>
      <vt:lpstr>Contd.</vt:lpstr>
      <vt:lpstr>Solution</vt:lpstr>
      <vt:lpstr>Example 2</vt:lpstr>
      <vt:lpstr>Example 2</vt:lpstr>
      <vt:lpstr>Binary Division</vt:lpstr>
      <vt:lpstr>Example 1</vt:lpstr>
      <vt:lpstr>Solution 1</vt:lpstr>
      <vt:lpstr>Solution 2</vt:lpstr>
      <vt:lpstr>Solve</vt:lpstr>
      <vt:lpstr>2’s Compliment Division (repeated subtraction)</vt:lpstr>
      <vt:lpstr>Example 1</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Addition &amp; Subtraction</dc:title>
  <dc:creator>Lenovo</dc:creator>
  <cp:lastModifiedBy>admin</cp:lastModifiedBy>
  <cp:revision>95</cp:revision>
  <dcterms:created xsi:type="dcterms:W3CDTF">2006-08-16T00:00:00Z</dcterms:created>
  <dcterms:modified xsi:type="dcterms:W3CDTF">2022-11-05T06:53:27Z</dcterms:modified>
</cp:coreProperties>
</file>