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56" r:id="rId2"/>
    <p:sldId id="314" r:id="rId3"/>
    <p:sldId id="319" r:id="rId4"/>
    <p:sldId id="320" r:id="rId5"/>
    <p:sldId id="321" r:id="rId6"/>
    <p:sldId id="322" r:id="rId7"/>
    <p:sldId id="315" r:id="rId8"/>
    <p:sldId id="316" r:id="rId9"/>
    <p:sldId id="317" r:id="rId10"/>
    <p:sldId id="323" r:id="rId11"/>
    <p:sldId id="324" r:id="rId12"/>
    <p:sldId id="257" r:id="rId13"/>
    <p:sldId id="280" r:id="rId14"/>
    <p:sldId id="303" r:id="rId15"/>
    <p:sldId id="281" r:id="rId16"/>
    <p:sldId id="282" r:id="rId17"/>
    <p:sldId id="325" r:id="rId18"/>
    <p:sldId id="326" r:id="rId19"/>
    <p:sldId id="327" r:id="rId20"/>
    <p:sldId id="259" r:id="rId21"/>
    <p:sldId id="304" r:id="rId22"/>
    <p:sldId id="271" r:id="rId23"/>
    <p:sldId id="270" r:id="rId24"/>
    <p:sldId id="275" r:id="rId25"/>
    <p:sldId id="276" r:id="rId26"/>
    <p:sldId id="336" r:id="rId27"/>
    <p:sldId id="311" r:id="rId28"/>
    <p:sldId id="312" r:id="rId29"/>
    <p:sldId id="313" r:id="rId30"/>
    <p:sldId id="330" r:id="rId31"/>
    <p:sldId id="328" r:id="rId32"/>
    <p:sldId id="331" r:id="rId33"/>
    <p:sldId id="335" r:id="rId34"/>
    <p:sldId id="333" r:id="rId35"/>
    <p:sldId id="334" r:id="rId36"/>
    <p:sldId id="332" r:id="rId37"/>
    <p:sldId id="305"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2" d="100"/>
          <a:sy n="62" d="100"/>
        </p:scale>
        <p:origin x="82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AA45B29-3536-44C1-B375-D124F2ACAA62}" type="datetimeFigureOut">
              <a:rPr lang="en-US" smtClean="0"/>
              <a:t>12/20/2022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F715E-89C3-4AFF-A801-B6D15F6FA47E}" type="slidenum">
              <a:rPr lang="en-US" smtClean="0"/>
              <a:t>‹#›</a:t>
            </a:fld>
            <a:endParaRPr lang="en-US"/>
          </a:p>
        </p:txBody>
      </p:sp>
    </p:spTree>
    <p:extLst>
      <p:ext uri="{BB962C8B-B14F-4D97-AF65-F5344CB8AC3E}">
        <p14:creationId xmlns:p14="http://schemas.microsoft.com/office/powerpoint/2010/main" val="686715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AA45B29-3536-44C1-B375-D124F2ACAA62}" type="datetimeFigureOut">
              <a:rPr lang="en-US" smtClean="0"/>
              <a:t>12/20/2022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F715E-89C3-4AFF-A801-B6D15F6FA47E}" type="slidenum">
              <a:rPr lang="en-US" smtClean="0"/>
              <a:t>‹#›</a:t>
            </a:fld>
            <a:endParaRPr lang="en-US"/>
          </a:p>
        </p:txBody>
      </p:sp>
    </p:spTree>
    <p:extLst>
      <p:ext uri="{BB962C8B-B14F-4D97-AF65-F5344CB8AC3E}">
        <p14:creationId xmlns:p14="http://schemas.microsoft.com/office/powerpoint/2010/main" val="1202915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AA45B29-3536-44C1-B375-D124F2ACAA62}" type="datetimeFigureOut">
              <a:rPr lang="en-US" smtClean="0"/>
              <a:t>12/20/2022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F715E-89C3-4AFF-A801-B6D15F6FA47E}" type="slidenum">
              <a:rPr lang="en-US" smtClean="0"/>
              <a:t>‹#›</a:t>
            </a:fld>
            <a:endParaRPr lang="en-US"/>
          </a:p>
        </p:txBody>
      </p:sp>
    </p:spTree>
    <p:extLst>
      <p:ext uri="{BB962C8B-B14F-4D97-AF65-F5344CB8AC3E}">
        <p14:creationId xmlns:p14="http://schemas.microsoft.com/office/powerpoint/2010/main" val="846554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AA45B29-3536-44C1-B375-D124F2ACAA62}" type="datetimeFigureOut">
              <a:rPr lang="en-US" smtClean="0"/>
              <a:t>12/20/2022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F715E-89C3-4AFF-A801-B6D15F6FA47E}" type="slidenum">
              <a:rPr lang="en-US" smtClean="0"/>
              <a:t>‹#›</a:t>
            </a:fld>
            <a:endParaRPr lang="en-US"/>
          </a:p>
        </p:txBody>
      </p:sp>
    </p:spTree>
    <p:extLst>
      <p:ext uri="{BB962C8B-B14F-4D97-AF65-F5344CB8AC3E}">
        <p14:creationId xmlns:p14="http://schemas.microsoft.com/office/powerpoint/2010/main" val="4252480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AA45B29-3536-44C1-B375-D124F2ACAA62}" type="datetimeFigureOut">
              <a:rPr lang="en-US" smtClean="0"/>
              <a:t>12/20/2022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F715E-89C3-4AFF-A801-B6D15F6FA47E}" type="slidenum">
              <a:rPr lang="en-US" smtClean="0"/>
              <a:t>‹#›</a:t>
            </a:fld>
            <a:endParaRPr lang="en-US"/>
          </a:p>
        </p:txBody>
      </p:sp>
    </p:spTree>
    <p:extLst>
      <p:ext uri="{BB962C8B-B14F-4D97-AF65-F5344CB8AC3E}">
        <p14:creationId xmlns:p14="http://schemas.microsoft.com/office/powerpoint/2010/main" val="2376156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AA45B29-3536-44C1-B375-D124F2ACAA62}" type="datetimeFigureOut">
              <a:rPr lang="en-US" smtClean="0"/>
              <a:t>12/20/2022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BF715E-89C3-4AFF-A801-B6D15F6FA47E}" type="slidenum">
              <a:rPr lang="en-US" smtClean="0"/>
              <a:t>‹#›</a:t>
            </a:fld>
            <a:endParaRPr lang="en-US"/>
          </a:p>
        </p:txBody>
      </p:sp>
    </p:spTree>
    <p:extLst>
      <p:ext uri="{BB962C8B-B14F-4D97-AF65-F5344CB8AC3E}">
        <p14:creationId xmlns:p14="http://schemas.microsoft.com/office/powerpoint/2010/main" val="1443170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AA45B29-3536-44C1-B375-D124F2ACAA62}" type="datetimeFigureOut">
              <a:rPr lang="en-US" smtClean="0"/>
              <a:t>12/20/2022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BF715E-89C3-4AFF-A801-B6D15F6FA47E}" type="slidenum">
              <a:rPr lang="en-US" smtClean="0"/>
              <a:t>‹#›</a:t>
            </a:fld>
            <a:endParaRPr lang="en-US"/>
          </a:p>
        </p:txBody>
      </p:sp>
    </p:spTree>
    <p:extLst>
      <p:ext uri="{BB962C8B-B14F-4D97-AF65-F5344CB8AC3E}">
        <p14:creationId xmlns:p14="http://schemas.microsoft.com/office/powerpoint/2010/main" val="3626734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AA45B29-3536-44C1-B375-D124F2ACAA62}" type="datetimeFigureOut">
              <a:rPr lang="en-US" smtClean="0"/>
              <a:t>12/20/2022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BF715E-89C3-4AFF-A801-B6D15F6FA47E}" type="slidenum">
              <a:rPr lang="en-US" smtClean="0"/>
              <a:t>‹#›</a:t>
            </a:fld>
            <a:endParaRPr lang="en-US"/>
          </a:p>
        </p:txBody>
      </p:sp>
    </p:spTree>
    <p:extLst>
      <p:ext uri="{BB962C8B-B14F-4D97-AF65-F5344CB8AC3E}">
        <p14:creationId xmlns:p14="http://schemas.microsoft.com/office/powerpoint/2010/main" val="4140325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A45B29-3536-44C1-B375-D124F2ACAA62}" type="datetimeFigureOut">
              <a:rPr lang="en-US" smtClean="0"/>
              <a:t>12/20/2022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BF715E-89C3-4AFF-A801-B6D15F6FA47E}" type="slidenum">
              <a:rPr lang="en-US" smtClean="0"/>
              <a:t>‹#›</a:t>
            </a:fld>
            <a:endParaRPr lang="en-US"/>
          </a:p>
        </p:txBody>
      </p:sp>
    </p:spTree>
    <p:extLst>
      <p:ext uri="{BB962C8B-B14F-4D97-AF65-F5344CB8AC3E}">
        <p14:creationId xmlns:p14="http://schemas.microsoft.com/office/powerpoint/2010/main" val="1499433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AA45B29-3536-44C1-B375-D124F2ACAA62}" type="datetimeFigureOut">
              <a:rPr lang="en-US" smtClean="0"/>
              <a:t>12/20/2022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BF715E-89C3-4AFF-A801-B6D15F6FA47E}" type="slidenum">
              <a:rPr lang="en-US" smtClean="0"/>
              <a:t>‹#›</a:t>
            </a:fld>
            <a:endParaRPr lang="en-US"/>
          </a:p>
        </p:txBody>
      </p:sp>
    </p:spTree>
    <p:extLst>
      <p:ext uri="{BB962C8B-B14F-4D97-AF65-F5344CB8AC3E}">
        <p14:creationId xmlns:p14="http://schemas.microsoft.com/office/powerpoint/2010/main" val="2395267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AA45B29-3536-44C1-B375-D124F2ACAA62}" type="datetimeFigureOut">
              <a:rPr lang="en-US" smtClean="0"/>
              <a:t>12/20/2022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BF715E-89C3-4AFF-A801-B6D15F6FA47E}" type="slidenum">
              <a:rPr lang="en-US" smtClean="0"/>
              <a:t>‹#›</a:t>
            </a:fld>
            <a:endParaRPr lang="en-US"/>
          </a:p>
        </p:txBody>
      </p:sp>
    </p:spTree>
    <p:extLst>
      <p:ext uri="{BB962C8B-B14F-4D97-AF65-F5344CB8AC3E}">
        <p14:creationId xmlns:p14="http://schemas.microsoft.com/office/powerpoint/2010/main" val="2390394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A45B29-3536-44C1-B375-D124F2ACAA62}" type="datetimeFigureOut">
              <a:rPr lang="en-US" smtClean="0"/>
              <a:t>12/20/2022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BF715E-89C3-4AFF-A801-B6D15F6FA47E}" type="slidenum">
              <a:rPr lang="en-US" smtClean="0"/>
              <a:t>‹#›</a:t>
            </a:fld>
            <a:endParaRPr lang="en-US"/>
          </a:p>
        </p:txBody>
      </p:sp>
    </p:spTree>
    <p:extLst>
      <p:ext uri="{BB962C8B-B14F-4D97-AF65-F5344CB8AC3E}">
        <p14:creationId xmlns:p14="http://schemas.microsoft.com/office/powerpoint/2010/main" val="21051483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538479"/>
            <a:ext cx="9144000" cy="1020763"/>
          </a:xfrm>
        </p:spPr>
        <p:txBody>
          <a:bodyPr/>
          <a:lstStyle/>
          <a:p>
            <a:r>
              <a:rPr lang="en-US" dirty="0" smtClean="0">
                <a:latin typeface="Times New Roman" panose="02020603050405020304" pitchFamily="18" charset="0"/>
                <a:cs typeface="Times New Roman" panose="02020603050405020304" pitchFamily="18" charset="0"/>
              </a:rPr>
              <a:t>Unit-3</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371600" y="1791717"/>
            <a:ext cx="9144000" cy="767398"/>
          </a:xfrm>
        </p:spPr>
        <p:txBody>
          <a:bodyPr>
            <a:normAutofit/>
          </a:bodyPr>
          <a:lstStyle/>
          <a:p>
            <a:r>
              <a:rPr lang="en-US" sz="4000" b="1" dirty="0" smtClean="0">
                <a:latin typeface="Times New Roman" panose="02020603050405020304" pitchFamily="18" charset="0"/>
                <a:cs typeface="Times New Roman" panose="02020603050405020304" pitchFamily="18" charset="0"/>
              </a:rPr>
              <a:t>Memory</a:t>
            </a:r>
            <a:endParaRPr lang="en-US"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4162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5236" y="961224"/>
            <a:ext cx="7705617" cy="4658740"/>
          </a:xfrm>
        </p:spPr>
      </p:pic>
    </p:spTree>
    <p:extLst>
      <p:ext uri="{BB962C8B-B14F-4D97-AF65-F5344CB8AC3E}">
        <p14:creationId xmlns:p14="http://schemas.microsoft.com/office/powerpoint/2010/main" val="1565710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1241" y="441788"/>
            <a:ext cx="11527604" cy="6195317"/>
          </a:xfrm>
        </p:spPr>
      </p:pic>
    </p:spTree>
    <p:extLst>
      <p:ext uri="{BB962C8B-B14F-4D97-AF65-F5344CB8AC3E}">
        <p14:creationId xmlns:p14="http://schemas.microsoft.com/office/powerpoint/2010/main" val="872814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Cache Memory:</a:t>
            </a:r>
          </a:p>
        </p:txBody>
      </p:sp>
      <p:sp>
        <p:nvSpPr>
          <p:cNvPr id="3" name="Content Placeholder 2"/>
          <p:cNvSpPr>
            <a:spLocks noGrp="1"/>
          </p:cNvSpPr>
          <p:nvPr>
            <p:ph idx="1"/>
          </p:nvPr>
        </p:nvSpPr>
        <p:spPr/>
        <p:txBody>
          <a:bodyPr>
            <a:normAutofit/>
          </a:bodyPr>
          <a:lstStyle/>
          <a:p>
            <a:pPr algn="just"/>
            <a:r>
              <a:rPr lang="en-US" sz="2000" dirty="0">
                <a:latin typeface="Times New Roman" panose="02020603050405020304" pitchFamily="18" charset="0"/>
                <a:cs typeface="Times New Roman" panose="02020603050405020304" pitchFamily="18" charset="0"/>
              </a:rPr>
              <a:t>Cache Memory is defined as a very high speed memory that is used in computer system to compensate the seed differential between the main memory access time and processor logic. </a:t>
            </a:r>
          </a:p>
          <a:p>
            <a:pPr algn="just"/>
            <a:r>
              <a:rPr lang="en-US" sz="2000" dirty="0">
                <a:latin typeface="Times New Roman" panose="02020603050405020304" pitchFamily="18" charset="0"/>
                <a:cs typeface="Times New Roman" panose="02020603050405020304" pitchFamily="18" charset="0"/>
              </a:rPr>
              <a:t>A very high speed memory called a cache is used to increase the speed of processing by making current programs and data available to the CPU at a rapid rate. It is place between the CPU and the main memory.</a:t>
            </a:r>
          </a:p>
          <a:p>
            <a:pPr algn="just"/>
            <a:r>
              <a:rPr lang="en-US" sz="2000" dirty="0">
                <a:latin typeface="Times New Roman" panose="02020603050405020304" pitchFamily="18" charset="0"/>
                <a:cs typeface="Times New Roman" panose="02020603050405020304" pitchFamily="18" charset="0"/>
              </a:rPr>
              <a:t> The cache memory access time is less than the access time of the main memory by a factor of 5 to 10. The cache is used for storing program segments currently being executed in the CPU and the data frequently used in the present calculations. By making programs and data available at a rapid rate, it is possible to increase the performance rate of a computer.</a:t>
            </a:r>
          </a:p>
        </p:txBody>
      </p:sp>
    </p:spTree>
    <p:extLst>
      <p:ext uri="{BB962C8B-B14F-4D97-AF65-F5344CB8AC3E}">
        <p14:creationId xmlns:p14="http://schemas.microsoft.com/office/powerpoint/2010/main" val="24125505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47040"/>
            <a:ext cx="10515600" cy="5729923"/>
          </a:xfrm>
        </p:spPr>
        <p:txBody>
          <a:bodyPr>
            <a:normAutofit/>
          </a:bodyPr>
          <a:lstStyle/>
          <a:p>
            <a:pPr algn="just"/>
            <a:r>
              <a:rPr lang="en-US" sz="2000" dirty="0">
                <a:latin typeface="Times New Roman" panose="02020603050405020304" pitchFamily="18" charset="0"/>
                <a:cs typeface="Times New Roman" panose="02020603050405020304" pitchFamily="18" charset="0"/>
              </a:rPr>
              <a:t>The cache memory is employed in computer systems to compensate for the speed differential between main memory access time and processor logic. CPU logic is usually faster than main memory access time, with the result that processing speed is limited primarily by the speed of main memory.</a:t>
            </a:r>
          </a:p>
          <a:p>
            <a:pPr algn="just"/>
            <a:endParaRPr lang="en-US" sz="20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3657600" y="5191760"/>
            <a:ext cx="5364480" cy="400110"/>
          </a:xfrm>
          <a:prstGeom prst="rect">
            <a:avLst/>
          </a:prstGeom>
          <a:noFill/>
        </p:spPr>
        <p:txBody>
          <a:bodyPr wrap="square" rtlCol="0">
            <a:spAutoFit/>
          </a:bodyPr>
          <a:lstStyle/>
          <a:p>
            <a:pPr algn="ctr"/>
            <a:r>
              <a:rPr lang="en-US" sz="2000" b="1" dirty="0" smtClean="0">
                <a:latin typeface="Times New Roman" panose="02020603050405020304" pitchFamily="18" charset="0"/>
                <a:cs typeface="Times New Roman" panose="02020603050405020304" pitchFamily="18" charset="0"/>
              </a:rPr>
              <a:t>Figure 1: </a:t>
            </a:r>
            <a:r>
              <a:rPr lang="en-US" sz="2000" b="1" dirty="0">
                <a:latin typeface="Times New Roman" panose="02020603050405020304" pitchFamily="18" charset="0"/>
                <a:cs typeface="Times New Roman" panose="02020603050405020304" pitchFamily="18" charset="0"/>
              </a:rPr>
              <a:t>Cache Memory</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6475" y="2428875"/>
            <a:ext cx="7639050" cy="2000250"/>
          </a:xfrm>
          <a:prstGeom prst="rect">
            <a:avLst/>
          </a:prstGeom>
        </p:spPr>
      </p:pic>
    </p:spTree>
    <p:extLst>
      <p:ext uri="{BB962C8B-B14F-4D97-AF65-F5344CB8AC3E}">
        <p14:creationId xmlns:p14="http://schemas.microsoft.com/office/powerpoint/2010/main" val="3188239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0080" y="829945"/>
            <a:ext cx="7657491" cy="4351338"/>
          </a:xfrm>
        </p:spPr>
      </p:pic>
      <p:sp>
        <p:nvSpPr>
          <p:cNvPr id="2" name="Rectangle 1"/>
          <p:cNvSpPr/>
          <p:nvPr/>
        </p:nvSpPr>
        <p:spPr>
          <a:xfrm>
            <a:off x="3580608" y="5391633"/>
            <a:ext cx="3982822" cy="369332"/>
          </a:xfrm>
          <a:prstGeom prst="rect">
            <a:avLst/>
          </a:prstGeom>
        </p:spPr>
        <p:txBody>
          <a:bodyPr wrap="none">
            <a:spAutoFit/>
          </a:bodyPr>
          <a:lstStyle/>
          <a:p>
            <a:pPr algn="ctr"/>
            <a:r>
              <a:rPr lang="en-US" b="1" dirty="0">
                <a:latin typeface="Times New Roman" panose="02020603050405020304" pitchFamily="18" charset="0"/>
                <a:cs typeface="Times New Roman" panose="02020603050405020304" pitchFamily="18" charset="0"/>
              </a:rPr>
              <a:t>Figure </a:t>
            </a:r>
            <a:r>
              <a:rPr lang="en-US" b="1" dirty="0" smtClean="0">
                <a:latin typeface="Times New Roman" panose="02020603050405020304" pitchFamily="18" charset="0"/>
                <a:cs typeface="Times New Roman" panose="02020603050405020304" pitchFamily="18" charset="0"/>
              </a:rPr>
              <a:t>2: </a:t>
            </a:r>
            <a:r>
              <a:rPr lang="en-US" b="1" dirty="0">
                <a:latin typeface="Times New Roman" panose="02020603050405020304" pitchFamily="18" charset="0"/>
                <a:cs typeface="Times New Roman" panose="02020603050405020304" pitchFamily="18" charset="0"/>
              </a:rPr>
              <a:t>P</a:t>
            </a:r>
            <a:r>
              <a:rPr lang="en-US" b="1" dirty="0" smtClean="0">
                <a:latin typeface="Times New Roman" panose="02020603050405020304" pitchFamily="18" charset="0"/>
                <a:cs typeface="Times New Roman" panose="02020603050405020304" pitchFamily="18" charset="0"/>
              </a:rPr>
              <a:t>lacement of Cache </a:t>
            </a:r>
            <a:r>
              <a:rPr lang="en-US" b="1" dirty="0">
                <a:latin typeface="Times New Roman" panose="02020603050405020304" pitchFamily="18" charset="0"/>
                <a:cs typeface="Times New Roman" panose="02020603050405020304" pitchFamily="18" charset="0"/>
              </a:rPr>
              <a:t>Memory</a:t>
            </a:r>
          </a:p>
        </p:txBody>
      </p:sp>
    </p:spTree>
    <p:extLst>
      <p:ext uri="{BB962C8B-B14F-4D97-AF65-F5344CB8AC3E}">
        <p14:creationId xmlns:p14="http://schemas.microsoft.com/office/powerpoint/2010/main" val="8461356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2795"/>
          </a:xfrm>
        </p:spPr>
        <p:txBody>
          <a:bodyPr>
            <a:normAutofit/>
          </a:bodyPr>
          <a:lstStyle/>
          <a:p>
            <a:r>
              <a:rPr lang="en-US" sz="2000" b="1" dirty="0">
                <a:latin typeface="Times New Roman" panose="02020603050405020304" pitchFamily="18" charset="0"/>
                <a:cs typeface="Times New Roman" panose="02020603050405020304" pitchFamily="18" charset="0"/>
              </a:rPr>
              <a:t>Cache Memory:</a:t>
            </a:r>
          </a:p>
        </p:txBody>
      </p:sp>
      <p:sp>
        <p:nvSpPr>
          <p:cNvPr id="3" name="Content Placeholder 2"/>
          <p:cNvSpPr>
            <a:spLocks noGrp="1"/>
          </p:cNvSpPr>
          <p:nvPr>
            <p:ph idx="1"/>
          </p:nvPr>
        </p:nvSpPr>
        <p:spPr>
          <a:xfrm>
            <a:off x="838200" y="1026160"/>
            <a:ext cx="10515600" cy="5150803"/>
          </a:xfrm>
        </p:spPr>
        <p:txBody>
          <a:bodyPr>
            <a:normAutofit/>
          </a:bodyPr>
          <a:lstStyle/>
          <a:p>
            <a:pPr algn="just"/>
            <a:r>
              <a:rPr lang="en-US" sz="2000" dirty="0">
                <a:latin typeface="Times New Roman" panose="02020603050405020304" pitchFamily="18" charset="0"/>
                <a:cs typeface="Times New Roman" panose="02020603050405020304" pitchFamily="18" charset="0"/>
              </a:rPr>
              <a:t>The references to memory at any given interval of time tend to be confined within a few localized areas in memory. This phenomenon is known as the property of locality of reference.</a:t>
            </a:r>
          </a:p>
          <a:p>
            <a:pPr algn="just"/>
            <a:r>
              <a:rPr lang="en-US" sz="2000" dirty="0">
                <a:latin typeface="Times New Roman" panose="02020603050405020304" pitchFamily="18" charset="0"/>
                <a:cs typeface="Times New Roman" panose="02020603050405020304" pitchFamily="18" charset="0"/>
              </a:rPr>
              <a:t>If the active portions of the program and data are placed in a fast small memory, the average memory access time can be reduced, thus reducing the total execution time of the program. It is placed between the CPU and main memory. </a:t>
            </a:r>
          </a:p>
          <a:p>
            <a:pPr algn="just"/>
            <a:r>
              <a:rPr lang="en-US" sz="2000" dirty="0">
                <a:latin typeface="Times New Roman" panose="02020603050405020304" pitchFamily="18" charset="0"/>
                <a:cs typeface="Times New Roman" panose="02020603050405020304" pitchFamily="18" charset="0"/>
              </a:rPr>
              <a:t>The cache memory access time is less than the access time of main memory by a factor of 5 to 10. The cache is the fastest component in the memory hierarchy and approaches the speed of CPU components.</a:t>
            </a:r>
          </a:p>
          <a:p>
            <a:pPr algn="just"/>
            <a:r>
              <a:rPr lang="en-US" sz="2000" dirty="0">
                <a:latin typeface="Times New Roman" panose="02020603050405020304" pitchFamily="18" charset="0"/>
                <a:cs typeface="Times New Roman" panose="02020603050405020304" pitchFamily="18" charset="0"/>
              </a:rPr>
              <a:t>The basic operation of the cache is as follows. When the CPU needs to access memory, the cache is examined. If the word is found in the cache, it is read from the fast memory. If the word addressed by the CPU is not found in the cache, the main memory is accessed to read the word.</a:t>
            </a:r>
          </a:p>
          <a:p>
            <a:pPr algn="just"/>
            <a:r>
              <a:rPr lang="en-US" sz="2000" dirty="0">
                <a:latin typeface="Times New Roman" panose="02020603050405020304" pitchFamily="18" charset="0"/>
                <a:cs typeface="Times New Roman" panose="02020603050405020304" pitchFamily="18" charset="0"/>
              </a:rPr>
              <a:t>The performance of cache memory is frequently measured in terms of a quantity called hit ratio. When the CPU refers to memory and finds the word in cache, it is said to produce a hit. If the word is not found in cache, it is in main memory and it counts as a miss. The ratio of the number of hits divided by the total CPU references to memory is the hit ratio.</a:t>
            </a:r>
          </a:p>
        </p:txBody>
      </p:sp>
    </p:spTree>
    <p:extLst>
      <p:ext uri="{BB962C8B-B14F-4D97-AF65-F5344CB8AC3E}">
        <p14:creationId xmlns:p14="http://schemas.microsoft.com/office/powerpoint/2010/main" val="29022120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65760"/>
            <a:ext cx="10515600" cy="5811203"/>
          </a:xfrm>
        </p:spPr>
        <p:txBody>
          <a:bodyPr>
            <a:normAutofit/>
          </a:bodyPr>
          <a:lstStyle/>
          <a:p>
            <a:pPr algn="just"/>
            <a:r>
              <a:rPr lang="en-US" sz="2000" dirty="0">
                <a:latin typeface="Times New Roman" panose="02020603050405020304" pitchFamily="18" charset="0"/>
                <a:cs typeface="Times New Roman" panose="02020603050405020304" pitchFamily="18" charset="0"/>
              </a:rPr>
              <a:t>The average memory access time of a computer system can be improved considerably by use of a cache. If the hit ratio is high enough so that most of the time the CPU accesses the cache instead of main memory, the average access time is closer to the access time of the fast cache memory.</a:t>
            </a:r>
          </a:p>
          <a:p>
            <a:pPr algn="just"/>
            <a:r>
              <a:rPr lang="en-US" sz="2000" dirty="0">
                <a:latin typeface="Times New Roman" panose="02020603050405020304" pitchFamily="18" charset="0"/>
                <a:cs typeface="Times New Roman" panose="02020603050405020304" pitchFamily="18" charset="0"/>
              </a:rPr>
              <a:t>The basic characteristic of cache memory is its fast access time. Therefore, very little or no time must be wasted when searching for words in the cache. The transformation of data from main memory to cache memory is referred to as a mapping process. </a:t>
            </a:r>
          </a:p>
          <a:p>
            <a:pPr algn="just"/>
            <a:r>
              <a:rPr lang="en-US" sz="2000" dirty="0">
                <a:latin typeface="Times New Roman" panose="02020603050405020304" pitchFamily="18" charset="0"/>
                <a:cs typeface="Times New Roman" panose="02020603050405020304" pitchFamily="18" charset="0"/>
              </a:rPr>
              <a:t>Three types of mapping procedures are of practical interest when considering the organization of cache memory. </a:t>
            </a:r>
          </a:p>
          <a:p>
            <a:pPr marL="457200" indent="-457200" algn="just">
              <a:buAutoNum type="arabicPeriod"/>
            </a:pPr>
            <a:r>
              <a:rPr lang="en-US" sz="2000" dirty="0" smtClean="0">
                <a:latin typeface="Times New Roman" panose="02020603050405020304" pitchFamily="18" charset="0"/>
                <a:cs typeface="Times New Roman" panose="02020603050405020304" pitchFamily="18" charset="0"/>
              </a:rPr>
              <a:t>Direct mapping</a:t>
            </a:r>
          </a:p>
          <a:p>
            <a:pPr marL="457200" indent="-457200" algn="just">
              <a:buFont typeface="Arial" panose="020B0604020202020204" pitchFamily="34" charset="0"/>
              <a:buAutoNum type="arabicPeriod"/>
            </a:pPr>
            <a:r>
              <a:rPr lang="en-US" sz="2000" dirty="0">
                <a:latin typeface="Times New Roman" panose="02020603050405020304" pitchFamily="18" charset="0"/>
                <a:cs typeface="Times New Roman" panose="02020603050405020304" pitchFamily="18" charset="0"/>
              </a:rPr>
              <a:t>Associative mapping/ fully associative </a:t>
            </a:r>
            <a:r>
              <a:rPr lang="en-US" sz="2000" dirty="0" smtClean="0">
                <a:latin typeface="Times New Roman" panose="02020603050405020304" pitchFamily="18" charset="0"/>
                <a:cs typeface="Times New Roman" panose="02020603050405020304" pitchFamily="18" charset="0"/>
              </a:rPr>
              <a:t>mapping </a:t>
            </a: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3. </a:t>
            </a:r>
            <a:r>
              <a:rPr lang="en-US" sz="2000" dirty="0" smtClean="0">
                <a:latin typeface="Times New Roman" panose="02020603050405020304" pitchFamily="18" charset="0"/>
                <a:cs typeface="Times New Roman" panose="02020603050405020304" pitchFamily="18" charset="0"/>
              </a:rPr>
              <a:t>   Set-associative mapping/ k-way associative mapping</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40638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6919"/>
            <a:ext cx="10515600" cy="782955"/>
          </a:xfrm>
        </p:spPr>
        <p:txBody>
          <a:bodyPr>
            <a:normAutofit/>
          </a:bodyPr>
          <a:lstStyle/>
          <a:p>
            <a:r>
              <a:rPr lang="en-US" sz="2000" b="1" dirty="0">
                <a:latin typeface="Times New Roman" panose="02020603050405020304" pitchFamily="18" charset="0"/>
                <a:cs typeface="Times New Roman" panose="02020603050405020304" pitchFamily="18" charset="0"/>
              </a:rPr>
              <a:t>1</a:t>
            </a:r>
            <a:r>
              <a:rPr lang="en-US" sz="2000" b="1" dirty="0" smtClean="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Direct Mapping:</a:t>
            </a:r>
          </a:p>
        </p:txBody>
      </p:sp>
      <p:sp>
        <p:nvSpPr>
          <p:cNvPr id="3" name="Content Placeholder 2"/>
          <p:cNvSpPr>
            <a:spLocks noGrp="1"/>
          </p:cNvSpPr>
          <p:nvPr>
            <p:ph idx="1"/>
          </p:nvPr>
        </p:nvSpPr>
        <p:spPr>
          <a:xfrm>
            <a:off x="694362" y="1889874"/>
            <a:ext cx="10515600" cy="5211763"/>
          </a:xfrm>
        </p:spPr>
        <p:txBody>
          <a:bodyPr>
            <a:normAutofit/>
          </a:bodyPr>
          <a:lstStyle/>
          <a:p>
            <a:pPr algn="just"/>
            <a:r>
              <a:rPr lang="en-US" sz="2000" dirty="0">
                <a:latin typeface="Times New Roman" panose="02020603050405020304" pitchFamily="18" charset="0"/>
                <a:cs typeface="Times New Roman" panose="02020603050405020304" pitchFamily="18" charset="0"/>
              </a:rPr>
              <a:t>Suppose a computer has 4K main memory i.e. 4x1024 bytes and 1K cache memory. To address a word in the main memory, a 12 bit (4K = 212) address is required. Similarly, to address a word in the cache memory a 10-bit (1K = 210) address is required. Thus, a cache memory needs 10 bits to address a word and main memory requires 12 bits to address a word. </a:t>
            </a:r>
          </a:p>
          <a:p>
            <a:pPr algn="just"/>
            <a:r>
              <a:rPr lang="en-US" sz="2000" dirty="0">
                <a:latin typeface="Times New Roman" panose="02020603050405020304" pitchFamily="18" charset="0"/>
                <a:cs typeface="Times New Roman" panose="02020603050405020304" pitchFamily="18" charset="0"/>
              </a:rPr>
              <a:t>In direct mapping method, the 12 bit address sent by CPU is divided into two parts called tag field and index field. The index field has the number of bits equal to the number of bits required to address a word in cache. Thus, if a computer has main memory of capacity 2m and cache memory of 2n , then the address bits will be divided into n bits index field and (m-n) bits of tag field. The tag field for above computer system will be of 2-bits and index field will have 10 bits.</a:t>
            </a:r>
          </a:p>
          <a:p>
            <a:pPr algn="just"/>
            <a:r>
              <a:rPr lang="en-US" sz="2000" dirty="0">
                <a:latin typeface="Times New Roman" panose="02020603050405020304" pitchFamily="18" charset="0"/>
                <a:cs typeface="Times New Roman" panose="02020603050405020304" pitchFamily="18" charset="0"/>
              </a:rPr>
              <a:t>In a direct mapping method, the cache memory stored the word as well as the tag field. The words will be stored at that location in the cache which is represented by the index fields of their addresses as shown in figure. </a:t>
            </a:r>
          </a:p>
        </p:txBody>
      </p:sp>
      <p:sp>
        <p:nvSpPr>
          <p:cNvPr id="4" name="Title 1"/>
          <p:cNvSpPr txBox="1">
            <a:spLocks/>
          </p:cNvSpPr>
          <p:nvPr/>
        </p:nvSpPr>
        <p:spPr>
          <a:xfrm>
            <a:off x="838200" y="365125"/>
            <a:ext cx="10515600" cy="600075"/>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latin typeface="Times New Roman" panose="02020603050405020304" pitchFamily="18" charset="0"/>
                <a:cs typeface="Times New Roman" panose="02020603050405020304" pitchFamily="18" charset="0"/>
              </a:rPr>
              <a:t>Address Mapping Methods:</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24478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743200" y="5628640"/>
            <a:ext cx="6705600" cy="400110"/>
          </a:xfrm>
          <a:prstGeom prst="rect">
            <a:avLst/>
          </a:prstGeom>
          <a:noFill/>
        </p:spPr>
        <p:txBody>
          <a:bodyPr wrap="square" rtlCol="0">
            <a:spAutoFit/>
          </a:bodyPr>
          <a:lstStyle/>
          <a:p>
            <a:pPr algn="ctr"/>
            <a:r>
              <a:rPr lang="en-US" sz="2000" b="1" dirty="0" smtClean="0">
                <a:latin typeface="Times New Roman" panose="02020603050405020304" pitchFamily="18" charset="0"/>
                <a:cs typeface="Times New Roman" panose="02020603050405020304" pitchFamily="18" charset="0"/>
              </a:rPr>
              <a:t>Figure 3: </a:t>
            </a:r>
            <a:r>
              <a:rPr lang="en-US" sz="2000" b="1" dirty="0">
                <a:latin typeface="Times New Roman" panose="02020603050405020304" pitchFamily="18" charset="0"/>
                <a:cs typeface="Times New Roman" panose="02020603050405020304" pitchFamily="18" charset="0"/>
              </a:rPr>
              <a:t>Direct Memory Mapping</a:t>
            </a:r>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3904" y="851694"/>
            <a:ext cx="7120255" cy="3860800"/>
          </a:xfrm>
        </p:spPr>
      </p:pic>
    </p:spTree>
    <p:extLst>
      <p:ext uri="{BB962C8B-B14F-4D97-AF65-F5344CB8AC3E}">
        <p14:creationId xmlns:p14="http://schemas.microsoft.com/office/powerpoint/2010/main" val="136786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45440"/>
            <a:ext cx="10515600" cy="5831523"/>
          </a:xfrm>
        </p:spPr>
        <p:txBody>
          <a:bodyPr/>
          <a:lstStyle/>
          <a:p>
            <a:pPr algn="just"/>
            <a:r>
              <a:rPr lang="en-US" sz="2000" dirty="0">
                <a:latin typeface="Times New Roman" panose="02020603050405020304" pitchFamily="18" charset="0"/>
                <a:cs typeface="Times New Roman" panose="02020603050405020304" pitchFamily="18" charset="0"/>
              </a:rPr>
              <a:t>When an address is sent by the CPU, the index part of the address is used to get a memory location in the cache.</a:t>
            </a:r>
          </a:p>
          <a:p>
            <a:pPr algn="just"/>
            <a:r>
              <a:rPr lang="en-US" sz="2000" dirty="0">
                <a:latin typeface="Times New Roman" panose="02020603050405020304" pitchFamily="18" charset="0"/>
                <a:cs typeface="Times New Roman" panose="02020603050405020304" pitchFamily="18" charset="0"/>
              </a:rPr>
              <a:t>If the tag stored at that location matches the tag field of the requested address, the word is fetched. Else, if tag does not match, the word is searched in the main memory. </a:t>
            </a:r>
          </a:p>
          <a:p>
            <a:pPr algn="just"/>
            <a:r>
              <a:rPr lang="en-US" sz="2000" dirty="0">
                <a:latin typeface="Times New Roman" panose="02020603050405020304" pitchFamily="18" charset="0"/>
                <a:cs typeface="Times New Roman" panose="02020603050405020304" pitchFamily="18" charset="0"/>
              </a:rPr>
              <a:t>When a word needs to be moved into cache memory from the main memory, its address I the main memory is divided into index and tag fields. The disadvantage of direct mapping is that the hit ratio can drop considerably if two or more words whose addresses have same index but different tags are accessed repeatedly.</a:t>
            </a:r>
          </a:p>
          <a:p>
            <a:pPr algn="just"/>
            <a:r>
              <a:rPr lang="en-US" sz="2000" dirty="0">
                <a:latin typeface="Times New Roman" panose="02020603050405020304" pitchFamily="18" charset="0"/>
                <a:cs typeface="Times New Roman" panose="02020603050405020304" pitchFamily="18" charset="0"/>
              </a:rPr>
              <a:t>The disadvantage of direct mapping is that two words with same index but different tag cannot be stored into cache at the same time. As an improvement to this disadvantage of direct mapping, a third type of cache organization called set-associative mapping is used.</a:t>
            </a:r>
          </a:p>
          <a:p>
            <a:endParaRPr lang="en-US" dirty="0"/>
          </a:p>
        </p:txBody>
      </p:sp>
    </p:spTree>
    <p:extLst>
      <p:ext uri="{BB962C8B-B14F-4D97-AF65-F5344CB8AC3E}">
        <p14:creationId xmlns:p14="http://schemas.microsoft.com/office/powerpoint/2010/main" val="744489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Syllabus</a:t>
            </a:r>
            <a:endParaRPr lang="en-US" b="1" u="sng" dirty="0"/>
          </a:p>
        </p:txBody>
      </p:sp>
      <p:sp>
        <p:nvSpPr>
          <p:cNvPr id="3" name="Content Placeholder 2"/>
          <p:cNvSpPr>
            <a:spLocks noGrp="1"/>
          </p:cNvSpPr>
          <p:nvPr>
            <p:ph idx="1"/>
          </p:nvPr>
        </p:nvSpPr>
        <p:spPr/>
        <p:txBody>
          <a:bodyPr/>
          <a:lstStyle/>
          <a:p>
            <a:pPr marL="0" indent="0" algn="just">
              <a:buNone/>
            </a:pPr>
            <a:r>
              <a:rPr lang="en-IN" dirty="0"/>
              <a:t>Dynamic RAM organization, CACHE memory &amp; it’s mapping, cache organization in multicore Processor, virtual memory, secondary storage, IDE, SCSI, RAID, CD, DVD.</a:t>
            </a:r>
            <a:endParaRPr lang="en-US" dirty="0"/>
          </a:p>
        </p:txBody>
      </p:sp>
    </p:spTree>
    <p:extLst>
      <p:ext uri="{BB962C8B-B14F-4D97-AF65-F5344CB8AC3E}">
        <p14:creationId xmlns:p14="http://schemas.microsoft.com/office/powerpoint/2010/main" val="15379713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just">
              <a:buNone/>
            </a:pPr>
            <a:r>
              <a:rPr lang="en-US" sz="2000" b="1" dirty="0">
                <a:latin typeface="Times New Roman" panose="02020603050405020304" pitchFamily="18" charset="0"/>
                <a:cs typeface="Times New Roman" panose="02020603050405020304" pitchFamily="18" charset="0"/>
              </a:rPr>
              <a:t>2</a:t>
            </a:r>
            <a:r>
              <a:rPr lang="en-US" sz="2000" b="1" dirty="0" smtClean="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Associative Mapping: </a:t>
            </a:r>
          </a:p>
          <a:p>
            <a:pPr algn="just"/>
            <a:r>
              <a:rPr lang="en-US" sz="2000" dirty="0">
                <a:latin typeface="Times New Roman" panose="02020603050405020304" pitchFamily="18" charset="0"/>
                <a:cs typeface="Times New Roman" panose="02020603050405020304" pitchFamily="18" charset="0"/>
              </a:rPr>
              <a:t>In case of associative mapping, the contents of cache memory are not associated with any address.</a:t>
            </a:r>
          </a:p>
          <a:p>
            <a:pPr algn="just"/>
            <a:r>
              <a:rPr lang="en-US" sz="2000" dirty="0">
                <a:latin typeface="Times New Roman" panose="02020603050405020304" pitchFamily="18" charset="0"/>
                <a:cs typeface="Times New Roman" panose="02020603050405020304" pitchFamily="18" charset="0"/>
              </a:rPr>
              <a:t> Data stored in the cache memory are not accessed by specifying any address. Instead, data or part of data is searched by matching with the contents. </a:t>
            </a:r>
          </a:p>
          <a:p>
            <a:pPr algn="just"/>
            <a:r>
              <a:rPr lang="en-US" sz="2000" dirty="0">
                <a:latin typeface="Times New Roman" panose="02020603050405020304" pitchFamily="18" charset="0"/>
                <a:cs typeface="Times New Roman" panose="02020603050405020304" pitchFamily="18" charset="0"/>
              </a:rPr>
              <a:t>In associative mapping method, both the word and the address of the word (in the main memory) are stored in the cache as shown in Figure. </a:t>
            </a:r>
          </a:p>
        </p:txBody>
      </p:sp>
    </p:spTree>
    <p:extLst>
      <p:ext uri="{BB962C8B-B14F-4D97-AF65-F5344CB8AC3E}">
        <p14:creationId xmlns:p14="http://schemas.microsoft.com/office/powerpoint/2010/main" val="4606980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5760" y="1158240"/>
            <a:ext cx="8310880" cy="4788694"/>
          </a:xfrm>
        </p:spPr>
      </p:pic>
      <p:sp>
        <p:nvSpPr>
          <p:cNvPr id="5" name="TextBox 4"/>
          <p:cNvSpPr txBox="1"/>
          <p:nvPr/>
        </p:nvSpPr>
        <p:spPr>
          <a:xfrm>
            <a:off x="3139440" y="5862320"/>
            <a:ext cx="6156960" cy="400110"/>
          </a:xfrm>
          <a:prstGeom prst="rect">
            <a:avLst/>
          </a:prstGeom>
          <a:noFill/>
        </p:spPr>
        <p:txBody>
          <a:bodyPr wrap="square" rtlCol="0">
            <a:spAutoFit/>
          </a:bodyPr>
          <a:lstStyle/>
          <a:p>
            <a:pPr algn="ctr"/>
            <a:r>
              <a:rPr lang="en-US" sz="2000" b="1" dirty="0" smtClean="0">
                <a:latin typeface="Times New Roman" panose="02020603050405020304" pitchFamily="18" charset="0"/>
                <a:cs typeface="Times New Roman" panose="02020603050405020304" pitchFamily="18" charset="0"/>
              </a:rPr>
              <a:t>Figure 4: </a:t>
            </a:r>
            <a:r>
              <a:rPr lang="en-US" sz="2000" b="1" dirty="0">
                <a:latin typeface="Times New Roman" panose="02020603050405020304" pitchFamily="18" charset="0"/>
                <a:cs typeface="Times New Roman" panose="02020603050405020304" pitchFamily="18" charset="0"/>
              </a:rPr>
              <a:t>Associative Memory Mapping</a:t>
            </a:r>
          </a:p>
        </p:txBody>
      </p:sp>
    </p:spTree>
    <p:extLst>
      <p:ext uri="{BB962C8B-B14F-4D97-AF65-F5344CB8AC3E}">
        <p14:creationId xmlns:p14="http://schemas.microsoft.com/office/powerpoint/2010/main" val="6442632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8320" y="870584"/>
            <a:ext cx="8097520" cy="4890135"/>
          </a:xfrm>
        </p:spPr>
      </p:pic>
    </p:spTree>
    <p:extLst>
      <p:ext uri="{BB962C8B-B14F-4D97-AF65-F5344CB8AC3E}">
        <p14:creationId xmlns:p14="http://schemas.microsoft.com/office/powerpoint/2010/main" val="22315570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09600"/>
            <a:ext cx="10515600" cy="5567363"/>
          </a:xfrm>
        </p:spPr>
        <p:txBody>
          <a:bodyPr>
            <a:normAutofit/>
          </a:bodyPr>
          <a:lstStyle/>
          <a:p>
            <a:pPr algn="just"/>
            <a:r>
              <a:rPr lang="en-US" sz="2000" dirty="0">
                <a:latin typeface="Times New Roman" panose="02020603050405020304" pitchFamily="18" charset="0"/>
                <a:cs typeface="Times New Roman" panose="02020603050405020304" pitchFamily="18" charset="0"/>
              </a:rPr>
              <a:t>The address bits, sent by the CPU to search, are matched with addresses stored in the cache memory. If any address is matched, the corresponding word is fetched from the cache and sent to the CPU. </a:t>
            </a:r>
          </a:p>
          <a:p>
            <a:pPr algn="just"/>
            <a:r>
              <a:rPr lang="en-US" sz="2000" dirty="0"/>
              <a:t>If not match is found in cache memory, the word is searched in the main memory. The word along with address is then copied from main memory into cache. If the cache is full, then the existing word along with its address must be removed to make room for the new word. </a:t>
            </a:r>
          </a:p>
          <a:p>
            <a:pPr algn="just"/>
            <a:r>
              <a:rPr lang="en-US" sz="2000" dirty="0"/>
              <a:t>Associative mapping has the advantage that it is a very fast access method.</a:t>
            </a:r>
          </a:p>
          <a:p>
            <a:pPr algn="just"/>
            <a:r>
              <a:rPr lang="en-US" sz="2000" dirty="0"/>
              <a:t>It has the disadvantage that it is very expensive and complicated because of complex logical circuits that ate required to implement data searching by content and not by address. Due to the high cost associated with logic circuits required to implement associative mapping, other methods are used in which data is cache memory are accessed by address, like direct mapping and set associative mapping. </a:t>
            </a:r>
          </a:p>
        </p:txBody>
      </p:sp>
    </p:spTree>
    <p:extLst>
      <p:ext uri="{BB962C8B-B14F-4D97-AF65-F5344CB8AC3E}">
        <p14:creationId xmlns:p14="http://schemas.microsoft.com/office/powerpoint/2010/main" val="28089845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1035"/>
          </a:xfrm>
        </p:spPr>
        <p:txBody>
          <a:bodyPr>
            <a:normAutofit/>
          </a:bodyPr>
          <a:lstStyle/>
          <a:p>
            <a:r>
              <a:rPr lang="en-US" sz="2000" b="1" dirty="0">
                <a:latin typeface="Times New Roman" panose="02020603050405020304" pitchFamily="18" charset="0"/>
                <a:cs typeface="Times New Roman" panose="02020603050405020304" pitchFamily="18" charset="0"/>
              </a:rPr>
              <a:t>3. Set Associative Mapping</a:t>
            </a:r>
          </a:p>
        </p:txBody>
      </p:sp>
      <p:sp>
        <p:nvSpPr>
          <p:cNvPr id="3" name="Content Placeholder 2"/>
          <p:cNvSpPr>
            <a:spLocks noGrp="1"/>
          </p:cNvSpPr>
          <p:nvPr>
            <p:ph idx="1"/>
          </p:nvPr>
        </p:nvSpPr>
        <p:spPr>
          <a:xfrm>
            <a:off x="838200" y="1026160"/>
            <a:ext cx="10515600" cy="5150803"/>
          </a:xfrm>
        </p:spPr>
        <p:txBody>
          <a:bodyPr>
            <a:normAutofit/>
          </a:bodyPr>
          <a:lstStyle/>
          <a:p>
            <a:pPr algn="just"/>
            <a:r>
              <a:rPr lang="en-US" sz="2000" dirty="0">
                <a:latin typeface="Times New Roman" panose="02020603050405020304" pitchFamily="18" charset="0"/>
                <a:cs typeface="Times New Roman" panose="02020603050405020304" pitchFamily="18" charset="0"/>
              </a:rPr>
              <a:t>In this mapping process, each word of a cache can store two or more words of main memory under the same index address. Each data word is stored along with its tag and the number of tag data pair in one word of cache is said to form a set. An example of set associative cache organization with set size of two is shown in figure. </a:t>
            </a:r>
          </a:p>
          <a:p>
            <a:pPr algn="just"/>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3566160" y="5740400"/>
            <a:ext cx="5283200" cy="400110"/>
          </a:xfrm>
          <a:prstGeom prst="rect">
            <a:avLst/>
          </a:prstGeom>
          <a:noFill/>
        </p:spPr>
        <p:txBody>
          <a:bodyPr wrap="square" rtlCol="0">
            <a:spAutoFit/>
          </a:bodyPr>
          <a:lstStyle/>
          <a:p>
            <a:pPr algn="ctr"/>
            <a:r>
              <a:rPr lang="en-US" sz="2000" b="1" dirty="0" smtClean="0">
                <a:latin typeface="Times New Roman" panose="02020603050405020304" pitchFamily="18" charset="0"/>
                <a:cs typeface="Times New Roman" panose="02020603050405020304" pitchFamily="18" charset="0"/>
              </a:rPr>
              <a:t>Figure 5: </a:t>
            </a:r>
            <a:r>
              <a:rPr lang="en-US" sz="2000" b="1" dirty="0">
                <a:latin typeface="Times New Roman" panose="02020603050405020304" pitchFamily="18" charset="0"/>
                <a:cs typeface="Times New Roman" panose="02020603050405020304" pitchFamily="18" charset="0"/>
              </a:rPr>
              <a:t>Set-Associative Memory Mapping</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7375" y="2377440"/>
            <a:ext cx="5937250" cy="3362960"/>
          </a:xfrm>
          <a:prstGeom prst="rect">
            <a:avLst/>
          </a:prstGeom>
        </p:spPr>
      </p:pic>
    </p:spTree>
    <p:extLst>
      <p:ext uri="{BB962C8B-B14F-4D97-AF65-F5344CB8AC3E}">
        <p14:creationId xmlns:p14="http://schemas.microsoft.com/office/powerpoint/2010/main" val="28142415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86080"/>
            <a:ext cx="10515600" cy="5790883"/>
          </a:xfrm>
        </p:spPr>
        <p:txBody>
          <a:bodyPr>
            <a:normAutofit/>
          </a:bodyPr>
          <a:lstStyle/>
          <a:p>
            <a:pPr algn="just"/>
            <a:r>
              <a:rPr lang="en-US" sz="2000" dirty="0">
                <a:latin typeface="Times New Roman" panose="02020603050405020304" pitchFamily="18" charset="0"/>
                <a:cs typeface="Times New Roman" panose="02020603050405020304" pitchFamily="18" charset="0"/>
              </a:rPr>
              <a:t>The words stored at address 000000110010 and 010000110010 of main memory are stored in cache memory at index address 0000110010. Similarly, the words stored at address 010000111011 and 100000111011 of main memory are stored in cache memory at index address 0000111011. When CPU generates a memory request, the word is searched into cache with the help of index addresses. </a:t>
            </a:r>
          </a:p>
        </p:txBody>
      </p:sp>
    </p:spTree>
    <p:extLst>
      <p:ext uri="{BB962C8B-B14F-4D97-AF65-F5344CB8AC3E}">
        <p14:creationId xmlns:p14="http://schemas.microsoft.com/office/powerpoint/2010/main" val="16485535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Virtual Memory:</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6901163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Virtual Memory:</a:t>
            </a:r>
          </a:p>
        </p:txBody>
      </p:sp>
      <p:sp>
        <p:nvSpPr>
          <p:cNvPr id="3" name="Content Placeholder 2"/>
          <p:cNvSpPr>
            <a:spLocks noGrp="1"/>
          </p:cNvSpPr>
          <p:nvPr>
            <p:ph idx="1"/>
          </p:nvPr>
        </p:nvSpPr>
        <p:spPr/>
        <p:txBody>
          <a:bodyPr>
            <a:normAutofit/>
          </a:bodyPr>
          <a:lstStyle/>
          <a:p>
            <a:pPr algn="just"/>
            <a:r>
              <a:rPr lang="en-US" sz="2000" dirty="0">
                <a:latin typeface="Times New Roman" panose="02020603050405020304" pitchFamily="18" charset="0"/>
                <a:cs typeface="Times New Roman" panose="02020603050405020304" pitchFamily="18" charset="0"/>
              </a:rPr>
              <a:t>Virtual Memory is a concept used in some large computer system that permit the user to construct programs as though a large space were available, equal to the totality of auxiliary memory. Each address that is referenced by the CPU goes through an address mapping from the so-called virtual address to a physical address in main memory. </a:t>
            </a:r>
          </a:p>
          <a:p>
            <a:pPr algn="just"/>
            <a:r>
              <a:rPr lang="en-US" sz="2000" dirty="0">
                <a:latin typeface="Times New Roman" panose="02020603050405020304" pitchFamily="18" charset="0"/>
                <a:cs typeface="Times New Roman" panose="02020603050405020304" pitchFamily="18" charset="0"/>
              </a:rPr>
              <a:t>A virtual memory system provides a mechanism for translating program generated addresses into correct main memory locations. This is done dynamically, while programs are being executed in the CPU.</a:t>
            </a:r>
          </a:p>
        </p:txBody>
      </p:sp>
    </p:spTree>
    <p:extLst>
      <p:ext uri="{BB962C8B-B14F-4D97-AF65-F5344CB8AC3E}">
        <p14:creationId xmlns:p14="http://schemas.microsoft.com/office/powerpoint/2010/main" val="7538054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03200"/>
            <a:ext cx="10515600" cy="5973763"/>
          </a:xfrm>
        </p:spPr>
        <p:txBody>
          <a:bodyPr>
            <a:normAutofit/>
          </a:bodyPr>
          <a:lstStyle/>
          <a:p>
            <a:pPr algn="just"/>
            <a:r>
              <a:rPr lang="en-US" sz="2000" dirty="0">
                <a:latin typeface="Times New Roman" panose="02020603050405020304" pitchFamily="18" charset="0"/>
                <a:cs typeface="Times New Roman" panose="02020603050405020304" pitchFamily="18" charset="0"/>
              </a:rPr>
              <a:t>Virtual memory is a concept used in large computer system that permits the user to construct programs as though a large memory space is available. The user shall feel that the system has a main memory equal to the totally of auxiliary memory. Each address that is referenced by the CPU goes through an address mapping from the so called virtual address to a physical address in main memory. It gives the programmer the illusion that they have a very large memory at this disposal even though the computer actually has a relatively small main memory. </a:t>
            </a:r>
          </a:p>
          <a:p>
            <a:pPr algn="just"/>
            <a:r>
              <a:rPr lang="en-US" sz="2000" dirty="0">
                <a:latin typeface="Times New Roman" panose="02020603050405020304" pitchFamily="18" charset="0"/>
                <a:cs typeface="Times New Roman" panose="02020603050405020304" pitchFamily="18" charset="0"/>
              </a:rPr>
              <a:t>Say, for a PC with 256 MB RAM &amp; 40 GB hard disk, the auxiliary memory is 40 GB, but the main memory is 256 Megabyte, but in virtual memory concept, the user shall have a feeling of 40Gbyte main memory. A virtual memory system provides a mechanism for translating program generated addresses into correct main memory locations. This done dynamically, while programs are being executed in the CPU. The translation or mapping of virtual address to physical address is handled by the hardware by the means of a mapping table. The address used by the programmer is called virtual address. </a:t>
            </a:r>
          </a:p>
          <a:p>
            <a:pPr algn="just"/>
            <a:r>
              <a:rPr lang="en-US" sz="2000" dirty="0">
                <a:latin typeface="Times New Roman" panose="02020603050405020304" pitchFamily="18" charset="0"/>
                <a:cs typeface="Times New Roman" panose="02020603050405020304" pitchFamily="18" charset="0"/>
              </a:rPr>
              <a:t>The address in the main memory is called physical address. For the specification cited above, the address space is of 40X10 the power 12 and the memory space is of 256X 10 to the power 6 words. The memory table for mapping a virtual address is given below:</a:t>
            </a:r>
          </a:p>
        </p:txBody>
      </p:sp>
    </p:spTree>
    <p:extLst>
      <p:ext uri="{BB962C8B-B14F-4D97-AF65-F5344CB8AC3E}">
        <p14:creationId xmlns:p14="http://schemas.microsoft.com/office/powerpoint/2010/main" val="14125063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3920" y="1432561"/>
            <a:ext cx="7548880" cy="3394276"/>
          </a:xfrm>
        </p:spPr>
      </p:pic>
      <p:sp>
        <p:nvSpPr>
          <p:cNvPr id="2" name="Rectangle 1"/>
          <p:cNvSpPr/>
          <p:nvPr/>
        </p:nvSpPr>
        <p:spPr>
          <a:xfrm>
            <a:off x="4206402" y="5114230"/>
            <a:ext cx="2751780" cy="369332"/>
          </a:xfrm>
          <a:prstGeom prst="rect">
            <a:avLst/>
          </a:prstGeom>
        </p:spPr>
        <p:txBody>
          <a:bodyPr wrap="none">
            <a:spAutoFit/>
          </a:bodyPr>
          <a:lstStyle/>
          <a:p>
            <a:pPr algn="ctr"/>
            <a:r>
              <a:rPr lang="en-US" b="1" dirty="0">
                <a:latin typeface="Times New Roman" panose="02020603050405020304" pitchFamily="18" charset="0"/>
                <a:cs typeface="Times New Roman" panose="02020603050405020304" pitchFamily="18" charset="0"/>
              </a:rPr>
              <a:t>Figure </a:t>
            </a:r>
            <a:r>
              <a:rPr lang="en-US" b="1" dirty="0" smtClean="0">
                <a:latin typeface="Times New Roman" panose="02020603050405020304" pitchFamily="18" charset="0"/>
                <a:cs typeface="Times New Roman" panose="02020603050405020304" pitchFamily="18" charset="0"/>
              </a:rPr>
              <a:t>6: Virtual </a:t>
            </a:r>
            <a:r>
              <a:rPr lang="en-US" b="1" dirty="0">
                <a:latin typeface="Times New Roman" panose="02020603050405020304" pitchFamily="18" charset="0"/>
                <a:cs typeface="Times New Roman" panose="02020603050405020304" pitchFamily="18" charset="0"/>
              </a:rPr>
              <a:t>Memory</a:t>
            </a:r>
          </a:p>
        </p:txBody>
      </p:sp>
    </p:spTree>
    <p:extLst>
      <p:ext uri="{BB962C8B-B14F-4D97-AF65-F5344CB8AC3E}">
        <p14:creationId xmlns:p14="http://schemas.microsoft.com/office/powerpoint/2010/main" val="1818172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t>Memory and Its Characteristics</a:t>
            </a:r>
            <a:endParaRPr lang="en-US" b="1" u="sng" dirty="0"/>
          </a:p>
        </p:txBody>
      </p:sp>
      <p:sp>
        <p:nvSpPr>
          <p:cNvPr id="3" name="Content Placeholder 2"/>
          <p:cNvSpPr>
            <a:spLocks noGrp="1"/>
          </p:cNvSpPr>
          <p:nvPr>
            <p:ph idx="1"/>
          </p:nvPr>
        </p:nvSpPr>
        <p:spPr/>
        <p:txBody>
          <a:bodyPr/>
          <a:lstStyle/>
          <a:p>
            <a:r>
              <a:rPr lang="en-US" dirty="0" smtClean="0"/>
              <a:t>Internal memory (RAM) in a computer is required for execution of a program (instruction and data).</a:t>
            </a:r>
          </a:p>
          <a:p>
            <a:r>
              <a:rPr lang="en-US" dirty="0" smtClean="0"/>
              <a:t>Semi-conductor RAM is present mainly in two forms:</a:t>
            </a:r>
          </a:p>
          <a:p>
            <a:pPr marL="514350" indent="-514350">
              <a:buAutoNum type="arabicPeriod"/>
            </a:pPr>
            <a:r>
              <a:rPr lang="en-US" dirty="0" smtClean="0"/>
              <a:t>SRAM (used for cache memory / temporary memory)</a:t>
            </a:r>
          </a:p>
          <a:p>
            <a:pPr marL="514350" indent="-514350">
              <a:buAutoNum type="arabicPeriod"/>
            </a:pPr>
            <a:r>
              <a:rPr lang="en-US" dirty="0" smtClean="0"/>
              <a:t>DRAM ( used for main memory usage) </a:t>
            </a:r>
            <a:endParaRPr lang="en-US" dirty="0"/>
          </a:p>
        </p:txBody>
      </p:sp>
    </p:spTree>
    <p:extLst>
      <p:ext uri="{BB962C8B-B14F-4D97-AF65-F5344CB8AC3E}">
        <p14:creationId xmlns:p14="http://schemas.microsoft.com/office/powerpoint/2010/main" val="25266316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5209" y="246580"/>
            <a:ext cx="11794733" cy="5404207"/>
          </a:xfrm>
        </p:spPr>
        <p:txBody>
          <a:bodyPr>
            <a:normAutofit/>
          </a:bodyPr>
          <a:lstStyle/>
          <a:p>
            <a:pPr marL="0" lvl="0" indent="0" algn="just" eaLnBrk="0" fontAlgn="base" hangingPunct="0">
              <a:lnSpc>
                <a:spcPct val="100000"/>
              </a:lnSpc>
              <a:spcBef>
                <a:spcPct val="0"/>
              </a:spcBef>
              <a:spcAft>
                <a:spcPct val="0"/>
              </a:spcAft>
              <a:buNone/>
            </a:pPr>
            <a:r>
              <a:rPr lang="en-US" altLang="en-US" sz="3200" b="1" dirty="0">
                <a:latin typeface="Times" panose="02020603050405020304" pitchFamily="18" charset="0"/>
                <a:cs typeface="Times" panose="02020603050405020304" pitchFamily="18" charset="0"/>
              </a:rPr>
              <a:t>Secondary Storage </a:t>
            </a:r>
            <a:r>
              <a:rPr lang="en-US" altLang="en-US" sz="3200" b="1" dirty="0" smtClean="0">
                <a:latin typeface="Times" panose="02020603050405020304" pitchFamily="18" charset="0"/>
                <a:cs typeface="Times" panose="02020603050405020304" pitchFamily="18" charset="0"/>
              </a:rPr>
              <a:t>Devices</a:t>
            </a:r>
          </a:p>
          <a:p>
            <a:pPr marL="0" lvl="0" indent="0" algn="just" eaLnBrk="0" fontAlgn="base" hangingPunct="0">
              <a:lnSpc>
                <a:spcPct val="100000"/>
              </a:lnSpc>
              <a:spcBef>
                <a:spcPct val="0"/>
              </a:spcBef>
              <a:spcAft>
                <a:spcPct val="0"/>
              </a:spcAft>
              <a:buNone/>
            </a:pPr>
            <a:endParaRPr lang="en-US" altLang="en-US" sz="2400" dirty="0">
              <a:latin typeface="Times" panose="02020603050405020304" pitchFamily="18" charset="0"/>
              <a:cs typeface="Times" panose="02020603050405020304" pitchFamily="18" charset="0"/>
            </a:endParaRPr>
          </a:p>
          <a:p>
            <a:pPr marL="0" lvl="0" indent="0" algn="just" eaLnBrk="0" fontAlgn="base" hangingPunct="0">
              <a:lnSpc>
                <a:spcPct val="100000"/>
              </a:lnSpc>
              <a:spcBef>
                <a:spcPct val="0"/>
              </a:spcBef>
              <a:spcAft>
                <a:spcPct val="0"/>
              </a:spcAft>
              <a:buNone/>
            </a:pPr>
            <a:r>
              <a:rPr lang="en-US" altLang="en-US" sz="2000" dirty="0">
                <a:latin typeface="Times" panose="02020603050405020304" pitchFamily="18" charset="0"/>
                <a:cs typeface="Times" panose="02020603050405020304" pitchFamily="18" charset="0"/>
              </a:rPr>
              <a:t>A computer generally has limited amount of main memory which is expensive and volatile. </a:t>
            </a:r>
            <a:r>
              <a:rPr lang="en-US" altLang="en-US" sz="2000" dirty="0" smtClean="0">
                <a:latin typeface="Times" panose="02020603050405020304" pitchFamily="18" charset="0"/>
                <a:cs typeface="Times" panose="02020603050405020304" pitchFamily="18" charset="0"/>
              </a:rPr>
              <a:t>To </a:t>
            </a:r>
            <a:r>
              <a:rPr lang="en-US" altLang="en-US" sz="2000" dirty="0">
                <a:latin typeface="Times" panose="02020603050405020304" pitchFamily="18" charset="0"/>
                <a:cs typeface="Times" panose="02020603050405020304" pitchFamily="18" charset="0"/>
              </a:rPr>
              <a:t>store data and programs permanently, secondary storage devices are used. Secondary storage devices serve as a supportive storage to main memory and they are non-volatile in nature, </a:t>
            </a:r>
            <a:r>
              <a:rPr lang="en-US" altLang="en-US" sz="2000" dirty="0" smtClean="0">
                <a:latin typeface="Times" panose="02020603050405020304" pitchFamily="18" charset="0"/>
                <a:cs typeface="Times" panose="02020603050405020304" pitchFamily="18" charset="0"/>
              </a:rPr>
              <a:t>secondary </a:t>
            </a:r>
            <a:r>
              <a:rPr lang="en-US" altLang="en-US" sz="2000" dirty="0">
                <a:latin typeface="Times" panose="02020603050405020304" pitchFamily="18" charset="0"/>
                <a:cs typeface="Times" panose="02020603050405020304" pitchFamily="18" charset="0"/>
              </a:rPr>
              <a:t>storage is also called as Backup </a:t>
            </a:r>
            <a:r>
              <a:rPr lang="en-US" altLang="en-US" sz="2000" dirty="0" smtClean="0">
                <a:latin typeface="Times" panose="02020603050405020304" pitchFamily="18" charset="0"/>
                <a:cs typeface="Times" panose="02020603050405020304" pitchFamily="18" charset="0"/>
              </a:rPr>
              <a:t>storage.</a:t>
            </a:r>
          </a:p>
          <a:p>
            <a:pPr marL="0" lvl="0" indent="0" algn="just" eaLnBrk="0" fontAlgn="base" hangingPunct="0">
              <a:lnSpc>
                <a:spcPct val="100000"/>
              </a:lnSpc>
              <a:spcBef>
                <a:spcPct val="0"/>
              </a:spcBef>
              <a:spcAft>
                <a:spcPct val="0"/>
              </a:spcAft>
              <a:buNone/>
            </a:pPr>
            <a:endParaRPr lang="en-US" altLang="en-US" sz="2000" dirty="0">
              <a:latin typeface="Times" panose="02020603050405020304" pitchFamily="18" charset="0"/>
              <a:cs typeface="Times" panose="02020603050405020304" pitchFamily="18" charset="0"/>
            </a:endParaRPr>
          </a:p>
          <a:p>
            <a:pPr marL="457200" lvl="0" indent="-457200" algn="just" eaLnBrk="0" fontAlgn="base" hangingPunct="0">
              <a:lnSpc>
                <a:spcPct val="100000"/>
              </a:lnSpc>
              <a:spcBef>
                <a:spcPct val="0"/>
              </a:spcBef>
              <a:spcAft>
                <a:spcPct val="0"/>
              </a:spcAft>
              <a:buAutoNum type="arabicPeriod"/>
            </a:pPr>
            <a:r>
              <a:rPr lang="en-US" altLang="en-US" sz="2000" b="1" dirty="0" smtClean="0">
                <a:latin typeface="Times" panose="02020603050405020304" pitchFamily="18" charset="0"/>
                <a:cs typeface="Times" panose="02020603050405020304" pitchFamily="18" charset="0"/>
              </a:rPr>
              <a:t>Hard Disks</a:t>
            </a:r>
            <a:r>
              <a:rPr lang="en-US" altLang="en-US" sz="2000" dirty="0" smtClean="0">
                <a:latin typeface="Times" panose="02020603050405020304" pitchFamily="18" charset="0"/>
                <a:cs typeface="Times" panose="02020603050405020304" pitchFamily="18" charset="0"/>
              </a:rPr>
              <a:t>: Hard </a:t>
            </a:r>
            <a:r>
              <a:rPr lang="en-US" altLang="en-US" sz="2000" dirty="0">
                <a:latin typeface="Times" panose="02020603050405020304" pitchFamily="18" charset="0"/>
                <a:cs typeface="Times" panose="02020603050405020304" pitchFamily="18" charset="0"/>
              </a:rPr>
              <a:t>disk is a magnetic disk on which you can store data. The hard disk has the </a:t>
            </a:r>
            <a:r>
              <a:rPr lang="en-US" altLang="en-US" sz="2000" dirty="0" smtClean="0">
                <a:latin typeface="Times" panose="02020603050405020304" pitchFamily="18" charset="0"/>
                <a:cs typeface="Times" panose="02020603050405020304" pitchFamily="18" charset="0"/>
              </a:rPr>
              <a:t>stacked arrangement </a:t>
            </a:r>
            <a:r>
              <a:rPr lang="en-US" altLang="en-US" sz="2000" dirty="0">
                <a:latin typeface="Times" panose="02020603050405020304" pitchFamily="18" charset="0"/>
                <a:cs typeface="Times" panose="02020603050405020304" pitchFamily="18" charset="0"/>
              </a:rPr>
              <a:t>of disks accessed by a pair of heads for each of the disks. </a:t>
            </a:r>
            <a:r>
              <a:rPr lang="en-US" altLang="en-US" sz="2000" dirty="0" smtClean="0">
                <a:latin typeface="Times" panose="02020603050405020304" pitchFamily="18" charset="0"/>
                <a:cs typeface="Times" panose="02020603050405020304" pitchFamily="18" charset="0"/>
              </a:rPr>
              <a:t>The </a:t>
            </a:r>
            <a:r>
              <a:rPr lang="en-US" altLang="en-US" sz="2000" dirty="0">
                <a:latin typeface="Times" panose="02020603050405020304" pitchFamily="18" charset="0"/>
                <a:cs typeface="Times" panose="02020603050405020304" pitchFamily="18" charset="0"/>
              </a:rPr>
              <a:t>hard disks come with a single or double sided disk</a:t>
            </a:r>
            <a:r>
              <a:rPr lang="en-US" altLang="en-US" sz="2000" dirty="0" smtClean="0">
                <a:latin typeface="Times" panose="02020603050405020304" pitchFamily="18" charset="0"/>
                <a:cs typeface="Times" panose="02020603050405020304" pitchFamily="18" charset="0"/>
              </a:rPr>
              <a:t>.</a:t>
            </a:r>
          </a:p>
          <a:p>
            <a:pPr marL="0" lvl="0" indent="0" algn="just" eaLnBrk="0" fontAlgn="base" hangingPunct="0">
              <a:lnSpc>
                <a:spcPct val="100000"/>
              </a:lnSpc>
              <a:spcBef>
                <a:spcPct val="0"/>
              </a:spcBef>
              <a:spcAft>
                <a:spcPct val="0"/>
              </a:spcAft>
              <a:buNone/>
            </a:pPr>
            <a:endParaRPr lang="en-US" altLang="en-US" sz="2000" dirty="0">
              <a:latin typeface="Times" panose="02020603050405020304" pitchFamily="18" charset="0"/>
              <a:cs typeface="Times" panose="02020603050405020304" pitchFamily="18" charset="0"/>
            </a:endParaRPr>
          </a:p>
          <a:p>
            <a:pPr marL="0" lvl="0" indent="0" algn="just" eaLnBrk="0" fontAlgn="base" hangingPunct="0">
              <a:lnSpc>
                <a:spcPct val="100000"/>
              </a:lnSpc>
              <a:spcBef>
                <a:spcPct val="0"/>
              </a:spcBef>
              <a:spcAft>
                <a:spcPct val="0"/>
              </a:spcAft>
              <a:buNone/>
            </a:pPr>
            <a:r>
              <a:rPr lang="en-US" altLang="en-US" sz="2000" b="1" dirty="0">
                <a:latin typeface="Times" panose="02020603050405020304" pitchFamily="18" charset="0"/>
                <a:cs typeface="Times" panose="02020603050405020304" pitchFamily="18" charset="0"/>
              </a:rPr>
              <a:t>2.  </a:t>
            </a:r>
            <a:r>
              <a:rPr lang="en-US" altLang="en-US" sz="2000" b="1" dirty="0" smtClean="0">
                <a:latin typeface="Times" panose="02020603050405020304" pitchFamily="18" charset="0"/>
                <a:cs typeface="Times" panose="02020603050405020304" pitchFamily="18" charset="0"/>
              </a:rPr>
              <a:t>  Compact </a:t>
            </a:r>
            <a:r>
              <a:rPr lang="en-US" altLang="en-US" sz="2000" b="1" dirty="0">
                <a:latin typeface="Times" panose="02020603050405020304" pitchFamily="18" charset="0"/>
                <a:cs typeface="Times" panose="02020603050405020304" pitchFamily="18" charset="0"/>
              </a:rPr>
              <a:t>Disc (</a:t>
            </a:r>
            <a:r>
              <a:rPr lang="en-US" altLang="en-US" sz="2000" b="1" dirty="0" smtClean="0">
                <a:latin typeface="Times" panose="02020603050405020304" pitchFamily="18" charset="0"/>
                <a:cs typeface="Times" panose="02020603050405020304" pitchFamily="18" charset="0"/>
              </a:rPr>
              <a:t>CD)</a:t>
            </a:r>
            <a:r>
              <a:rPr lang="en-US" altLang="en-US" sz="2000" dirty="0" smtClean="0">
                <a:latin typeface="Times" panose="02020603050405020304" pitchFamily="18" charset="0"/>
                <a:cs typeface="Times" panose="02020603050405020304" pitchFamily="18" charset="0"/>
              </a:rPr>
              <a:t>: A </a:t>
            </a:r>
            <a:r>
              <a:rPr lang="en-US" altLang="en-US" sz="2000" dirty="0">
                <a:latin typeface="Times" panose="02020603050405020304" pitchFamily="18" charset="0"/>
                <a:cs typeface="Times" panose="02020603050405020304" pitchFamily="18" charset="0"/>
              </a:rPr>
              <a:t>CD or CD-ROM is made from 1.2 millimeters thick, polycarbonate plastic material. </a:t>
            </a:r>
            <a:r>
              <a:rPr lang="en-US" altLang="en-US" sz="2000" dirty="0" smtClean="0">
                <a:latin typeface="Times" panose="02020603050405020304" pitchFamily="18" charset="0"/>
                <a:cs typeface="Times" panose="02020603050405020304" pitchFamily="18" charset="0"/>
              </a:rPr>
              <a:t>       A </a:t>
            </a:r>
            <a:r>
              <a:rPr lang="en-US" altLang="en-US" sz="2000" dirty="0">
                <a:latin typeface="Times" panose="02020603050405020304" pitchFamily="18" charset="0"/>
                <a:cs typeface="Times" panose="02020603050405020304" pitchFamily="18" charset="0"/>
              </a:rPr>
              <a:t>thin layer of aluminum or gold is applied to the </a:t>
            </a:r>
            <a:r>
              <a:rPr lang="en-US" altLang="en-US" sz="2000" dirty="0" smtClean="0">
                <a:latin typeface="Times" panose="02020603050405020304" pitchFamily="18" charset="0"/>
                <a:cs typeface="Times" panose="02020603050405020304" pitchFamily="18" charset="0"/>
              </a:rPr>
              <a:t>surface.CD </a:t>
            </a:r>
            <a:r>
              <a:rPr lang="en-US" altLang="en-US" sz="2000" dirty="0">
                <a:latin typeface="Times" panose="02020603050405020304" pitchFamily="18" charset="0"/>
                <a:cs typeface="Times" panose="02020603050405020304" pitchFamily="18" charset="0"/>
              </a:rPr>
              <a:t>data is represented as tiny indentations known as "pits", encoded in a spiral track </a:t>
            </a:r>
            <a:r>
              <a:rPr lang="en-US" altLang="en-US" sz="2000" dirty="0" err="1">
                <a:latin typeface="Times" panose="02020603050405020304" pitchFamily="18" charset="0"/>
                <a:cs typeface="Times" panose="02020603050405020304" pitchFamily="18" charset="0"/>
              </a:rPr>
              <a:t>moulded</a:t>
            </a:r>
            <a:r>
              <a:rPr lang="en-US" altLang="en-US" sz="2000" dirty="0">
                <a:latin typeface="Times" panose="02020603050405020304" pitchFamily="18" charset="0"/>
                <a:cs typeface="Times" panose="02020603050405020304" pitchFamily="18" charset="0"/>
              </a:rPr>
              <a:t> into the top of the polycarbonate layer. </a:t>
            </a:r>
            <a:r>
              <a:rPr lang="en-US" altLang="en-US" sz="2000" dirty="0" smtClean="0">
                <a:latin typeface="Times" panose="02020603050405020304" pitchFamily="18" charset="0"/>
                <a:cs typeface="Times" panose="02020603050405020304" pitchFamily="18" charset="0"/>
              </a:rPr>
              <a:t>The </a:t>
            </a:r>
            <a:r>
              <a:rPr lang="en-US" altLang="en-US" sz="2000" dirty="0">
                <a:latin typeface="Times" panose="02020603050405020304" pitchFamily="18" charset="0"/>
                <a:cs typeface="Times" panose="02020603050405020304" pitchFamily="18" charset="0"/>
              </a:rPr>
              <a:t>areas between pits are known as "lands". A motor within the CD player rotates the disk. The capacity of an ordinary CD-ROM is 700MB</a:t>
            </a:r>
            <a:r>
              <a:rPr lang="en-US" altLang="en-US" sz="2000" dirty="0" smtClean="0">
                <a:latin typeface="Times" panose="02020603050405020304" pitchFamily="18" charset="0"/>
                <a:cs typeface="Times" panose="02020603050405020304" pitchFamily="18" charset="0"/>
              </a:rPr>
              <a:t>.</a:t>
            </a:r>
          </a:p>
          <a:p>
            <a:pPr marL="0" lvl="0" indent="0" algn="just" eaLnBrk="0" fontAlgn="base" hangingPunct="0">
              <a:lnSpc>
                <a:spcPct val="100000"/>
              </a:lnSpc>
              <a:spcBef>
                <a:spcPct val="0"/>
              </a:spcBef>
              <a:spcAft>
                <a:spcPct val="0"/>
              </a:spcAft>
              <a:buNone/>
            </a:pPr>
            <a:endParaRPr lang="en-US" altLang="en-US" sz="2300" dirty="0">
              <a:latin typeface="Times" panose="02020603050405020304" pitchFamily="18" charset="0"/>
              <a:cs typeface="Times" panose="02020603050405020304" pitchFamily="18" charset="0"/>
            </a:endParaRPr>
          </a:p>
          <a:p>
            <a:endParaRPr lang="en-US" dirty="0"/>
          </a:p>
        </p:txBody>
      </p:sp>
      <p:pic>
        <p:nvPicPr>
          <p:cNvPr id="4" name="Picture 2" descr="https://img.brainkart.com/imagebk34/z6j5bP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9613" y="5085494"/>
            <a:ext cx="1809750" cy="1581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24095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10966"/>
            <a:ext cx="10515600" cy="5765997"/>
          </a:xfrm>
        </p:spPr>
        <p:txBody>
          <a:bodyPr/>
          <a:lstStyle/>
          <a:p>
            <a:pPr marL="0" lvl="0" indent="0" algn="just" eaLnBrk="0" fontAlgn="base" hangingPunct="0">
              <a:lnSpc>
                <a:spcPct val="100000"/>
              </a:lnSpc>
              <a:spcBef>
                <a:spcPct val="0"/>
              </a:spcBef>
              <a:spcAft>
                <a:spcPct val="0"/>
              </a:spcAft>
              <a:buNone/>
            </a:pPr>
            <a:r>
              <a:rPr lang="en-US" altLang="en-US" sz="1800" b="1" dirty="0">
                <a:latin typeface="Times" panose="02020603050405020304" pitchFamily="18" charset="0"/>
                <a:cs typeface="Times" panose="02020603050405020304" pitchFamily="18" charset="0"/>
              </a:rPr>
              <a:t>3. Digital Versatile Disc (DVD)</a:t>
            </a:r>
            <a:endParaRPr lang="en-US" altLang="en-US" sz="1800" dirty="0">
              <a:latin typeface="Times" panose="02020603050405020304" pitchFamily="18" charset="0"/>
              <a:cs typeface="Times" panose="02020603050405020304" pitchFamily="18" charset="0"/>
            </a:endParaRPr>
          </a:p>
          <a:p>
            <a:pPr marL="0" lvl="0" indent="0" algn="just" eaLnBrk="0" fontAlgn="base" hangingPunct="0">
              <a:lnSpc>
                <a:spcPct val="100000"/>
              </a:lnSpc>
              <a:spcBef>
                <a:spcPct val="0"/>
              </a:spcBef>
              <a:spcAft>
                <a:spcPct val="0"/>
              </a:spcAft>
              <a:buNone/>
            </a:pPr>
            <a:r>
              <a:rPr lang="en-US" altLang="en-US" sz="1800" dirty="0">
                <a:latin typeface="Times" panose="02020603050405020304" pitchFamily="18" charset="0"/>
                <a:cs typeface="Times" panose="02020603050405020304" pitchFamily="18" charset="0"/>
              </a:rPr>
              <a:t> </a:t>
            </a:r>
          </a:p>
          <a:p>
            <a:pPr marL="0" lvl="0" indent="0" algn="just" eaLnBrk="0" fontAlgn="base" hangingPunct="0">
              <a:lnSpc>
                <a:spcPct val="100000"/>
              </a:lnSpc>
              <a:spcBef>
                <a:spcPct val="0"/>
              </a:spcBef>
              <a:spcAft>
                <a:spcPct val="0"/>
              </a:spcAft>
              <a:buNone/>
            </a:pPr>
            <a:r>
              <a:rPr lang="en-US" altLang="en-US" sz="1800" dirty="0">
                <a:latin typeface="Times" panose="02020603050405020304" pitchFamily="18" charset="0"/>
                <a:cs typeface="Times" panose="02020603050405020304" pitchFamily="18" charset="0"/>
              </a:rPr>
              <a:t>A </a:t>
            </a:r>
            <a:r>
              <a:rPr lang="en-US" altLang="en-US" sz="1800" b="1" dirty="0">
                <a:latin typeface="Times" panose="02020603050405020304" pitchFamily="18" charset="0"/>
                <a:cs typeface="Times" panose="02020603050405020304" pitchFamily="18" charset="0"/>
              </a:rPr>
              <a:t>DVD (Digital Versatile Disc</a:t>
            </a:r>
            <a:r>
              <a:rPr lang="en-US" altLang="en-US" sz="1800" dirty="0">
                <a:latin typeface="Times" panose="02020603050405020304" pitchFamily="18" charset="0"/>
                <a:cs typeface="Times" panose="02020603050405020304" pitchFamily="18" charset="0"/>
              </a:rPr>
              <a:t> </a:t>
            </a:r>
            <a:r>
              <a:rPr lang="en-US" altLang="en-US" sz="1800" b="1" dirty="0">
                <a:latin typeface="Times" panose="02020603050405020304" pitchFamily="18" charset="0"/>
                <a:cs typeface="Times" panose="02020603050405020304" pitchFamily="18" charset="0"/>
              </a:rPr>
              <a:t>or Digital Video Disc) </a:t>
            </a:r>
            <a:r>
              <a:rPr lang="en-US" altLang="en-US" sz="1800" dirty="0">
                <a:latin typeface="Times" panose="02020603050405020304" pitchFamily="18" charset="0"/>
                <a:cs typeface="Times" panose="02020603050405020304" pitchFamily="18" charset="0"/>
              </a:rPr>
              <a:t>is an optical disc</a:t>
            </a:r>
            <a:r>
              <a:rPr lang="en-US" altLang="en-US" sz="1800" b="1" dirty="0">
                <a:latin typeface="Times" panose="02020603050405020304" pitchFamily="18" charset="0"/>
                <a:cs typeface="Times" panose="02020603050405020304" pitchFamily="18" charset="0"/>
              </a:rPr>
              <a:t> </a:t>
            </a:r>
            <a:r>
              <a:rPr lang="en-US" altLang="en-US" sz="1800" dirty="0">
                <a:latin typeface="Times" panose="02020603050405020304" pitchFamily="18" charset="0"/>
                <a:cs typeface="Times" panose="02020603050405020304" pitchFamily="18" charset="0"/>
              </a:rPr>
              <a:t>capable of storing up to 4.7 GB of data, more than six times what a CD can hold. DVDs are often used to store movies at a better quality. </a:t>
            </a:r>
            <a:r>
              <a:rPr lang="en-US" altLang="en-US" sz="1800" dirty="0" smtClean="0">
                <a:latin typeface="Times" panose="02020603050405020304" pitchFamily="18" charset="0"/>
                <a:cs typeface="Times" panose="02020603050405020304" pitchFamily="18" charset="0"/>
              </a:rPr>
              <a:t>Like </a:t>
            </a:r>
            <a:r>
              <a:rPr lang="en-US" altLang="en-US" sz="1800" dirty="0">
                <a:latin typeface="Times" panose="02020603050405020304" pitchFamily="18" charset="0"/>
                <a:cs typeface="Times" panose="02020603050405020304" pitchFamily="18" charset="0"/>
              </a:rPr>
              <a:t>CDs, DVDs are read with a laser.</a:t>
            </a:r>
          </a:p>
          <a:p>
            <a:pPr marL="0" lvl="0" indent="0" algn="just" eaLnBrk="0" fontAlgn="base" hangingPunct="0">
              <a:lnSpc>
                <a:spcPct val="100000"/>
              </a:lnSpc>
              <a:spcBef>
                <a:spcPct val="0"/>
              </a:spcBef>
              <a:spcAft>
                <a:spcPct val="0"/>
              </a:spcAft>
              <a:buNone/>
            </a:pPr>
            <a:r>
              <a:rPr lang="en-US" altLang="en-US" dirty="0">
                <a:latin typeface="Times" panose="02020603050405020304" pitchFamily="18" charset="0"/>
              </a:rPr>
              <a:t> </a:t>
            </a:r>
            <a:endParaRPr lang="en-US" altLang="en-US" sz="1200" dirty="0"/>
          </a:p>
          <a:p>
            <a:endParaRPr lang="en-US" dirty="0"/>
          </a:p>
        </p:txBody>
      </p:sp>
      <p:pic>
        <p:nvPicPr>
          <p:cNvPr id="1027" name="Picture 3" descr="https://img.brainkart.com/imagebk34/KP6ouHQ.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5700" y="1937191"/>
            <a:ext cx="2400300" cy="19621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838200" y="4156457"/>
            <a:ext cx="10515600" cy="1477328"/>
          </a:xfrm>
          <a:prstGeom prst="rect">
            <a:avLst/>
          </a:prstGeom>
        </p:spPr>
        <p:txBody>
          <a:bodyPr wrap="square">
            <a:spAutoFit/>
          </a:bodyPr>
          <a:lstStyle/>
          <a:p>
            <a:pPr lvl="0" algn="just" eaLnBrk="0" fontAlgn="base" hangingPunct="0">
              <a:spcBef>
                <a:spcPct val="0"/>
              </a:spcBef>
              <a:spcAft>
                <a:spcPct val="0"/>
              </a:spcAft>
            </a:pPr>
            <a:r>
              <a:rPr lang="en-US" altLang="en-US" dirty="0">
                <a:solidFill>
                  <a:srgbClr val="231F20"/>
                </a:solidFill>
                <a:latin typeface="Times" panose="02020603050405020304" pitchFamily="18" charset="0"/>
              </a:rPr>
              <a:t>The disc can have one or two sides, and one or two layers of data per side; the number of sides and layers determines how much it can hold. A 12 cm diameter disc with single sided, single layer has 4.7 GB capacity, whereas the single sided, double layer has 8.5 GB capacity. The 8 cm DVD has 1.5 GB capacity. The capacity of a DVD-ROM can be visually determined by noting the number of data sides of the disc. Double-layered sides are usually gold-</a:t>
            </a:r>
            <a:r>
              <a:rPr lang="en-US" altLang="en-US" dirty="0" err="1">
                <a:solidFill>
                  <a:srgbClr val="231F20"/>
                </a:solidFill>
                <a:latin typeface="Times" panose="02020603050405020304" pitchFamily="18" charset="0"/>
              </a:rPr>
              <a:t>coloured</a:t>
            </a:r>
            <a:r>
              <a:rPr lang="en-US" altLang="en-US" dirty="0">
                <a:solidFill>
                  <a:srgbClr val="231F20"/>
                </a:solidFill>
                <a:latin typeface="Times" panose="02020603050405020304" pitchFamily="18" charset="0"/>
              </a:rPr>
              <a:t>, while single-layered sides are usually silver-</a:t>
            </a:r>
            <a:r>
              <a:rPr lang="en-US" altLang="en-US" dirty="0" err="1">
                <a:solidFill>
                  <a:srgbClr val="231F20"/>
                </a:solidFill>
                <a:latin typeface="Times" panose="02020603050405020304" pitchFamily="18" charset="0"/>
              </a:rPr>
              <a:t>coloured</a:t>
            </a:r>
            <a:r>
              <a:rPr lang="en-US" altLang="en-US" dirty="0">
                <a:solidFill>
                  <a:srgbClr val="231F20"/>
                </a:solidFill>
                <a:latin typeface="Times" panose="02020603050405020304" pitchFamily="18" charset="0"/>
              </a:rPr>
              <a:t>, like a CD.</a:t>
            </a:r>
            <a:endParaRPr lang="en-US" altLang="en-US" dirty="0"/>
          </a:p>
        </p:txBody>
      </p:sp>
    </p:spTree>
    <p:extLst>
      <p:ext uri="{BB962C8B-B14F-4D97-AF65-F5344CB8AC3E}">
        <p14:creationId xmlns:p14="http://schemas.microsoft.com/office/powerpoint/2010/main" val="3134972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8773" y="852755"/>
            <a:ext cx="11496782" cy="5324208"/>
          </a:xfrm>
        </p:spPr>
        <p:txBody>
          <a:bodyPr>
            <a:normAutofit/>
          </a:bodyPr>
          <a:lstStyle/>
          <a:p>
            <a:pPr marL="0" lvl="0" indent="0" algn="just" eaLnBrk="0" fontAlgn="base" hangingPunct="0">
              <a:lnSpc>
                <a:spcPct val="100000"/>
              </a:lnSpc>
              <a:spcBef>
                <a:spcPct val="0"/>
              </a:spcBef>
              <a:spcAft>
                <a:spcPct val="0"/>
              </a:spcAft>
              <a:buNone/>
            </a:pPr>
            <a:r>
              <a:rPr lang="en-US" altLang="en-US" sz="1800" b="1" dirty="0" smtClean="0">
                <a:latin typeface="Times" panose="02020603050405020304" pitchFamily="18" charset="0"/>
                <a:cs typeface="Times" panose="02020603050405020304" pitchFamily="18" charset="0"/>
              </a:rPr>
              <a:t>4. IDE (Integrated Drive Electronics): </a:t>
            </a:r>
            <a:r>
              <a:rPr lang="en-US" sz="1800" dirty="0">
                <a:latin typeface="Times" panose="02020603050405020304" pitchFamily="18" charset="0"/>
                <a:cs typeface="Times" panose="02020603050405020304" pitchFamily="18" charset="0"/>
              </a:rPr>
              <a:t>Integrated Drive Electronics (IDE) is a standard interface for connecting a motherboard to storage devices such as hard drives and CD-ROM/DVD drives. The original IDE had a 16-bit interface that connected two devices to a single-ribbon cable. This cost-effective IDE device carried its own circuitry and included an integrated disk drive controller. Prior to IDE, controllers were separate external </a:t>
            </a:r>
            <a:r>
              <a:rPr lang="en-US" sz="1800" dirty="0" smtClean="0">
                <a:latin typeface="Times" panose="02020603050405020304" pitchFamily="18" charset="0"/>
                <a:cs typeface="Times" panose="02020603050405020304" pitchFamily="18" charset="0"/>
              </a:rPr>
              <a:t>devices. IDE’s </a:t>
            </a:r>
            <a:r>
              <a:rPr lang="en-US" sz="1800" dirty="0">
                <a:latin typeface="Times" panose="02020603050405020304" pitchFamily="18" charset="0"/>
                <a:cs typeface="Times" panose="02020603050405020304" pitchFamily="18" charset="0"/>
              </a:rPr>
              <a:t>development increased data transfer rate (DTR) speed and reduced storage device and controller </a:t>
            </a:r>
            <a:r>
              <a:rPr lang="en-US" sz="1800" dirty="0" smtClean="0">
                <a:latin typeface="Times" panose="02020603050405020304" pitchFamily="18" charset="0"/>
                <a:cs typeface="Times" panose="02020603050405020304" pitchFamily="18" charset="0"/>
              </a:rPr>
              <a:t>issues. IDE </a:t>
            </a:r>
            <a:r>
              <a:rPr lang="en-US" sz="1800" dirty="0">
                <a:latin typeface="Times" panose="02020603050405020304" pitchFamily="18" charset="0"/>
                <a:cs typeface="Times" panose="02020603050405020304" pitchFamily="18" charset="0"/>
              </a:rPr>
              <a:t>is also known as Advanced Technology Attachment (ATA) or intelligent drive electronics (IDE</a:t>
            </a:r>
            <a:r>
              <a:rPr lang="en-US" sz="1800" dirty="0" smtClean="0">
                <a:latin typeface="Times" panose="02020603050405020304" pitchFamily="18" charset="0"/>
                <a:cs typeface="Times" panose="02020603050405020304" pitchFamily="18" charset="0"/>
              </a:rPr>
              <a:t>).</a:t>
            </a:r>
          </a:p>
          <a:p>
            <a:pPr marL="0" lvl="0" indent="0" algn="just" eaLnBrk="0" fontAlgn="base" hangingPunct="0">
              <a:lnSpc>
                <a:spcPct val="100000"/>
              </a:lnSpc>
              <a:spcBef>
                <a:spcPct val="0"/>
              </a:spcBef>
              <a:spcAft>
                <a:spcPct val="0"/>
              </a:spcAft>
              <a:buNone/>
            </a:pPr>
            <a:endParaRPr lang="en-US" altLang="en-US" sz="1800" b="1" dirty="0" smtClean="0">
              <a:latin typeface="Times" panose="02020603050405020304" pitchFamily="18" charset="0"/>
              <a:cs typeface="Times" panose="02020603050405020304" pitchFamily="18" charset="0"/>
            </a:endParaRPr>
          </a:p>
          <a:p>
            <a:pPr marL="0" lvl="0" indent="0" algn="just" eaLnBrk="0" fontAlgn="base" hangingPunct="0">
              <a:lnSpc>
                <a:spcPct val="100000"/>
              </a:lnSpc>
              <a:spcBef>
                <a:spcPct val="0"/>
              </a:spcBef>
              <a:spcAft>
                <a:spcPct val="0"/>
              </a:spcAft>
              <a:buNone/>
            </a:pPr>
            <a:r>
              <a:rPr lang="en-US" altLang="en-US" sz="1800" b="1" dirty="0" smtClean="0">
                <a:latin typeface="Times" panose="02020603050405020304" pitchFamily="18" charset="0"/>
                <a:cs typeface="Times" panose="02020603050405020304" pitchFamily="18" charset="0"/>
              </a:rPr>
              <a:t>5. SCSI (Small Computer System Interface): </a:t>
            </a:r>
            <a:r>
              <a:rPr lang="en-US" sz="1800" dirty="0">
                <a:latin typeface="Times" panose="02020603050405020304" pitchFamily="18" charset="0"/>
                <a:cs typeface="Times" panose="02020603050405020304" pitchFamily="18" charset="0"/>
              </a:rPr>
              <a:t>A small computer systems interface (SCSI) is a standard interface for connecting peripheral devices to a PC. Depending on the standard, generally it can connect up to 16 peripheral devices using a single bus including one host adapter. SCSI is used to increase performance, deliver faster data transfer transmission and provide larger expansion for devices such as CD-ROM drives, scanners, DVD drives and CD writers. SCSI is also frequently used with RAID, servers, high-performance PCs and storage area networks SCSI has a controller in charge of transferring data between the devices and the SCSI bus. It is either embedded on the motherboard or a host adapter is inserted into an expansion slot on the motherboard. The controller also contains SCSI basic input/output system, which is a small chip providing the required software to access and control devices. Each device on a parallel SCSI bus must be assigned a number between 0 and 7 on a narrow bus or 0 and 15 on a wider bus. This number is called an SCSI ID. Newer serial SCSI IDs such as </a:t>
            </a:r>
            <a:r>
              <a:rPr lang="en-US" sz="1800" dirty="0" err="1">
                <a:latin typeface="Times" panose="02020603050405020304" pitchFamily="18" charset="0"/>
                <a:cs typeface="Times" panose="02020603050405020304" pitchFamily="18" charset="0"/>
              </a:rPr>
              <a:t>serialattached</a:t>
            </a:r>
            <a:r>
              <a:rPr lang="en-US" sz="1800" dirty="0">
                <a:latin typeface="Times" panose="02020603050405020304" pitchFamily="18" charset="0"/>
                <a:cs typeface="Times" panose="02020603050405020304" pitchFamily="18" charset="0"/>
              </a:rPr>
              <a:t> SCSI (SAS) use an automatic process assigning a 7-bit number with the use of serial storage architecture initiators.</a:t>
            </a:r>
            <a:endParaRPr lang="en-US" altLang="en-US" sz="1800" dirty="0">
              <a:latin typeface="Times" panose="02020603050405020304" pitchFamily="18" charset="0"/>
              <a:cs typeface="Times" panose="02020603050405020304" pitchFamily="18" charset="0"/>
            </a:endParaRPr>
          </a:p>
          <a:p>
            <a:pPr marL="0" lvl="0" indent="0" algn="just" eaLnBrk="0" fontAlgn="base" hangingPunct="0">
              <a:lnSpc>
                <a:spcPct val="100000"/>
              </a:lnSpc>
              <a:spcBef>
                <a:spcPct val="0"/>
              </a:spcBef>
              <a:spcAft>
                <a:spcPct val="0"/>
              </a:spcAft>
              <a:buNone/>
            </a:pPr>
            <a:r>
              <a:rPr lang="en-US" altLang="en-US" sz="1800" dirty="0">
                <a:latin typeface="Times" panose="02020603050405020304" pitchFamily="18" charset="0"/>
                <a:cs typeface="Times" panose="02020603050405020304" pitchFamily="18" charset="0"/>
              </a:rPr>
              <a:t> </a:t>
            </a:r>
          </a:p>
          <a:p>
            <a:pPr marL="0" indent="0">
              <a:buNone/>
            </a:pPr>
            <a:endParaRPr lang="en-US" dirty="0"/>
          </a:p>
        </p:txBody>
      </p:sp>
    </p:spTree>
    <p:extLst>
      <p:ext uri="{BB962C8B-B14F-4D97-AF65-F5344CB8AC3E}">
        <p14:creationId xmlns:p14="http://schemas.microsoft.com/office/powerpoint/2010/main" val="9799201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1A1816"/>
                </a:solidFill>
                <a:latin typeface="Times" panose="02020603050405020304" pitchFamily="18" charset="0"/>
                <a:cs typeface="Times" panose="02020603050405020304" pitchFamily="18" charset="0"/>
              </a:rPr>
              <a:t>SCSI Bus Interface</a:t>
            </a:r>
            <a:br>
              <a:rPr lang="en-US" altLang="en-US" dirty="0">
                <a:solidFill>
                  <a:srgbClr val="1A1816"/>
                </a:solidFill>
                <a:latin typeface="Times" panose="02020603050405020304" pitchFamily="18" charset="0"/>
                <a:cs typeface="Times" panose="02020603050405020304" pitchFamily="18" charset="0"/>
              </a:rPr>
            </a:br>
            <a:endParaRPr lang="en-US" dirty="0"/>
          </a:p>
        </p:txBody>
      </p:sp>
      <p:sp>
        <p:nvSpPr>
          <p:cNvPr id="3" name="Content Placeholder 2"/>
          <p:cNvSpPr>
            <a:spLocks noGrp="1"/>
          </p:cNvSpPr>
          <p:nvPr>
            <p:ph idx="1"/>
          </p:nvPr>
        </p:nvSpPr>
        <p:spPr/>
        <p:txBody>
          <a:bodyPr>
            <a:normAutofit/>
          </a:bodyPr>
          <a:lstStyle/>
          <a:p>
            <a:pPr marL="0" indent="0" algn="just" eaLnBrk="0" fontAlgn="base" hangingPunct="0">
              <a:spcBef>
                <a:spcPct val="0"/>
              </a:spcBef>
              <a:spcAft>
                <a:spcPct val="0"/>
              </a:spcAft>
              <a:buNone/>
            </a:pPr>
            <a:r>
              <a:rPr lang="en-US" altLang="en-US" sz="1800" b="1" dirty="0" smtClean="0">
                <a:solidFill>
                  <a:srgbClr val="1A1816"/>
                </a:solidFill>
                <a:latin typeface="Times" panose="02020603050405020304" pitchFamily="18" charset="0"/>
                <a:cs typeface="Times" panose="02020603050405020304" pitchFamily="18" charset="0"/>
              </a:rPr>
              <a:t>Overview</a:t>
            </a:r>
            <a:endParaRPr lang="en-US" altLang="en-US" sz="1800" b="1" dirty="0">
              <a:solidFill>
                <a:srgbClr val="1A1816"/>
              </a:solidFill>
              <a:latin typeface="Times" panose="02020603050405020304" pitchFamily="18" charset="0"/>
              <a:cs typeface="Times" panose="02020603050405020304" pitchFamily="18" charset="0"/>
            </a:endParaRPr>
          </a:p>
          <a:p>
            <a:pPr marL="0" indent="0" algn="just" eaLnBrk="0" fontAlgn="base" hangingPunct="0">
              <a:spcBef>
                <a:spcPct val="0"/>
              </a:spcBef>
              <a:spcAft>
                <a:spcPct val="0"/>
              </a:spcAft>
              <a:buNone/>
            </a:pPr>
            <a:r>
              <a:rPr lang="en-US" altLang="en-US" sz="1800" dirty="0">
                <a:solidFill>
                  <a:srgbClr val="1A1816"/>
                </a:solidFill>
                <a:latin typeface="Times" panose="02020603050405020304" pitchFamily="18" charset="0"/>
                <a:cs typeface="Times" panose="02020603050405020304" pitchFamily="18" charset="0"/>
              </a:rPr>
              <a:t>The small computer system interface operates locally as an input and output (I/O) bus that uses a common command set to transfer controls and data to all devices. The main purpose of this interface, called the SCSI bus, is to provide host computer systems with connections to a variety of peripheral devices, including disk subsystems, tape subsystems, printers, scanners, optical devices, communication devices, and libraries. The SCSI bus design for the library provides a peer-to-peer, I/O interface that supports up to 16 devices and accommodates multiple hosts</a:t>
            </a:r>
            <a:r>
              <a:rPr lang="en-US" altLang="en-US" sz="1800" dirty="0" smtClean="0">
                <a:solidFill>
                  <a:srgbClr val="1A1816"/>
                </a:solidFill>
                <a:latin typeface="Times" panose="02020603050405020304" pitchFamily="18" charset="0"/>
                <a:cs typeface="Times" panose="02020603050405020304" pitchFamily="18" charset="0"/>
              </a:rPr>
              <a:t>.</a:t>
            </a:r>
          </a:p>
          <a:p>
            <a:pPr marL="0" indent="0" algn="just" eaLnBrk="0" fontAlgn="base" hangingPunct="0">
              <a:spcBef>
                <a:spcPct val="0"/>
              </a:spcBef>
              <a:spcAft>
                <a:spcPct val="0"/>
              </a:spcAft>
              <a:buNone/>
            </a:pPr>
            <a:endParaRPr lang="en-US" altLang="en-US" sz="1800" dirty="0">
              <a:solidFill>
                <a:srgbClr val="1A1816"/>
              </a:solidFill>
              <a:latin typeface="Times" panose="02020603050405020304" pitchFamily="18" charset="0"/>
              <a:cs typeface="Times" panose="02020603050405020304" pitchFamily="18" charset="0"/>
            </a:endParaRPr>
          </a:p>
          <a:p>
            <a:pPr marL="0" indent="0" algn="just" eaLnBrk="0" fontAlgn="base" hangingPunct="0">
              <a:spcBef>
                <a:spcPct val="0"/>
              </a:spcBef>
              <a:spcAft>
                <a:spcPct val="0"/>
              </a:spcAft>
              <a:buNone/>
            </a:pPr>
            <a:r>
              <a:rPr lang="en-US" altLang="en-US" sz="1800" dirty="0">
                <a:solidFill>
                  <a:srgbClr val="1A1816"/>
                </a:solidFill>
                <a:latin typeface="Times" panose="02020603050405020304" pitchFamily="18" charset="0"/>
                <a:cs typeface="Times" panose="02020603050405020304" pitchFamily="18" charset="0"/>
              </a:rPr>
              <a:t>Peer-to-peer interface communication can be from:</a:t>
            </a:r>
          </a:p>
          <a:p>
            <a:pPr marL="0" indent="0" algn="just" eaLnBrk="0" fontAlgn="base" hangingPunct="0">
              <a:spcBef>
                <a:spcPct val="0"/>
              </a:spcBef>
              <a:spcAft>
                <a:spcPct val="0"/>
              </a:spcAft>
              <a:buNone/>
            </a:pPr>
            <a:r>
              <a:rPr lang="en-US" altLang="en-US" sz="1800" dirty="0">
                <a:solidFill>
                  <a:srgbClr val="1A1816"/>
                </a:solidFill>
                <a:latin typeface="Times" panose="02020603050405020304" pitchFamily="18" charset="0"/>
                <a:cs typeface="Times" panose="02020603050405020304" pitchFamily="18" charset="0"/>
              </a:rPr>
              <a:t>Host to host</a:t>
            </a:r>
          </a:p>
          <a:p>
            <a:pPr marL="0" indent="0" algn="just" eaLnBrk="0" fontAlgn="base" hangingPunct="0">
              <a:spcBef>
                <a:spcPct val="0"/>
              </a:spcBef>
              <a:spcAft>
                <a:spcPct val="0"/>
              </a:spcAft>
              <a:buNone/>
            </a:pPr>
            <a:r>
              <a:rPr lang="en-US" altLang="en-US" sz="1800" dirty="0">
                <a:solidFill>
                  <a:srgbClr val="1A1816"/>
                </a:solidFill>
                <a:latin typeface="Times" panose="02020603050405020304" pitchFamily="18" charset="0"/>
                <a:cs typeface="Times" panose="02020603050405020304" pitchFamily="18" charset="0"/>
              </a:rPr>
              <a:t>Host to peripheral device</a:t>
            </a:r>
          </a:p>
          <a:p>
            <a:pPr marL="0" lvl="0" indent="0" algn="just" eaLnBrk="0" fontAlgn="base" hangingPunct="0">
              <a:spcBef>
                <a:spcPct val="0"/>
              </a:spcBef>
              <a:spcAft>
                <a:spcPct val="0"/>
              </a:spcAft>
              <a:buNone/>
            </a:pPr>
            <a:r>
              <a:rPr lang="en-US" altLang="en-US" sz="1800" dirty="0">
                <a:solidFill>
                  <a:srgbClr val="1A1816"/>
                </a:solidFill>
                <a:latin typeface="Times" panose="02020603050405020304" pitchFamily="18" charset="0"/>
                <a:cs typeface="Times" panose="02020603050405020304" pitchFamily="18" charset="0"/>
              </a:rPr>
              <a:t>Peripheral device to peripheral device</a:t>
            </a:r>
            <a:endParaRPr lang="en-US" sz="18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36965047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CSI Bus Example, two initiators connected to tape driv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9949" y="3981187"/>
            <a:ext cx="6088294" cy="210111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97115" y="0"/>
            <a:ext cx="11610633" cy="3416320"/>
          </a:xfrm>
          <a:prstGeom prst="rect">
            <a:avLst/>
          </a:prstGeom>
          <a:noFill/>
        </p:spPr>
        <p:txBody>
          <a:bodyPr wrap="square" rtlCol="0">
            <a:spAutoFit/>
          </a:bodyPr>
          <a:lstStyle/>
          <a:p>
            <a:pPr lvl="0" eaLnBrk="0" fontAlgn="base" hangingPunct="0">
              <a:spcBef>
                <a:spcPct val="0"/>
              </a:spcBef>
              <a:spcAft>
                <a:spcPct val="0"/>
              </a:spcAft>
            </a:pPr>
            <a:endParaRPr lang="en-US" altLang="en-US" dirty="0">
              <a:solidFill>
                <a:srgbClr val="1A1816"/>
              </a:solidFill>
              <a:latin typeface="Times" panose="02020603050405020304" pitchFamily="18" charset="0"/>
              <a:cs typeface="Times" panose="02020603050405020304" pitchFamily="18" charset="0"/>
            </a:endParaRPr>
          </a:p>
          <a:p>
            <a:pPr lvl="0" algn="just" eaLnBrk="0" fontAlgn="base" hangingPunct="0">
              <a:spcBef>
                <a:spcPct val="0"/>
              </a:spcBef>
              <a:spcAft>
                <a:spcPct val="0"/>
              </a:spcAft>
            </a:pPr>
            <a:r>
              <a:rPr lang="en-US" altLang="en-US" dirty="0">
                <a:solidFill>
                  <a:srgbClr val="1A1816"/>
                </a:solidFill>
                <a:latin typeface="Times" panose="02020603050405020304" pitchFamily="18" charset="0"/>
                <a:cs typeface="Times" panose="02020603050405020304" pitchFamily="18" charset="0"/>
              </a:rPr>
              <a:t>SCSI terms defining communication between devices on the SCSI bus include:</a:t>
            </a:r>
          </a:p>
          <a:p>
            <a:pPr lvl="0" algn="just" eaLnBrk="0" fontAlgn="base" hangingPunct="0">
              <a:spcBef>
                <a:spcPct val="0"/>
              </a:spcBef>
              <a:spcAft>
                <a:spcPct val="0"/>
              </a:spcAft>
              <a:buFontTx/>
              <a:buChar char="•"/>
            </a:pPr>
            <a:r>
              <a:rPr lang="en-US" altLang="en-US" dirty="0">
                <a:solidFill>
                  <a:srgbClr val="1A1816"/>
                </a:solidFill>
                <a:latin typeface="Times" panose="02020603050405020304" pitchFamily="18" charset="0"/>
                <a:cs typeface="Times" panose="02020603050405020304" pitchFamily="18" charset="0"/>
              </a:rPr>
              <a:t>Initiator is the device that requests an operation.</a:t>
            </a:r>
          </a:p>
          <a:p>
            <a:pPr lvl="0" algn="just" eaLnBrk="0" fontAlgn="base" hangingPunct="0">
              <a:spcBef>
                <a:spcPct val="0"/>
              </a:spcBef>
              <a:spcAft>
                <a:spcPct val="0"/>
              </a:spcAft>
              <a:buFontTx/>
              <a:buChar char="•"/>
            </a:pPr>
            <a:r>
              <a:rPr lang="en-US" altLang="en-US" dirty="0">
                <a:solidFill>
                  <a:srgbClr val="1A1816"/>
                </a:solidFill>
                <a:latin typeface="Times" panose="02020603050405020304" pitchFamily="18" charset="0"/>
                <a:cs typeface="Times" panose="02020603050405020304" pitchFamily="18" charset="0"/>
              </a:rPr>
              <a:t>Target is the device that performs the operation requested.</a:t>
            </a:r>
          </a:p>
          <a:p>
            <a:pPr lvl="0" algn="just" eaLnBrk="0" fontAlgn="base" hangingPunct="0">
              <a:spcBef>
                <a:spcPct val="0"/>
              </a:spcBef>
              <a:spcAft>
                <a:spcPct val="0"/>
              </a:spcAft>
            </a:pPr>
            <a:r>
              <a:rPr lang="en-US" altLang="en-US" dirty="0">
                <a:solidFill>
                  <a:srgbClr val="1A1816"/>
                </a:solidFill>
                <a:latin typeface="Times" panose="02020603050405020304" pitchFamily="18" charset="0"/>
                <a:cs typeface="Times" panose="02020603050405020304" pitchFamily="18" charset="0"/>
              </a:rPr>
              <a:t>Some targets are control units that can access one or more physical or virtual peripheral devices addressable through the control </a:t>
            </a:r>
            <a:r>
              <a:rPr lang="en-US" altLang="en-US" dirty="0" err="1" smtClean="0">
                <a:solidFill>
                  <a:srgbClr val="1A1816"/>
                </a:solidFill>
                <a:latin typeface="Times" panose="02020603050405020304" pitchFamily="18" charset="0"/>
                <a:cs typeface="Times" panose="02020603050405020304" pitchFamily="18" charset="0"/>
              </a:rPr>
              <a:t>unit.These</a:t>
            </a:r>
            <a:r>
              <a:rPr lang="en-US" altLang="en-US" dirty="0" smtClean="0">
                <a:solidFill>
                  <a:srgbClr val="1A1816"/>
                </a:solidFill>
                <a:latin typeface="Times" panose="02020603050405020304" pitchFamily="18" charset="0"/>
                <a:cs typeface="Times" panose="02020603050405020304" pitchFamily="18" charset="0"/>
              </a:rPr>
              <a:t> </a:t>
            </a:r>
            <a:r>
              <a:rPr lang="en-US" altLang="en-US" dirty="0">
                <a:solidFill>
                  <a:srgbClr val="1A1816"/>
                </a:solidFill>
                <a:latin typeface="Times" panose="02020603050405020304" pitchFamily="18" charset="0"/>
                <a:cs typeface="Times" panose="02020603050405020304" pitchFamily="18" charset="0"/>
              </a:rPr>
              <a:t>peripheral devices are called logical units and are assigned specific addresses or logical unit numbers (LUNs</a:t>
            </a:r>
            <a:r>
              <a:rPr lang="en-US" altLang="en-US" dirty="0" smtClean="0">
                <a:solidFill>
                  <a:srgbClr val="1A1816"/>
                </a:solidFill>
                <a:latin typeface="Times" panose="02020603050405020304" pitchFamily="18" charset="0"/>
                <a:cs typeface="Times" panose="02020603050405020304" pitchFamily="18" charset="0"/>
              </a:rPr>
              <a:t>). The </a:t>
            </a:r>
            <a:r>
              <a:rPr lang="en-US" altLang="en-US" dirty="0">
                <a:solidFill>
                  <a:srgbClr val="1A1816"/>
                </a:solidFill>
                <a:latin typeface="Times" panose="02020603050405020304" pitchFamily="18" charset="0"/>
                <a:cs typeface="Times" panose="02020603050405020304" pitchFamily="18" charset="0"/>
              </a:rPr>
              <a:t>library supports SCSI-3 </a:t>
            </a:r>
            <a:r>
              <a:rPr lang="en-US" altLang="en-US" dirty="0" err="1" smtClean="0">
                <a:solidFill>
                  <a:srgbClr val="1A1816"/>
                </a:solidFill>
                <a:latin typeface="Times" panose="02020603050405020304" pitchFamily="18" charset="0"/>
                <a:cs typeface="Times" panose="02020603050405020304" pitchFamily="18" charset="0"/>
              </a:rPr>
              <a:t>commands.The</a:t>
            </a:r>
            <a:r>
              <a:rPr lang="en-US" altLang="en-US" dirty="0" smtClean="0">
                <a:solidFill>
                  <a:srgbClr val="1A1816"/>
                </a:solidFill>
                <a:latin typeface="Times" panose="02020603050405020304" pitchFamily="18" charset="0"/>
                <a:cs typeface="Times" panose="02020603050405020304" pitchFamily="18" charset="0"/>
              </a:rPr>
              <a:t> </a:t>
            </a:r>
            <a:r>
              <a:rPr lang="en-US" altLang="en-US" dirty="0">
                <a:solidFill>
                  <a:srgbClr val="1A1816"/>
                </a:solidFill>
                <a:latin typeface="Times" panose="02020603050405020304" pitchFamily="18" charset="0"/>
                <a:cs typeface="Times" panose="02020603050405020304" pitchFamily="18" charset="0"/>
              </a:rPr>
              <a:t>library and the tape drives have separate connections for attachment to the SCSI bus. </a:t>
            </a:r>
            <a:r>
              <a:rPr lang="en-US" altLang="en-US" dirty="0" smtClean="0">
                <a:solidFill>
                  <a:srgbClr val="1A1816"/>
                </a:solidFill>
                <a:latin typeface="Times" panose="02020603050405020304" pitchFamily="18" charset="0"/>
                <a:cs typeface="Times" panose="02020603050405020304" pitchFamily="18" charset="0"/>
              </a:rPr>
              <a:t>Daisy-chain </a:t>
            </a:r>
            <a:r>
              <a:rPr lang="en-US" altLang="en-US" dirty="0">
                <a:solidFill>
                  <a:srgbClr val="1A1816"/>
                </a:solidFill>
                <a:latin typeface="Times" panose="02020603050405020304" pitchFamily="18" charset="0"/>
                <a:cs typeface="Times" panose="02020603050405020304" pitchFamily="18" charset="0"/>
              </a:rPr>
              <a:t>cables are available to interconnect devices on the SCSI bus but keep the total cable length to a minimum. </a:t>
            </a:r>
            <a:r>
              <a:rPr lang="en-US" altLang="en-US" dirty="0" smtClean="0">
                <a:solidFill>
                  <a:srgbClr val="1A1816"/>
                </a:solidFill>
                <a:latin typeface="Times" panose="02020603050405020304" pitchFamily="18" charset="0"/>
                <a:cs typeface="Times" panose="02020603050405020304" pitchFamily="18" charset="0"/>
              </a:rPr>
              <a:t>The </a:t>
            </a:r>
            <a:r>
              <a:rPr lang="en-US" altLang="en-US" dirty="0">
                <a:solidFill>
                  <a:srgbClr val="1A1816"/>
                </a:solidFill>
                <a:latin typeface="Times" panose="02020603050405020304" pitchFamily="18" charset="0"/>
                <a:cs typeface="Times" panose="02020603050405020304" pitchFamily="18" charset="0"/>
              </a:rPr>
              <a:t>following figure shows an example of a library and four tape drives that are daisy-chained to two initiators (or hosts</a:t>
            </a:r>
            <a:r>
              <a:rPr lang="en-US" altLang="en-US" dirty="0" smtClean="0">
                <a:solidFill>
                  <a:srgbClr val="1A1816"/>
                </a:solidFill>
                <a:latin typeface="Times" panose="02020603050405020304" pitchFamily="18" charset="0"/>
                <a:cs typeface="Times" panose="02020603050405020304" pitchFamily="18" charset="0"/>
              </a:rPr>
              <a:t>).It </a:t>
            </a:r>
            <a:r>
              <a:rPr lang="en-US" altLang="en-US" dirty="0">
                <a:solidFill>
                  <a:srgbClr val="1A1816"/>
                </a:solidFill>
                <a:latin typeface="Times" panose="02020603050405020304" pitchFamily="18" charset="0"/>
                <a:cs typeface="Times" panose="02020603050405020304" pitchFamily="18" charset="0"/>
              </a:rPr>
              <a:t>is recommended that the drives be connected to a separate SCSI bus from the library.</a:t>
            </a:r>
          </a:p>
          <a:p>
            <a:pPr lvl="0" algn="just" eaLnBrk="0" fontAlgn="base" hangingPunct="0">
              <a:spcBef>
                <a:spcPct val="0"/>
              </a:spcBef>
              <a:spcAft>
                <a:spcPct val="0"/>
              </a:spcAft>
            </a:pPr>
            <a:r>
              <a:rPr lang="en-US" altLang="en-US" dirty="0">
                <a:solidFill>
                  <a:srgbClr val="1A1816"/>
                </a:solidFill>
                <a:latin typeface="Times" panose="02020603050405020304" pitchFamily="18" charset="0"/>
                <a:cs typeface="Times" panose="02020603050405020304" pitchFamily="18" charset="0"/>
              </a:rPr>
              <a:t>Figure 1-1 Example of a Library Configuration on the SCSI Bus  </a:t>
            </a:r>
          </a:p>
          <a:p>
            <a:endParaRPr lang="en-US" dirty="0"/>
          </a:p>
        </p:txBody>
      </p:sp>
    </p:spTree>
    <p:extLst>
      <p:ext uri="{BB962C8B-B14F-4D97-AF65-F5344CB8AC3E}">
        <p14:creationId xmlns:p14="http://schemas.microsoft.com/office/powerpoint/2010/main" val="369383796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589" y="592726"/>
            <a:ext cx="10515600" cy="4351338"/>
          </a:xfrm>
        </p:spPr>
        <p:txBody>
          <a:bodyPr>
            <a:normAutofit/>
          </a:bodyPr>
          <a:lstStyle/>
          <a:p>
            <a:pPr marL="0" lvl="0" indent="0" eaLnBrk="0" fontAlgn="base" hangingPunct="0">
              <a:lnSpc>
                <a:spcPct val="100000"/>
              </a:lnSpc>
              <a:spcBef>
                <a:spcPct val="0"/>
              </a:spcBef>
              <a:spcAft>
                <a:spcPct val="0"/>
              </a:spcAft>
              <a:buNone/>
            </a:pPr>
            <a:r>
              <a:rPr lang="en-US" altLang="en-US" b="1" dirty="0">
                <a:solidFill>
                  <a:srgbClr val="1A1816"/>
                </a:solidFill>
                <a:latin typeface="Times" panose="02020603050405020304" pitchFamily="18" charset="0"/>
                <a:cs typeface="Times" panose="02020603050405020304" pitchFamily="18" charset="0"/>
              </a:rPr>
              <a:t>Benefits</a:t>
            </a:r>
          </a:p>
          <a:p>
            <a:pPr marL="0" lvl="0" indent="0" eaLnBrk="0" fontAlgn="base" hangingPunct="0">
              <a:lnSpc>
                <a:spcPct val="100000"/>
              </a:lnSpc>
              <a:spcBef>
                <a:spcPct val="0"/>
              </a:spcBef>
              <a:spcAft>
                <a:spcPct val="0"/>
              </a:spcAft>
              <a:buNone/>
            </a:pPr>
            <a:r>
              <a:rPr lang="en-US" altLang="en-US" sz="2000" dirty="0">
                <a:solidFill>
                  <a:srgbClr val="1A1816"/>
                </a:solidFill>
                <a:latin typeface="Times" panose="02020603050405020304" pitchFamily="18" charset="0"/>
                <a:cs typeface="Times" panose="02020603050405020304" pitchFamily="18" charset="0"/>
              </a:rPr>
              <a:t>A small computer system interface also provides these benefits:</a:t>
            </a:r>
          </a:p>
          <a:p>
            <a:pPr marL="0" lvl="0" indent="0" eaLnBrk="0" fontAlgn="base" hangingPunct="0">
              <a:lnSpc>
                <a:spcPct val="100000"/>
              </a:lnSpc>
              <a:spcBef>
                <a:spcPct val="0"/>
              </a:spcBef>
              <a:spcAft>
                <a:spcPct val="0"/>
              </a:spcAft>
              <a:buFontTx/>
              <a:buChar char="•"/>
            </a:pPr>
            <a:r>
              <a:rPr lang="en-US" altLang="en-US" sz="2000" dirty="0">
                <a:solidFill>
                  <a:srgbClr val="1A1816"/>
                </a:solidFill>
                <a:latin typeface="Times" panose="02020603050405020304" pitchFamily="18" charset="0"/>
                <a:cs typeface="Times" panose="02020603050405020304" pitchFamily="18" charset="0"/>
              </a:rPr>
              <a:t>Low overhead</a:t>
            </a:r>
          </a:p>
          <a:p>
            <a:pPr marL="0" lvl="0" indent="0" eaLnBrk="0" fontAlgn="base" hangingPunct="0">
              <a:lnSpc>
                <a:spcPct val="100000"/>
              </a:lnSpc>
              <a:spcBef>
                <a:spcPct val="0"/>
              </a:spcBef>
              <a:spcAft>
                <a:spcPct val="0"/>
              </a:spcAft>
              <a:buFontTx/>
              <a:buChar char="•"/>
            </a:pPr>
            <a:r>
              <a:rPr lang="en-US" altLang="en-US" sz="2000" dirty="0">
                <a:solidFill>
                  <a:srgbClr val="1A1816"/>
                </a:solidFill>
                <a:latin typeface="Times" panose="02020603050405020304" pitchFamily="18" charset="0"/>
                <a:cs typeface="Times" panose="02020603050405020304" pitchFamily="18" charset="0"/>
              </a:rPr>
              <a:t>High transfer rates</a:t>
            </a:r>
          </a:p>
          <a:p>
            <a:pPr marL="0" lvl="0" indent="0" eaLnBrk="0" fontAlgn="base" hangingPunct="0">
              <a:lnSpc>
                <a:spcPct val="100000"/>
              </a:lnSpc>
              <a:spcBef>
                <a:spcPct val="0"/>
              </a:spcBef>
              <a:spcAft>
                <a:spcPct val="0"/>
              </a:spcAft>
              <a:buFontTx/>
              <a:buChar char="•"/>
            </a:pPr>
            <a:r>
              <a:rPr lang="en-US" altLang="en-US" sz="2000" dirty="0">
                <a:solidFill>
                  <a:srgbClr val="1A1816"/>
                </a:solidFill>
                <a:latin typeface="Times" panose="02020603050405020304" pitchFamily="18" charset="0"/>
                <a:cs typeface="Times" panose="02020603050405020304" pitchFamily="18" charset="0"/>
              </a:rPr>
              <a:t>A high-performance buffered interface</a:t>
            </a:r>
          </a:p>
          <a:p>
            <a:pPr marL="0" lvl="0" indent="0" eaLnBrk="0" fontAlgn="base" hangingPunct="0">
              <a:lnSpc>
                <a:spcPct val="100000"/>
              </a:lnSpc>
              <a:spcBef>
                <a:spcPct val="0"/>
              </a:spcBef>
              <a:spcAft>
                <a:spcPct val="0"/>
              </a:spcAft>
              <a:buFontTx/>
              <a:buChar char="•"/>
            </a:pPr>
            <a:r>
              <a:rPr lang="en-US" altLang="en-US" sz="2000" dirty="0">
                <a:solidFill>
                  <a:srgbClr val="1A1816"/>
                </a:solidFill>
                <a:latin typeface="Times" panose="02020603050405020304" pitchFamily="18" charset="0"/>
                <a:cs typeface="Times" panose="02020603050405020304" pitchFamily="18" charset="0"/>
              </a:rPr>
              <a:t>Conformance to industry standards</a:t>
            </a:r>
          </a:p>
          <a:p>
            <a:pPr marL="0" lvl="0" indent="0" eaLnBrk="0" fontAlgn="base" hangingPunct="0">
              <a:lnSpc>
                <a:spcPct val="100000"/>
              </a:lnSpc>
              <a:spcBef>
                <a:spcPct val="0"/>
              </a:spcBef>
              <a:spcAft>
                <a:spcPct val="0"/>
              </a:spcAft>
              <a:buFontTx/>
              <a:buChar char="•"/>
            </a:pPr>
            <a:r>
              <a:rPr lang="en-US" altLang="en-US" sz="2000" dirty="0">
                <a:solidFill>
                  <a:srgbClr val="1A1816"/>
                </a:solidFill>
                <a:latin typeface="Times" panose="02020603050405020304" pitchFamily="18" charset="0"/>
                <a:cs typeface="Times" panose="02020603050405020304" pitchFamily="18" charset="0"/>
              </a:rPr>
              <a:t>Plug compatibility for easy integration</a:t>
            </a:r>
          </a:p>
          <a:p>
            <a:pPr marL="0" lvl="0" indent="0" eaLnBrk="0" fontAlgn="base" hangingPunct="0">
              <a:lnSpc>
                <a:spcPct val="100000"/>
              </a:lnSpc>
              <a:spcBef>
                <a:spcPct val="0"/>
              </a:spcBef>
              <a:spcAft>
                <a:spcPct val="0"/>
              </a:spcAft>
              <a:buFontTx/>
              <a:buChar char="•"/>
            </a:pPr>
            <a:r>
              <a:rPr lang="en-US" altLang="en-US" sz="2000" dirty="0">
                <a:solidFill>
                  <a:srgbClr val="1A1816"/>
                </a:solidFill>
                <a:latin typeface="Times" panose="02020603050405020304" pitchFamily="18" charset="0"/>
                <a:cs typeface="Times" panose="02020603050405020304" pitchFamily="18" charset="0"/>
              </a:rPr>
              <a:t>Error recovery, parity, and sequence checking provides high reliability</a:t>
            </a:r>
          </a:p>
          <a:p>
            <a:pPr marL="0" lvl="0" indent="0" eaLnBrk="0" fontAlgn="base" hangingPunct="0">
              <a:lnSpc>
                <a:spcPct val="100000"/>
              </a:lnSpc>
              <a:spcBef>
                <a:spcPct val="0"/>
              </a:spcBef>
              <a:spcAft>
                <a:spcPct val="0"/>
              </a:spcAft>
              <a:buFontTx/>
              <a:buChar char="•"/>
            </a:pPr>
            <a:r>
              <a:rPr lang="en-US" altLang="en-US" sz="2000" dirty="0">
                <a:solidFill>
                  <a:srgbClr val="1A1816"/>
                </a:solidFill>
                <a:latin typeface="Times" panose="02020603050405020304" pitchFamily="18" charset="0"/>
                <a:cs typeface="Times" panose="02020603050405020304" pitchFamily="18" charset="0"/>
              </a:rPr>
              <a:t>Provisions in the command set for vendor-unique fields</a:t>
            </a:r>
          </a:p>
          <a:p>
            <a:pPr marL="0" lvl="0" indent="0" eaLnBrk="0" fontAlgn="base" hangingPunct="0">
              <a:lnSpc>
                <a:spcPct val="100000"/>
              </a:lnSpc>
              <a:spcBef>
                <a:spcPct val="0"/>
              </a:spcBef>
              <a:spcAft>
                <a:spcPct val="0"/>
              </a:spcAft>
              <a:buFontTx/>
              <a:buChar char="•"/>
            </a:pPr>
            <a:r>
              <a:rPr lang="en-US" altLang="en-US" sz="2000" dirty="0">
                <a:solidFill>
                  <a:srgbClr val="1A1816"/>
                </a:solidFill>
                <a:latin typeface="Times" panose="02020603050405020304" pitchFamily="18" charset="0"/>
                <a:cs typeface="Times" panose="02020603050405020304" pitchFamily="18" charset="0"/>
              </a:rPr>
              <a:t>Standard or common command sets with an intelligent interface that provides device independence</a:t>
            </a:r>
          </a:p>
          <a:p>
            <a:pPr marL="0" lvl="0" indent="0" eaLnBrk="0" fontAlgn="base" hangingPunct="0">
              <a:lnSpc>
                <a:spcPct val="100000"/>
              </a:lnSpc>
              <a:spcBef>
                <a:spcPct val="0"/>
              </a:spcBef>
              <a:spcAft>
                <a:spcPct val="0"/>
              </a:spcAft>
              <a:buNone/>
            </a:pPr>
            <a:endParaRPr lang="en-US" altLang="en-US" sz="9600" dirty="0">
              <a:solidFill>
                <a:srgbClr val="1A1816"/>
              </a:solidFill>
              <a:latin typeface="Oracle Sans"/>
            </a:endParaRPr>
          </a:p>
          <a:p>
            <a:endParaRPr lang="en-US" dirty="0"/>
          </a:p>
        </p:txBody>
      </p:sp>
    </p:spTree>
    <p:extLst>
      <p:ext uri="{BB962C8B-B14F-4D97-AF65-F5344CB8AC3E}">
        <p14:creationId xmlns:p14="http://schemas.microsoft.com/office/powerpoint/2010/main" val="24239872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31515"/>
            <a:ext cx="10515600" cy="5198723"/>
          </a:xfrm>
        </p:spPr>
        <p:txBody>
          <a:bodyPr>
            <a:normAutofit fontScale="77500" lnSpcReduction="20000"/>
          </a:bodyPr>
          <a:lstStyle/>
          <a:p>
            <a:pPr marL="0" indent="0" algn="just">
              <a:buNone/>
            </a:pPr>
            <a:r>
              <a:rPr lang="en-US" altLang="en-US" sz="2600" b="1" dirty="0">
                <a:latin typeface="Times" panose="02020603050405020304" pitchFamily="18" charset="0"/>
                <a:cs typeface="Times" panose="02020603050405020304" pitchFamily="18" charset="0"/>
              </a:rPr>
              <a:t>6. RAID </a:t>
            </a:r>
            <a:r>
              <a:rPr lang="en-US" altLang="en-US" sz="2600" b="1" dirty="0" smtClean="0">
                <a:latin typeface="Times" panose="02020603050405020304" pitchFamily="18" charset="0"/>
                <a:cs typeface="Times" panose="02020603050405020304" pitchFamily="18" charset="0"/>
              </a:rPr>
              <a:t>(</a:t>
            </a:r>
            <a:r>
              <a:rPr lang="en-US" sz="2600" dirty="0">
                <a:latin typeface="Times" panose="02020603050405020304" pitchFamily="18" charset="0"/>
                <a:cs typeface="Times" panose="02020603050405020304" pitchFamily="18" charset="0"/>
              </a:rPr>
              <a:t>Redundant Array of Inexpensive </a:t>
            </a:r>
            <a:r>
              <a:rPr lang="en-US" sz="2600" dirty="0" smtClean="0">
                <a:latin typeface="Times" panose="02020603050405020304" pitchFamily="18" charset="0"/>
                <a:cs typeface="Times" panose="02020603050405020304" pitchFamily="18" charset="0"/>
              </a:rPr>
              <a:t>Disks): </a:t>
            </a:r>
          </a:p>
          <a:p>
            <a:pPr algn="just"/>
            <a:r>
              <a:rPr lang="en-US" sz="2300" dirty="0" smtClean="0">
                <a:latin typeface="Times" panose="02020603050405020304" pitchFamily="18" charset="0"/>
                <a:cs typeface="Times" panose="02020603050405020304" pitchFamily="18" charset="0"/>
              </a:rPr>
              <a:t>RAID </a:t>
            </a:r>
            <a:r>
              <a:rPr lang="en-US" sz="2300" dirty="0">
                <a:latin typeface="Times" panose="02020603050405020304" pitchFamily="18" charset="0"/>
                <a:cs typeface="Times" panose="02020603050405020304" pitchFamily="18" charset="0"/>
              </a:rPr>
              <a:t>or redundant array of independent disks is a data storage virtualization technology that combines multiple physical disk drive components into one or more logical units for data redundancy, performance improvement, or both.</a:t>
            </a:r>
          </a:p>
          <a:p>
            <a:pPr algn="just"/>
            <a:r>
              <a:rPr lang="en-US" sz="2300" dirty="0">
                <a:latin typeface="Times" panose="02020603050405020304" pitchFamily="18" charset="0"/>
                <a:cs typeface="Times" panose="02020603050405020304" pitchFamily="18" charset="0"/>
              </a:rPr>
              <a:t>It is a way of storing the same data in different places on multiple hard disks or solid-state drives to protect data in the case of a drive failure. A RAID system consists of two or more drives working in parallel. These can be hard discs, but there is a trend to use SSD technology (Solid State Drives).</a:t>
            </a:r>
          </a:p>
          <a:p>
            <a:pPr algn="just"/>
            <a:r>
              <a:rPr lang="en-US" sz="2300" dirty="0">
                <a:latin typeface="Times" panose="02020603050405020304" pitchFamily="18" charset="0"/>
                <a:cs typeface="Times" panose="02020603050405020304" pitchFamily="18" charset="0"/>
              </a:rPr>
              <a:t>RAID combines several independent and relatively small disks into single storage of a large size. The disks included in the array are called </a:t>
            </a:r>
            <a:r>
              <a:rPr lang="en-US" sz="2300" b="1" dirty="0">
                <a:latin typeface="Times" panose="02020603050405020304" pitchFamily="18" charset="0"/>
                <a:cs typeface="Times" panose="02020603050405020304" pitchFamily="18" charset="0"/>
              </a:rPr>
              <a:t>array members</a:t>
            </a:r>
            <a:r>
              <a:rPr lang="en-US" sz="2300" dirty="0">
                <a:latin typeface="Times" panose="02020603050405020304" pitchFamily="18" charset="0"/>
                <a:cs typeface="Times" panose="02020603050405020304" pitchFamily="18" charset="0"/>
              </a:rPr>
              <a:t>. The disks can combine into the array in different ways, which are known as </a:t>
            </a:r>
            <a:r>
              <a:rPr lang="en-US" sz="2300" b="1" dirty="0">
                <a:latin typeface="Times" panose="02020603050405020304" pitchFamily="18" charset="0"/>
                <a:cs typeface="Times" panose="02020603050405020304" pitchFamily="18" charset="0"/>
              </a:rPr>
              <a:t>RAID levels</a:t>
            </a:r>
            <a:r>
              <a:rPr lang="en-US" sz="2300" dirty="0">
                <a:latin typeface="Times" panose="02020603050405020304" pitchFamily="18" charset="0"/>
                <a:cs typeface="Times" panose="02020603050405020304" pitchFamily="18" charset="0"/>
              </a:rPr>
              <a:t>. Each of RAID levels has its own characteristics of:</a:t>
            </a:r>
          </a:p>
          <a:p>
            <a:pPr algn="just"/>
            <a:r>
              <a:rPr lang="en-US" sz="2300" b="1" dirty="0">
                <a:latin typeface="Times" panose="02020603050405020304" pitchFamily="18" charset="0"/>
                <a:cs typeface="Times" panose="02020603050405020304" pitchFamily="18" charset="0"/>
              </a:rPr>
              <a:t>Fault-tolerance</a:t>
            </a:r>
            <a:r>
              <a:rPr lang="en-US" sz="2300" dirty="0">
                <a:latin typeface="Times" panose="02020603050405020304" pitchFamily="18" charset="0"/>
                <a:cs typeface="Times" panose="02020603050405020304" pitchFamily="18" charset="0"/>
              </a:rPr>
              <a:t> is the ability to survive one or several disk failures.</a:t>
            </a:r>
          </a:p>
          <a:p>
            <a:pPr algn="just"/>
            <a:r>
              <a:rPr lang="en-US" sz="2300" b="1" dirty="0">
                <a:latin typeface="Times" panose="02020603050405020304" pitchFamily="18" charset="0"/>
                <a:cs typeface="Times" panose="02020603050405020304" pitchFamily="18" charset="0"/>
              </a:rPr>
              <a:t>Performance</a:t>
            </a:r>
            <a:r>
              <a:rPr lang="en-US" sz="2300" dirty="0">
                <a:latin typeface="Times" panose="02020603050405020304" pitchFamily="18" charset="0"/>
                <a:cs typeface="Times" panose="02020603050405020304" pitchFamily="18" charset="0"/>
              </a:rPr>
              <a:t> shows the change in the read and writes speed of the entire array compared to a single disk.</a:t>
            </a:r>
          </a:p>
          <a:p>
            <a:pPr algn="just"/>
            <a:r>
              <a:rPr lang="en-US" sz="2300" dirty="0">
                <a:latin typeface="Times" panose="02020603050405020304" pitchFamily="18" charset="0"/>
                <a:cs typeface="Times" panose="02020603050405020304" pitchFamily="18" charset="0"/>
              </a:rPr>
              <a:t>The </a:t>
            </a:r>
            <a:r>
              <a:rPr lang="en-US" sz="2300" b="1" dirty="0">
                <a:latin typeface="Times" panose="02020603050405020304" pitchFamily="18" charset="0"/>
                <a:cs typeface="Times" panose="02020603050405020304" pitchFamily="18" charset="0"/>
              </a:rPr>
              <a:t>array's capacity</a:t>
            </a:r>
            <a:r>
              <a:rPr lang="en-US" sz="2300" dirty="0">
                <a:latin typeface="Times" panose="02020603050405020304" pitchFamily="18" charset="0"/>
                <a:cs typeface="Times" panose="02020603050405020304" pitchFamily="18" charset="0"/>
              </a:rPr>
              <a:t> is determined by the amount of user data written to the array. The array capacity depends on the RAID level and does not always match the sum of the RAID member disks' sizes. To calculate the particular RAID type's capacity and a set of member disks, you can use a free online RAID calculator.</a:t>
            </a:r>
          </a:p>
          <a:p>
            <a:pPr algn="just"/>
            <a:r>
              <a:rPr lang="en-US" sz="2300" dirty="0">
                <a:latin typeface="Times" panose="02020603050405020304" pitchFamily="18" charset="0"/>
                <a:cs typeface="Times" panose="02020603050405020304" pitchFamily="18" charset="0"/>
              </a:rPr>
              <a:t>RAID systems can use with several interfaces, including </a:t>
            </a:r>
            <a:r>
              <a:rPr lang="en-US" sz="2300" b="1" dirty="0">
                <a:latin typeface="Times" panose="02020603050405020304" pitchFamily="18" charset="0"/>
                <a:cs typeface="Times" panose="02020603050405020304" pitchFamily="18" charset="0"/>
              </a:rPr>
              <a:t>SATA, SCSI, IDE</a:t>
            </a:r>
            <a:r>
              <a:rPr lang="en-US" sz="2300" dirty="0">
                <a:latin typeface="Times" panose="02020603050405020304" pitchFamily="18" charset="0"/>
                <a:cs typeface="Times" panose="02020603050405020304" pitchFamily="18" charset="0"/>
              </a:rPr>
              <a:t>, or </a:t>
            </a:r>
            <a:r>
              <a:rPr lang="en-US" sz="2300" b="1" dirty="0">
                <a:latin typeface="Times" panose="02020603050405020304" pitchFamily="18" charset="0"/>
                <a:cs typeface="Times" panose="02020603050405020304" pitchFamily="18" charset="0"/>
              </a:rPr>
              <a:t>FC</a:t>
            </a:r>
            <a:r>
              <a:rPr lang="en-US" sz="2300" dirty="0">
                <a:latin typeface="Times" panose="02020603050405020304" pitchFamily="18" charset="0"/>
                <a:cs typeface="Times" panose="02020603050405020304" pitchFamily="18" charset="0"/>
              </a:rPr>
              <a:t> (fiber channel.) Some systems use SATA disks internally but that have a FireWire or SCSI interface for the host system.</a:t>
            </a:r>
          </a:p>
          <a:p>
            <a:pPr marL="0" lvl="0" indent="0">
              <a:buNone/>
            </a:pPr>
            <a:endParaRPr lang="en-US" altLang="en-US" sz="1800" dirty="0">
              <a:latin typeface="Times" panose="02020603050405020304" pitchFamily="18" charset="0"/>
              <a:cs typeface="Times" panose="02020603050405020304" pitchFamily="18" charset="0"/>
            </a:endParaRPr>
          </a:p>
          <a:p>
            <a:endParaRPr lang="en-US" dirty="0"/>
          </a:p>
        </p:txBody>
      </p:sp>
    </p:spTree>
    <p:extLst>
      <p:ext uri="{BB962C8B-B14F-4D97-AF65-F5344CB8AC3E}">
        <p14:creationId xmlns:p14="http://schemas.microsoft.com/office/powerpoint/2010/main" val="32868556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DE9B-0839-4BBB-9BF6-7B4216705A8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254A3B8-69A3-4704-A180-1BB6FB331C04}"/>
              </a:ext>
            </a:extLst>
          </p:cNvPr>
          <p:cNvSpPr>
            <a:spLocks noGrp="1"/>
          </p:cNvSpPr>
          <p:nvPr>
            <p:ph idx="1"/>
          </p:nvPr>
        </p:nvSpPr>
        <p:spPr/>
        <p:txBody>
          <a:bodyPr>
            <a:normAutofit/>
          </a:bodyPr>
          <a:lstStyle/>
          <a:p>
            <a:pPr marL="0" indent="0" algn="ctr">
              <a:buNone/>
            </a:pPr>
            <a:r>
              <a:rPr lang="en-IN" sz="8000" dirty="0">
                <a:solidFill>
                  <a:srgbClr val="FF66FF"/>
                </a:solidFill>
                <a:latin typeface="Cambria" panose="02040503050406030204" pitchFamily="18" charset="0"/>
                <a:ea typeface="Cambria" panose="02040503050406030204" pitchFamily="18" charset="0"/>
              </a:rPr>
              <a:t>Thank you</a:t>
            </a:r>
          </a:p>
        </p:txBody>
      </p:sp>
    </p:spTree>
    <p:extLst>
      <p:ext uri="{BB962C8B-B14F-4D97-AF65-F5344CB8AC3E}">
        <p14:creationId xmlns:p14="http://schemas.microsoft.com/office/powerpoint/2010/main" val="1711294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Compare memory devices and technologies on the basis of:</a:t>
            </a:r>
            <a:endParaRPr lang="en-US" b="1" dirty="0"/>
          </a:p>
        </p:txBody>
      </p:sp>
      <p:sp>
        <p:nvSpPr>
          <p:cNvPr id="3" name="Content Placeholder 2"/>
          <p:cNvSpPr>
            <a:spLocks noGrp="1"/>
          </p:cNvSpPr>
          <p:nvPr>
            <p:ph idx="1"/>
          </p:nvPr>
        </p:nvSpPr>
        <p:spPr>
          <a:xfrm>
            <a:off x="838200" y="1825625"/>
            <a:ext cx="10515600" cy="4885726"/>
          </a:xfrm>
        </p:spPr>
        <p:txBody>
          <a:bodyPr>
            <a:normAutofit/>
          </a:bodyPr>
          <a:lstStyle/>
          <a:p>
            <a:pPr marL="514350" indent="-514350">
              <a:buAutoNum type="arabicPeriod"/>
            </a:pPr>
            <a:r>
              <a:rPr lang="en-US" sz="1800" b="1" dirty="0" smtClean="0"/>
              <a:t>Storage capacity</a:t>
            </a:r>
          </a:p>
          <a:p>
            <a:r>
              <a:rPr lang="en-US" sz="1800" dirty="0" smtClean="0"/>
              <a:t>Size of memory.</a:t>
            </a:r>
          </a:p>
          <a:p>
            <a:r>
              <a:rPr lang="en-US" sz="1800" dirty="0" smtClean="0"/>
              <a:t>In terms of words or bytes.</a:t>
            </a:r>
          </a:p>
          <a:p>
            <a:pPr marL="514350" indent="-514350">
              <a:buFont typeface="+mj-lt"/>
              <a:buAutoNum type="arabicPeriod" startAt="2"/>
            </a:pPr>
            <a:r>
              <a:rPr lang="en-US" sz="1800" b="1" dirty="0" smtClean="0"/>
              <a:t>Unit of transfer</a:t>
            </a:r>
          </a:p>
          <a:p>
            <a:r>
              <a:rPr lang="en-US" sz="1800" dirty="0" smtClean="0"/>
              <a:t>Number of bits read or written in a single read or write operation.</a:t>
            </a:r>
          </a:p>
          <a:p>
            <a:r>
              <a:rPr lang="en-US" sz="1800" dirty="0" smtClean="0"/>
              <a:t>Depends on data lines. (Train tracks)</a:t>
            </a:r>
          </a:p>
          <a:p>
            <a:pPr marL="514350" indent="-514350">
              <a:buFont typeface="+mj-lt"/>
              <a:buAutoNum type="arabicPeriod" startAt="3"/>
            </a:pPr>
            <a:r>
              <a:rPr lang="en-US" sz="1800" b="1" dirty="0" smtClean="0"/>
              <a:t>Access modes:</a:t>
            </a:r>
          </a:p>
          <a:p>
            <a:r>
              <a:rPr lang="en-US" sz="1800" dirty="0" smtClean="0"/>
              <a:t>Accessing the information from memory.</a:t>
            </a:r>
          </a:p>
          <a:p>
            <a:r>
              <a:rPr lang="en-US" sz="1800" b="1" dirty="0"/>
              <a:t>Ways: </a:t>
            </a:r>
            <a:r>
              <a:rPr lang="en-US" sz="1800" b="1" dirty="0" smtClean="0"/>
              <a:t> </a:t>
            </a:r>
          </a:p>
          <a:p>
            <a:pPr marL="0" indent="0">
              <a:buNone/>
            </a:pPr>
            <a:r>
              <a:rPr lang="en-US" sz="1800" b="1" dirty="0" smtClean="0"/>
              <a:t>1. Random access : Cache</a:t>
            </a:r>
          </a:p>
          <a:p>
            <a:pPr marL="0" indent="0">
              <a:buNone/>
            </a:pPr>
            <a:r>
              <a:rPr lang="en-US" sz="1800" b="1" dirty="0" smtClean="0"/>
              <a:t>2. Direct access : Disk/CD-ROM</a:t>
            </a:r>
          </a:p>
          <a:p>
            <a:pPr marL="0" indent="0">
              <a:buNone/>
            </a:pPr>
            <a:r>
              <a:rPr lang="en-US" sz="1800" b="1" dirty="0" smtClean="0"/>
              <a:t>3. Sequential access: Tape</a:t>
            </a:r>
          </a:p>
          <a:p>
            <a:pPr marL="0" indent="0">
              <a:buNone/>
            </a:pPr>
            <a:r>
              <a:rPr lang="en-US" sz="1800" b="1" dirty="0" smtClean="0"/>
              <a:t>4. Associative access: Content- addressable memory</a:t>
            </a:r>
            <a:endParaRPr lang="en-US" sz="1800" b="1" dirty="0"/>
          </a:p>
        </p:txBody>
      </p:sp>
    </p:spTree>
    <p:extLst>
      <p:ext uri="{BB962C8B-B14F-4D97-AF65-F5344CB8AC3E}">
        <p14:creationId xmlns:p14="http://schemas.microsoft.com/office/powerpoint/2010/main" val="1232156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Compare memory devices and technologies on the basis of:</a:t>
            </a:r>
            <a:endParaRPr lang="en-US" b="1" dirty="0"/>
          </a:p>
        </p:txBody>
      </p:sp>
      <p:sp>
        <p:nvSpPr>
          <p:cNvPr id="3" name="Content Placeholder 2"/>
          <p:cNvSpPr>
            <a:spLocks noGrp="1"/>
          </p:cNvSpPr>
          <p:nvPr>
            <p:ph idx="1"/>
          </p:nvPr>
        </p:nvSpPr>
        <p:spPr>
          <a:xfrm>
            <a:off x="838200" y="1825625"/>
            <a:ext cx="10515600" cy="4885726"/>
          </a:xfrm>
        </p:spPr>
        <p:txBody>
          <a:bodyPr>
            <a:normAutofit/>
          </a:bodyPr>
          <a:lstStyle/>
          <a:p>
            <a:pPr marL="514350" indent="-514350">
              <a:buFont typeface="+mj-lt"/>
              <a:buAutoNum type="arabicPeriod" startAt="4"/>
            </a:pPr>
            <a:r>
              <a:rPr lang="en-US" sz="1800" b="1" dirty="0" smtClean="0"/>
              <a:t>Access time:</a:t>
            </a:r>
          </a:p>
          <a:p>
            <a:r>
              <a:rPr lang="en-US" sz="1800" dirty="0" smtClean="0"/>
              <a:t>Time in between the request made for operation and the time when the data is available.</a:t>
            </a:r>
          </a:p>
          <a:p>
            <a:r>
              <a:rPr lang="en-US" sz="1800" dirty="0" smtClean="0"/>
              <a:t>Depends on physical characteristics and access modes.</a:t>
            </a:r>
          </a:p>
          <a:p>
            <a:pPr marL="342900" indent="-342900">
              <a:buFont typeface="+mj-lt"/>
              <a:buAutoNum type="arabicPeriod" startAt="5"/>
            </a:pPr>
            <a:r>
              <a:rPr lang="en-US" sz="1800" b="1" dirty="0" smtClean="0"/>
              <a:t>Permanence of storage:</a:t>
            </a:r>
          </a:p>
          <a:p>
            <a:r>
              <a:rPr lang="en-US" sz="1800" dirty="0" smtClean="0"/>
              <a:t>Loss of information over a period of time.</a:t>
            </a:r>
          </a:p>
          <a:p>
            <a:r>
              <a:rPr lang="en-US" sz="1800" dirty="0" smtClean="0"/>
              <a:t>Destructive failure, volatile data, etc.</a:t>
            </a:r>
          </a:p>
          <a:p>
            <a:pPr marL="342900" indent="-342900">
              <a:buFont typeface="+mj-lt"/>
              <a:buAutoNum type="arabicPeriod" startAt="6"/>
            </a:pPr>
            <a:r>
              <a:rPr lang="en-US" sz="1800" b="1" dirty="0" smtClean="0"/>
              <a:t>Cycle time:</a:t>
            </a:r>
          </a:p>
          <a:p>
            <a:r>
              <a:rPr lang="en-US" sz="1800" dirty="0" smtClean="0"/>
              <a:t>Minimum time elapsed between two consecutive read requests.</a:t>
            </a:r>
          </a:p>
          <a:p>
            <a:r>
              <a:rPr lang="en-US" sz="1800" dirty="0" smtClean="0"/>
              <a:t>Same as access time but includes the refresh cycle time also.</a:t>
            </a:r>
          </a:p>
          <a:p>
            <a:pPr marL="342900" indent="-342900">
              <a:buFont typeface="+mj-lt"/>
              <a:buAutoNum type="arabicPeriod" startAt="7"/>
            </a:pPr>
            <a:r>
              <a:rPr lang="en-US" sz="1800" b="1" dirty="0" smtClean="0"/>
              <a:t>Data transfer rate:</a:t>
            </a:r>
          </a:p>
          <a:p>
            <a:r>
              <a:rPr lang="en-US" sz="1800" dirty="0" smtClean="0"/>
              <a:t>Amount of information transferred per unit time is data transfer rate.</a:t>
            </a:r>
          </a:p>
          <a:p>
            <a:r>
              <a:rPr lang="en-US" sz="1800" dirty="0" smtClean="0"/>
              <a:t>Measured in (bps.)</a:t>
            </a:r>
            <a:endParaRPr lang="en-US" sz="1800" dirty="0"/>
          </a:p>
        </p:txBody>
      </p:sp>
    </p:spTree>
    <p:extLst>
      <p:ext uri="{BB962C8B-B14F-4D97-AF65-F5344CB8AC3E}">
        <p14:creationId xmlns:p14="http://schemas.microsoft.com/office/powerpoint/2010/main" val="2991576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Physical Characteristics</a:t>
            </a:r>
            <a:endParaRPr lang="en-US"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26193844"/>
              </p:ext>
            </p:extLst>
          </p:nvPr>
        </p:nvGraphicFramePr>
        <p:xfrm>
          <a:off x="838200" y="1362975"/>
          <a:ext cx="10515600" cy="502057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1315764021"/>
                    </a:ext>
                  </a:extLst>
                </a:gridCol>
                <a:gridCol w="2628900">
                  <a:extLst>
                    <a:ext uri="{9D8B030D-6E8A-4147-A177-3AD203B41FA5}">
                      <a16:colId xmlns:a16="http://schemas.microsoft.com/office/drawing/2014/main" val="513135261"/>
                    </a:ext>
                  </a:extLst>
                </a:gridCol>
                <a:gridCol w="2628900">
                  <a:extLst>
                    <a:ext uri="{9D8B030D-6E8A-4147-A177-3AD203B41FA5}">
                      <a16:colId xmlns:a16="http://schemas.microsoft.com/office/drawing/2014/main" val="3566552558"/>
                    </a:ext>
                  </a:extLst>
                </a:gridCol>
                <a:gridCol w="2628900">
                  <a:extLst>
                    <a:ext uri="{9D8B030D-6E8A-4147-A177-3AD203B41FA5}">
                      <a16:colId xmlns:a16="http://schemas.microsoft.com/office/drawing/2014/main" val="1165390579"/>
                    </a:ext>
                  </a:extLst>
                </a:gridCol>
              </a:tblGrid>
              <a:tr h="1004114">
                <a:tc>
                  <a:txBody>
                    <a:bodyPr/>
                    <a:lstStyle/>
                    <a:p>
                      <a:r>
                        <a:rPr lang="en-US" dirty="0" smtClean="0"/>
                        <a:t>Type of Memory</a:t>
                      </a:r>
                      <a:endParaRPr lang="en-US" dirty="0"/>
                    </a:p>
                  </a:txBody>
                  <a:tcPr/>
                </a:tc>
                <a:tc>
                  <a:txBody>
                    <a:bodyPr/>
                    <a:lstStyle/>
                    <a:p>
                      <a:r>
                        <a:rPr lang="en-US" dirty="0" smtClean="0"/>
                        <a:t>Access Modes</a:t>
                      </a:r>
                      <a:endParaRPr lang="en-US" dirty="0"/>
                    </a:p>
                  </a:txBody>
                  <a:tcPr/>
                </a:tc>
                <a:tc>
                  <a:txBody>
                    <a:bodyPr/>
                    <a:lstStyle/>
                    <a:p>
                      <a:r>
                        <a:rPr lang="en-US" dirty="0" smtClean="0"/>
                        <a:t>Permanence of Storage</a:t>
                      </a:r>
                      <a:endParaRPr lang="en-US" dirty="0"/>
                    </a:p>
                  </a:txBody>
                  <a:tcPr/>
                </a:tc>
                <a:tc>
                  <a:txBody>
                    <a:bodyPr/>
                    <a:lstStyle/>
                    <a:p>
                      <a:r>
                        <a:rPr lang="en-US" dirty="0" smtClean="0"/>
                        <a:t>Physical Storage</a:t>
                      </a:r>
                      <a:endParaRPr lang="en-US" dirty="0"/>
                    </a:p>
                  </a:txBody>
                  <a:tcPr/>
                </a:tc>
                <a:extLst>
                  <a:ext uri="{0D108BD9-81ED-4DB2-BD59-A6C34878D82A}">
                    <a16:rowId xmlns:a16="http://schemas.microsoft.com/office/drawing/2014/main" val="3499321963"/>
                  </a:ext>
                </a:extLst>
              </a:tr>
              <a:tr h="1004114">
                <a:tc>
                  <a:txBody>
                    <a:bodyPr/>
                    <a:lstStyle/>
                    <a:p>
                      <a:r>
                        <a:rPr lang="en-US" dirty="0" smtClean="0"/>
                        <a:t>Semiconductor memories</a:t>
                      </a:r>
                      <a:endParaRPr lang="en-US" dirty="0"/>
                    </a:p>
                  </a:txBody>
                  <a:tcPr/>
                </a:tc>
                <a:tc>
                  <a:txBody>
                    <a:bodyPr/>
                    <a:lstStyle/>
                    <a:p>
                      <a:r>
                        <a:rPr lang="en-US" dirty="0" smtClean="0"/>
                        <a:t>Random</a:t>
                      </a:r>
                      <a:endParaRPr lang="en-US" dirty="0"/>
                    </a:p>
                  </a:txBody>
                  <a:tcPr/>
                </a:tc>
                <a:tc>
                  <a:txBody>
                    <a:bodyPr/>
                    <a:lstStyle/>
                    <a:p>
                      <a:r>
                        <a:rPr lang="en-US" dirty="0" smtClean="0"/>
                        <a:t>Volatile</a:t>
                      </a:r>
                      <a:endParaRPr lang="en-US" dirty="0"/>
                    </a:p>
                  </a:txBody>
                  <a:tcPr/>
                </a:tc>
                <a:tc>
                  <a:txBody>
                    <a:bodyPr/>
                    <a:lstStyle/>
                    <a:p>
                      <a:r>
                        <a:rPr lang="en-US" dirty="0" smtClean="0"/>
                        <a:t>Electronic</a:t>
                      </a:r>
                      <a:endParaRPr lang="en-US" dirty="0"/>
                    </a:p>
                  </a:txBody>
                  <a:tcPr/>
                </a:tc>
                <a:extLst>
                  <a:ext uri="{0D108BD9-81ED-4DB2-BD59-A6C34878D82A}">
                    <a16:rowId xmlns:a16="http://schemas.microsoft.com/office/drawing/2014/main" val="2648581347"/>
                  </a:ext>
                </a:extLst>
              </a:tr>
              <a:tr h="1004114">
                <a:tc>
                  <a:txBody>
                    <a:bodyPr/>
                    <a:lstStyle/>
                    <a:p>
                      <a:r>
                        <a:rPr lang="en-US" dirty="0" smtClean="0"/>
                        <a:t>Magnetic disk</a:t>
                      </a:r>
                      <a:endParaRPr lang="en-US" dirty="0"/>
                    </a:p>
                  </a:txBody>
                  <a:tcPr/>
                </a:tc>
                <a:tc>
                  <a:txBody>
                    <a:bodyPr/>
                    <a:lstStyle/>
                    <a:p>
                      <a:r>
                        <a:rPr lang="en-US" dirty="0" smtClean="0"/>
                        <a:t>Direct</a:t>
                      </a:r>
                      <a:endParaRPr lang="en-US" dirty="0"/>
                    </a:p>
                  </a:txBody>
                  <a:tcPr/>
                </a:tc>
                <a:tc>
                  <a:txBody>
                    <a:bodyPr/>
                    <a:lstStyle/>
                    <a:p>
                      <a:r>
                        <a:rPr lang="en-US" dirty="0" smtClean="0"/>
                        <a:t>Non-Volatile</a:t>
                      </a:r>
                      <a:endParaRPr lang="en-US" dirty="0"/>
                    </a:p>
                  </a:txBody>
                  <a:tcPr/>
                </a:tc>
                <a:tc>
                  <a:txBody>
                    <a:bodyPr/>
                    <a:lstStyle/>
                    <a:p>
                      <a:r>
                        <a:rPr lang="en-US" dirty="0" smtClean="0"/>
                        <a:t>Magnetic</a:t>
                      </a:r>
                      <a:endParaRPr lang="en-US" dirty="0"/>
                    </a:p>
                  </a:txBody>
                  <a:tcPr/>
                </a:tc>
                <a:extLst>
                  <a:ext uri="{0D108BD9-81ED-4DB2-BD59-A6C34878D82A}">
                    <a16:rowId xmlns:a16="http://schemas.microsoft.com/office/drawing/2014/main" val="784825932"/>
                  </a:ext>
                </a:extLst>
              </a:tr>
              <a:tr h="1004114">
                <a:tc>
                  <a:txBody>
                    <a:bodyPr/>
                    <a:lstStyle/>
                    <a:p>
                      <a:r>
                        <a:rPr lang="en-US" dirty="0" smtClean="0"/>
                        <a:t>Magnetic disk</a:t>
                      </a:r>
                      <a:endParaRPr lang="en-US" dirty="0"/>
                    </a:p>
                  </a:txBody>
                  <a:tcPr/>
                </a:tc>
                <a:tc>
                  <a:txBody>
                    <a:bodyPr/>
                    <a:lstStyle/>
                    <a:p>
                      <a:r>
                        <a:rPr lang="en-US" dirty="0" smtClean="0"/>
                        <a:t>Sequential</a:t>
                      </a:r>
                      <a:endParaRPr lang="en-US" dirty="0"/>
                    </a:p>
                  </a:txBody>
                  <a:tcPr/>
                </a:tc>
                <a:tc>
                  <a:txBody>
                    <a:bodyPr/>
                    <a:lstStyle/>
                    <a:p>
                      <a:r>
                        <a:rPr lang="en-US" dirty="0" smtClean="0"/>
                        <a:t>Non-Volatile</a:t>
                      </a:r>
                      <a:endParaRPr lang="en-US" dirty="0"/>
                    </a:p>
                  </a:txBody>
                  <a:tcPr/>
                </a:tc>
                <a:tc>
                  <a:txBody>
                    <a:bodyPr/>
                    <a:lstStyle/>
                    <a:p>
                      <a:r>
                        <a:rPr lang="en-US" dirty="0" smtClean="0"/>
                        <a:t>Magnetic</a:t>
                      </a:r>
                      <a:endParaRPr lang="en-US" dirty="0"/>
                    </a:p>
                  </a:txBody>
                  <a:tcPr/>
                </a:tc>
                <a:extLst>
                  <a:ext uri="{0D108BD9-81ED-4DB2-BD59-A6C34878D82A}">
                    <a16:rowId xmlns:a16="http://schemas.microsoft.com/office/drawing/2014/main" val="1257735648"/>
                  </a:ext>
                </a:extLst>
              </a:tr>
              <a:tr h="1004114">
                <a:tc>
                  <a:txBody>
                    <a:bodyPr/>
                    <a:lstStyle/>
                    <a:p>
                      <a:r>
                        <a:rPr lang="en-US" dirty="0" smtClean="0"/>
                        <a:t>CD-ROM</a:t>
                      </a:r>
                      <a:endParaRPr lang="en-US" dirty="0"/>
                    </a:p>
                  </a:txBody>
                  <a:tcPr/>
                </a:tc>
                <a:tc>
                  <a:txBody>
                    <a:bodyPr/>
                    <a:lstStyle/>
                    <a:p>
                      <a:r>
                        <a:rPr lang="en-US" dirty="0" smtClean="0"/>
                        <a:t>Direct</a:t>
                      </a:r>
                      <a:endParaRPr lang="en-US" dirty="0"/>
                    </a:p>
                  </a:txBody>
                  <a:tcPr/>
                </a:tc>
                <a:tc>
                  <a:txBody>
                    <a:bodyPr/>
                    <a:lstStyle/>
                    <a:p>
                      <a:r>
                        <a:rPr lang="en-US" dirty="0" smtClean="0"/>
                        <a:t>Non-Volatile</a:t>
                      </a:r>
                      <a:endParaRPr lang="en-US" dirty="0"/>
                    </a:p>
                  </a:txBody>
                  <a:tcPr/>
                </a:tc>
                <a:tc>
                  <a:txBody>
                    <a:bodyPr/>
                    <a:lstStyle/>
                    <a:p>
                      <a:r>
                        <a:rPr lang="en-US" smtClean="0"/>
                        <a:t>Optical</a:t>
                      </a:r>
                      <a:endParaRPr lang="en-US" dirty="0"/>
                    </a:p>
                  </a:txBody>
                  <a:tcPr/>
                </a:tc>
                <a:extLst>
                  <a:ext uri="{0D108BD9-81ED-4DB2-BD59-A6C34878D82A}">
                    <a16:rowId xmlns:a16="http://schemas.microsoft.com/office/drawing/2014/main" val="524282043"/>
                  </a:ext>
                </a:extLst>
              </a:tr>
            </a:tbl>
          </a:graphicData>
        </a:graphic>
      </p:graphicFrame>
    </p:spTree>
    <p:extLst>
      <p:ext uri="{BB962C8B-B14F-4D97-AF65-F5344CB8AC3E}">
        <p14:creationId xmlns:p14="http://schemas.microsoft.com/office/powerpoint/2010/main" val="902876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Dynamic RAM </a:t>
            </a:r>
            <a:r>
              <a:rPr lang="en-IN" b="1" dirty="0" smtClean="0"/>
              <a:t>organization (DRAM)</a:t>
            </a:r>
            <a:endParaRPr lang="en-US" b="1" dirty="0"/>
          </a:p>
        </p:txBody>
      </p:sp>
      <p:sp>
        <p:nvSpPr>
          <p:cNvPr id="3" name="Content Placeholder 2"/>
          <p:cNvSpPr>
            <a:spLocks noGrp="1"/>
          </p:cNvSpPr>
          <p:nvPr>
            <p:ph idx="1"/>
          </p:nvPr>
        </p:nvSpPr>
        <p:spPr/>
        <p:txBody>
          <a:bodyPr>
            <a:normAutofit lnSpcReduction="10000"/>
          </a:bodyPr>
          <a:lstStyle/>
          <a:p>
            <a:r>
              <a:rPr lang="en-US" dirty="0"/>
              <a:t>Dynamic random access memory (DRAM) is a type of semiconductor memory that is typically used for the data or program code needed by a computer processor to function. </a:t>
            </a:r>
            <a:endParaRPr lang="en-US" dirty="0" smtClean="0"/>
          </a:p>
          <a:p>
            <a:r>
              <a:rPr lang="en-US" dirty="0" smtClean="0"/>
              <a:t>High density storage can be achieved using DRAM. As it requires 1bit/ 1 transistor.</a:t>
            </a:r>
          </a:p>
          <a:p>
            <a:r>
              <a:rPr lang="en-US" dirty="0"/>
              <a:t>DRAM is a common type of random access memory (RAM) used in personal computers (PCs), workstations, and servers</a:t>
            </a:r>
            <a:r>
              <a:rPr lang="en-US" dirty="0" smtClean="0"/>
              <a:t>.</a:t>
            </a:r>
          </a:p>
          <a:p>
            <a:r>
              <a:rPr lang="en-US" dirty="0"/>
              <a:t>Integrated RAM chips are available in two forms:</a:t>
            </a:r>
          </a:p>
          <a:p>
            <a:r>
              <a:rPr lang="en-US" dirty="0"/>
              <a:t>SRAM (Static RAM)</a:t>
            </a:r>
          </a:p>
          <a:p>
            <a:r>
              <a:rPr lang="en-US" dirty="0"/>
              <a:t>DRAM (Dynamic RAM)</a:t>
            </a:r>
          </a:p>
          <a:p>
            <a:pPr marL="0" indent="0">
              <a:buNone/>
            </a:pPr>
            <a:endParaRPr lang="en-US" dirty="0"/>
          </a:p>
        </p:txBody>
      </p:sp>
    </p:spTree>
    <p:extLst>
      <p:ext uri="{BB962C8B-B14F-4D97-AF65-F5344CB8AC3E}">
        <p14:creationId xmlns:p14="http://schemas.microsoft.com/office/powerpoint/2010/main" val="3800852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88937"/>
            <a:ext cx="10515600" cy="5191932"/>
          </a:xfrm>
        </p:spPr>
        <p:txBody>
          <a:bodyPr/>
          <a:lstStyle/>
          <a:p>
            <a:pPr algn="just"/>
            <a:r>
              <a:rPr lang="en-US" dirty="0"/>
              <a:t>Dynamic random access memory stores each bit of data in a separate capacitor within an integrated circuit. The charging and discharging of the capacitor represent 0 and 1, i.e., the two possible values that can be stored in a bit</a:t>
            </a:r>
            <a:r>
              <a:rPr lang="en-US" dirty="0" smtClean="0"/>
              <a:t>.</a:t>
            </a:r>
          </a:p>
          <a:p>
            <a:pPr algn="just"/>
            <a:r>
              <a:rPr lang="en-US" dirty="0"/>
              <a:t>DRAM is widely used in digital electronics where low-cost and high-capacity memory is required</a:t>
            </a:r>
            <a:r>
              <a:rPr lang="en-US" dirty="0" smtClean="0"/>
              <a:t>.</a:t>
            </a:r>
          </a:p>
          <a:p>
            <a:pPr algn="just"/>
            <a:r>
              <a:rPr lang="en-US" dirty="0"/>
              <a:t>DRAM will store bits of data in a storage or memory cell, consisting of a capacitor and a transistor.</a:t>
            </a:r>
          </a:p>
          <a:p>
            <a:pPr algn="just"/>
            <a:r>
              <a:rPr lang="en-US" dirty="0"/>
              <a:t>A DRAM storage cell is dynamic, meaning that it needs to be refreshed or given a new electronic charge every few milliseconds to compensate for charge leaks from the capacitor.</a:t>
            </a:r>
          </a:p>
          <a:p>
            <a:pPr marL="0" indent="0">
              <a:buNone/>
            </a:pPr>
            <a:endParaRPr lang="en-US" dirty="0"/>
          </a:p>
        </p:txBody>
      </p:sp>
    </p:spTree>
    <p:extLst>
      <p:ext uri="{BB962C8B-B14F-4D97-AF65-F5344CB8AC3E}">
        <p14:creationId xmlns:p14="http://schemas.microsoft.com/office/powerpoint/2010/main" val="2425073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45371" y="869100"/>
            <a:ext cx="7652513" cy="5097747"/>
          </a:xfrm>
        </p:spPr>
      </p:pic>
    </p:spTree>
    <p:extLst>
      <p:ext uri="{BB962C8B-B14F-4D97-AF65-F5344CB8AC3E}">
        <p14:creationId xmlns:p14="http://schemas.microsoft.com/office/powerpoint/2010/main" val="14995039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1115</TotalTime>
  <Words>3394</Words>
  <Application>Microsoft Office PowerPoint</Application>
  <PresentationFormat>Widescreen</PresentationFormat>
  <Paragraphs>167</Paragraphs>
  <Slides>37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Arial</vt:lpstr>
      <vt:lpstr>Calibri</vt:lpstr>
      <vt:lpstr>Calibri Light</vt:lpstr>
      <vt:lpstr>Cambria</vt:lpstr>
      <vt:lpstr>Oracle Sans</vt:lpstr>
      <vt:lpstr>Times</vt:lpstr>
      <vt:lpstr>Times New Roman</vt:lpstr>
      <vt:lpstr>Office Theme</vt:lpstr>
      <vt:lpstr>Unit-3</vt:lpstr>
      <vt:lpstr>Syllabus</vt:lpstr>
      <vt:lpstr>Memory and Its Characteristics</vt:lpstr>
      <vt:lpstr>Compare memory devices and technologies on the basis of:</vt:lpstr>
      <vt:lpstr>Compare memory devices and technologies on the basis of:</vt:lpstr>
      <vt:lpstr>Physical Characteristics</vt:lpstr>
      <vt:lpstr>Dynamic RAM organization (DRAM)</vt:lpstr>
      <vt:lpstr>PowerPoint Presentation</vt:lpstr>
      <vt:lpstr>PowerPoint Presentation</vt:lpstr>
      <vt:lpstr>PowerPoint Presentation</vt:lpstr>
      <vt:lpstr>PowerPoint Presentation</vt:lpstr>
      <vt:lpstr>Cache Memory:</vt:lpstr>
      <vt:lpstr>PowerPoint Presentation</vt:lpstr>
      <vt:lpstr>PowerPoint Presentation</vt:lpstr>
      <vt:lpstr>Cache Memory:</vt:lpstr>
      <vt:lpstr>PowerPoint Presentation</vt:lpstr>
      <vt:lpstr>1. Direct Mapping:</vt:lpstr>
      <vt:lpstr>PowerPoint Presentation</vt:lpstr>
      <vt:lpstr>PowerPoint Presentation</vt:lpstr>
      <vt:lpstr>PowerPoint Presentation</vt:lpstr>
      <vt:lpstr>PowerPoint Presentation</vt:lpstr>
      <vt:lpstr>PowerPoint Presentation</vt:lpstr>
      <vt:lpstr>PowerPoint Presentation</vt:lpstr>
      <vt:lpstr>3. Set Associative Mapping</vt:lpstr>
      <vt:lpstr>PowerPoint Presentation</vt:lpstr>
      <vt:lpstr>Virtual Memory:</vt:lpstr>
      <vt:lpstr>Virtual Memory:</vt:lpstr>
      <vt:lpstr>PowerPoint Presentation</vt:lpstr>
      <vt:lpstr>PowerPoint Presentation</vt:lpstr>
      <vt:lpstr>PowerPoint Presentation</vt:lpstr>
      <vt:lpstr>PowerPoint Presentation</vt:lpstr>
      <vt:lpstr>PowerPoint Presentation</vt:lpstr>
      <vt:lpstr>SCSI Bus Interface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77</cp:revision>
  <dcterms:created xsi:type="dcterms:W3CDTF">2020-11-23T05:55:50Z</dcterms:created>
  <dcterms:modified xsi:type="dcterms:W3CDTF">2022-12-20T10:02:47Z</dcterms:modified>
</cp:coreProperties>
</file>