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95" r:id="rId8"/>
    <p:sldId id="294" r:id="rId9"/>
  </p:sldIdLst>
  <p:sldSz cx="9144000" cy="5143500" type="screen16x9"/>
  <p:notesSz cx="6858000" cy="9144000"/>
  <p:embeddedFontLst>
    <p:embeddedFont>
      <p:font typeface="Anonymous Pro" panose="020B060402020202020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Concert One" pitchFamily="2" charset="0"/>
      <p:regular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  <p:embeddedFont>
      <p:font typeface="Roboto Mono Medium" panose="00000009000000000000" pitchFamily="49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li patel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727" autoAdjust="0"/>
  </p:normalViewPr>
  <p:slideViewPr>
    <p:cSldViewPr snapToGrid="0">
      <p:cViewPr varScale="1">
        <p:scale>
          <a:sx n="113" d="100"/>
          <a:sy n="113" d="100"/>
        </p:scale>
        <p:origin x="586" y="-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9:08: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9:05: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387 87 24575,'27'0'0,"112"5"0,-119-3 0,1 1 0,-1 1 0,1 1 0,32 13 0,-44-15 0,1 0 0,-1 0 0,1-1 0,-1-1 0,20 2 0,-27-3 0,0 0 0,1 0 0,-1 0 0,0-1 0,1 1 0,-1 0 0,0-1 0,1 0 0,-1 0 0,0 0 0,0 0 0,0 0 0,3-1 0,-4 1 0,0 0 0,0-1 0,-1 1 0,1 0 0,0 0 0,0 0 0,-1 0 0,1-1 0,-1 1 0,1 0 0,-1-1 0,1 1 0,-1 0 0,0-1 0,0 1 0,1 0 0,-1-1 0,0 1 0,0-1 0,-1 1 0,1 0 0,0-1 0,0 1 0,-1-3 0,0 3 0,0-1 0,0 0 0,0 0 0,0 1 0,0-1 0,0 0 0,0 1 0,-1-1 0,1 1 0,-1 0 0,1-1 0,-1 1 0,1 0 0,-1 0 0,1 0 0,-1 0 0,0 0 0,0 0 0,0 1 0,0-1 0,1 1 0,-4-1 0,-46-7 0,47 7 0,-237 0 0,114 4 0,59-5 0,-80 4 0,69 14 0,28-5 0,92-12 0,-26 2 0,-1-1 0,1 0 0,22-4 0,110-20 0,-142 23 0,26-5 0,51-15 0,-57 13 0,0 1 0,1 2 0,39-4 0,-9 8-1365,-32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0f6c8945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0f6c8945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20f6c8945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20f6c8945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 panose="02060609030202000504"/>
              <a:buNone/>
              <a:defRPr sz="1600" b="0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 panose="02060609030202000504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ctrTitle"/>
          </p:nvPr>
        </p:nvSpPr>
        <p:spPr>
          <a:xfrm>
            <a:off x="1617825" y="842973"/>
            <a:ext cx="6079800" cy="1045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ORGANIZATION AND ARCHITECTURE</a:t>
            </a:r>
            <a:endParaRPr sz="32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1"/>
          </p:nvPr>
        </p:nvSpPr>
        <p:spPr>
          <a:xfrm>
            <a:off x="1672762" y="3672204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>
                <a:latin typeface="Cambria" panose="02040503050406030204" pitchFamily="18" charset="0"/>
                <a:ea typeface="Cambria" panose="02040503050406030204" pitchFamily="18" charset="0"/>
              </a:rPr>
              <a:t>Here starts the lesson!</a:t>
            </a:r>
            <a:endParaRPr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2077775" y="3279309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Google Shape;313;p48"/>
          <p:cNvSpPr/>
          <p:nvPr/>
        </p:nvSpPr>
        <p:spPr>
          <a:xfrm>
            <a:off x="2081200" y="3311207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Google Shape;314;p48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5" name="Google Shape;315;p48"/>
          <p:cNvPicPr preferRelativeResize="0"/>
          <p:nvPr/>
        </p:nvPicPr>
        <p:blipFill rotWithShape="1">
          <a:blip r:embed="rId3"/>
          <a:srcRect t="16970" r="8892" b="21025"/>
          <a:stretch>
            <a:fillRect/>
          </a:stretch>
        </p:blipFill>
        <p:spPr>
          <a:xfrm>
            <a:off x="5193506" y="3603223"/>
            <a:ext cx="3382519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 rotWithShape="1">
          <a:blip r:embed="rId4"/>
          <a:srcRect t="16734" r="8892" b="18300"/>
          <a:stretch>
            <a:fillRect/>
          </a:stretch>
        </p:blipFill>
        <p:spPr>
          <a:xfrm>
            <a:off x="5193506" y="3055100"/>
            <a:ext cx="3382519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72590" y="3287246"/>
            <a:ext cx="229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 : Bharti Patel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8518" y="3825511"/>
            <a:ext cx="290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 Anjali Patel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34319-927D-C1C3-80C3-772A683DEB06}"/>
              </a:ext>
            </a:extLst>
          </p:cNvPr>
          <p:cNvSpPr txBox="1"/>
          <p:nvPr/>
        </p:nvSpPr>
        <p:spPr>
          <a:xfrm>
            <a:off x="1889900" y="2233448"/>
            <a:ext cx="598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CLOSELY COUPLED AND LOOSELY COUPLE MULTIPROCESSORS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1"/>
          </p:nvPr>
        </p:nvSpPr>
        <p:spPr>
          <a:xfrm>
            <a:off x="1457910" y="1555452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HOW MULTIPROCESSOR ARE CLASSIFIED?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DIFFERENCE BETWEEN CLOSELY COUPLED AND LOOSELY COUPLED MULTIPROCESSOR .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 idx="8"/>
          </p:nvPr>
        </p:nvSpPr>
        <p:spPr>
          <a:xfrm>
            <a:off x="1271628" y="345334"/>
            <a:ext cx="28276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9" name="Google Shape;329;p50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50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50"/>
          <p:cNvSpPr txBox="1">
            <a:spLocks noGrp="1"/>
          </p:cNvSpPr>
          <p:nvPr>
            <p:ph type="subTitle" idx="1"/>
          </p:nvPr>
        </p:nvSpPr>
        <p:spPr>
          <a:xfrm>
            <a:off x="627165" y="937942"/>
            <a:ext cx="377379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IN" sz="1000" b="1" dirty="0">
                <a:latin typeface="Cambria" panose="02040503050406030204" pitchFamily="18" charset="0"/>
                <a:ea typeface="Cambria" panose="02040503050406030204" pitchFamily="18" charset="0"/>
              </a:rPr>
              <a:t>MULTIPROCESSOR</a:t>
            </a:r>
            <a:r>
              <a:rPr lang="en-IN" sz="1000" dirty="0">
                <a:latin typeface="Cambria" panose="02040503050406030204" pitchFamily="18" charset="0"/>
                <a:ea typeface="Cambria" panose="02040503050406030204" pitchFamily="18" charset="0"/>
              </a:rPr>
              <a:t> System is an interconnection of two or more CPUs with memory and input-output equipment.</a:t>
            </a:r>
            <a:endParaRPr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3"/>
          </p:nvPr>
        </p:nvSpPr>
        <p:spPr>
          <a:xfrm>
            <a:off x="627165" y="1914620"/>
            <a:ext cx="3571718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3.Multiprocessors are classified as multiple instruction stream,multiple data stream(</a:t>
            </a:r>
            <a:r>
              <a:rPr lang="en-GB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MIMD</a:t>
            </a:r>
            <a:r>
              <a:rPr lang="en-GB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system.</a:t>
            </a:r>
            <a:endParaRPr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5"/>
          </p:nvPr>
        </p:nvSpPr>
        <p:spPr>
          <a:xfrm>
            <a:off x="611305" y="1371578"/>
            <a:ext cx="342398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2.A</a:t>
            </a:r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multiprocessing system is used to increase overall system performance in work being accomplished, also referred to as throughput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Google Shape;344;p5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484746" y="370060"/>
            <a:ext cx="610074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8000" y="515737"/>
            <a:ext cx="487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01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094580" y="3485062"/>
            <a:ext cx="3423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 Mono Medium" panose="00000009000000000000" pitchFamily="49" charset="0"/>
              </a:rPr>
              <a:t>5. By working together problems can be divided up among processor for faster completion, also called </a:t>
            </a:r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 Mono Medium" panose="00000009000000000000" pitchFamily="49" charset="0"/>
              </a:rPr>
              <a:t>"divide and conqueror“</a:t>
            </a:r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 Mono Medium" panose="00000009000000000000" pitchFamily="49" charset="0"/>
              </a:rPr>
              <a:t>.</a:t>
            </a:r>
            <a:endParaRPr lang="en-IN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Roboto Mono Medium" panose="00000009000000000000" pitchFamily="49" charset="0"/>
            </a:endParaRP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>
            <a:off x="5995223" y="1371578"/>
            <a:ext cx="721360" cy="55082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</a:schemeClr>
                </a:solidFill>
              </a:rPr>
              <a:t>Shared memory</a:t>
            </a:r>
            <a:endParaRPr lang="en-IN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Action Button: Blank 9">
            <a:hlinkClick r:id="" action="ppaction://noaction" highlightClick="1"/>
          </p:cNvPr>
          <p:cNvSpPr/>
          <p:nvPr/>
        </p:nvSpPr>
        <p:spPr>
          <a:xfrm>
            <a:off x="5094580" y="1455895"/>
            <a:ext cx="427692" cy="38218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>
                <a:solidFill>
                  <a:schemeClr val="tx1"/>
                </a:solidFill>
              </a:rPr>
              <a:t>cpu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7" name="Action Button: Blank 16">
            <a:hlinkClick r:id="" action="ppaction://noaction" highlightClick="1"/>
          </p:cNvPr>
          <p:cNvSpPr/>
          <p:nvPr/>
        </p:nvSpPr>
        <p:spPr>
          <a:xfrm>
            <a:off x="7239743" y="1455895"/>
            <a:ext cx="450041" cy="38218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</a:rPr>
              <a:t>cpu</a:t>
            </a:r>
            <a:endParaRPr lang="en-IN" sz="1000" dirty="0">
              <a:solidFill>
                <a:schemeClr val="tx1"/>
              </a:solidFill>
            </a:endParaRPr>
          </a:p>
          <a:p>
            <a:pPr algn="ctr"/>
            <a:endParaRPr lang="en-IN" sz="1000" dirty="0"/>
          </a:p>
        </p:txBody>
      </p:sp>
      <p:sp>
        <p:nvSpPr>
          <p:cNvPr id="18" name="Action Button: Blank 17">
            <a:hlinkClick r:id="" action="ppaction://noaction" highlightClick="1"/>
          </p:cNvPr>
          <p:cNvSpPr/>
          <p:nvPr/>
        </p:nvSpPr>
        <p:spPr>
          <a:xfrm>
            <a:off x="6139415" y="2301230"/>
            <a:ext cx="427692" cy="38218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</a:rPr>
              <a:t>cpu</a:t>
            </a:r>
            <a:endParaRPr lang="en-IN" sz="1000" dirty="0">
              <a:solidFill>
                <a:schemeClr val="tx1"/>
              </a:solidFill>
            </a:endParaRPr>
          </a:p>
          <a:p>
            <a:pPr algn="ctr"/>
            <a:endParaRPr lang="en-IN" sz="1000" dirty="0"/>
          </a:p>
        </p:txBody>
      </p:sp>
      <p:sp>
        <p:nvSpPr>
          <p:cNvPr id="19" name="Action Button: Blank 18">
            <a:hlinkClick r:id="" action="ppaction://noaction" highlightClick="1"/>
          </p:cNvPr>
          <p:cNvSpPr/>
          <p:nvPr/>
        </p:nvSpPr>
        <p:spPr>
          <a:xfrm>
            <a:off x="6139415" y="680863"/>
            <a:ext cx="427692" cy="38218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</a:rPr>
              <a:t>cpu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0" idx="0"/>
            <a:endCxn id="7" idx="2"/>
          </p:cNvCxnSpPr>
          <p:nvPr/>
        </p:nvCxnSpPr>
        <p:spPr>
          <a:xfrm>
            <a:off x="5522272" y="1646990"/>
            <a:ext cx="47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0"/>
            <a:endCxn id="17" idx="2"/>
          </p:cNvCxnSpPr>
          <p:nvPr/>
        </p:nvCxnSpPr>
        <p:spPr>
          <a:xfrm>
            <a:off x="6716583" y="1646990"/>
            <a:ext cx="523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  <a:endCxn id="19" idx="1"/>
          </p:cNvCxnSpPr>
          <p:nvPr/>
        </p:nvCxnSpPr>
        <p:spPr>
          <a:xfrm flipH="1" flipV="1">
            <a:off x="6353261" y="1063052"/>
            <a:ext cx="2642" cy="30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1"/>
            <a:endCxn id="18" idx="3"/>
          </p:cNvCxnSpPr>
          <p:nvPr/>
        </p:nvCxnSpPr>
        <p:spPr>
          <a:xfrm flipH="1">
            <a:off x="6353261" y="1922402"/>
            <a:ext cx="2642" cy="37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oogle Shape;316;p48"/>
          <p:cNvPicPr preferRelativeResize="0"/>
          <p:nvPr/>
        </p:nvPicPr>
        <p:blipFill rotWithShape="1">
          <a:blip r:embed="rId4"/>
          <a:srcRect t="16734" r="8892" b="18300"/>
          <a:stretch>
            <a:fillRect/>
          </a:stretch>
        </p:blipFill>
        <p:spPr>
          <a:xfrm>
            <a:off x="4712489" y="2916726"/>
            <a:ext cx="3418703" cy="37882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/>
          <p:cNvSpPr txBox="1"/>
          <p:nvPr/>
        </p:nvSpPr>
        <p:spPr>
          <a:xfrm flipH="1">
            <a:off x="5456699" y="2952044"/>
            <a:ext cx="24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MULTIPROCESSOR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/>
              <p14:cNvContentPartPr/>
              <p14:nvPr/>
            </p14:nvContentPartPr>
            <p14:xfrm>
              <a:off x="-406480" y="2631320"/>
              <a:ext cx="360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"/>
            </p:blipFill>
            <p:spPr>
              <a:xfrm>
                <a:off x="-406480" y="2631320"/>
                <a:ext cx="360" cy="360"/>
              </a:xfrm>
              <a:prstGeom prst="rect"/>
            </p:spPr>
          </p:pic>
        </mc:Fallback>
      </mc:AlternateContent>
      <p:pic>
        <p:nvPicPr>
          <p:cNvPr id="5" name="Picture 4" descr="photo_2023-01-19_01-00-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56" y="3272844"/>
            <a:ext cx="2232660" cy="1064356"/>
          </a:xfrm>
          <a:prstGeom prst="rect">
            <a:avLst/>
          </a:prstGeom>
        </p:spPr>
      </p:pic>
      <p:pic>
        <p:nvPicPr>
          <p:cNvPr id="315" name="Google Shape;315;p48"/>
          <p:cNvPicPr preferRelativeResize="0"/>
          <p:nvPr/>
        </p:nvPicPr>
        <p:blipFill rotWithShape="1">
          <a:blip r:embed="rId8"/>
          <a:srcRect t="16970" r="8892" b="21025"/>
          <a:stretch>
            <a:fillRect/>
          </a:stretch>
        </p:blipFill>
        <p:spPr>
          <a:xfrm>
            <a:off x="-106045" y="4409440"/>
            <a:ext cx="3662045" cy="3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508000" y="4458970"/>
            <a:ext cx="24339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800"/>
              <a:t>M:memory,PE:processing element,CU:control unit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0C7BA-5022-08C3-9F5D-FC3F48F2E4E6}"/>
              </a:ext>
            </a:extLst>
          </p:cNvPr>
          <p:cNvSpPr txBox="1"/>
          <p:nvPr/>
        </p:nvSpPr>
        <p:spPr>
          <a:xfrm>
            <a:off x="562773" y="2387099"/>
            <a:ext cx="36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4.All processors in a parallel computer can execute different instructions and operate on various data at the same time. In 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MIMD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each processor has a separate program and an instruction stream is generated from each program.</a:t>
            </a:r>
          </a:p>
          <a:p>
            <a:br>
              <a:rPr lang="en-US" sz="1000" dirty="0">
                <a:solidFill>
                  <a:schemeClr val="tx1"/>
                </a:solidFill>
              </a:rPr>
            </a:br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title"/>
          </p:nvPr>
        </p:nvSpPr>
        <p:spPr>
          <a:xfrm>
            <a:off x="1431235" y="1858617"/>
            <a:ext cx="7061994" cy="216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 Multiprocessors are classified by the way their memory is organised , mainly it is classified into two types: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1. Closely (Tightly) coupled multiprocessor 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2. Loosely coupled multiprocessor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7" name="Google Shape;377;p54"/>
          <p:cNvSpPr txBox="1">
            <a:spLocks noGrp="1"/>
          </p:cNvSpPr>
          <p:nvPr>
            <p:ph type="subTitle" idx="1"/>
          </p:nvPr>
        </p:nvSpPr>
        <p:spPr>
          <a:xfrm>
            <a:off x="1922399" y="812287"/>
            <a:ext cx="5417185" cy="419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HOW MULTIPROCESSOR ARE CLASSIFIED?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79" name="Google Shape;379;p54"/>
          <p:cNvGrpSpPr/>
          <p:nvPr/>
        </p:nvGrpSpPr>
        <p:grpSpPr>
          <a:xfrm>
            <a:off x="7808482" y="3941865"/>
            <a:ext cx="824184" cy="712067"/>
            <a:chOff x="2341425" y="238100"/>
            <a:chExt cx="1328900" cy="1148125"/>
          </a:xfrm>
        </p:grpSpPr>
        <p:sp>
          <p:nvSpPr>
            <p:cNvPr id="380" name="Google Shape;380;p5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5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Google Shape;344;p5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1280651" y="477106"/>
            <a:ext cx="507099" cy="43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21904" y="523632"/>
            <a:ext cx="487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02</a:t>
            </a:r>
            <a:endParaRPr lang="en-IN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454" y="510302"/>
            <a:ext cx="375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CLOSELY (TIGHTLY) COUPLED MULTIPROCESSOR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97" y="1402939"/>
            <a:ext cx="3938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multiprocessor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a tightly coupled computer system having two or more processing units (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Multiple Processors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each sharing main memory , in order to simultaneously process programs.</a:t>
            </a:r>
          </a:p>
          <a:p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Also known as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shared memory system.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826" y="525691"/>
            <a:ext cx="347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Closely coupled multiprocessor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37960" y="3270680"/>
              <a:ext cx="290880" cy="504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7937960" y="3270680"/>
                <a:ext cx="290880" cy="50400"/>
              </a:xfrm>
              <a:prstGeom prst="rect"/>
            </p:spPr>
          </p:pic>
        </mc:Fallback>
      </mc:AlternateContent>
      <p:pic>
        <p:nvPicPr>
          <p:cNvPr id="6" name="Picture 5" descr="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60" y="3188128"/>
            <a:ext cx="2726182" cy="13672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4B8249-0119-6022-91EE-F3E4303C0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338" y="988850"/>
            <a:ext cx="3150870" cy="149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2742C-FA8C-04F7-6E38-4EB895E0AD23}"/>
              </a:ext>
            </a:extLst>
          </p:cNvPr>
          <p:cNvSpPr txBox="1"/>
          <p:nvPr/>
        </p:nvSpPr>
        <p:spPr>
          <a:xfrm>
            <a:off x="4721089" y="2917123"/>
            <a:ext cx="3816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100" dirty="0"/>
              <a:t>The MPIN is a switch , used to connect every processor to memory.</a:t>
            </a:r>
          </a:p>
          <a:p>
            <a:pPr marL="228600" indent="-228600">
              <a:buAutoNum type="arabicPeriod"/>
            </a:pPr>
            <a:r>
              <a:rPr lang="en-IN" sz="1100" dirty="0"/>
              <a:t>The IOPIN is used to allow the processor to communicate with an I/O channel which is connected to I/O devices.</a:t>
            </a:r>
          </a:p>
          <a:p>
            <a:pPr marL="228600" indent="-228600">
              <a:buAutoNum type="arabicPeriod"/>
            </a:pPr>
            <a:r>
              <a:rPr lang="en-IN" sz="1100" dirty="0"/>
              <a:t>The ISIN is used for purpose : to direct an interrupt to any other inter processor network and to initiate hardware alarm in case of processor failure.</a:t>
            </a:r>
          </a:p>
          <a:p>
            <a:endParaRPr lang="en-IN" sz="1200" dirty="0"/>
          </a:p>
        </p:txBody>
      </p:sp>
      <p:pic>
        <p:nvPicPr>
          <p:cNvPr id="8" name="Google Shape;316;p48">
            <a:extLst>
              <a:ext uri="{FF2B5EF4-FFF2-40B4-BE49-F238E27FC236}">
                <a16:creationId xmlns:a16="http://schemas.microsoft.com/office/drawing/2014/main" id="{7E63B58F-250C-66CE-3184-5DE99DF6F639}"/>
              </a:ext>
            </a:extLst>
          </p:cNvPr>
          <p:cNvPicPr preferRelativeResize="0"/>
          <p:nvPr/>
        </p:nvPicPr>
        <p:blipFill rotWithShape="1">
          <a:blip r:embed="rId7"/>
          <a:srcRect t="16734" r="8892" b="18300"/>
          <a:stretch>
            <a:fillRect/>
          </a:stretch>
        </p:blipFill>
        <p:spPr>
          <a:xfrm>
            <a:off x="5827362" y="1936241"/>
            <a:ext cx="3480183" cy="33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15;p48">
            <a:extLst>
              <a:ext uri="{FF2B5EF4-FFF2-40B4-BE49-F238E27FC236}">
                <a16:creationId xmlns:a16="http://schemas.microsoft.com/office/drawing/2014/main" id="{51F728A8-BF77-31A2-6190-1715C3809316}"/>
              </a:ext>
            </a:extLst>
          </p:cNvPr>
          <p:cNvPicPr preferRelativeResize="0"/>
          <p:nvPr/>
        </p:nvPicPr>
        <p:blipFill rotWithShape="1">
          <a:blip r:embed="rId8"/>
          <a:srcRect t="16970" r="8892" b="21025"/>
          <a:stretch>
            <a:fillRect/>
          </a:stretch>
        </p:blipFill>
        <p:spPr>
          <a:xfrm>
            <a:off x="5827362" y="2067920"/>
            <a:ext cx="3480182" cy="420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94C4D-010C-8E4F-C086-C149D2DF9DF4}"/>
              </a:ext>
            </a:extLst>
          </p:cNvPr>
          <p:cNvSpPr txBox="1"/>
          <p:nvPr/>
        </p:nvSpPr>
        <p:spPr>
          <a:xfrm>
            <a:off x="6308153" y="1983301"/>
            <a:ext cx="3841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PMIN : processor- memory  interconnection network</a:t>
            </a:r>
          </a:p>
        </p:txBody>
      </p:sp>
      <p:pic>
        <p:nvPicPr>
          <p:cNvPr id="12" name="Google Shape;316;p48">
            <a:extLst>
              <a:ext uri="{FF2B5EF4-FFF2-40B4-BE49-F238E27FC236}">
                <a16:creationId xmlns:a16="http://schemas.microsoft.com/office/drawing/2014/main" id="{2278F00C-6E08-6E42-A17B-C943B9FD1414}"/>
              </a:ext>
            </a:extLst>
          </p:cNvPr>
          <p:cNvPicPr preferRelativeResize="0"/>
          <p:nvPr/>
        </p:nvPicPr>
        <p:blipFill rotWithShape="1">
          <a:blip r:embed="rId7"/>
          <a:srcRect t="16734" r="8892" b="18300"/>
          <a:stretch>
            <a:fillRect/>
          </a:stretch>
        </p:blipFill>
        <p:spPr>
          <a:xfrm>
            <a:off x="5827361" y="2315058"/>
            <a:ext cx="3480183" cy="329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D14D7D-A697-5799-F175-B380DC07C885}"/>
              </a:ext>
            </a:extLst>
          </p:cNvPr>
          <p:cNvSpPr txBox="1"/>
          <p:nvPr/>
        </p:nvSpPr>
        <p:spPr>
          <a:xfrm>
            <a:off x="6246700" y="2168875"/>
            <a:ext cx="3382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IOPIN : input output processor interconnection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1C6AF-388F-1213-B32D-195E31877E91}"/>
              </a:ext>
            </a:extLst>
          </p:cNvPr>
          <p:cNvSpPr txBox="1"/>
          <p:nvPr/>
        </p:nvSpPr>
        <p:spPr>
          <a:xfrm>
            <a:off x="6246700" y="2338458"/>
            <a:ext cx="3150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ISIN : interrupt-signal interconnection network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>
            <a:spLocks noGrp="1"/>
          </p:cNvSpPr>
          <p:nvPr>
            <p:ph type="title"/>
          </p:nvPr>
        </p:nvSpPr>
        <p:spPr>
          <a:xfrm>
            <a:off x="850037" y="454603"/>
            <a:ext cx="37219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LOOSELY-COUPLED MULTIPROCESSOR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392" y="1282607"/>
            <a:ext cx="36298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Loosely-coupled multiprocessor systems (often referred to as </a:t>
            </a:r>
            <a:r>
              <a:rPr lang="en-IN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cluster</a:t>
            </a:r>
            <a:r>
              <a:rPr lang="en-IN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)are based on multiple standalone single or dual processor commodity computers interconnected via a high speed communication system.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Also known as </a:t>
            </a:r>
            <a:r>
              <a:rPr lang="en-IN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distributed memory.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87" y="1480667"/>
            <a:ext cx="3033074" cy="1818657"/>
          </a:xfrm>
          <a:prstGeom prst="rect">
            <a:avLst/>
          </a:prstGeom>
        </p:spPr>
      </p:pic>
      <p:pic>
        <p:nvPicPr>
          <p:cNvPr id="9" name="Google Shape;316;p48"/>
          <p:cNvPicPr preferRelativeResize="0"/>
          <p:nvPr/>
        </p:nvPicPr>
        <p:blipFill rotWithShape="1">
          <a:blip r:embed="rId4"/>
          <a:srcRect t="16734" r="8892" b="18300"/>
          <a:stretch>
            <a:fillRect/>
          </a:stretch>
        </p:blipFill>
        <p:spPr>
          <a:xfrm>
            <a:off x="7141208" y="3613311"/>
            <a:ext cx="2056978" cy="32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559030" y="3642960"/>
            <a:ext cx="2174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LM : local memory </a:t>
            </a:r>
          </a:p>
        </p:txBody>
      </p:sp>
      <p:pic>
        <p:nvPicPr>
          <p:cNvPr id="11" name="Google Shape;315;p48"/>
          <p:cNvPicPr preferRelativeResize="0"/>
          <p:nvPr/>
        </p:nvPicPr>
        <p:blipFill rotWithShape="1">
          <a:blip r:embed="rId5"/>
          <a:srcRect t="16970" r="8892" b="21025"/>
          <a:stretch>
            <a:fillRect/>
          </a:stretch>
        </p:blipFill>
        <p:spPr>
          <a:xfrm>
            <a:off x="7120888" y="3821860"/>
            <a:ext cx="2077298" cy="3437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345680" y="3869020"/>
            <a:ext cx="2901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CAS : channel arbiter switch</a:t>
            </a:r>
          </a:p>
        </p:txBody>
      </p:sp>
      <p:pic>
        <p:nvPicPr>
          <p:cNvPr id="13" name="Google Shape;316;p48"/>
          <p:cNvPicPr preferRelativeResize="0"/>
          <p:nvPr/>
        </p:nvPicPr>
        <p:blipFill rotWithShape="1">
          <a:blip r:embed="rId4"/>
          <a:srcRect t="16734" r="8892" b="18300"/>
          <a:stretch>
            <a:fillRect/>
          </a:stretch>
        </p:blipFill>
        <p:spPr>
          <a:xfrm>
            <a:off x="7131048" y="4078301"/>
            <a:ext cx="2077298" cy="325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615883" y="4099905"/>
            <a:ext cx="2111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 :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561BC-A7E7-5701-BDAA-585481AE4595}"/>
              </a:ext>
            </a:extLst>
          </p:cNvPr>
          <p:cNvSpPr txBox="1"/>
          <p:nvPr/>
        </p:nvSpPr>
        <p:spPr>
          <a:xfrm>
            <a:off x="469392" y="3022325"/>
            <a:ext cx="1999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/>
              <a:t>ADVANTAGES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82D78-1A40-6C60-4B5E-F43F37543E1C}"/>
              </a:ext>
            </a:extLst>
          </p:cNvPr>
          <p:cNvSpPr txBox="1"/>
          <p:nvPr/>
        </p:nvSpPr>
        <p:spPr>
          <a:xfrm>
            <a:off x="611232" y="3487458"/>
            <a:ext cx="209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000" dirty="0">
                <a:solidFill>
                  <a:schemeClr val="tx1"/>
                </a:solidFill>
              </a:rPr>
              <a:t>Better system throughput</a:t>
            </a:r>
          </a:p>
          <a:p>
            <a:pPr marL="171450" indent="-171450">
              <a:buFontTx/>
              <a:buChar char="-"/>
            </a:pPr>
            <a:r>
              <a:rPr lang="en-IN" sz="1000" dirty="0">
                <a:solidFill>
                  <a:schemeClr val="tx1"/>
                </a:solidFill>
              </a:rPr>
              <a:t>Parallel processing </a:t>
            </a:r>
          </a:p>
          <a:p>
            <a:pPr marL="171450" indent="-171450">
              <a:buFontTx/>
              <a:buChar char="-"/>
            </a:pPr>
            <a:r>
              <a:rPr lang="en-IN" sz="1000" dirty="0">
                <a:solidFill>
                  <a:schemeClr val="tx1"/>
                </a:solidFill>
              </a:rPr>
              <a:t>More flexible </a:t>
            </a:r>
          </a:p>
          <a:p>
            <a:pPr marL="171450" indent="-171450">
              <a:buFontTx/>
              <a:buChar char="-"/>
            </a:pPr>
            <a:r>
              <a:rPr lang="en-IN" sz="1000" dirty="0">
                <a:solidFill>
                  <a:schemeClr val="tx1"/>
                </a:solidFill>
              </a:rPr>
              <a:t>More reliable </a:t>
            </a:r>
          </a:p>
        </p:txBody>
      </p:sp>
      <p:sp>
        <p:nvSpPr>
          <p:cNvPr id="6" name="Google Shape;408;p56">
            <a:extLst>
              <a:ext uri="{FF2B5EF4-FFF2-40B4-BE49-F238E27FC236}">
                <a16:creationId xmlns:a16="http://schemas.microsoft.com/office/drawing/2014/main" id="{90B6DDC7-1235-C762-54DB-19919D84841E}"/>
              </a:ext>
            </a:extLst>
          </p:cNvPr>
          <p:cNvSpPr txBox="1">
            <a:spLocks/>
          </p:cNvSpPr>
          <p:nvPr/>
        </p:nvSpPr>
        <p:spPr>
          <a:xfrm>
            <a:off x="5074565" y="564331"/>
            <a:ext cx="37219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1400">
                <a:latin typeface="Cambria" panose="02040503050406030204" pitchFamily="18" charset="0"/>
                <a:ea typeface="Cambria" panose="02040503050406030204" pitchFamily="18" charset="0"/>
              </a:rPr>
              <a:t>LOOSELY-COUPLED MULTIPROCESSOR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4"/>
          <p:cNvGrpSpPr/>
          <p:nvPr/>
        </p:nvGrpSpPr>
        <p:grpSpPr>
          <a:xfrm>
            <a:off x="7808482" y="3941865"/>
            <a:ext cx="824184" cy="712067"/>
            <a:chOff x="2341425" y="238100"/>
            <a:chExt cx="1328900" cy="1148125"/>
          </a:xfrm>
        </p:grpSpPr>
        <p:sp>
          <p:nvSpPr>
            <p:cNvPr id="380" name="Google Shape;380;p5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5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Google Shape;344;p5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1280651" y="477106"/>
            <a:ext cx="507099" cy="43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21904" y="523632"/>
            <a:ext cx="487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04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57144" y="415910"/>
            <a:ext cx="488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Concert One" pitchFamily="2" charset="0"/>
              </a:rPr>
              <a:t>DIFFERENCE B/W CLOSELY COUPLED AND LOOSELY COUPLED</a:t>
            </a:r>
          </a:p>
        </p:txBody>
      </p:sp>
      <p:graphicFrame>
        <p:nvGraphicFramePr>
          <p:cNvPr id="10" name="Table 4"/>
          <p:cNvGraphicFramePr>
            <a:graphicFrameLocks noGrp="1"/>
          </p:cNvGraphicFramePr>
          <p:nvPr/>
        </p:nvGraphicFramePr>
        <p:xfrm>
          <a:off x="114227" y="523631"/>
          <a:ext cx="8915545" cy="450027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36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980">
                <a:tc>
                  <a:txBody>
                    <a:bodyPr/>
                    <a:lstStyle/>
                    <a:p>
                      <a:r>
                        <a:rPr lang="en-IN" sz="800" dirty="0"/>
                        <a:t>TIGHTLY COUPLED MULTIPROCESSOR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LOOSELY COUPLED MULTIPROCESSOR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800" dirty="0"/>
                        <a:t>1.Tightly couple multi processors has shared memory.</a:t>
                      </a:r>
                    </a:p>
                    <a:p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 Loosely couple multi processors has distributed memory.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800" dirty="0"/>
                        <a:t>2. The degree of coupling between processors is high.</a:t>
                      </a:r>
                    </a:p>
                    <a:p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 The degree of coupling between processors is 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r>
                        <a:rPr lang="en-US" sz="800" dirty="0"/>
                        <a:t>3. In tightly couple multi processor CPU's connected in close communication.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3. In losing multiprocessor CPU / systems located at different locations.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76">
                <a:tc>
                  <a:txBody>
                    <a:bodyPr/>
                    <a:lstStyle/>
                    <a:p>
                      <a:r>
                        <a:rPr lang="en-US" sz="800" dirty="0"/>
                        <a:t>4. In this system CPU share output bus memory and input output devices.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 In this system there is no such sharing.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r>
                        <a:rPr lang="en-US" sz="800" dirty="0"/>
                        <a:t>5. It is efficient when high degree of interaction between processes and for High speed and real time processing.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5. It is efficient when task running on different processors has minimum interaction between them ( parallel application).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558">
                <a:tc>
                  <a:txBody>
                    <a:bodyPr/>
                    <a:lstStyle/>
                    <a:p>
                      <a:r>
                        <a:rPr lang="en-US" sz="800" dirty="0"/>
                        <a:t>6. Memory conflict occurs due to use of share memory.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 No memory conflict occurs.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r>
                        <a:rPr lang="en-US" sz="800" dirty="0"/>
                        <a:t>7. Processors communicate with each other using shared memory.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7. Processors communicate with each other by using message passing techniques.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244">
                <a:tc>
                  <a:txBody>
                    <a:bodyPr/>
                    <a:lstStyle/>
                    <a:p>
                      <a:r>
                        <a:rPr lang="en-US" sz="800" dirty="0"/>
                        <a:t>8. Data rate is high.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8. Data rate is low.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244">
                <a:tc>
                  <a:txBody>
                    <a:bodyPr/>
                    <a:lstStyle/>
                    <a:p>
                      <a:r>
                        <a:rPr lang="en-IN" sz="800" dirty="0"/>
                        <a:t>9. More expensive.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9. Less expensive. 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4">
                <a:tc>
                  <a:txBody>
                    <a:bodyPr/>
                    <a:lstStyle/>
                    <a:p>
                      <a:r>
                        <a:rPr lang="en-IN" sz="800" dirty="0"/>
                        <a:t>10. Compact in size.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800" dirty="0"/>
                        <a:t>10. Larger in size.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361">
                <a:tc>
                  <a:txBody>
                    <a:bodyPr/>
                    <a:lstStyle/>
                    <a:p>
                      <a:r>
                        <a:rPr lang="en-US" sz="800" dirty="0"/>
                        <a:t>11. Let's scalable limited number of CPU's can be added.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800" dirty="0"/>
                        <a:t>11. Celebrities high more number of CPU can be added to improve the system performance.</a:t>
                      </a:r>
                      <a:endParaRPr lang="en-IN" sz="800" dirty="0"/>
                    </a:p>
                    <a:p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r>
                        <a:rPr lang="en-US" sz="800" dirty="0"/>
                        <a:t>12. Less fall tolerant if shared memory corrupted then causing all processors to fail.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12. More fault tolerance A fault in a single system module does not lead to a complete system breakdown.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r>
                        <a:rPr lang="en-IN" sz="800" dirty="0"/>
                        <a:t>13.Less complex.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13. Complex due to additional hardware is required to provide communication between the individual processors.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80">
                <a:tc>
                  <a:txBody>
                    <a:bodyPr/>
                    <a:lstStyle/>
                    <a:p>
                      <a:r>
                        <a:rPr lang="en-IN" sz="800" dirty="0"/>
                        <a:t>14. Portable.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14. Less portable.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" y="0"/>
            <a:ext cx="9144000" cy="50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758" y="93629"/>
            <a:ext cx="8021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DIFFERENCE B/W TIGHTLY COUPLED AND LOOSELY COUPLED MULTIPROCESSOR</a:t>
            </a:r>
          </a:p>
        </p:txBody>
      </p:sp>
      <p:pic>
        <p:nvPicPr>
          <p:cNvPr id="13" name="Google Shape;344;p5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92379" y="41120"/>
            <a:ext cx="507099" cy="43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85347" y="80560"/>
            <a:ext cx="4866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03</a:t>
            </a:r>
            <a:endParaRPr lang="en-IN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6"/>
          <p:cNvSpPr txBox="1">
            <a:spLocks noGrp="1"/>
          </p:cNvSpPr>
          <p:nvPr>
            <p:ph type="title"/>
          </p:nvPr>
        </p:nvSpPr>
        <p:spPr>
          <a:xfrm>
            <a:off x="2204300" y="1155513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THANK YOU !</a:t>
            </a:r>
            <a:endParaRPr sz="7200" dirty="0"/>
          </a:p>
        </p:txBody>
      </p:sp>
      <p:pic>
        <p:nvPicPr>
          <p:cNvPr id="976" name="Google Shape;976;p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77675" y="3863182"/>
            <a:ext cx="2481200" cy="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8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8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86"/>
          <p:cNvPicPr preferRelativeResize="0"/>
          <p:nvPr/>
        </p:nvPicPr>
        <p:blipFill rotWithShape="1">
          <a:blip r:embed="rId6"/>
          <a:srcRect t="16970" r="8892" b="21025"/>
          <a:stretch>
            <a:fillRect/>
          </a:stretch>
        </p:blipFill>
        <p:spPr>
          <a:xfrm rot="10800000">
            <a:off x="1002325" y="322687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772</Words>
  <Application>Microsoft Office PowerPoint</Application>
  <PresentationFormat>On-screen Show (16:9)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Anonymous Pro</vt:lpstr>
      <vt:lpstr>Arial</vt:lpstr>
      <vt:lpstr>Concert One</vt:lpstr>
      <vt:lpstr>Cambria</vt:lpstr>
      <vt:lpstr>Cambria Math</vt:lpstr>
      <vt:lpstr>Roboto Mono Medium</vt:lpstr>
      <vt:lpstr>Muli</vt:lpstr>
      <vt:lpstr>Roboto Mono</vt:lpstr>
      <vt:lpstr>Coming Soon</vt:lpstr>
      <vt:lpstr>Notebook Lesson by Slidesgo</vt:lpstr>
      <vt:lpstr>COMPUTER ORGANIZATION AND ARCHITECTURE</vt:lpstr>
      <vt:lpstr>Contents</vt:lpstr>
      <vt:lpstr>INTRODUCTION</vt:lpstr>
      <vt:lpstr>* Multiprocessors are classified by the way their memory is organised , mainly it is classified into two types:         1. Closely (Tightly) coupled multiprocessor                2. Loosely coupled multiprocessor</vt:lpstr>
      <vt:lpstr>PowerPoint Presentation</vt:lpstr>
      <vt:lpstr>LOOSELY-COUPLED MULTIPROCESSOR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anjali patel</dc:creator>
  <cp:lastModifiedBy>anjali patel</cp:lastModifiedBy>
  <cp:revision>9</cp:revision>
  <dcterms:created xsi:type="dcterms:W3CDTF">2023-01-18T19:14:00Z</dcterms:created>
  <dcterms:modified xsi:type="dcterms:W3CDTF">2023-01-20T09:48:19Z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FE05B945E27E4B2C9FDF9C54B174D0F1</vt:lpwstr>
  </property>
  <property fmtid="{D5CDD505-2E9C-101B-9397-08002B2CF9AE}" pid="3" name="KSOProductBuildVer">
    <vt:lpwstr>1033-11.2.0.11388</vt:lpwstr>
  </property>
</Properties>
</file>