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5" r:id="rId8"/>
    <p:sldId id="264" r:id="rId9"/>
    <p:sldId id="261" r:id="rId10"/>
    <p:sldId id="263"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35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3C936-D938-4656-9D0B-767772A02FE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916CD-C8ED-446E-8C13-4902E5385EC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9EDF1F7-119D-468E-ABAC-464D855170E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9EDF1F7-119D-468E-ABAC-464D855170E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09EDF1F7-119D-468E-ABAC-464D855170E2}"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9EDF1F7-119D-468E-ABAC-464D855170E2}"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DF1F7-119D-468E-ABAC-464D855170E2}"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9EDF1F7-119D-468E-ABAC-464D855170E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9EDF1F7-119D-468E-ABAC-464D855170E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DF1F7-119D-468E-ABAC-464D855170E2}" type="datetimeFigureOut">
              <a:rPr lang="en-GB" smtClean="0"/>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E8215-443F-40E4-BDF4-B558A88881F3}"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youtu.be/evjFwDRTmV0?si=dPcji4SwpTl7BZt5" TargetMode="External"/><Relationship Id="rId1" Type="http://schemas.openxmlformats.org/officeDocument/2006/relationships/hyperlink" Target="https://youtu.be/pU9qMfPvE90?si=n-efxDLirj7LR-bG&#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23330"/>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23528" y="938864"/>
            <a:ext cx="8640960" cy="2323713"/>
          </a:xfrm>
          <a:prstGeom prst="rect">
            <a:avLst/>
          </a:prstGeom>
          <a:noFill/>
        </p:spPr>
        <p:txBody>
          <a:bodyPr wrap="square" rtlCol="0">
            <a:spAutoFit/>
          </a:bodyPr>
          <a:lstStyle/>
          <a:p>
            <a:pPr algn="ctr"/>
            <a:r>
              <a:rPr lang="en-GB" sz="2400" b="1" dirty="0"/>
              <a:t> </a:t>
            </a:r>
            <a:r>
              <a:rPr lang="en-GB" sz="2400" b="1" dirty="0">
                <a:solidFill>
                  <a:srgbClr val="FF0000"/>
                </a:solidFill>
              </a:rPr>
              <a:t>Block Cipher</a:t>
            </a:r>
            <a:endParaRPr lang="en-GB" sz="2400" b="1" dirty="0">
              <a:solidFill>
                <a:srgbClr val="FF0000"/>
              </a:solidFill>
            </a:endParaRPr>
          </a:p>
          <a:p>
            <a:endParaRPr lang="en-GB" sz="1000" b="1" dirty="0">
              <a:solidFill>
                <a:schemeClr val="accent1"/>
              </a:solidFill>
            </a:endParaRPr>
          </a:p>
          <a:p>
            <a:r>
              <a:rPr lang="en-GB" b="1" dirty="0">
                <a:solidFill>
                  <a:schemeClr val="tx2"/>
                </a:solidFill>
              </a:rPr>
              <a:t>The Advanced Encryption Standard (AES), </a:t>
            </a:r>
            <a:r>
              <a:rPr lang="en-GB" dirty="0"/>
              <a:t>also called </a:t>
            </a:r>
            <a:r>
              <a:rPr lang="en-GB" dirty="0" err="1"/>
              <a:t>Rijndael</a:t>
            </a:r>
            <a:r>
              <a:rPr lang="en-GB" dirty="0"/>
              <a:t>, is a symmetric block cipher with a block length of 128 bits and support for key lengths of 128, 192, and 256 bits. It was published by NIST (National Institute of Standards and Technology) in 2001. Here, we assume a key length of 128 bits, which is likely to be the one most commonly implemented.</a:t>
            </a:r>
            <a:endParaRPr lang="en-GB" dirty="0"/>
          </a:p>
          <a:p>
            <a:endParaRPr lang="en-GB" sz="1000" dirty="0"/>
          </a:p>
          <a:p>
            <a:endParaRPr lang="en-GB" sz="1000" dirty="0"/>
          </a:p>
        </p:txBody>
      </p:sp>
      <p:pic>
        <p:nvPicPr>
          <p:cNvPr id="1026" name="Picture 2" descr="E:\محاضرات\cryptography lectures\محاضراتي\AES\what-is-AE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2708920"/>
            <a:ext cx="5544616" cy="3725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23528" y="1124744"/>
            <a:ext cx="8568952" cy="5324535"/>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endParaRPr lang="en-GB" sz="2400" b="1" dirty="0">
              <a:solidFill>
                <a:srgbClr val="FF0000"/>
              </a:solidFill>
            </a:endParaRPr>
          </a:p>
          <a:p>
            <a:r>
              <a:rPr lang="en-GB" b="1" dirty="0">
                <a:solidFill>
                  <a:schemeClr val="accent1"/>
                </a:solidFill>
              </a:rPr>
              <a:t>The AES Algorithm: </a:t>
            </a:r>
            <a:endParaRPr lang="en-GB" b="1" dirty="0">
              <a:solidFill>
                <a:schemeClr val="accent1"/>
              </a:solidFill>
            </a:endParaRPr>
          </a:p>
          <a:p>
            <a:pPr marL="285750" indent="-285750">
              <a:buFont typeface="Wingdings" panose="05000000000000000000" pitchFamily="2" charset="2"/>
              <a:buChar char="q"/>
            </a:pPr>
            <a:r>
              <a:rPr lang="en-GB" dirty="0"/>
              <a:t>AES operates on a 4 × 4 column-wise order array of bytes, called the </a:t>
            </a:r>
            <a:r>
              <a:rPr lang="en-GB" i="1" dirty="0"/>
              <a:t>state</a:t>
            </a:r>
            <a:r>
              <a:rPr lang="en-GB" dirty="0"/>
              <a:t>. For instance, if there are 16 bytes, these bytes are represented as this two-dimensional array:</a:t>
            </a:r>
            <a:endParaRPr lang="en-GB" dirty="0"/>
          </a:p>
          <a:p>
            <a:endParaRPr lang="en-GB" dirty="0"/>
          </a:p>
          <a:p>
            <a:endParaRPr lang="en-GB" dirty="0"/>
          </a:p>
          <a:p>
            <a:endParaRPr lang="en-GB" dirty="0"/>
          </a:p>
          <a:p>
            <a:endParaRPr lang="en-GB" sz="1000" dirty="0"/>
          </a:p>
          <a:p>
            <a:pPr marL="285750" indent="-285750">
              <a:buFont typeface="Wingdings" panose="05000000000000000000" pitchFamily="2" charset="2"/>
              <a:buChar char="q"/>
            </a:pPr>
            <a:r>
              <a:rPr lang="en-GB" dirty="0"/>
              <a:t>The key size used for an AES cipher specifies the number of transformation rounds that convert the plaintext into the </a:t>
            </a:r>
            <a:r>
              <a:rPr lang="en-GB" dirty="0" err="1"/>
              <a:t>ciphertext</a:t>
            </a:r>
            <a:r>
              <a:rPr lang="en-GB" dirty="0"/>
              <a:t> . The number of rounds are as follows:</a:t>
            </a:r>
            <a:endParaRPr lang="en-GB" dirty="0"/>
          </a:p>
          <a:p>
            <a:r>
              <a:rPr lang="en-GB" dirty="0"/>
              <a:t>10 rounds for 128-bit keys.</a:t>
            </a:r>
            <a:endParaRPr lang="en-GB" dirty="0"/>
          </a:p>
          <a:p>
            <a:r>
              <a:rPr lang="en-GB" dirty="0"/>
              <a:t>12 rounds for 192-bit keys.</a:t>
            </a:r>
            <a:endParaRPr lang="en-GB" dirty="0"/>
          </a:p>
          <a:p>
            <a:r>
              <a:rPr lang="en-GB" dirty="0"/>
              <a:t>14 rounds for 256-bit keys.</a:t>
            </a:r>
            <a:endParaRPr lang="en-GB" dirty="0"/>
          </a:p>
          <a:p>
            <a:endParaRPr lang="en-GB" sz="1000" dirty="0"/>
          </a:p>
          <a:p>
            <a:pPr marL="285750" indent="-285750">
              <a:buFont typeface="Wingdings" panose="05000000000000000000" pitchFamily="2" charset="2"/>
              <a:buChar char="q"/>
            </a:pPr>
            <a:r>
              <a:rPr lang="en-GB" dirty="0"/>
              <a:t>Each round consists of several processing steps, including one that depends on the encryption key itself. A set of reverse rounds are applied to transform </a:t>
            </a:r>
            <a:r>
              <a:rPr lang="en-GB" dirty="0" err="1"/>
              <a:t>ciphertext</a:t>
            </a:r>
            <a:r>
              <a:rPr lang="en-GB" dirty="0"/>
              <a:t> back into the original plaintext using the same encryption key.</a:t>
            </a:r>
            <a:endParaRPr lang="en-GB" dirty="0"/>
          </a:p>
          <a:p>
            <a:endParaRPr lang="en-GB" dirty="0"/>
          </a:p>
        </p:txBody>
      </p:sp>
      <p:pic>
        <p:nvPicPr>
          <p:cNvPr id="6" name="Picture 5"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972" y="2440984"/>
            <a:ext cx="1614528" cy="10394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251520" y="979056"/>
            <a:ext cx="8568952" cy="5878532"/>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endParaRPr lang="en-GB" sz="2400" b="1" dirty="0">
              <a:solidFill>
                <a:srgbClr val="FF0000"/>
              </a:solidFill>
            </a:endParaRPr>
          </a:p>
          <a:p>
            <a:r>
              <a:rPr lang="en-GB" b="1" dirty="0">
                <a:solidFill>
                  <a:srgbClr val="0070C0"/>
                </a:solidFill>
              </a:rPr>
              <a:t>The AES Encryption Algorithm: </a:t>
            </a:r>
            <a:endParaRPr lang="en-GB" b="1" dirty="0">
              <a:solidFill>
                <a:srgbClr val="0070C0"/>
              </a:solidFill>
            </a:endParaRPr>
          </a:p>
          <a:p>
            <a:pPr marL="285750" indent="-285750">
              <a:buFont typeface="Wingdings" panose="05000000000000000000" pitchFamily="2" charset="2"/>
              <a:buChar char="q"/>
            </a:pPr>
            <a:r>
              <a:rPr lang="en-GB" dirty="0"/>
              <a:t>The AES algorithm can be broken into three phases: the initial round, the main rounds, and the final round. All of the phases use the same sub-operations in different combinations as follows:</a:t>
            </a:r>
            <a:endParaRPr lang="en-GB" dirty="0"/>
          </a:p>
          <a:p>
            <a:r>
              <a:rPr lang="en-GB" dirty="0"/>
              <a:t>       </a:t>
            </a:r>
            <a:r>
              <a:rPr lang="en-GB" b="1" dirty="0"/>
              <a:t>Initial Round</a:t>
            </a:r>
            <a:endParaRPr lang="en-GB" b="1" dirty="0"/>
          </a:p>
          <a:p>
            <a:r>
              <a:rPr lang="en-GB" dirty="0"/>
              <a:t>            </a:t>
            </a:r>
            <a:r>
              <a:rPr lang="en-GB" dirty="0" err="1"/>
              <a:t>AddRoundKey</a:t>
            </a:r>
            <a:endParaRPr lang="en-GB" dirty="0"/>
          </a:p>
          <a:p>
            <a:r>
              <a:rPr lang="en-GB" dirty="0"/>
              <a:t>       </a:t>
            </a:r>
            <a:r>
              <a:rPr lang="en-GB" b="1" dirty="0"/>
              <a:t>Main Rounds (1,2…Nr-1)</a:t>
            </a:r>
            <a:endParaRPr lang="en-GB" b="1" dirty="0"/>
          </a:p>
          <a:p>
            <a:r>
              <a:rPr lang="en-GB" dirty="0"/>
              <a:t>            </a:t>
            </a:r>
            <a:r>
              <a:rPr lang="en-GB" dirty="0" err="1"/>
              <a:t>SubBytes</a:t>
            </a:r>
            <a:endParaRPr lang="en-GB" dirty="0"/>
          </a:p>
          <a:p>
            <a:r>
              <a:rPr lang="en-GB" dirty="0"/>
              <a:t>            </a:t>
            </a:r>
            <a:r>
              <a:rPr lang="en-GB" dirty="0" err="1"/>
              <a:t>ShiftRows</a:t>
            </a:r>
            <a:endParaRPr lang="en-GB" dirty="0"/>
          </a:p>
          <a:p>
            <a:r>
              <a:rPr lang="en-GB" dirty="0"/>
              <a:t>            </a:t>
            </a:r>
            <a:r>
              <a:rPr lang="en-GB" dirty="0" err="1"/>
              <a:t>MixColumns</a:t>
            </a:r>
            <a:endParaRPr lang="en-GB" dirty="0"/>
          </a:p>
          <a:p>
            <a:r>
              <a:rPr lang="en-GB" dirty="0"/>
              <a:t>            </a:t>
            </a:r>
            <a:r>
              <a:rPr lang="en-GB" dirty="0" err="1"/>
              <a:t>AddRoundKey</a:t>
            </a:r>
            <a:endParaRPr lang="en-GB" dirty="0"/>
          </a:p>
          <a:p>
            <a:r>
              <a:rPr lang="en-GB" b="1" dirty="0"/>
              <a:t>       Final Round (Nr)</a:t>
            </a:r>
            <a:endParaRPr lang="en-GB" b="1" dirty="0"/>
          </a:p>
          <a:p>
            <a:r>
              <a:rPr lang="en-GB" dirty="0"/>
              <a:t>           </a:t>
            </a:r>
            <a:r>
              <a:rPr lang="en-GB" dirty="0" err="1"/>
              <a:t>SubBytes</a:t>
            </a:r>
            <a:endParaRPr lang="en-GB" dirty="0"/>
          </a:p>
          <a:p>
            <a:r>
              <a:rPr lang="en-GB" dirty="0"/>
              <a:t>           </a:t>
            </a:r>
            <a:r>
              <a:rPr lang="en-GB" dirty="0" err="1"/>
              <a:t>ShiftRows</a:t>
            </a:r>
            <a:endParaRPr lang="en-GB" dirty="0"/>
          </a:p>
          <a:p>
            <a:r>
              <a:rPr lang="en-GB" dirty="0"/>
              <a:t>           </a:t>
            </a:r>
            <a:r>
              <a:rPr lang="en-GB" dirty="0" err="1"/>
              <a:t>AddRoundKey</a:t>
            </a:r>
            <a:endParaRPr lang="en-GB" dirty="0"/>
          </a:p>
          <a:p>
            <a:endParaRPr lang="en-GB" sz="1000" dirty="0"/>
          </a:p>
          <a:p>
            <a:endParaRPr lang="en-GB" sz="1600" dirty="0"/>
          </a:p>
          <a:p>
            <a:r>
              <a:rPr lang="en-GB" dirty="0"/>
              <a:t>Note that in the above figure, </a:t>
            </a:r>
            <a:r>
              <a:rPr lang="en-GB" dirty="0" err="1"/>
              <a:t>KeyExpansion</a:t>
            </a:r>
            <a:r>
              <a:rPr lang="en-GB" dirty="0"/>
              <a:t>: round keys are derived from the cipher key using key expansion algorithm. AES requires a separate 128-bit round key block for each round plus one more.</a:t>
            </a:r>
            <a:endParaRPr lang="en-GB"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48543" y="2254561"/>
            <a:ext cx="3982382" cy="3622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66642" y="1125421"/>
            <a:ext cx="8424936" cy="5740033"/>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endParaRPr lang="en-GB" sz="2400" b="1" dirty="0">
              <a:solidFill>
                <a:srgbClr val="FF0000"/>
              </a:solidFill>
            </a:endParaRPr>
          </a:p>
          <a:p>
            <a:r>
              <a:rPr lang="en-GB" b="1" dirty="0" err="1">
                <a:solidFill>
                  <a:srgbClr val="C00000"/>
                </a:solidFill>
              </a:rPr>
              <a:t>AddRoundKey</a:t>
            </a:r>
            <a:r>
              <a:rPr lang="en-GB" b="1" dirty="0">
                <a:solidFill>
                  <a:srgbClr val="C00000"/>
                </a:solidFill>
              </a:rPr>
              <a:t>:</a:t>
            </a:r>
            <a:r>
              <a:rPr lang="en-GB" dirty="0">
                <a:solidFill>
                  <a:srgbClr val="C00000"/>
                </a:solidFill>
              </a:rPr>
              <a:t> </a:t>
            </a:r>
            <a:r>
              <a:rPr lang="en-GB" dirty="0"/>
              <a:t>In this operation, the 128 bits of </a:t>
            </a:r>
            <a:r>
              <a:rPr lang="en-GB" b="1" dirty="0"/>
              <a:t>State </a:t>
            </a:r>
            <a:r>
              <a:rPr lang="en-GB" dirty="0"/>
              <a:t>are bitwise XORed with the 128 bits of the round key. Here is an example where </a:t>
            </a:r>
            <a:r>
              <a:rPr lang="en-US" dirty="0"/>
              <a:t>the first matrix is State, and the second matrix is the round key.</a:t>
            </a:r>
            <a:endParaRPr lang="en-US" dirty="0"/>
          </a:p>
          <a:p>
            <a:endParaRPr lang="en-US" dirty="0"/>
          </a:p>
          <a:p>
            <a:endParaRPr lang="en-US" dirty="0"/>
          </a:p>
          <a:p>
            <a:endParaRPr lang="en-GB" sz="500" dirty="0"/>
          </a:p>
          <a:p>
            <a:endParaRPr lang="en-GB" sz="1000" dirty="0"/>
          </a:p>
          <a:p>
            <a:r>
              <a:rPr lang="en-GB" sz="2800" dirty="0"/>
              <a:t>    </a:t>
            </a:r>
            <a:endParaRPr lang="en-GB" sz="1200" dirty="0"/>
          </a:p>
          <a:p>
            <a:r>
              <a:rPr lang="en-GB" sz="2800" dirty="0"/>
              <a:t>                                                 </a:t>
            </a:r>
            <a:endParaRPr lang="en-GB" sz="2800" dirty="0"/>
          </a:p>
          <a:p>
            <a:r>
              <a:rPr lang="en-GB" dirty="0"/>
              <a:t>e.g.</a:t>
            </a:r>
            <a:endParaRPr lang="en-GB" dirty="0"/>
          </a:p>
          <a:p>
            <a:endParaRPr lang="en-GB" sz="800" dirty="0"/>
          </a:p>
          <a:p>
            <a:r>
              <a:rPr lang="en-GB" sz="2800" dirty="0"/>
              <a:t>                                                      =</a:t>
            </a:r>
            <a:endParaRPr lang="en-GB" sz="28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dirty="0"/>
          </a:p>
          <a:p>
            <a:endParaRPr lang="en-GB" dirty="0"/>
          </a:p>
          <a:p>
            <a:endParaRPr lang="en-GB"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4237" y="3984242"/>
            <a:ext cx="3764606" cy="128789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005" y="4082621"/>
            <a:ext cx="1562235" cy="1158340"/>
          </a:xfrm>
          <a:prstGeom prst="rect">
            <a:avLst/>
          </a:prstGeom>
        </p:spPr>
      </p:pic>
      <mc:AlternateContent xmlns:mc="http://schemas.openxmlformats.org/markup-compatibility/2006">
        <mc:Choice xmlns:a14="http://schemas.microsoft.com/office/drawing/2010/main" Requires="a14">
          <p:sp>
            <p:nvSpPr>
              <p:cNvPr id="11" name="TextBox 10"/>
              <p:cNvSpPr txBox="1"/>
              <p:nvPr/>
            </p:nvSpPr>
            <p:spPr>
              <a:xfrm>
                <a:off x="2733359" y="4438273"/>
                <a:ext cx="367308"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sym typeface="Symbol" panose="05050102010706020507" pitchFamily="18" charset="2"/>
                        </a:rPr>
                        <m:t></m:t>
                      </m:r>
                    </m:oMath>
                  </m:oMathPara>
                </a14:m>
                <a:endParaRPr lang="en-US" sz="2800" dirty="0"/>
              </a:p>
            </p:txBody>
          </p:sp>
        </mc:Choice>
        <mc:Fallback>
          <p:sp>
            <p:nvSpPr>
              <p:cNvPr id="11" name="TextBox 10"/>
              <p:cNvSpPr txBox="1">
                <a:spLocks noRot="1" noChangeAspect="1" noMove="1" noResize="1" noEditPoints="1" noAdjustHandles="1" noChangeArrowheads="1" noChangeShapeType="1" noTextEdit="1"/>
              </p:cNvSpPr>
              <p:nvPr/>
            </p:nvSpPr>
            <p:spPr>
              <a:xfrm>
                <a:off x="2733359" y="4438273"/>
                <a:ext cx="367308" cy="430887"/>
              </a:xfrm>
              <a:prstGeom prst="rect">
                <a:avLst/>
              </a:prstGeom>
              <a:blipFill rotWithShape="1">
                <a:blip r:embed="rId3"/>
                <a:stretch>
                  <a:fillRect l="-87" t="-60" r="163" b="-21226"/>
                </a:stretch>
              </a:blipFill>
            </p:spPr>
            <p:txBody>
              <a:bodyPr/>
              <a:lstStyle/>
              <a:p>
                <a:r>
                  <a:rPr lang="en-US" altLang="en-US">
                    <a:noFill/>
                  </a:rPr>
                  <a:t> </a:t>
                </a:r>
              </a:p>
            </p:txBody>
          </p:sp>
        </mc:Fallback>
      </mc:AlternateContent>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367" y="5416150"/>
            <a:ext cx="1859441" cy="1181202"/>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590" y="2391572"/>
            <a:ext cx="5471634" cy="15774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23528" y="1124744"/>
            <a:ext cx="8568952" cy="3754874"/>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endParaRPr lang="en-GB" sz="2400" b="1" dirty="0">
              <a:solidFill>
                <a:srgbClr val="FF0000"/>
              </a:solidFill>
            </a:endParaRPr>
          </a:p>
          <a:p>
            <a:r>
              <a:rPr lang="en-GB" b="1" dirty="0" err="1">
                <a:solidFill>
                  <a:srgbClr val="C00000"/>
                </a:solidFill>
              </a:rPr>
              <a:t>SubBytes</a:t>
            </a:r>
            <a:r>
              <a:rPr lang="en-GB" dirty="0">
                <a:solidFill>
                  <a:srgbClr val="C00000"/>
                </a:solidFill>
              </a:rPr>
              <a:t>: </a:t>
            </a:r>
            <a:r>
              <a:rPr lang="en-GB" dirty="0"/>
              <a:t>A nonlinear substitution step where each entry (byte) </a:t>
            </a:r>
            <a:r>
              <a:rPr lang="en-US" dirty="0"/>
              <a:t>of the current state matrix is substituted by a corresponding entry in the AES S-Box. For instance: byte (</a:t>
            </a:r>
            <a:r>
              <a:rPr lang="en-US" dirty="0">
                <a:solidFill>
                  <a:srgbClr val="FF0000"/>
                </a:solidFill>
              </a:rPr>
              <a:t>6E</a:t>
            </a:r>
            <a:r>
              <a:rPr lang="en-US" dirty="0"/>
              <a:t>) is substituted by the entry of the S-Box in row 6 and column E, i.e., by (</a:t>
            </a:r>
            <a:r>
              <a:rPr lang="en-US" dirty="0">
                <a:solidFill>
                  <a:srgbClr val="FF0000"/>
                </a:solidFill>
              </a:rPr>
              <a:t>9F</a:t>
            </a:r>
            <a:r>
              <a:rPr lang="en-US" dirty="0"/>
              <a:t>). </a:t>
            </a:r>
            <a:r>
              <a:rPr lang="en-GB" dirty="0"/>
              <a:t>(The byte input is broken into two 4-bit halves. The first half determines the row and the second half determines the column).</a:t>
            </a:r>
            <a:endParaRPr lang="en-GB" sz="1000" dirty="0"/>
          </a:p>
          <a:p>
            <a:endParaRPr lang="en-GB" sz="1000" dirty="0"/>
          </a:p>
          <a:p>
            <a:endParaRPr lang="en-GB" sz="1000" dirty="0"/>
          </a:p>
          <a:p>
            <a:r>
              <a:rPr lang="en-GB" b="1" dirty="0"/>
              <a:t>e.g.:</a:t>
            </a:r>
            <a:endParaRPr lang="en-GB" b="1" dirty="0"/>
          </a:p>
          <a:p>
            <a:r>
              <a:rPr lang="en-GB" dirty="0"/>
              <a:t>          state =                                    </a:t>
            </a:r>
            <a:r>
              <a:rPr lang="en-GB" dirty="0">
                <a:sym typeface="Symbol" panose="05050102010706020507" pitchFamily="18" charset="2"/>
              </a:rPr>
              <a:t>    </a:t>
            </a:r>
            <a:r>
              <a:rPr lang="en-GB" dirty="0" err="1">
                <a:sym typeface="Symbol" panose="05050102010706020507" pitchFamily="18" charset="2"/>
              </a:rPr>
              <a:t>S_box</a:t>
            </a:r>
            <a:r>
              <a:rPr lang="en-GB" dirty="0">
                <a:sym typeface="Symbol" panose="05050102010706020507" pitchFamily="18" charset="2"/>
              </a:rPr>
              <a:t>(State) = </a:t>
            </a:r>
            <a:endParaRPr lang="en-GB"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672" y="3068960"/>
            <a:ext cx="1569856" cy="118120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052261"/>
            <a:ext cx="1783235" cy="119644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958" y="4320612"/>
            <a:ext cx="4317464" cy="25373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95536" y="1052736"/>
            <a:ext cx="8424936" cy="4678204"/>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Encryption Cipher</a:t>
            </a:r>
            <a:endParaRPr lang="en-GB" sz="2400" b="1" dirty="0">
              <a:solidFill>
                <a:srgbClr val="FF0000"/>
              </a:solidFill>
            </a:endParaRPr>
          </a:p>
          <a:p>
            <a:endParaRPr lang="en-GB" b="1" dirty="0">
              <a:solidFill>
                <a:schemeClr val="tx2"/>
              </a:solidFill>
            </a:endParaRPr>
          </a:p>
          <a:p>
            <a:r>
              <a:rPr lang="en-GB" b="1" dirty="0" err="1">
                <a:solidFill>
                  <a:srgbClr val="FF0000"/>
                </a:solidFill>
              </a:rPr>
              <a:t>ShiftRows</a:t>
            </a:r>
            <a:r>
              <a:rPr lang="en-GB" b="1" dirty="0">
                <a:solidFill>
                  <a:srgbClr val="FF0000"/>
                </a:solidFill>
              </a:rPr>
              <a:t>: </a:t>
            </a:r>
            <a:r>
              <a:rPr lang="en-GB" dirty="0"/>
              <a:t>A transposition step where the f</a:t>
            </a:r>
            <a:r>
              <a:rPr lang="en-US" dirty="0"/>
              <a:t>our rows of the state are shifted cyclically to the left by offsets of 0, 1, 2, and 3.</a:t>
            </a:r>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pPr algn="just"/>
            <a:endParaRPr lang="en-GB" sz="2400" b="1" dirty="0">
              <a:solidFill>
                <a:srgbClr val="FF0000"/>
              </a:solidFill>
            </a:endParaRPr>
          </a:p>
          <a:p>
            <a:r>
              <a:rPr lang="en-GB" b="1" dirty="0">
                <a:solidFill>
                  <a:schemeClr val="bg1"/>
                </a:solidFill>
              </a:rPr>
              <a:t>e.g.:</a:t>
            </a:r>
            <a:endParaRPr lang="en-GB" b="1" dirty="0">
              <a:solidFill>
                <a:schemeClr val="bg1"/>
              </a:solidFill>
            </a:endParaRPr>
          </a:p>
          <a:p>
            <a:r>
              <a:rPr lang="en-GB" b="1" dirty="0"/>
              <a:t>e.g.:</a:t>
            </a:r>
            <a:endParaRPr lang="en-GB" b="1" dirty="0"/>
          </a:p>
          <a:p>
            <a:pPr algn="ctr"/>
            <a:endParaRPr lang="en-GB" b="1" dirty="0">
              <a:sym typeface="Symbol" panose="05050102010706020507" pitchFamily="18" charset="2"/>
            </a:endParaRPr>
          </a:p>
          <a:p>
            <a:pPr algn="ctr"/>
            <a:r>
              <a:rPr lang="en-GB" sz="2800" b="1" dirty="0">
                <a:sym typeface="Symbol" panose="05050102010706020507" pitchFamily="18" charset="2"/>
              </a:rPr>
              <a:t></a:t>
            </a:r>
            <a:endParaRPr lang="en-GB" sz="2800" b="1" dirty="0"/>
          </a:p>
          <a:p>
            <a:endParaRPr lang="en-GB" sz="2400" b="1" dirty="0">
              <a:solidFill>
                <a:srgbClr val="FF0000"/>
              </a:solidFill>
            </a:endParaRPr>
          </a:p>
        </p:txBody>
      </p:sp>
      <p:pic>
        <p:nvPicPr>
          <p:cNvPr id="7" name="Picture 6"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2067" y="2492896"/>
            <a:ext cx="4222657" cy="151216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97" y="4464229"/>
            <a:ext cx="1836579" cy="122692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661" y="4498709"/>
            <a:ext cx="1836579" cy="12345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95536" y="980728"/>
            <a:ext cx="8424936" cy="5432256"/>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endParaRPr lang="en-GB" sz="1000" dirty="0"/>
          </a:p>
          <a:p>
            <a:r>
              <a:rPr lang="en-GB" b="1" dirty="0" err="1">
                <a:solidFill>
                  <a:srgbClr val="FF0000"/>
                </a:solidFill>
              </a:rPr>
              <a:t>MixColumns</a:t>
            </a:r>
            <a:r>
              <a:rPr lang="en-GB" b="1" dirty="0">
                <a:solidFill>
                  <a:srgbClr val="FF0000"/>
                </a:solidFill>
              </a:rPr>
              <a:t>:</a:t>
            </a:r>
            <a:r>
              <a:rPr lang="en-GB" dirty="0"/>
              <a:t> a linear mixing operation which </a:t>
            </a:r>
            <a:r>
              <a:rPr lang="en-US" dirty="0"/>
              <a:t>multiplies fixed matrix against current State Matrix:</a:t>
            </a:r>
            <a:endParaRPr lang="en-GB"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dirty="0"/>
          </a:p>
          <a:p>
            <a:endParaRPr lang="en-GB" dirty="0"/>
          </a:p>
          <a:p>
            <a:endParaRPr lang="en-GB" dirty="0"/>
          </a:p>
          <a:p>
            <a:endParaRPr lang="en-GB" sz="500" dirty="0"/>
          </a:p>
          <a:p>
            <a:r>
              <a:rPr lang="en-GB" dirty="0"/>
              <a:t>Unlike standard matrix multiplication, </a:t>
            </a:r>
            <a:r>
              <a:rPr lang="en-GB" dirty="0" err="1"/>
              <a:t>MixColumns</a:t>
            </a:r>
            <a:r>
              <a:rPr lang="en-GB" dirty="0"/>
              <a:t> performs matrix multiplication as per Galois Field </a:t>
            </a:r>
            <a:r>
              <a:rPr lang="en-US" dirty="0"/>
              <a:t>(</a:t>
            </a:r>
            <a:r>
              <a:rPr lang="en-GB" dirty="0"/>
              <a:t>2</a:t>
            </a:r>
            <a:r>
              <a:rPr lang="en-GB" baseline="30000" dirty="0"/>
              <a:t>8</a:t>
            </a:r>
            <a:r>
              <a:rPr lang="en-GB" dirty="0"/>
              <a:t>).</a:t>
            </a:r>
            <a:endParaRPr lang="en-GB" dirty="0"/>
          </a:p>
          <a:p>
            <a:endParaRPr lang="en-GB" dirty="0"/>
          </a:p>
          <a:p>
            <a:r>
              <a:rPr lang="en-GB" b="1" dirty="0"/>
              <a:t>e.g.</a:t>
            </a:r>
            <a:r>
              <a:rPr lang="en-GB" dirty="0"/>
              <a:t>:</a:t>
            </a:r>
            <a:endParaRPr lang="en-GB" dirty="0"/>
          </a:p>
          <a:p>
            <a:endParaRPr lang="en-GB" dirty="0"/>
          </a:p>
          <a:p>
            <a:endParaRPr lang="en-GB" dirty="0"/>
          </a:p>
        </p:txBody>
      </p:sp>
      <p:pic>
        <p:nvPicPr>
          <p:cNvPr id="7" name="Picture 6"/>
          <p:cNvPicPr/>
          <p:nvPr/>
        </p:nvPicPr>
        <p:blipFill>
          <a:blip r:embed="rId1"/>
          <a:srcRect/>
          <a:stretch>
            <a:fillRect/>
          </a:stretch>
        </p:blipFill>
        <p:spPr bwMode="auto">
          <a:xfrm>
            <a:off x="3131840" y="3262744"/>
            <a:ext cx="3096344" cy="1318384"/>
          </a:xfrm>
          <a:prstGeom prst="rect">
            <a:avLst/>
          </a:prstGeom>
          <a:noFill/>
          <a:ln w="9525">
            <a:noFill/>
            <a:miter lim="800000"/>
            <a:headEnd/>
            <a:tailEnd/>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33" y="1919017"/>
            <a:ext cx="6228859" cy="11499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842" y="5162799"/>
            <a:ext cx="4732430" cy="1074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954107"/>
          </a:xfrm>
          <a:prstGeom prst="rect">
            <a:avLst/>
          </a:prstGeom>
          <a:solidFill>
            <a:schemeClr val="accent1"/>
          </a:solidFill>
        </p:spPr>
        <p:txBody>
          <a:bodyPr wrap="square" rtlCol="0">
            <a:spAutoFit/>
          </a:bodyPr>
          <a:lstStyle/>
          <a:p>
            <a:r>
              <a:rPr lang="en-US" b="1" dirty="0" err="1">
                <a:solidFill>
                  <a:schemeClr val="bg1"/>
                </a:solidFill>
              </a:rPr>
              <a:t>Mustansiriyah</a:t>
            </a:r>
            <a:r>
              <a:rPr lang="en-US" b="1" dirty="0">
                <a:solidFill>
                  <a:schemeClr val="bg1"/>
                </a:solidFill>
              </a:rPr>
              <a:t> University	</a:t>
            </a:r>
            <a:r>
              <a:rPr lang="en-US" b="1" dirty="0">
                <a:solidFill>
                  <a:srgbClr val="FFFF00"/>
                </a:solidFill>
              </a:rPr>
              <a:t>                    Block Cipher                   </a:t>
            </a:r>
            <a:r>
              <a:rPr lang="en-US" b="1" dirty="0">
                <a:solidFill>
                  <a:schemeClr val="bg1"/>
                </a:solidFill>
              </a:rPr>
              <a:t>Class: Third Year</a:t>
            </a:r>
            <a:endParaRPr lang="en-GB" b="1" dirty="0">
              <a:solidFill>
                <a:schemeClr val="bg1"/>
              </a:solidFill>
            </a:endParaRPr>
          </a:p>
          <a:p>
            <a:r>
              <a:rPr lang="en-US" b="1" dirty="0">
                <a:solidFill>
                  <a:schemeClr val="bg1"/>
                </a:solidFill>
              </a:rPr>
              <a:t>Faculty of Engineering          </a:t>
            </a:r>
            <a:r>
              <a:rPr lang="en-US" b="1" dirty="0">
                <a:solidFill>
                  <a:srgbClr val="FFFF00"/>
                </a:solidFill>
              </a:rPr>
              <a:t>Advanced Encryption Standard         </a:t>
            </a:r>
            <a:r>
              <a:rPr lang="en-US" b="1" dirty="0">
                <a:solidFill>
                  <a:schemeClr val="bg1"/>
                </a:solidFill>
              </a:rPr>
              <a:t>Course name: Data Encryption</a:t>
            </a:r>
            <a:endParaRPr lang="en-US" b="1" dirty="0">
              <a:solidFill>
                <a:schemeClr val="bg1"/>
              </a:solidFill>
            </a:endParaRPr>
          </a:p>
          <a:p>
            <a:r>
              <a:rPr lang="en-US" b="1" dirty="0">
                <a:solidFill>
                  <a:schemeClr val="bg1"/>
                </a:solidFill>
              </a:rPr>
              <a:t>Computer Engineering Dep.                                                                 Lecturer: Fatimah Al-</a:t>
            </a:r>
            <a:r>
              <a:rPr lang="en-US" b="1" dirty="0" err="1">
                <a:solidFill>
                  <a:schemeClr val="bg1"/>
                </a:solidFill>
              </a:rPr>
              <a:t>Ubaidy</a:t>
            </a:r>
            <a:endParaRPr lang="en-GB" b="1" dirty="0">
              <a:solidFill>
                <a:schemeClr val="bg1"/>
              </a:solidFill>
            </a:endParaRPr>
          </a:p>
        </p:txBody>
      </p:sp>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fld>
            <a:endParaRPr lang="en-GB"/>
          </a:p>
        </p:txBody>
      </p:sp>
      <p:sp>
        <p:nvSpPr>
          <p:cNvPr id="3" name="TextBox 2"/>
          <p:cNvSpPr txBox="1"/>
          <p:nvPr/>
        </p:nvSpPr>
        <p:spPr>
          <a:xfrm>
            <a:off x="323528" y="1124744"/>
            <a:ext cx="8568952" cy="5793894"/>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endParaRPr lang="en-GB" sz="2400" b="1" dirty="0">
              <a:solidFill>
                <a:srgbClr val="FF0000"/>
              </a:solidFill>
            </a:endParaRPr>
          </a:p>
          <a:p>
            <a:r>
              <a:rPr lang="en-GB" b="1" dirty="0">
                <a:solidFill>
                  <a:srgbClr val="0070C0"/>
                </a:solidFill>
              </a:rPr>
              <a:t>The AES Decryption Algorithm: </a:t>
            </a:r>
            <a:endParaRPr lang="en-GB" b="1" dirty="0">
              <a:solidFill>
                <a:srgbClr val="0070C0"/>
              </a:solidFill>
            </a:endParaRPr>
          </a:p>
          <a:p>
            <a:pPr marL="285750" indent="-285750">
              <a:buFont typeface="Wingdings" panose="05000000000000000000" pitchFamily="2" charset="2"/>
              <a:buChar char="q"/>
            </a:pPr>
            <a:r>
              <a:rPr lang="en-GB" b="1" dirty="0" err="1">
                <a:solidFill>
                  <a:srgbClr val="C00000"/>
                </a:solidFill>
              </a:rPr>
              <a:t>AddRoundKey</a:t>
            </a:r>
            <a:r>
              <a:rPr lang="en-GB" b="1" dirty="0">
                <a:solidFill>
                  <a:srgbClr val="C00000"/>
                </a:solidFill>
              </a:rPr>
              <a:t>:</a:t>
            </a:r>
            <a:endParaRPr lang="en-GB" b="1" dirty="0">
              <a:solidFill>
                <a:srgbClr val="C00000"/>
              </a:solidFill>
            </a:endParaRPr>
          </a:p>
          <a:p>
            <a:r>
              <a:rPr lang="en-US" dirty="0"/>
              <a:t>Add </a:t>
            </a:r>
            <a:r>
              <a:rPr lang="en-US" dirty="0" err="1"/>
              <a:t>Roundkey</a:t>
            </a:r>
            <a:r>
              <a:rPr lang="en-US" dirty="0"/>
              <a:t> transformation is identical to the forward add round key transformation, because the XOR operation is its own inverse.</a:t>
            </a:r>
            <a:endParaRPr lang="en-US" dirty="0"/>
          </a:p>
          <a:p>
            <a:endParaRPr lang="en-GB" sz="1000" dirty="0"/>
          </a:p>
          <a:p>
            <a:pPr marL="285750" indent="-285750">
              <a:buFont typeface="Wingdings" panose="05000000000000000000" pitchFamily="2" charset="2"/>
              <a:buChar char="q"/>
            </a:pPr>
            <a:r>
              <a:rPr lang="en-GB" b="1" dirty="0">
                <a:solidFill>
                  <a:srgbClr val="C00000"/>
                </a:solidFill>
              </a:rPr>
              <a:t>Inverse </a:t>
            </a:r>
            <a:r>
              <a:rPr lang="en-GB" b="1" dirty="0" err="1">
                <a:solidFill>
                  <a:srgbClr val="C00000"/>
                </a:solidFill>
              </a:rPr>
              <a:t>SubBytes</a:t>
            </a:r>
            <a:r>
              <a:rPr lang="en-GB" b="1" dirty="0">
                <a:solidFill>
                  <a:srgbClr val="C00000"/>
                </a:solidFill>
              </a:rPr>
              <a:t>:</a:t>
            </a:r>
            <a:endParaRPr lang="en-GB" b="1" dirty="0">
              <a:solidFill>
                <a:srgbClr val="C00000"/>
              </a:solidFill>
            </a:endParaRPr>
          </a:p>
          <a:p>
            <a:r>
              <a:rPr lang="en-US" dirty="0"/>
              <a:t>This operation can be performed using the inverse S-Box. </a:t>
            </a:r>
            <a:r>
              <a:rPr lang="en-GB" dirty="0"/>
              <a:t>It is read identically to the S-Box matrix.</a:t>
            </a:r>
            <a:endParaRPr lang="en-US" dirty="0"/>
          </a:p>
          <a:p>
            <a:endParaRPr lang="en-GB" sz="1000" dirty="0"/>
          </a:p>
          <a:p>
            <a:pPr marL="285750" indent="-285750">
              <a:buFont typeface="Wingdings" panose="05000000000000000000" pitchFamily="2" charset="2"/>
              <a:buChar char="q"/>
            </a:pPr>
            <a:r>
              <a:rPr lang="en-US" b="1" dirty="0" err="1">
                <a:solidFill>
                  <a:srgbClr val="C00000"/>
                </a:solidFill>
              </a:rPr>
              <a:t>InvShiftRows</a:t>
            </a:r>
            <a:r>
              <a:rPr lang="en-US" b="1" dirty="0">
                <a:solidFill>
                  <a:srgbClr val="C00000"/>
                </a:solidFill>
              </a:rPr>
              <a:t>:</a:t>
            </a:r>
            <a:endParaRPr lang="en-GB" b="1" dirty="0">
              <a:solidFill>
                <a:srgbClr val="C00000"/>
              </a:solidFill>
            </a:endParaRPr>
          </a:p>
          <a:p>
            <a:r>
              <a:rPr lang="en-US" dirty="0"/>
              <a:t>Inverse Shift Rows performs the circular shifts in the opposite direction for each of the last three rows, with a one-byte circular right shift for the second row, and so on.</a:t>
            </a:r>
            <a:endParaRPr lang="en-GB" dirty="0"/>
          </a:p>
          <a:p>
            <a:endParaRPr lang="en-GB" sz="1000" dirty="0"/>
          </a:p>
          <a:p>
            <a:pPr marL="285750" indent="-285750">
              <a:buFont typeface="Wingdings" panose="05000000000000000000" pitchFamily="2" charset="2"/>
              <a:buChar char="q"/>
            </a:pPr>
            <a:r>
              <a:rPr lang="en-US" b="1" dirty="0" err="1">
                <a:solidFill>
                  <a:srgbClr val="C00000"/>
                </a:solidFill>
              </a:rPr>
              <a:t>InvMixColumns</a:t>
            </a:r>
            <a:r>
              <a:rPr lang="en-US" b="1" dirty="0">
                <a:solidFill>
                  <a:srgbClr val="C00000"/>
                </a:solidFill>
              </a:rPr>
              <a:t>:</a:t>
            </a:r>
            <a:endParaRPr lang="en-GB" b="1" dirty="0">
              <a:solidFill>
                <a:srgbClr val="C00000"/>
              </a:solidFill>
            </a:endParaRPr>
          </a:p>
          <a:p>
            <a:r>
              <a:rPr lang="en-US" dirty="0"/>
              <a:t>The inverse mix column transformation is defined by the following matrix multiplication in Galois Field (2</a:t>
            </a:r>
            <a:r>
              <a:rPr lang="en-US" baseline="30000" dirty="0"/>
              <a:t>8</a:t>
            </a:r>
            <a:r>
              <a:rPr lang="en-US" dirty="0"/>
              <a:t>):</a:t>
            </a:r>
            <a:endParaRPr lang="en-GB" dirty="0"/>
          </a:p>
          <a:p>
            <a:endParaRPr lang="en-GB" dirty="0"/>
          </a:p>
          <a:p>
            <a:endParaRPr lang="en-GB" dirty="0"/>
          </a:p>
          <a:p>
            <a:endParaRPr lang="en-GB" dirty="0"/>
          </a:p>
          <a:p>
            <a:endParaRPr lang="en-GB" dirty="0"/>
          </a:p>
        </p:txBody>
      </p:sp>
      <p:pic>
        <p:nvPicPr>
          <p:cNvPr id="6" name="Picture 5"/>
          <p:cNvPicPr/>
          <p:nvPr/>
        </p:nvPicPr>
        <p:blipFill>
          <a:blip r:embed="rId1"/>
          <a:srcRect/>
          <a:stretch>
            <a:fillRect/>
          </a:stretch>
        </p:blipFill>
        <p:spPr bwMode="auto">
          <a:xfrm>
            <a:off x="2090737" y="5373216"/>
            <a:ext cx="5217567" cy="126377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64030" y="3140710"/>
            <a:ext cx="4572000" cy="1741170"/>
          </a:xfrm>
          <a:prstGeom prst="rect">
            <a:avLst/>
          </a:prstGeom>
          <a:noFill/>
        </p:spPr>
        <p:txBody>
          <a:bodyPr wrap="square" rtlCol="0" anchor="t">
            <a:noAutofit/>
          </a:bodyPr>
          <a:p>
            <a:r>
              <a:rPr lang="en-US"/>
              <a:t>Video Link</a:t>
            </a:r>
            <a:endParaRPr lang="en-US"/>
          </a:p>
          <a:p>
            <a:endParaRPr lang="en-US"/>
          </a:p>
          <a:p>
            <a:r>
              <a:rPr lang="en-US">
                <a:hlinkClick r:id="rId1" tooltip="" action="ppaction://hlinkfile"/>
              </a:rPr>
              <a:t>Video of AES</a:t>
            </a:r>
            <a:endParaRPr lang="en-US">
              <a:hlinkClick r:id="rId1" tooltip="" action="ppaction://hlinkfile"/>
            </a:endParaRPr>
          </a:p>
          <a:p>
            <a:endParaRPr lang="en-US"/>
          </a:p>
          <a:p>
            <a:r>
              <a:rPr lang="en-US">
                <a:hlinkClick r:id="rId2" tooltip="" action="ppaction://hlinkfile"/>
              </a:rPr>
              <a:t>Another video</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6037</Words>
  <Application>WPS Presentation</Application>
  <PresentationFormat>On-screen Show (4:3)</PresentationFormat>
  <Paragraphs>190</Paragraphs>
  <Slides>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Cambria Math</vt:lpstr>
      <vt:lpstr>Symbol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fsa1g12</dc:creator>
  <cp:lastModifiedBy>Lenovo</cp:lastModifiedBy>
  <cp:revision>250</cp:revision>
  <dcterms:created xsi:type="dcterms:W3CDTF">2018-09-25T14:36:00Z</dcterms:created>
  <dcterms:modified xsi:type="dcterms:W3CDTF">2023-11-22T09:00:44Z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9BA6275896A94EC4AC41F14A11A0AFF5_13</vt:lpwstr>
  </property>
  <property fmtid="{D5CDD505-2E9C-101B-9397-08002B2CF9AE}" pid="3" name="KSOProductBuildVer">
    <vt:lpwstr>1033-12.2.0.13306</vt:lpwstr>
  </property>
</Properties>
</file>