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34"/>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GB"/>
    </a:defPPr>
    <a:lvl1pPr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Arial" charset="0"/>
        <a:ea typeface="ＭＳ Ｐゴシック" pitchFamily="32" charset="-128"/>
        <a:cs typeface="+mn-cs"/>
      </a:defRPr>
    </a:lvl1pPr>
    <a:lvl2pPr marL="742950" indent="-28575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Arial" charset="0"/>
        <a:ea typeface="ＭＳ Ｐゴシック" pitchFamily="32" charset="-128"/>
        <a:cs typeface="+mn-cs"/>
      </a:defRPr>
    </a:lvl2pPr>
    <a:lvl3pPr marL="1143000" indent="-22860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Arial" charset="0"/>
        <a:ea typeface="ＭＳ Ｐゴシック" pitchFamily="32" charset="-128"/>
        <a:cs typeface="+mn-cs"/>
      </a:defRPr>
    </a:lvl3pPr>
    <a:lvl4pPr marL="1600200" indent="-22860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Arial" charset="0"/>
        <a:ea typeface="ＭＳ Ｐゴシック" pitchFamily="32" charset="-128"/>
        <a:cs typeface="+mn-cs"/>
      </a:defRPr>
    </a:lvl4pPr>
    <a:lvl5pPr marL="2057400" indent="-22860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Arial" charset="0"/>
        <a:ea typeface="ＭＳ Ｐゴシック" pitchFamily="32" charset="-128"/>
        <a:cs typeface="+mn-cs"/>
      </a:defRPr>
    </a:lvl5pPr>
    <a:lvl6pPr marL="2286000" algn="l" defTabSz="914400" rtl="0" eaLnBrk="1" latinLnBrk="0" hangingPunct="1">
      <a:defRPr sz="2400" kern="1200">
        <a:solidFill>
          <a:schemeClr val="bg1"/>
        </a:solidFill>
        <a:latin typeface="Arial" charset="0"/>
        <a:ea typeface="ＭＳ Ｐゴシック" pitchFamily="32" charset="-128"/>
        <a:cs typeface="+mn-cs"/>
      </a:defRPr>
    </a:lvl6pPr>
    <a:lvl7pPr marL="2743200" algn="l" defTabSz="914400" rtl="0" eaLnBrk="1" latinLnBrk="0" hangingPunct="1">
      <a:defRPr sz="2400" kern="1200">
        <a:solidFill>
          <a:schemeClr val="bg1"/>
        </a:solidFill>
        <a:latin typeface="Arial" charset="0"/>
        <a:ea typeface="ＭＳ Ｐゴシック" pitchFamily="32" charset="-128"/>
        <a:cs typeface="+mn-cs"/>
      </a:defRPr>
    </a:lvl7pPr>
    <a:lvl8pPr marL="3200400" algn="l" defTabSz="914400" rtl="0" eaLnBrk="1" latinLnBrk="0" hangingPunct="1">
      <a:defRPr sz="2400" kern="1200">
        <a:solidFill>
          <a:schemeClr val="bg1"/>
        </a:solidFill>
        <a:latin typeface="Arial" charset="0"/>
        <a:ea typeface="ＭＳ Ｐゴシック" pitchFamily="32" charset="-128"/>
        <a:cs typeface="+mn-cs"/>
      </a:defRPr>
    </a:lvl8pPr>
    <a:lvl9pPr marL="3657600" algn="l" defTabSz="914400" rtl="0" eaLnBrk="1" latinLnBrk="0" hangingPunct="1">
      <a:defRPr sz="2400" kern="1200">
        <a:solidFill>
          <a:schemeClr val="bg1"/>
        </a:solidFill>
        <a:latin typeface="Arial" charset="0"/>
        <a:ea typeface="ＭＳ Ｐゴシック" pitchFamily="32"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5128" autoAdjust="0"/>
  </p:normalViewPr>
  <p:slideViewPr>
    <p:cSldViewPr>
      <p:cViewPr>
        <p:scale>
          <a:sx n="84" d="100"/>
          <a:sy n="84" d="100"/>
        </p:scale>
        <p:origin x="-2394" y="-63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AutoShape 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endParaRPr lang="en-US"/>
          </a:p>
        </p:txBody>
      </p:sp>
      <p:sp>
        <p:nvSpPr>
          <p:cNvPr id="35843" name="Text Box 2"/>
          <p:cNvSpPr txBox="1">
            <a:spLocks noChangeArrowheads="1"/>
          </p:cNvSpPr>
          <p:nvPr/>
        </p:nvSpPr>
        <p:spPr bwMode="auto">
          <a:xfrm>
            <a:off x="0" y="0"/>
            <a:ext cx="2971800" cy="457200"/>
          </a:xfrm>
          <a:prstGeom prst="rect">
            <a:avLst/>
          </a:prstGeom>
          <a:noFill/>
          <a:ln w="9525">
            <a:noFill/>
            <a:round/>
            <a:headEnd/>
            <a:tailEnd/>
          </a:ln>
          <a:effectLst/>
        </p:spPr>
        <p:txBody>
          <a:bodyPr wrap="none" anchor="ctr"/>
          <a:lstStyle/>
          <a:p>
            <a:endParaRPr lang="en-US"/>
          </a:p>
        </p:txBody>
      </p:sp>
      <p:sp>
        <p:nvSpPr>
          <p:cNvPr id="35844" name="Text Box 3"/>
          <p:cNvSpPr txBox="1">
            <a:spLocks noChangeArrowheads="1"/>
          </p:cNvSpPr>
          <p:nvPr/>
        </p:nvSpPr>
        <p:spPr bwMode="auto">
          <a:xfrm>
            <a:off x="3884613" y="0"/>
            <a:ext cx="2971800" cy="457200"/>
          </a:xfrm>
          <a:prstGeom prst="rect">
            <a:avLst/>
          </a:prstGeom>
          <a:noFill/>
          <a:ln w="9525">
            <a:noFill/>
            <a:round/>
            <a:headEnd/>
            <a:tailEnd/>
          </a:ln>
          <a:effectLst/>
        </p:spPr>
        <p:txBody>
          <a:bodyPr wrap="none" anchor="ctr"/>
          <a:lstStyle/>
          <a:p>
            <a:endParaRPr lang="en-US"/>
          </a:p>
        </p:txBody>
      </p:sp>
      <p:sp>
        <p:nvSpPr>
          <p:cNvPr id="35845" name="Rectangle 4"/>
          <p:cNvSpPr>
            <a:spLocks noGrp="1" noChangeArrowheads="1"/>
          </p:cNvSpPr>
          <p:nvPr>
            <p:ph type="sldImg"/>
          </p:nvPr>
        </p:nvSpPr>
        <p:spPr bwMode="auto">
          <a:xfrm>
            <a:off x="1143000" y="685800"/>
            <a:ext cx="4570413" cy="3427413"/>
          </a:xfrm>
          <a:prstGeom prst="rect">
            <a:avLst/>
          </a:prstGeom>
          <a:noFill/>
          <a:ln w="9360">
            <a:solidFill>
              <a:srgbClr val="000000"/>
            </a:solidFill>
            <a:miter lim="800000"/>
            <a:headEnd/>
            <a:tailEnd/>
          </a:ln>
          <a:effectLst/>
        </p:spPr>
      </p:sp>
      <p:sp>
        <p:nvSpPr>
          <p:cNvPr id="3077" name="Rectangle 5"/>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altLang="en-US" noProof="0" smtClean="0"/>
          </a:p>
        </p:txBody>
      </p:sp>
      <p:sp>
        <p:nvSpPr>
          <p:cNvPr id="35847" name="Text Box 6"/>
          <p:cNvSpPr txBox="1">
            <a:spLocks noChangeArrowheads="1"/>
          </p:cNvSpPr>
          <p:nvPr/>
        </p:nvSpPr>
        <p:spPr bwMode="auto">
          <a:xfrm>
            <a:off x="0" y="8685213"/>
            <a:ext cx="2971800" cy="457200"/>
          </a:xfrm>
          <a:prstGeom prst="rect">
            <a:avLst/>
          </a:prstGeom>
          <a:noFill/>
          <a:ln w="9525">
            <a:noFill/>
            <a:round/>
            <a:headEnd/>
            <a:tailEnd/>
          </a:ln>
          <a:effectLst/>
        </p:spPr>
        <p:txBody>
          <a:bodyPr wrap="none" anchor="ctr"/>
          <a:lstStyle/>
          <a:p>
            <a:endParaRPr lang="en-US"/>
          </a:p>
        </p:txBody>
      </p:sp>
      <p:sp>
        <p:nvSpPr>
          <p:cNvPr id="3079" name="Rectangle 7"/>
          <p:cNvSpPr>
            <a:spLocks noGrp="1" noChangeArrowheads="1"/>
          </p:cNvSpPr>
          <p:nvPr>
            <p:ph type="sldNum"/>
          </p:nvPr>
        </p:nvSpPr>
        <p:spPr bwMode="auto">
          <a:xfrm>
            <a:off x="3884613" y="8685213"/>
            <a:ext cx="2970212" cy="4556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a:buClrTx/>
              <a:buFontTx/>
              <a:buNone/>
              <a:tabLst>
                <a:tab pos="723900" algn="l"/>
                <a:tab pos="1447800" algn="l"/>
                <a:tab pos="2171700" algn="l"/>
                <a:tab pos="2895600" algn="l"/>
              </a:tabLst>
              <a:defRPr sz="1200" smtClean="0">
                <a:solidFill>
                  <a:srgbClr val="000000"/>
                </a:solidFill>
                <a:latin typeface="Times New Roman" pitchFamily="16" charset="0"/>
                <a:cs typeface="DejaVu Sans" charset="0"/>
              </a:defRPr>
            </a:lvl1pPr>
          </a:lstStyle>
          <a:p>
            <a:pPr>
              <a:defRPr/>
            </a:pPr>
            <a:fld id="{6A24153D-06FB-48A3-9187-DC8CCAD5BB13}"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p:cNvSpPr>
            <a:spLocks noGrp="1" noChangeArrowheads="1"/>
          </p:cNvSpPr>
          <p:nvPr>
            <p:ph type="sldNum" sz="quarter"/>
          </p:nvPr>
        </p:nvSpPr>
        <p:spPr>
          <a:noFill/>
          <a:ln>
            <a:round/>
            <a:headEnd/>
            <a:tailEnd/>
          </a:ln>
        </p:spPr>
        <p:txBody>
          <a:bodyPr/>
          <a:lstStyle/>
          <a:p>
            <a:fld id="{9CE88660-E120-4212-9F97-F4BD3B57A538}" type="slidenum">
              <a:rPr lang="en-AU" altLang="en-US"/>
              <a:pPr/>
              <a:t>1</a:t>
            </a:fld>
            <a:endParaRPr lang="en-AU" altLang="en-US"/>
          </a:p>
        </p:txBody>
      </p:sp>
      <p:sp>
        <p:nvSpPr>
          <p:cNvPr id="3686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EE804AC-4B77-469E-99CE-9DE2495B08BD}"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a:t>
            </a:fld>
            <a:endParaRPr lang="en-AU" altLang="en-US" sz="1200">
              <a:solidFill>
                <a:srgbClr val="FFFFFF"/>
              </a:solidFill>
            </a:endParaRPr>
          </a:p>
        </p:txBody>
      </p:sp>
      <p:sp>
        <p:nvSpPr>
          <p:cNvPr id="36868" name="Rectangle 2"/>
          <p:cNvSpPr txBox="1">
            <a:spLocks noChangeArrowheads="1" noTextEdit="1"/>
          </p:cNvSpPr>
          <p:nvPr>
            <p:ph type="sldImg"/>
          </p:nvPr>
        </p:nvSpPr>
        <p:spPr>
          <a:xfrm>
            <a:off x="1143000" y="685800"/>
            <a:ext cx="4572000" cy="3429000"/>
          </a:xfrm>
          <a:solidFill>
            <a:srgbClr val="FFFFFF"/>
          </a:solidFill>
          <a:ln/>
        </p:spPr>
      </p:sp>
      <p:sp>
        <p:nvSpPr>
          <p:cNvPr id="36869" name="Text Box 3"/>
          <p:cNvSpPr txBox="1">
            <a:spLocks noChangeArrowheads="1"/>
          </p:cNvSpPr>
          <p:nvPr>
            <p:ph type="body" idx="1"/>
          </p:nvPr>
        </p:nvSpPr>
        <p:spPr>
          <a:xfrm>
            <a:off x="685800" y="4343400"/>
            <a:ext cx="5486400" cy="4114800"/>
          </a:xfrm>
          <a:noFill/>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charset="0"/>
                <a:ea typeface="ＭＳ Ｐゴシック" pitchFamily="32" charset="-128"/>
              </a:rPr>
              <a:t>Lecture slides by Lawrie Brown for “Cryptography and Network Security”, 5/e, by William Stallings, briefly reviewing the text outline from Ch 0, and then presenting the content from Chapter 1 – “Introduction”.</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altLang="en-US" smtClean="0">
              <a:latin typeface="Arial" charset="0"/>
              <a:ea typeface="ＭＳ Ｐゴシック" pitchFamily="32"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p:nvPr>
        </p:nvSpPr>
        <p:spPr>
          <a:noFill/>
          <a:ln>
            <a:round/>
            <a:headEnd/>
            <a:tailEnd/>
          </a:ln>
        </p:spPr>
        <p:txBody>
          <a:bodyPr/>
          <a:lstStyle/>
          <a:p>
            <a:fld id="{9902E570-A26E-4C9E-BCA4-E48418C9FE70}" type="slidenum">
              <a:rPr lang="en-AU" altLang="en-US"/>
              <a:pPr/>
              <a:t>10</a:t>
            </a:fld>
            <a:endParaRPr lang="en-AU" altLang="en-US"/>
          </a:p>
        </p:txBody>
      </p:sp>
      <p:sp>
        <p:nvSpPr>
          <p:cNvPr id="47107" name="Rectangle 1"/>
          <p:cNvSpPr txBox="1">
            <a:spLocks noChangeArrowheads="1" noTextEdit="1"/>
          </p:cNvSpPr>
          <p:nvPr>
            <p:ph type="sldImg"/>
          </p:nvPr>
        </p:nvSpPr>
        <p:spPr>
          <a:xfrm>
            <a:off x="1143000" y="685800"/>
            <a:ext cx="4572000" cy="3429000"/>
          </a:xfrm>
          <a:solidFill>
            <a:srgbClr val="FFFFFF"/>
          </a:solidFill>
          <a:ln/>
        </p:spPr>
      </p:sp>
      <p:sp>
        <p:nvSpPr>
          <p:cNvPr id="47108" name="Text Box 2"/>
          <p:cNvSpPr txBox="1">
            <a:spLocks noChangeArrowheads="1"/>
          </p:cNvSpPr>
          <p:nvPr>
            <p:ph type="body" idx="1"/>
          </p:nvPr>
        </p:nvSpPr>
        <p:spPr>
          <a:xfrm>
            <a:off x="685800" y="4343400"/>
            <a:ext cx="5486400" cy="4600575"/>
          </a:xfrm>
          <a:noFill/>
        </p:spPr>
        <p:txBody>
          <a:bodyPr/>
          <a:lstStyle/>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smtClean="0">
                <a:latin typeface="Arial" charset="0"/>
                <a:cs typeface="Arial" charset="0"/>
              </a:rPr>
              <a:t>We can define three levels of impact on organizations or individuals should there be a breach of security (i.e., a loss of confidentiality, integrity, or availability). These levels are defined in FIPS PUB 199:</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smtClean="0">
                <a:latin typeface="Arial" charset="0"/>
                <a:cs typeface="Arial" charset="0"/>
              </a:rPr>
              <a:t>• </a:t>
            </a:r>
            <a:r>
              <a:rPr lang="en-US" altLang="en-US" sz="1100" b="1" smtClean="0">
                <a:latin typeface="Arial" charset="0"/>
                <a:cs typeface="Arial" charset="0"/>
              </a:rPr>
              <a:t>Low: </a:t>
            </a:r>
            <a:r>
              <a:rPr lang="en-US" altLang="en-US" sz="1100" smtClean="0">
                <a:latin typeface="Arial" charset="0"/>
                <a:cs typeface="Arial" charset="0"/>
              </a:rPr>
              <a:t>The loss could be expected to have a limited adverse effect on organizational operations, organizational assets, or individuals. A limited adverse effect means that, for example, the loss of confidentiality, integrity, or availability might (i) cause a degradation in mission capability to an extent and duration that the organization is able to perform its primary functions, but the effectiveness of the functions is noticeably reduced; (ii) result in minor damage to organizational assets; (iii) result in minor financial loss; or (iv) result in minor harm to individuals.</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smtClean="0">
                <a:latin typeface="Arial" charset="0"/>
                <a:cs typeface="Arial" charset="0"/>
              </a:rPr>
              <a:t>• </a:t>
            </a:r>
            <a:r>
              <a:rPr lang="en-US" altLang="en-US" sz="1100" b="1" smtClean="0">
                <a:latin typeface="Arial" charset="0"/>
                <a:cs typeface="Arial" charset="0"/>
              </a:rPr>
              <a:t>Moderate: </a:t>
            </a:r>
            <a:r>
              <a:rPr lang="en-US" altLang="en-US" sz="1100" smtClean="0">
                <a:latin typeface="Arial" charset="0"/>
                <a:cs typeface="Arial" charset="0"/>
              </a:rPr>
              <a:t>The loss could be expected to have a serious adverse effect on organizational operations, organizational assets, or individuals. A serious adverse effect means that, for example, the loss might (i) cause a significant degradation in mission capability to an extent and duration that the organization is able to perform its primary functions, but the effectiveness of the functions is significantly reduced; (ii) result in significant damage to organizational assets; (iii) result in significant financial loss; or (iv) result in significant harm to individuals that does not involve loss of life or serious, life-threatening injuries.</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smtClean="0">
                <a:latin typeface="Arial" charset="0"/>
                <a:cs typeface="Arial" charset="0"/>
              </a:rPr>
              <a:t>• </a:t>
            </a:r>
            <a:r>
              <a:rPr lang="en-US" altLang="en-US" sz="1100" b="1" smtClean="0">
                <a:latin typeface="Arial" charset="0"/>
                <a:cs typeface="Arial" charset="0"/>
              </a:rPr>
              <a:t>High: </a:t>
            </a:r>
            <a:r>
              <a:rPr lang="en-US" altLang="en-US" sz="1100" smtClean="0">
                <a:latin typeface="Arial" charset="0"/>
                <a:cs typeface="Arial" charset="0"/>
              </a:rPr>
              <a:t>The loss could be expected to have a severe or catastrophic adverse effect on organizational operations, organizational assets, or individuals. A severe or catastrophic adverse effect means that, for example, the loss might (i) cause a severe degradation in or loss of mission capability to an extent and duration that the organization is not able to perform one or more of its primary functions; (ii) result in major damage to organizational assets; (iii) result in major financial loss; or (iv) result in severe or catastrophic harm to individuals involving loss of life or serious life threatening injuries.</a:t>
            </a:r>
          </a:p>
        </p:txBody>
      </p:sp>
      <p:sp>
        <p:nvSpPr>
          <p:cNvPr id="47109" name="Text Box 3"/>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9F91CB5-AC1F-407A-8A49-378D483D3E70}"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10</a:t>
            </a:fld>
            <a:endParaRPr lang="en-AU" altLang="en-US" sz="1200">
              <a:solidFill>
                <a:srgbClr val="FFFFFF"/>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p:cNvSpPr>
            <a:spLocks noGrp="1" noChangeArrowheads="1"/>
          </p:cNvSpPr>
          <p:nvPr>
            <p:ph type="sldNum" sz="quarter"/>
          </p:nvPr>
        </p:nvSpPr>
        <p:spPr>
          <a:noFill/>
          <a:ln>
            <a:round/>
            <a:headEnd/>
            <a:tailEnd/>
          </a:ln>
        </p:spPr>
        <p:txBody>
          <a:bodyPr/>
          <a:lstStyle/>
          <a:p>
            <a:fld id="{60CADD26-AF4F-4A5B-A869-95066C0D33E8}" type="slidenum">
              <a:rPr lang="en-AU" altLang="en-US"/>
              <a:pPr/>
              <a:t>11</a:t>
            </a:fld>
            <a:endParaRPr lang="en-AU" altLang="en-US"/>
          </a:p>
        </p:txBody>
      </p:sp>
      <p:sp>
        <p:nvSpPr>
          <p:cNvPr id="48131" name="Rectangle 1"/>
          <p:cNvSpPr txBox="1">
            <a:spLocks noChangeArrowheads="1" noTextEdit="1"/>
          </p:cNvSpPr>
          <p:nvPr>
            <p:ph type="sldImg"/>
          </p:nvPr>
        </p:nvSpPr>
        <p:spPr>
          <a:xfrm>
            <a:off x="1143000" y="685800"/>
            <a:ext cx="4572000" cy="3429000"/>
          </a:xfrm>
          <a:solidFill>
            <a:srgbClr val="FFFFFF"/>
          </a:solidFill>
          <a:ln/>
        </p:spPr>
      </p:sp>
      <p:sp>
        <p:nvSpPr>
          <p:cNvPr id="48132" name="Text Box 2"/>
          <p:cNvSpPr txBox="1">
            <a:spLocks noChangeArrowheads="1"/>
          </p:cNvSpPr>
          <p:nvPr>
            <p:ph type="body" idx="1"/>
          </p:nvPr>
        </p:nvSpPr>
        <p:spPr>
          <a:xfrm>
            <a:off x="685800" y="4343400"/>
            <a:ext cx="5486400" cy="4600575"/>
          </a:xfrm>
          <a:noFill/>
        </p:spPr>
        <p:txBody>
          <a:bodyPr/>
          <a:lstStyle/>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dirty="0" smtClean="0">
                <a:latin typeface="Arial" charset="0"/>
                <a:ea typeface="ＭＳ Ｐゴシック" pitchFamily="32" charset="-128"/>
              </a:rPr>
              <a:t>We now provide some examples of applications that illustrate the requirements just enumerated.</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dirty="0" smtClean="0">
                <a:latin typeface="Arial" charset="0"/>
                <a:ea typeface="ＭＳ Ｐゴシック" pitchFamily="32" charset="-128"/>
              </a:rPr>
              <a:t>• Confidentiality - Student grade information is an asset whose confidentiality is considered to be highly important by students. Grade information should only be available to students, their parents, and employees that require the information to do their job. Student enrollment information may have a moderate confidentiality rating. While still </a:t>
            </a:r>
            <a:r>
              <a:rPr lang="en-US" altLang="en-US" sz="1100" dirty="0" err="1" smtClean="0">
                <a:latin typeface="Arial" charset="0"/>
                <a:ea typeface="ＭＳ Ｐゴシック" pitchFamily="32" charset="-128"/>
              </a:rPr>
              <a:t>coveredby</a:t>
            </a:r>
            <a:r>
              <a:rPr lang="en-US" altLang="en-US" sz="1100" dirty="0" smtClean="0">
                <a:latin typeface="Arial" charset="0"/>
                <a:ea typeface="ＭＳ Ｐゴシック" pitchFamily="32" charset="-128"/>
              </a:rPr>
              <a:t> FERPA, this information is seen by more people on a daily basis, is less likely to be targeted than grade information, and results in less damage if disclosed. Directory information, such as lists of students or faculty or departmental lists, may be assigned a low confidentiality rating or indeed no rating. This information is typically freely available to the public and published on a school's Web site.</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dirty="0" smtClean="0">
                <a:latin typeface="Arial" charset="0"/>
                <a:ea typeface="ＭＳ Ｐゴシック" pitchFamily="32" charset="-128"/>
              </a:rPr>
              <a:t>• Integrity – Consider a hospital patient's allergy information stored in a database. The doctor should be able to trust that the information is correct and current. Now suppose that an employee (e.g., a nurse) who is authorized to view and update this information deliberately falsifies the data to cause harm to the hospital. The database needs to be restored to a trusted basis quickly, and it should be possible to trace the error back to the person responsible. Patient allergy information is an example of an asset with a high requirement for integrity. Inaccurate information could result in serious harm or death to a patient and expose the hospital to massive liability.</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dirty="0" smtClean="0">
                <a:latin typeface="Arial" charset="0"/>
                <a:ea typeface="ＭＳ Ｐゴシック" pitchFamily="32" charset="-128"/>
              </a:rPr>
              <a:t>• Availability - The more critical a component or service, the higher is the level of availability required. Consider a system that provides authentication services for critical systems, applications, and devices. An interruption of service results in the inability for customers to access computing resources and staff to access the resources they need to perform critical tasks. The loss of the service translates into a large financial loss in lost employee productivity and potential customer loss.</a:t>
            </a:r>
          </a:p>
        </p:txBody>
      </p:sp>
      <p:sp>
        <p:nvSpPr>
          <p:cNvPr id="48133" name="Text Box 3"/>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9182DE7-1CCE-4F9A-AD7F-1316B22BDEC0}"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11</a:t>
            </a:fld>
            <a:endParaRPr lang="en-AU" altLang="en-US" sz="1200">
              <a:solidFill>
                <a:srgbClr val="FFFFFF"/>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p:nvPr>
        </p:nvSpPr>
        <p:spPr>
          <a:noFill/>
          <a:ln>
            <a:round/>
            <a:headEnd/>
            <a:tailEnd/>
          </a:ln>
        </p:spPr>
        <p:txBody>
          <a:bodyPr/>
          <a:lstStyle/>
          <a:p>
            <a:fld id="{83497B3B-63E5-48C6-A565-D7792D9562A7}" type="slidenum">
              <a:rPr lang="en-AU" altLang="en-US"/>
              <a:pPr/>
              <a:t>12</a:t>
            </a:fld>
            <a:endParaRPr lang="en-AU" altLang="en-US"/>
          </a:p>
        </p:txBody>
      </p:sp>
      <p:sp>
        <p:nvSpPr>
          <p:cNvPr id="49155" name="Rectangle 1"/>
          <p:cNvSpPr txBox="1">
            <a:spLocks noChangeArrowheads="1" noTextEdit="1"/>
          </p:cNvSpPr>
          <p:nvPr>
            <p:ph type="sldImg"/>
          </p:nvPr>
        </p:nvSpPr>
        <p:spPr>
          <a:xfrm>
            <a:off x="1143000" y="685800"/>
            <a:ext cx="4572000" cy="3429000"/>
          </a:xfrm>
          <a:solidFill>
            <a:srgbClr val="FFFFFF"/>
          </a:solidFill>
          <a:ln/>
        </p:spPr>
      </p:sp>
      <p:sp>
        <p:nvSpPr>
          <p:cNvPr id="49156" name="Text Box 2"/>
          <p:cNvSpPr txBox="1">
            <a:spLocks noChangeArrowheads="1"/>
          </p:cNvSpPr>
          <p:nvPr>
            <p:ph type="body" idx="1"/>
          </p:nvPr>
        </p:nvSpPr>
        <p:spPr>
          <a:xfrm>
            <a:off x="685800" y="4343400"/>
            <a:ext cx="5486400" cy="4348163"/>
          </a:xfrm>
          <a:noFill/>
        </p:spPr>
        <p:txBody>
          <a:bodyPr/>
          <a:lstStyle/>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dirty="0" smtClean="0">
                <a:latin typeface="Arial" charset="0"/>
                <a:cs typeface="Arial" charset="0"/>
              </a:rPr>
              <a:t>Computer security is both fascinating and complex. Some of the reasons follow:</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b="1" dirty="0" smtClean="0">
                <a:latin typeface="Arial" charset="0"/>
                <a:cs typeface="Arial" charset="0"/>
              </a:rPr>
              <a:t>1.</a:t>
            </a:r>
            <a:r>
              <a:rPr lang="en-US" altLang="en-US" sz="1100" dirty="0" smtClean="0">
                <a:latin typeface="Arial" charset="0"/>
                <a:cs typeface="Arial" charset="0"/>
              </a:rPr>
              <a:t> Computer security is not as simple as it might first appear to the novice. The requirements seem to be straightforward, but the mechanisms used to meet those requirements can be quite complex and subtle.</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b="1" dirty="0" smtClean="0">
                <a:latin typeface="Arial" charset="0"/>
                <a:cs typeface="Arial" charset="0"/>
              </a:rPr>
              <a:t>2.</a:t>
            </a:r>
            <a:r>
              <a:rPr lang="en-US" altLang="en-US" sz="1100" dirty="0" smtClean="0">
                <a:latin typeface="Arial" charset="0"/>
                <a:cs typeface="Arial" charset="0"/>
              </a:rPr>
              <a:t> In developing a particular security mechanism or algorithm, one must always consider potential attacks (often unexpected) on those security features. </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b="1" dirty="0" smtClean="0">
                <a:latin typeface="Arial" charset="0"/>
                <a:cs typeface="Arial" charset="0"/>
              </a:rPr>
              <a:t>3.</a:t>
            </a:r>
            <a:r>
              <a:rPr lang="en-US" altLang="en-US" sz="1100" dirty="0" smtClean="0">
                <a:latin typeface="Arial" charset="0"/>
                <a:cs typeface="Arial" charset="0"/>
              </a:rPr>
              <a:t> Hence procedures used to provide particular services are often counterintuitive. </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b="1" dirty="0" smtClean="0">
                <a:latin typeface="Arial" charset="0"/>
                <a:cs typeface="Arial" charset="0"/>
              </a:rPr>
              <a:t>4. </a:t>
            </a:r>
            <a:r>
              <a:rPr lang="en-US" altLang="en-US" sz="1100" dirty="0" smtClean="0">
                <a:latin typeface="Arial" charset="0"/>
                <a:cs typeface="Arial" charset="0"/>
              </a:rPr>
              <a:t>Having designed various security mechanisms, it is necessary to decide where to use them.</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b="1" dirty="0" smtClean="0">
                <a:latin typeface="Arial" charset="0"/>
                <a:cs typeface="Arial" charset="0"/>
              </a:rPr>
              <a:t>5.</a:t>
            </a:r>
            <a:r>
              <a:rPr lang="en-US" altLang="en-US" sz="1100" dirty="0" smtClean="0">
                <a:latin typeface="Arial" charset="0"/>
                <a:cs typeface="Arial" charset="0"/>
              </a:rPr>
              <a:t> Security mechanisms typically involve more than a particular algorithm or protocol, but also require participants to have secret information, leading to issues of creation, distribution, and protection of that secret information. </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b="1" dirty="0" smtClean="0">
                <a:latin typeface="Arial" charset="0"/>
                <a:cs typeface="Arial" charset="0"/>
              </a:rPr>
              <a:t>6. </a:t>
            </a:r>
            <a:r>
              <a:rPr lang="en-US" altLang="en-US" sz="1100" dirty="0" smtClean="0">
                <a:latin typeface="Arial" charset="0"/>
                <a:cs typeface="Arial" charset="0"/>
              </a:rPr>
              <a:t>Computer security is essentially a battle of wits between a perpetrator who tries to find holes and the designer or administrator who tries to close them. </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b="1" dirty="0" smtClean="0">
                <a:latin typeface="Arial" charset="0"/>
                <a:cs typeface="Arial" charset="0"/>
              </a:rPr>
              <a:t>7. </a:t>
            </a:r>
            <a:r>
              <a:rPr lang="en-US" altLang="en-US" sz="1100" dirty="0" smtClean="0">
                <a:latin typeface="Arial" charset="0"/>
                <a:cs typeface="Arial" charset="0"/>
              </a:rPr>
              <a:t>There is a natural tendency on the part of users and system managers to perceive little benefit from security investment until a security failure occurs.</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b="1" dirty="0" smtClean="0">
                <a:latin typeface="Arial" charset="0"/>
                <a:cs typeface="Arial" charset="0"/>
              </a:rPr>
              <a:t>8. </a:t>
            </a:r>
            <a:r>
              <a:rPr lang="en-US" altLang="en-US" sz="1100" dirty="0" smtClean="0">
                <a:latin typeface="Arial" charset="0"/>
                <a:cs typeface="Arial" charset="0"/>
              </a:rPr>
              <a:t>Security requires regular monitoring, difficult in today's short-term environment.</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b="1" dirty="0" smtClean="0">
                <a:latin typeface="Arial" charset="0"/>
                <a:cs typeface="Arial" charset="0"/>
              </a:rPr>
              <a:t>9. </a:t>
            </a:r>
            <a:r>
              <a:rPr lang="en-US" altLang="en-US" sz="1100" dirty="0" smtClean="0">
                <a:latin typeface="Arial" charset="0"/>
                <a:cs typeface="Arial" charset="0"/>
              </a:rPr>
              <a:t>Security is still too often an afterthought - incorporated after the design is complete.</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b="1" dirty="0" smtClean="0">
                <a:latin typeface="Arial" charset="0"/>
                <a:cs typeface="Arial" charset="0"/>
              </a:rPr>
              <a:t>10. </a:t>
            </a:r>
            <a:r>
              <a:rPr lang="en-US" altLang="en-US" sz="1100" dirty="0" smtClean="0">
                <a:latin typeface="Arial" charset="0"/>
                <a:cs typeface="Arial" charset="0"/>
              </a:rPr>
              <a:t>Many users / security administrators view strong security as an impediment to efficient and user-friendly operation of an information system or use of information.</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100" dirty="0" smtClean="0">
              <a:latin typeface="Arial" charset="0"/>
              <a:cs typeface="Arial" charset="0"/>
            </a:endParaRPr>
          </a:p>
        </p:txBody>
      </p:sp>
      <p:sp>
        <p:nvSpPr>
          <p:cNvPr id="49157" name="Text Box 3"/>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D63AB09-F4F0-48A9-BFFD-2EA2046035B7}"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12</a:t>
            </a:fld>
            <a:endParaRPr lang="en-AU" altLang="en-US" sz="1200">
              <a:solidFill>
                <a:srgbClr val="FFFFFF"/>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7"/>
          <p:cNvSpPr>
            <a:spLocks noGrp="1" noChangeArrowheads="1"/>
          </p:cNvSpPr>
          <p:nvPr>
            <p:ph type="sldNum" sz="quarter"/>
          </p:nvPr>
        </p:nvSpPr>
        <p:spPr>
          <a:noFill/>
          <a:ln>
            <a:round/>
            <a:headEnd/>
            <a:tailEnd/>
          </a:ln>
        </p:spPr>
        <p:txBody>
          <a:bodyPr/>
          <a:lstStyle/>
          <a:p>
            <a:fld id="{09D3A5F5-F67E-44AA-AD4B-1B1FFF88B855}" type="slidenum">
              <a:rPr lang="en-AU" altLang="en-US"/>
              <a:pPr/>
              <a:t>13</a:t>
            </a:fld>
            <a:endParaRPr lang="en-AU" altLang="en-US"/>
          </a:p>
        </p:txBody>
      </p:sp>
      <p:sp>
        <p:nvSpPr>
          <p:cNvPr id="5017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3F88736-92BA-473B-84FD-AFD90AA249EE}"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13</a:t>
            </a:fld>
            <a:endParaRPr lang="en-AU" altLang="en-US" sz="1200">
              <a:solidFill>
                <a:srgbClr val="FFFFFF"/>
              </a:solidFill>
            </a:endParaRPr>
          </a:p>
        </p:txBody>
      </p:sp>
      <p:sp>
        <p:nvSpPr>
          <p:cNvPr id="50180" name="Rectangle 2"/>
          <p:cNvSpPr txBox="1">
            <a:spLocks noChangeArrowheads="1" noTextEdit="1"/>
          </p:cNvSpPr>
          <p:nvPr>
            <p:ph type="sldImg"/>
          </p:nvPr>
        </p:nvSpPr>
        <p:spPr>
          <a:xfrm>
            <a:off x="1143000" y="685800"/>
            <a:ext cx="4572000" cy="3429000"/>
          </a:xfrm>
          <a:solidFill>
            <a:srgbClr val="FFFFFF"/>
          </a:solidFill>
          <a:ln/>
        </p:spPr>
      </p:sp>
      <p:sp>
        <p:nvSpPr>
          <p:cNvPr id="50181" name="Text Box 3"/>
          <p:cNvSpPr txBox="1">
            <a:spLocks noChangeArrowheads="1"/>
          </p:cNvSpPr>
          <p:nvPr>
            <p:ph type="body" idx="1"/>
          </p:nvPr>
        </p:nvSpPr>
        <p:spPr>
          <a:xfrm>
            <a:off x="685800" y="4343400"/>
            <a:ext cx="5486400" cy="4114800"/>
          </a:xfrm>
          <a:noFill/>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Arial" charset="0"/>
              </a:rPr>
              <a:t>To assess effectively the security needs of an organization and to evaluate and choose various security products and policies, the manager responsible for security needs some systematic way of defining the requirements for security and characterizing the approaches to satisfying those requirements. This is difficult enough in a centralized data processing environment; with the use of local and wide area networks the problems are compounded. ITU-T Recommendation X.800, </a:t>
            </a:r>
            <a:r>
              <a:rPr lang="en-US" altLang="en-US" i="1" dirty="0" smtClean="0">
                <a:latin typeface="Arial" charset="0"/>
                <a:cs typeface="Arial" charset="0"/>
              </a:rPr>
              <a:t>Security Architecture for OSI</a:t>
            </a:r>
            <a:r>
              <a:rPr lang="en-US" altLang="en-US" dirty="0" smtClean="0">
                <a:latin typeface="Arial" charset="0"/>
                <a:cs typeface="Arial" charset="0"/>
              </a:rPr>
              <a:t>, defines such a systematic approach. The OSI security architecture is useful to managers as a way of organizing the task of providing security.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7"/>
          <p:cNvSpPr>
            <a:spLocks noGrp="1" noChangeArrowheads="1"/>
          </p:cNvSpPr>
          <p:nvPr>
            <p:ph type="sldNum" sz="quarter"/>
          </p:nvPr>
        </p:nvSpPr>
        <p:spPr>
          <a:noFill/>
          <a:ln>
            <a:round/>
            <a:headEnd/>
            <a:tailEnd/>
          </a:ln>
        </p:spPr>
        <p:txBody>
          <a:bodyPr/>
          <a:lstStyle/>
          <a:p>
            <a:fld id="{9B618964-9084-4D67-9CAF-C64AE9699DEA}" type="slidenum">
              <a:rPr lang="en-AU" altLang="en-US"/>
              <a:pPr/>
              <a:t>14</a:t>
            </a:fld>
            <a:endParaRPr lang="en-AU" altLang="en-US"/>
          </a:p>
        </p:txBody>
      </p:sp>
      <p:sp>
        <p:nvSpPr>
          <p:cNvPr id="5120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946B19F-F565-4DAB-B533-5EFDDDB9456B}"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14</a:t>
            </a:fld>
            <a:endParaRPr lang="en-AU" altLang="en-US" sz="1200">
              <a:solidFill>
                <a:srgbClr val="FFFFFF"/>
              </a:solidFill>
            </a:endParaRPr>
          </a:p>
        </p:txBody>
      </p:sp>
      <p:sp>
        <p:nvSpPr>
          <p:cNvPr id="51204" name="Rectangle 2"/>
          <p:cNvSpPr txBox="1">
            <a:spLocks noChangeArrowheads="1" noTextEdit="1"/>
          </p:cNvSpPr>
          <p:nvPr>
            <p:ph type="sldImg"/>
          </p:nvPr>
        </p:nvSpPr>
        <p:spPr>
          <a:xfrm>
            <a:off x="1143000" y="685800"/>
            <a:ext cx="4572000" cy="3429000"/>
          </a:xfrm>
          <a:solidFill>
            <a:srgbClr val="FFFFFF"/>
          </a:solidFill>
          <a:ln/>
        </p:spPr>
      </p:sp>
      <p:sp>
        <p:nvSpPr>
          <p:cNvPr id="51205" name="Text Box 3"/>
          <p:cNvSpPr txBox="1">
            <a:spLocks noChangeArrowheads="1"/>
          </p:cNvSpPr>
          <p:nvPr>
            <p:ph type="body" idx="1"/>
          </p:nvPr>
        </p:nvSpPr>
        <p:spPr>
          <a:xfrm>
            <a:off x="685800" y="4343400"/>
            <a:ext cx="5486400" cy="4114800"/>
          </a:xfrm>
          <a:noFill/>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Arial" charset="0"/>
              </a:rPr>
              <a:t>The OSI security architecture focuses on security attacks, mechanisms, and services. These can be defined briefly as follows:</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Arial" charset="0"/>
              </a:rPr>
              <a:t>• </a:t>
            </a:r>
            <a:r>
              <a:rPr lang="en-US" altLang="en-US" b="1" dirty="0" smtClean="0">
                <a:latin typeface="Arial" charset="0"/>
                <a:cs typeface="Arial" charset="0"/>
              </a:rPr>
              <a:t>Security attack</a:t>
            </a:r>
            <a:r>
              <a:rPr lang="en-US" altLang="en-US" dirty="0" smtClean="0">
                <a:latin typeface="Arial" charset="0"/>
                <a:cs typeface="Arial" charset="0"/>
              </a:rPr>
              <a:t>: Any action that compromises the security of information owned by an organization.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Arial" charset="0"/>
              </a:rPr>
              <a:t>• </a:t>
            </a:r>
            <a:r>
              <a:rPr lang="en-US" altLang="en-US" b="1" dirty="0" smtClean="0">
                <a:latin typeface="Arial" charset="0"/>
                <a:cs typeface="Arial" charset="0"/>
              </a:rPr>
              <a:t>Security mechanism</a:t>
            </a:r>
            <a:r>
              <a:rPr lang="en-US" altLang="en-US" dirty="0" smtClean="0">
                <a:latin typeface="Arial" charset="0"/>
                <a:cs typeface="Arial" charset="0"/>
              </a:rPr>
              <a:t>: A process (or a device incorporating such a process) that is designed to detect, prevent, or recover from a security attack.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Arial" charset="0"/>
              </a:rPr>
              <a:t>• </a:t>
            </a:r>
            <a:r>
              <a:rPr lang="en-US" altLang="en-US" b="1" dirty="0" smtClean="0">
                <a:latin typeface="Arial" charset="0"/>
                <a:cs typeface="Arial" charset="0"/>
              </a:rPr>
              <a:t>Security service</a:t>
            </a:r>
            <a:r>
              <a:rPr lang="en-US" altLang="en-US" dirty="0" smtClean="0">
                <a:latin typeface="Arial" charset="0"/>
                <a:cs typeface="Arial" charset="0"/>
              </a:rPr>
              <a:t>: A processing or communication service that enhances the security of the data processing systems and the information transfers of an organization. The services are intended to counter security attacks, and they make use of one or more security mechanisms to provide the service.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Arial" charset="0"/>
              </a:rPr>
              <a:t>In the literature, the terms </a:t>
            </a:r>
            <a:r>
              <a:rPr lang="en-US" altLang="en-US" i="1" dirty="0" smtClean="0">
                <a:latin typeface="Arial" charset="0"/>
                <a:cs typeface="Arial" charset="0"/>
              </a:rPr>
              <a:t>threat and attack </a:t>
            </a:r>
            <a:r>
              <a:rPr lang="en-US" altLang="en-US" dirty="0" smtClean="0">
                <a:latin typeface="Arial" charset="0"/>
                <a:cs typeface="Arial" charset="0"/>
              </a:rPr>
              <a:t>are commonly used to mean more or less the same thing. Table 1.1 provides definitions taken from RFC 2828, </a:t>
            </a:r>
            <a:r>
              <a:rPr lang="en-US" altLang="en-US" i="1" dirty="0" smtClean="0">
                <a:latin typeface="Arial" charset="0"/>
                <a:cs typeface="Arial" charset="0"/>
              </a:rPr>
              <a:t>Internet Security Glossary.</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b="1" dirty="0" smtClean="0">
                <a:latin typeface="Arial" charset="0"/>
                <a:cs typeface="Arial" charset="0"/>
              </a:rPr>
              <a:t>Threat - </a:t>
            </a:r>
            <a:r>
              <a:rPr lang="en-US" altLang="en-US" dirty="0" smtClean="0">
                <a:latin typeface="Arial" charset="0"/>
                <a:cs typeface="Arial" charset="0"/>
              </a:rPr>
              <a:t>A potential for violation of security, which exists when there is a circumstance, capability, action, or event that could breach security and cause harm. That is, a threat is a possible danger that might exploit a vulnerability.</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b="1" dirty="0" smtClean="0">
                <a:latin typeface="Arial" charset="0"/>
                <a:cs typeface="Arial" charset="0"/>
              </a:rPr>
              <a:t>Attack - </a:t>
            </a:r>
            <a:r>
              <a:rPr lang="en-US" altLang="en-US" dirty="0" smtClean="0">
                <a:latin typeface="Arial" charset="0"/>
                <a:cs typeface="Arial" charset="0"/>
              </a:rPr>
              <a:t>An assault on system security that derives from an intelligent threat; that is, an intelligent act that is a deliberate attempt (especially in the sense of a method or technique) to evade security services and violate the security policy of a system.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7"/>
          <p:cNvSpPr>
            <a:spLocks noGrp="1" noChangeArrowheads="1"/>
          </p:cNvSpPr>
          <p:nvPr>
            <p:ph type="sldNum" sz="quarter"/>
          </p:nvPr>
        </p:nvSpPr>
        <p:spPr>
          <a:noFill/>
          <a:ln>
            <a:round/>
            <a:headEnd/>
            <a:tailEnd/>
          </a:ln>
        </p:spPr>
        <p:txBody>
          <a:bodyPr/>
          <a:lstStyle/>
          <a:p>
            <a:fld id="{C7A2F143-E1DE-4859-B7C2-3983A6C7301E}" type="slidenum">
              <a:rPr lang="en-AU" altLang="en-US"/>
              <a:pPr/>
              <a:t>15</a:t>
            </a:fld>
            <a:endParaRPr lang="en-AU" altLang="en-US"/>
          </a:p>
        </p:txBody>
      </p:sp>
      <p:sp>
        <p:nvSpPr>
          <p:cNvPr id="5222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9FABB0F-15B3-406B-976A-2780562E9E7E}"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15</a:t>
            </a:fld>
            <a:endParaRPr lang="en-AU" altLang="en-US" sz="1200">
              <a:solidFill>
                <a:srgbClr val="FFFFFF"/>
              </a:solidFill>
            </a:endParaRPr>
          </a:p>
        </p:txBody>
      </p:sp>
      <p:sp>
        <p:nvSpPr>
          <p:cNvPr id="52228" name="Rectangle 2"/>
          <p:cNvSpPr txBox="1">
            <a:spLocks noChangeArrowheads="1" noTextEdit="1"/>
          </p:cNvSpPr>
          <p:nvPr>
            <p:ph type="sldImg"/>
          </p:nvPr>
        </p:nvSpPr>
        <p:spPr>
          <a:xfrm>
            <a:off x="1143000" y="685800"/>
            <a:ext cx="4572000" cy="3429000"/>
          </a:xfrm>
          <a:solidFill>
            <a:srgbClr val="FFFFFF"/>
          </a:solidFill>
          <a:ln/>
        </p:spPr>
      </p:sp>
      <p:sp>
        <p:nvSpPr>
          <p:cNvPr id="52229" name="Text Box 3"/>
          <p:cNvSpPr txBox="1">
            <a:spLocks noChangeArrowheads="1"/>
          </p:cNvSpPr>
          <p:nvPr>
            <p:ph type="body" idx="1"/>
          </p:nvPr>
        </p:nvSpPr>
        <p:spPr>
          <a:xfrm>
            <a:off x="685800" y="4343400"/>
            <a:ext cx="5486400" cy="4114800"/>
          </a:xfrm>
          <a:noFill/>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Arial" charset="0"/>
              </a:rPr>
              <a:t>A useful means of classifying security attacks, used both in X.800 and RFC 2828, is in terms of </a:t>
            </a:r>
            <a:r>
              <a:rPr lang="en-US" altLang="en-US" i="1" dirty="0" smtClean="0">
                <a:latin typeface="Arial" charset="0"/>
                <a:cs typeface="Arial" charset="0"/>
              </a:rPr>
              <a:t>passive attacks </a:t>
            </a:r>
            <a:r>
              <a:rPr lang="en-US" altLang="en-US" dirty="0" smtClean="0">
                <a:latin typeface="Arial" charset="0"/>
                <a:cs typeface="Arial" charset="0"/>
              </a:rPr>
              <a:t>and </a:t>
            </a:r>
            <a:r>
              <a:rPr lang="en-US" altLang="en-US" i="1" dirty="0" smtClean="0">
                <a:latin typeface="Arial" charset="0"/>
                <a:cs typeface="Arial" charset="0"/>
              </a:rPr>
              <a:t>active attacks. </a:t>
            </a:r>
            <a:r>
              <a:rPr lang="en-US" altLang="en-US" dirty="0" smtClean="0">
                <a:latin typeface="Arial" charset="0"/>
                <a:cs typeface="Arial" charset="0"/>
              </a:rPr>
              <a:t>A passive attack attempts to learn or make use of information from the system but does not affect system resources.</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i="1" dirty="0" smtClean="0">
                <a:latin typeface="Arial" charset="0"/>
                <a:cs typeface="Arial" charset="0"/>
              </a:rPr>
              <a:t>Passive attacks </a:t>
            </a:r>
            <a:r>
              <a:rPr lang="en-US" altLang="en-US" dirty="0" smtClean="0">
                <a:latin typeface="Arial" charset="0"/>
                <a:cs typeface="Arial" charset="0"/>
              </a:rPr>
              <a:t>are in the nature of eavesdropping on, or monitoring of, transmissions. The goal of the opponent is to obtain information that is being transmitted. Two types of passive attacks are</a:t>
            </a:r>
            <a:r>
              <a:rPr lang="en-AU" altLang="en-US" dirty="0" smtClean="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Arial" charset="0"/>
              </a:rPr>
              <a:t>+ release of message contents - as shown above in Stallings Figure 1.2a here</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Arial" charset="0"/>
              </a:rPr>
              <a:t>+ traffic analysis - monitor traffic flow to determine location and identity of communicating hosts and could observe the frequency and length of messages being exchanged</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Arial" charset="0"/>
              </a:rPr>
              <a:t>These attacks are difficult to detect because they do not involve any alteration of the data.</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dirty="0" smtClean="0">
              <a:latin typeface="Arial" charset="0"/>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p:cNvSpPr>
            <a:spLocks noGrp="1" noChangeArrowheads="1"/>
          </p:cNvSpPr>
          <p:nvPr>
            <p:ph type="sldNum" sz="quarter"/>
          </p:nvPr>
        </p:nvSpPr>
        <p:spPr>
          <a:noFill/>
          <a:ln>
            <a:round/>
            <a:headEnd/>
            <a:tailEnd/>
          </a:ln>
        </p:spPr>
        <p:txBody>
          <a:bodyPr/>
          <a:lstStyle/>
          <a:p>
            <a:fld id="{BC84162F-0C46-45CE-B550-2ED0A92DB0E1}" type="slidenum">
              <a:rPr lang="en-AU" altLang="en-US"/>
              <a:pPr/>
              <a:t>16</a:t>
            </a:fld>
            <a:endParaRPr lang="en-AU" altLang="en-US"/>
          </a:p>
        </p:txBody>
      </p:sp>
      <p:sp>
        <p:nvSpPr>
          <p:cNvPr id="5325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4DA5952-8FDD-4738-8319-3E121E9C58D9}"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16</a:t>
            </a:fld>
            <a:endParaRPr lang="en-AU" altLang="en-US" sz="1200">
              <a:solidFill>
                <a:srgbClr val="FFFFFF"/>
              </a:solidFill>
            </a:endParaRPr>
          </a:p>
        </p:txBody>
      </p:sp>
      <p:sp>
        <p:nvSpPr>
          <p:cNvPr id="53252" name="Rectangle 2"/>
          <p:cNvSpPr txBox="1">
            <a:spLocks noChangeArrowheads="1" noTextEdit="1"/>
          </p:cNvSpPr>
          <p:nvPr>
            <p:ph type="sldImg"/>
          </p:nvPr>
        </p:nvSpPr>
        <p:spPr>
          <a:xfrm>
            <a:off x="1143000" y="685800"/>
            <a:ext cx="4572000" cy="3429000"/>
          </a:xfrm>
          <a:solidFill>
            <a:srgbClr val="FFFFFF"/>
          </a:solidFill>
          <a:ln/>
        </p:spPr>
      </p:sp>
      <p:sp>
        <p:nvSpPr>
          <p:cNvPr id="53253" name="Text Box 3"/>
          <p:cNvSpPr txBox="1">
            <a:spLocks noChangeArrowheads="1"/>
          </p:cNvSpPr>
          <p:nvPr>
            <p:ph type="body" idx="1"/>
          </p:nvPr>
        </p:nvSpPr>
        <p:spPr>
          <a:xfrm>
            <a:off x="685800" y="4343400"/>
            <a:ext cx="5486400" cy="4114800"/>
          </a:xfrm>
          <a:noFill/>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charset="0"/>
                <a:cs typeface="Arial" charset="0"/>
              </a:rPr>
              <a:t>A useful means of classifying security attacks, used both in X.800 and RFC 2828, is in terms of </a:t>
            </a:r>
            <a:r>
              <a:rPr lang="en-US" altLang="en-US" i="1" smtClean="0">
                <a:latin typeface="Arial" charset="0"/>
                <a:cs typeface="Arial" charset="0"/>
              </a:rPr>
              <a:t>passive attacks </a:t>
            </a:r>
            <a:r>
              <a:rPr lang="en-US" altLang="en-US" smtClean="0">
                <a:latin typeface="Arial" charset="0"/>
                <a:cs typeface="Arial" charset="0"/>
              </a:rPr>
              <a:t>and </a:t>
            </a:r>
            <a:r>
              <a:rPr lang="en-US" altLang="en-US" i="1" smtClean="0">
                <a:latin typeface="Arial" charset="0"/>
                <a:cs typeface="Arial" charset="0"/>
              </a:rPr>
              <a:t>active attacks. </a:t>
            </a:r>
            <a:r>
              <a:rPr lang="en-US" altLang="en-US" smtClean="0">
                <a:latin typeface="Arial" charset="0"/>
                <a:cs typeface="Arial" charset="0"/>
              </a:rPr>
              <a:t>A passive attack attempts to learn or make use of information from the system but does not affect system resources.</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i="1" smtClean="0">
                <a:latin typeface="Arial" charset="0"/>
                <a:cs typeface="Arial" charset="0"/>
              </a:rPr>
              <a:t>Passive attacks </a:t>
            </a:r>
            <a:r>
              <a:rPr lang="en-US" altLang="en-US" smtClean="0">
                <a:latin typeface="Arial" charset="0"/>
                <a:cs typeface="Arial" charset="0"/>
              </a:rPr>
              <a:t>are in the nature of eavesdropping on, or monitoring of, transmissions. The goal of the opponent is to obtain information that is being transmitted. Two types of passive attacks are</a:t>
            </a:r>
            <a:r>
              <a:rPr lang="en-AU" altLang="en-US" smtClean="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charset="0"/>
                <a:cs typeface="Arial" charset="0"/>
              </a:rPr>
              <a:t>+ release of message contents - as shown above in Stallings Figure 1.2a here</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charset="0"/>
                <a:cs typeface="Arial" charset="0"/>
              </a:rPr>
              <a:t>+ traffic analysis - monitor traffic flow to determine location and identity of communicating hosts and could observe the frequency and length of messages being exchanged</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charset="0"/>
                <a:cs typeface="Arial" charset="0"/>
              </a:rPr>
              <a:t>These attacks are difficult to detect because they do not involve any alteration of the data.</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charset="0"/>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p:cNvSpPr>
            <a:spLocks noGrp="1" noChangeArrowheads="1"/>
          </p:cNvSpPr>
          <p:nvPr>
            <p:ph type="sldNum" sz="quarter"/>
          </p:nvPr>
        </p:nvSpPr>
        <p:spPr>
          <a:noFill/>
          <a:ln>
            <a:round/>
            <a:headEnd/>
            <a:tailEnd/>
          </a:ln>
        </p:spPr>
        <p:txBody>
          <a:bodyPr/>
          <a:lstStyle/>
          <a:p>
            <a:fld id="{F8B41BD1-C0B8-41A9-8EE3-6FD0E6B7AB2C}" type="slidenum">
              <a:rPr lang="en-AU" altLang="en-US"/>
              <a:pPr/>
              <a:t>17</a:t>
            </a:fld>
            <a:endParaRPr lang="en-AU" altLang="en-US"/>
          </a:p>
        </p:txBody>
      </p:sp>
      <p:sp>
        <p:nvSpPr>
          <p:cNvPr id="5427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B6A6753-60CC-47D9-A7E2-4740AB7FE28F}"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17</a:t>
            </a:fld>
            <a:endParaRPr lang="en-AU" altLang="en-US" sz="1200">
              <a:solidFill>
                <a:srgbClr val="FFFFFF"/>
              </a:solidFill>
            </a:endParaRPr>
          </a:p>
        </p:txBody>
      </p:sp>
      <p:sp>
        <p:nvSpPr>
          <p:cNvPr id="54276" name="Rectangle 2"/>
          <p:cNvSpPr txBox="1">
            <a:spLocks noChangeArrowheads="1" noTextEdit="1"/>
          </p:cNvSpPr>
          <p:nvPr>
            <p:ph type="sldImg"/>
          </p:nvPr>
        </p:nvSpPr>
        <p:spPr>
          <a:xfrm>
            <a:off x="1143000" y="685800"/>
            <a:ext cx="4572000" cy="3429000"/>
          </a:xfrm>
          <a:solidFill>
            <a:srgbClr val="FFFFFF"/>
          </a:solidFill>
          <a:ln/>
        </p:spPr>
      </p:sp>
      <p:sp>
        <p:nvSpPr>
          <p:cNvPr id="54277" name="Text Box 3"/>
          <p:cNvSpPr txBox="1">
            <a:spLocks noChangeArrowheads="1"/>
          </p:cNvSpPr>
          <p:nvPr>
            <p:ph type="body" idx="1"/>
          </p:nvPr>
        </p:nvSpPr>
        <p:spPr>
          <a:xfrm>
            <a:off x="685800" y="4343400"/>
            <a:ext cx="5486400" cy="4114800"/>
          </a:xfrm>
          <a:noFill/>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Arial" charset="0"/>
              </a:rPr>
              <a:t>A useful means of classifying security attacks, used both in X.800 and RFC 2828, is in terms of </a:t>
            </a:r>
            <a:r>
              <a:rPr lang="en-US" altLang="en-US" i="1" dirty="0" smtClean="0">
                <a:latin typeface="Arial" charset="0"/>
                <a:cs typeface="Arial" charset="0"/>
              </a:rPr>
              <a:t>passive attacks </a:t>
            </a:r>
            <a:r>
              <a:rPr lang="en-US" altLang="en-US" dirty="0" smtClean="0">
                <a:latin typeface="Arial" charset="0"/>
                <a:cs typeface="Arial" charset="0"/>
              </a:rPr>
              <a:t>and </a:t>
            </a:r>
            <a:r>
              <a:rPr lang="en-US" altLang="en-US" i="1" dirty="0" smtClean="0">
                <a:latin typeface="Arial" charset="0"/>
                <a:cs typeface="Arial" charset="0"/>
              </a:rPr>
              <a:t>active attacks. </a:t>
            </a:r>
            <a:r>
              <a:rPr lang="en-US" altLang="en-US" dirty="0" smtClean="0">
                <a:latin typeface="Arial" charset="0"/>
                <a:cs typeface="Arial" charset="0"/>
              </a:rPr>
              <a:t>A passive attack attempts to learn or make use of information from the system but does not affect system resources.</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i="1" dirty="0" smtClean="0">
                <a:latin typeface="Arial" charset="0"/>
                <a:cs typeface="Arial" charset="0"/>
              </a:rPr>
              <a:t>Passive attacks </a:t>
            </a:r>
            <a:r>
              <a:rPr lang="en-US" altLang="en-US" dirty="0" smtClean="0">
                <a:latin typeface="Arial" charset="0"/>
                <a:cs typeface="Arial" charset="0"/>
              </a:rPr>
              <a:t>are in the nature of eavesdropping on, or monitoring of, transmissions. The goal of the opponent is to obtain information that is being transmitted. Two types of passive attacks are</a:t>
            </a:r>
            <a:r>
              <a:rPr lang="en-AU" altLang="en-US" dirty="0" smtClean="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Arial" charset="0"/>
              </a:rPr>
              <a:t>+ release of message contents - as shown above in Stallings Figure 1.2a here</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Arial" charset="0"/>
              </a:rPr>
              <a:t>+ traffic analysis - monitor traffic flow to determine location and identity of communicating hosts and could observe the frequency and length of messages being exchanged</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Arial" charset="0"/>
              </a:rPr>
              <a:t>These attacks are difficult to detect because they do not involve any alteration of the data.</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dirty="0" smtClean="0">
              <a:latin typeface="Arial" charset="0"/>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p:nvPr>
        </p:nvSpPr>
        <p:spPr>
          <a:noFill/>
          <a:ln>
            <a:round/>
            <a:headEnd/>
            <a:tailEnd/>
          </a:ln>
        </p:spPr>
        <p:txBody>
          <a:bodyPr/>
          <a:lstStyle/>
          <a:p>
            <a:fld id="{5DE3EC85-B765-4B2C-A7A1-59D9C64D5E3D}" type="slidenum">
              <a:rPr lang="en-AU" altLang="en-US"/>
              <a:pPr/>
              <a:t>18</a:t>
            </a:fld>
            <a:endParaRPr lang="en-AU" altLang="en-US"/>
          </a:p>
        </p:txBody>
      </p:sp>
      <p:sp>
        <p:nvSpPr>
          <p:cNvPr id="5529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B38358B-3DCD-47C3-9532-8B5B15C591CE}"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18</a:t>
            </a:fld>
            <a:endParaRPr lang="en-AU" altLang="en-US" sz="1200">
              <a:solidFill>
                <a:srgbClr val="FFFFFF"/>
              </a:solidFill>
            </a:endParaRPr>
          </a:p>
        </p:txBody>
      </p:sp>
      <p:sp>
        <p:nvSpPr>
          <p:cNvPr id="55300" name="Rectangle 2"/>
          <p:cNvSpPr txBox="1">
            <a:spLocks noChangeArrowheads="1" noTextEdit="1"/>
          </p:cNvSpPr>
          <p:nvPr>
            <p:ph type="sldImg"/>
          </p:nvPr>
        </p:nvSpPr>
        <p:spPr>
          <a:xfrm>
            <a:off x="1143000" y="685800"/>
            <a:ext cx="4572000" cy="3429000"/>
          </a:xfrm>
          <a:solidFill>
            <a:srgbClr val="FFFFFF"/>
          </a:solidFill>
          <a:ln/>
        </p:spPr>
      </p:sp>
      <p:sp>
        <p:nvSpPr>
          <p:cNvPr id="55301" name="Text Box 3"/>
          <p:cNvSpPr txBox="1">
            <a:spLocks noChangeArrowheads="1"/>
          </p:cNvSpPr>
          <p:nvPr>
            <p:ph type="body" idx="1"/>
          </p:nvPr>
        </p:nvSpPr>
        <p:spPr>
          <a:xfrm>
            <a:off x="685800" y="4343400"/>
            <a:ext cx="5486400" cy="4114800"/>
          </a:xfrm>
          <a:noFill/>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charset="0"/>
                <a:cs typeface="Arial" charset="0"/>
              </a:rPr>
              <a:t>A useful means of classifying security attacks, used both in X.800 and RFC 2828, is in terms of </a:t>
            </a:r>
            <a:r>
              <a:rPr lang="en-US" altLang="en-US" i="1" smtClean="0">
                <a:latin typeface="Arial" charset="0"/>
                <a:cs typeface="Arial" charset="0"/>
              </a:rPr>
              <a:t>passive attacks </a:t>
            </a:r>
            <a:r>
              <a:rPr lang="en-US" altLang="en-US" smtClean="0">
                <a:latin typeface="Arial" charset="0"/>
                <a:cs typeface="Arial" charset="0"/>
              </a:rPr>
              <a:t>and </a:t>
            </a:r>
            <a:r>
              <a:rPr lang="en-US" altLang="en-US" i="1" smtClean="0">
                <a:latin typeface="Arial" charset="0"/>
                <a:cs typeface="Arial" charset="0"/>
              </a:rPr>
              <a:t>active attacks. </a:t>
            </a:r>
            <a:r>
              <a:rPr lang="en-US" altLang="en-US" smtClean="0">
                <a:latin typeface="Arial" charset="0"/>
                <a:cs typeface="Arial" charset="0"/>
              </a:rPr>
              <a:t>A passive attack attempts to learn or make use of information from the system but does not affect system resources.</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i="1" smtClean="0">
                <a:latin typeface="Arial" charset="0"/>
                <a:cs typeface="Arial" charset="0"/>
              </a:rPr>
              <a:t>Passive attacks </a:t>
            </a:r>
            <a:r>
              <a:rPr lang="en-US" altLang="en-US" smtClean="0">
                <a:latin typeface="Arial" charset="0"/>
                <a:cs typeface="Arial" charset="0"/>
              </a:rPr>
              <a:t>are in the nature of eavesdropping on, or monitoring of, transmissions. The goal of the opponent is to obtain information that is being transmitted. Two types of passive attacks are</a:t>
            </a:r>
            <a:r>
              <a:rPr lang="en-AU" altLang="en-US" smtClean="0">
                <a:latin typeface="Arial" charset="0"/>
                <a:cs typeface="Arial" charset="0"/>
              </a:rPr>
              <a:t>:</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charset="0"/>
                <a:cs typeface="Arial" charset="0"/>
              </a:rPr>
              <a:t>+ release of message contents - as shown above in Stallings Figure 1.2a here</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charset="0"/>
                <a:cs typeface="Arial" charset="0"/>
              </a:rPr>
              <a:t>+ traffic analysis - monitor traffic flow to determine location and identity of communicating hosts and could observe the frequency and length of messages being exchanged</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charset="0"/>
                <a:cs typeface="Arial" charset="0"/>
              </a:rPr>
              <a:t>These attacks are difficult to detect because they do not involve any alteration of the data.</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charset="0"/>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7"/>
          <p:cNvSpPr>
            <a:spLocks noGrp="1" noChangeArrowheads="1"/>
          </p:cNvSpPr>
          <p:nvPr>
            <p:ph type="sldNum" sz="quarter"/>
          </p:nvPr>
        </p:nvSpPr>
        <p:spPr>
          <a:noFill/>
          <a:ln>
            <a:round/>
            <a:headEnd/>
            <a:tailEnd/>
          </a:ln>
        </p:spPr>
        <p:txBody>
          <a:bodyPr/>
          <a:lstStyle/>
          <a:p>
            <a:fld id="{C960FF4A-0922-430F-9C33-B3F2E3F8266C}" type="slidenum">
              <a:rPr lang="en-AU" altLang="en-US"/>
              <a:pPr/>
              <a:t>19</a:t>
            </a:fld>
            <a:endParaRPr lang="en-AU" altLang="en-US"/>
          </a:p>
        </p:txBody>
      </p:sp>
      <p:sp>
        <p:nvSpPr>
          <p:cNvPr id="5632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1DAB5CD-EA66-4C8C-86FB-346912FD28E1}"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19</a:t>
            </a:fld>
            <a:endParaRPr lang="en-AU" altLang="en-US" sz="1200">
              <a:solidFill>
                <a:srgbClr val="FFFFFF"/>
              </a:solidFill>
            </a:endParaRPr>
          </a:p>
        </p:txBody>
      </p:sp>
      <p:sp>
        <p:nvSpPr>
          <p:cNvPr id="56324" name="Rectangle 2"/>
          <p:cNvSpPr txBox="1">
            <a:spLocks noChangeArrowheads="1" noTextEdit="1"/>
          </p:cNvSpPr>
          <p:nvPr>
            <p:ph type="sldImg"/>
          </p:nvPr>
        </p:nvSpPr>
        <p:spPr>
          <a:xfrm>
            <a:off x="1143000" y="685800"/>
            <a:ext cx="4572000" cy="3429000"/>
          </a:xfrm>
          <a:solidFill>
            <a:srgbClr val="FFFFFF"/>
          </a:solidFill>
          <a:ln/>
        </p:spPr>
      </p:sp>
      <p:sp>
        <p:nvSpPr>
          <p:cNvPr id="56325" name="Text Box 3"/>
          <p:cNvSpPr txBox="1">
            <a:spLocks noChangeArrowheads="1"/>
          </p:cNvSpPr>
          <p:nvPr>
            <p:ph type="body" idx="1"/>
          </p:nvPr>
        </p:nvSpPr>
        <p:spPr>
          <a:xfrm>
            <a:off x="685800" y="4343400"/>
            <a:ext cx="5486400" cy="4114800"/>
          </a:xfrm>
          <a:noFill/>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Arial" charset="0"/>
              </a:rPr>
              <a:t>Active attacks involve some modification of the data stream or the creation of a false stream and can be subdivided into four categories: masquerade, replay, modification of messages, and denial of service</a:t>
            </a:r>
            <a:r>
              <a:rPr lang="en-AU" altLang="en-US" dirty="0" smtClean="0">
                <a:latin typeface="Arial" charset="0"/>
                <a:cs typeface="Arial" charset="0"/>
              </a:rPr>
              <a:t>:</a:t>
            </a:r>
          </a:p>
          <a:p>
            <a:pPr eaLnBrk="1" hangingPunct="1">
              <a:lnSpc>
                <a:spcPct val="90000"/>
              </a:lnSpc>
              <a:spcBef>
                <a:spcPts val="45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Arial" charset="0"/>
              </a:rPr>
              <a:t> masquerade of one entity as some other</a:t>
            </a:r>
          </a:p>
          <a:p>
            <a:pPr eaLnBrk="1" hangingPunct="1">
              <a:lnSpc>
                <a:spcPct val="90000"/>
              </a:lnSpc>
              <a:spcBef>
                <a:spcPts val="45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Arial" charset="0"/>
              </a:rPr>
              <a:t> replay previous messages (as shown above in Stallings Figure 1.3b)</a:t>
            </a:r>
          </a:p>
          <a:p>
            <a:pPr eaLnBrk="1" hangingPunct="1">
              <a:lnSpc>
                <a:spcPct val="90000"/>
              </a:lnSpc>
              <a:spcBef>
                <a:spcPts val="45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Arial" charset="0"/>
              </a:rPr>
              <a:t> modify/alter (part of) messages in transit to produce an unauthorized effect</a:t>
            </a:r>
          </a:p>
          <a:p>
            <a:pPr eaLnBrk="1" hangingPunct="1">
              <a:spcBef>
                <a:spcPts val="45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Arial" charset="0"/>
              </a:rPr>
              <a:t> denial of service - prevents or inhibits the normal use or management of communications facilities</a:t>
            </a:r>
          </a:p>
          <a:p>
            <a:pPr eaLnBrk="1" hangingPunct="1">
              <a:lnSpc>
                <a:spcPct val="90000"/>
              </a:lnSpc>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Arial" charset="0"/>
              </a:rPr>
              <a:t>Active attacks present the opposite characteristics of passive attacks. Whereas passive attacks are difficult to detect, measures are available to prevent their success. On the other hand, it is quite difficult to prevent active attacks absolutely, because of the wide variety of potential physical, software, and network vulnerabilities. Instead, the goal is to detect active attacks and to recover from any disruption or delays caused by them.</a:t>
            </a:r>
          </a:p>
          <a:p>
            <a:pPr marL="914400" lvl="1" indent="0"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dirty="0"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p:nvPr>
        </p:nvSpPr>
        <p:spPr>
          <a:noFill/>
          <a:ln>
            <a:round/>
            <a:headEnd/>
            <a:tailEnd/>
          </a:ln>
        </p:spPr>
        <p:txBody>
          <a:bodyPr/>
          <a:lstStyle/>
          <a:p>
            <a:fld id="{DBC4EBB9-2244-4755-9783-86A3CC9C5DE0}" type="slidenum">
              <a:rPr lang="en-AU" altLang="en-US"/>
              <a:pPr/>
              <a:t>2</a:t>
            </a:fld>
            <a:endParaRPr lang="en-AU" altLang="en-US"/>
          </a:p>
        </p:txBody>
      </p:sp>
      <p:sp>
        <p:nvSpPr>
          <p:cNvPr id="38915" name="Rectangle 1"/>
          <p:cNvSpPr txBox="1">
            <a:spLocks noChangeArrowheads="1" noTextEdit="1"/>
          </p:cNvSpPr>
          <p:nvPr>
            <p:ph type="sldImg"/>
          </p:nvPr>
        </p:nvSpPr>
        <p:spPr>
          <a:xfrm>
            <a:off x="1143000" y="685800"/>
            <a:ext cx="4572000" cy="3429000"/>
          </a:xfrm>
          <a:solidFill>
            <a:srgbClr val="FFFFFF"/>
          </a:solidFill>
          <a:ln/>
        </p:spPr>
      </p:sp>
      <p:sp>
        <p:nvSpPr>
          <p:cNvPr id="38916" name="Text Box 2"/>
          <p:cNvSpPr txBox="1">
            <a:spLocks noChangeArrowheads="1"/>
          </p:cNvSpPr>
          <p:nvPr>
            <p:ph type="body" idx="1"/>
          </p:nvPr>
        </p:nvSpPr>
        <p:spPr>
          <a:xfrm>
            <a:off x="685800" y="4343400"/>
            <a:ext cx="5486400" cy="4114800"/>
          </a:xfrm>
          <a:noFill/>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ea typeface="ＭＳ Ｐゴシック" pitchFamily="32" charset="-128"/>
              </a:rPr>
              <a:t>The material in this book is organized into four broad categories:</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ea typeface="ＭＳ Ｐゴシック" pitchFamily="32" charset="-128"/>
              </a:rPr>
              <a:t>• </a:t>
            </a:r>
            <a:r>
              <a:rPr lang="en-US" altLang="en-US" b="1" dirty="0" smtClean="0">
                <a:latin typeface="Arial" charset="0"/>
                <a:ea typeface="ＭＳ Ｐゴシック" pitchFamily="32" charset="-128"/>
              </a:rPr>
              <a:t>Cryptographic algorithms: </a:t>
            </a:r>
            <a:r>
              <a:rPr lang="en-US" altLang="en-US" dirty="0" smtClean="0">
                <a:latin typeface="Arial" charset="0"/>
                <a:ea typeface="ＭＳ Ｐゴシック" pitchFamily="32" charset="-128"/>
              </a:rPr>
              <a:t>This is the study of techniques for ensuring the secrecy and/or authenticity of information. The three main areas of study in this category are: 1. symmetric encryption, 2. asymmetric encryption, and 3. cryptographic hash functions, with the related topics of message authentication codes and digital signatures.</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ea typeface="ＭＳ Ｐゴシック" pitchFamily="32" charset="-128"/>
              </a:rPr>
              <a:t>• </a:t>
            </a:r>
            <a:r>
              <a:rPr lang="en-US" altLang="en-US" b="1" dirty="0" smtClean="0">
                <a:latin typeface="Arial" charset="0"/>
                <a:ea typeface="ＭＳ Ｐゴシック" pitchFamily="32" charset="-128"/>
              </a:rPr>
              <a:t>Mutual trust: </a:t>
            </a:r>
            <a:r>
              <a:rPr lang="en-US" altLang="en-US" dirty="0" smtClean="0">
                <a:latin typeface="Arial" charset="0"/>
                <a:ea typeface="ＭＳ Ｐゴシック" pitchFamily="32" charset="-128"/>
              </a:rPr>
              <a:t>This is the study of techniques and algorithms for providing mutual trust in two main areas. First, key management and distribution deals with establishing trust in the encryption keys used between two communicating entities. Second, user authentication deals with establish trust in the identity of a communicating partner.</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ea typeface="ＭＳ Ｐゴシック" pitchFamily="32" charset="-128"/>
              </a:rPr>
              <a:t>• </a:t>
            </a:r>
            <a:r>
              <a:rPr lang="en-US" altLang="en-US" b="1" dirty="0" smtClean="0">
                <a:latin typeface="Arial" charset="0"/>
                <a:ea typeface="ＭＳ Ｐゴシック" pitchFamily="32" charset="-128"/>
              </a:rPr>
              <a:t>Network security: </a:t>
            </a:r>
            <a:r>
              <a:rPr lang="en-US" altLang="en-US" dirty="0" smtClean="0">
                <a:latin typeface="Arial" charset="0"/>
                <a:ea typeface="ＭＳ Ｐゴシック" pitchFamily="32" charset="-128"/>
              </a:rPr>
              <a:t>This area covers the use of cryptographic algorithms in network protocols and network applications.</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ea typeface="ＭＳ Ｐゴシック" pitchFamily="32" charset="-128"/>
              </a:rPr>
              <a:t>• </a:t>
            </a:r>
            <a:r>
              <a:rPr lang="en-US" altLang="en-US" b="1" dirty="0" smtClean="0">
                <a:latin typeface="Arial" charset="0"/>
                <a:ea typeface="ＭＳ Ｐゴシック" pitchFamily="32" charset="-128"/>
              </a:rPr>
              <a:t>Computer security</a:t>
            </a:r>
            <a:r>
              <a:rPr lang="en-US" altLang="en-US" dirty="0" smtClean="0">
                <a:latin typeface="Arial" charset="0"/>
                <a:ea typeface="ＭＳ Ｐゴシック" pitchFamily="32" charset="-128"/>
              </a:rPr>
              <a:t>: In this book, we use this term to refer to the security of computers against intruders (e.g., hackers) and malicious software (e.g., viruses). Typically, the computer to be secured is attached to a network and the bulk of the threats arise from the network.</a:t>
            </a:r>
          </a:p>
        </p:txBody>
      </p:sp>
      <p:sp>
        <p:nvSpPr>
          <p:cNvPr id="38917" name="Text Box 3"/>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5CB3B9D-F5EC-4633-9C47-0CF8D365BD34}"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AU" altLang="en-US" sz="1200">
              <a:solidFill>
                <a:srgbClr val="FFFFFF"/>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p:cNvSpPr>
            <a:spLocks noGrp="1" noChangeArrowheads="1"/>
          </p:cNvSpPr>
          <p:nvPr>
            <p:ph type="sldNum" sz="quarter"/>
          </p:nvPr>
        </p:nvSpPr>
        <p:spPr>
          <a:noFill/>
          <a:ln>
            <a:round/>
            <a:headEnd/>
            <a:tailEnd/>
          </a:ln>
        </p:spPr>
        <p:txBody>
          <a:bodyPr/>
          <a:lstStyle/>
          <a:p>
            <a:fld id="{11299CAC-74C5-4D7A-AE45-AF46C7AFCA11}" type="slidenum">
              <a:rPr lang="en-AU" altLang="en-US"/>
              <a:pPr/>
              <a:t>20</a:t>
            </a:fld>
            <a:endParaRPr lang="en-AU" altLang="en-US"/>
          </a:p>
        </p:txBody>
      </p:sp>
      <p:sp>
        <p:nvSpPr>
          <p:cNvPr id="5734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EBCC2F6-F454-4BA7-8D94-A8288A1833FA}"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20</a:t>
            </a:fld>
            <a:endParaRPr lang="en-AU" altLang="en-US" sz="1200">
              <a:solidFill>
                <a:srgbClr val="FFFFFF"/>
              </a:solidFill>
            </a:endParaRPr>
          </a:p>
        </p:txBody>
      </p:sp>
      <p:sp>
        <p:nvSpPr>
          <p:cNvPr id="57348" name="Rectangle 2"/>
          <p:cNvSpPr txBox="1">
            <a:spLocks noChangeArrowheads="1" noTextEdit="1"/>
          </p:cNvSpPr>
          <p:nvPr>
            <p:ph type="sldImg"/>
          </p:nvPr>
        </p:nvSpPr>
        <p:spPr>
          <a:xfrm>
            <a:off x="1143000" y="685800"/>
            <a:ext cx="4572000" cy="3429000"/>
          </a:xfrm>
          <a:solidFill>
            <a:srgbClr val="FFFFFF"/>
          </a:solidFill>
          <a:ln/>
        </p:spPr>
      </p:sp>
      <p:sp>
        <p:nvSpPr>
          <p:cNvPr id="57349" name="Text Box 3"/>
          <p:cNvSpPr txBox="1">
            <a:spLocks noChangeArrowheads="1"/>
          </p:cNvSpPr>
          <p:nvPr>
            <p:ph type="body" idx="1"/>
          </p:nvPr>
        </p:nvSpPr>
        <p:spPr>
          <a:xfrm>
            <a:off x="685800" y="4343400"/>
            <a:ext cx="5486400" cy="4114800"/>
          </a:xfrm>
          <a:noFill/>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charset="0"/>
                <a:cs typeface="Arial" charset="0"/>
              </a:rPr>
              <a:t>Active attacks involve some modification of the data stream or the creation of a false stream and can be subdivided into four categories: masquerade, replay, modification of messages, and denial of service</a:t>
            </a:r>
            <a:r>
              <a:rPr lang="en-AU" altLang="en-US" smtClean="0">
                <a:latin typeface="Arial" charset="0"/>
                <a:cs typeface="Arial" charset="0"/>
              </a:rPr>
              <a:t>:</a:t>
            </a:r>
          </a:p>
          <a:p>
            <a:pPr eaLnBrk="1" hangingPunct="1">
              <a:lnSpc>
                <a:spcPct val="90000"/>
              </a:lnSpc>
              <a:spcBef>
                <a:spcPts val="45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charset="0"/>
                <a:cs typeface="Arial" charset="0"/>
              </a:rPr>
              <a:t> masquerade of one entity as some other</a:t>
            </a:r>
          </a:p>
          <a:p>
            <a:pPr eaLnBrk="1" hangingPunct="1">
              <a:lnSpc>
                <a:spcPct val="90000"/>
              </a:lnSpc>
              <a:spcBef>
                <a:spcPts val="45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charset="0"/>
                <a:cs typeface="Arial" charset="0"/>
              </a:rPr>
              <a:t> replay previous messages (as shown above in Stallings Figure 1.3b)</a:t>
            </a:r>
          </a:p>
          <a:p>
            <a:pPr eaLnBrk="1" hangingPunct="1">
              <a:lnSpc>
                <a:spcPct val="90000"/>
              </a:lnSpc>
              <a:spcBef>
                <a:spcPts val="45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charset="0"/>
                <a:cs typeface="Arial" charset="0"/>
              </a:rPr>
              <a:t> modify/alter (part of) messages in transit to produce an unauthorized effect</a:t>
            </a:r>
          </a:p>
          <a:p>
            <a:pPr eaLnBrk="1" hangingPunct="1">
              <a:spcBef>
                <a:spcPts val="45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charset="0"/>
                <a:cs typeface="Arial" charset="0"/>
              </a:rPr>
              <a:t> denial of service - prevents or inhibits the normal use or management of communications facilities</a:t>
            </a:r>
          </a:p>
          <a:p>
            <a:pPr eaLnBrk="1" hangingPunct="1">
              <a:lnSpc>
                <a:spcPct val="90000"/>
              </a:lnSpc>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charset="0"/>
                <a:cs typeface="Arial" charset="0"/>
              </a:rPr>
              <a:t>Active attacks present the opposite characteristics of passive attacks. Whereas passive attacks are difficult to detect, measures are available to prevent their success. On the other hand, it is quite difficult to prevent active attacks absolutely, because of the wide variety of potential physical, software, and network vulnerabilities. Instead, the goal is to detect active attacks and to recover from any disruption or delays caused by them.</a:t>
            </a:r>
          </a:p>
          <a:p>
            <a:pPr marL="914400" lvl="1" indent="0" eaLnBrk="1" hangingPunct="1">
              <a:lnSpc>
                <a:spcPct val="90000"/>
              </a:lnSpc>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charset="0"/>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7"/>
          <p:cNvSpPr>
            <a:spLocks noGrp="1" noChangeArrowheads="1"/>
          </p:cNvSpPr>
          <p:nvPr>
            <p:ph type="sldNum" sz="quarter"/>
          </p:nvPr>
        </p:nvSpPr>
        <p:spPr>
          <a:noFill/>
          <a:ln>
            <a:round/>
            <a:headEnd/>
            <a:tailEnd/>
          </a:ln>
        </p:spPr>
        <p:txBody>
          <a:bodyPr/>
          <a:lstStyle/>
          <a:p>
            <a:fld id="{23B2E43D-DCF2-4ECD-A27C-5B98CD82D9A8}" type="slidenum">
              <a:rPr lang="en-AU" altLang="en-US"/>
              <a:pPr/>
              <a:t>21</a:t>
            </a:fld>
            <a:endParaRPr lang="en-AU" altLang="en-US"/>
          </a:p>
        </p:txBody>
      </p:sp>
      <p:sp>
        <p:nvSpPr>
          <p:cNvPr id="5837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2429FE3-150A-4C2F-B570-4A10CB05CBA1}"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21</a:t>
            </a:fld>
            <a:endParaRPr lang="en-AU" altLang="en-US" sz="1200">
              <a:solidFill>
                <a:srgbClr val="FFFFFF"/>
              </a:solidFill>
            </a:endParaRPr>
          </a:p>
        </p:txBody>
      </p:sp>
      <p:sp>
        <p:nvSpPr>
          <p:cNvPr id="58372" name="Rectangle 2"/>
          <p:cNvSpPr txBox="1">
            <a:spLocks noChangeArrowheads="1" noTextEdit="1"/>
          </p:cNvSpPr>
          <p:nvPr>
            <p:ph type="sldImg"/>
          </p:nvPr>
        </p:nvSpPr>
        <p:spPr>
          <a:xfrm>
            <a:off x="1143000" y="685800"/>
            <a:ext cx="4572000" cy="3429000"/>
          </a:xfrm>
          <a:solidFill>
            <a:srgbClr val="FFFFFF"/>
          </a:solidFill>
          <a:ln/>
        </p:spPr>
      </p:sp>
      <p:sp>
        <p:nvSpPr>
          <p:cNvPr id="58373" name="Text Box 3"/>
          <p:cNvSpPr txBox="1">
            <a:spLocks noChangeArrowheads="1"/>
          </p:cNvSpPr>
          <p:nvPr>
            <p:ph type="body" idx="1"/>
          </p:nvPr>
        </p:nvSpPr>
        <p:spPr>
          <a:xfrm>
            <a:off x="685800" y="4343400"/>
            <a:ext cx="5486400" cy="4114800"/>
          </a:xfrm>
          <a:noFill/>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Arial" charset="0"/>
              </a:rPr>
              <a:t>Consider the role of a security service, and what may be required.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Arial" charset="0"/>
              </a:rPr>
              <a:t>Note both similarities and differences with traditional paper documents, which for example: </a:t>
            </a:r>
          </a:p>
          <a:p>
            <a:pPr eaLnBrk="1" hangingPunct="1">
              <a:spcBef>
                <a:spcPts val="45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i="1" dirty="0" smtClean="0">
                <a:latin typeface="Arial" charset="0"/>
                <a:cs typeface="Arial" charset="0"/>
              </a:rPr>
              <a:t> </a:t>
            </a:r>
            <a:r>
              <a:rPr lang="en-US" altLang="en-US" dirty="0" smtClean="0">
                <a:latin typeface="Arial" charset="0"/>
                <a:cs typeface="Arial" charset="0"/>
              </a:rPr>
              <a:t>have signatures &amp; dates; </a:t>
            </a:r>
          </a:p>
          <a:p>
            <a:pPr eaLnBrk="1" hangingPunct="1">
              <a:spcBef>
                <a:spcPts val="45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Arial" charset="0"/>
              </a:rPr>
              <a:t> need protection from disclosure, tampering, or destruction; </a:t>
            </a:r>
          </a:p>
          <a:p>
            <a:pPr eaLnBrk="1" hangingPunct="1">
              <a:spcBef>
                <a:spcPts val="45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Arial" charset="0"/>
              </a:rPr>
              <a:t> may be notarized or witnessed; </a:t>
            </a:r>
          </a:p>
          <a:p>
            <a:pPr eaLnBrk="1" hangingPunct="1">
              <a:spcBef>
                <a:spcPts val="45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Arial" charset="0"/>
              </a:rPr>
              <a:t> may be recorded or licensed</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dirty="0" smtClean="0">
              <a:latin typeface="Arial" charset="0"/>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7"/>
          <p:cNvSpPr>
            <a:spLocks noGrp="1" noChangeArrowheads="1"/>
          </p:cNvSpPr>
          <p:nvPr>
            <p:ph type="sldNum" sz="quarter"/>
          </p:nvPr>
        </p:nvSpPr>
        <p:spPr>
          <a:noFill/>
          <a:ln>
            <a:round/>
            <a:headEnd/>
            <a:tailEnd/>
          </a:ln>
        </p:spPr>
        <p:txBody>
          <a:bodyPr/>
          <a:lstStyle/>
          <a:p>
            <a:fld id="{6BD61487-2DA4-42C4-882A-E06F79FFEB75}" type="slidenum">
              <a:rPr lang="en-AU" altLang="en-US"/>
              <a:pPr/>
              <a:t>22</a:t>
            </a:fld>
            <a:endParaRPr lang="en-AU" altLang="en-US"/>
          </a:p>
        </p:txBody>
      </p:sp>
      <p:sp>
        <p:nvSpPr>
          <p:cNvPr id="5939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3650945-2EE0-4E4E-ADF7-36E71187EEE8}"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22</a:t>
            </a:fld>
            <a:endParaRPr lang="en-AU" altLang="en-US" sz="1200">
              <a:solidFill>
                <a:srgbClr val="FFFFFF"/>
              </a:solidFill>
            </a:endParaRPr>
          </a:p>
        </p:txBody>
      </p:sp>
      <p:sp>
        <p:nvSpPr>
          <p:cNvPr id="59396" name="Rectangle 2"/>
          <p:cNvSpPr txBox="1">
            <a:spLocks noChangeArrowheads="1" noTextEdit="1"/>
          </p:cNvSpPr>
          <p:nvPr>
            <p:ph type="sldImg"/>
          </p:nvPr>
        </p:nvSpPr>
        <p:spPr>
          <a:xfrm>
            <a:off x="1143000" y="685800"/>
            <a:ext cx="4572000" cy="3429000"/>
          </a:xfrm>
          <a:solidFill>
            <a:srgbClr val="FFFFFF"/>
          </a:solidFill>
          <a:ln/>
        </p:spPr>
      </p:sp>
      <p:sp>
        <p:nvSpPr>
          <p:cNvPr id="59397" name="Text Box 3"/>
          <p:cNvSpPr txBox="1">
            <a:spLocks noChangeArrowheads="1"/>
          </p:cNvSpPr>
          <p:nvPr>
            <p:ph type="body" idx="1"/>
          </p:nvPr>
        </p:nvSpPr>
        <p:spPr>
          <a:xfrm>
            <a:off x="685800" y="4343400"/>
            <a:ext cx="5486400" cy="4114800"/>
          </a:xfrm>
          <a:noFill/>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charset="0"/>
                <a:cs typeface="Arial" charset="0"/>
              </a:rPr>
              <a:t>Consider the role of a security service, and what may be required.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charset="0"/>
                <a:cs typeface="Arial" charset="0"/>
              </a:rPr>
              <a:t>Note both similarities and differences with traditional paper documents, which for example: </a:t>
            </a:r>
          </a:p>
          <a:p>
            <a:pPr eaLnBrk="1" hangingPunct="1">
              <a:spcBef>
                <a:spcPts val="45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i="1" smtClean="0">
                <a:latin typeface="Arial" charset="0"/>
                <a:cs typeface="Arial" charset="0"/>
              </a:rPr>
              <a:t> </a:t>
            </a:r>
            <a:r>
              <a:rPr lang="en-US" altLang="en-US" smtClean="0">
                <a:latin typeface="Arial" charset="0"/>
                <a:cs typeface="Arial" charset="0"/>
              </a:rPr>
              <a:t>have signatures &amp; dates; </a:t>
            </a:r>
          </a:p>
          <a:p>
            <a:pPr eaLnBrk="1" hangingPunct="1">
              <a:spcBef>
                <a:spcPts val="45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charset="0"/>
                <a:cs typeface="Arial" charset="0"/>
              </a:rPr>
              <a:t> need protection from disclosure, tampering, or destruction; </a:t>
            </a:r>
          </a:p>
          <a:p>
            <a:pPr eaLnBrk="1" hangingPunct="1">
              <a:spcBef>
                <a:spcPts val="45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charset="0"/>
                <a:cs typeface="Arial" charset="0"/>
              </a:rPr>
              <a:t> may be notarized or witnessed; </a:t>
            </a:r>
          </a:p>
          <a:p>
            <a:pPr eaLnBrk="1" hangingPunct="1">
              <a:spcBef>
                <a:spcPts val="45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charset="0"/>
                <a:cs typeface="Arial" charset="0"/>
              </a:rPr>
              <a:t> may be recorded or licensed</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charset="0"/>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p:cNvSpPr>
            <a:spLocks noGrp="1" noChangeArrowheads="1"/>
          </p:cNvSpPr>
          <p:nvPr>
            <p:ph type="sldNum" sz="quarter"/>
          </p:nvPr>
        </p:nvSpPr>
        <p:spPr>
          <a:noFill/>
          <a:ln>
            <a:round/>
            <a:headEnd/>
            <a:tailEnd/>
          </a:ln>
        </p:spPr>
        <p:txBody>
          <a:bodyPr/>
          <a:lstStyle/>
          <a:p>
            <a:fld id="{0DCB9171-C817-42F2-B713-0CCDF2BD53DF}" type="slidenum">
              <a:rPr lang="en-AU" altLang="en-US"/>
              <a:pPr/>
              <a:t>23</a:t>
            </a:fld>
            <a:endParaRPr lang="en-AU" altLang="en-US"/>
          </a:p>
        </p:txBody>
      </p:sp>
      <p:sp>
        <p:nvSpPr>
          <p:cNvPr id="6041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6FEB26B-7638-416A-B8C2-A04AB55994EE}"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23</a:t>
            </a:fld>
            <a:endParaRPr lang="en-AU" altLang="en-US" sz="1200">
              <a:solidFill>
                <a:srgbClr val="FFFFFF"/>
              </a:solidFill>
            </a:endParaRPr>
          </a:p>
        </p:txBody>
      </p:sp>
      <p:sp>
        <p:nvSpPr>
          <p:cNvPr id="60420" name="Rectangle 2"/>
          <p:cNvSpPr txBox="1">
            <a:spLocks noChangeArrowheads="1" noTextEdit="1"/>
          </p:cNvSpPr>
          <p:nvPr>
            <p:ph type="sldImg"/>
          </p:nvPr>
        </p:nvSpPr>
        <p:spPr>
          <a:xfrm>
            <a:off x="1143000" y="685800"/>
            <a:ext cx="4572000" cy="3429000"/>
          </a:xfrm>
          <a:solidFill>
            <a:srgbClr val="FFFFFF"/>
          </a:solidFill>
          <a:ln/>
        </p:spPr>
      </p:sp>
      <p:sp>
        <p:nvSpPr>
          <p:cNvPr id="60421" name="Text Box 3"/>
          <p:cNvSpPr txBox="1">
            <a:spLocks noChangeArrowheads="1"/>
          </p:cNvSpPr>
          <p:nvPr>
            <p:ph type="body" idx="1"/>
          </p:nvPr>
        </p:nvSpPr>
        <p:spPr>
          <a:xfrm>
            <a:off x="685800" y="4343400"/>
            <a:ext cx="5486400" cy="4114800"/>
          </a:xfrm>
          <a:noFill/>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charset="0"/>
                <a:cs typeface="Arial" charset="0"/>
              </a:rPr>
              <a:t>State here a couple of definitions of “security services” from relevant standards</a:t>
            </a:r>
            <a:r>
              <a:rPr lang="en-US" altLang="en-US" i="1" smtClean="0">
                <a:latin typeface="Arial" charset="0"/>
                <a:cs typeface="Arial" charset="0"/>
              </a:rPr>
              <a:t>. </a:t>
            </a:r>
            <a:r>
              <a:rPr lang="en-US" altLang="en-US" smtClean="0">
                <a:latin typeface="Arial" charset="0"/>
                <a:cs typeface="Arial" charset="0"/>
              </a:rPr>
              <a:t>X.800 defines a security service as a service provided by a protocol layer of communicating open systems, which ensures adequate security of the systems or of data transfers. Perhaps a clearer definition is found in RFC 2828, which provides the following definition: a processing or communication service that is provided by a system to give a specific kind of protection to system resources; security services implement security policies and are implemented by security mechanisms.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mtClean="0">
              <a:latin typeface="Arial" charset="0"/>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p:cNvSpPr>
            <a:spLocks noGrp="1" noChangeArrowheads="1"/>
          </p:cNvSpPr>
          <p:nvPr>
            <p:ph type="sldNum" sz="quarter"/>
          </p:nvPr>
        </p:nvSpPr>
        <p:spPr>
          <a:noFill/>
          <a:ln>
            <a:round/>
            <a:headEnd/>
            <a:tailEnd/>
          </a:ln>
        </p:spPr>
        <p:txBody>
          <a:bodyPr/>
          <a:lstStyle/>
          <a:p>
            <a:fld id="{D5F0091A-F4A0-4D9D-877E-D633583CE531}" type="slidenum">
              <a:rPr lang="en-AU" altLang="en-US"/>
              <a:pPr/>
              <a:t>24</a:t>
            </a:fld>
            <a:endParaRPr lang="en-AU" altLang="en-US"/>
          </a:p>
        </p:txBody>
      </p:sp>
      <p:sp>
        <p:nvSpPr>
          <p:cNvPr id="6144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AA94AD2-1708-45E7-AE3B-D7E6C5AE65C0}"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24</a:t>
            </a:fld>
            <a:endParaRPr lang="en-AU" altLang="en-US" sz="1200">
              <a:solidFill>
                <a:srgbClr val="FFFFFF"/>
              </a:solidFill>
            </a:endParaRPr>
          </a:p>
        </p:txBody>
      </p:sp>
      <p:sp>
        <p:nvSpPr>
          <p:cNvPr id="61444" name="Rectangle 2"/>
          <p:cNvSpPr txBox="1">
            <a:spLocks noChangeArrowheads="1" noTextEdit="1"/>
          </p:cNvSpPr>
          <p:nvPr>
            <p:ph type="sldImg"/>
          </p:nvPr>
        </p:nvSpPr>
        <p:spPr>
          <a:xfrm>
            <a:off x="1143000" y="685800"/>
            <a:ext cx="4572000" cy="3429000"/>
          </a:xfrm>
          <a:solidFill>
            <a:srgbClr val="FFFFFF"/>
          </a:solidFill>
          <a:ln/>
        </p:spPr>
      </p:sp>
      <p:sp>
        <p:nvSpPr>
          <p:cNvPr id="61445" name="Text Box 3"/>
          <p:cNvSpPr txBox="1">
            <a:spLocks noChangeArrowheads="1"/>
          </p:cNvSpPr>
          <p:nvPr>
            <p:ph type="body" idx="1"/>
          </p:nvPr>
        </p:nvSpPr>
        <p:spPr>
          <a:xfrm>
            <a:off x="685800" y="4343400"/>
            <a:ext cx="5486400" cy="4114800"/>
          </a:xfrm>
          <a:noFill/>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charset="0"/>
                <a:cs typeface="Arial" charset="0"/>
              </a:rPr>
              <a:t>This list is taken from Stallings Table 1.2 which provides details of the 5 Security Service categories and the 14 specific services given in X.800.</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charset="0"/>
                <a:cs typeface="Arial" charset="0"/>
              </a:rPr>
              <a:t>This list includes the various "classic" security services which are traditionally discussed.  Note there is a degree of ambiguity as to the meaning of these terms, and overlap in their use. The broad service categories are:</a:t>
            </a:r>
          </a:p>
          <a:p>
            <a:pPr eaLnBrk="1" hangingPunct="1">
              <a:spcBef>
                <a:spcPts val="45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b="1" smtClean="0">
                <a:latin typeface="Arial" charset="0"/>
                <a:cs typeface="Arial" charset="0"/>
              </a:rPr>
              <a:t>authentication </a:t>
            </a:r>
            <a:r>
              <a:rPr lang="en-US" altLang="en-US" smtClean="0">
                <a:latin typeface="Arial" charset="0"/>
                <a:cs typeface="Arial" charset="0"/>
              </a:rPr>
              <a:t>is concerned with assuring that a communication is authentic. Two specific authentication services are defined in X.800: </a:t>
            </a:r>
            <a:r>
              <a:rPr lang="en-US" altLang="en-US" b="1" smtClean="0">
                <a:latin typeface="Arial" charset="0"/>
                <a:cs typeface="Arial" charset="0"/>
              </a:rPr>
              <a:t>Peer entity authentication: </a:t>
            </a:r>
            <a:r>
              <a:rPr lang="en-US" altLang="en-US" smtClean="0">
                <a:latin typeface="Arial" charset="0"/>
                <a:cs typeface="Arial" charset="0"/>
              </a:rPr>
              <a:t>provides corroboration of the identity of a peer entity in an association; and </a:t>
            </a:r>
            <a:r>
              <a:rPr lang="en-US" altLang="en-US" b="1" smtClean="0">
                <a:latin typeface="Arial" charset="0"/>
                <a:cs typeface="Arial" charset="0"/>
              </a:rPr>
              <a:t>Data origin authentication: </a:t>
            </a:r>
            <a:r>
              <a:rPr lang="en-US" altLang="en-US" smtClean="0">
                <a:latin typeface="Arial" charset="0"/>
                <a:cs typeface="Arial" charset="0"/>
              </a:rPr>
              <a:t>provides corroboration of the source of a data unit.</a:t>
            </a:r>
          </a:p>
          <a:p>
            <a:pPr eaLnBrk="1" hangingPunct="1">
              <a:spcBef>
                <a:spcPts val="45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b="1" smtClean="0">
                <a:latin typeface="Arial" charset="0"/>
                <a:cs typeface="Arial" charset="0"/>
              </a:rPr>
              <a:t>access control </a:t>
            </a:r>
            <a:r>
              <a:rPr lang="en-US" altLang="en-US" smtClean="0">
                <a:latin typeface="Arial" charset="0"/>
                <a:cs typeface="Arial" charset="0"/>
              </a:rPr>
              <a:t>is the ability to limit and control the access to host systems and applications via communications links.</a:t>
            </a:r>
          </a:p>
          <a:p>
            <a:pPr eaLnBrk="1" hangingPunct="1">
              <a:spcBef>
                <a:spcPts val="45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b="1" smtClean="0">
                <a:latin typeface="Arial" charset="0"/>
                <a:cs typeface="Arial" charset="0"/>
              </a:rPr>
              <a:t>confidentiality </a:t>
            </a:r>
            <a:r>
              <a:rPr lang="en-US" altLang="en-US" smtClean="0">
                <a:latin typeface="Arial" charset="0"/>
                <a:cs typeface="Arial" charset="0"/>
              </a:rPr>
              <a:t>is the protection of transmitted data from passive attacks, and the protection of traffic flow from analysis.</a:t>
            </a:r>
          </a:p>
          <a:p>
            <a:pPr eaLnBrk="1" hangingPunct="1">
              <a:spcBef>
                <a:spcPts val="45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b="1" smtClean="0">
                <a:latin typeface="Arial" charset="0"/>
                <a:cs typeface="Arial" charset="0"/>
              </a:rPr>
              <a:t>integrity </a:t>
            </a:r>
            <a:r>
              <a:rPr lang="en-US" altLang="en-US" smtClean="0">
                <a:latin typeface="Arial" charset="0"/>
                <a:cs typeface="Arial" charset="0"/>
              </a:rPr>
              <a:t>assures that messages are received as sent, with no duplication, insertion, modification, reordering, replay, or loss.</a:t>
            </a:r>
          </a:p>
          <a:p>
            <a:pPr eaLnBrk="1" hangingPunct="1">
              <a:spcBef>
                <a:spcPts val="450"/>
              </a:spcBef>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b="1" smtClean="0">
                <a:latin typeface="Arial" charset="0"/>
                <a:cs typeface="Arial" charset="0"/>
              </a:rPr>
              <a:t>availability </a:t>
            </a:r>
            <a:r>
              <a:rPr lang="en-US" altLang="en-US" smtClean="0">
                <a:latin typeface="Arial" charset="0"/>
                <a:cs typeface="Arial" charset="0"/>
              </a:rPr>
              <a:t>is the property of a system / resource being accessible and usable upon demand by an authorized system entity, according to performance specifications for the system.</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p:cNvSpPr>
            <a:spLocks noGrp="1" noChangeArrowheads="1"/>
          </p:cNvSpPr>
          <p:nvPr>
            <p:ph type="sldNum" sz="quarter"/>
          </p:nvPr>
        </p:nvSpPr>
        <p:spPr>
          <a:noFill/>
          <a:ln>
            <a:round/>
            <a:headEnd/>
            <a:tailEnd/>
          </a:ln>
        </p:spPr>
        <p:txBody>
          <a:bodyPr/>
          <a:lstStyle/>
          <a:p>
            <a:fld id="{B1C971F3-9F15-4508-B5E1-571CE014E9C3}" type="slidenum">
              <a:rPr lang="en-AU" altLang="en-US"/>
              <a:pPr/>
              <a:t>25</a:t>
            </a:fld>
            <a:endParaRPr lang="en-AU" altLang="en-US"/>
          </a:p>
        </p:txBody>
      </p:sp>
      <p:sp>
        <p:nvSpPr>
          <p:cNvPr id="6246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A2AD020-C4BB-4C52-BFC8-7D857F503707}"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25</a:t>
            </a:fld>
            <a:endParaRPr lang="en-AU" altLang="en-US" sz="1200">
              <a:solidFill>
                <a:srgbClr val="FFFFFF"/>
              </a:solidFill>
            </a:endParaRPr>
          </a:p>
        </p:txBody>
      </p:sp>
      <p:sp>
        <p:nvSpPr>
          <p:cNvPr id="62468" name="Rectangle 2"/>
          <p:cNvSpPr txBox="1">
            <a:spLocks noChangeArrowheads="1" noTextEdit="1"/>
          </p:cNvSpPr>
          <p:nvPr>
            <p:ph type="sldImg"/>
          </p:nvPr>
        </p:nvSpPr>
        <p:spPr>
          <a:xfrm>
            <a:off x="1143000" y="685800"/>
            <a:ext cx="4572000" cy="3429000"/>
          </a:xfrm>
          <a:solidFill>
            <a:srgbClr val="FFFFFF"/>
          </a:solidFill>
          <a:ln/>
        </p:spPr>
      </p:sp>
      <p:sp>
        <p:nvSpPr>
          <p:cNvPr id="62469" name="Text Box 3"/>
          <p:cNvSpPr txBox="1">
            <a:spLocks noChangeArrowheads="1"/>
          </p:cNvSpPr>
          <p:nvPr>
            <p:ph type="body" idx="1"/>
          </p:nvPr>
        </p:nvSpPr>
        <p:spPr>
          <a:xfrm>
            <a:off x="685800" y="4343400"/>
            <a:ext cx="5486400" cy="4114800"/>
          </a:xfrm>
          <a:noFill/>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charset="0"/>
                <a:ea typeface="ＭＳ Ｐゴシック" pitchFamily="32" charset="-128"/>
              </a:rPr>
              <a:t>Now introduce “Security Mechanism” which are the specific means of implementing one or more security services. Note these mechanisms span a wide range of technical components, but one aspect seen in many is the use of cryptographic techniques.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7"/>
          <p:cNvSpPr>
            <a:spLocks noGrp="1" noChangeArrowheads="1"/>
          </p:cNvSpPr>
          <p:nvPr>
            <p:ph type="sldNum" sz="quarter"/>
          </p:nvPr>
        </p:nvSpPr>
        <p:spPr>
          <a:noFill/>
          <a:ln>
            <a:round/>
            <a:headEnd/>
            <a:tailEnd/>
          </a:ln>
        </p:spPr>
        <p:txBody>
          <a:bodyPr/>
          <a:lstStyle/>
          <a:p>
            <a:fld id="{FB100401-49D0-4018-8103-FD21FD2D6BE0}" type="slidenum">
              <a:rPr lang="en-AU" altLang="en-US"/>
              <a:pPr/>
              <a:t>26</a:t>
            </a:fld>
            <a:endParaRPr lang="en-AU" altLang="en-US"/>
          </a:p>
        </p:txBody>
      </p:sp>
      <p:sp>
        <p:nvSpPr>
          <p:cNvPr id="6349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1BDBD7E-3107-472D-B001-DCDC404AADAE}"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26</a:t>
            </a:fld>
            <a:endParaRPr lang="en-AU" altLang="en-US" sz="1200">
              <a:solidFill>
                <a:srgbClr val="FFFFFF"/>
              </a:solidFill>
            </a:endParaRPr>
          </a:p>
        </p:txBody>
      </p:sp>
      <p:sp>
        <p:nvSpPr>
          <p:cNvPr id="63492" name="Rectangle 2"/>
          <p:cNvSpPr txBox="1">
            <a:spLocks noChangeArrowheads="1" noTextEdit="1"/>
          </p:cNvSpPr>
          <p:nvPr>
            <p:ph type="sldImg"/>
          </p:nvPr>
        </p:nvSpPr>
        <p:spPr>
          <a:xfrm>
            <a:off x="1143000" y="685800"/>
            <a:ext cx="4572000" cy="3429000"/>
          </a:xfrm>
          <a:solidFill>
            <a:srgbClr val="FFFFFF"/>
          </a:solidFill>
          <a:ln/>
        </p:spPr>
      </p:sp>
      <p:sp>
        <p:nvSpPr>
          <p:cNvPr id="63493" name="Text Box 3"/>
          <p:cNvSpPr txBox="1">
            <a:spLocks noChangeArrowheads="1"/>
          </p:cNvSpPr>
          <p:nvPr>
            <p:ph type="body" idx="1"/>
          </p:nvPr>
        </p:nvSpPr>
        <p:spPr>
          <a:xfrm>
            <a:off x="685800" y="4343400"/>
            <a:ext cx="5486400" cy="4114800"/>
          </a:xfrm>
          <a:noFill/>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charset="0"/>
                <a:ea typeface="ＭＳ Ｐゴシック" pitchFamily="32" charset="-128"/>
              </a:rPr>
              <a:t>Some examples of mechanisms from X.800. Note that the “</a:t>
            </a:r>
            <a:r>
              <a:rPr lang="en-AU" altLang="en-US" smtClean="0">
                <a:latin typeface="Arial" charset="0"/>
                <a:ea typeface="ＭＳ Ｐゴシック" pitchFamily="32" charset="-128"/>
              </a:rPr>
              <a:t>specific security mechanisms” are protocol layer specific, whilst the “pervasive security mechanisms” are not. </a:t>
            </a:r>
            <a:r>
              <a:rPr lang="en-US" altLang="en-US" smtClean="0">
                <a:latin typeface="Arial" charset="0"/>
                <a:ea typeface="ＭＳ Ｐゴシック" pitchFamily="32" charset="-128"/>
              </a:rPr>
              <a:t>We will meet some of these mechanisms in much greater detail later.</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charset="0"/>
                <a:ea typeface="ＭＳ Ｐゴシック" pitchFamily="32" charset="-128"/>
              </a:rPr>
              <a:t>See Stallings Table 1.3 for details of these mechanisms in X.800, and Table 1.4 for the relationship between services and mechanisms.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7"/>
          <p:cNvSpPr>
            <a:spLocks noGrp="1" noChangeArrowheads="1"/>
          </p:cNvSpPr>
          <p:nvPr>
            <p:ph type="sldNum" sz="quarter"/>
          </p:nvPr>
        </p:nvSpPr>
        <p:spPr>
          <a:noFill/>
          <a:ln>
            <a:round/>
            <a:headEnd/>
            <a:tailEnd/>
          </a:ln>
        </p:spPr>
        <p:txBody>
          <a:bodyPr/>
          <a:lstStyle/>
          <a:p>
            <a:fld id="{D891F36B-6479-42F5-BE72-AF87469DE80E}" type="slidenum">
              <a:rPr lang="en-AU" altLang="en-US"/>
              <a:pPr/>
              <a:t>27</a:t>
            </a:fld>
            <a:endParaRPr lang="en-AU" altLang="en-US"/>
          </a:p>
        </p:txBody>
      </p:sp>
      <p:sp>
        <p:nvSpPr>
          <p:cNvPr id="6451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76E101F-4039-4004-98D3-0899DEAE88FA}"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27</a:t>
            </a:fld>
            <a:endParaRPr lang="en-AU" altLang="en-US" sz="1200">
              <a:solidFill>
                <a:srgbClr val="FFFFFF"/>
              </a:solidFill>
            </a:endParaRPr>
          </a:p>
        </p:txBody>
      </p:sp>
      <p:sp>
        <p:nvSpPr>
          <p:cNvPr id="64516" name="Rectangle 2"/>
          <p:cNvSpPr txBox="1">
            <a:spLocks noChangeArrowheads="1" noTextEdit="1"/>
          </p:cNvSpPr>
          <p:nvPr>
            <p:ph type="sldImg"/>
          </p:nvPr>
        </p:nvSpPr>
        <p:spPr>
          <a:xfrm>
            <a:off x="1143000" y="685800"/>
            <a:ext cx="4572000" cy="3429000"/>
          </a:xfrm>
          <a:solidFill>
            <a:srgbClr val="FFFFFF"/>
          </a:solidFill>
          <a:ln/>
        </p:spPr>
      </p:sp>
      <p:sp>
        <p:nvSpPr>
          <p:cNvPr id="64517" name="Text Box 3"/>
          <p:cNvSpPr txBox="1">
            <a:spLocks noChangeArrowheads="1"/>
          </p:cNvSpPr>
          <p:nvPr>
            <p:ph type="body" idx="1"/>
          </p:nvPr>
        </p:nvSpPr>
        <p:spPr>
          <a:xfrm>
            <a:off x="685800" y="4343400"/>
            <a:ext cx="5486400" cy="4114800"/>
          </a:xfrm>
          <a:noFill/>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tLang="en-US" dirty="0" smtClean="0">
                <a:latin typeface="Arial" charset="0"/>
                <a:ea typeface="ＭＳ Ｐゴシック" pitchFamily="32" charset="-128"/>
              </a:rPr>
              <a:t>In considering the place of encryption, its useful to use the following two models from Stallings section 1.6.</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tLang="en-US" dirty="0" smtClean="0">
                <a:latin typeface="Arial" charset="0"/>
                <a:ea typeface="ＭＳ Ｐゴシック" pitchFamily="32" charset="-128"/>
              </a:rPr>
              <a:t>The first, illustrated in Figure 1.4, models information being </a:t>
            </a:r>
            <a:r>
              <a:rPr lang="en-US" altLang="en-US" dirty="0" smtClean="0">
                <a:latin typeface="Arial" charset="0"/>
                <a:ea typeface="ＭＳ Ｐゴシック" pitchFamily="32" charset="-128"/>
              </a:rPr>
              <a:t>transferred from one party to another </a:t>
            </a:r>
            <a:r>
              <a:rPr lang="en-AU" altLang="en-US" dirty="0" smtClean="0">
                <a:latin typeface="Arial" charset="0"/>
                <a:ea typeface="ＭＳ Ｐゴシック" pitchFamily="32" charset="-128"/>
              </a:rPr>
              <a:t>over an insecure communications channel, in the presence of possible opponents.</a:t>
            </a:r>
            <a:r>
              <a:rPr lang="en-US" altLang="en-US" dirty="0" smtClean="0">
                <a:latin typeface="Arial" charset="0"/>
                <a:ea typeface="ＭＳ Ｐゴシック" pitchFamily="32" charset="-128"/>
              </a:rPr>
              <a:t> The two parties, who are the principals in this transaction, must cooperate for the exchange to take place</a:t>
            </a:r>
            <a:r>
              <a:rPr lang="en-US" altLang="en-US" i="1" dirty="0" smtClean="0">
                <a:latin typeface="Arial" charset="0"/>
                <a:ea typeface="ＭＳ Ｐゴシック" pitchFamily="32" charset="-128"/>
              </a:rPr>
              <a:t>. </a:t>
            </a:r>
            <a:r>
              <a:rPr lang="en-AU" altLang="en-US" dirty="0" smtClean="0">
                <a:latin typeface="Arial" charset="0"/>
                <a:ea typeface="ＭＳ Ｐゴシック" pitchFamily="32" charset="-128"/>
              </a:rPr>
              <a:t> They can use an appropriate </a:t>
            </a:r>
            <a:r>
              <a:rPr lang="en-AU" altLang="en-US" b="1" dirty="0" smtClean="0">
                <a:latin typeface="Arial" charset="0"/>
                <a:ea typeface="ＭＳ Ｐゴシック" pitchFamily="32" charset="-128"/>
              </a:rPr>
              <a:t>security transform (encryption algorithm)</a:t>
            </a:r>
            <a:r>
              <a:rPr lang="en-AU" altLang="en-US" dirty="0" smtClean="0">
                <a:latin typeface="Arial" charset="0"/>
                <a:ea typeface="ＭＳ Ｐゴシック" pitchFamily="32" charset="-128"/>
              </a:rPr>
              <a:t>, with suitable </a:t>
            </a:r>
            <a:r>
              <a:rPr lang="en-AU" altLang="en-US" b="1" dirty="0" smtClean="0">
                <a:latin typeface="Arial" charset="0"/>
                <a:ea typeface="ＭＳ Ｐゴシック" pitchFamily="32" charset="-128"/>
              </a:rPr>
              <a:t>keys</a:t>
            </a:r>
            <a:r>
              <a:rPr lang="en-AU" altLang="en-US" dirty="0" smtClean="0">
                <a:latin typeface="Arial" charset="0"/>
                <a:ea typeface="ＭＳ Ｐゴシック" pitchFamily="32" charset="-128"/>
              </a:rPr>
              <a:t>, possibly negotiated using the presence of a </a:t>
            </a:r>
            <a:r>
              <a:rPr lang="en-AU" altLang="en-US" b="1" dirty="0" smtClean="0">
                <a:latin typeface="Arial" charset="0"/>
                <a:ea typeface="ＭＳ Ｐゴシック" pitchFamily="32" charset="-128"/>
              </a:rPr>
              <a:t>trusted third party</a:t>
            </a:r>
            <a:r>
              <a:rPr lang="en-AU" altLang="en-US" dirty="0" smtClean="0">
                <a:latin typeface="Arial" charset="0"/>
                <a:ea typeface="ＭＳ Ｐゴシック" pitchFamily="32" charset="-128"/>
              </a:rPr>
              <a:t>. </a:t>
            </a:r>
            <a:r>
              <a:rPr lang="en-US" altLang="en-US" dirty="0" smtClean="0">
                <a:latin typeface="Arial" charset="0"/>
                <a:ea typeface="ＭＳ Ｐゴシック" pitchFamily="32" charset="-128"/>
              </a:rPr>
              <a:t>Parts One through Four of this book concentrates on the types of security mechanisms and services that fit into the model shown here.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7"/>
          <p:cNvSpPr>
            <a:spLocks noGrp="1" noChangeArrowheads="1"/>
          </p:cNvSpPr>
          <p:nvPr>
            <p:ph type="sldNum" sz="quarter"/>
          </p:nvPr>
        </p:nvSpPr>
        <p:spPr>
          <a:noFill/>
          <a:ln>
            <a:round/>
            <a:headEnd/>
            <a:tailEnd/>
          </a:ln>
        </p:spPr>
        <p:txBody>
          <a:bodyPr/>
          <a:lstStyle/>
          <a:p>
            <a:fld id="{509B500F-8CEB-4AE6-9E2E-EA73F293E408}" type="slidenum">
              <a:rPr lang="en-AU" altLang="en-US"/>
              <a:pPr/>
              <a:t>28</a:t>
            </a:fld>
            <a:endParaRPr lang="en-AU" altLang="en-US"/>
          </a:p>
        </p:txBody>
      </p:sp>
      <p:sp>
        <p:nvSpPr>
          <p:cNvPr id="6553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9EE8100-41A5-4279-96A5-1A8B539A977F}"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28</a:t>
            </a:fld>
            <a:endParaRPr lang="en-AU" altLang="en-US" sz="1200">
              <a:solidFill>
                <a:srgbClr val="FFFFFF"/>
              </a:solidFill>
            </a:endParaRPr>
          </a:p>
        </p:txBody>
      </p:sp>
      <p:sp>
        <p:nvSpPr>
          <p:cNvPr id="65540" name="Rectangle 2"/>
          <p:cNvSpPr txBox="1">
            <a:spLocks noChangeArrowheads="1" noTextEdit="1"/>
          </p:cNvSpPr>
          <p:nvPr>
            <p:ph type="sldImg"/>
          </p:nvPr>
        </p:nvSpPr>
        <p:spPr>
          <a:xfrm>
            <a:off x="1143000" y="685800"/>
            <a:ext cx="4572000" cy="3429000"/>
          </a:xfrm>
          <a:solidFill>
            <a:srgbClr val="FFFFFF"/>
          </a:solidFill>
          <a:ln/>
        </p:spPr>
      </p:sp>
      <p:sp>
        <p:nvSpPr>
          <p:cNvPr id="65541" name="Text Box 3"/>
          <p:cNvSpPr txBox="1">
            <a:spLocks noChangeArrowheads="1"/>
          </p:cNvSpPr>
          <p:nvPr>
            <p:ph type="body" idx="1"/>
          </p:nvPr>
        </p:nvSpPr>
        <p:spPr>
          <a:xfrm>
            <a:off x="685800" y="4343400"/>
            <a:ext cx="5486400" cy="4114800"/>
          </a:xfrm>
          <a:noFill/>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charset="0"/>
                <a:cs typeface="Arial" charset="0"/>
              </a:rPr>
              <a:t>This general model shows that there are four basic tasks in designing a particular security service, as listed.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p:cNvSpPr>
            <a:spLocks noGrp="1" noChangeArrowheads="1"/>
          </p:cNvSpPr>
          <p:nvPr>
            <p:ph type="sldNum" sz="quarter"/>
          </p:nvPr>
        </p:nvSpPr>
        <p:spPr>
          <a:noFill/>
          <a:ln>
            <a:round/>
            <a:headEnd/>
            <a:tailEnd/>
          </a:ln>
        </p:spPr>
        <p:txBody>
          <a:bodyPr/>
          <a:lstStyle/>
          <a:p>
            <a:fld id="{60D20CA4-00DD-4A80-ABB7-12B7ECB437E7}" type="slidenum">
              <a:rPr lang="en-AU" altLang="en-US"/>
              <a:pPr/>
              <a:t>29</a:t>
            </a:fld>
            <a:endParaRPr lang="en-AU" altLang="en-US"/>
          </a:p>
        </p:txBody>
      </p:sp>
      <p:sp>
        <p:nvSpPr>
          <p:cNvPr id="6656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A07FEB9-4D08-43C9-B704-B015308BB4C6}"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29</a:t>
            </a:fld>
            <a:endParaRPr lang="en-AU" altLang="en-US" sz="1200">
              <a:solidFill>
                <a:srgbClr val="FFFFFF"/>
              </a:solidFill>
            </a:endParaRPr>
          </a:p>
        </p:txBody>
      </p:sp>
      <p:sp>
        <p:nvSpPr>
          <p:cNvPr id="66564" name="Rectangle 2"/>
          <p:cNvSpPr txBox="1">
            <a:spLocks noChangeArrowheads="1" noTextEdit="1"/>
          </p:cNvSpPr>
          <p:nvPr>
            <p:ph type="sldImg"/>
          </p:nvPr>
        </p:nvSpPr>
        <p:spPr>
          <a:xfrm>
            <a:off x="1143000" y="685800"/>
            <a:ext cx="4572000" cy="3429000"/>
          </a:xfrm>
          <a:solidFill>
            <a:srgbClr val="FFFFFF"/>
          </a:solidFill>
          <a:ln/>
        </p:spPr>
      </p:sp>
      <p:sp>
        <p:nvSpPr>
          <p:cNvPr id="66565" name="Text Box 3"/>
          <p:cNvSpPr txBox="1">
            <a:spLocks noChangeArrowheads="1"/>
          </p:cNvSpPr>
          <p:nvPr>
            <p:ph type="body" idx="1"/>
          </p:nvPr>
        </p:nvSpPr>
        <p:spPr>
          <a:xfrm>
            <a:off x="685800" y="4343400"/>
            <a:ext cx="5486400" cy="4114800"/>
          </a:xfrm>
          <a:noFill/>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tLang="en-US" dirty="0" smtClean="0">
                <a:latin typeface="Arial" charset="0"/>
                <a:ea typeface="ＭＳ Ｐゴシック" pitchFamily="32" charset="-128"/>
              </a:rPr>
              <a:t>The second, illustrated in Figure 1.5, model is concerned with controlled access to information or resources on a computer system, in the presence of possible opponents. Here appropriate controls are needed on the access to and within the system, to provide suitable security.</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ea typeface="ＭＳ Ｐゴシック" pitchFamily="32" charset="-128"/>
              </a:rPr>
              <a:t>The security mechanisms needed to cope with unwanted access fall into two broad categories (as shown in this figure). The first category might be termed a gatekeeper function. It includes password-based login procedures that are designed to deny access to all but authorized users and screening logic that is designed to detect and reject worms, viruses, and other similar attacks. Once either an unwanted user or unwanted software gains access, the second line of defense consists of a variety of internal controls that monitor activity and analyze stored information in an attempt to detect the presence of unwanted intruders. These issues are explored in Part Four.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7"/>
          <p:cNvSpPr>
            <a:spLocks noGrp="1" noChangeArrowheads="1"/>
          </p:cNvSpPr>
          <p:nvPr>
            <p:ph type="sldNum" sz="quarter"/>
          </p:nvPr>
        </p:nvSpPr>
        <p:spPr>
          <a:noFill/>
          <a:ln>
            <a:round/>
            <a:headEnd/>
            <a:tailEnd/>
          </a:ln>
        </p:spPr>
        <p:txBody>
          <a:bodyPr/>
          <a:lstStyle/>
          <a:p>
            <a:fld id="{E1FBB5AC-3DA7-4FF1-AB13-7D7E4EEC5C76}" type="slidenum">
              <a:rPr lang="en-AU" altLang="en-US"/>
              <a:pPr/>
              <a:t>3</a:t>
            </a:fld>
            <a:endParaRPr lang="en-AU" altLang="en-US"/>
          </a:p>
        </p:txBody>
      </p:sp>
      <p:sp>
        <p:nvSpPr>
          <p:cNvPr id="39939" name="Rectangle 1"/>
          <p:cNvSpPr txBox="1">
            <a:spLocks noChangeArrowheads="1" noTextEdit="1"/>
          </p:cNvSpPr>
          <p:nvPr>
            <p:ph type="sldImg"/>
          </p:nvPr>
        </p:nvSpPr>
        <p:spPr>
          <a:xfrm>
            <a:off x="1143000" y="685800"/>
            <a:ext cx="4572000" cy="3429000"/>
          </a:xfrm>
          <a:solidFill>
            <a:srgbClr val="FFFFFF"/>
          </a:solidFill>
          <a:ln/>
        </p:spPr>
      </p:sp>
      <p:sp>
        <p:nvSpPr>
          <p:cNvPr id="39940" name="Text Box 2"/>
          <p:cNvSpPr txBox="1">
            <a:spLocks noChangeArrowheads="1"/>
          </p:cNvSpPr>
          <p:nvPr>
            <p:ph type="body" idx="1"/>
          </p:nvPr>
        </p:nvSpPr>
        <p:spPr>
          <a:xfrm>
            <a:off x="685800" y="4343400"/>
            <a:ext cx="5486400" cy="4114800"/>
          </a:xfrm>
          <a:noFill/>
        </p:spPr>
        <p:txBody>
          <a:bodyPr/>
          <a:lstStyle/>
          <a:p>
            <a:pPr eaLnBrk="1" hangingPunct="1">
              <a:lnSpc>
                <a:spcPct val="90000"/>
              </a:lnSpc>
              <a:spcBef>
                <a:spcPts val="3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000" dirty="0" smtClean="0">
                <a:latin typeface="Arial" charset="0"/>
                <a:ea typeface="ＭＳ Ｐゴシック" pitchFamily="32" charset="-128"/>
              </a:rPr>
              <a:t>Throughout this book, we describe the most important standards in use or being developed for various aspects of cryptography and</a:t>
            </a:r>
          </a:p>
          <a:p>
            <a:pPr eaLnBrk="1" hangingPunct="1">
              <a:lnSpc>
                <a:spcPct val="90000"/>
              </a:lnSpc>
              <a:spcBef>
                <a:spcPts val="3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000" dirty="0" smtClean="0">
                <a:latin typeface="Arial" charset="0"/>
                <a:ea typeface="ＭＳ Ｐゴシック" pitchFamily="32" charset="-128"/>
              </a:rPr>
              <a:t>network security. Various organizations have been involved in the development or promotion of these standards including:</a:t>
            </a:r>
          </a:p>
          <a:p>
            <a:pPr eaLnBrk="1" hangingPunct="1">
              <a:lnSpc>
                <a:spcPct val="90000"/>
              </a:lnSpc>
              <a:spcBef>
                <a:spcPts val="3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000" dirty="0" smtClean="0">
                <a:latin typeface="Arial" charset="0"/>
                <a:ea typeface="ＭＳ Ｐゴシック" pitchFamily="32" charset="-128"/>
              </a:rPr>
              <a:t>• NIST is a U.S. federal agency that deals with measurement science, standards, and technology related to U.S. government use</a:t>
            </a:r>
          </a:p>
          <a:p>
            <a:pPr eaLnBrk="1" hangingPunct="1">
              <a:lnSpc>
                <a:spcPct val="90000"/>
              </a:lnSpc>
              <a:spcBef>
                <a:spcPts val="3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000" dirty="0" smtClean="0">
                <a:latin typeface="Arial" charset="0"/>
                <a:ea typeface="ＭＳ Ｐゴシック" pitchFamily="32" charset="-128"/>
              </a:rPr>
              <a:t>and to the promotion of U.S. private-sector innovation. Despite its national scope, NIST Federal Information Processing Standards (FIPS) and Special Publications (SP) have a worldwide impact.</a:t>
            </a:r>
          </a:p>
          <a:p>
            <a:pPr eaLnBrk="1" hangingPunct="1">
              <a:lnSpc>
                <a:spcPct val="90000"/>
              </a:lnSpc>
              <a:spcBef>
                <a:spcPts val="3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000" dirty="0" smtClean="0">
                <a:latin typeface="Arial" charset="0"/>
                <a:ea typeface="ＭＳ Ｐゴシック" pitchFamily="32" charset="-128"/>
              </a:rPr>
              <a:t>• ISOC is a professional membership society with worldwide organizational and individual membership. It provides leadership in addressing issues that confront the future of the Internet and is the organization home for the groups responsible for Internet infrastructure standards, including the Internet Engineering Task Force (IETF) and the Internet Architecture Board (IAB). These organizations develop Internet standards and related specifications, all of which are published as Requests for Comments (RFCs).</a:t>
            </a:r>
          </a:p>
          <a:p>
            <a:pPr eaLnBrk="1" hangingPunct="1">
              <a:lnSpc>
                <a:spcPct val="90000"/>
              </a:lnSpc>
              <a:spcBef>
                <a:spcPts val="3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000" dirty="0" smtClean="0">
                <a:latin typeface="Arial" charset="0"/>
                <a:ea typeface="ＭＳ Ｐゴシック" pitchFamily="32" charset="-128"/>
              </a:rPr>
              <a:t>• ITU is an international organization within the United Nations System in which governments and the private sector coordinate global telecom networks and services The ITU Telecommunication Standardization Sector (ITU-T) is one of the three sectors of the ITU. ITU-T's mission is the production of standards covering all fields of telecommunications. ITU-T standards are referred to as Recommendations.</a:t>
            </a:r>
          </a:p>
          <a:p>
            <a:pPr eaLnBrk="1" hangingPunct="1">
              <a:lnSpc>
                <a:spcPct val="90000"/>
              </a:lnSpc>
              <a:spcBef>
                <a:spcPts val="37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000" dirty="0" smtClean="0">
                <a:latin typeface="Arial" charset="0"/>
                <a:ea typeface="ＭＳ Ｐゴシック" pitchFamily="32" charset="-128"/>
              </a:rPr>
              <a:t>• ISO is a worldwide federation of national standards bodies from more than 140 countries, one from each country. ISO is a nongovernmental organization that promotes the development of standardization and related activities with a view to facilitating the international exchange of goods and services, and to developing cooperation in the spheres of intellectual, scientific, technological, and economic activity. ISO's work results in international agreements that are published as International Standards.</a:t>
            </a:r>
          </a:p>
        </p:txBody>
      </p:sp>
      <p:sp>
        <p:nvSpPr>
          <p:cNvPr id="39941" name="Text Box 3"/>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C036BF8-F896-48E6-B544-70D9A546F675}"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a:t>
            </a:fld>
            <a:endParaRPr lang="en-AU" altLang="en-US" sz="1200">
              <a:solidFill>
                <a:srgbClr val="FFFFFF"/>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p:cNvSpPr>
            <a:spLocks noGrp="1" noChangeArrowheads="1"/>
          </p:cNvSpPr>
          <p:nvPr>
            <p:ph type="sldNum" sz="quarter"/>
          </p:nvPr>
        </p:nvSpPr>
        <p:spPr>
          <a:noFill/>
          <a:ln>
            <a:round/>
            <a:headEnd/>
            <a:tailEnd/>
          </a:ln>
        </p:spPr>
        <p:txBody>
          <a:bodyPr/>
          <a:lstStyle/>
          <a:p>
            <a:fld id="{3CA8D127-D785-4B35-B05D-3B9DA02E4CE5}" type="slidenum">
              <a:rPr lang="en-AU" altLang="en-US"/>
              <a:pPr/>
              <a:t>30</a:t>
            </a:fld>
            <a:endParaRPr lang="en-AU" altLang="en-US"/>
          </a:p>
        </p:txBody>
      </p:sp>
      <p:sp>
        <p:nvSpPr>
          <p:cNvPr id="6758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6CA51AE-9033-4FAD-9CD7-61447A291EF2}"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30</a:t>
            </a:fld>
            <a:endParaRPr lang="en-AU" altLang="en-US" sz="1200">
              <a:solidFill>
                <a:srgbClr val="FFFFFF"/>
              </a:solidFill>
            </a:endParaRPr>
          </a:p>
        </p:txBody>
      </p:sp>
      <p:sp>
        <p:nvSpPr>
          <p:cNvPr id="67588" name="Rectangle 2"/>
          <p:cNvSpPr txBox="1">
            <a:spLocks noChangeArrowheads="1" noTextEdit="1"/>
          </p:cNvSpPr>
          <p:nvPr>
            <p:ph type="sldImg"/>
          </p:nvPr>
        </p:nvSpPr>
        <p:spPr>
          <a:xfrm>
            <a:off x="1143000" y="685800"/>
            <a:ext cx="4572000" cy="3429000"/>
          </a:xfrm>
          <a:solidFill>
            <a:srgbClr val="FFFFFF"/>
          </a:solidFill>
          <a:ln/>
        </p:spPr>
      </p:sp>
      <p:sp>
        <p:nvSpPr>
          <p:cNvPr id="67589" name="Text Box 3"/>
          <p:cNvSpPr txBox="1">
            <a:spLocks noChangeArrowheads="1"/>
          </p:cNvSpPr>
          <p:nvPr>
            <p:ph type="body" idx="1"/>
          </p:nvPr>
        </p:nvSpPr>
        <p:spPr>
          <a:xfrm>
            <a:off x="685800" y="4343400"/>
            <a:ext cx="5486400" cy="4114800"/>
          </a:xfrm>
          <a:noFill/>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charset="0"/>
                <a:ea typeface="ＭＳ Ｐゴシック" pitchFamily="32" charset="-128"/>
              </a:rPr>
              <a:t>Detail here the tasks needed to use this model.</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7"/>
          <p:cNvSpPr>
            <a:spLocks noGrp="1" noChangeArrowheads="1"/>
          </p:cNvSpPr>
          <p:nvPr>
            <p:ph type="sldNum" sz="quarter"/>
          </p:nvPr>
        </p:nvSpPr>
        <p:spPr>
          <a:noFill/>
          <a:ln>
            <a:round/>
            <a:headEnd/>
            <a:tailEnd/>
          </a:ln>
        </p:spPr>
        <p:txBody>
          <a:bodyPr/>
          <a:lstStyle/>
          <a:p>
            <a:fld id="{709F8BD8-C562-4059-BEDF-DF4FE6619566}" type="slidenum">
              <a:rPr lang="en-AU" altLang="en-US"/>
              <a:pPr/>
              <a:t>31</a:t>
            </a:fld>
            <a:endParaRPr lang="en-AU" altLang="en-US"/>
          </a:p>
        </p:txBody>
      </p:sp>
      <p:sp>
        <p:nvSpPr>
          <p:cNvPr id="6861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B77A330-874B-4F25-A729-38DC50932265}"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31</a:t>
            </a:fld>
            <a:endParaRPr lang="en-AU" altLang="en-US" sz="1200">
              <a:solidFill>
                <a:srgbClr val="FFFFFF"/>
              </a:solidFill>
            </a:endParaRPr>
          </a:p>
        </p:txBody>
      </p:sp>
      <p:sp>
        <p:nvSpPr>
          <p:cNvPr id="68612" name="Rectangle 2"/>
          <p:cNvSpPr txBox="1">
            <a:spLocks noChangeArrowheads="1" noTextEdit="1"/>
          </p:cNvSpPr>
          <p:nvPr>
            <p:ph type="sldImg"/>
          </p:nvPr>
        </p:nvSpPr>
        <p:spPr>
          <a:xfrm>
            <a:off x="1143000" y="685800"/>
            <a:ext cx="4572000" cy="3429000"/>
          </a:xfrm>
          <a:solidFill>
            <a:srgbClr val="FFFFFF"/>
          </a:solidFill>
          <a:ln/>
        </p:spPr>
      </p:sp>
      <p:sp>
        <p:nvSpPr>
          <p:cNvPr id="68613" name="Text Box 3"/>
          <p:cNvSpPr txBox="1">
            <a:spLocks noChangeArrowheads="1"/>
          </p:cNvSpPr>
          <p:nvPr>
            <p:ph type="body" idx="1"/>
          </p:nvPr>
        </p:nvSpPr>
        <p:spPr>
          <a:xfrm>
            <a:off x="685800" y="4343400"/>
            <a:ext cx="5486400" cy="4114800"/>
          </a:xfrm>
          <a:noFill/>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latin typeface="Arial" charset="0"/>
                <a:ea typeface="ＭＳ Ｐゴシック" pitchFamily="32" charset="-128"/>
              </a:rPr>
              <a:t>Chapter 1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7"/>
          <p:cNvSpPr>
            <a:spLocks noGrp="1" noChangeArrowheads="1"/>
          </p:cNvSpPr>
          <p:nvPr>
            <p:ph type="sldNum" sz="quarter"/>
          </p:nvPr>
        </p:nvSpPr>
        <p:spPr>
          <a:noFill/>
          <a:ln>
            <a:round/>
            <a:headEnd/>
            <a:tailEnd/>
          </a:ln>
        </p:spPr>
        <p:txBody>
          <a:bodyPr/>
          <a:lstStyle/>
          <a:p>
            <a:fld id="{07FC4E9C-D2CA-462A-B106-07550D8F2A00}" type="slidenum">
              <a:rPr lang="en-AU" altLang="en-US"/>
              <a:pPr/>
              <a:t>4</a:t>
            </a:fld>
            <a:endParaRPr lang="en-AU" altLang="en-US"/>
          </a:p>
        </p:txBody>
      </p:sp>
      <p:sp>
        <p:nvSpPr>
          <p:cNvPr id="4096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73912E5-F221-41C5-A81B-A46F0511F394}"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a:t>
            </a:fld>
            <a:endParaRPr lang="en-AU" altLang="en-US" sz="1200">
              <a:solidFill>
                <a:srgbClr val="FFFFFF"/>
              </a:solidFill>
            </a:endParaRPr>
          </a:p>
        </p:txBody>
      </p:sp>
      <p:sp>
        <p:nvSpPr>
          <p:cNvPr id="40964" name="Rectangle 2"/>
          <p:cNvSpPr txBox="1">
            <a:spLocks noChangeArrowheads="1" noTextEdit="1"/>
          </p:cNvSpPr>
          <p:nvPr>
            <p:ph type="sldImg"/>
          </p:nvPr>
        </p:nvSpPr>
        <p:spPr>
          <a:xfrm>
            <a:off x="1143000" y="685800"/>
            <a:ext cx="4572000" cy="3429000"/>
          </a:xfrm>
          <a:solidFill>
            <a:srgbClr val="FFFFFF"/>
          </a:solidFill>
          <a:ln/>
        </p:spPr>
      </p:sp>
      <p:sp>
        <p:nvSpPr>
          <p:cNvPr id="40965" name="Text Box 3"/>
          <p:cNvSpPr txBox="1">
            <a:spLocks noChangeArrowheads="1"/>
          </p:cNvSpPr>
          <p:nvPr>
            <p:ph type="body" idx="1"/>
          </p:nvPr>
        </p:nvSpPr>
        <p:spPr>
          <a:xfrm>
            <a:off x="685800" y="4343400"/>
            <a:ext cx="5486400" cy="4114800"/>
          </a:xfrm>
          <a:noFill/>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ea typeface="ＭＳ Ｐゴシック" pitchFamily="32" charset="-128"/>
              </a:rPr>
              <a:t>This quote from the start of Ch 1 reflects a fundamental principle that we must understand the strength of the algorithms we use in order to have a suitable level of security.</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dirty="0" smtClean="0">
              <a:latin typeface="Arial" charset="0"/>
              <a:ea typeface="ＭＳ Ｐゴシック" pitchFamily="32"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p:cNvSpPr>
            <a:spLocks noGrp="1" noChangeArrowheads="1"/>
          </p:cNvSpPr>
          <p:nvPr>
            <p:ph type="sldNum" sz="quarter"/>
          </p:nvPr>
        </p:nvSpPr>
        <p:spPr>
          <a:noFill/>
          <a:ln>
            <a:round/>
            <a:headEnd/>
            <a:tailEnd/>
          </a:ln>
        </p:spPr>
        <p:txBody>
          <a:bodyPr/>
          <a:lstStyle/>
          <a:p>
            <a:fld id="{064C99B2-8920-4F69-A4AA-F4F008B3B0CC}" type="slidenum">
              <a:rPr lang="en-AU" altLang="en-US"/>
              <a:pPr/>
              <a:t>5</a:t>
            </a:fld>
            <a:endParaRPr lang="en-AU" altLang="en-US"/>
          </a:p>
        </p:txBody>
      </p:sp>
      <p:sp>
        <p:nvSpPr>
          <p:cNvPr id="4198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807DD9E-0007-4D29-B768-C77BD8AF9479}"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a:t>
            </a:fld>
            <a:endParaRPr lang="en-AU" altLang="en-US" sz="1200">
              <a:solidFill>
                <a:srgbClr val="FFFFFF"/>
              </a:solidFill>
            </a:endParaRPr>
          </a:p>
        </p:txBody>
      </p:sp>
      <p:sp>
        <p:nvSpPr>
          <p:cNvPr id="41988" name="Rectangle 2"/>
          <p:cNvSpPr txBox="1">
            <a:spLocks noChangeArrowheads="1" noTextEdit="1"/>
          </p:cNvSpPr>
          <p:nvPr>
            <p:ph type="sldImg"/>
          </p:nvPr>
        </p:nvSpPr>
        <p:spPr>
          <a:xfrm>
            <a:off x="1143000" y="685800"/>
            <a:ext cx="4572000" cy="3429000"/>
          </a:xfrm>
          <a:solidFill>
            <a:srgbClr val="FFFFFF"/>
          </a:solidFill>
          <a:ln/>
        </p:spPr>
      </p:sp>
      <p:sp>
        <p:nvSpPr>
          <p:cNvPr id="41989" name="Text Box 3"/>
          <p:cNvSpPr txBox="1">
            <a:spLocks noChangeArrowheads="1"/>
          </p:cNvSpPr>
          <p:nvPr>
            <p:ph type="body" idx="1"/>
          </p:nvPr>
        </p:nvSpPr>
        <p:spPr>
          <a:xfrm>
            <a:off x="685800" y="4343400"/>
            <a:ext cx="5486400" cy="4114800"/>
          </a:xfrm>
          <a:noFill/>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Arial" charset="0"/>
              </a:rPr>
              <a:t>The NIST Computer Security Handbook [NIST95] defines the term </a:t>
            </a:r>
            <a:r>
              <a:rPr lang="en-US" altLang="en-US" i="1" dirty="0" smtClean="0">
                <a:latin typeface="Arial" charset="0"/>
                <a:cs typeface="Arial" charset="0"/>
              </a:rPr>
              <a:t>computer security </a:t>
            </a:r>
            <a:r>
              <a:rPr lang="en-US" altLang="en-US" dirty="0" smtClean="0">
                <a:latin typeface="Arial" charset="0"/>
                <a:cs typeface="Arial" charset="0"/>
              </a:rPr>
              <a:t>as shown on this slide. This definition introduces three key objectives that are at the heart of computer security as we see on the next slide.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p:nvPr>
        </p:nvSpPr>
        <p:spPr>
          <a:noFill/>
          <a:ln>
            <a:round/>
            <a:headEnd/>
            <a:tailEnd/>
          </a:ln>
        </p:spPr>
        <p:txBody>
          <a:bodyPr/>
          <a:lstStyle/>
          <a:p>
            <a:fld id="{BBFA01D8-4D4E-4560-96D0-1FD5AF6A03DC}" type="slidenum">
              <a:rPr lang="en-AU" altLang="en-US"/>
              <a:pPr/>
              <a:t>6</a:t>
            </a:fld>
            <a:endParaRPr lang="en-AU" altLang="en-US"/>
          </a:p>
        </p:txBody>
      </p:sp>
      <p:sp>
        <p:nvSpPr>
          <p:cNvPr id="43011" name="Rectangle 1"/>
          <p:cNvSpPr txBox="1">
            <a:spLocks noChangeArrowheads="1" noTextEdit="1"/>
          </p:cNvSpPr>
          <p:nvPr>
            <p:ph type="sldImg"/>
          </p:nvPr>
        </p:nvSpPr>
        <p:spPr>
          <a:xfrm>
            <a:off x="1143000" y="685800"/>
            <a:ext cx="4572000" cy="3429000"/>
          </a:xfrm>
          <a:solidFill>
            <a:srgbClr val="FFFFFF"/>
          </a:solidFill>
          <a:ln/>
        </p:spPr>
      </p:sp>
      <p:sp>
        <p:nvSpPr>
          <p:cNvPr id="43012" name="Text Box 2"/>
          <p:cNvSpPr txBox="1">
            <a:spLocks noChangeArrowheads="1"/>
          </p:cNvSpPr>
          <p:nvPr>
            <p:ph type="body" idx="1"/>
          </p:nvPr>
        </p:nvSpPr>
        <p:spPr>
          <a:xfrm>
            <a:off x="685800" y="4343400"/>
            <a:ext cx="5486400" cy="4594225"/>
          </a:xfrm>
          <a:noFill/>
        </p:spPr>
        <p:txBody>
          <a:bodyPr/>
          <a:lstStyle/>
          <a:p>
            <a:pPr eaLnBrk="1" hangingPunct="1">
              <a:lnSpc>
                <a:spcPct val="90000"/>
              </a:lnSpc>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Arial" charset="0"/>
              </a:rPr>
              <a:t>These three concepts form what is often referred to as the </a:t>
            </a:r>
            <a:r>
              <a:rPr lang="en-US" altLang="en-US" b="1" dirty="0" smtClean="0">
                <a:latin typeface="Arial" charset="0"/>
                <a:cs typeface="Arial" charset="0"/>
              </a:rPr>
              <a:t>CIA triad</a:t>
            </a:r>
            <a:r>
              <a:rPr lang="en-US" altLang="en-US" dirty="0" smtClean="0">
                <a:latin typeface="Arial" charset="0"/>
                <a:cs typeface="Arial" charset="0"/>
              </a:rPr>
              <a:t> (Figure 1.1). The three concepts embody the fundamental security objectives for both data and for information and computing services. FIPS PUB 199 provides a useful characterization of these three objectives in terms of requirements and the definition of a loss of security in each category:</a:t>
            </a:r>
          </a:p>
          <a:p>
            <a:pPr eaLnBrk="1" hangingPunct="1">
              <a:lnSpc>
                <a:spcPct val="90000"/>
              </a:lnSpc>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Times New Roman" pitchFamily="16" charset="0"/>
              </a:rPr>
              <a:t>• </a:t>
            </a:r>
            <a:r>
              <a:rPr lang="en-US" altLang="en-US" b="1" dirty="0" smtClean="0">
                <a:latin typeface="Arial" charset="0"/>
                <a:cs typeface="Arial" charset="0"/>
              </a:rPr>
              <a:t>Confidentiality</a:t>
            </a:r>
            <a:r>
              <a:rPr lang="en-US" altLang="en-US" dirty="0" smtClean="0">
                <a:latin typeface="Arial" charset="0"/>
                <a:cs typeface="Arial" charset="0"/>
              </a:rPr>
              <a:t> (covers both data confidentiality and privacy): preserving authorized restrictions on information access and disclosure, including means for protecting personal privacy and proprietary information. A loss of confidentiality is the unauthorized disclosure of information.</a:t>
            </a:r>
          </a:p>
          <a:p>
            <a:pPr eaLnBrk="1" hangingPunct="1">
              <a:lnSpc>
                <a:spcPct val="90000"/>
              </a:lnSpc>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Times New Roman" pitchFamily="16" charset="0"/>
              </a:rPr>
              <a:t>• </a:t>
            </a:r>
            <a:r>
              <a:rPr lang="en-US" altLang="en-US" b="1" dirty="0" smtClean="0">
                <a:latin typeface="Arial" charset="0"/>
                <a:cs typeface="Arial" charset="0"/>
              </a:rPr>
              <a:t>Integrity</a:t>
            </a:r>
            <a:r>
              <a:rPr lang="en-US" altLang="en-US" dirty="0" smtClean="0">
                <a:latin typeface="Arial" charset="0"/>
                <a:cs typeface="Arial" charset="0"/>
              </a:rPr>
              <a:t> (covers both data and system integrity)</a:t>
            </a:r>
            <a:r>
              <a:rPr lang="en-US" altLang="en-US" b="1" dirty="0" smtClean="0">
                <a:latin typeface="Arial" charset="0"/>
                <a:cs typeface="Arial" charset="0"/>
              </a:rPr>
              <a:t>:</a:t>
            </a:r>
            <a:r>
              <a:rPr lang="en-US" altLang="en-US" dirty="0" smtClean="0">
                <a:latin typeface="Arial" charset="0"/>
                <a:cs typeface="Arial" charset="0"/>
              </a:rPr>
              <a:t> Guarding against improper information modification or destruction, and includes ensuring information non-repudiation and authenticity. A loss of integrity is the unauthorized modification or destruction of information.</a:t>
            </a:r>
          </a:p>
          <a:p>
            <a:pPr eaLnBrk="1" hangingPunct="1">
              <a:lnSpc>
                <a:spcPct val="90000"/>
              </a:lnSpc>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Times New Roman" pitchFamily="16" charset="0"/>
              </a:rPr>
              <a:t>• </a:t>
            </a:r>
            <a:r>
              <a:rPr lang="en-US" altLang="en-US" b="1" dirty="0" smtClean="0">
                <a:latin typeface="Arial" charset="0"/>
                <a:cs typeface="Arial" charset="0"/>
              </a:rPr>
              <a:t>Availability:</a:t>
            </a:r>
            <a:r>
              <a:rPr lang="en-US" altLang="en-US" dirty="0" smtClean="0">
                <a:latin typeface="Arial" charset="0"/>
                <a:cs typeface="Arial" charset="0"/>
              </a:rPr>
              <a:t> Ensuring timely and reliable access to and use of information. A loss of availability is the disruption of access to or use of information or an information system.</a:t>
            </a:r>
          </a:p>
          <a:p>
            <a:pPr eaLnBrk="1" hangingPunct="1">
              <a:lnSpc>
                <a:spcPct val="90000"/>
              </a:lnSpc>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Arial" charset="0"/>
              </a:rPr>
              <a:t>Although the use of the CIA triad to define security objectives is well established, some in the security field feel that additional concepts are needed to present a complete picture. Two of the most commonly mentioned are:</a:t>
            </a:r>
          </a:p>
          <a:p>
            <a:pPr eaLnBrk="1" hangingPunct="1">
              <a:lnSpc>
                <a:spcPct val="90000"/>
              </a:lnSpc>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Times New Roman" pitchFamily="16" charset="0"/>
              </a:rPr>
              <a:t>• </a:t>
            </a:r>
            <a:r>
              <a:rPr lang="en-US" altLang="en-US" b="1" dirty="0" smtClean="0">
                <a:latin typeface="Arial" charset="0"/>
                <a:cs typeface="Arial" charset="0"/>
              </a:rPr>
              <a:t>Authenticity:</a:t>
            </a:r>
            <a:r>
              <a:rPr lang="en-US" altLang="en-US" dirty="0" smtClean="0">
                <a:latin typeface="Arial" charset="0"/>
                <a:cs typeface="Arial" charset="0"/>
              </a:rPr>
              <a:t> The property of being genuine and being able to be verified and trusted; confidence in the validity of a transmission, a message, or message originator.</a:t>
            </a:r>
          </a:p>
          <a:p>
            <a:pPr eaLnBrk="1" hangingPunct="1">
              <a:lnSpc>
                <a:spcPct val="90000"/>
              </a:lnSpc>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latin typeface="Arial" charset="0"/>
                <a:cs typeface="Times New Roman" pitchFamily="16" charset="0"/>
              </a:rPr>
              <a:t>• </a:t>
            </a:r>
            <a:r>
              <a:rPr lang="en-US" altLang="en-US" b="1" dirty="0" smtClean="0">
                <a:latin typeface="Arial" charset="0"/>
                <a:cs typeface="Arial" charset="0"/>
              </a:rPr>
              <a:t>Accountability:</a:t>
            </a:r>
            <a:r>
              <a:rPr lang="en-US" altLang="en-US" dirty="0" smtClean="0">
                <a:latin typeface="Arial" charset="0"/>
                <a:cs typeface="Arial" charset="0"/>
              </a:rPr>
              <a:t> The security goal that generates the requirement for actions of an entity to be traced uniquely to that entity.</a:t>
            </a:r>
          </a:p>
          <a:p>
            <a:pPr eaLnBrk="1" hangingPunct="1">
              <a:lnSpc>
                <a:spcPct val="90000"/>
              </a:lnSpc>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dirty="0" smtClean="0">
              <a:latin typeface="Arial" charset="0"/>
              <a:cs typeface="Arial" charset="0"/>
            </a:endParaRPr>
          </a:p>
        </p:txBody>
      </p:sp>
      <p:sp>
        <p:nvSpPr>
          <p:cNvPr id="43013" name="Text Box 3"/>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9C917FD-63F1-4568-8B27-E6AA6794DBFA}"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a:t>
            </a:fld>
            <a:endParaRPr lang="en-AU" altLang="en-US" sz="1200">
              <a:solidFill>
                <a:srgbClr val="FFFFFF"/>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p:cNvSpPr>
            <a:spLocks noGrp="1" noChangeArrowheads="1"/>
          </p:cNvSpPr>
          <p:nvPr>
            <p:ph type="sldNum" sz="quarter"/>
          </p:nvPr>
        </p:nvSpPr>
        <p:spPr>
          <a:noFill/>
          <a:ln>
            <a:round/>
            <a:headEnd/>
            <a:tailEnd/>
          </a:ln>
        </p:spPr>
        <p:txBody>
          <a:bodyPr/>
          <a:lstStyle/>
          <a:p>
            <a:fld id="{791D9170-02F4-4618-B61B-0DA5F508A365}" type="slidenum">
              <a:rPr lang="en-AU" altLang="en-US"/>
              <a:pPr/>
              <a:t>7</a:t>
            </a:fld>
            <a:endParaRPr lang="en-AU" altLang="en-US"/>
          </a:p>
        </p:txBody>
      </p:sp>
      <p:sp>
        <p:nvSpPr>
          <p:cNvPr id="44035" name="Rectangle 1"/>
          <p:cNvSpPr txBox="1">
            <a:spLocks noChangeArrowheads="1" noTextEdit="1"/>
          </p:cNvSpPr>
          <p:nvPr>
            <p:ph type="sldImg"/>
          </p:nvPr>
        </p:nvSpPr>
        <p:spPr>
          <a:xfrm>
            <a:off x="1143000" y="685800"/>
            <a:ext cx="4572000" cy="3429000"/>
          </a:xfrm>
          <a:solidFill>
            <a:srgbClr val="FFFFFF"/>
          </a:solidFill>
          <a:ln/>
        </p:spPr>
      </p:sp>
      <p:sp>
        <p:nvSpPr>
          <p:cNvPr id="44036" name="Text Box 2"/>
          <p:cNvSpPr txBox="1">
            <a:spLocks noChangeArrowheads="1"/>
          </p:cNvSpPr>
          <p:nvPr>
            <p:ph type="body" idx="1"/>
          </p:nvPr>
        </p:nvSpPr>
        <p:spPr>
          <a:xfrm>
            <a:off x="685800" y="4343400"/>
            <a:ext cx="5486400" cy="4600575"/>
          </a:xfrm>
          <a:noFill/>
        </p:spPr>
        <p:txBody>
          <a:bodyPr/>
          <a:lstStyle/>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dirty="0" smtClean="0">
                <a:latin typeface="Arial" charset="0"/>
                <a:cs typeface="Arial" charset="0"/>
              </a:rPr>
              <a:t>We can define three levels of impact on organizations or individuals should there be a breach of security (i.e., a loss of confidentiality, integrity, or availability). These levels are defined in FIPS PUB 199:</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dirty="0" smtClean="0">
                <a:latin typeface="Arial" charset="0"/>
                <a:cs typeface="Arial" charset="0"/>
              </a:rPr>
              <a:t>• </a:t>
            </a:r>
            <a:r>
              <a:rPr lang="en-US" altLang="en-US" sz="1100" b="1" dirty="0" smtClean="0">
                <a:latin typeface="Arial" charset="0"/>
                <a:cs typeface="Arial" charset="0"/>
              </a:rPr>
              <a:t>Low: </a:t>
            </a:r>
            <a:r>
              <a:rPr lang="en-US" altLang="en-US" sz="1100" dirty="0" smtClean="0">
                <a:latin typeface="Arial" charset="0"/>
                <a:cs typeface="Arial" charset="0"/>
              </a:rPr>
              <a:t>The loss could be expected to have a limited adverse effect on organizational operations, organizational assets, or individuals. A limited adverse effect means that, for example, the loss of confidentiality, integrity, or availability might (</a:t>
            </a:r>
            <a:r>
              <a:rPr lang="en-US" altLang="en-US" sz="1100" dirty="0" err="1" smtClean="0">
                <a:latin typeface="Arial" charset="0"/>
                <a:cs typeface="Arial" charset="0"/>
              </a:rPr>
              <a:t>i</a:t>
            </a:r>
            <a:r>
              <a:rPr lang="en-US" altLang="en-US" sz="1100" dirty="0" smtClean="0">
                <a:latin typeface="Arial" charset="0"/>
                <a:cs typeface="Arial" charset="0"/>
              </a:rPr>
              <a:t>) cause a degradation in mission capability to an extent and duration that the organization is able to perform its primary functions, but the effectiveness of the functions is noticeably reduced; (ii) result in minor damage to organizational assets; (iii) result in minor financial loss; or (iv) result in minor harm to individuals.</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dirty="0" smtClean="0">
                <a:latin typeface="Arial" charset="0"/>
                <a:cs typeface="Arial" charset="0"/>
              </a:rPr>
              <a:t>• </a:t>
            </a:r>
            <a:r>
              <a:rPr lang="en-US" altLang="en-US" sz="1100" b="1" dirty="0" smtClean="0">
                <a:latin typeface="Arial" charset="0"/>
                <a:cs typeface="Arial" charset="0"/>
              </a:rPr>
              <a:t>Moderate: </a:t>
            </a:r>
            <a:r>
              <a:rPr lang="en-US" altLang="en-US" sz="1100" dirty="0" smtClean="0">
                <a:latin typeface="Arial" charset="0"/>
                <a:cs typeface="Arial" charset="0"/>
              </a:rPr>
              <a:t>The loss could be expected to have a serious adverse effect on organizational operations, organizational assets, or individuals. A serious adverse effect means that, for example, the loss might (</a:t>
            </a:r>
            <a:r>
              <a:rPr lang="en-US" altLang="en-US" sz="1100" dirty="0" err="1" smtClean="0">
                <a:latin typeface="Arial" charset="0"/>
                <a:cs typeface="Arial" charset="0"/>
              </a:rPr>
              <a:t>i</a:t>
            </a:r>
            <a:r>
              <a:rPr lang="en-US" altLang="en-US" sz="1100" dirty="0" smtClean="0">
                <a:latin typeface="Arial" charset="0"/>
                <a:cs typeface="Arial" charset="0"/>
              </a:rPr>
              <a:t>) cause a significant degradation in mission capability to an extent and duration that the organization is able to perform its primary functions, but the effectiveness of the functions is significantly reduced; (ii) result in significant damage to organizational assets; (iii) result in significant financial loss; or (iv) result in significant harm to individuals that does not involve loss of life or serious, life-threatening injuries.</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dirty="0" smtClean="0">
                <a:latin typeface="Arial" charset="0"/>
                <a:cs typeface="Arial" charset="0"/>
              </a:rPr>
              <a:t>• </a:t>
            </a:r>
            <a:r>
              <a:rPr lang="en-US" altLang="en-US" sz="1100" b="1" dirty="0" smtClean="0">
                <a:latin typeface="Arial" charset="0"/>
                <a:cs typeface="Arial" charset="0"/>
              </a:rPr>
              <a:t>High: </a:t>
            </a:r>
            <a:r>
              <a:rPr lang="en-US" altLang="en-US" sz="1100" dirty="0" smtClean="0">
                <a:latin typeface="Arial" charset="0"/>
                <a:cs typeface="Arial" charset="0"/>
              </a:rPr>
              <a:t>The loss could be expected to have a severe or catastrophic adverse effect on organizational operations, organizational assets, or individuals. A severe or catastrophic adverse effect means that, for example, the loss might (</a:t>
            </a:r>
            <a:r>
              <a:rPr lang="en-US" altLang="en-US" sz="1100" dirty="0" err="1" smtClean="0">
                <a:latin typeface="Arial" charset="0"/>
                <a:cs typeface="Arial" charset="0"/>
              </a:rPr>
              <a:t>i</a:t>
            </a:r>
            <a:r>
              <a:rPr lang="en-US" altLang="en-US" sz="1100" dirty="0" smtClean="0">
                <a:latin typeface="Arial" charset="0"/>
                <a:cs typeface="Arial" charset="0"/>
              </a:rPr>
              <a:t>) cause a severe degradation in or loss of mission capability to an extent and duration that the organization is not able to perform one or more of its primary functions; (ii) result in major damage to organizational assets; (iii) result in major financial loss; or (iv) result in severe or catastrophic harm to individuals involving loss of life or serious life threatening injuries.</a:t>
            </a:r>
          </a:p>
        </p:txBody>
      </p:sp>
      <p:sp>
        <p:nvSpPr>
          <p:cNvPr id="44037" name="Text Box 3"/>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D7292A2-5D21-46E3-A66F-05F98F0DEC40}"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a:t>
            </a:fld>
            <a:endParaRPr lang="en-AU" altLang="en-US" sz="1200">
              <a:solidFill>
                <a:srgbClr val="FFFFFF"/>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p:nvPr>
        </p:nvSpPr>
        <p:spPr>
          <a:noFill/>
          <a:ln>
            <a:round/>
            <a:headEnd/>
            <a:tailEnd/>
          </a:ln>
        </p:spPr>
        <p:txBody>
          <a:bodyPr/>
          <a:lstStyle/>
          <a:p>
            <a:fld id="{7C9AA9B2-07B1-4FFD-BA84-886467487517}" type="slidenum">
              <a:rPr lang="en-AU" altLang="en-US"/>
              <a:pPr/>
              <a:t>8</a:t>
            </a:fld>
            <a:endParaRPr lang="en-AU" altLang="en-US"/>
          </a:p>
        </p:txBody>
      </p:sp>
      <p:sp>
        <p:nvSpPr>
          <p:cNvPr id="45059" name="Rectangle 1"/>
          <p:cNvSpPr txBox="1">
            <a:spLocks noChangeArrowheads="1" noTextEdit="1"/>
          </p:cNvSpPr>
          <p:nvPr>
            <p:ph type="sldImg"/>
          </p:nvPr>
        </p:nvSpPr>
        <p:spPr>
          <a:xfrm>
            <a:off x="1143000" y="685800"/>
            <a:ext cx="4572000" cy="3429000"/>
          </a:xfrm>
          <a:solidFill>
            <a:srgbClr val="FFFFFF"/>
          </a:solidFill>
          <a:ln/>
        </p:spPr>
      </p:sp>
      <p:sp>
        <p:nvSpPr>
          <p:cNvPr id="45060" name="Text Box 2"/>
          <p:cNvSpPr txBox="1">
            <a:spLocks noChangeArrowheads="1"/>
          </p:cNvSpPr>
          <p:nvPr>
            <p:ph type="body" idx="1"/>
          </p:nvPr>
        </p:nvSpPr>
        <p:spPr>
          <a:xfrm>
            <a:off x="685800" y="4343400"/>
            <a:ext cx="5486400" cy="4600575"/>
          </a:xfrm>
          <a:noFill/>
        </p:spPr>
        <p:txBody>
          <a:bodyPr/>
          <a:lstStyle/>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smtClean="0">
                <a:latin typeface="Arial" charset="0"/>
                <a:cs typeface="Arial" charset="0"/>
              </a:rPr>
              <a:t>We can define three levels of impact on organizations or individuals should there be a breach of security (i.e., a loss of confidentiality, integrity, or availability). These levels are defined in FIPS PUB 199:</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smtClean="0">
                <a:latin typeface="Arial" charset="0"/>
                <a:cs typeface="Arial" charset="0"/>
              </a:rPr>
              <a:t>• </a:t>
            </a:r>
            <a:r>
              <a:rPr lang="en-US" altLang="en-US" sz="1100" b="1" smtClean="0">
                <a:latin typeface="Arial" charset="0"/>
                <a:cs typeface="Arial" charset="0"/>
              </a:rPr>
              <a:t>Low: </a:t>
            </a:r>
            <a:r>
              <a:rPr lang="en-US" altLang="en-US" sz="1100" smtClean="0">
                <a:latin typeface="Arial" charset="0"/>
                <a:cs typeface="Arial" charset="0"/>
              </a:rPr>
              <a:t>The loss could be expected to have a limited adverse effect on organizational operations, organizational assets, or individuals. A limited adverse effect means that, for example, the loss of confidentiality, integrity, or availability might (i) cause a degradation in mission capability to an extent and duration that the organization is able to perform its primary functions, but the effectiveness of the functions is noticeably reduced; (ii) result in minor damage to organizational assets; (iii) result in minor financial loss; or (iv) result in minor harm to individuals.</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smtClean="0">
                <a:latin typeface="Arial" charset="0"/>
                <a:cs typeface="Arial" charset="0"/>
              </a:rPr>
              <a:t>• </a:t>
            </a:r>
            <a:r>
              <a:rPr lang="en-US" altLang="en-US" sz="1100" b="1" smtClean="0">
                <a:latin typeface="Arial" charset="0"/>
                <a:cs typeface="Arial" charset="0"/>
              </a:rPr>
              <a:t>Moderate: </a:t>
            </a:r>
            <a:r>
              <a:rPr lang="en-US" altLang="en-US" sz="1100" smtClean="0">
                <a:latin typeface="Arial" charset="0"/>
                <a:cs typeface="Arial" charset="0"/>
              </a:rPr>
              <a:t>The loss could be expected to have a serious adverse effect on organizational operations, organizational assets, or individuals. A serious adverse effect means that, for example, the loss might (i) cause a significant degradation in mission capability to an extent and duration that the organization is able to perform its primary functions, but the effectiveness of the functions is significantly reduced; (ii) result in significant damage to organizational assets; (iii) result in significant financial loss; or (iv) result in significant harm to individuals that does not involve loss of life or serious, life-threatening injuries.</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smtClean="0">
                <a:latin typeface="Arial" charset="0"/>
                <a:cs typeface="Arial" charset="0"/>
              </a:rPr>
              <a:t>• </a:t>
            </a:r>
            <a:r>
              <a:rPr lang="en-US" altLang="en-US" sz="1100" b="1" smtClean="0">
                <a:latin typeface="Arial" charset="0"/>
                <a:cs typeface="Arial" charset="0"/>
              </a:rPr>
              <a:t>High: </a:t>
            </a:r>
            <a:r>
              <a:rPr lang="en-US" altLang="en-US" sz="1100" smtClean="0">
                <a:latin typeface="Arial" charset="0"/>
                <a:cs typeface="Arial" charset="0"/>
              </a:rPr>
              <a:t>The loss could be expected to have a severe or catastrophic adverse effect on organizational operations, organizational assets, or individuals. A severe or catastrophic adverse effect means that, for example, the loss might (i) cause a severe degradation in or loss of mission capability to an extent and duration that the organization is not able to perform one or more of its primary functions; (ii) result in major damage to organizational assets; (iii) result in major financial loss; or (iv) result in severe or catastrophic harm to individuals involving loss of life or serious life threatening injuries.</a:t>
            </a:r>
          </a:p>
        </p:txBody>
      </p:sp>
      <p:sp>
        <p:nvSpPr>
          <p:cNvPr id="45061" name="Text Box 3"/>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4DDE1E-7760-4DFF-8769-98C478457A67}"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8</a:t>
            </a:fld>
            <a:endParaRPr lang="en-AU" altLang="en-US" sz="1200">
              <a:solidFill>
                <a:srgbClr val="FFFFFF"/>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p:cNvSpPr>
            <a:spLocks noGrp="1" noChangeArrowheads="1"/>
          </p:cNvSpPr>
          <p:nvPr>
            <p:ph type="sldNum" sz="quarter"/>
          </p:nvPr>
        </p:nvSpPr>
        <p:spPr>
          <a:noFill/>
          <a:ln>
            <a:round/>
            <a:headEnd/>
            <a:tailEnd/>
          </a:ln>
        </p:spPr>
        <p:txBody>
          <a:bodyPr/>
          <a:lstStyle/>
          <a:p>
            <a:fld id="{C1A299AB-D07C-41DF-BB73-B24FED18A3E9}" type="slidenum">
              <a:rPr lang="en-AU" altLang="en-US"/>
              <a:pPr/>
              <a:t>9</a:t>
            </a:fld>
            <a:endParaRPr lang="en-AU" altLang="en-US"/>
          </a:p>
        </p:txBody>
      </p:sp>
      <p:sp>
        <p:nvSpPr>
          <p:cNvPr id="46083" name="Rectangle 1"/>
          <p:cNvSpPr txBox="1">
            <a:spLocks noChangeArrowheads="1" noTextEdit="1"/>
          </p:cNvSpPr>
          <p:nvPr>
            <p:ph type="sldImg"/>
          </p:nvPr>
        </p:nvSpPr>
        <p:spPr>
          <a:xfrm>
            <a:off x="1143000" y="685800"/>
            <a:ext cx="4572000" cy="3429000"/>
          </a:xfrm>
          <a:solidFill>
            <a:srgbClr val="FFFFFF"/>
          </a:solidFill>
          <a:ln/>
        </p:spPr>
      </p:sp>
      <p:sp>
        <p:nvSpPr>
          <p:cNvPr id="46084" name="Text Box 2"/>
          <p:cNvSpPr txBox="1">
            <a:spLocks noChangeArrowheads="1"/>
          </p:cNvSpPr>
          <p:nvPr>
            <p:ph type="body" idx="1"/>
          </p:nvPr>
        </p:nvSpPr>
        <p:spPr>
          <a:xfrm>
            <a:off x="685800" y="4343400"/>
            <a:ext cx="5486400" cy="4600575"/>
          </a:xfrm>
          <a:noFill/>
        </p:spPr>
        <p:txBody>
          <a:bodyPr/>
          <a:lstStyle/>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dirty="0" smtClean="0">
                <a:latin typeface="Arial" charset="0"/>
                <a:cs typeface="Arial" charset="0"/>
              </a:rPr>
              <a:t>We can define three levels of impact on organizations or individuals should there be a breach of security (i.e., a loss of confidentiality, integrity, or availability). These levels are defined in FIPS PUB 199:</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dirty="0" smtClean="0">
                <a:latin typeface="Arial" charset="0"/>
                <a:cs typeface="Arial" charset="0"/>
              </a:rPr>
              <a:t>• </a:t>
            </a:r>
            <a:r>
              <a:rPr lang="en-US" altLang="en-US" sz="1100" b="1" dirty="0" smtClean="0">
                <a:latin typeface="Arial" charset="0"/>
                <a:cs typeface="Arial" charset="0"/>
              </a:rPr>
              <a:t>Low: </a:t>
            </a:r>
            <a:r>
              <a:rPr lang="en-US" altLang="en-US" sz="1100" dirty="0" smtClean="0">
                <a:latin typeface="Arial" charset="0"/>
                <a:cs typeface="Arial" charset="0"/>
              </a:rPr>
              <a:t>The loss could be expected to have a limited adverse effect on organizational operations, organizational assets, or individuals. A limited adverse effect means that, for example, the loss of confidentiality, integrity, or availability might (</a:t>
            </a:r>
            <a:r>
              <a:rPr lang="en-US" altLang="en-US" sz="1100" dirty="0" err="1" smtClean="0">
                <a:latin typeface="Arial" charset="0"/>
                <a:cs typeface="Arial" charset="0"/>
              </a:rPr>
              <a:t>i</a:t>
            </a:r>
            <a:r>
              <a:rPr lang="en-US" altLang="en-US" sz="1100" dirty="0" smtClean="0">
                <a:latin typeface="Arial" charset="0"/>
                <a:cs typeface="Arial" charset="0"/>
              </a:rPr>
              <a:t>) cause a degradation in mission capability to an extent and duration that the organization is able to perform its primary functions, but the effectiveness of the functions is noticeably reduced; (ii) result in minor damage to organizational assets; (iii) result in minor financial loss; or (iv) result in minor harm to individuals.</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dirty="0" smtClean="0">
                <a:latin typeface="Arial" charset="0"/>
                <a:cs typeface="Arial" charset="0"/>
              </a:rPr>
              <a:t>• </a:t>
            </a:r>
            <a:r>
              <a:rPr lang="en-US" altLang="en-US" sz="1100" b="1" dirty="0" smtClean="0">
                <a:latin typeface="Arial" charset="0"/>
                <a:cs typeface="Arial" charset="0"/>
              </a:rPr>
              <a:t>Moderate: </a:t>
            </a:r>
            <a:r>
              <a:rPr lang="en-US" altLang="en-US" sz="1100" dirty="0" smtClean="0">
                <a:latin typeface="Arial" charset="0"/>
                <a:cs typeface="Arial" charset="0"/>
              </a:rPr>
              <a:t>The loss could be expected to have a serious adverse effect on organizational operations, organizational assets, or individuals. A serious adverse effect means that, for example, the loss might (</a:t>
            </a:r>
            <a:r>
              <a:rPr lang="en-US" altLang="en-US" sz="1100" dirty="0" err="1" smtClean="0">
                <a:latin typeface="Arial" charset="0"/>
                <a:cs typeface="Arial" charset="0"/>
              </a:rPr>
              <a:t>i</a:t>
            </a:r>
            <a:r>
              <a:rPr lang="en-US" altLang="en-US" sz="1100" dirty="0" smtClean="0">
                <a:latin typeface="Arial" charset="0"/>
                <a:cs typeface="Arial" charset="0"/>
              </a:rPr>
              <a:t>) cause a significant degradation in mission capability to an extent and duration that the organization is able to perform its primary functions, but the effectiveness of the functions is significantly reduced; (ii) result in significant damage to organizational assets; (iii) result in significant financial loss; or (iv) result in significant harm to individuals that does not involve loss of life or serious, life-threatening injuries.</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dirty="0" smtClean="0">
                <a:latin typeface="Arial" charset="0"/>
                <a:cs typeface="Arial" charset="0"/>
              </a:rPr>
              <a:t>• </a:t>
            </a:r>
            <a:r>
              <a:rPr lang="en-US" altLang="en-US" sz="1100" b="1" dirty="0" smtClean="0">
                <a:latin typeface="Arial" charset="0"/>
                <a:cs typeface="Arial" charset="0"/>
              </a:rPr>
              <a:t>High: </a:t>
            </a:r>
            <a:r>
              <a:rPr lang="en-US" altLang="en-US" sz="1100" dirty="0" smtClean="0">
                <a:latin typeface="Arial" charset="0"/>
                <a:cs typeface="Arial" charset="0"/>
              </a:rPr>
              <a:t>The loss could be expected to have a severe or catastrophic adverse effect on organizational operations, organizational assets, or individuals. A severe or catastrophic adverse effect means that, for example, the loss might (</a:t>
            </a:r>
            <a:r>
              <a:rPr lang="en-US" altLang="en-US" sz="1100" dirty="0" err="1" smtClean="0">
                <a:latin typeface="Arial" charset="0"/>
                <a:cs typeface="Arial" charset="0"/>
              </a:rPr>
              <a:t>i</a:t>
            </a:r>
            <a:r>
              <a:rPr lang="en-US" altLang="en-US" sz="1100" dirty="0" smtClean="0">
                <a:latin typeface="Arial" charset="0"/>
                <a:cs typeface="Arial" charset="0"/>
              </a:rPr>
              <a:t>) cause a severe degradation in or loss of mission capability to an extent and duration that the organization is not able to perform one or more of its primary functions; (ii) result in major damage to organizational assets; (iii) result in major financial loss; or (iv) result in severe or catastrophic harm to individuals involving loss of life or serious life threatening injuries.</a:t>
            </a:r>
          </a:p>
        </p:txBody>
      </p:sp>
      <p:sp>
        <p:nvSpPr>
          <p:cNvPr id="46085" name="Text Box 3"/>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F52EF17-72AF-434B-89B9-92CEE6C25E4B}" type="slidenum">
              <a:rPr lang="en-AU" altLang="en-US"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9</a:t>
            </a:fld>
            <a:endParaRPr lang="en-AU" altLang="en-US" sz="1200">
              <a:solidFill>
                <a:srgbClr val="FFFFFF"/>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8"/>
          <p:cNvSpPr>
            <a:spLocks noGrp="1" noChangeArrowheads="1"/>
          </p:cNvSpPr>
          <p:nvPr>
            <p:ph type="sldNum" idx="10"/>
          </p:nvPr>
        </p:nvSpPr>
        <p:spPr>
          <a:ln/>
        </p:spPr>
        <p:txBody>
          <a:bodyPr/>
          <a:lstStyle>
            <a:lvl1pPr>
              <a:defRPr/>
            </a:lvl1pPr>
          </a:lstStyle>
          <a:p>
            <a:pPr>
              <a:defRPr/>
            </a:pPr>
            <a:fld id="{6594C3C0-39FB-43FF-B661-BBF2404AAF2A}"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8"/>
          <p:cNvSpPr>
            <a:spLocks noGrp="1" noChangeArrowheads="1"/>
          </p:cNvSpPr>
          <p:nvPr>
            <p:ph type="sldNum" idx="10"/>
          </p:nvPr>
        </p:nvSpPr>
        <p:spPr>
          <a:ln/>
        </p:spPr>
        <p:txBody>
          <a:bodyPr/>
          <a:lstStyle>
            <a:lvl1pPr>
              <a:defRPr/>
            </a:lvl1pPr>
          </a:lstStyle>
          <a:p>
            <a:pPr>
              <a:defRPr/>
            </a:pPr>
            <a:fld id="{9C66851B-52DF-43DF-B073-7BDC455DF72E}"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0175"/>
            <a:ext cx="2055813" cy="5999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30175"/>
            <a:ext cx="6019800" cy="5999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8"/>
          <p:cNvSpPr>
            <a:spLocks noGrp="1" noChangeArrowheads="1"/>
          </p:cNvSpPr>
          <p:nvPr>
            <p:ph type="sldNum" idx="10"/>
          </p:nvPr>
        </p:nvSpPr>
        <p:spPr>
          <a:ln/>
        </p:spPr>
        <p:txBody>
          <a:bodyPr/>
          <a:lstStyle>
            <a:lvl1pPr>
              <a:defRPr/>
            </a:lvl1pPr>
          </a:lstStyle>
          <a:p>
            <a:pPr>
              <a:defRPr/>
            </a:pPr>
            <a:fld id="{128AC0CA-BD96-4A11-A939-9EAEFE702D91}"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9"/>
          <p:cNvSpPr>
            <a:spLocks noGrp="1" noChangeArrowheads="1"/>
          </p:cNvSpPr>
          <p:nvPr>
            <p:ph type="sldNum" idx="10"/>
          </p:nvPr>
        </p:nvSpPr>
        <p:spPr>
          <a:ln/>
        </p:spPr>
        <p:txBody>
          <a:bodyPr/>
          <a:lstStyle>
            <a:lvl1pPr>
              <a:defRPr/>
            </a:lvl1pPr>
          </a:lstStyle>
          <a:p>
            <a:pPr>
              <a:defRPr/>
            </a:pPr>
            <a:fld id="{3CA8D9A2-8772-4A8B-9D7C-99405301D6DB}"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9"/>
          <p:cNvSpPr>
            <a:spLocks noGrp="1" noChangeArrowheads="1"/>
          </p:cNvSpPr>
          <p:nvPr>
            <p:ph type="sldNum" idx="10"/>
          </p:nvPr>
        </p:nvSpPr>
        <p:spPr>
          <a:ln/>
        </p:spPr>
        <p:txBody>
          <a:bodyPr/>
          <a:lstStyle>
            <a:lvl1pPr>
              <a:defRPr/>
            </a:lvl1pPr>
          </a:lstStyle>
          <a:p>
            <a:pPr>
              <a:defRPr/>
            </a:pPr>
            <a:fld id="{B63884BB-6FCF-4AC2-8CCE-452597E8A9E6}" type="slidenum">
              <a:rPr lang="en-US" altLang="en-US"/>
              <a:pPr>
                <a:defRPr/>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9"/>
          <p:cNvSpPr>
            <a:spLocks noGrp="1" noChangeArrowheads="1"/>
          </p:cNvSpPr>
          <p:nvPr>
            <p:ph type="sldNum" idx="10"/>
          </p:nvPr>
        </p:nvSpPr>
        <p:spPr>
          <a:ln/>
        </p:spPr>
        <p:txBody>
          <a:bodyPr/>
          <a:lstStyle>
            <a:lvl1pPr>
              <a:defRPr/>
            </a:lvl1pPr>
          </a:lstStyle>
          <a:p>
            <a:pPr>
              <a:defRPr/>
            </a:pPr>
            <a:fld id="{8317AF0D-4DE6-41C6-9A55-CF84399273DC}" type="slidenum">
              <a:rPr lang="en-US" altLang="en-US"/>
              <a:pPr>
                <a:defRPr/>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7013" cy="4452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76400"/>
            <a:ext cx="4038600" cy="4452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9"/>
          <p:cNvSpPr>
            <a:spLocks noGrp="1" noChangeArrowheads="1"/>
          </p:cNvSpPr>
          <p:nvPr>
            <p:ph type="sldNum" idx="10"/>
          </p:nvPr>
        </p:nvSpPr>
        <p:spPr>
          <a:ln/>
        </p:spPr>
        <p:txBody>
          <a:bodyPr/>
          <a:lstStyle>
            <a:lvl1pPr>
              <a:defRPr/>
            </a:lvl1pPr>
          </a:lstStyle>
          <a:p>
            <a:pPr>
              <a:defRPr/>
            </a:pPr>
            <a:fld id="{E2013E4D-3C98-40B1-9794-E94BA1B559B6}" type="slidenum">
              <a:rPr lang="en-US" altLang="en-US"/>
              <a:pPr>
                <a:defRPr/>
              </a:pPr>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9"/>
          <p:cNvSpPr>
            <a:spLocks noGrp="1" noChangeArrowheads="1"/>
          </p:cNvSpPr>
          <p:nvPr>
            <p:ph type="sldNum" idx="10"/>
          </p:nvPr>
        </p:nvSpPr>
        <p:spPr>
          <a:ln/>
        </p:spPr>
        <p:txBody>
          <a:bodyPr/>
          <a:lstStyle>
            <a:lvl1pPr>
              <a:defRPr/>
            </a:lvl1pPr>
          </a:lstStyle>
          <a:p>
            <a:pPr>
              <a:defRPr/>
            </a:pPr>
            <a:fld id="{6AFDE548-187F-495A-BE0D-BAC6A1892E47}" type="slidenum">
              <a:rPr lang="en-US" altLang="en-US"/>
              <a:pPr>
                <a:defRPr/>
              </a:pPr>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9"/>
          <p:cNvSpPr>
            <a:spLocks noGrp="1" noChangeArrowheads="1"/>
          </p:cNvSpPr>
          <p:nvPr>
            <p:ph type="sldNum" idx="10"/>
          </p:nvPr>
        </p:nvSpPr>
        <p:spPr>
          <a:ln/>
        </p:spPr>
        <p:txBody>
          <a:bodyPr/>
          <a:lstStyle>
            <a:lvl1pPr>
              <a:defRPr/>
            </a:lvl1pPr>
          </a:lstStyle>
          <a:p>
            <a:pPr>
              <a:defRPr/>
            </a:pPr>
            <a:fld id="{4FF4102A-B200-4CE1-BDF8-A50F2ECBD107}" type="slidenum">
              <a:rPr lang="en-US" altLang="en-US"/>
              <a:pPr>
                <a:defRPr/>
              </a:pPr>
              <a:t>‹#›</a:t>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9"/>
          <p:cNvSpPr>
            <a:spLocks noGrp="1" noChangeArrowheads="1"/>
          </p:cNvSpPr>
          <p:nvPr>
            <p:ph type="sldNum" idx="10"/>
          </p:nvPr>
        </p:nvSpPr>
        <p:spPr>
          <a:ln/>
        </p:spPr>
        <p:txBody>
          <a:bodyPr/>
          <a:lstStyle>
            <a:lvl1pPr>
              <a:defRPr/>
            </a:lvl1pPr>
          </a:lstStyle>
          <a:p>
            <a:pPr>
              <a:defRPr/>
            </a:pPr>
            <a:fld id="{83FE3E73-CFE9-4CFD-BC0E-E89374D1CA69}" type="slidenum">
              <a:rPr lang="en-US" altLang="en-US"/>
              <a:pPr>
                <a:defRPr/>
              </a:pPr>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9"/>
          <p:cNvSpPr>
            <a:spLocks noGrp="1" noChangeArrowheads="1"/>
          </p:cNvSpPr>
          <p:nvPr>
            <p:ph type="sldNum" idx="10"/>
          </p:nvPr>
        </p:nvSpPr>
        <p:spPr>
          <a:ln/>
        </p:spPr>
        <p:txBody>
          <a:bodyPr/>
          <a:lstStyle>
            <a:lvl1pPr>
              <a:defRPr/>
            </a:lvl1pPr>
          </a:lstStyle>
          <a:p>
            <a:pPr>
              <a:defRPr/>
            </a:pPr>
            <a:fld id="{59701A78-B7EA-4826-AADE-A128AD200ECB}"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8"/>
          <p:cNvSpPr>
            <a:spLocks noGrp="1" noChangeArrowheads="1"/>
          </p:cNvSpPr>
          <p:nvPr>
            <p:ph type="sldNum" idx="10"/>
          </p:nvPr>
        </p:nvSpPr>
        <p:spPr>
          <a:ln/>
        </p:spPr>
        <p:txBody>
          <a:bodyPr/>
          <a:lstStyle>
            <a:lvl1pPr>
              <a:defRPr/>
            </a:lvl1pPr>
          </a:lstStyle>
          <a:p>
            <a:pPr>
              <a:defRPr/>
            </a:pPr>
            <a:fld id="{693BA4FD-2693-4848-8C8A-0E8FDDC16E48}" type="slidenum">
              <a:rPr lang="en-US" altLang="en-US"/>
              <a:pPr>
                <a:defRPr/>
              </a:pPr>
              <a:t>‹#›</a:t>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9"/>
          <p:cNvSpPr>
            <a:spLocks noGrp="1" noChangeArrowheads="1"/>
          </p:cNvSpPr>
          <p:nvPr>
            <p:ph type="sldNum" idx="10"/>
          </p:nvPr>
        </p:nvSpPr>
        <p:spPr>
          <a:ln/>
        </p:spPr>
        <p:txBody>
          <a:bodyPr/>
          <a:lstStyle>
            <a:lvl1pPr>
              <a:defRPr/>
            </a:lvl1pPr>
          </a:lstStyle>
          <a:p>
            <a:pPr>
              <a:defRPr/>
            </a:pPr>
            <a:fld id="{DC479B8B-3A22-4B45-83AB-DD62027595BF}" type="slidenum">
              <a:rPr lang="en-US" altLang="en-US"/>
              <a:pPr>
                <a:defRPr/>
              </a:pPr>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9"/>
          <p:cNvSpPr>
            <a:spLocks noGrp="1" noChangeArrowheads="1"/>
          </p:cNvSpPr>
          <p:nvPr>
            <p:ph type="sldNum" idx="10"/>
          </p:nvPr>
        </p:nvSpPr>
        <p:spPr>
          <a:ln/>
        </p:spPr>
        <p:txBody>
          <a:bodyPr/>
          <a:lstStyle>
            <a:lvl1pPr>
              <a:defRPr/>
            </a:lvl1pPr>
          </a:lstStyle>
          <a:p>
            <a:pPr>
              <a:defRPr/>
            </a:pPr>
            <a:fld id="{6059529A-F3EB-4AF5-B290-FB56B207A21A}" type="slidenum">
              <a:rPr lang="en-US" altLang="en-US"/>
              <a:pPr>
                <a:defRPr/>
              </a:pPr>
              <a:t>‹#›</a:t>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0175"/>
            <a:ext cx="2055813" cy="5999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30175"/>
            <a:ext cx="6019800" cy="5999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9"/>
          <p:cNvSpPr>
            <a:spLocks noGrp="1" noChangeArrowheads="1"/>
          </p:cNvSpPr>
          <p:nvPr>
            <p:ph type="sldNum" idx="10"/>
          </p:nvPr>
        </p:nvSpPr>
        <p:spPr>
          <a:ln/>
        </p:spPr>
        <p:txBody>
          <a:bodyPr/>
          <a:lstStyle>
            <a:lvl1pPr>
              <a:defRPr/>
            </a:lvl1pPr>
          </a:lstStyle>
          <a:p>
            <a:pPr>
              <a:defRPr/>
            </a:pPr>
            <a:fld id="{3F4C5D29-655B-4ECF-AA98-660FE630ABFD}"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8"/>
          <p:cNvSpPr>
            <a:spLocks noGrp="1" noChangeArrowheads="1"/>
          </p:cNvSpPr>
          <p:nvPr>
            <p:ph type="sldNum" idx="10"/>
          </p:nvPr>
        </p:nvSpPr>
        <p:spPr>
          <a:ln/>
        </p:spPr>
        <p:txBody>
          <a:bodyPr/>
          <a:lstStyle>
            <a:lvl1pPr>
              <a:defRPr/>
            </a:lvl1pPr>
          </a:lstStyle>
          <a:p>
            <a:pPr>
              <a:defRPr/>
            </a:pPr>
            <a:fld id="{270488A0-7F26-46D5-9518-42F17A196BEB}"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7013" cy="4452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76400"/>
            <a:ext cx="4038600" cy="4452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8"/>
          <p:cNvSpPr>
            <a:spLocks noGrp="1" noChangeArrowheads="1"/>
          </p:cNvSpPr>
          <p:nvPr>
            <p:ph type="sldNum" idx="10"/>
          </p:nvPr>
        </p:nvSpPr>
        <p:spPr>
          <a:ln/>
        </p:spPr>
        <p:txBody>
          <a:bodyPr/>
          <a:lstStyle>
            <a:lvl1pPr>
              <a:defRPr/>
            </a:lvl1pPr>
          </a:lstStyle>
          <a:p>
            <a:pPr>
              <a:defRPr/>
            </a:pPr>
            <a:fld id="{E6B74F58-DE90-4549-B1EB-CC9654442960}"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8"/>
          <p:cNvSpPr>
            <a:spLocks noGrp="1" noChangeArrowheads="1"/>
          </p:cNvSpPr>
          <p:nvPr>
            <p:ph type="sldNum" idx="10"/>
          </p:nvPr>
        </p:nvSpPr>
        <p:spPr>
          <a:ln/>
        </p:spPr>
        <p:txBody>
          <a:bodyPr/>
          <a:lstStyle>
            <a:lvl1pPr>
              <a:defRPr/>
            </a:lvl1pPr>
          </a:lstStyle>
          <a:p>
            <a:pPr>
              <a:defRPr/>
            </a:pPr>
            <a:fld id="{541EEDB8-FC75-47EA-BF40-F36A047783C0}"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8"/>
          <p:cNvSpPr>
            <a:spLocks noGrp="1" noChangeArrowheads="1"/>
          </p:cNvSpPr>
          <p:nvPr>
            <p:ph type="sldNum" idx="10"/>
          </p:nvPr>
        </p:nvSpPr>
        <p:spPr>
          <a:ln/>
        </p:spPr>
        <p:txBody>
          <a:bodyPr/>
          <a:lstStyle>
            <a:lvl1pPr>
              <a:defRPr/>
            </a:lvl1pPr>
          </a:lstStyle>
          <a:p>
            <a:pPr>
              <a:defRPr/>
            </a:pPr>
            <a:fld id="{ACF1A195-F5F6-4EE7-BB40-8EF8DB7FD54E}"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8"/>
          <p:cNvSpPr>
            <a:spLocks noGrp="1" noChangeArrowheads="1"/>
          </p:cNvSpPr>
          <p:nvPr>
            <p:ph type="sldNum" idx="10"/>
          </p:nvPr>
        </p:nvSpPr>
        <p:spPr>
          <a:ln/>
        </p:spPr>
        <p:txBody>
          <a:bodyPr/>
          <a:lstStyle>
            <a:lvl1pPr>
              <a:defRPr/>
            </a:lvl1pPr>
          </a:lstStyle>
          <a:p>
            <a:pPr>
              <a:defRPr/>
            </a:pPr>
            <a:fld id="{F8DBFC6C-91EA-4676-AA27-FC8AF5E74BE4}"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8"/>
          <p:cNvSpPr>
            <a:spLocks noGrp="1" noChangeArrowheads="1"/>
          </p:cNvSpPr>
          <p:nvPr>
            <p:ph type="sldNum" idx="10"/>
          </p:nvPr>
        </p:nvSpPr>
        <p:spPr>
          <a:ln/>
        </p:spPr>
        <p:txBody>
          <a:bodyPr/>
          <a:lstStyle>
            <a:lvl1pPr>
              <a:defRPr/>
            </a:lvl1pPr>
          </a:lstStyle>
          <a:p>
            <a:pPr>
              <a:defRPr/>
            </a:pPr>
            <a:fld id="{5FAF65BE-71A9-41DF-A448-08388546A0C1}"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8"/>
          <p:cNvSpPr>
            <a:spLocks noGrp="1" noChangeArrowheads="1"/>
          </p:cNvSpPr>
          <p:nvPr>
            <p:ph type="sldNum" idx="10"/>
          </p:nvPr>
        </p:nvSpPr>
        <p:spPr>
          <a:ln/>
        </p:spPr>
        <p:txBody>
          <a:bodyPr/>
          <a:lstStyle>
            <a:lvl1pPr>
              <a:defRPr/>
            </a:lvl1pPr>
          </a:lstStyle>
          <a:p>
            <a:pPr>
              <a:defRPr/>
            </a:pPr>
            <a:fld id="{3AAD29C9-E0A4-402F-BE0E-1D0144DEDD8B}"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grpSp>
        <p:nvGrpSpPr>
          <p:cNvPr id="1026" name="Group 1"/>
          <p:cNvGrpSpPr>
            <a:grpSpLocks/>
          </p:cNvGrpSpPr>
          <p:nvPr/>
        </p:nvGrpSpPr>
        <p:grpSpPr bwMode="auto">
          <a:xfrm>
            <a:off x="3175" y="4267200"/>
            <a:ext cx="9139238" cy="2589213"/>
            <a:chOff x="2" y="2688"/>
            <a:chExt cx="5757" cy="1631"/>
          </a:xfrm>
        </p:grpSpPr>
        <p:sp>
          <p:nvSpPr>
            <p:cNvPr id="1032" name="AutoShape 2"/>
            <p:cNvSpPr>
              <a:spLocks noChangeArrowheads="1"/>
            </p:cNvSpPr>
            <p:nvPr/>
          </p:nvSpPr>
          <p:spPr bwMode="auto">
            <a:xfrm>
              <a:off x="2" y="2688"/>
              <a:ext cx="5757" cy="1631"/>
            </a:xfrm>
            <a:custGeom>
              <a:avLst/>
              <a:gdLst>
                <a:gd name="T0" fmla="*/ 5757 w 5740"/>
                <a:gd name="T1" fmla="*/ 1631 h 4316"/>
                <a:gd name="T2" fmla="*/ 0 w 5740"/>
                <a:gd name="T3" fmla="*/ 1631 h 4316"/>
                <a:gd name="T4" fmla="*/ 0 w 5740"/>
                <a:gd name="T5" fmla="*/ 0 h 4316"/>
                <a:gd name="T6" fmla="*/ 5757 w 5740"/>
                <a:gd name="T7" fmla="*/ 0 h 4316"/>
                <a:gd name="T8" fmla="*/ 5757 w 5740"/>
                <a:gd name="T9" fmla="*/ 1631 h 4316"/>
                <a:gd name="T10" fmla="*/ 5757 w 5740"/>
                <a:gd name="T11" fmla="*/ 1631 h 4316"/>
                <a:gd name="T12" fmla="*/ 0 60000 65536"/>
                <a:gd name="T13" fmla="*/ 0 60000 65536"/>
                <a:gd name="T14" fmla="*/ 0 60000 65536"/>
                <a:gd name="T15" fmla="*/ 0 60000 65536"/>
                <a:gd name="T16" fmla="*/ 0 60000 65536"/>
                <a:gd name="T17" fmla="*/ 0 60000 65536"/>
                <a:gd name="T18" fmla="*/ 0 w 5740"/>
                <a:gd name="T19" fmla="*/ 0 h 4316"/>
                <a:gd name="T20" fmla="*/ 5740 w 5740"/>
                <a:gd name="T21" fmla="*/ 4316 h 4316"/>
              </a:gdLst>
              <a:ahLst/>
              <a:cxnLst>
                <a:cxn ang="T12">
                  <a:pos x="T0" y="T1"/>
                </a:cxn>
                <a:cxn ang="T13">
                  <a:pos x="T2" y="T3"/>
                </a:cxn>
                <a:cxn ang="T14">
                  <a:pos x="T4" y="T5"/>
                </a:cxn>
                <a:cxn ang="T15">
                  <a:pos x="T6" y="T7"/>
                </a:cxn>
                <a:cxn ang="T16">
                  <a:pos x="T8" y="T9"/>
                </a:cxn>
                <a:cxn ang="T17">
                  <a:pos x="T10" y="T11"/>
                </a:cxn>
              </a:cxnLst>
              <a:rect l="T18" t="T19" r="T20" b="T21"/>
              <a:pathLst>
                <a:path w="5740" h="4316">
                  <a:moveTo>
                    <a:pt x="5740" y="4316"/>
                  </a:moveTo>
                  <a:lnTo>
                    <a:pt x="0" y="4316"/>
                  </a:lnTo>
                  <a:lnTo>
                    <a:pt x="0" y="0"/>
                  </a:lnTo>
                  <a:lnTo>
                    <a:pt x="5740" y="0"/>
                  </a:lnTo>
                  <a:lnTo>
                    <a:pt x="5740" y="4316"/>
                  </a:lnTo>
                  <a:close/>
                </a:path>
              </a:pathLst>
            </a:custGeom>
            <a:gradFill rotWithShape="0">
              <a:gsLst>
                <a:gs pos="0">
                  <a:srgbClr val="9966FF"/>
                </a:gs>
                <a:gs pos="100000">
                  <a:srgbClr val="666699"/>
                </a:gs>
              </a:gsLst>
              <a:lin ang="5400000" scaled="1"/>
            </a:gradFill>
            <a:ln w="9525">
              <a:noFill/>
              <a:round/>
              <a:headEnd/>
              <a:tailEnd/>
            </a:ln>
            <a:effectLst/>
          </p:spPr>
          <p:txBody>
            <a:bodyPr wrap="none" anchor="ctr"/>
            <a:lstStyle/>
            <a:p>
              <a:endParaRPr lang="en-US"/>
            </a:p>
          </p:txBody>
        </p:sp>
        <p:grpSp>
          <p:nvGrpSpPr>
            <p:cNvPr id="1033" name="Group 3"/>
            <p:cNvGrpSpPr>
              <a:grpSpLocks/>
            </p:cNvGrpSpPr>
            <p:nvPr/>
          </p:nvGrpSpPr>
          <p:grpSpPr bwMode="auto">
            <a:xfrm>
              <a:off x="1776" y="3024"/>
              <a:ext cx="3928" cy="1289"/>
              <a:chOff x="1776" y="3024"/>
              <a:chExt cx="3928" cy="1289"/>
            </a:xfrm>
          </p:grpSpPr>
          <p:grpSp>
            <p:nvGrpSpPr>
              <p:cNvPr id="1034" name="Group 4"/>
              <p:cNvGrpSpPr>
                <a:grpSpLocks/>
              </p:cNvGrpSpPr>
              <p:nvPr/>
            </p:nvGrpSpPr>
            <p:grpSpPr bwMode="auto">
              <a:xfrm>
                <a:off x="2268" y="3934"/>
                <a:ext cx="637" cy="376"/>
                <a:chOff x="2268" y="3934"/>
                <a:chExt cx="637" cy="376"/>
              </a:xfrm>
            </p:grpSpPr>
            <p:sp>
              <p:nvSpPr>
                <p:cNvPr id="1087" name="Oval 5"/>
                <p:cNvSpPr>
                  <a:spLocks noChangeArrowheads="1"/>
                </p:cNvSpPr>
                <p:nvPr/>
              </p:nvSpPr>
              <p:spPr bwMode="auto">
                <a:xfrm>
                  <a:off x="2268" y="3934"/>
                  <a:ext cx="637" cy="376"/>
                </a:xfrm>
                <a:prstGeom prst="ellipse">
                  <a:avLst/>
                </a:prstGeom>
                <a:gradFill rotWithShape="0">
                  <a:gsLst>
                    <a:gs pos="0">
                      <a:srgbClr val="9966FF"/>
                    </a:gs>
                    <a:gs pos="100000">
                      <a:srgbClr val="865AE0"/>
                    </a:gs>
                  </a:gsLst>
                  <a:lin ang="13500000" scaled="1"/>
                </a:gradFill>
                <a:ln w="9525">
                  <a:noFill/>
                  <a:round/>
                  <a:headEnd/>
                  <a:tailEnd/>
                </a:ln>
                <a:effectLst/>
              </p:spPr>
              <p:txBody>
                <a:bodyPr wrap="none" anchor="ctr"/>
                <a:lstStyle/>
                <a:p>
                  <a:endParaRPr lang="en-US"/>
                </a:p>
              </p:txBody>
            </p:sp>
            <p:sp>
              <p:nvSpPr>
                <p:cNvPr id="1088" name="Oval 6"/>
                <p:cNvSpPr>
                  <a:spLocks noChangeArrowheads="1"/>
                </p:cNvSpPr>
                <p:nvPr/>
              </p:nvSpPr>
              <p:spPr bwMode="auto">
                <a:xfrm>
                  <a:off x="2314" y="3958"/>
                  <a:ext cx="542" cy="331"/>
                </a:xfrm>
                <a:prstGeom prst="ellipse">
                  <a:avLst/>
                </a:prstGeom>
                <a:gradFill rotWithShape="0">
                  <a:gsLst>
                    <a:gs pos="0">
                      <a:srgbClr val="865AE0"/>
                    </a:gs>
                    <a:gs pos="100000">
                      <a:srgbClr val="9966FF"/>
                    </a:gs>
                  </a:gsLst>
                  <a:lin ang="13500000" scaled="1"/>
                </a:gradFill>
                <a:ln w="9525">
                  <a:noFill/>
                  <a:round/>
                  <a:headEnd/>
                  <a:tailEnd/>
                </a:ln>
                <a:effectLst/>
              </p:spPr>
              <p:txBody>
                <a:bodyPr wrap="none" anchor="ctr"/>
                <a:lstStyle/>
                <a:p>
                  <a:endParaRPr lang="en-US"/>
                </a:p>
              </p:txBody>
            </p:sp>
            <p:sp>
              <p:nvSpPr>
                <p:cNvPr id="1089" name="Oval 7"/>
                <p:cNvSpPr>
                  <a:spLocks noChangeArrowheads="1"/>
                </p:cNvSpPr>
                <p:nvPr/>
              </p:nvSpPr>
              <p:spPr bwMode="auto">
                <a:xfrm>
                  <a:off x="2341" y="3979"/>
                  <a:ext cx="500" cy="298"/>
                </a:xfrm>
                <a:prstGeom prst="ellipse">
                  <a:avLst/>
                </a:prstGeom>
                <a:gradFill rotWithShape="0">
                  <a:gsLst>
                    <a:gs pos="0">
                      <a:srgbClr val="9966FF"/>
                    </a:gs>
                    <a:gs pos="100000">
                      <a:srgbClr val="8B5DE8"/>
                    </a:gs>
                  </a:gsLst>
                  <a:lin ang="13500000" scaled="1"/>
                </a:gradFill>
                <a:ln w="9525">
                  <a:noFill/>
                  <a:round/>
                  <a:headEnd/>
                  <a:tailEnd/>
                </a:ln>
                <a:effectLst/>
              </p:spPr>
              <p:txBody>
                <a:bodyPr wrap="none" anchor="ctr"/>
                <a:lstStyle/>
                <a:p>
                  <a:endParaRPr lang="en-US"/>
                </a:p>
              </p:txBody>
            </p:sp>
            <p:sp>
              <p:nvSpPr>
                <p:cNvPr id="1090" name="Oval 8"/>
                <p:cNvSpPr>
                  <a:spLocks noChangeArrowheads="1"/>
                </p:cNvSpPr>
                <p:nvPr/>
              </p:nvSpPr>
              <p:spPr bwMode="auto">
                <a:xfrm>
                  <a:off x="2368" y="3997"/>
                  <a:ext cx="443" cy="257"/>
                </a:xfrm>
                <a:prstGeom prst="ellipse">
                  <a:avLst/>
                </a:prstGeom>
                <a:gradFill rotWithShape="0">
                  <a:gsLst>
                    <a:gs pos="0">
                      <a:srgbClr val="9966FF"/>
                    </a:gs>
                    <a:gs pos="100000">
                      <a:srgbClr val="865AE0"/>
                    </a:gs>
                  </a:gsLst>
                  <a:lin ang="5400000" scaled="1"/>
                </a:gradFill>
                <a:ln w="9525">
                  <a:noFill/>
                  <a:round/>
                  <a:headEnd/>
                  <a:tailEnd/>
                </a:ln>
                <a:effectLst/>
              </p:spPr>
              <p:txBody>
                <a:bodyPr wrap="none" anchor="ctr"/>
                <a:lstStyle/>
                <a:p>
                  <a:endParaRPr lang="en-US"/>
                </a:p>
              </p:txBody>
            </p:sp>
            <p:sp>
              <p:nvSpPr>
                <p:cNvPr id="1091" name="Oval 9"/>
                <p:cNvSpPr>
                  <a:spLocks noChangeArrowheads="1"/>
                </p:cNvSpPr>
                <p:nvPr/>
              </p:nvSpPr>
              <p:spPr bwMode="auto">
                <a:xfrm>
                  <a:off x="2385" y="4005"/>
                  <a:ext cx="412" cy="239"/>
                </a:xfrm>
                <a:prstGeom prst="ellipse">
                  <a:avLst/>
                </a:prstGeom>
                <a:gradFill rotWithShape="0">
                  <a:gsLst>
                    <a:gs pos="0">
                      <a:srgbClr val="9966FF"/>
                    </a:gs>
                    <a:gs pos="100000">
                      <a:srgbClr val="9060F0"/>
                    </a:gs>
                  </a:gsLst>
                  <a:lin ang="5400000" scaled="1"/>
                </a:gradFill>
                <a:ln w="9525">
                  <a:noFill/>
                  <a:round/>
                  <a:headEnd/>
                  <a:tailEnd/>
                </a:ln>
                <a:effectLst/>
              </p:spPr>
              <p:txBody>
                <a:bodyPr wrap="none" anchor="ctr"/>
                <a:lstStyle/>
                <a:p>
                  <a:endParaRPr lang="en-US"/>
                </a:p>
              </p:txBody>
            </p:sp>
            <p:sp>
              <p:nvSpPr>
                <p:cNvPr id="2" name="Oval 10"/>
                <p:cNvSpPr>
                  <a:spLocks noChangeArrowheads="1"/>
                </p:cNvSpPr>
                <p:nvPr/>
              </p:nvSpPr>
              <p:spPr bwMode="auto">
                <a:xfrm>
                  <a:off x="2437" y="4026"/>
                  <a:ext cx="305" cy="191"/>
                </a:xfrm>
                <a:prstGeom prst="ellipse">
                  <a:avLst/>
                </a:prstGeom>
                <a:gradFill rotWithShape="0">
                  <a:gsLst>
                    <a:gs pos="0">
                      <a:srgbClr val="9966FF"/>
                    </a:gs>
                    <a:gs pos="100000">
                      <a:srgbClr val="865AE0"/>
                    </a:gs>
                  </a:gsLst>
                  <a:lin ang="5400000" scaled="1"/>
                </a:gradFill>
                <a:ln w="9525">
                  <a:noFill/>
                  <a:round/>
                  <a:headEnd/>
                  <a:tailEnd/>
                </a:ln>
                <a:effectLst/>
              </p:spPr>
              <p:txBody>
                <a:bodyPr wrap="none" anchor="ctr"/>
                <a:lstStyle/>
                <a:p>
                  <a:endParaRPr lang="en-US"/>
                </a:p>
              </p:txBody>
            </p:sp>
            <p:sp>
              <p:nvSpPr>
                <p:cNvPr id="1093" name="Oval 11"/>
                <p:cNvSpPr>
                  <a:spLocks noChangeArrowheads="1"/>
                </p:cNvSpPr>
                <p:nvPr/>
              </p:nvSpPr>
              <p:spPr bwMode="auto">
                <a:xfrm>
                  <a:off x="2476" y="4056"/>
                  <a:ext cx="226" cy="134"/>
                </a:xfrm>
                <a:prstGeom prst="ellipse">
                  <a:avLst/>
                </a:prstGeom>
                <a:gradFill rotWithShape="0">
                  <a:gsLst>
                    <a:gs pos="0">
                      <a:srgbClr val="8B5DE8"/>
                    </a:gs>
                    <a:gs pos="100000">
                      <a:srgbClr val="9966FF"/>
                    </a:gs>
                  </a:gsLst>
                  <a:lin ang="13500000" scaled="1"/>
                </a:gradFill>
                <a:ln w="9525">
                  <a:noFill/>
                  <a:round/>
                  <a:headEnd/>
                  <a:tailEnd/>
                </a:ln>
                <a:effectLst/>
              </p:spPr>
              <p:txBody>
                <a:bodyPr wrap="none" anchor="ctr"/>
                <a:lstStyle/>
                <a:p>
                  <a:endParaRPr lang="en-US"/>
                </a:p>
              </p:txBody>
            </p:sp>
            <p:sp>
              <p:nvSpPr>
                <p:cNvPr id="1094" name="Oval 12"/>
                <p:cNvSpPr>
                  <a:spLocks noChangeArrowheads="1"/>
                </p:cNvSpPr>
                <p:nvPr/>
              </p:nvSpPr>
              <p:spPr bwMode="auto">
                <a:xfrm>
                  <a:off x="2542" y="4097"/>
                  <a:ext cx="89" cy="59"/>
                </a:xfrm>
                <a:prstGeom prst="ellipse">
                  <a:avLst/>
                </a:prstGeom>
                <a:gradFill rotWithShape="0">
                  <a:gsLst>
                    <a:gs pos="0">
                      <a:srgbClr val="8B5DE8"/>
                    </a:gs>
                    <a:gs pos="100000">
                      <a:srgbClr val="9966FF"/>
                    </a:gs>
                  </a:gsLst>
                  <a:lin ang="10800000" scaled="1"/>
                </a:gradFill>
                <a:ln w="9525">
                  <a:noFill/>
                  <a:round/>
                  <a:headEnd/>
                  <a:tailEnd/>
                </a:ln>
                <a:effectLst/>
              </p:spPr>
              <p:txBody>
                <a:bodyPr wrap="none" anchor="ctr"/>
                <a:lstStyle/>
                <a:p>
                  <a:endParaRPr lang="en-US"/>
                </a:p>
              </p:txBody>
            </p:sp>
          </p:grpSp>
          <p:sp>
            <p:nvSpPr>
              <p:cNvPr id="1035" name="Oval 13"/>
              <p:cNvSpPr>
                <a:spLocks noChangeArrowheads="1"/>
              </p:cNvSpPr>
              <p:nvPr/>
            </p:nvSpPr>
            <p:spPr bwMode="auto">
              <a:xfrm>
                <a:off x="3686" y="3810"/>
                <a:ext cx="531" cy="326"/>
              </a:xfrm>
              <a:prstGeom prst="ellipse">
                <a:avLst/>
              </a:prstGeom>
              <a:gradFill rotWithShape="0">
                <a:gsLst>
                  <a:gs pos="0">
                    <a:srgbClr val="8B5DE8"/>
                  </a:gs>
                  <a:gs pos="100000">
                    <a:srgbClr val="9966FF"/>
                  </a:gs>
                </a:gsLst>
                <a:path path="shape">
                  <a:fillToRect l="50000" t="50000" r="50000" b="50000"/>
                </a:path>
              </a:gradFill>
              <a:ln w="9525">
                <a:noFill/>
                <a:round/>
                <a:headEnd/>
                <a:tailEnd/>
              </a:ln>
              <a:effectLst/>
            </p:spPr>
            <p:txBody>
              <a:bodyPr wrap="none" anchor="ctr"/>
              <a:lstStyle/>
              <a:p>
                <a:endParaRPr lang="en-US"/>
              </a:p>
            </p:txBody>
          </p:sp>
          <p:sp>
            <p:nvSpPr>
              <p:cNvPr id="1036" name="Oval 14"/>
              <p:cNvSpPr>
                <a:spLocks noChangeArrowheads="1"/>
              </p:cNvSpPr>
              <p:nvPr/>
            </p:nvSpPr>
            <p:spPr bwMode="auto">
              <a:xfrm>
                <a:off x="3726" y="3840"/>
                <a:ext cx="451" cy="274"/>
              </a:xfrm>
              <a:prstGeom prst="ellipse">
                <a:avLst/>
              </a:prstGeom>
              <a:gradFill rotWithShape="0">
                <a:gsLst>
                  <a:gs pos="0">
                    <a:srgbClr val="9966FF"/>
                  </a:gs>
                  <a:gs pos="100000">
                    <a:srgbClr val="8B5DE8"/>
                  </a:gs>
                </a:gsLst>
                <a:lin ang="5400000" scaled="1"/>
              </a:gradFill>
              <a:ln w="9525">
                <a:noFill/>
                <a:round/>
                <a:headEnd/>
                <a:tailEnd/>
              </a:ln>
              <a:effectLst/>
            </p:spPr>
            <p:txBody>
              <a:bodyPr wrap="none" anchor="ctr"/>
              <a:lstStyle/>
              <a:p>
                <a:endParaRPr lang="en-US"/>
              </a:p>
            </p:txBody>
          </p:sp>
          <p:sp>
            <p:nvSpPr>
              <p:cNvPr id="1037" name="Oval 15"/>
              <p:cNvSpPr>
                <a:spLocks noChangeArrowheads="1"/>
              </p:cNvSpPr>
              <p:nvPr/>
            </p:nvSpPr>
            <p:spPr bwMode="auto">
              <a:xfrm>
                <a:off x="3782" y="3872"/>
                <a:ext cx="343" cy="206"/>
              </a:xfrm>
              <a:prstGeom prst="ellipse">
                <a:avLst/>
              </a:prstGeom>
              <a:gradFill rotWithShape="0">
                <a:gsLst>
                  <a:gs pos="0">
                    <a:srgbClr val="9060F0"/>
                  </a:gs>
                  <a:gs pos="100000">
                    <a:srgbClr val="9966FF"/>
                  </a:gs>
                </a:gsLst>
                <a:lin ang="5400000" scaled="1"/>
              </a:gradFill>
              <a:ln w="9525">
                <a:noFill/>
                <a:round/>
                <a:headEnd/>
                <a:tailEnd/>
              </a:ln>
              <a:effectLst/>
            </p:spPr>
            <p:txBody>
              <a:bodyPr wrap="none" anchor="ctr"/>
              <a:lstStyle/>
              <a:p>
                <a:endParaRPr lang="en-US"/>
              </a:p>
            </p:txBody>
          </p:sp>
          <p:sp>
            <p:nvSpPr>
              <p:cNvPr id="1038" name="Oval 16"/>
              <p:cNvSpPr>
                <a:spLocks noChangeArrowheads="1"/>
              </p:cNvSpPr>
              <p:nvPr/>
            </p:nvSpPr>
            <p:spPr bwMode="auto">
              <a:xfrm>
                <a:off x="3822" y="3896"/>
                <a:ext cx="261" cy="158"/>
              </a:xfrm>
              <a:prstGeom prst="ellipse">
                <a:avLst/>
              </a:prstGeom>
              <a:gradFill rotWithShape="0">
                <a:gsLst>
                  <a:gs pos="0">
                    <a:srgbClr val="9966FF"/>
                  </a:gs>
                  <a:gs pos="100000">
                    <a:srgbClr val="9463F7"/>
                  </a:gs>
                </a:gsLst>
                <a:lin ang="5400000" scaled="1"/>
              </a:gradFill>
              <a:ln w="9525">
                <a:noFill/>
                <a:round/>
                <a:headEnd/>
                <a:tailEnd/>
              </a:ln>
              <a:effectLst/>
            </p:spPr>
            <p:txBody>
              <a:bodyPr wrap="none" anchor="ctr"/>
              <a:lstStyle/>
              <a:p>
                <a:endParaRPr lang="en-US"/>
              </a:p>
            </p:txBody>
          </p:sp>
          <p:sp>
            <p:nvSpPr>
              <p:cNvPr id="1039" name="Oval 17"/>
              <p:cNvSpPr>
                <a:spLocks noChangeArrowheads="1"/>
              </p:cNvSpPr>
              <p:nvPr/>
            </p:nvSpPr>
            <p:spPr bwMode="auto">
              <a:xfrm>
                <a:off x="3856" y="3922"/>
                <a:ext cx="191" cy="106"/>
              </a:xfrm>
              <a:prstGeom prst="ellipse">
                <a:avLst/>
              </a:prstGeom>
              <a:gradFill rotWithShape="0">
                <a:gsLst>
                  <a:gs pos="0">
                    <a:srgbClr val="9060F0"/>
                  </a:gs>
                  <a:gs pos="100000">
                    <a:srgbClr val="9966FF"/>
                  </a:gs>
                </a:gsLst>
                <a:lin ang="5400000" scaled="1"/>
              </a:gradFill>
              <a:ln w="9525">
                <a:noFill/>
                <a:round/>
                <a:headEnd/>
                <a:tailEnd/>
              </a:ln>
              <a:effectLst/>
            </p:spPr>
            <p:txBody>
              <a:bodyPr wrap="none" anchor="ctr"/>
              <a:lstStyle/>
              <a:p>
                <a:endParaRPr lang="en-US"/>
              </a:p>
            </p:txBody>
          </p:sp>
          <p:sp>
            <p:nvSpPr>
              <p:cNvPr id="1040" name="AutoShape 18"/>
              <p:cNvSpPr>
                <a:spLocks noChangeArrowheads="1"/>
              </p:cNvSpPr>
              <p:nvPr/>
            </p:nvSpPr>
            <p:spPr bwMode="auto">
              <a:xfrm>
                <a:off x="3575" y="3715"/>
                <a:ext cx="382" cy="160"/>
              </a:xfrm>
              <a:custGeom>
                <a:avLst/>
                <a:gdLst>
                  <a:gd name="T0" fmla="*/ 376 w 382"/>
                  <a:gd name="T1" fmla="*/ 12 h 161"/>
                  <a:gd name="T2" fmla="*/ 257 w 382"/>
                  <a:gd name="T3" fmla="*/ 24 h 161"/>
                  <a:gd name="T4" fmla="*/ 149 w 382"/>
                  <a:gd name="T5" fmla="*/ 54 h 161"/>
                  <a:gd name="T6" fmla="*/ 101 w 382"/>
                  <a:gd name="T7" fmla="*/ 77 h 161"/>
                  <a:gd name="T8" fmla="*/ 59 w 382"/>
                  <a:gd name="T9" fmla="*/ 100 h 161"/>
                  <a:gd name="T10" fmla="*/ 24 w 382"/>
                  <a:gd name="T11" fmla="*/ 130 h 161"/>
                  <a:gd name="T12" fmla="*/ 0 w 382"/>
                  <a:gd name="T13" fmla="*/ 160 h 161"/>
                  <a:gd name="T14" fmla="*/ 0 w 382"/>
                  <a:gd name="T15" fmla="*/ 136 h 161"/>
                  <a:gd name="T16" fmla="*/ 29 w 382"/>
                  <a:gd name="T17" fmla="*/ 106 h 161"/>
                  <a:gd name="T18" fmla="*/ 65 w 382"/>
                  <a:gd name="T19" fmla="*/ 82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2"/>
                  <a:gd name="T58" fmla="*/ 0 h 161"/>
                  <a:gd name="T59" fmla="*/ 382 w 382"/>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82" y="0"/>
                    </a:lnTo>
                    <a:lnTo>
                      <a:pt x="382" y="12"/>
                    </a:lnTo>
                    <a:lnTo>
                      <a:pt x="376" y="12"/>
                    </a:lnTo>
                    <a:close/>
                  </a:path>
                </a:pathLst>
              </a:custGeom>
              <a:gradFill rotWithShape="0">
                <a:gsLst>
                  <a:gs pos="0">
                    <a:srgbClr val="9966FF"/>
                  </a:gs>
                  <a:gs pos="100000">
                    <a:srgbClr val="9060F0"/>
                  </a:gs>
                </a:gsLst>
                <a:lin ang="5400000" scaled="1"/>
              </a:gradFill>
              <a:ln w="9525">
                <a:noFill/>
                <a:round/>
                <a:headEnd/>
                <a:tailEnd/>
              </a:ln>
              <a:effectLst/>
            </p:spPr>
            <p:txBody>
              <a:bodyPr wrap="none" anchor="ctr"/>
              <a:lstStyle/>
              <a:p>
                <a:endParaRPr lang="en-US"/>
              </a:p>
            </p:txBody>
          </p:sp>
          <p:sp>
            <p:nvSpPr>
              <p:cNvPr id="1041" name="AutoShape 19"/>
              <p:cNvSpPr>
                <a:spLocks noChangeArrowheads="1"/>
              </p:cNvSpPr>
              <p:nvPr/>
            </p:nvSpPr>
            <p:spPr bwMode="auto">
              <a:xfrm>
                <a:off x="3695" y="4170"/>
                <a:ext cx="443" cy="65"/>
              </a:xfrm>
              <a:custGeom>
                <a:avLst/>
                <a:gdLst>
                  <a:gd name="T0" fmla="*/ 257 w 443"/>
                  <a:gd name="T1" fmla="*/ 53 h 66"/>
                  <a:gd name="T2" fmla="*/ 353 w 443"/>
                  <a:gd name="T3" fmla="*/ 47 h 66"/>
                  <a:gd name="T4" fmla="*/ 443 w 443"/>
                  <a:gd name="T5" fmla="*/ 24 h 66"/>
                  <a:gd name="T6" fmla="*/ 443 w 443"/>
                  <a:gd name="T7" fmla="*/ 35 h 66"/>
                  <a:gd name="T8" fmla="*/ 353 w 443"/>
                  <a:gd name="T9" fmla="*/ 59 h 66"/>
                  <a:gd name="T10" fmla="*/ 257 w 443"/>
                  <a:gd name="T11" fmla="*/ 65 h 66"/>
                  <a:gd name="T12" fmla="*/ 186 w 443"/>
                  <a:gd name="T13" fmla="*/ 59 h 66"/>
                  <a:gd name="T14" fmla="*/ 120 w 443"/>
                  <a:gd name="T15" fmla="*/ 47 h 66"/>
                  <a:gd name="T16" fmla="*/ 60 w 443"/>
                  <a:gd name="T17" fmla="*/ 35 h 66"/>
                  <a:gd name="T18" fmla="*/ 0 w 443"/>
                  <a:gd name="T19" fmla="*/ 12 h 66"/>
                  <a:gd name="T20" fmla="*/ 0 w 443"/>
                  <a:gd name="T21" fmla="*/ 0 h 66"/>
                  <a:gd name="T22" fmla="*/ 54 w 443"/>
                  <a:gd name="T23" fmla="*/ 24 h 66"/>
                  <a:gd name="T24" fmla="*/ 120 w 443"/>
                  <a:gd name="T25" fmla="*/ 35 h 66"/>
                  <a:gd name="T26" fmla="*/ 186 w 443"/>
                  <a:gd name="T27" fmla="*/ 47 h 66"/>
                  <a:gd name="T28" fmla="*/ 257 w 443"/>
                  <a:gd name="T29" fmla="*/ 53 h 66"/>
                  <a:gd name="T30" fmla="*/ 257 w 443"/>
                  <a:gd name="T31" fmla="*/ 53 h 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43"/>
                  <a:gd name="T49" fmla="*/ 0 h 66"/>
                  <a:gd name="T50" fmla="*/ 443 w 443"/>
                  <a:gd name="T51" fmla="*/ 66 h 6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close/>
                  </a:path>
                </a:pathLst>
              </a:custGeom>
              <a:gradFill rotWithShape="0">
                <a:gsLst>
                  <a:gs pos="0">
                    <a:srgbClr val="9966FF"/>
                  </a:gs>
                  <a:gs pos="100000">
                    <a:srgbClr val="8256D8"/>
                  </a:gs>
                </a:gsLst>
                <a:lin ang="8100000" scaled="1"/>
              </a:gradFill>
              <a:ln w="9525">
                <a:noFill/>
                <a:round/>
                <a:headEnd/>
                <a:tailEnd/>
              </a:ln>
              <a:effectLst/>
            </p:spPr>
            <p:txBody>
              <a:bodyPr wrap="none" anchor="ctr"/>
              <a:lstStyle/>
              <a:p>
                <a:endParaRPr lang="en-US"/>
              </a:p>
            </p:txBody>
          </p:sp>
          <p:sp>
            <p:nvSpPr>
              <p:cNvPr id="1042" name="AutoShape 20"/>
              <p:cNvSpPr>
                <a:spLocks noChangeArrowheads="1"/>
              </p:cNvSpPr>
              <p:nvPr/>
            </p:nvSpPr>
            <p:spPr bwMode="auto">
              <a:xfrm>
                <a:off x="3527" y="3906"/>
                <a:ext cx="88" cy="215"/>
              </a:xfrm>
              <a:custGeom>
                <a:avLst/>
                <a:gdLst>
                  <a:gd name="T0" fmla="*/ 12 w 89"/>
                  <a:gd name="T1" fmla="*/ 66 h 216"/>
                  <a:gd name="T2" fmla="*/ 18 w 89"/>
                  <a:gd name="T3" fmla="*/ 108 h 216"/>
                  <a:gd name="T4" fmla="*/ 36 w 89"/>
                  <a:gd name="T5" fmla="*/ 143 h 216"/>
                  <a:gd name="T6" fmla="*/ 59 w 89"/>
                  <a:gd name="T7" fmla="*/ 179 h 216"/>
                  <a:gd name="T8" fmla="*/ 88 w 89"/>
                  <a:gd name="T9" fmla="*/ 215 h 216"/>
                  <a:gd name="T10" fmla="*/ 71 w 89"/>
                  <a:gd name="T11" fmla="*/ 215 h 216"/>
                  <a:gd name="T12" fmla="*/ 42 w 89"/>
                  <a:gd name="T13" fmla="*/ 179 h 216"/>
                  <a:gd name="T14" fmla="*/ 18 w 89"/>
                  <a:gd name="T15" fmla="*/ 143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216"/>
                  <a:gd name="T50" fmla="*/ 89 w 89"/>
                  <a:gd name="T51" fmla="*/ 216 h 2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close/>
                  </a:path>
                </a:pathLst>
              </a:custGeom>
              <a:gradFill rotWithShape="0">
                <a:gsLst>
                  <a:gs pos="0">
                    <a:srgbClr val="865AE0"/>
                  </a:gs>
                  <a:gs pos="100000">
                    <a:srgbClr val="9966FF"/>
                  </a:gs>
                </a:gsLst>
                <a:lin ang="5400000" scaled="1"/>
              </a:gradFill>
              <a:ln w="9525">
                <a:noFill/>
                <a:round/>
                <a:headEnd/>
                <a:tailEnd/>
              </a:ln>
              <a:effectLst/>
            </p:spPr>
            <p:txBody>
              <a:bodyPr wrap="none" anchor="ctr"/>
              <a:lstStyle/>
              <a:p>
                <a:endParaRPr lang="en-US"/>
              </a:p>
            </p:txBody>
          </p:sp>
          <p:sp>
            <p:nvSpPr>
              <p:cNvPr id="1043" name="AutoShape 21"/>
              <p:cNvSpPr>
                <a:spLocks noChangeArrowheads="1"/>
              </p:cNvSpPr>
              <p:nvPr/>
            </p:nvSpPr>
            <p:spPr bwMode="auto">
              <a:xfrm>
                <a:off x="3569" y="3745"/>
                <a:ext cx="749" cy="460"/>
              </a:xfrm>
              <a:custGeom>
                <a:avLst/>
                <a:gdLst>
                  <a:gd name="T0" fmla="*/ 383 w 747"/>
                  <a:gd name="T1" fmla="*/ 442 h 461"/>
                  <a:gd name="T2" fmla="*/ 312 w 747"/>
                  <a:gd name="T3" fmla="*/ 436 h 461"/>
                  <a:gd name="T4" fmla="*/ 246 w 747"/>
                  <a:gd name="T5" fmla="*/ 424 h 461"/>
                  <a:gd name="T6" fmla="*/ 185 w 747"/>
                  <a:gd name="T7" fmla="*/ 406 h 461"/>
                  <a:gd name="T8" fmla="*/ 131 w 747"/>
                  <a:gd name="T9" fmla="*/ 382 h 461"/>
                  <a:gd name="T10" fmla="*/ 83 w 747"/>
                  <a:gd name="T11" fmla="*/ 346 h 461"/>
                  <a:gd name="T12" fmla="*/ 53 w 747"/>
                  <a:gd name="T13" fmla="*/ 310 h 461"/>
                  <a:gd name="T14" fmla="*/ 30 w 747"/>
                  <a:gd name="T15" fmla="*/ 268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6 w 747"/>
                  <a:gd name="T29" fmla="*/ 30 h 461"/>
                  <a:gd name="T30" fmla="*/ 312 w 747"/>
                  <a:gd name="T31" fmla="*/ 18 h 461"/>
                  <a:gd name="T32" fmla="*/ 383 w 747"/>
                  <a:gd name="T33" fmla="*/ 12 h 461"/>
                  <a:gd name="T34" fmla="*/ 479 w 747"/>
                  <a:gd name="T35" fmla="*/ 18 h 461"/>
                  <a:gd name="T36" fmla="*/ 564 w 747"/>
                  <a:gd name="T37" fmla="*/ 41 h 461"/>
                  <a:gd name="T38" fmla="*/ 564 w 747"/>
                  <a:gd name="T39" fmla="*/ 36 h 461"/>
                  <a:gd name="T40" fmla="*/ 564 w 747"/>
                  <a:gd name="T41" fmla="*/ 30 h 461"/>
                  <a:gd name="T42" fmla="*/ 479 w 747"/>
                  <a:gd name="T43" fmla="*/ 6 h 461"/>
                  <a:gd name="T44" fmla="*/ 383 w 747"/>
                  <a:gd name="T45" fmla="*/ 0 h 461"/>
                  <a:gd name="T46" fmla="*/ 306 w 747"/>
                  <a:gd name="T47" fmla="*/ 6 h 461"/>
                  <a:gd name="T48" fmla="*/ 234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4 h 461"/>
                  <a:gd name="T64" fmla="*/ 30 w 747"/>
                  <a:gd name="T65" fmla="*/ 316 h 461"/>
                  <a:gd name="T66" fmla="*/ 65 w 747"/>
                  <a:gd name="T67" fmla="*/ 358 h 461"/>
                  <a:gd name="T68" fmla="*/ 113 w 747"/>
                  <a:gd name="T69" fmla="*/ 394 h 461"/>
                  <a:gd name="T70" fmla="*/ 167 w 747"/>
                  <a:gd name="T71" fmla="*/ 418 h 461"/>
                  <a:gd name="T72" fmla="*/ 234 w 747"/>
                  <a:gd name="T73" fmla="*/ 442 h 461"/>
                  <a:gd name="T74" fmla="*/ 306 w 747"/>
                  <a:gd name="T75" fmla="*/ 454 h 461"/>
                  <a:gd name="T76" fmla="*/ 383 w 747"/>
                  <a:gd name="T77" fmla="*/ 460 h 461"/>
                  <a:gd name="T78" fmla="*/ 449 w 747"/>
                  <a:gd name="T79" fmla="*/ 454 h 461"/>
                  <a:gd name="T80" fmla="*/ 509 w 747"/>
                  <a:gd name="T81" fmla="*/ 448 h 461"/>
                  <a:gd name="T82" fmla="*/ 611 w 747"/>
                  <a:gd name="T83" fmla="*/ 412 h 461"/>
                  <a:gd name="T84" fmla="*/ 659 w 747"/>
                  <a:gd name="T85" fmla="*/ 388 h 461"/>
                  <a:gd name="T86" fmla="*/ 695 w 747"/>
                  <a:gd name="T87" fmla="*/ 358 h 461"/>
                  <a:gd name="T88" fmla="*/ 725 w 747"/>
                  <a:gd name="T89" fmla="*/ 328 h 461"/>
                  <a:gd name="T90" fmla="*/ 749 w 747"/>
                  <a:gd name="T91" fmla="*/ 292 h 461"/>
                  <a:gd name="T92" fmla="*/ 743 w 747"/>
                  <a:gd name="T93" fmla="*/ 286 h 461"/>
                  <a:gd name="T94" fmla="*/ 731 w 747"/>
                  <a:gd name="T95" fmla="*/ 280 h 461"/>
                  <a:gd name="T96" fmla="*/ 713 w 747"/>
                  <a:gd name="T97" fmla="*/ 316 h 461"/>
                  <a:gd name="T98" fmla="*/ 683 w 747"/>
                  <a:gd name="T99" fmla="*/ 346 h 461"/>
                  <a:gd name="T100" fmla="*/ 647 w 747"/>
                  <a:gd name="T101" fmla="*/ 376 h 461"/>
                  <a:gd name="T102" fmla="*/ 606 w 747"/>
                  <a:gd name="T103" fmla="*/ 400 h 461"/>
                  <a:gd name="T104" fmla="*/ 503 w 747"/>
                  <a:gd name="T105" fmla="*/ 430 h 461"/>
                  <a:gd name="T106" fmla="*/ 443 w 747"/>
                  <a:gd name="T107" fmla="*/ 442 h 461"/>
                  <a:gd name="T108" fmla="*/ 383 w 747"/>
                  <a:gd name="T109" fmla="*/ 442 h 461"/>
                  <a:gd name="T110" fmla="*/ 383 w 747"/>
                  <a:gd name="T111" fmla="*/ 442 h 46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47"/>
                  <a:gd name="T169" fmla="*/ 0 h 461"/>
                  <a:gd name="T170" fmla="*/ 747 w 747"/>
                  <a:gd name="T171" fmla="*/ 461 h 46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close/>
                  </a:path>
                </a:pathLst>
              </a:custGeom>
              <a:blipFill dpi="0" rotWithShape="0">
                <a:blip r:embed="rId13"/>
                <a:srcRect/>
                <a:stretch>
                  <a:fillRect/>
                </a:stretch>
              </a:blipFill>
              <a:ln w="9525">
                <a:noFill/>
                <a:round/>
                <a:headEnd/>
                <a:tailEnd/>
              </a:ln>
              <a:effectLst/>
            </p:spPr>
            <p:txBody>
              <a:bodyPr wrap="none" anchor="ctr"/>
              <a:lstStyle/>
              <a:p>
                <a:endParaRPr lang="en-US"/>
              </a:p>
            </p:txBody>
          </p:sp>
          <p:sp>
            <p:nvSpPr>
              <p:cNvPr id="1044" name="AutoShape 22"/>
              <p:cNvSpPr>
                <a:spLocks noChangeArrowheads="1"/>
              </p:cNvSpPr>
              <p:nvPr/>
            </p:nvSpPr>
            <p:spPr bwMode="auto">
              <a:xfrm>
                <a:off x="4037" y="3721"/>
                <a:ext cx="95" cy="29"/>
              </a:xfrm>
              <a:custGeom>
                <a:avLst/>
                <a:gdLst>
                  <a:gd name="T0" fmla="*/ 0 w 96"/>
                  <a:gd name="T1" fmla="*/ 0 h 30"/>
                  <a:gd name="T2" fmla="*/ 0 w 96"/>
                  <a:gd name="T3" fmla="*/ 12 h 30"/>
                  <a:gd name="T4" fmla="*/ 48 w 96"/>
                  <a:gd name="T5" fmla="*/ 17 h 30"/>
                  <a:gd name="T6" fmla="*/ 95 w 96"/>
                  <a:gd name="T7" fmla="*/ 29 h 30"/>
                  <a:gd name="T8" fmla="*/ 95 w 96"/>
                  <a:gd name="T9" fmla="*/ 23 h 30"/>
                  <a:gd name="T10" fmla="*/ 95 w 96"/>
                  <a:gd name="T11" fmla="*/ 17 h 30"/>
                  <a:gd name="T12" fmla="*/ 48 w 96"/>
                  <a:gd name="T13" fmla="*/ 12 h 30"/>
                  <a:gd name="T14" fmla="*/ 0 w 96"/>
                  <a:gd name="T15" fmla="*/ 0 h 30"/>
                  <a:gd name="T16" fmla="*/ 0 w 96"/>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6"/>
                  <a:gd name="T28" fmla="*/ 0 h 30"/>
                  <a:gd name="T29" fmla="*/ 96 w 9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6" h="30">
                    <a:moveTo>
                      <a:pt x="0" y="0"/>
                    </a:moveTo>
                    <a:lnTo>
                      <a:pt x="0" y="12"/>
                    </a:lnTo>
                    <a:lnTo>
                      <a:pt x="48" y="18"/>
                    </a:lnTo>
                    <a:lnTo>
                      <a:pt x="96" y="30"/>
                    </a:lnTo>
                    <a:lnTo>
                      <a:pt x="96" y="24"/>
                    </a:lnTo>
                    <a:lnTo>
                      <a:pt x="96" y="18"/>
                    </a:lnTo>
                    <a:lnTo>
                      <a:pt x="48" y="12"/>
                    </a:lnTo>
                    <a:lnTo>
                      <a:pt x="0" y="0"/>
                    </a:lnTo>
                    <a:close/>
                  </a:path>
                </a:pathLst>
              </a:custGeom>
              <a:gradFill rotWithShape="0">
                <a:gsLst>
                  <a:gs pos="0">
                    <a:srgbClr val="865AE0"/>
                  </a:gs>
                  <a:gs pos="100000">
                    <a:srgbClr val="9966FF"/>
                  </a:gs>
                </a:gsLst>
                <a:lin ang="10800000" scaled="1"/>
              </a:gradFill>
              <a:ln w="9525">
                <a:noFill/>
                <a:round/>
                <a:headEnd/>
                <a:tailEnd/>
              </a:ln>
              <a:effectLst/>
            </p:spPr>
            <p:txBody>
              <a:bodyPr wrap="none" anchor="ctr"/>
              <a:lstStyle/>
              <a:p>
                <a:endParaRPr lang="en-US"/>
              </a:p>
            </p:txBody>
          </p:sp>
          <p:sp>
            <p:nvSpPr>
              <p:cNvPr id="1045" name="AutoShape 23"/>
              <p:cNvSpPr>
                <a:spLocks noChangeArrowheads="1"/>
              </p:cNvSpPr>
              <p:nvPr/>
            </p:nvSpPr>
            <p:spPr bwMode="auto">
              <a:xfrm>
                <a:off x="4175" y="4050"/>
                <a:ext cx="179" cy="131"/>
              </a:xfrm>
              <a:custGeom>
                <a:avLst/>
                <a:gdLst>
                  <a:gd name="T0" fmla="*/ 0 w 179"/>
                  <a:gd name="T1" fmla="*/ 131 h 132"/>
                  <a:gd name="T2" fmla="*/ 29 w 179"/>
                  <a:gd name="T3" fmla="*/ 131 h 132"/>
                  <a:gd name="T4" fmla="*/ 77 w 179"/>
                  <a:gd name="T5" fmla="*/ 107 h 132"/>
                  <a:gd name="T6" fmla="*/ 119 w 179"/>
                  <a:gd name="T7" fmla="*/ 77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7 h 132"/>
                  <a:gd name="T20" fmla="*/ 53 w 179"/>
                  <a:gd name="T21" fmla="*/ 107 h 132"/>
                  <a:gd name="T22" fmla="*/ 0 w 179"/>
                  <a:gd name="T23" fmla="*/ 131 h 132"/>
                  <a:gd name="T24" fmla="*/ 0 w 179"/>
                  <a:gd name="T25" fmla="*/ 131 h 1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9"/>
                  <a:gd name="T40" fmla="*/ 0 h 132"/>
                  <a:gd name="T41" fmla="*/ 179 w 179"/>
                  <a:gd name="T42" fmla="*/ 132 h 1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close/>
                  </a:path>
                </a:pathLst>
              </a:custGeom>
              <a:gradFill rotWithShape="0">
                <a:gsLst>
                  <a:gs pos="0">
                    <a:srgbClr val="865AE0"/>
                  </a:gs>
                  <a:gs pos="100000">
                    <a:srgbClr val="9966FF"/>
                  </a:gs>
                </a:gsLst>
                <a:lin ang="8100000" scaled="1"/>
              </a:gradFill>
              <a:ln w="9525">
                <a:noFill/>
                <a:round/>
                <a:headEnd/>
                <a:tailEnd/>
              </a:ln>
              <a:effectLst/>
            </p:spPr>
            <p:txBody>
              <a:bodyPr wrap="none" anchor="ctr"/>
              <a:lstStyle/>
              <a:p>
                <a:endParaRPr lang="en-US"/>
              </a:p>
            </p:txBody>
          </p:sp>
          <p:sp>
            <p:nvSpPr>
              <p:cNvPr id="1046" name="AutoShape 24"/>
              <p:cNvSpPr>
                <a:spLocks noChangeArrowheads="1"/>
              </p:cNvSpPr>
              <p:nvPr/>
            </p:nvSpPr>
            <p:spPr bwMode="auto">
              <a:xfrm>
                <a:off x="2585" y="3822"/>
                <a:ext cx="448" cy="185"/>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3 h 186"/>
                  <a:gd name="T14" fmla="*/ 419 w 448"/>
                  <a:gd name="T15" fmla="*/ 149 h 186"/>
                  <a:gd name="T16" fmla="*/ 448 w 448"/>
                  <a:gd name="T17" fmla="*/ 185 h 186"/>
                  <a:gd name="T18" fmla="*/ 448 w 448"/>
                  <a:gd name="T19" fmla="*/ 161 h 186"/>
                  <a:gd name="T20" fmla="*/ 413 w 448"/>
                  <a:gd name="T21" fmla="*/ 125 h 186"/>
                  <a:gd name="T22" fmla="*/ 371 w 448"/>
                  <a:gd name="T23" fmla="*/ 95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8"/>
                  <a:gd name="T70" fmla="*/ 0 h 186"/>
                  <a:gd name="T71" fmla="*/ 448 w 448"/>
                  <a:gd name="T72" fmla="*/ 186 h 18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6"/>
                    </a:lnTo>
                    <a:lnTo>
                      <a:pt x="6" y="6"/>
                    </a:lnTo>
                    <a:close/>
                  </a:path>
                </a:pathLst>
              </a:custGeom>
              <a:gradFill rotWithShape="0">
                <a:gsLst>
                  <a:gs pos="0">
                    <a:srgbClr val="9966FF"/>
                  </a:gs>
                  <a:gs pos="100000">
                    <a:srgbClr val="8B5DE8"/>
                  </a:gs>
                </a:gsLst>
                <a:lin ang="5400000" scaled="1"/>
              </a:gradFill>
              <a:ln w="9525">
                <a:noFill/>
                <a:round/>
                <a:headEnd/>
                <a:tailEnd/>
              </a:ln>
              <a:effectLst/>
            </p:spPr>
            <p:txBody>
              <a:bodyPr wrap="none" anchor="ctr"/>
              <a:lstStyle/>
              <a:p>
                <a:endParaRPr lang="en-US"/>
              </a:p>
            </p:txBody>
          </p:sp>
          <p:sp>
            <p:nvSpPr>
              <p:cNvPr id="1047" name="AutoShape 25"/>
              <p:cNvSpPr>
                <a:spLocks noChangeArrowheads="1"/>
              </p:cNvSpPr>
              <p:nvPr/>
            </p:nvSpPr>
            <p:spPr bwMode="auto">
              <a:xfrm>
                <a:off x="2142" y="3852"/>
                <a:ext cx="891" cy="461"/>
              </a:xfrm>
              <a:custGeom>
                <a:avLst/>
                <a:gdLst>
                  <a:gd name="T0" fmla="*/ 23 w 890"/>
                  <a:gd name="T1" fmla="*/ 275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9 w 890"/>
                  <a:gd name="T17" fmla="*/ 18 h 462"/>
                  <a:gd name="T18" fmla="*/ 533 w 890"/>
                  <a:gd name="T19" fmla="*/ 24 h 462"/>
                  <a:gd name="T20" fmla="*/ 610 w 890"/>
                  <a:gd name="T21" fmla="*/ 36 h 462"/>
                  <a:gd name="T22" fmla="*/ 682 w 890"/>
                  <a:gd name="T23" fmla="*/ 60 h 462"/>
                  <a:gd name="T24" fmla="*/ 742 w 890"/>
                  <a:gd name="T25" fmla="*/ 96 h 462"/>
                  <a:gd name="T26" fmla="*/ 796 w 890"/>
                  <a:gd name="T27" fmla="*/ 132 h 462"/>
                  <a:gd name="T28" fmla="*/ 832 w 890"/>
                  <a:gd name="T29" fmla="*/ 174 h 462"/>
                  <a:gd name="T30" fmla="*/ 862 w 890"/>
                  <a:gd name="T31" fmla="*/ 222 h 462"/>
                  <a:gd name="T32" fmla="*/ 868 w 890"/>
                  <a:gd name="T33" fmla="*/ 275 h 462"/>
                  <a:gd name="T34" fmla="*/ 856 w 890"/>
                  <a:gd name="T35" fmla="*/ 329 h 462"/>
                  <a:gd name="T36" fmla="*/ 832 w 890"/>
                  <a:gd name="T37" fmla="*/ 377 h 462"/>
                  <a:gd name="T38" fmla="*/ 784 w 890"/>
                  <a:gd name="T39" fmla="*/ 425 h 462"/>
                  <a:gd name="T40" fmla="*/ 724 w 890"/>
                  <a:gd name="T41" fmla="*/ 461 h 462"/>
                  <a:gd name="T42" fmla="*/ 766 w 890"/>
                  <a:gd name="T43" fmla="*/ 461 h 462"/>
                  <a:gd name="T44" fmla="*/ 820 w 890"/>
                  <a:gd name="T45" fmla="*/ 425 h 462"/>
                  <a:gd name="T46" fmla="*/ 856 w 890"/>
                  <a:gd name="T47" fmla="*/ 377 h 462"/>
                  <a:gd name="T48" fmla="*/ 885 w 890"/>
                  <a:gd name="T49" fmla="*/ 329 h 462"/>
                  <a:gd name="T50" fmla="*/ 891 w 890"/>
                  <a:gd name="T51" fmla="*/ 275 h 462"/>
                  <a:gd name="T52" fmla="*/ 885 w 890"/>
                  <a:gd name="T53" fmla="*/ 222 h 462"/>
                  <a:gd name="T54" fmla="*/ 856 w 890"/>
                  <a:gd name="T55" fmla="*/ 168 h 462"/>
                  <a:gd name="T56" fmla="*/ 814 w 890"/>
                  <a:gd name="T57" fmla="*/ 120 h 462"/>
                  <a:gd name="T58" fmla="*/ 760 w 890"/>
                  <a:gd name="T59" fmla="*/ 84 h 462"/>
                  <a:gd name="T60" fmla="*/ 694 w 890"/>
                  <a:gd name="T61" fmla="*/ 48 h 462"/>
                  <a:gd name="T62" fmla="*/ 622 w 890"/>
                  <a:gd name="T63" fmla="*/ 24 h 462"/>
                  <a:gd name="T64" fmla="*/ 539 w 890"/>
                  <a:gd name="T65" fmla="*/ 6 h 462"/>
                  <a:gd name="T66" fmla="*/ 449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5 h 462"/>
                  <a:gd name="T84" fmla="*/ 6 w 890"/>
                  <a:gd name="T85" fmla="*/ 329 h 462"/>
                  <a:gd name="T86" fmla="*/ 35 w 890"/>
                  <a:gd name="T87" fmla="*/ 377 h 462"/>
                  <a:gd name="T88" fmla="*/ 71 w 890"/>
                  <a:gd name="T89" fmla="*/ 425 h 462"/>
                  <a:gd name="T90" fmla="*/ 125 w 890"/>
                  <a:gd name="T91" fmla="*/ 461 h 462"/>
                  <a:gd name="T92" fmla="*/ 167 w 890"/>
                  <a:gd name="T93" fmla="*/ 461 h 462"/>
                  <a:gd name="T94" fmla="*/ 107 w 890"/>
                  <a:gd name="T95" fmla="*/ 425 h 462"/>
                  <a:gd name="T96" fmla="*/ 59 w 890"/>
                  <a:gd name="T97" fmla="*/ 377 h 462"/>
                  <a:gd name="T98" fmla="*/ 35 w 890"/>
                  <a:gd name="T99" fmla="*/ 329 h 462"/>
                  <a:gd name="T100" fmla="*/ 23 w 890"/>
                  <a:gd name="T101" fmla="*/ 275 h 462"/>
                  <a:gd name="T102" fmla="*/ 23 w 890"/>
                  <a:gd name="T103" fmla="*/ 275 h 46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0"/>
                  <a:gd name="T157" fmla="*/ 0 h 462"/>
                  <a:gd name="T158" fmla="*/ 890 w 890"/>
                  <a:gd name="T159" fmla="*/ 462 h 46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close/>
                  </a:path>
                </a:pathLst>
              </a:custGeom>
              <a:gradFill rotWithShape="0">
                <a:gsLst>
                  <a:gs pos="0">
                    <a:srgbClr val="8256D8"/>
                  </a:gs>
                  <a:gs pos="100000">
                    <a:srgbClr val="9966FF"/>
                  </a:gs>
                </a:gsLst>
                <a:lin ang="13500000" scaled="1"/>
              </a:gradFill>
              <a:ln w="9525">
                <a:noFill/>
                <a:round/>
                <a:headEnd/>
                <a:tailEnd/>
              </a:ln>
              <a:effectLst/>
            </p:spPr>
            <p:txBody>
              <a:bodyPr wrap="none" anchor="ctr"/>
              <a:lstStyle/>
              <a:p>
                <a:endParaRPr lang="en-US"/>
              </a:p>
            </p:txBody>
          </p:sp>
          <p:sp>
            <p:nvSpPr>
              <p:cNvPr id="1048" name="AutoShape 26"/>
              <p:cNvSpPr>
                <a:spLocks noChangeArrowheads="1"/>
              </p:cNvSpPr>
              <p:nvPr/>
            </p:nvSpPr>
            <p:spPr bwMode="auto">
              <a:xfrm>
                <a:off x="2082" y="3828"/>
                <a:ext cx="406" cy="485"/>
              </a:xfrm>
              <a:custGeom>
                <a:avLst/>
                <a:gdLst>
                  <a:gd name="T0" fmla="*/ 18 w 406"/>
                  <a:gd name="T1" fmla="*/ 299 h 486"/>
                  <a:gd name="T2" fmla="*/ 24 w 406"/>
                  <a:gd name="T3" fmla="*/ 245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5 h 486"/>
                  <a:gd name="T34" fmla="*/ 0 w 406"/>
                  <a:gd name="T35" fmla="*/ 299 h 486"/>
                  <a:gd name="T36" fmla="*/ 6 w 406"/>
                  <a:gd name="T37" fmla="*/ 347 h 486"/>
                  <a:gd name="T38" fmla="*/ 30 w 406"/>
                  <a:gd name="T39" fmla="*/ 395 h 486"/>
                  <a:gd name="T40" fmla="*/ 66 w 406"/>
                  <a:gd name="T41" fmla="*/ 443 h 486"/>
                  <a:gd name="T42" fmla="*/ 107 w 406"/>
                  <a:gd name="T43" fmla="*/ 485 h 486"/>
                  <a:gd name="T44" fmla="*/ 131 w 406"/>
                  <a:gd name="T45" fmla="*/ 485 h 486"/>
                  <a:gd name="T46" fmla="*/ 83 w 406"/>
                  <a:gd name="T47" fmla="*/ 449 h 486"/>
                  <a:gd name="T48" fmla="*/ 48 w 406"/>
                  <a:gd name="T49" fmla="*/ 401 h 486"/>
                  <a:gd name="T50" fmla="*/ 24 w 406"/>
                  <a:gd name="T51" fmla="*/ 353 h 486"/>
                  <a:gd name="T52" fmla="*/ 18 w 406"/>
                  <a:gd name="T53" fmla="*/ 299 h 486"/>
                  <a:gd name="T54" fmla="*/ 18 w 406"/>
                  <a:gd name="T55" fmla="*/ 299 h 48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6"/>
                  <a:gd name="T85" fmla="*/ 0 h 486"/>
                  <a:gd name="T86" fmla="*/ 406 w 406"/>
                  <a:gd name="T87" fmla="*/ 486 h 48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close/>
                  </a:path>
                </a:pathLst>
              </a:custGeom>
              <a:gradFill rotWithShape="0">
                <a:gsLst>
                  <a:gs pos="0">
                    <a:srgbClr val="8B5DE8"/>
                  </a:gs>
                  <a:gs pos="100000">
                    <a:srgbClr val="9966FF"/>
                  </a:gs>
                </a:gsLst>
                <a:lin ang="10800000" scaled="1"/>
              </a:gradFill>
              <a:ln w="9525">
                <a:noFill/>
                <a:round/>
                <a:headEnd/>
                <a:tailEnd/>
              </a:ln>
              <a:effectLst/>
            </p:spPr>
            <p:txBody>
              <a:bodyPr wrap="none" anchor="ctr"/>
              <a:lstStyle/>
              <a:p>
                <a:endParaRPr lang="en-US"/>
              </a:p>
            </p:txBody>
          </p:sp>
          <p:sp>
            <p:nvSpPr>
              <p:cNvPr id="1049" name="AutoShape 27"/>
              <p:cNvSpPr>
                <a:spLocks noChangeArrowheads="1"/>
              </p:cNvSpPr>
              <p:nvPr/>
            </p:nvSpPr>
            <p:spPr bwMode="auto">
              <a:xfrm>
                <a:off x="2987" y="4044"/>
                <a:ext cx="107" cy="251"/>
              </a:xfrm>
              <a:custGeom>
                <a:avLst/>
                <a:gdLst>
                  <a:gd name="T0" fmla="*/ 89 w 107"/>
                  <a:gd name="T1" fmla="*/ 84 h 252"/>
                  <a:gd name="T2" fmla="*/ 83 w 107"/>
                  <a:gd name="T3" fmla="*/ 131 h 252"/>
                  <a:gd name="T4" fmla="*/ 65 w 107"/>
                  <a:gd name="T5" fmla="*/ 173 h 252"/>
                  <a:gd name="T6" fmla="*/ 36 w 107"/>
                  <a:gd name="T7" fmla="*/ 215 h 252"/>
                  <a:gd name="T8" fmla="*/ 0 w 107"/>
                  <a:gd name="T9" fmla="*/ 251 h 252"/>
                  <a:gd name="T10" fmla="*/ 18 w 107"/>
                  <a:gd name="T11" fmla="*/ 251 h 252"/>
                  <a:gd name="T12" fmla="*/ 53 w 107"/>
                  <a:gd name="T13" fmla="*/ 215 h 252"/>
                  <a:gd name="T14" fmla="*/ 83 w 107"/>
                  <a:gd name="T15" fmla="*/ 173 h 252"/>
                  <a:gd name="T16" fmla="*/ 101 w 107"/>
                  <a:gd name="T17" fmla="*/ 131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7"/>
                  <a:gd name="T49" fmla="*/ 0 h 252"/>
                  <a:gd name="T50" fmla="*/ 107 w 107"/>
                  <a:gd name="T51" fmla="*/ 252 h 25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close/>
                  </a:path>
                </a:pathLst>
              </a:custGeom>
              <a:gradFill rotWithShape="0">
                <a:gsLst>
                  <a:gs pos="0">
                    <a:srgbClr val="7D54D1"/>
                  </a:gs>
                  <a:gs pos="100000">
                    <a:srgbClr val="9966FF"/>
                  </a:gs>
                </a:gsLst>
                <a:lin ang="5400000" scaled="1"/>
              </a:gradFill>
              <a:ln w="9525">
                <a:noFill/>
                <a:round/>
                <a:headEnd/>
                <a:tailEnd/>
              </a:ln>
              <a:effectLst/>
            </p:spPr>
            <p:txBody>
              <a:bodyPr wrap="none" anchor="ctr"/>
              <a:lstStyle/>
              <a:p>
                <a:endParaRPr lang="en-US"/>
              </a:p>
            </p:txBody>
          </p:sp>
          <p:sp>
            <p:nvSpPr>
              <p:cNvPr id="1050" name="AutoShape 28"/>
              <p:cNvSpPr>
                <a:spLocks noChangeArrowheads="1"/>
              </p:cNvSpPr>
              <p:nvPr/>
            </p:nvSpPr>
            <p:spPr bwMode="auto">
              <a:xfrm>
                <a:off x="2068" y="3685"/>
                <a:ext cx="834" cy="149"/>
              </a:xfrm>
              <a:custGeom>
                <a:avLst/>
                <a:gdLst>
                  <a:gd name="T0" fmla="*/ 517 w 835"/>
                  <a:gd name="T1" fmla="*/ 18 h 150"/>
                  <a:gd name="T2" fmla="*/ 596 w 835"/>
                  <a:gd name="T3" fmla="*/ 24 h 150"/>
                  <a:gd name="T4" fmla="*/ 681 w 835"/>
                  <a:gd name="T5" fmla="*/ 30 h 150"/>
                  <a:gd name="T6" fmla="*/ 754 w 835"/>
                  <a:gd name="T7" fmla="*/ 42 h 150"/>
                  <a:gd name="T8" fmla="*/ 827 w 835"/>
                  <a:gd name="T9" fmla="*/ 60 h 150"/>
                  <a:gd name="T10" fmla="*/ 834 w 835"/>
                  <a:gd name="T11" fmla="*/ 42 h 150"/>
                  <a:gd name="T12" fmla="*/ 760 w 835"/>
                  <a:gd name="T13" fmla="*/ 24 h 150"/>
                  <a:gd name="T14" fmla="*/ 687 w 835"/>
                  <a:gd name="T15" fmla="*/ 12 h 150"/>
                  <a:gd name="T16" fmla="*/ 602 w 835"/>
                  <a:gd name="T17" fmla="*/ 6 h 150"/>
                  <a:gd name="T18" fmla="*/ 517 w 835"/>
                  <a:gd name="T19" fmla="*/ 0 h 150"/>
                  <a:gd name="T20" fmla="*/ 372 w 835"/>
                  <a:gd name="T21" fmla="*/ 12 h 150"/>
                  <a:gd name="T22" fmla="*/ 232 w 835"/>
                  <a:gd name="T23" fmla="*/ 36 h 150"/>
                  <a:gd name="T24" fmla="*/ 110 w 835"/>
                  <a:gd name="T25" fmla="*/ 77 h 150"/>
                  <a:gd name="T26" fmla="*/ 0 w 835"/>
                  <a:gd name="T27" fmla="*/ 131 h 150"/>
                  <a:gd name="T28" fmla="*/ 19 w 835"/>
                  <a:gd name="T29" fmla="*/ 149 h 150"/>
                  <a:gd name="T30" fmla="*/ 122 w 835"/>
                  <a:gd name="T31" fmla="*/ 95 h 150"/>
                  <a:gd name="T32" fmla="*/ 244 w 835"/>
                  <a:gd name="T33" fmla="*/ 54 h 150"/>
                  <a:gd name="T34" fmla="*/ 378 w 835"/>
                  <a:gd name="T35" fmla="*/ 30 h 150"/>
                  <a:gd name="T36" fmla="*/ 517 w 835"/>
                  <a:gd name="T37" fmla="*/ 18 h 150"/>
                  <a:gd name="T38" fmla="*/ 517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35"/>
                  <a:gd name="T61" fmla="*/ 0 h 150"/>
                  <a:gd name="T62" fmla="*/ 835 w 835"/>
                  <a:gd name="T63" fmla="*/ 150 h 15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rgbClr val="9966FF"/>
              </a:solidFill>
              <a:ln w="9525">
                <a:noFill/>
                <a:round/>
                <a:headEnd/>
                <a:tailEnd/>
              </a:ln>
              <a:effectLst/>
            </p:spPr>
            <p:txBody>
              <a:bodyPr wrap="none" anchor="ctr"/>
              <a:lstStyle/>
              <a:p>
                <a:endParaRPr lang="en-US"/>
              </a:p>
            </p:txBody>
          </p:sp>
          <p:sp>
            <p:nvSpPr>
              <p:cNvPr id="1051" name="AutoShape 29"/>
              <p:cNvSpPr>
                <a:spLocks noChangeArrowheads="1"/>
              </p:cNvSpPr>
              <p:nvPr/>
            </p:nvSpPr>
            <p:spPr bwMode="auto">
              <a:xfrm>
                <a:off x="1867" y="3853"/>
                <a:ext cx="170" cy="460"/>
              </a:xfrm>
              <a:custGeom>
                <a:avLst/>
                <a:gdLst>
                  <a:gd name="T0" fmla="*/ 31 w 171"/>
                  <a:gd name="T1" fmla="*/ 262 h 461"/>
                  <a:gd name="T2" fmla="*/ 43 w 171"/>
                  <a:gd name="T3" fmla="*/ 191 h 461"/>
                  <a:gd name="T4" fmla="*/ 67 w 171"/>
                  <a:gd name="T5" fmla="*/ 131 h 461"/>
                  <a:gd name="T6" fmla="*/ 115 w 171"/>
                  <a:gd name="T7" fmla="*/ 72 h 461"/>
                  <a:gd name="T8" fmla="*/ 170 w 171"/>
                  <a:gd name="T9" fmla="*/ 18 h 461"/>
                  <a:gd name="T10" fmla="*/ 152 w 171"/>
                  <a:gd name="T11" fmla="*/ 0 h 461"/>
                  <a:gd name="T12" fmla="*/ 85 w 171"/>
                  <a:gd name="T13" fmla="*/ 60 h 461"/>
                  <a:gd name="T14" fmla="*/ 43 w 171"/>
                  <a:gd name="T15" fmla="*/ 120 h 461"/>
                  <a:gd name="T16" fmla="*/ 13 w 171"/>
                  <a:gd name="T17" fmla="*/ 191 h 461"/>
                  <a:gd name="T18" fmla="*/ 0 w 171"/>
                  <a:gd name="T19" fmla="*/ 262 h 461"/>
                  <a:gd name="T20" fmla="*/ 6 w 171"/>
                  <a:gd name="T21" fmla="*/ 316 h 461"/>
                  <a:gd name="T22" fmla="*/ 25 w 171"/>
                  <a:gd name="T23" fmla="*/ 364 h 461"/>
                  <a:gd name="T24" fmla="*/ 49 w 171"/>
                  <a:gd name="T25" fmla="*/ 412 h 461"/>
                  <a:gd name="T26" fmla="*/ 85 w 171"/>
                  <a:gd name="T27" fmla="*/ 460 h 461"/>
                  <a:gd name="T28" fmla="*/ 121 w 171"/>
                  <a:gd name="T29" fmla="*/ 460 h 461"/>
                  <a:gd name="T30" fmla="*/ 85 w 171"/>
                  <a:gd name="T31" fmla="*/ 412 h 461"/>
                  <a:gd name="T32" fmla="*/ 55 w 171"/>
                  <a:gd name="T33" fmla="*/ 364 h 461"/>
                  <a:gd name="T34" fmla="*/ 37 w 171"/>
                  <a:gd name="T35" fmla="*/ 316 h 461"/>
                  <a:gd name="T36" fmla="*/ 31 w 171"/>
                  <a:gd name="T37" fmla="*/ 262 h 461"/>
                  <a:gd name="T38" fmla="*/ 31 w 171"/>
                  <a:gd name="T39" fmla="*/ 262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1"/>
                  <a:gd name="T61" fmla="*/ 0 h 461"/>
                  <a:gd name="T62" fmla="*/ 171 w 171"/>
                  <a:gd name="T63" fmla="*/ 461 h 46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rgbClr val="9966FF"/>
              </a:solidFill>
              <a:ln w="9525">
                <a:noFill/>
                <a:round/>
                <a:headEnd/>
                <a:tailEnd/>
              </a:ln>
              <a:effectLst/>
            </p:spPr>
            <p:txBody>
              <a:bodyPr wrap="none" anchor="ctr"/>
              <a:lstStyle/>
              <a:p>
                <a:endParaRPr lang="en-US"/>
              </a:p>
            </p:txBody>
          </p:sp>
          <p:sp>
            <p:nvSpPr>
              <p:cNvPr id="1052" name="AutoShape 30"/>
              <p:cNvSpPr>
                <a:spLocks noChangeArrowheads="1"/>
              </p:cNvSpPr>
              <p:nvPr/>
            </p:nvSpPr>
            <p:spPr bwMode="auto">
              <a:xfrm>
                <a:off x="2951" y="3751"/>
                <a:ext cx="359" cy="562"/>
              </a:xfrm>
              <a:custGeom>
                <a:avLst/>
                <a:gdLst>
                  <a:gd name="T0" fmla="*/ 359 w 360"/>
                  <a:gd name="T1" fmla="*/ 364 h 563"/>
                  <a:gd name="T2" fmla="*/ 352 w 360"/>
                  <a:gd name="T3" fmla="*/ 304 h 563"/>
                  <a:gd name="T4" fmla="*/ 334 w 360"/>
                  <a:gd name="T5" fmla="*/ 251 h 563"/>
                  <a:gd name="T6" fmla="*/ 304 w 360"/>
                  <a:gd name="T7" fmla="*/ 204 h 563"/>
                  <a:gd name="T8" fmla="*/ 261 w 360"/>
                  <a:gd name="T9" fmla="*/ 156 h 563"/>
                  <a:gd name="T10" fmla="*/ 212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8 w 360"/>
                  <a:gd name="T25" fmla="*/ 114 h 563"/>
                  <a:gd name="T26" fmla="*/ 237 w 360"/>
                  <a:gd name="T27" fmla="*/ 162 h 563"/>
                  <a:gd name="T28" fmla="*/ 273 w 360"/>
                  <a:gd name="T29" fmla="*/ 210 h 563"/>
                  <a:gd name="T30" fmla="*/ 298 w 360"/>
                  <a:gd name="T31" fmla="*/ 257 h 563"/>
                  <a:gd name="T32" fmla="*/ 316 w 360"/>
                  <a:gd name="T33" fmla="*/ 310 h 563"/>
                  <a:gd name="T34" fmla="*/ 322 w 360"/>
                  <a:gd name="T35" fmla="*/ 364 h 563"/>
                  <a:gd name="T36" fmla="*/ 316 w 360"/>
                  <a:gd name="T37" fmla="*/ 418 h 563"/>
                  <a:gd name="T38" fmla="*/ 298 w 360"/>
                  <a:gd name="T39" fmla="*/ 466 h 563"/>
                  <a:gd name="T40" fmla="*/ 273 w 360"/>
                  <a:gd name="T41" fmla="*/ 514 h 563"/>
                  <a:gd name="T42" fmla="*/ 237 w 360"/>
                  <a:gd name="T43" fmla="*/ 562 h 563"/>
                  <a:gd name="T44" fmla="*/ 267 w 360"/>
                  <a:gd name="T45" fmla="*/ 562 h 563"/>
                  <a:gd name="T46" fmla="*/ 310 w 360"/>
                  <a:gd name="T47" fmla="*/ 514 h 563"/>
                  <a:gd name="T48" fmla="*/ 334 w 360"/>
                  <a:gd name="T49" fmla="*/ 466 h 563"/>
                  <a:gd name="T50" fmla="*/ 352 w 360"/>
                  <a:gd name="T51" fmla="*/ 418 h 563"/>
                  <a:gd name="T52" fmla="*/ 359 w 360"/>
                  <a:gd name="T53" fmla="*/ 364 h 563"/>
                  <a:gd name="T54" fmla="*/ 359 w 360"/>
                  <a:gd name="T55" fmla="*/ 364 h 56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60"/>
                  <a:gd name="T85" fmla="*/ 0 h 563"/>
                  <a:gd name="T86" fmla="*/ 360 w 360"/>
                  <a:gd name="T87" fmla="*/ 563 h 56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close/>
                  </a:path>
                </a:pathLst>
              </a:custGeom>
              <a:gradFill rotWithShape="0">
                <a:gsLst>
                  <a:gs pos="0">
                    <a:srgbClr val="865AE0"/>
                  </a:gs>
                  <a:gs pos="100000">
                    <a:srgbClr val="9966FF"/>
                  </a:gs>
                </a:gsLst>
                <a:lin ang="5400000" scaled="1"/>
              </a:gradFill>
              <a:ln w="9525">
                <a:noFill/>
                <a:round/>
                <a:headEnd/>
                <a:tailEnd/>
              </a:ln>
              <a:effectLst/>
            </p:spPr>
            <p:txBody>
              <a:bodyPr wrap="none" anchor="ctr"/>
              <a:lstStyle/>
              <a:p>
                <a:endParaRPr lang="en-US"/>
              </a:p>
            </p:txBody>
          </p:sp>
          <p:sp>
            <p:nvSpPr>
              <p:cNvPr id="1053" name="AutoShape 31"/>
              <p:cNvSpPr>
                <a:spLocks noChangeArrowheads="1"/>
              </p:cNvSpPr>
              <p:nvPr/>
            </p:nvSpPr>
            <p:spPr bwMode="auto">
              <a:xfrm>
                <a:off x="2318" y="3631"/>
                <a:ext cx="1077" cy="424"/>
              </a:xfrm>
              <a:custGeom>
                <a:avLst/>
                <a:gdLst>
                  <a:gd name="T0" fmla="*/ 1052 w 1078"/>
                  <a:gd name="T1" fmla="*/ 424 h 425"/>
                  <a:gd name="T2" fmla="*/ 1077 w 1078"/>
                  <a:gd name="T3" fmla="*/ 418 h 425"/>
                  <a:gd name="T4" fmla="*/ 1065 w 1078"/>
                  <a:gd name="T5" fmla="*/ 376 h 425"/>
                  <a:gd name="T6" fmla="*/ 1046 w 1078"/>
                  <a:gd name="T7" fmla="*/ 335 h 425"/>
                  <a:gd name="T8" fmla="*/ 985 w 1078"/>
                  <a:gd name="T9" fmla="*/ 251 h 425"/>
                  <a:gd name="T10" fmla="*/ 906 w 1078"/>
                  <a:gd name="T11" fmla="*/ 180 h 425"/>
                  <a:gd name="T12" fmla="*/ 809 w 1078"/>
                  <a:gd name="T13" fmla="*/ 120 h 425"/>
                  <a:gd name="T14" fmla="*/ 693 w 1078"/>
                  <a:gd name="T15" fmla="*/ 72 h 425"/>
                  <a:gd name="T16" fmla="*/ 559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3 w 1078"/>
                  <a:gd name="T35" fmla="*/ 42 h 425"/>
                  <a:gd name="T36" fmla="*/ 681 w 1078"/>
                  <a:gd name="T37" fmla="*/ 84 h 425"/>
                  <a:gd name="T38" fmla="*/ 797 w 1078"/>
                  <a:gd name="T39" fmla="*/ 132 h 425"/>
                  <a:gd name="T40" fmla="*/ 894 w 1078"/>
                  <a:gd name="T41" fmla="*/ 192 h 425"/>
                  <a:gd name="T42" fmla="*/ 967 w 1078"/>
                  <a:gd name="T43" fmla="*/ 263 h 425"/>
                  <a:gd name="T44" fmla="*/ 998 w 1078"/>
                  <a:gd name="T45" fmla="*/ 299 h 425"/>
                  <a:gd name="T46" fmla="*/ 1022 w 1078"/>
                  <a:gd name="T47" fmla="*/ 341 h 425"/>
                  <a:gd name="T48" fmla="*/ 1040 w 1078"/>
                  <a:gd name="T49" fmla="*/ 382 h 425"/>
                  <a:gd name="T50" fmla="*/ 1052 w 1078"/>
                  <a:gd name="T51" fmla="*/ 424 h 425"/>
                  <a:gd name="T52" fmla="*/ 1052 w 1078"/>
                  <a:gd name="T53" fmla="*/ 424 h 42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78"/>
                  <a:gd name="T82" fmla="*/ 0 h 425"/>
                  <a:gd name="T83" fmla="*/ 1078 w 1078"/>
                  <a:gd name="T84" fmla="*/ 425 h 42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close/>
                  </a:path>
                </a:pathLst>
              </a:custGeom>
              <a:gradFill rotWithShape="0">
                <a:gsLst>
                  <a:gs pos="0">
                    <a:srgbClr val="865AE0"/>
                  </a:gs>
                  <a:gs pos="100000">
                    <a:srgbClr val="9966FF"/>
                  </a:gs>
                </a:gsLst>
                <a:lin ang="5400000" scaled="1"/>
              </a:gradFill>
              <a:ln w="9525">
                <a:noFill/>
                <a:round/>
                <a:headEnd/>
                <a:tailEnd/>
              </a:ln>
              <a:effectLst/>
            </p:spPr>
            <p:txBody>
              <a:bodyPr wrap="none" anchor="ctr"/>
              <a:lstStyle/>
              <a:p>
                <a:endParaRPr lang="en-US"/>
              </a:p>
            </p:txBody>
          </p:sp>
          <p:sp>
            <p:nvSpPr>
              <p:cNvPr id="1054" name="AutoShape 32"/>
              <p:cNvSpPr>
                <a:spLocks noChangeArrowheads="1"/>
              </p:cNvSpPr>
              <p:nvPr/>
            </p:nvSpPr>
            <p:spPr bwMode="auto">
              <a:xfrm>
                <a:off x="3304" y="4080"/>
                <a:ext cx="97" cy="233"/>
              </a:xfrm>
              <a:custGeom>
                <a:avLst/>
                <a:gdLst>
                  <a:gd name="T0" fmla="*/ 0 w 98"/>
                  <a:gd name="T1" fmla="*/ 233 h 234"/>
                  <a:gd name="T2" fmla="*/ 25 w 98"/>
                  <a:gd name="T3" fmla="*/ 233 h 234"/>
                  <a:gd name="T4" fmla="*/ 54 w 98"/>
                  <a:gd name="T5" fmla="*/ 185 h 234"/>
                  <a:gd name="T6" fmla="*/ 79 w 98"/>
                  <a:gd name="T7" fmla="*/ 137 h 234"/>
                  <a:gd name="T8" fmla="*/ 91 w 98"/>
                  <a:gd name="T9" fmla="*/ 90 h 234"/>
                  <a:gd name="T10" fmla="*/ 97 w 98"/>
                  <a:gd name="T11" fmla="*/ 36 h 234"/>
                  <a:gd name="T12" fmla="*/ 97 w 98"/>
                  <a:gd name="T13" fmla="*/ 0 h 234"/>
                  <a:gd name="T14" fmla="*/ 73 w 98"/>
                  <a:gd name="T15" fmla="*/ 0 h 234"/>
                  <a:gd name="T16" fmla="*/ 73 w 98"/>
                  <a:gd name="T17" fmla="*/ 36 h 234"/>
                  <a:gd name="T18" fmla="*/ 66 w 98"/>
                  <a:gd name="T19" fmla="*/ 90 h 234"/>
                  <a:gd name="T20" fmla="*/ 54 w 98"/>
                  <a:gd name="T21" fmla="*/ 137 h 234"/>
                  <a:gd name="T22" fmla="*/ 31 w 98"/>
                  <a:gd name="T23" fmla="*/ 185 h 234"/>
                  <a:gd name="T24" fmla="*/ 0 w 98"/>
                  <a:gd name="T25" fmla="*/ 233 h 234"/>
                  <a:gd name="T26" fmla="*/ 0 w 98"/>
                  <a:gd name="T27" fmla="*/ 233 h 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8"/>
                  <a:gd name="T43" fmla="*/ 0 h 234"/>
                  <a:gd name="T44" fmla="*/ 98 w 98"/>
                  <a:gd name="T45" fmla="*/ 234 h 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close/>
                  </a:path>
                </a:pathLst>
              </a:custGeom>
              <a:gradFill rotWithShape="0">
                <a:gsLst>
                  <a:gs pos="0">
                    <a:srgbClr val="865AE0"/>
                  </a:gs>
                  <a:gs pos="100000">
                    <a:srgbClr val="9966FF"/>
                  </a:gs>
                </a:gsLst>
                <a:lin ang="5400000" scaled="1"/>
              </a:gradFill>
              <a:ln w="9525">
                <a:noFill/>
                <a:round/>
                <a:headEnd/>
                <a:tailEnd/>
              </a:ln>
              <a:effectLst/>
            </p:spPr>
            <p:txBody>
              <a:bodyPr wrap="none" anchor="ctr"/>
              <a:lstStyle/>
              <a:p>
                <a:endParaRPr lang="en-US"/>
              </a:p>
            </p:txBody>
          </p:sp>
          <p:sp>
            <p:nvSpPr>
              <p:cNvPr id="1055" name="AutoShape 33"/>
              <p:cNvSpPr>
                <a:spLocks noChangeArrowheads="1"/>
              </p:cNvSpPr>
              <p:nvPr/>
            </p:nvSpPr>
            <p:spPr bwMode="auto">
              <a:xfrm>
                <a:off x="1776" y="3673"/>
                <a:ext cx="480" cy="640"/>
              </a:xfrm>
              <a:custGeom>
                <a:avLst/>
                <a:gdLst>
                  <a:gd name="T0" fmla="*/ 18 w 481"/>
                  <a:gd name="T1" fmla="*/ 442 h 641"/>
                  <a:gd name="T2" fmla="*/ 24 w 481"/>
                  <a:gd name="T3" fmla="*/ 370 h 641"/>
                  <a:gd name="T4" fmla="*/ 55 w 481"/>
                  <a:gd name="T5" fmla="*/ 305 h 641"/>
                  <a:gd name="T6" fmla="*/ 91 w 481"/>
                  <a:gd name="T7" fmla="*/ 246 h 641"/>
                  <a:gd name="T8" fmla="*/ 146 w 481"/>
                  <a:gd name="T9" fmla="*/ 186 h 641"/>
                  <a:gd name="T10" fmla="*/ 213 w 481"/>
                  <a:gd name="T11" fmla="*/ 132 h 641"/>
                  <a:gd name="T12" fmla="*/ 291 w 481"/>
                  <a:gd name="T13" fmla="*/ 84 h 641"/>
                  <a:gd name="T14" fmla="*/ 383 w 481"/>
                  <a:gd name="T15" fmla="*/ 48 h 641"/>
                  <a:gd name="T16" fmla="*/ 480 w 481"/>
                  <a:gd name="T17" fmla="*/ 12 h 641"/>
                  <a:gd name="T18" fmla="*/ 456 w 481"/>
                  <a:gd name="T19" fmla="*/ 0 h 641"/>
                  <a:gd name="T20" fmla="*/ 358 w 481"/>
                  <a:gd name="T21" fmla="*/ 36 h 641"/>
                  <a:gd name="T22" fmla="*/ 273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0 h 641"/>
                  <a:gd name="T34" fmla="*/ 0 w 481"/>
                  <a:gd name="T35" fmla="*/ 442 h 641"/>
                  <a:gd name="T36" fmla="*/ 6 w 481"/>
                  <a:gd name="T37" fmla="*/ 496 h 641"/>
                  <a:gd name="T38" fmla="*/ 18 w 481"/>
                  <a:gd name="T39" fmla="*/ 544 h 641"/>
                  <a:gd name="T40" fmla="*/ 43 w 481"/>
                  <a:gd name="T41" fmla="*/ 592 h 641"/>
                  <a:gd name="T42" fmla="*/ 73 w 481"/>
                  <a:gd name="T43" fmla="*/ 640 h 641"/>
                  <a:gd name="T44" fmla="*/ 97 w 481"/>
                  <a:gd name="T45" fmla="*/ 640 h 641"/>
                  <a:gd name="T46" fmla="*/ 67 w 481"/>
                  <a:gd name="T47" fmla="*/ 592 h 641"/>
                  <a:gd name="T48" fmla="*/ 43 w 481"/>
                  <a:gd name="T49" fmla="*/ 544 h 641"/>
                  <a:gd name="T50" fmla="*/ 24 w 481"/>
                  <a:gd name="T51" fmla="*/ 496 h 641"/>
                  <a:gd name="T52" fmla="*/ 18 w 481"/>
                  <a:gd name="T53" fmla="*/ 442 h 641"/>
                  <a:gd name="T54" fmla="*/ 18 w 481"/>
                  <a:gd name="T55" fmla="*/ 442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81"/>
                  <a:gd name="T85" fmla="*/ 0 h 641"/>
                  <a:gd name="T86" fmla="*/ 481 w 481"/>
                  <a:gd name="T87" fmla="*/ 641 h 6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rgbClr val="9966FF"/>
              </a:solidFill>
              <a:ln w="9525">
                <a:noFill/>
                <a:round/>
                <a:headEnd/>
                <a:tailEnd/>
              </a:ln>
              <a:effectLst/>
            </p:spPr>
            <p:txBody>
              <a:bodyPr wrap="none" anchor="ctr"/>
              <a:lstStyle/>
              <a:p>
                <a:endParaRPr lang="en-US"/>
              </a:p>
            </p:txBody>
          </p:sp>
          <p:sp>
            <p:nvSpPr>
              <p:cNvPr id="1056" name="AutoShape 34"/>
              <p:cNvSpPr>
                <a:spLocks noChangeArrowheads="1"/>
              </p:cNvSpPr>
              <p:nvPr/>
            </p:nvSpPr>
            <p:spPr bwMode="auto">
              <a:xfrm>
                <a:off x="4200" y="3402"/>
                <a:ext cx="1200" cy="730"/>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5 h 731"/>
                  <a:gd name="T10" fmla="*/ 12 w 1201"/>
                  <a:gd name="T11" fmla="*/ 436 h 731"/>
                  <a:gd name="T12" fmla="*/ 101 w 1201"/>
                  <a:gd name="T13" fmla="*/ 568 h 731"/>
                  <a:gd name="T14" fmla="*/ 263 w 1201"/>
                  <a:gd name="T15" fmla="*/ 670 h 731"/>
                  <a:gd name="T16" fmla="*/ 484 w 1201"/>
                  <a:gd name="T17" fmla="*/ 724 h 731"/>
                  <a:gd name="T18" fmla="*/ 722 w 1201"/>
                  <a:gd name="T19" fmla="*/ 724 h 731"/>
                  <a:gd name="T20" fmla="*/ 937 w 1201"/>
                  <a:gd name="T21" fmla="*/ 670 h 731"/>
                  <a:gd name="T22" fmla="*/ 1099 w 1201"/>
                  <a:gd name="T23" fmla="*/ 568 h 731"/>
                  <a:gd name="T24" fmla="*/ 1188 w 1201"/>
                  <a:gd name="T25" fmla="*/ 436 h 731"/>
                  <a:gd name="T26" fmla="*/ 1200 w 1201"/>
                  <a:gd name="T27" fmla="*/ 365 h 731"/>
                  <a:gd name="T28" fmla="*/ 1188 w 1201"/>
                  <a:gd name="T29" fmla="*/ 294 h 731"/>
                  <a:gd name="T30" fmla="*/ 1099 w 1201"/>
                  <a:gd name="T31" fmla="*/ 162 h 731"/>
                  <a:gd name="T32" fmla="*/ 937 w 1201"/>
                  <a:gd name="T33" fmla="*/ 60 h 731"/>
                  <a:gd name="T34" fmla="*/ 722 w 1201"/>
                  <a:gd name="T35" fmla="*/ 6 h 731"/>
                  <a:gd name="T36" fmla="*/ 603 w 1201"/>
                  <a:gd name="T37" fmla="*/ 0 h 731"/>
                  <a:gd name="T38" fmla="*/ 490 w 1201"/>
                  <a:gd name="T39" fmla="*/ 700 h 731"/>
                  <a:gd name="T40" fmla="*/ 287 w 1201"/>
                  <a:gd name="T41" fmla="*/ 646 h 731"/>
                  <a:gd name="T42" fmla="*/ 131 w 1201"/>
                  <a:gd name="T43" fmla="*/ 556 h 731"/>
                  <a:gd name="T44" fmla="*/ 48 w 1201"/>
                  <a:gd name="T45" fmla="*/ 436 h 731"/>
                  <a:gd name="T46" fmla="*/ 36 w 1201"/>
                  <a:gd name="T47" fmla="*/ 365 h 731"/>
                  <a:gd name="T48" fmla="*/ 48 w 1201"/>
                  <a:gd name="T49" fmla="*/ 300 h 731"/>
                  <a:gd name="T50" fmla="*/ 131 w 1201"/>
                  <a:gd name="T51" fmla="*/ 174 h 731"/>
                  <a:gd name="T52" fmla="*/ 287 w 1201"/>
                  <a:gd name="T53" fmla="*/ 84 h 731"/>
                  <a:gd name="T54" fmla="*/ 490 w 1201"/>
                  <a:gd name="T55" fmla="*/ 30 h 731"/>
                  <a:gd name="T56" fmla="*/ 716 w 1201"/>
                  <a:gd name="T57" fmla="*/ 30 h 731"/>
                  <a:gd name="T58" fmla="*/ 919 w 1201"/>
                  <a:gd name="T59" fmla="*/ 84 h 731"/>
                  <a:gd name="T60" fmla="*/ 1069 w 1201"/>
                  <a:gd name="T61" fmla="*/ 174 h 731"/>
                  <a:gd name="T62" fmla="*/ 1152 w 1201"/>
                  <a:gd name="T63" fmla="*/ 300 h 731"/>
                  <a:gd name="T64" fmla="*/ 1152 w 1201"/>
                  <a:gd name="T65" fmla="*/ 436 h 731"/>
                  <a:gd name="T66" fmla="*/ 1069 w 1201"/>
                  <a:gd name="T67" fmla="*/ 556 h 731"/>
                  <a:gd name="T68" fmla="*/ 919 w 1201"/>
                  <a:gd name="T69" fmla="*/ 646 h 731"/>
                  <a:gd name="T70" fmla="*/ 716 w 1201"/>
                  <a:gd name="T71" fmla="*/ 700 h 731"/>
                  <a:gd name="T72" fmla="*/ 603 w 1201"/>
                  <a:gd name="T73" fmla="*/ 706 h 7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1"/>
                  <a:gd name="T112" fmla="*/ 0 h 731"/>
                  <a:gd name="T113" fmla="*/ 1201 w 1201"/>
                  <a:gd name="T114" fmla="*/ 731 h 7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close/>
                  </a:path>
                </a:pathLst>
              </a:custGeom>
              <a:gradFill rotWithShape="0">
                <a:gsLst>
                  <a:gs pos="0">
                    <a:srgbClr val="9966FF"/>
                  </a:gs>
                  <a:gs pos="100000">
                    <a:srgbClr val="9C6BFF"/>
                  </a:gs>
                </a:gsLst>
                <a:lin ang="5400000" scaled="1"/>
              </a:gradFill>
              <a:ln w="9525">
                <a:noFill/>
                <a:round/>
                <a:headEnd/>
                <a:tailEnd/>
              </a:ln>
              <a:effectLst/>
            </p:spPr>
            <p:txBody>
              <a:bodyPr wrap="none" anchor="ctr"/>
              <a:lstStyle/>
              <a:p>
                <a:endParaRPr lang="en-US"/>
              </a:p>
            </p:txBody>
          </p:sp>
          <p:sp>
            <p:nvSpPr>
              <p:cNvPr id="1057" name="AutoShape 35"/>
              <p:cNvSpPr>
                <a:spLocks noChangeArrowheads="1"/>
              </p:cNvSpPr>
              <p:nvPr/>
            </p:nvSpPr>
            <p:spPr bwMode="auto">
              <a:xfrm>
                <a:off x="4128" y="3366"/>
                <a:ext cx="543" cy="736"/>
              </a:xfrm>
              <a:custGeom>
                <a:avLst/>
                <a:gdLst>
                  <a:gd name="T0" fmla="*/ 24 w 544"/>
                  <a:gd name="T1" fmla="*/ 401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4 w 544"/>
                  <a:gd name="T13" fmla="*/ 60 h 737"/>
                  <a:gd name="T14" fmla="*/ 435 w 544"/>
                  <a:gd name="T15" fmla="*/ 30 h 737"/>
                  <a:gd name="T16" fmla="*/ 543 w 544"/>
                  <a:gd name="T17" fmla="*/ 12 h 737"/>
                  <a:gd name="T18" fmla="*/ 543 w 544"/>
                  <a:gd name="T19" fmla="*/ 0 h 737"/>
                  <a:gd name="T20" fmla="*/ 429 w 544"/>
                  <a:gd name="T21" fmla="*/ 18 h 737"/>
                  <a:gd name="T22" fmla="*/ 328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1 h 737"/>
                  <a:gd name="T36" fmla="*/ 6 w 544"/>
                  <a:gd name="T37" fmla="*/ 454 h 737"/>
                  <a:gd name="T38" fmla="*/ 18 w 544"/>
                  <a:gd name="T39" fmla="*/ 502 h 737"/>
                  <a:gd name="T40" fmla="*/ 42 w 544"/>
                  <a:gd name="T41" fmla="*/ 544 h 737"/>
                  <a:gd name="T42" fmla="*/ 78 w 544"/>
                  <a:gd name="T43" fmla="*/ 592 h 737"/>
                  <a:gd name="T44" fmla="*/ 114 w 544"/>
                  <a:gd name="T45" fmla="*/ 634 h 737"/>
                  <a:gd name="T46" fmla="*/ 161 w 544"/>
                  <a:gd name="T47" fmla="*/ 670 h 737"/>
                  <a:gd name="T48" fmla="*/ 221 w 544"/>
                  <a:gd name="T49" fmla="*/ 706 h 737"/>
                  <a:gd name="T50" fmla="*/ 280 w 544"/>
                  <a:gd name="T51" fmla="*/ 736 h 737"/>
                  <a:gd name="T52" fmla="*/ 322 w 544"/>
                  <a:gd name="T53" fmla="*/ 736 h 737"/>
                  <a:gd name="T54" fmla="*/ 257 w 544"/>
                  <a:gd name="T55" fmla="*/ 706 h 737"/>
                  <a:gd name="T56" fmla="*/ 203 w 544"/>
                  <a:gd name="T57" fmla="*/ 670 h 737"/>
                  <a:gd name="T58" fmla="*/ 149 w 544"/>
                  <a:gd name="T59" fmla="*/ 634 h 737"/>
                  <a:gd name="T60" fmla="*/ 108 w 544"/>
                  <a:gd name="T61" fmla="*/ 592 h 737"/>
                  <a:gd name="T62" fmla="*/ 72 w 544"/>
                  <a:gd name="T63" fmla="*/ 550 h 737"/>
                  <a:gd name="T64" fmla="*/ 48 w 544"/>
                  <a:gd name="T65" fmla="*/ 502 h 737"/>
                  <a:gd name="T66" fmla="*/ 30 w 544"/>
                  <a:gd name="T67" fmla="*/ 454 h 737"/>
                  <a:gd name="T68" fmla="*/ 24 w 544"/>
                  <a:gd name="T69" fmla="*/ 401 h 737"/>
                  <a:gd name="T70" fmla="*/ 24 w 544"/>
                  <a:gd name="T71" fmla="*/ 401 h 7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4"/>
                  <a:gd name="T109" fmla="*/ 0 h 737"/>
                  <a:gd name="T110" fmla="*/ 544 w 544"/>
                  <a:gd name="T111" fmla="*/ 737 h 73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close/>
                  </a:path>
                </a:pathLst>
              </a:custGeom>
              <a:gradFill rotWithShape="0">
                <a:gsLst>
                  <a:gs pos="0">
                    <a:srgbClr val="9966FF"/>
                  </a:gs>
                  <a:gs pos="100000">
                    <a:srgbClr val="9C6BFF"/>
                  </a:gs>
                </a:gsLst>
                <a:lin ang="5400000" scaled="1"/>
              </a:gradFill>
              <a:ln w="9525">
                <a:noFill/>
                <a:round/>
                <a:headEnd/>
                <a:tailEnd/>
              </a:ln>
              <a:effectLst/>
            </p:spPr>
            <p:txBody>
              <a:bodyPr wrap="none" anchor="ctr"/>
              <a:lstStyle/>
              <a:p>
                <a:endParaRPr lang="en-US"/>
              </a:p>
            </p:txBody>
          </p:sp>
          <p:sp>
            <p:nvSpPr>
              <p:cNvPr id="1058" name="AutoShape 36"/>
              <p:cNvSpPr>
                <a:spLocks noChangeArrowheads="1"/>
              </p:cNvSpPr>
              <p:nvPr/>
            </p:nvSpPr>
            <p:spPr bwMode="auto">
              <a:xfrm>
                <a:off x="4792" y="3360"/>
                <a:ext cx="608" cy="251"/>
              </a:xfrm>
              <a:custGeom>
                <a:avLst/>
                <a:gdLst>
                  <a:gd name="T0" fmla="*/ 12 w 609"/>
                  <a:gd name="T1" fmla="*/ 12 h 252"/>
                  <a:gd name="T2" fmla="*/ 113 w 609"/>
                  <a:gd name="T3" fmla="*/ 18 h 252"/>
                  <a:gd name="T4" fmla="*/ 203 w 609"/>
                  <a:gd name="T5" fmla="*/ 30 h 252"/>
                  <a:gd name="T6" fmla="*/ 292 w 609"/>
                  <a:gd name="T7" fmla="*/ 48 h 252"/>
                  <a:gd name="T8" fmla="*/ 375 w 609"/>
                  <a:gd name="T9" fmla="*/ 78 h 252"/>
                  <a:gd name="T10" fmla="*/ 447 w 609"/>
                  <a:gd name="T11" fmla="*/ 114 h 252"/>
                  <a:gd name="T12" fmla="*/ 513 w 609"/>
                  <a:gd name="T13" fmla="*/ 155 h 252"/>
                  <a:gd name="T14" fmla="*/ 566 w 609"/>
                  <a:gd name="T15" fmla="*/ 197 h 252"/>
                  <a:gd name="T16" fmla="*/ 608 w 609"/>
                  <a:gd name="T17" fmla="*/ 251 h 252"/>
                  <a:gd name="T18" fmla="*/ 608 w 609"/>
                  <a:gd name="T19" fmla="*/ 215 h 252"/>
                  <a:gd name="T20" fmla="*/ 560 w 609"/>
                  <a:gd name="T21" fmla="*/ 167 h 252"/>
                  <a:gd name="T22" fmla="*/ 501 w 609"/>
                  <a:gd name="T23" fmla="*/ 126 h 252"/>
                  <a:gd name="T24" fmla="*/ 435 w 609"/>
                  <a:gd name="T25" fmla="*/ 90 h 252"/>
                  <a:gd name="T26" fmla="*/ 363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09"/>
                  <a:gd name="T73" fmla="*/ 0 h 252"/>
                  <a:gd name="T74" fmla="*/ 609 w 609"/>
                  <a:gd name="T75" fmla="*/ 252 h 2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close/>
                  </a:path>
                </a:pathLst>
              </a:custGeom>
              <a:gradFill rotWithShape="0">
                <a:gsLst>
                  <a:gs pos="0">
                    <a:srgbClr val="9966FF"/>
                  </a:gs>
                  <a:gs pos="100000">
                    <a:srgbClr val="9F6FFF"/>
                  </a:gs>
                </a:gsLst>
                <a:lin ang="5400000" scaled="1"/>
              </a:gradFill>
              <a:ln w="9525">
                <a:noFill/>
                <a:round/>
                <a:headEnd/>
                <a:tailEnd/>
              </a:ln>
              <a:effectLst/>
            </p:spPr>
            <p:txBody>
              <a:bodyPr wrap="none" anchor="ctr"/>
              <a:lstStyle/>
              <a:p>
                <a:endParaRPr lang="en-US"/>
              </a:p>
            </p:txBody>
          </p:sp>
          <p:sp>
            <p:nvSpPr>
              <p:cNvPr id="1059" name="AutoShape 37"/>
              <p:cNvSpPr>
                <a:spLocks noChangeArrowheads="1"/>
              </p:cNvSpPr>
              <p:nvPr/>
            </p:nvSpPr>
            <p:spPr bwMode="auto">
              <a:xfrm>
                <a:off x="5246" y="4007"/>
                <a:ext cx="71" cy="53"/>
              </a:xfrm>
              <a:custGeom>
                <a:avLst/>
                <a:gdLst>
                  <a:gd name="T0" fmla="*/ 71 w 72"/>
                  <a:gd name="T1" fmla="*/ 0 h 54"/>
                  <a:gd name="T2" fmla="*/ 36 w 72"/>
                  <a:gd name="T3" fmla="*/ 29 h 54"/>
                  <a:gd name="T4" fmla="*/ 0 w 72"/>
                  <a:gd name="T5" fmla="*/ 53 h 54"/>
                  <a:gd name="T6" fmla="*/ 36 w 72"/>
                  <a:gd name="T7" fmla="*/ 53 h 54"/>
                  <a:gd name="T8" fmla="*/ 53 w 72"/>
                  <a:gd name="T9" fmla="*/ 41 h 54"/>
                  <a:gd name="T10" fmla="*/ 71 w 72"/>
                  <a:gd name="T11" fmla="*/ 24 h 54"/>
                  <a:gd name="T12" fmla="*/ 71 w 72"/>
                  <a:gd name="T13" fmla="*/ 24 h 54"/>
                  <a:gd name="T14" fmla="*/ 71 w 72"/>
                  <a:gd name="T15" fmla="*/ 0 h 54"/>
                  <a:gd name="T16" fmla="*/ 71 w 72"/>
                  <a:gd name="T17" fmla="*/ 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54"/>
                  <a:gd name="T29" fmla="*/ 72 w 72"/>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54">
                    <a:moveTo>
                      <a:pt x="72" y="0"/>
                    </a:moveTo>
                    <a:lnTo>
                      <a:pt x="36" y="30"/>
                    </a:lnTo>
                    <a:lnTo>
                      <a:pt x="0" y="54"/>
                    </a:lnTo>
                    <a:lnTo>
                      <a:pt x="36" y="54"/>
                    </a:lnTo>
                    <a:lnTo>
                      <a:pt x="54" y="42"/>
                    </a:lnTo>
                    <a:lnTo>
                      <a:pt x="72" y="24"/>
                    </a:lnTo>
                    <a:lnTo>
                      <a:pt x="72" y="0"/>
                    </a:lnTo>
                    <a:close/>
                  </a:path>
                </a:pathLst>
              </a:custGeom>
              <a:gradFill rotWithShape="0">
                <a:gsLst>
                  <a:gs pos="0">
                    <a:srgbClr val="9060F0"/>
                  </a:gs>
                  <a:gs pos="100000">
                    <a:srgbClr val="9966FF"/>
                  </a:gs>
                </a:gsLst>
                <a:lin ang="5400000" scaled="1"/>
              </a:gradFill>
              <a:ln w="9525">
                <a:noFill/>
                <a:round/>
                <a:headEnd/>
                <a:tailEnd/>
              </a:ln>
              <a:effectLst/>
            </p:spPr>
            <p:txBody>
              <a:bodyPr wrap="none" anchor="ctr"/>
              <a:lstStyle/>
              <a:p>
                <a:endParaRPr lang="en-US"/>
              </a:p>
            </p:txBody>
          </p:sp>
          <p:sp>
            <p:nvSpPr>
              <p:cNvPr id="1060" name="AutoShape 38"/>
              <p:cNvSpPr>
                <a:spLocks noChangeArrowheads="1"/>
              </p:cNvSpPr>
              <p:nvPr/>
            </p:nvSpPr>
            <p:spPr bwMode="auto">
              <a:xfrm>
                <a:off x="4505" y="4073"/>
                <a:ext cx="704" cy="107"/>
              </a:xfrm>
              <a:custGeom>
                <a:avLst/>
                <a:gdLst>
                  <a:gd name="T0" fmla="*/ 299 w 705"/>
                  <a:gd name="T1" fmla="*/ 89 h 108"/>
                  <a:gd name="T2" fmla="*/ 221 w 705"/>
                  <a:gd name="T3" fmla="*/ 89 h 108"/>
                  <a:gd name="T4" fmla="*/ 143 w 705"/>
                  <a:gd name="T5" fmla="*/ 77 h 108"/>
                  <a:gd name="T6" fmla="*/ 0 w 705"/>
                  <a:gd name="T7" fmla="*/ 48 h 108"/>
                  <a:gd name="T8" fmla="*/ 0 w 705"/>
                  <a:gd name="T9" fmla="*/ 65 h 108"/>
                  <a:gd name="T10" fmla="*/ 143 w 705"/>
                  <a:gd name="T11" fmla="*/ 95 h 108"/>
                  <a:gd name="T12" fmla="*/ 221 w 705"/>
                  <a:gd name="T13" fmla="*/ 107 h 108"/>
                  <a:gd name="T14" fmla="*/ 299 w 705"/>
                  <a:gd name="T15" fmla="*/ 107 h 108"/>
                  <a:gd name="T16" fmla="*/ 411 w 705"/>
                  <a:gd name="T17" fmla="*/ 101 h 108"/>
                  <a:gd name="T18" fmla="*/ 519 w 705"/>
                  <a:gd name="T19" fmla="*/ 83 h 108"/>
                  <a:gd name="T20" fmla="*/ 614 w 705"/>
                  <a:gd name="T21" fmla="*/ 59 h 108"/>
                  <a:gd name="T22" fmla="*/ 704 w 705"/>
                  <a:gd name="T23" fmla="*/ 24 h 108"/>
                  <a:gd name="T24" fmla="*/ 704 w 705"/>
                  <a:gd name="T25" fmla="*/ 0 h 108"/>
                  <a:gd name="T26" fmla="*/ 614 w 705"/>
                  <a:gd name="T27" fmla="*/ 42 h 108"/>
                  <a:gd name="T28" fmla="*/ 519 w 705"/>
                  <a:gd name="T29" fmla="*/ 65 h 108"/>
                  <a:gd name="T30" fmla="*/ 411 w 705"/>
                  <a:gd name="T31" fmla="*/ 83 h 108"/>
                  <a:gd name="T32" fmla="*/ 299 w 705"/>
                  <a:gd name="T33" fmla="*/ 89 h 108"/>
                  <a:gd name="T34" fmla="*/ 299 w 705"/>
                  <a:gd name="T35" fmla="*/ 89 h 10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05"/>
                  <a:gd name="T55" fmla="*/ 0 h 108"/>
                  <a:gd name="T56" fmla="*/ 705 w 705"/>
                  <a:gd name="T57" fmla="*/ 108 h 10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close/>
                  </a:path>
                </a:pathLst>
              </a:custGeom>
              <a:gradFill rotWithShape="0">
                <a:gsLst>
                  <a:gs pos="0">
                    <a:srgbClr val="9060F0"/>
                  </a:gs>
                  <a:gs pos="100000">
                    <a:srgbClr val="9966FF"/>
                  </a:gs>
                </a:gsLst>
                <a:lin ang="5400000" scaled="1"/>
              </a:gradFill>
              <a:ln w="9525">
                <a:noFill/>
                <a:round/>
                <a:headEnd/>
                <a:tailEnd/>
              </a:ln>
              <a:effectLst/>
            </p:spPr>
            <p:txBody>
              <a:bodyPr wrap="none" anchor="ctr"/>
              <a:lstStyle/>
              <a:p>
                <a:endParaRPr lang="en-US"/>
              </a:p>
            </p:txBody>
          </p:sp>
          <p:sp>
            <p:nvSpPr>
              <p:cNvPr id="1061" name="AutoShape 39"/>
              <p:cNvSpPr>
                <a:spLocks noChangeArrowheads="1"/>
              </p:cNvSpPr>
              <p:nvPr/>
            </p:nvSpPr>
            <p:spPr bwMode="auto">
              <a:xfrm>
                <a:off x="5336" y="3654"/>
                <a:ext cx="142" cy="340"/>
              </a:xfrm>
              <a:custGeom>
                <a:avLst/>
                <a:gdLst>
                  <a:gd name="T0" fmla="*/ 118 w 143"/>
                  <a:gd name="T1" fmla="*/ 114 h 341"/>
                  <a:gd name="T2" fmla="*/ 112 w 143"/>
                  <a:gd name="T3" fmla="*/ 172 h 341"/>
                  <a:gd name="T4" fmla="*/ 88 w 143"/>
                  <a:gd name="T5" fmla="*/ 238 h 341"/>
                  <a:gd name="T6" fmla="*/ 47 w 143"/>
                  <a:gd name="T7" fmla="*/ 292 h 341"/>
                  <a:gd name="T8" fmla="*/ 0 w 143"/>
                  <a:gd name="T9" fmla="*/ 340 h 341"/>
                  <a:gd name="T10" fmla="*/ 29 w 143"/>
                  <a:gd name="T11" fmla="*/ 340 h 341"/>
                  <a:gd name="T12" fmla="*/ 76 w 143"/>
                  <a:gd name="T13" fmla="*/ 286 h 341"/>
                  <a:gd name="T14" fmla="*/ 112 w 143"/>
                  <a:gd name="T15" fmla="*/ 232 h 341"/>
                  <a:gd name="T16" fmla="*/ 136 w 143"/>
                  <a:gd name="T17" fmla="*/ 172 h 341"/>
                  <a:gd name="T18" fmla="*/ 142 w 143"/>
                  <a:gd name="T19" fmla="*/ 114 h 341"/>
                  <a:gd name="T20" fmla="*/ 136 w 143"/>
                  <a:gd name="T21" fmla="*/ 60 h 341"/>
                  <a:gd name="T22" fmla="*/ 118 w 143"/>
                  <a:gd name="T23" fmla="*/ 0 h 341"/>
                  <a:gd name="T24" fmla="*/ 88 w 143"/>
                  <a:gd name="T25" fmla="*/ 0 h 341"/>
                  <a:gd name="T26" fmla="*/ 112 w 143"/>
                  <a:gd name="T27" fmla="*/ 60 h 341"/>
                  <a:gd name="T28" fmla="*/ 118 w 143"/>
                  <a:gd name="T29" fmla="*/ 114 h 341"/>
                  <a:gd name="T30" fmla="*/ 118 w 143"/>
                  <a:gd name="T31" fmla="*/ 114 h 34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3"/>
                  <a:gd name="T49" fmla="*/ 0 h 341"/>
                  <a:gd name="T50" fmla="*/ 143 w 143"/>
                  <a:gd name="T51" fmla="*/ 341 h 34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close/>
                  </a:path>
                </a:pathLst>
              </a:custGeom>
              <a:gradFill rotWithShape="0">
                <a:gsLst>
                  <a:gs pos="0">
                    <a:srgbClr val="9060F0"/>
                  </a:gs>
                  <a:gs pos="100000">
                    <a:srgbClr val="9966FF"/>
                  </a:gs>
                </a:gsLst>
                <a:lin ang="5400000" scaled="1"/>
              </a:gradFill>
              <a:ln w="9525">
                <a:noFill/>
                <a:round/>
                <a:headEnd/>
                <a:tailEnd/>
              </a:ln>
              <a:effectLst/>
            </p:spPr>
            <p:txBody>
              <a:bodyPr wrap="none" anchor="ctr"/>
              <a:lstStyle/>
              <a:p>
                <a:endParaRPr lang="en-US"/>
              </a:p>
            </p:txBody>
          </p:sp>
          <p:sp>
            <p:nvSpPr>
              <p:cNvPr id="1062" name="AutoShape 40"/>
              <p:cNvSpPr>
                <a:spLocks noChangeArrowheads="1"/>
              </p:cNvSpPr>
              <p:nvPr/>
            </p:nvSpPr>
            <p:spPr bwMode="auto">
              <a:xfrm>
                <a:off x="5061" y="3624"/>
                <a:ext cx="82" cy="89"/>
              </a:xfrm>
              <a:custGeom>
                <a:avLst/>
                <a:gdLst>
                  <a:gd name="T0" fmla="*/ 58 w 83"/>
                  <a:gd name="T1" fmla="*/ 89 h 90"/>
                  <a:gd name="T2" fmla="*/ 82 w 83"/>
                  <a:gd name="T3" fmla="*/ 83 h 90"/>
                  <a:gd name="T4" fmla="*/ 70 w 83"/>
                  <a:gd name="T5" fmla="*/ 59 h 90"/>
                  <a:gd name="T6" fmla="*/ 52 w 83"/>
                  <a:gd name="T7" fmla="*/ 42 h 90"/>
                  <a:gd name="T8" fmla="*/ 6 w 83"/>
                  <a:gd name="T9" fmla="*/ 0 h 90"/>
                  <a:gd name="T10" fmla="*/ 0 w 83"/>
                  <a:gd name="T11" fmla="*/ 18 h 90"/>
                  <a:gd name="T12" fmla="*/ 35 w 83"/>
                  <a:gd name="T13" fmla="*/ 47 h 90"/>
                  <a:gd name="T14" fmla="*/ 58 w 83"/>
                  <a:gd name="T15" fmla="*/ 89 h 90"/>
                  <a:gd name="T16" fmla="*/ 58 w 83"/>
                  <a:gd name="T17" fmla="*/ 89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3"/>
                  <a:gd name="T28" fmla="*/ 0 h 90"/>
                  <a:gd name="T29" fmla="*/ 83 w 83"/>
                  <a:gd name="T30" fmla="*/ 90 h 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3" h="90">
                    <a:moveTo>
                      <a:pt x="59" y="90"/>
                    </a:moveTo>
                    <a:lnTo>
                      <a:pt x="83" y="84"/>
                    </a:lnTo>
                    <a:lnTo>
                      <a:pt x="71" y="60"/>
                    </a:lnTo>
                    <a:lnTo>
                      <a:pt x="53" y="42"/>
                    </a:lnTo>
                    <a:lnTo>
                      <a:pt x="6" y="0"/>
                    </a:lnTo>
                    <a:lnTo>
                      <a:pt x="0" y="18"/>
                    </a:lnTo>
                    <a:lnTo>
                      <a:pt x="35" y="48"/>
                    </a:lnTo>
                    <a:lnTo>
                      <a:pt x="59" y="90"/>
                    </a:lnTo>
                    <a:close/>
                  </a:path>
                </a:pathLst>
              </a:custGeom>
              <a:gradFill rotWithShape="0">
                <a:gsLst>
                  <a:gs pos="0">
                    <a:srgbClr val="9060F0"/>
                  </a:gs>
                  <a:gs pos="100000">
                    <a:srgbClr val="9966FF"/>
                  </a:gs>
                </a:gsLst>
                <a:lin ang="5400000" scaled="1"/>
              </a:gradFill>
              <a:ln w="9525">
                <a:noFill/>
                <a:round/>
                <a:headEnd/>
                <a:tailEnd/>
              </a:ln>
              <a:effectLst/>
            </p:spPr>
            <p:txBody>
              <a:bodyPr wrap="none" anchor="ctr"/>
              <a:lstStyle/>
              <a:p>
                <a:endParaRPr lang="en-US"/>
              </a:p>
            </p:txBody>
          </p:sp>
          <p:sp>
            <p:nvSpPr>
              <p:cNvPr id="1063" name="AutoShape 41"/>
              <p:cNvSpPr>
                <a:spLocks noChangeArrowheads="1"/>
              </p:cNvSpPr>
              <p:nvPr/>
            </p:nvSpPr>
            <p:spPr bwMode="auto">
              <a:xfrm>
                <a:off x="4445" y="3552"/>
                <a:ext cx="716" cy="430"/>
              </a:xfrm>
              <a:custGeom>
                <a:avLst/>
                <a:gdLst>
                  <a:gd name="T0" fmla="*/ 692 w 717"/>
                  <a:gd name="T1" fmla="*/ 215 h 431"/>
                  <a:gd name="T2" fmla="*/ 686 w 717"/>
                  <a:gd name="T3" fmla="*/ 256 h 431"/>
                  <a:gd name="T4" fmla="*/ 668 w 717"/>
                  <a:gd name="T5" fmla="*/ 292 h 431"/>
                  <a:gd name="T6" fmla="*/ 632 w 717"/>
                  <a:gd name="T7" fmla="*/ 328 h 431"/>
                  <a:gd name="T8" fmla="*/ 597 w 717"/>
                  <a:gd name="T9" fmla="*/ 358 h 431"/>
                  <a:gd name="T10" fmla="*/ 543 w 717"/>
                  <a:gd name="T11" fmla="*/ 382 h 431"/>
                  <a:gd name="T12" fmla="*/ 489 w 717"/>
                  <a:gd name="T13" fmla="*/ 400 h 431"/>
                  <a:gd name="T14" fmla="*/ 423 w 717"/>
                  <a:gd name="T15" fmla="*/ 412 h 431"/>
                  <a:gd name="T16" fmla="*/ 358 w 717"/>
                  <a:gd name="T17" fmla="*/ 418 h 431"/>
                  <a:gd name="T18" fmla="*/ 293 w 717"/>
                  <a:gd name="T19" fmla="*/ 412 h 431"/>
                  <a:gd name="T20" fmla="*/ 227 w 717"/>
                  <a:gd name="T21" fmla="*/ 400 h 431"/>
                  <a:gd name="T22" fmla="*/ 173 w 717"/>
                  <a:gd name="T23" fmla="*/ 382 h 431"/>
                  <a:gd name="T24" fmla="*/ 119 w 717"/>
                  <a:gd name="T25" fmla="*/ 358 h 431"/>
                  <a:gd name="T26" fmla="*/ 84 w 717"/>
                  <a:gd name="T27" fmla="*/ 328 h 431"/>
                  <a:gd name="T28" fmla="*/ 48 w 717"/>
                  <a:gd name="T29" fmla="*/ 292 h 431"/>
                  <a:gd name="T30" fmla="*/ 30 w 717"/>
                  <a:gd name="T31" fmla="*/ 256 h 431"/>
                  <a:gd name="T32" fmla="*/ 24 w 717"/>
                  <a:gd name="T33" fmla="*/ 215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8 w 717"/>
                  <a:gd name="T49" fmla="*/ 12 h 431"/>
                  <a:gd name="T50" fmla="*/ 417 w 717"/>
                  <a:gd name="T51" fmla="*/ 18 h 431"/>
                  <a:gd name="T52" fmla="*/ 477 w 717"/>
                  <a:gd name="T53" fmla="*/ 30 h 431"/>
                  <a:gd name="T54" fmla="*/ 531 w 717"/>
                  <a:gd name="T55" fmla="*/ 48 h 431"/>
                  <a:gd name="T56" fmla="*/ 579 w 717"/>
                  <a:gd name="T57" fmla="*/ 66 h 431"/>
                  <a:gd name="T58" fmla="*/ 585 w 717"/>
                  <a:gd name="T59" fmla="*/ 48 h 431"/>
                  <a:gd name="T60" fmla="*/ 477 w 717"/>
                  <a:gd name="T61" fmla="*/ 12 h 431"/>
                  <a:gd name="T62" fmla="*/ 417 w 717"/>
                  <a:gd name="T63" fmla="*/ 6 h 431"/>
                  <a:gd name="T64" fmla="*/ 358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5 h 431"/>
                  <a:gd name="T82" fmla="*/ 6 w 717"/>
                  <a:gd name="T83" fmla="*/ 256 h 431"/>
                  <a:gd name="T84" fmla="*/ 30 w 717"/>
                  <a:gd name="T85" fmla="*/ 298 h 431"/>
                  <a:gd name="T86" fmla="*/ 60 w 717"/>
                  <a:gd name="T87" fmla="*/ 334 h 431"/>
                  <a:gd name="T88" fmla="*/ 107 w 717"/>
                  <a:gd name="T89" fmla="*/ 370 h 431"/>
                  <a:gd name="T90" fmla="*/ 161 w 717"/>
                  <a:gd name="T91" fmla="*/ 394 h 431"/>
                  <a:gd name="T92" fmla="*/ 221 w 717"/>
                  <a:gd name="T93" fmla="*/ 412 h 431"/>
                  <a:gd name="T94" fmla="*/ 287 w 717"/>
                  <a:gd name="T95" fmla="*/ 424 h 431"/>
                  <a:gd name="T96" fmla="*/ 358 w 717"/>
                  <a:gd name="T97" fmla="*/ 430 h 431"/>
                  <a:gd name="T98" fmla="*/ 429 w 717"/>
                  <a:gd name="T99" fmla="*/ 424 h 431"/>
                  <a:gd name="T100" fmla="*/ 495 w 717"/>
                  <a:gd name="T101" fmla="*/ 412 h 431"/>
                  <a:gd name="T102" fmla="*/ 561 w 717"/>
                  <a:gd name="T103" fmla="*/ 394 h 431"/>
                  <a:gd name="T104" fmla="*/ 609 w 717"/>
                  <a:gd name="T105" fmla="*/ 370 h 431"/>
                  <a:gd name="T106" fmla="*/ 656 w 717"/>
                  <a:gd name="T107" fmla="*/ 334 h 431"/>
                  <a:gd name="T108" fmla="*/ 686 w 717"/>
                  <a:gd name="T109" fmla="*/ 298 h 431"/>
                  <a:gd name="T110" fmla="*/ 710 w 717"/>
                  <a:gd name="T111" fmla="*/ 256 h 431"/>
                  <a:gd name="T112" fmla="*/ 716 w 717"/>
                  <a:gd name="T113" fmla="*/ 215 h 431"/>
                  <a:gd name="T114" fmla="*/ 716 w 717"/>
                  <a:gd name="T115" fmla="*/ 204 h 431"/>
                  <a:gd name="T116" fmla="*/ 710 w 717"/>
                  <a:gd name="T117" fmla="*/ 192 h 431"/>
                  <a:gd name="T118" fmla="*/ 686 w 717"/>
                  <a:gd name="T119" fmla="*/ 198 h 431"/>
                  <a:gd name="T120" fmla="*/ 692 w 717"/>
                  <a:gd name="T121" fmla="*/ 210 h 431"/>
                  <a:gd name="T122" fmla="*/ 692 w 717"/>
                  <a:gd name="T123" fmla="*/ 215 h 431"/>
                  <a:gd name="T124" fmla="*/ 692 w 717"/>
                  <a:gd name="T125" fmla="*/ 215 h 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17"/>
                  <a:gd name="T190" fmla="*/ 0 h 431"/>
                  <a:gd name="T191" fmla="*/ 717 w 717"/>
                  <a:gd name="T192" fmla="*/ 431 h 43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gradFill rotWithShape="0">
                <a:gsLst>
                  <a:gs pos="0">
                    <a:srgbClr val="9463F7"/>
                  </a:gs>
                  <a:gs pos="100000">
                    <a:srgbClr val="9966FF"/>
                  </a:gs>
                </a:gsLst>
                <a:lin ang="5400000" scaled="1"/>
              </a:gradFill>
              <a:ln w="9525">
                <a:noFill/>
                <a:round/>
                <a:headEnd/>
                <a:tailEnd/>
              </a:ln>
              <a:effectLst/>
            </p:spPr>
            <p:txBody>
              <a:bodyPr wrap="none" anchor="ctr"/>
              <a:lstStyle/>
              <a:p>
                <a:endParaRPr lang="en-US"/>
              </a:p>
            </p:txBody>
          </p:sp>
          <p:sp>
            <p:nvSpPr>
              <p:cNvPr id="1064" name="AutoShape 42"/>
              <p:cNvSpPr>
                <a:spLocks noChangeArrowheads="1"/>
              </p:cNvSpPr>
              <p:nvPr/>
            </p:nvSpPr>
            <p:spPr bwMode="auto">
              <a:xfrm>
                <a:off x="4349" y="3510"/>
                <a:ext cx="908" cy="532"/>
              </a:xfrm>
              <a:custGeom>
                <a:avLst/>
                <a:gdLst>
                  <a:gd name="T0" fmla="*/ 615 w 909"/>
                  <a:gd name="T1" fmla="*/ 0 h 533"/>
                  <a:gd name="T2" fmla="*/ 615 w 909"/>
                  <a:gd name="T3" fmla="*/ 18 h 533"/>
                  <a:gd name="T4" fmla="*/ 723 w 909"/>
                  <a:gd name="T5" fmla="*/ 60 h 533"/>
                  <a:gd name="T6" fmla="*/ 764 w 909"/>
                  <a:gd name="T7" fmla="*/ 84 h 533"/>
                  <a:gd name="T8" fmla="*/ 806 w 909"/>
                  <a:gd name="T9" fmla="*/ 114 h 533"/>
                  <a:gd name="T10" fmla="*/ 836 w 909"/>
                  <a:gd name="T11" fmla="*/ 144 h 533"/>
                  <a:gd name="T12" fmla="*/ 860 w 909"/>
                  <a:gd name="T13" fmla="*/ 180 h 533"/>
                  <a:gd name="T14" fmla="*/ 872 w 909"/>
                  <a:gd name="T15" fmla="*/ 216 h 533"/>
                  <a:gd name="T16" fmla="*/ 878 w 909"/>
                  <a:gd name="T17" fmla="*/ 258 h 533"/>
                  <a:gd name="T18" fmla="*/ 872 w 909"/>
                  <a:gd name="T19" fmla="*/ 310 h 533"/>
                  <a:gd name="T20" fmla="*/ 842 w 909"/>
                  <a:gd name="T21" fmla="*/ 358 h 533"/>
                  <a:gd name="T22" fmla="*/ 806 w 909"/>
                  <a:gd name="T23" fmla="*/ 400 h 533"/>
                  <a:gd name="T24" fmla="*/ 752 w 909"/>
                  <a:gd name="T25" fmla="*/ 442 h 533"/>
                  <a:gd name="T26" fmla="*/ 693 w 909"/>
                  <a:gd name="T27" fmla="*/ 472 h 533"/>
                  <a:gd name="T28" fmla="*/ 621 w 909"/>
                  <a:gd name="T29" fmla="*/ 496 h 533"/>
                  <a:gd name="T30" fmla="*/ 537 w 909"/>
                  <a:gd name="T31" fmla="*/ 508 h 533"/>
                  <a:gd name="T32" fmla="*/ 454 w 909"/>
                  <a:gd name="T33" fmla="*/ 514 h 533"/>
                  <a:gd name="T34" fmla="*/ 371 w 909"/>
                  <a:gd name="T35" fmla="*/ 508 h 533"/>
                  <a:gd name="T36" fmla="*/ 287 w 909"/>
                  <a:gd name="T37" fmla="*/ 496 h 533"/>
                  <a:gd name="T38" fmla="*/ 215 w 909"/>
                  <a:gd name="T39" fmla="*/ 472 h 533"/>
                  <a:gd name="T40" fmla="*/ 156 w 909"/>
                  <a:gd name="T41" fmla="*/ 442 h 533"/>
                  <a:gd name="T42" fmla="*/ 102 w 909"/>
                  <a:gd name="T43" fmla="*/ 400 h 533"/>
                  <a:gd name="T44" fmla="*/ 66 w 909"/>
                  <a:gd name="T45" fmla="*/ 358 h 533"/>
                  <a:gd name="T46" fmla="*/ 36 w 909"/>
                  <a:gd name="T47" fmla="*/ 310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0 h 533"/>
                  <a:gd name="T70" fmla="*/ 36 w 909"/>
                  <a:gd name="T71" fmla="*/ 364 h 533"/>
                  <a:gd name="T72" fmla="*/ 78 w 909"/>
                  <a:gd name="T73" fmla="*/ 412 h 533"/>
                  <a:gd name="T74" fmla="*/ 132 w 909"/>
                  <a:gd name="T75" fmla="*/ 448 h 533"/>
                  <a:gd name="T76" fmla="*/ 203 w 909"/>
                  <a:gd name="T77" fmla="*/ 484 h 533"/>
                  <a:gd name="T78" fmla="*/ 275 w 909"/>
                  <a:gd name="T79" fmla="*/ 508 h 533"/>
                  <a:gd name="T80" fmla="*/ 365 w 909"/>
                  <a:gd name="T81" fmla="*/ 526 h 533"/>
                  <a:gd name="T82" fmla="*/ 454 w 909"/>
                  <a:gd name="T83" fmla="*/ 532 h 533"/>
                  <a:gd name="T84" fmla="*/ 543 w 909"/>
                  <a:gd name="T85" fmla="*/ 526 h 533"/>
                  <a:gd name="T86" fmla="*/ 633 w 909"/>
                  <a:gd name="T87" fmla="*/ 508 h 533"/>
                  <a:gd name="T88" fmla="*/ 711 w 909"/>
                  <a:gd name="T89" fmla="*/ 484 h 533"/>
                  <a:gd name="T90" fmla="*/ 776 w 909"/>
                  <a:gd name="T91" fmla="*/ 448 h 533"/>
                  <a:gd name="T92" fmla="*/ 830 w 909"/>
                  <a:gd name="T93" fmla="*/ 412 h 533"/>
                  <a:gd name="T94" fmla="*/ 872 w 909"/>
                  <a:gd name="T95" fmla="*/ 364 h 533"/>
                  <a:gd name="T96" fmla="*/ 896 w 909"/>
                  <a:gd name="T97" fmla="*/ 310 h 533"/>
                  <a:gd name="T98" fmla="*/ 908 w 909"/>
                  <a:gd name="T99" fmla="*/ 258 h 533"/>
                  <a:gd name="T100" fmla="*/ 902 w 909"/>
                  <a:gd name="T101" fmla="*/ 216 h 533"/>
                  <a:gd name="T102" fmla="*/ 884 w 909"/>
                  <a:gd name="T103" fmla="*/ 174 h 533"/>
                  <a:gd name="T104" fmla="*/ 860 w 909"/>
                  <a:gd name="T105" fmla="*/ 132 h 533"/>
                  <a:gd name="T106" fmla="*/ 824 w 909"/>
                  <a:gd name="T107" fmla="*/ 102 h 533"/>
                  <a:gd name="T108" fmla="*/ 782 w 909"/>
                  <a:gd name="T109" fmla="*/ 66 h 533"/>
                  <a:gd name="T110" fmla="*/ 734 w 909"/>
                  <a:gd name="T111" fmla="*/ 42 h 533"/>
                  <a:gd name="T112" fmla="*/ 615 w 909"/>
                  <a:gd name="T113" fmla="*/ 0 h 533"/>
                  <a:gd name="T114" fmla="*/ 615 w 909"/>
                  <a:gd name="T115" fmla="*/ 0 h 5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09"/>
                  <a:gd name="T175" fmla="*/ 0 h 533"/>
                  <a:gd name="T176" fmla="*/ 909 w 909"/>
                  <a:gd name="T177" fmla="*/ 533 h 53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close/>
                  </a:path>
                </a:pathLst>
              </a:custGeom>
              <a:gradFill rotWithShape="0">
                <a:gsLst>
                  <a:gs pos="0">
                    <a:srgbClr val="9966FF"/>
                  </a:gs>
                  <a:gs pos="100000">
                    <a:srgbClr val="9C6BFF"/>
                  </a:gs>
                </a:gsLst>
                <a:lin ang="10800000" scaled="1"/>
              </a:gradFill>
              <a:ln w="9525">
                <a:noFill/>
                <a:round/>
                <a:headEnd/>
                <a:tailEnd/>
              </a:ln>
              <a:effectLst/>
            </p:spPr>
            <p:txBody>
              <a:bodyPr wrap="none" anchor="ctr"/>
              <a:lstStyle/>
              <a:p>
                <a:endParaRPr lang="en-US"/>
              </a:p>
            </p:txBody>
          </p:sp>
          <p:sp>
            <p:nvSpPr>
              <p:cNvPr id="1065" name="AutoShape 43"/>
              <p:cNvSpPr>
                <a:spLocks noChangeArrowheads="1"/>
              </p:cNvSpPr>
              <p:nvPr/>
            </p:nvSpPr>
            <p:spPr bwMode="auto">
              <a:xfrm>
                <a:off x="4564" y="3492"/>
                <a:ext cx="364" cy="65"/>
              </a:xfrm>
              <a:custGeom>
                <a:avLst/>
                <a:gdLst>
                  <a:gd name="T0" fmla="*/ 239 w 365"/>
                  <a:gd name="T1" fmla="*/ 18 h 66"/>
                  <a:gd name="T2" fmla="*/ 298 w 365"/>
                  <a:gd name="T3" fmla="*/ 24 h 66"/>
                  <a:gd name="T4" fmla="*/ 358 w 365"/>
                  <a:gd name="T5" fmla="*/ 30 h 66"/>
                  <a:gd name="T6" fmla="*/ 364 w 365"/>
                  <a:gd name="T7" fmla="*/ 12 h 66"/>
                  <a:gd name="T8" fmla="*/ 304 w 365"/>
                  <a:gd name="T9" fmla="*/ 6 h 66"/>
                  <a:gd name="T10" fmla="*/ 239 w 365"/>
                  <a:gd name="T11" fmla="*/ 0 h 66"/>
                  <a:gd name="T12" fmla="*/ 174 w 365"/>
                  <a:gd name="T13" fmla="*/ 6 h 66"/>
                  <a:gd name="T14" fmla="*/ 114 w 365"/>
                  <a:gd name="T15" fmla="*/ 12 h 66"/>
                  <a:gd name="T16" fmla="*/ 0 w 365"/>
                  <a:gd name="T17" fmla="*/ 41 h 66"/>
                  <a:gd name="T18" fmla="*/ 0 w 365"/>
                  <a:gd name="T19" fmla="*/ 65 h 66"/>
                  <a:gd name="T20" fmla="*/ 54 w 365"/>
                  <a:gd name="T21" fmla="*/ 47 h 66"/>
                  <a:gd name="T22" fmla="*/ 114 w 365"/>
                  <a:gd name="T23" fmla="*/ 30 h 66"/>
                  <a:gd name="T24" fmla="*/ 174 w 365"/>
                  <a:gd name="T25" fmla="*/ 24 h 66"/>
                  <a:gd name="T26" fmla="*/ 239 w 365"/>
                  <a:gd name="T27" fmla="*/ 18 h 66"/>
                  <a:gd name="T28" fmla="*/ 239 w 365"/>
                  <a:gd name="T29" fmla="*/ 18 h 6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65"/>
                  <a:gd name="T46" fmla="*/ 0 h 66"/>
                  <a:gd name="T47" fmla="*/ 365 w 365"/>
                  <a:gd name="T48" fmla="*/ 66 h 6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close/>
                  </a:path>
                </a:pathLst>
              </a:custGeom>
              <a:gradFill rotWithShape="0">
                <a:gsLst>
                  <a:gs pos="0">
                    <a:srgbClr val="9966FF"/>
                  </a:gs>
                  <a:gs pos="100000">
                    <a:srgbClr val="9C6BFF"/>
                  </a:gs>
                </a:gsLst>
                <a:lin ang="5400000" scaled="1"/>
              </a:gradFill>
              <a:ln w="9525">
                <a:noFill/>
                <a:round/>
                <a:headEnd/>
                <a:tailEnd/>
              </a:ln>
              <a:effectLst/>
            </p:spPr>
            <p:txBody>
              <a:bodyPr wrap="none" anchor="ctr"/>
              <a:lstStyle/>
              <a:p>
                <a:endParaRPr lang="en-US"/>
              </a:p>
            </p:txBody>
          </p:sp>
          <p:sp>
            <p:nvSpPr>
              <p:cNvPr id="1066" name="AutoShape 44"/>
              <p:cNvSpPr>
                <a:spLocks noChangeArrowheads="1"/>
              </p:cNvSpPr>
              <p:nvPr/>
            </p:nvSpPr>
            <p:spPr bwMode="auto">
              <a:xfrm>
                <a:off x="4463" y="3558"/>
                <a:ext cx="65" cy="47"/>
              </a:xfrm>
              <a:custGeom>
                <a:avLst/>
                <a:gdLst>
                  <a:gd name="T0" fmla="*/ 65 w 66"/>
                  <a:gd name="T1" fmla="*/ 18 h 48"/>
                  <a:gd name="T2" fmla="*/ 47 w 66"/>
                  <a:gd name="T3" fmla="*/ 0 h 48"/>
                  <a:gd name="T4" fmla="*/ 24 w 66"/>
                  <a:gd name="T5" fmla="*/ 12 h 48"/>
                  <a:gd name="T6" fmla="*/ 0 w 66"/>
                  <a:gd name="T7" fmla="*/ 29 h 48"/>
                  <a:gd name="T8" fmla="*/ 12 w 66"/>
                  <a:gd name="T9" fmla="*/ 47 h 48"/>
                  <a:gd name="T10" fmla="*/ 41 w 66"/>
                  <a:gd name="T11" fmla="*/ 29 h 48"/>
                  <a:gd name="T12" fmla="*/ 65 w 66"/>
                  <a:gd name="T13" fmla="*/ 18 h 48"/>
                  <a:gd name="T14" fmla="*/ 65 w 66"/>
                  <a:gd name="T15" fmla="*/ 18 h 48"/>
                  <a:gd name="T16" fmla="*/ 0 60000 65536"/>
                  <a:gd name="T17" fmla="*/ 0 60000 65536"/>
                  <a:gd name="T18" fmla="*/ 0 60000 65536"/>
                  <a:gd name="T19" fmla="*/ 0 60000 65536"/>
                  <a:gd name="T20" fmla="*/ 0 60000 65536"/>
                  <a:gd name="T21" fmla="*/ 0 60000 65536"/>
                  <a:gd name="T22" fmla="*/ 0 60000 65536"/>
                  <a:gd name="T23" fmla="*/ 0 60000 65536"/>
                  <a:gd name="T24" fmla="*/ 0 w 66"/>
                  <a:gd name="T25" fmla="*/ 0 h 48"/>
                  <a:gd name="T26" fmla="*/ 66 w 66"/>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 h="48">
                    <a:moveTo>
                      <a:pt x="66" y="18"/>
                    </a:moveTo>
                    <a:lnTo>
                      <a:pt x="48" y="0"/>
                    </a:lnTo>
                    <a:lnTo>
                      <a:pt x="24" y="12"/>
                    </a:lnTo>
                    <a:lnTo>
                      <a:pt x="0" y="30"/>
                    </a:lnTo>
                    <a:lnTo>
                      <a:pt x="12" y="48"/>
                    </a:lnTo>
                    <a:lnTo>
                      <a:pt x="42" y="30"/>
                    </a:lnTo>
                    <a:lnTo>
                      <a:pt x="66" y="18"/>
                    </a:lnTo>
                    <a:close/>
                  </a:path>
                </a:pathLst>
              </a:custGeom>
              <a:gradFill rotWithShape="0">
                <a:gsLst>
                  <a:gs pos="0">
                    <a:srgbClr val="9966FF"/>
                  </a:gs>
                  <a:gs pos="100000">
                    <a:srgbClr val="9C6BFF"/>
                  </a:gs>
                </a:gsLst>
                <a:lin ang="5400000" scaled="1"/>
              </a:gradFill>
              <a:ln w="9525">
                <a:noFill/>
                <a:round/>
                <a:headEnd/>
                <a:tailEnd/>
              </a:ln>
              <a:effectLst/>
            </p:spPr>
            <p:txBody>
              <a:bodyPr wrap="none" anchor="ctr"/>
              <a:lstStyle/>
              <a:p>
                <a:endParaRPr lang="en-US"/>
              </a:p>
            </p:txBody>
          </p:sp>
          <p:sp>
            <p:nvSpPr>
              <p:cNvPr id="1067" name="AutoShape 45"/>
              <p:cNvSpPr>
                <a:spLocks noChangeArrowheads="1"/>
              </p:cNvSpPr>
              <p:nvPr/>
            </p:nvSpPr>
            <p:spPr bwMode="auto">
              <a:xfrm>
                <a:off x="5280" y="3186"/>
                <a:ext cx="382" cy="95"/>
              </a:xfrm>
              <a:custGeom>
                <a:avLst/>
                <a:gdLst>
                  <a:gd name="T0" fmla="*/ 209 w 382"/>
                  <a:gd name="T1" fmla="*/ 95 h 96"/>
                  <a:gd name="T2" fmla="*/ 143 w 382"/>
                  <a:gd name="T3" fmla="*/ 89 h 96"/>
                  <a:gd name="T4" fmla="*/ 83 w 382"/>
                  <a:gd name="T5" fmla="*/ 65 h 96"/>
                  <a:gd name="T6" fmla="*/ 35 w 382"/>
                  <a:gd name="T7" fmla="*/ 36 h 96"/>
                  <a:gd name="T8" fmla="*/ 6 w 382"/>
                  <a:gd name="T9" fmla="*/ 0 h 96"/>
                  <a:gd name="T10" fmla="*/ 0 w 382"/>
                  <a:gd name="T11" fmla="*/ 6 h 96"/>
                  <a:gd name="T12" fmla="*/ 29 w 382"/>
                  <a:gd name="T13" fmla="*/ 42 h 96"/>
                  <a:gd name="T14" fmla="*/ 77 w 382"/>
                  <a:gd name="T15" fmla="*/ 71 h 96"/>
                  <a:gd name="T16" fmla="*/ 137 w 382"/>
                  <a:gd name="T17" fmla="*/ 89 h 96"/>
                  <a:gd name="T18" fmla="*/ 209 w 382"/>
                  <a:gd name="T19" fmla="*/ 95 h 96"/>
                  <a:gd name="T20" fmla="*/ 263 w 382"/>
                  <a:gd name="T21" fmla="*/ 89 h 96"/>
                  <a:gd name="T22" fmla="*/ 311 w 382"/>
                  <a:gd name="T23" fmla="*/ 83 h 96"/>
                  <a:gd name="T24" fmla="*/ 352 w 382"/>
                  <a:gd name="T25" fmla="*/ 65 h 96"/>
                  <a:gd name="T26" fmla="*/ 382 w 382"/>
                  <a:gd name="T27" fmla="*/ 42 h 96"/>
                  <a:gd name="T28" fmla="*/ 376 w 382"/>
                  <a:gd name="T29" fmla="*/ 42 h 96"/>
                  <a:gd name="T30" fmla="*/ 346 w 382"/>
                  <a:gd name="T31" fmla="*/ 65 h 96"/>
                  <a:gd name="T32" fmla="*/ 305 w 382"/>
                  <a:gd name="T33" fmla="*/ 77 h 96"/>
                  <a:gd name="T34" fmla="*/ 263 w 382"/>
                  <a:gd name="T35" fmla="*/ 89 h 96"/>
                  <a:gd name="T36" fmla="*/ 209 w 382"/>
                  <a:gd name="T37" fmla="*/ 95 h 96"/>
                  <a:gd name="T38" fmla="*/ 209 w 382"/>
                  <a:gd name="T39" fmla="*/ 95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96"/>
                  <a:gd name="T62" fmla="*/ 382 w 382"/>
                  <a:gd name="T63" fmla="*/ 96 h 9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rgbClr val="666699"/>
                  </a:gs>
                  <a:gs pos="100000">
                    <a:srgbClr val="9966FF"/>
                  </a:gs>
                </a:gsLst>
                <a:lin ang="5400000" scaled="1"/>
              </a:gradFill>
              <a:ln w="9525">
                <a:noFill/>
                <a:round/>
                <a:headEnd/>
                <a:tailEnd/>
              </a:ln>
              <a:effectLst/>
            </p:spPr>
            <p:txBody>
              <a:bodyPr wrap="none" anchor="ctr"/>
              <a:lstStyle/>
              <a:p>
                <a:endParaRPr lang="en-US"/>
              </a:p>
            </p:txBody>
          </p:sp>
          <p:sp>
            <p:nvSpPr>
              <p:cNvPr id="1068" name="AutoShape 46"/>
              <p:cNvSpPr>
                <a:spLocks noChangeArrowheads="1"/>
              </p:cNvSpPr>
              <p:nvPr/>
            </p:nvSpPr>
            <p:spPr bwMode="auto">
              <a:xfrm>
                <a:off x="5315" y="3024"/>
                <a:ext cx="257" cy="53"/>
              </a:xfrm>
              <a:custGeom>
                <a:avLst/>
                <a:gdLst>
                  <a:gd name="T0" fmla="*/ 173 w 258"/>
                  <a:gd name="T1" fmla="*/ 0 h 54"/>
                  <a:gd name="T2" fmla="*/ 215 w 258"/>
                  <a:gd name="T3" fmla="*/ 6 h 54"/>
                  <a:gd name="T4" fmla="*/ 257 w 258"/>
                  <a:gd name="T5" fmla="*/ 12 h 54"/>
                  <a:gd name="T6" fmla="*/ 251 w 258"/>
                  <a:gd name="T7" fmla="*/ 6 h 54"/>
                  <a:gd name="T8" fmla="*/ 215 w 258"/>
                  <a:gd name="T9" fmla="*/ 0 h 54"/>
                  <a:gd name="T10" fmla="*/ 173 w 258"/>
                  <a:gd name="T11" fmla="*/ 0 h 54"/>
                  <a:gd name="T12" fmla="*/ 120 w 258"/>
                  <a:gd name="T13" fmla="*/ 6 h 54"/>
                  <a:gd name="T14" fmla="*/ 78 w 258"/>
                  <a:gd name="T15" fmla="*/ 12 h 54"/>
                  <a:gd name="T16" fmla="*/ 36 w 258"/>
                  <a:gd name="T17" fmla="*/ 29 h 54"/>
                  <a:gd name="T18" fmla="*/ 0 w 258"/>
                  <a:gd name="T19" fmla="*/ 47 h 54"/>
                  <a:gd name="T20" fmla="*/ 6 w 258"/>
                  <a:gd name="T21" fmla="*/ 53 h 54"/>
                  <a:gd name="T22" fmla="*/ 36 w 258"/>
                  <a:gd name="T23" fmla="*/ 35 h 54"/>
                  <a:gd name="T24" fmla="*/ 78 w 258"/>
                  <a:gd name="T25" fmla="*/ 18 h 54"/>
                  <a:gd name="T26" fmla="*/ 120 w 258"/>
                  <a:gd name="T27" fmla="*/ 6 h 54"/>
                  <a:gd name="T28" fmla="*/ 173 w 258"/>
                  <a:gd name="T29" fmla="*/ 0 h 54"/>
                  <a:gd name="T30" fmla="*/ 173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58"/>
                  <a:gd name="T49" fmla="*/ 0 h 54"/>
                  <a:gd name="T50" fmla="*/ 258 w 258"/>
                  <a:gd name="T51" fmla="*/ 54 h 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rgbClr val="666699"/>
                  </a:gs>
                  <a:gs pos="100000">
                    <a:srgbClr val="9966FF"/>
                  </a:gs>
                </a:gsLst>
                <a:lin ang="5400000" scaled="1"/>
              </a:gradFill>
              <a:ln w="9525">
                <a:noFill/>
                <a:round/>
                <a:headEnd/>
                <a:tailEnd/>
              </a:ln>
              <a:effectLst/>
            </p:spPr>
            <p:txBody>
              <a:bodyPr wrap="none" anchor="ctr"/>
              <a:lstStyle/>
              <a:p>
                <a:endParaRPr lang="en-US"/>
              </a:p>
            </p:txBody>
          </p:sp>
          <p:sp>
            <p:nvSpPr>
              <p:cNvPr id="1069" name="AutoShape 47"/>
              <p:cNvSpPr>
                <a:spLocks noChangeArrowheads="1"/>
              </p:cNvSpPr>
              <p:nvPr/>
            </p:nvSpPr>
            <p:spPr bwMode="auto">
              <a:xfrm>
                <a:off x="5645" y="3066"/>
                <a:ext cx="59" cy="155"/>
              </a:xfrm>
              <a:custGeom>
                <a:avLst/>
                <a:gdLst>
                  <a:gd name="T0" fmla="*/ 53 w 60"/>
                  <a:gd name="T1" fmla="*/ 89 h 156"/>
                  <a:gd name="T2" fmla="*/ 47 w 60"/>
                  <a:gd name="T3" fmla="*/ 125 h 156"/>
                  <a:gd name="T4" fmla="*/ 24 w 60"/>
                  <a:gd name="T5" fmla="*/ 155 h 156"/>
                  <a:gd name="T6" fmla="*/ 30 w 60"/>
                  <a:gd name="T7" fmla="*/ 155 h 156"/>
                  <a:gd name="T8" fmla="*/ 53 w 60"/>
                  <a:gd name="T9" fmla="*/ 125 h 156"/>
                  <a:gd name="T10" fmla="*/ 59 w 60"/>
                  <a:gd name="T11" fmla="*/ 89 h 156"/>
                  <a:gd name="T12" fmla="*/ 53 w 60"/>
                  <a:gd name="T13" fmla="*/ 66 h 156"/>
                  <a:gd name="T14" fmla="*/ 47 w 60"/>
                  <a:gd name="T15" fmla="*/ 42 h 156"/>
                  <a:gd name="T16" fmla="*/ 30 w 60"/>
                  <a:gd name="T17" fmla="*/ 18 h 156"/>
                  <a:gd name="T18" fmla="*/ 6 w 60"/>
                  <a:gd name="T19" fmla="*/ 0 h 156"/>
                  <a:gd name="T20" fmla="*/ 0 w 60"/>
                  <a:gd name="T21" fmla="*/ 6 h 156"/>
                  <a:gd name="T22" fmla="*/ 24 w 60"/>
                  <a:gd name="T23" fmla="*/ 24 h 156"/>
                  <a:gd name="T24" fmla="*/ 41 w 60"/>
                  <a:gd name="T25" fmla="*/ 42 h 156"/>
                  <a:gd name="T26" fmla="*/ 47 w 60"/>
                  <a:gd name="T27" fmla="*/ 66 h 156"/>
                  <a:gd name="T28" fmla="*/ 53 w 60"/>
                  <a:gd name="T29" fmla="*/ 89 h 156"/>
                  <a:gd name="T30" fmla="*/ 53 w 60"/>
                  <a:gd name="T31" fmla="*/ 89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0"/>
                  <a:gd name="T49" fmla="*/ 0 h 156"/>
                  <a:gd name="T50" fmla="*/ 60 w 60"/>
                  <a:gd name="T51" fmla="*/ 156 h 1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rgbClr val="666699"/>
                  </a:gs>
                  <a:gs pos="100000">
                    <a:srgbClr val="9966FF"/>
                  </a:gs>
                </a:gsLst>
                <a:lin ang="5400000" scaled="1"/>
              </a:gradFill>
              <a:ln w="9525">
                <a:noFill/>
                <a:round/>
                <a:headEnd/>
                <a:tailEnd/>
              </a:ln>
              <a:effectLst/>
            </p:spPr>
            <p:txBody>
              <a:bodyPr wrap="none" anchor="ctr"/>
              <a:lstStyle/>
              <a:p>
                <a:endParaRPr lang="en-US"/>
              </a:p>
            </p:txBody>
          </p:sp>
          <p:sp>
            <p:nvSpPr>
              <p:cNvPr id="1070" name="AutoShape 48"/>
              <p:cNvSpPr>
                <a:spLocks noChangeArrowheads="1"/>
              </p:cNvSpPr>
              <p:nvPr/>
            </p:nvSpPr>
            <p:spPr bwMode="auto">
              <a:xfrm>
                <a:off x="5375" y="3246"/>
                <a:ext cx="191" cy="17"/>
              </a:xfrm>
              <a:custGeom>
                <a:avLst/>
                <a:gdLst>
                  <a:gd name="T0" fmla="*/ 113 w 192"/>
                  <a:gd name="T1" fmla="*/ 11 h 18"/>
                  <a:gd name="T2" fmla="*/ 72 w 192"/>
                  <a:gd name="T3" fmla="*/ 6 h 18"/>
                  <a:gd name="T4" fmla="*/ 30 w 192"/>
                  <a:gd name="T5" fmla="*/ 0 h 18"/>
                  <a:gd name="T6" fmla="*/ 0 w 192"/>
                  <a:gd name="T7" fmla="*/ 0 h 18"/>
                  <a:gd name="T8" fmla="*/ 54 w 192"/>
                  <a:gd name="T9" fmla="*/ 11 h 18"/>
                  <a:gd name="T10" fmla="*/ 113 w 192"/>
                  <a:gd name="T11" fmla="*/ 17 h 18"/>
                  <a:gd name="T12" fmla="*/ 155 w 192"/>
                  <a:gd name="T13" fmla="*/ 17 h 18"/>
                  <a:gd name="T14" fmla="*/ 191 w 192"/>
                  <a:gd name="T15" fmla="*/ 11 h 18"/>
                  <a:gd name="T16" fmla="*/ 185 w 192"/>
                  <a:gd name="T17" fmla="*/ 0 h 18"/>
                  <a:gd name="T18" fmla="*/ 149 w 192"/>
                  <a:gd name="T19" fmla="*/ 6 h 18"/>
                  <a:gd name="T20" fmla="*/ 113 w 192"/>
                  <a:gd name="T21" fmla="*/ 11 h 18"/>
                  <a:gd name="T22" fmla="*/ 113 w 192"/>
                  <a:gd name="T23" fmla="*/ 11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
                  <a:gd name="T37" fmla="*/ 0 h 18"/>
                  <a:gd name="T38" fmla="*/ 192 w 192"/>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rgbClr val="666699"/>
                  </a:gs>
                  <a:gs pos="100000">
                    <a:srgbClr val="9966FF"/>
                  </a:gs>
                </a:gsLst>
                <a:lin ang="5400000" scaled="1"/>
              </a:gradFill>
              <a:ln w="9525">
                <a:noFill/>
                <a:round/>
                <a:headEnd/>
                <a:tailEnd/>
              </a:ln>
              <a:effectLst/>
            </p:spPr>
            <p:txBody>
              <a:bodyPr wrap="none" anchor="ctr"/>
              <a:lstStyle/>
              <a:p>
                <a:endParaRPr lang="en-US"/>
              </a:p>
            </p:txBody>
          </p:sp>
          <p:sp>
            <p:nvSpPr>
              <p:cNvPr id="1071" name="AutoShape 49"/>
              <p:cNvSpPr>
                <a:spLocks noChangeArrowheads="1"/>
              </p:cNvSpPr>
              <p:nvPr/>
            </p:nvSpPr>
            <p:spPr bwMode="auto">
              <a:xfrm>
                <a:off x="5304" y="3042"/>
                <a:ext cx="160" cy="185"/>
              </a:xfrm>
              <a:custGeom>
                <a:avLst/>
                <a:gdLst>
                  <a:gd name="T0" fmla="*/ 11 w 161"/>
                  <a:gd name="T1" fmla="*/ 113 h 186"/>
                  <a:gd name="T2" fmla="*/ 17 w 161"/>
                  <a:gd name="T3" fmla="*/ 95 h 186"/>
                  <a:gd name="T4" fmla="*/ 23 w 161"/>
                  <a:gd name="T5" fmla="*/ 78 h 186"/>
                  <a:gd name="T6" fmla="*/ 53 w 161"/>
                  <a:gd name="T7" fmla="*/ 42 h 186"/>
                  <a:gd name="T8" fmla="*/ 100 w 161"/>
                  <a:gd name="T9" fmla="*/ 18 h 186"/>
                  <a:gd name="T10" fmla="*/ 154 w 161"/>
                  <a:gd name="T11" fmla="*/ 6 h 186"/>
                  <a:gd name="T12" fmla="*/ 160 w 161"/>
                  <a:gd name="T13" fmla="*/ 0 h 186"/>
                  <a:gd name="T14" fmla="*/ 94 w 161"/>
                  <a:gd name="T15" fmla="*/ 12 h 186"/>
                  <a:gd name="T16" fmla="*/ 47 w 161"/>
                  <a:gd name="T17" fmla="*/ 36 h 186"/>
                  <a:gd name="T18" fmla="*/ 11 w 161"/>
                  <a:gd name="T19" fmla="*/ 72 h 186"/>
                  <a:gd name="T20" fmla="*/ 5 w 161"/>
                  <a:gd name="T21" fmla="*/ 90 h 186"/>
                  <a:gd name="T22" fmla="*/ 0 w 161"/>
                  <a:gd name="T23" fmla="*/ 113 h 186"/>
                  <a:gd name="T24" fmla="*/ 11 w 161"/>
                  <a:gd name="T25" fmla="*/ 149 h 186"/>
                  <a:gd name="T26" fmla="*/ 23 w 161"/>
                  <a:gd name="T27" fmla="*/ 167 h 186"/>
                  <a:gd name="T28" fmla="*/ 41 w 161"/>
                  <a:gd name="T29" fmla="*/ 185 h 186"/>
                  <a:gd name="T30" fmla="*/ 65 w 161"/>
                  <a:gd name="T31" fmla="*/ 185 h 186"/>
                  <a:gd name="T32" fmla="*/ 41 w 161"/>
                  <a:gd name="T33" fmla="*/ 167 h 186"/>
                  <a:gd name="T34" fmla="*/ 23 w 161"/>
                  <a:gd name="T35" fmla="*/ 149 h 186"/>
                  <a:gd name="T36" fmla="*/ 17 w 161"/>
                  <a:gd name="T37" fmla="*/ 131 h 186"/>
                  <a:gd name="T38" fmla="*/ 11 w 161"/>
                  <a:gd name="T39" fmla="*/ 113 h 186"/>
                  <a:gd name="T40" fmla="*/ 11 w 161"/>
                  <a:gd name="T41" fmla="*/ 113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1"/>
                  <a:gd name="T64" fmla="*/ 0 h 186"/>
                  <a:gd name="T65" fmla="*/ 161 w 161"/>
                  <a:gd name="T66" fmla="*/ 186 h 1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rgbClr val="9966FF"/>
                  </a:gs>
                  <a:gs pos="100000">
                    <a:srgbClr val="666699"/>
                  </a:gs>
                </a:gsLst>
                <a:lin ang="5400000" scaled="1"/>
              </a:gradFill>
              <a:ln w="9525">
                <a:noFill/>
                <a:round/>
                <a:headEnd/>
                <a:tailEnd/>
              </a:ln>
              <a:effectLst/>
            </p:spPr>
            <p:txBody>
              <a:bodyPr wrap="none" anchor="ctr"/>
              <a:lstStyle/>
              <a:p>
                <a:endParaRPr lang="en-US"/>
              </a:p>
            </p:txBody>
          </p:sp>
          <p:sp>
            <p:nvSpPr>
              <p:cNvPr id="1072" name="AutoShape 50"/>
              <p:cNvSpPr>
                <a:spLocks noChangeArrowheads="1"/>
              </p:cNvSpPr>
              <p:nvPr/>
            </p:nvSpPr>
            <p:spPr bwMode="auto">
              <a:xfrm>
                <a:off x="5489" y="3042"/>
                <a:ext cx="185" cy="209"/>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3 h 210"/>
                  <a:gd name="T12" fmla="*/ 161 w 185"/>
                  <a:gd name="T13" fmla="*/ 137 h 210"/>
                  <a:gd name="T14" fmla="*/ 149 w 185"/>
                  <a:gd name="T15" fmla="*/ 161 h 210"/>
                  <a:gd name="T16" fmla="*/ 119 w 185"/>
                  <a:gd name="T17" fmla="*/ 179 h 210"/>
                  <a:gd name="T18" fmla="*/ 90 w 185"/>
                  <a:gd name="T19" fmla="*/ 197 h 210"/>
                  <a:gd name="T20" fmla="*/ 96 w 185"/>
                  <a:gd name="T21" fmla="*/ 209 h 210"/>
                  <a:gd name="T22" fmla="*/ 131 w 185"/>
                  <a:gd name="T23" fmla="*/ 191 h 210"/>
                  <a:gd name="T24" fmla="*/ 161 w 185"/>
                  <a:gd name="T25" fmla="*/ 167 h 210"/>
                  <a:gd name="T26" fmla="*/ 179 w 185"/>
                  <a:gd name="T27" fmla="*/ 143 h 210"/>
                  <a:gd name="T28" fmla="*/ 185 w 185"/>
                  <a:gd name="T29" fmla="*/ 113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85"/>
                  <a:gd name="T73" fmla="*/ 0 h 210"/>
                  <a:gd name="T74" fmla="*/ 185 w 185"/>
                  <a:gd name="T75" fmla="*/ 210 h 21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rgbClr val="9966FF"/>
                  </a:gs>
                  <a:gs pos="100000">
                    <a:srgbClr val="666699"/>
                  </a:gs>
                </a:gsLst>
                <a:lin ang="5400000" scaled="1"/>
              </a:gradFill>
              <a:ln w="9525">
                <a:noFill/>
                <a:round/>
                <a:headEnd/>
                <a:tailEnd/>
              </a:ln>
              <a:effectLst/>
            </p:spPr>
            <p:txBody>
              <a:bodyPr wrap="none" anchor="ctr"/>
              <a:lstStyle/>
              <a:p>
                <a:endParaRPr lang="en-US"/>
              </a:p>
            </p:txBody>
          </p:sp>
          <p:sp>
            <p:nvSpPr>
              <p:cNvPr id="1073" name="AutoShape 51"/>
              <p:cNvSpPr>
                <a:spLocks noChangeArrowheads="1"/>
              </p:cNvSpPr>
              <p:nvPr/>
            </p:nvSpPr>
            <p:spPr bwMode="auto">
              <a:xfrm>
                <a:off x="5345" y="3058"/>
                <a:ext cx="298" cy="185"/>
              </a:xfrm>
              <a:custGeom>
                <a:avLst/>
                <a:gdLst>
                  <a:gd name="T0" fmla="*/ 149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7 h 186"/>
                  <a:gd name="T14" fmla="*/ 12 w 299"/>
                  <a:gd name="T15" fmla="*/ 125 h 186"/>
                  <a:gd name="T16" fmla="*/ 42 w 299"/>
                  <a:gd name="T17" fmla="*/ 155 h 186"/>
                  <a:gd name="T18" fmla="*/ 90 w 299"/>
                  <a:gd name="T19" fmla="*/ 179 h 186"/>
                  <a:gd name="T20" fmla="*/ 149 w 299"/>
                  <a:gd name="T21" fmla="*/ 185 h 186"/>
                  <a:gd name="T22" fmla="*/ 208 w 299"/>
                  <a:gd name="T23" fmla="*/ 179 h 186"/>
                  <a:gd name="T24" fmla="*/ 256 w 299"/>
                  <a:gd name="T25" fmla="*/ 155 h 186"/>
                  <a:gd name="T26" fmla="*/ 286 w 299"/>
                  <a:gd name="T27" fmla="*/ 125 h 186"/>
                  <a:gd name="T28" fmla="*/ 298 w 299"/>
                  <a:gd name="T29" fmla="*/ 107 h 186"/>
                  <a:gd name="T30" fmla="*/ 298 w 299"/>
                  <a:gd name="T31" fmla="*/ 90 h 186"/>
                  <a:gd name="T32" fmla="*/ 298 w 299"/>
                  <a:gd name="T33" fmla="*/ 72 h 186"/>
                  <a:gd name="T34" fmla="*/ 286 w 299"/>
                  <a:gd name="T35" fmla="*/ 54 h 186"/>
                  <a:gd name="T36" fmla="*/ 256 w 299"/>
                  <a:gd name="T37" fmla="*/ 30 h 186"/>
                  <a:gd name="T38" fmla="*/ 208 w 299"/>
                  <a:gd name="T39" fmla="*/ 6 h 186"/>
                  <a:gd name="T40" fmla="*/ 149 w 299"/>
                  <a:gd name="T41" fmla="*/ 0 h 186"/>
                  <a:gd name="T42" fmla="*/ 149 w 299"/>
                  <a:gd name="T43" fmla="*/ 0 h 186"/>
                  <a:gd name="T44" fmla="*/ 149 w 299"/>
                  <a:gd name="T45" fmla="*/ 179 h 186"/>
                  <a:gd name="T46" fmla="*/ 96 w 299"/>
                  <a:gd name="T47" fmla="*/ 173 h 186"/>
                  <a:gd name="T48" fmla="*/ 48 w 299"/>
                  <a:gd name="T49" fmla="*/ 155 h 186"/>
                  <a:gd name="T50" fmla="*/ 18 w 299"/>
                  <a:gd name="T51" fmla="*/ 125 h 186"/>
                  <a:gd name="T52" fmla="*/ 12 w 299"/>
                  <a:gd name="T53" fmla="*/ 107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49 w 299"/>
                  <a:gd name="T65" fmla="*/ 6 h 186"/>
                  <a:gd name="T66" fmla="*/ 202 w 299"/>
                  <a:gd name="T67" fmla="*/ 12 h 186"/>
                  <a:gd name="T68" fmla="*/ 250 w 299"/>
                  <a:gd name="T69" fmla="*/ 30 h 186"/>
                  <a:gd name="T70" fmla="*/ 280 w 299"/>
                  <a:gd name="T71" fmla="*/ 54 h 186"/>
                  <a:gd name="T72" fmla="*/ 292 w 299"/>
                  <a:gd name="T73" fmla="*/ 72 h 186"/>
                  <a:gd name="T74" fmla="*/ 292 w 299"/>
                  <a:gd name="T75" fmla="*/ 90 h 186"/>
                  <a:gd name="T76" fmla="*/ 292 w 299"/>
                  <a:gd name="T77" fmla="*/ 107 h 186"/>
                  <a:gd name="T78" fmla="*/ 280 w 299"/>
                  <a:gd name="T79" fmla="*/ 125 h 186"/>
                  <a:gd name="T80" fmla="*/ 250 w 299"/>
                  <a:gd name="T81" fmla="*/ 155 h 186"/>
                  <a:gd name="T82" fmla="*/ 202 w 299"/>
                  <a:gd name="T83" fmla="*/ 173 h 186"/>
                  <a:gd name="T84" fmla="*/ 149 w 299"/>
                  <a:gd name="T85" fmla="*/ 179 h 186"/>
                  <a:gd name="T86" fmla="*/ 149 w 299"/>
                  <a:gd name="T87" fmla="*/ 179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99"/>
                  <a:gd name="T133" fmla="*/ 0 h 186"/>
                  <a:gd name="T134" fmla="*/ 299 w 299"/>
                  <a:gd name="T135" fmla="*/ 186 h 18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rgbClr val="666699"/>
                  </a:gs>
                  <a:gs pos="100000">
                    <a:srgbClr val="9966FF"/>
                  </a:gs>
                </a:gsLst>
                <a:lin ang="5400000" scaled="1"/>
              </a:gradFill>
              <a:ln w="9525">
                <a:noFill/>
                <a:round/>
                <a:headEnd/>
                <a:tailEnd/>
              </a:ln>
              <a:effectLst/>
            </p:spPr>
            <p:txBody>
              <a:bodyPr wrap="none" anchor="ctr"/>
              <a:lstStyle/>
              <a:p>
                <a:endParaRPr lang="en-US"/>
              </a:p>
            </p:txBody>
          </p:sp>
          <p:sp>
            <p:nvSpPr>
              <p:cNvPr id="1074" name="Oval 52"/>
              <p:cNvSpPr>
                <a:spLocks noChangeArrowheads="1"/>
              </p:cNvSpPr>
              <p:nvPr/>
            </p:nvSpPr>
            <p:spPr bwMode="auto">
              <a:xfrm>
                <a:off x="3910" y="3948"/>
                <a:ext cx="83" cy="52"/>
              </a:xfrm>
              <a:prstGeom prst="ellipse">
                <a:avLst/>
              </a:prstGeom>
              <a:gradFill rotWithShape="0">
                <a:gsLst>
                  <a:gs pos="0">
                    <a:srgbClr val="9966FF"/>
                  </a:gs>
                  <a:gs pos="100000">
                    <a:srgbClr val="9060F0"/>
                  </a:gs>
                </a:gsLst>
                <a:lin ang="5400000" scaled="1"/>
              </a:gradFill>
              <a:ln w="9525">
                <a:noFill/>
                <a:round/>
                <a:headEnd/>
                <a:tailEnd/>
              </a:ln>
              <a:effectLst/>
            </p:spPr>
            <p:txBody>
              <a:bodyPr wrap="none" anchor="ctr"/>
              <a:lstStyle/>
              <a:p>
                <a:endParaRPr lang="en-US"/>
              </a:p>
            </p:txBody>
          </p:sp>
          <p:grpSp>
            <p:nvGrpSpPr>
              <p:cNvPr id="1075" name="Group 53"/>
              <p:cNvGrpSpPr>
                <a:grpSpLocks/>
              </p:cNvGrpSpPr>
              <p:nvPr/>
            </p:nvGrpSpPr>
            <p:grpSpPr bwMode="auto">
              <a:xfrm>
                <a:off x="4546" y="3608"/>
                <a:ext cx="517" cy="318"/>
                <a:chOff x="4546" y="3608"/>
                <a:chExt cx="517" cy="318"/>
              </a:xfrm>
            </p:grpSpPr>
            <p:sp>
              <p:nvSpPr>
                <p:cNvPr id="1081" name="Oval 54"/>
                <p:cNvSpPr>
                  <a:spLocks noChangeArrowheads="1"/>
                </p:cNvSpPr>
                <p:nvPr/>
              </p:nvSpPr>
              <p:spPr bwMode="auto">
                <a:xfrm>
                  <a:off x="4546" y="3608"/>
                  <a:ext cx="517" cy="318"/>
                </a:xfrm>
                <a:prstGeom prst="ellipse">
                  <a:avLst/>
                </a:prstGeom>
                <a:gradFill rotWithShape="0">
                  <a:gsLst>
                    <a:gs pos="0">
                      <a:srgbClr val="9966FF"/>
                    </a:gs>
                    <a:gs pos="100000">
                      <a:srgbClr val="9060F0"/>
                    </a:gs>
                  </a:gsLst>
                  <a:lin ang="10800000" scaled="1"/>
                </a:gradFill>
                <a:ln w="9525">
                  <a:noFill/>
                  <a:round/>
                  <a:headEnd/>
                  <a:tailEnd/>
                </a:ln>
                <a:effectLst/>
              </p:spPr>
              <p:txBody>
                <a:bodyPr wrap="none" anchor="ctr"/>
                <a:lstStyle/>
                <a:p>
                  <a:endParaRPr lang="en-US"/>
                </a:p>
              </p:txBody>
            </p:sp>
            <p:sp>
              <p:nvSpPr>
                <p:cNvPr id="1082" name="Oval 55"/>
                <p:cNvSpPr>
                  <a:spLocks noChangeArrowheads="1"/>
                </p:cNvSpPr>
                <p:nvPr/>
              </p:nvSpPr>
              <p:spPr bwMode="auto">
                <a:xfrm>
                  <a:off x="4578" y="3630"/>
                  <a:ext cx="445" cy="270"/>
                </a:xfrm>
                <a:prstGeom prst="ellipse">
                  <a:avLst/>
                </a:prstGeom>
                <a:gradFill rotWithShape="0">
                  <a:gsLst>
                    <a:gs pos="0">
                      <a:srgbClr val="9966FF"/>
                    </a:gs>
                    <a:gs pos="100000">
                      <a:srgbClr val="9C6BFF"/>
                    </a:gs>
                  </a:gsLst>
                  <a:lin ang="5400000" scaled="1"/>
                </a:gradFill>
                <a:ln w="9525">
                  <a:noFill/>
                  <a:round/>
                  <a:headEnd/>
                  <a:tailEnd/>
                </a:ln>
                <a:effectLst/>
              </p:spPr>
              <p:txBody>
                <a:bodyPr wrap="none" anchor="ctr"/>
                <a:lstStyle/>
                <a:p>
                  <a:endParaRPr lang="en-US"/>
                </a:p>
              </p:txBody>
            </p:sp>
            <p:sp>
              <p:nvSpPr>
                <p:cNvPr id="1083" name="Oval 56"/>
                <p:cNvSpPr>
                  <a:spLocks noChangeArrowheads="1"/>
                </p:cNvSpPr>
                <p:nvPr/>
              </p:nvSpPr>
              <p:spPr bwMode="auto">
                <a:xfrm>
                  <a:off x="4610" y="3650"/>
                  <a:ext cx="385" cy="232"/>
                </a:xfrm>
                <a:prstGeom prst="ellipse">
                  <a:avLst/>
                </a:prstGeom>
                <a:gradFill rotWithShape="0">
                  <a:gsLst>
                    <a:gs pos="0">
                      <a:srgbClr val="9060F0"/>
                    </a:gs>
                    <a:gs pos="100000">
                      <a:srgbClr val="9966FF"/>
                    </a:gs>
                  </a:gsLst>
                  <a:lin ang="5400000" scaled="1"/>
                </a:gradFill>
                <a:ln w="9525">
                  <a:noFill/>
                  <a:round/>
                  <a:headEnd/>
                  <a:tailEnd/>
                </a:ln>
                <a:effectLst/>
              </p:spPr>
              <p:txBody>
                <a:bodyPr wrap="none" anchor="ctr"/>
                <a:lstStyle/>
                <a:p>
                  <a:endParaRPr lang="en-US"/>
                </a:p>
              </p:txBody>
            </p:sp>
            <p:sp>
              <p:nvSpPr>
                <p:cNvPr id="1084" name="Oval 57"/>
                <p:cNvSpPr>
                  <a:spLocks noChangeArrowheads="1"/>
                </p:cNvSpPr>
                <p:nvPr/>
              </p:nvSpPr>
              <p:spPr bwMode="auto">
                <a:xfrm>
                  <a:off x="4654" y="3678"/>
                  <a:ext cx="297" cy="176"/>
                </a:xfrm>
                <a:prstGeom prst="ellipse">
                  <a:avLst/>
                </a:prstGeom>
                <a:gradFill rotWithShape="0">
                  <a:gsLst>
                    <a:gs pos="0">
                      <a:srgbClr val="9966FF"/>
                    </a:gs>
                    <a:gs pos="100000">
                      <a:srgbClr val="9060F0"/>
                    </a:gs>
                  </a:gsLst>
                  <a:lin ang="5400000" scaled="1"/>
                </a:gradFill>
                <a:ln w="9525">
                  <a:noFill/>
                  <a:round/>
                  <a:headEnd/>
                  <a:tailEnd/>
                </a:ln>
                <a:effectLst/>
              </p:spPr>
              <p:txBody>
                <a:bodyPr wrap="none" anchor="ctr"/>
                <a:lstStyle/>
                <a:p>
                  <a:endParaRPr lang="en-US"/>
                </a:p>
              </p:txBody>
            </p:sp>
            <p:sp>
              <p:nvSpPr>
                <p:cNvPr id="1085" name="Oval 58"/>
                <p:cNvSpPr>
                  <a:spLocks noChangeArrowheads="1"/>
                </p:cNvSpPr>
                <p:nvPr/>
              </p:nvSpPr>
              <p:spPr bwMode="auto">
                <a:xfrm>
                  <a:off x="4690" y="3698"/>
                  <a:ext cx="221" cy="138"/>
                </a:xfrm>
                <a:prstGeom prst="ellipse">
                  <a:avLst/>
                </a:prstGeom>
                <a:gradFill rotWithShape="0">
                  <a:gsLst>
                    <a:gs pos="0">
                      <a:srgbClr val="9060F0"/>
                    </a:gs>
                    <a:gs pos="100000">
                      <a:srgbClr val="9966FF"/>
                    </a:gs>
                  </a:gsLst>
                  <a:lin ang="5400000" scaled="1"/>
                </a:gradFill>
                <a:ln w="9525">
                  <a:noFill/>
                  <a:round/>
                  <a:headEnd/>
                  <a:tailEnd/>
                </a:ln>
                <a:effectLst/>
              </p:spPr>
              <p:txBody>
                <a:bodyPr wrap="none" anchor="ctr"/>
                <a:lstStyle/>
                <a:p>
                  <a:endParaRPr lang="en-US"/>
                </a:p>
              </p:txBody>
            </p:sp>
            <p:sp>
              <p:nvSpPr>
                <p:cNvPr id="1086" name="Oval 59"/>
                <p:cNvSpPr>
                  <a:spLocks noChangeArrowheads="1"/>
                </p:cNvSpPr>
                <p:nvPr/>
              </p:nvSpPr>
              <p:spPr bwMode="auto">
                <a:xfrm>
                  <a:off x="4738" y="3728"/>
                  <a:ext cx="125" cy="80"/>
                </a:xfrm>
                <a:prstGeom prst="ellipse">
                  <a:avLst/>
                </a:prstGeom>
                <a:gradFill rotWithShape="0">
                  <a:gsLst>
                    <a:gs pos="0">
                      <a:srgbClr val="9966FF"/>
                    </a:gs>
                    <a:gs pos="100000">
                      <a:srgbClr val="9463F7"/>
                    </a:gs>
                  </a:gsLst>
                  <a:lin ang="5400000" scaled="1"/>
                </a:gradFill>
                <a:ln w="9525">
                  <a:noFill/>
                  <a:round/>
                  <a:headEnd/>
                  <a:tailEnd/>
                </a:ln>
                <a:effectLst/>
              </p:spPr>
              <p:txBody>
                <a:bodyPr wrap="none" anchor="ctr"/>
                <a:lstStyle/>
                <a:p>
                  <a:endParaRPr lang="en-US"/>
                </a:p>
              </p:txBody>
            </p:sp>
          </p:grpSp>
          <p:grpSp>
            <p:nvGrpSpPr>
              <p:cNvPr id="1076" name="Group 60"/>
              <p:cNvGrpSpPr>
                <a:grpSpLocks/>
              </p:cNvGrpSpPr>
              <p:nvPr/>
            </p:nvGrpSpPr>
            <p:grpSpPr bwMode="auto">
              <a:xfrm>
                <a:off x="5381" y="3085"/>
                <a:ext cx="226" cy="131"/>
                <a:chOff x="5381" y="3085"/>
                <a:chExt cx="226" cy="131"/>
              </a:xfrm>
            </p:grpSpPr>
            <p:sp>
              <p:nvSpPr>
                <p:cNvPr id="1077" name="Oval 61"/>
                <p:cNvSpPr>
                  <a:spLocks noChangeArrowheads="1"/>
                </p:cNvSpPr>
                <p:nvPr/>
              </p:nvSpPr>
              <p:spPr bwMode="auto">
                <a:xfrm>
                  <a:off x="5381" y="3085"/>
                  <a:ext cx="226" cy="131"/>
                </a:xfrm>
                <a:prstGeom prst="ellipse">
                  <a:avLst/>
                </a:prstGeom>
                <a:gradFill rotWithShape="0">
                  <a:gsLst>
                    <a:gs pos="0">
                      <a:srgbClr val="9966FF"/>
                    </a:gs>
                    <a:gs pos="100000">
                      <a:srgbClr val="666699"/>
                    </a:gs>
                  </a:gsLst>
                  <a:lin ang="5400000" scaled="1"/>
                </a:gradFill>
                <a:ln w="9525">
                  <a:noFill/>
                  <a:round/>
                  <a:headEnd/>
                  <a:tailEnd/>
                </a:ln>
                <a:effectLst/>
              </p:spPr>
              <p:txBody>
                <a:bodyPr wrap="none" anchor="ctr"/>
                <a:lstStyle/>
                <a:p>
                  <a:endParaRPr lang="en-US"/>
                </a:p>
              </p:txBody>
            </p:sp>
            <p:sp>
              <p:nvSpPr>
                <p:cNvPr id="1078" name="Oval 62"/>
                <p:cNvSpPr>
                  <a:spLocks noChangeArrowheads="1"/>
                </p:cNvSpPr>
                <p:nvPr/>
              </p:nvSpPr>
              <p:spPr bwMode="auto">
                <a:xfrm>
                  <a:off x="5403" y="3099"/>
                  <a:ext cx="181" cy="101"/>
                </a:xfrm>
                <a:prstGeom prst="ellipse">
                  <a:avLst/>
                </a:prstGeom>
                <a:gradFill rotWithShape="0">
                  <a:gsLst>
                    <a:gs pos="0">
                      <a:srgbClr val="666699"/>
                    </a:gs>
                    <a:gs pos="100000">
                      <a:srgbClr val="9966FF"/>
                    </a:gs>
                  </a:gsLst>
                  <a:lin ang="5400000" scaled="1"/>
                </a:gradFill>
                <a:ln w="9525">
                  <a:noFill/>
                  <a:round/>
                  <a:headEnd/>
                  <a:tailEnd/>
                </a:ln>
                <a:effectLst/>
              </p:spPr>
              <p:txBody>
                <a:bodyPr wrap="none" anchor="ctr"/>
                <a:lstStyle/>
                <a:p>
                  <a:endParaRPr lang="en-US"/>
                </a:p>
              </p:txBody>
            </p:sp>
            <p:sp>
              <p:nvSpPr>
                <p:cNvPr id="1079" name="Oval 63"/>
                <p:cNvSpPr>
                  <a:spLocks noChangeArrowheads="1"/>
                </p:cNvSpPr>
                <p:nvPr/>
              </p:nvSpPr>
              <p:spPr bwMode="auto">
                <a:xfrm>
                  <a:off x="5431" y="3109"/>
                  <a:ext cx="124" cy="81"/>
                </a:xfrm>
                <a:prstGeom prst="ellipse">
                  <a:avLst/>
                </a:prstGeom>
                <a:gradFill rotWithShape="0">
                  <a:gsLst>
                    <a:gs pos="0">
                      <a:srgbClr val="9966FF"/>
                    </a:gs>
                    <a:gs pos="100000">
                      <a:srgbClr val="666699"/>
                    </a:gs>
                  </a:gsLst>
                  <a:lin ang="5400000" scaled="1"/>
                </a:gradFill>
                <a:ln w="9525">
                  <a:noFill/>
                  <a:round/>
                  <a:headEnd/>
                  <a:tailEnd/>
                </a:ln>
                <a:effectLst/>
              </p:spPr>
              <p:txBody>
                <a:bodyPr wrap="none" anchor="ctr"/>
                <a:lstStyle/>
                <a:p>
                  <a:endParaRPr lang="en-US"/>
                </a:p>
              </p:txBody>
            </p:sp>
            <p:sp>
              <p:nvSpPr>
                <p:cNvPr id="1080" name="Oval 64"/>
                <p:cNvSpPr>
                  <a:spLocks noChangeArrowheads="1"/>
                </p:cNvSpPr>
                <p:nvPr/>
              </p:nvSpPr>
              <p:spPr bwMode="auto">
                <a:xfrm>
                  <a:off x="5458" y="3125"/>
                  <a:ext cx="72" cy="46"/>
                </a:xfrm>
                <a:prstGeom prst="ellipse">
                  <a:avLst/>
                </a:prstGeom>
                <a:gradFill rotWithShape="0">
                  <a:gsLst>
                    <a:gs pos="0">
                      <a:srgbClr val="666699"/>
                    </a:gs>
                    <a:gs pos="100000">
                      <a:srgbClr val="9966FF"/>
                    </a:gs>
                  </a:gsLst>
                  <a:lin ang="5400000" scaled="1"/>
                </a:gradFill>
                <a:ln w="9525">
                  <a:noFill/>
                  <a:round/>
                  <a:headEnd/>
                  <a:tailEnd/>
                </a:ln>
                <a:effectLst/>
              </p:spPr>
              <p:txBody>
                <a:bodyPr wrap="none" anchor="ctr"/>
                <a:lstStyle/>
                <a:p>
                  <a:endParaRPr lang="en-US"/>
                </a:p>
              </p:txBody>
            </p:sp>
          </p:grpSp>
        </p:grpSp>
      </p:grpSp>
      <p:sp>
        <p:nvSpPr>
          <p:cNvPr id="1027" name="Rectangle 65"/>
          <p:cNvSpPr>
            <a:spLocks noGrp="1" noChangeArrowheads="1"/>
          </p:cNvSpPr>
          <p:nvPr>
            <p:ph type="title"/>
          </p:nvPr>
        </p:nvSpPr>
        <p:spPr bwMode="auto">
          <a:xfrm>
            <a:off x="457200" y="130175"/>
            <a:ext cx="8228013" cy="1433513"/>
          </a:xfrm>
          <a:prstGeom prst="rect">
            <a:avLst/>
          </a:prstGeom>
          <a:noFill/>
          <a:ln w="9525">
            <a:noFill/>
            <a:round/>
            <a:headEnd/>
            <a:tailEnd/>
          </a:ln>
          <a:effectLst/>
        </p:spPr>
        <p:txBody>
          <a:bodyPr vert="horz" wrap="square" lIns="90000" tIns="46800" rIns="90000" bIns="46800" numCol="1" anchor="ctr" anchorCtr="1" compatLnSpc="1">
            <a:prstTxWarp prst="textNoShape">
              <a:avLst/>
            </a:prstTxWarp>
          </a:bodyPr>
          <a:lstStyle/>
          <a:p>
            <a:pPr lvl="0"/>
            <a:r>
              <a:rPr lang="en-GB" altLang="en-US" smtClean="0"/>
              <a:t>Click to edit the title text format</a:t>
            </a:r>
          </a:p>
        </p:txBody>
      </p:sp>
      <p:sp>
        <p:nvSpPr>
          <p:cNvPr id="1028" name="Text Box 66"/>
          <p:cNvSpPr txBox="1">
            <a:spLocks noChangeArrowheads="1"/>
          </p:cNvSpPr>
          <p:nvPr/>
        </p:nvSpPr>
        <p:spPr bwMode="auto">
          <a:xfrm>
            <a:off x="457200" y="6248400"/>
            <a:ext cx="2133600" cy="460375"/>
          </a:xfrm>
          <a:prstGeom prst="rect">
            <a:avLst/>
          </a:prstGeom>
          <a:noFill/>
          <a:ln w="9525">
            <a:noFill/>
            <a:round/>
            <a:headEnd/>
            <a:tailEnd/>
          </a:ln>
          <a:effectLst/>
        </p:spPr>
        <p:txBody>
          <a:bodyPr wrap="none" anchor="ctr"/>
          <a:lstStyle/>
          <a:p>
            <a:endParaRPr lang="en-US"/>
          </a:p>
        </p:txBody>
      </p:sp>
      <p:sp>
        <p:nvSpPr>
          <p:cNvPr id="1029" name="Text Box 67"/>
          <p:cNvSpPr txBox="1">
            <a:spLocks noChangeArrowheads="1"/>
          </p:cNvSpPr>
          <p:nvPr/>
        </p:nvSpPr>
        <p:spPr bwMode="auto">
          <a:xfrm>
            <a:off x="3124200" y="6248400"/>
            <a:ext cx="2895600" cy="460375"/>
          </a:xfrm>
          <a:prstGeom prst="rect">
            <a:avLst/>
          </a:prstGeom>
          <a:noFill/>
          <a:ln w="9525">
            <a:noFill/>
            <a:round/>
            <a:headEnd/>
            <a:tailEnd/>
          </a:ln>
          <a:effectLst/>
        </p:spPr>
        <p:txBody>
          <a:bodyPr wrap="none" anchor="ctr"/>
          <a:lstStyle/>
          <a:p>
            <a:endParaRPr lang="en-US"/>
          </a:p>
        </p:txBody>
      </p:sp>
      <p:sp>
        <p:nvSpPr>
          <p:cNvPr id="1092" name="Rectangle 68"/>
          <p:cNvSpPr>
            <a:spLocks noGrp="1" noChangeArrowheads="1"/>
          </p:cNvSpPr>
          <p:nvPr>
            <p:ph type="sldNum"/>
          </p:nvPr>
        </p:nvSpPr>
        <p:spPr bwMode="auto">
          <a:xfrm>
            <a:off x="6553200" y="6248400"/>
            <a:ext cx="2132013" cy="4587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mtClean="0">
                <a:solidFill>
                  <a:srgbClr val="000000"/>
                </a:solidFill>
              </a:defRPr>
            </a:lvl1pPr>
          </a:lstStyle>
          <a:p>
            <a:pPr>
              <a:defRPr/>
            </a:pPr>
            <a:fld id="{B0B1EE01-B06B-4881-9992-C3E0C2DE9558}" type="slidenum">
              <a:rPr lang="en-US" altLang="en-US"/>
              <a:pPr>
                <a:defRPr/>
              </a:pPr>
              <a:t>‹#›</a:t>
            </a:fld>
            <a:endParaRPr lang="en-US" altLang="en-US"/>
          </a:p>
        </p:txBody>
      </p:sp>
      <p:sp>
        <p:nvSpPr>
          <p:cNvPr id="1031" name="Rectangle 69"/>
          <p:cNvSpPr>
            <a:spLocks noGrp="1" noChangeArrowheads="1"/>
          </p:cNvSpPr>
          <p:nvPr>
            <p:ph type="body" idx="1"/>
          </p:nvPr>
        </p:nvSpPr>
        <p:spPr bwMode="auto">
          <a:xfrm>
            <a:off x="457200" y="1676400"/>
            <a:ext cx="8228013" cy="445293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2pPr>
      <a:lvl3pPr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3pPr>
      <a:lvl4pPr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4pPr>
      <a:lvl5pPr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a:solidFill>
            <a:srgbClr val="FFFFFF"/>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a:solidFill>
            <a:srgbClr val="FFFFFF"/>
          </a:solidFill>
          <a:latin typeface="+mn-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FFFFFF"/>
          </a:solidFill>
          <a:latin typeface="+mn-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grpSp>
        <p:nvGrpSpPr>
          <p:cNvPr id="2050" name="Group 1"/>
          <p:cNvGrpSpPr>
            <a:grpSpLocks/>
          </p:cNvGrpSpPr>
          <p:nvPr/>
        </p:nvGrpSpPr>
        <p:grpSpPr bwMode="auto">
          <a:xfrm>
            <a:off x="3175" y="4267200"/>
            <a:ext cx="9139238" cy="2589213"/>
            <a:chOff x="2" y="2688"/>
            <a:chExt cx="5757" cy="1631"/>
          </a:xfrm>
        </p:grpSpPr>
        <p:sp>
          <p:nvSpPr>
            <p:cNvPr id="2056" name="AutoShape 2"/>
            <p:cNvSpPr>
              <a:spLocks noChangeArrowheads="1"/>
            </p:cNvSpPr>
            <p:nvPr/>
          </p:nvSpPr>
          <p:spPr bwMode="auto">
            <a:xfrm>
              <a:off x="2" y="2688"/>
              <a:ext cx="5757" cy="1631"/>
            </a:xfrm>
            <a:custGeom>
              <a:avLst/>
              <a:gdLst>
                <a:gd name="T0" fmla="*/ 5757 w 5740"/>
                <a:gd name="T1" fmla="*/ 1631 h 4316"/>
                <a:gd name="T2" fmla="*/ 0 w 5740"/>
                <a:gd name="T3" fmla="*/ 1631 h 4316"/>
                <a:gd name="T4" fmla="*/ 0 w 5740"/>
                <a:gd name="T5" fmla="*/ 0 h 4316"/>
                <a:gd name="T6" fmla="*/ 5757 w 5740"/>
                <a:gd name="T7" fmla="*/ 0 h 4316"/>
                <a:gd name="T8" fmla="*/ 5757 w 5740"/>
                <a:gd name="T9" fmla="*/ 1631 h 4316"/>
                <a:gd name="T10" fmla="*/ 5757 w 5740"/>
                <a:gd name="T11" fmla="*/ 1631 h 4316"/>
                <a:gd name="T12" fmla="*/ 0 60000 65536"/>
                <a:gd name="T13" fmla="*/ 0 60000 65536"/>
                <a:gd name="T14" fmla="*/ 0 60000 65536"/>
                <a:gd name="T15" fmla="*/ 0 60000 65536"/>
                <a:gd name="T16" fmla="*/ 0 60000 65536"/>
                <a:gd name="T17" fmla="*/ 0 60000 65536"/>
                <a:gd name="T18" fmla="*/ 0 w 5740"/>
                <a:gd name="T19" fmla="*/ 0 h 4316"/>
                <a:gd name="T20" fmla="*/ 5740 w 5740"/>
                <a:gd name="T21" fmla="*/ 4316 h 4316"/>
              </a:gdLst>
              <a:ahLst/>
              <a:cxnLst>
                <a:cxn ang="T12">
                  <a:pos x="T0" y="T1"/>
                </a:cxn>
                <a:cxn ang="T13">
                  <a:pos x="T2" y="T3"/>
                </a:cxn>
                <a:cxn ang="T14">
                  <a:pos x="T4" y="T5"/>
                </a:cxn>
                <a:cxn ang="T15">
                  <a:pos x="T6" y="T7"/>
                </a:cxn>
                <a:cxn ang="T16">
                  <a:pos x="T8" y="T9"/>
                </a:cxn>
                <a:cxn ang="T17">
                  <a:pos x="T10" y="T11"/>
                </a:cxn>
              </a:cxnLst>
              <a:rect l="T18" t="T19" r="T20" b="T21"/>
              <a:pathLst>
                <a:path w="5740" h="4316">
                  <a:moveTo>
                    <a:pt x="5740" y="4316"/>
                  </a:moveTo>
                  <a:lnTo>
                    <a:pt x="0" y="4316"/>
                  </a:lnTo>
                  <a:lnTo>
                    <a:pt x="0" y="0"/>
                  </a:lnTo>
                  <a:lnTo>
                    <a:pt x="5740" y="0"/>
                  </a:lnTo>
                  <a:lnTo>
                    <a:pt x="5740" y="4316"/>
                  </a:lnTo>
                  <a:close/>
                </a:path>
              </a:pathLst>
            </a:custGeom>
            <a:gradFill rotWithShape="0">
              <a:gsLst>
                <a:gs pos="0">
                  <a:srgbClr val="9966FF"/>
                </a:gs>
                <a:gs pos="100000">
                  <a:srgbClr val="666699"/>
                </a:gs>
              </a:gsLst>
              <a:lin ang="5400000" scaled="1"/>
            </a:gradFill>
            <a:ln w="9525">
              <a:noFill/>
              <a:round/>
              <a:headEnd/>
              <a:tailEnd/>
            </a:ln>
            <a:effectLst/>
          </p:spPr>
          <p:txBody>
            <a:bodyPr wrap="none" anchor="ctr"/>
            <a:lstStyle/>
            <a:p>
              <a:endParaRPr lang="en-US"/>
            </a:p>
          </p:txBody>
        </p:sp>
        <p:grpSp>
          <p:nvGrpSpPr>
            <p:cNvPr id="2057" name="Group 3"/>
            <p:cNvGrpSpPr>
              <a:grpSpLocks/>
            </p:cNvGrpSpPr>
            <p:nvPr/>
          </p:nvGrpSpPr>
          <p:grpSpPr bwMode="auto">
            <a:xfrm>
              <a:off x="1776" y="3024"/>
              <a:ext cx="3928" cy="1289"/>
              <a:chOff x="1776" y="3024"/>
              <a:chExt cx="3928" cy="1289"/>
            </a:xfrm>
          </p:grpSpPr>
          <p:grpSp>
            <p:nvGrpSpPr>
              <p:cNvPr id="2058" name="Group 4"/>
              <p:cNvGrpSpPr>
                <a:grpSpLocks/>
              </p:cNvGrpSpPr>
              <p:nvPr/>
            </p:nvGrpSpPr>
            <p:grpSpPr bwMode="auto">
              <a:xfrm>
                <a:off x="2268" y="3934"/>
                <a:ext cx="637" cy="376"/>
                <a:chOff x="2268" y="3934"/>
                <a:chExt cx="637" cy="376"/>
              </a:xfrm>
            </p:grpSpPr>
            <p:sp>
              <p:nvSpPr>
                <p:cNvPr id="2111" name="Oval 5"/>
                <p:cNvSpPr>
                  <a:spLocks noChangeArrowheads="1"/>
                </p:cNvSpPr>
                <p:nvPr/>
              </p:nvSpPr>
              <p:spPr bwMode="auto">
                <a:xfrm>
                  <a:off x="2268" y="3934"/>
                  <a:ext cx="637" cy="376"/>
                </a:xfrm>
                <a:prstGeom prst="ellipse">
                  <a:avLst/>
                </a:prstGeom>
                <a:gradFill rotWithShape="0">
                  <a:gsLst>
                    <a:gs pos="0">
                      <a:srgbClr val="9966FF"/>
                    </a:gs>
                    <a:gs pos="100000">
                      <a:srgbClr val="865AE0"/>
                    </a:gs>
                  </a:gsLst>
                  <a:lin ang="13500000" scaled="1"/>
                </a:gradFill>
                <a:ln w="9525">
                  <a:noFill/>
                  <a:round/>
                  <a:headEnd/>
                  <a:tailEnd/>
                </a:ln>
                <a:effectLst/>
              </p:spPr>
              <p:txBody>
                <a:bodyPr wrap="none" anchor="ctr"/>
                <a:lstStyle/>
                <a:p>
                  <a:endParaRPr lang="en-US"/>
                </a:p>
              </p:txBody>
            </p:sp>
            <p:sp>
              <p:nvSpPr>
                <p:cNvPr id="2112" name="Oval 6"/>
                <p:cNvSpPr>
                  <a:spLocks noChangeArrowheads="1"/>
                </p:cNvSpPr>
                <p:nvPr/>
              </p:nvSpPr>
              <p:spPr bwMode="auto">
                <a:xfrm>
                  <a:off x="2314" y="3958"/>
                  <a:ext cx="542" cy="331"/>
                </a:xfrm>
                <a:prstGeom prst="ellipse">
                  <a:avLst/>
                </a:prstGeom>
                <a:gradFill rotWithShape="0">
                  <a:gsLst>
                    <a:gs pos="0">
                      <a:srgbClr val="865AE0"/>
                    </a:gs>
                    <a:gs pos="100000">
                      <a:srgbClr val="9966FF"/>
                    </a:gs>
                  </a:gsLst>
                  <a:lin ang="13500000" scaled="1"/>
                </a:gradFill>
                <a:ln w="9525">
                  <a:noFill/>
                  <a:round/>
                  <a:headEnd/>
                  <a:tailEnd/>
                </a:ln>
                <a:effectLst/>
              </p:spPr>
              <p:txBody>
                <a:bodyPr wrap="none" anchor="ctr"/>
                <a:lstStyle/>
                <a:p>
                  <a:endParaRPr lang="en-US"/>
                </a:p>
              </p:txBody>
            </p:sp>
            <p:sp>
              <p:nvSpPr>
                <p:cNvPr id="2113" name="Oval 7"/>
                <p:cNvSpPr>
                  <a:spLocks noChangeArrowheads="1"/>
                </p:cNvSpPr>
                <p:nvPr/>
              </p:nvSpPr>
              <p:spPr bwMode="auto">
                <a:xfrm>
                  <a:off x="2341" y="3979"/>
                  <a:ext cx="500" cy="298"/>
                </a:xfrm>
                <a:prstGeom prst="ellipse">
                  <a:avLst/>
                </a:prstGeom>
                <a:gradFill rotWithShape="0">
                  <a:gsLst>
                    <a:gs pos="0">
                      <a:srgbClr val="9966FF"/>
                    </a:gs>
                    <a:gs pos="100000">
                      <a:srgbClr val="8B5DE8"/>
                    </a:gs>
                  </a:gsLst>
                  <a:lin ang="13500000" scaled="1"/>
                </a:gradFill>
                <a:ln w="9525">
                  <a:noFill/>
                  <a:round/>
                  <a:headEnd/>
                  <a:tailEnd/>
                </a:ln>
                <a:effectLst/>
              </p:spPr>
              <p:txBody>
                <a:bodyPr wrap="none" anchor="ctr"/>
                <a:lstStyle/>
                <a:p>
                  <a:endParaRPr lang="en-US"/>
                </a:p>
              </p:txBody>
            </p:sp>
            <p:sp>
              <p:nvSpPr>
                <p:cNvPr id="2114" name="Oval 8"/>
                <p:cNvSpPr>
                  <a:spLocks noChangeArrowheads="1"/>
                </p:cNvSpPr>
                <p:nvPr/>
              </p:nvSpPr>
              <p:spPr bwMode="auto">
                <a:xfrm>
                  <a:off x="2368" y="3997"/>
                  <a:ext cx="443" cy="257"/>
                </a:xfrm>
                <a:prstGeom prst="ellipse">
                  <a:avLst/>
                </a:prstGeom>
                <a:gradFill rotWithShape="0">
                  <a:gsLst>
                    <a:gs pos="0">
                      <a:srgbClr val="9966FF"/>
                    </a:gs>
                    <a:gs pos="100000">
                      <a:srgbClr val="865AE0"/>
                    </a:gs>
                  </a:gsLst>
                  <a:lin ang="5400000" scaled="1"/>
                </a:gradFill>
                <a:ln w="9525">
                  <a:noFill/>
                  <a:round/>
                  <a:headEnd/>
                  <a:tailEnd/>
                </a:ln>
                <a:effectLst/>
              </p:spPr>
              <p:txBody>
                <a:bodyPr wrap="none" anchor="ctr"/>
                <a:lstStyle/>
                <a:p>
                  <a:endParaRPr lang="en-US"/>
                </a:p>
              </p:txBody>
            </p:sp>
            <p:sp>
              <p:nvSpPr>
                <p:cNvPr id="2115" name="Oval 9"/>
                <p:cNvSpPr>
                  <a:spLocks noChangeArrowheads="1"/>
                </p:cNvSpPr>
                <p:nvPr/>
              </p:nvSpPr>
              <p:spPr bwMode="auto">
                <a:xfrm>
                  <a:off x="2385" y="4005"/>
                  <a:ext cx="412" cy="239"/>
                </a:xfrm>
                <a:prstGeom prst="ellipse">
                  <a:avLst/>
                </a:prstGeom>
                <a:gradFill rotWithShape="0">
                  <a:gsLst>
                    <a:gs pos="0">
                      <a:srgbClr val="9966FF"/>
                    </a:gs>
                    <a:gs pos="100000">
                      <a:srgbClr val="9060F0"/>
                    </a:gs>
                  </a:gsLst>
                  <a:lin ang="5400000" scaled="1"/>
                </a:gradFill>
                <a:ln w="9525">
                  <a:noFill/>
                  <a:round/>
                  <a:headEnd/>
                  <a:tailEnd/>
                </a:ln>
                <a:effectLst/>
              </p:spPr>
              <p:txBody>
                <a:bodyPr wrap="none" anchor="ctr"/>
                <a:lstStyle/>
                <a:p>
                  <a:endParaRPr lang="en-US"/>
                </a:p>
              </p:txBody>
            </p:sp>
            <p:sp>
              <p:nvSpPr>
                <p:cNvPr id="2116" name="Oval 10"/>
                <p:cNvSpPr>
                  <a:spLocks noChangeArrowheads="1"/>
                </p:cNvSpPr>
                <p:nvPr/>
              </p:nvSpPr>
              <p:spPr bwMode="auto">
                <a:xfrm>
                  <a:off x="2437" y="4026"/>
                  <a:ext cx="305" cy="191"/>
                </a:xfrm>
                <a:prstGeom prst="ellipse">
                  <a:avLst/>
                </a:prstGeom>
                <a:gradFill rotWithShape="0">
                  <a:gsLst>
                    <a:gs pos="0">
                      <a:srgbClr val="9966FF"/>
                    </a:gs>
                    <a:gs pos="100000">
                      <a:srgbClr val="865AE0"/>
                    </a:gs>
                  </a:gsLst>
                  <a:lin ang="5400000" scaled="1"/>
                </a:gradFill>
                <a:ln w="9525">
                  <a:noFill/>
                  <a:round/>
                  <a:headEnd/>
                  <a:tailEnd/>
                </a:ln>
                <a:effectLst/>
              </p:spPr>
              <p:txBody>
                <a:bodyPr wrap="none" anchor="ctr"/>
                <a:lstStyle/>
                <a:p>
                  <a:endParaRPr lang="en-US"/>
                </a:p>
              </p:txBody>
            </p:sp>
            <p:sp>
              <p:nvSpPr>
                <p:cNvPr id="2" name="Oval 11"/>
                <p:cNvSpPr>
                  <a:spLocks noChangeArrowheads="1"/>
                </p:cNvSpPr>
                <p:nvPr/>
              </p:nvSpPr>
              <p:spPr bwMode="auto">
                <a:xfrm>
                  <a:off x="2476" y="4056"/>
                  <a:ext cx="226" cy="134"/>
                </a:xfrm>
                <a:prstGeom prst="ellipse">
                  <a:avLst/>
                </a:prstGeom>
                <a:gradFill rotWithShape="0">
                  <a:gsLst>
                    <a:gs pos="0">
                      <a:srgbClr val="8B5DE8"/>
                    </a:gs>
                    <a:gs pos="100000">
                      <a:srgbClr val="9966FF"/>
                    </a:gs>
                  </a:gsLst>
                  <a:lin ang="13500000" scaled="1"/>
                </a:gradFill>
                <a:ln w="9525">
                  <a:noFill/>
                  <a:round/>
                  <a:headEnd/>
                  <a:tailEnd/>
                </a:ln>
                <a:effectLst/>
              </p:spPr>
              <p:txBody>
                <a:bodyPr wrap="none" anchor="ctr"/>
                <a:lstStyle/>
                <a:p>
                  <a:endParaRPr lang="en-US"/>
                </a:p>
              </p:txBody>
            </p:sp>
            <p:sp>
              <p:nvSpPr>
                <p:cNvPr id="2118" name="Oval 12"/>
                <p:cNvSpPr>
                  <a:spLocks noChangeArrowheads="1"/>
                </p:cNvSpPr>
                <p:nvPr/>
              </p:nvSpPr>
              <p:spPr bwMode="auto">
                <a:xfrm>
                  <a:off x="2542" y="4097"/>
                  <a:ext cx="89" cy="59"/>
                </a:xfrm>
                <a:prstGeom prst="ellipse">
                  <a:avLst/>
                </a:prstGeom>
                <a:gradFill rotWithShape="0">
                  <a:gsLst>
                    <a:gs pos="0">
                      <a:srgbClr val="8B5DE8"/>
                    </a:gs>
                    <a:gs pos="100000">
                      <a:srgbClr val="9966FF"/>
                    </a:gs>
                  </a:gsLst>
                  <a:lin ang="10800000" scaled="1"/>
                </a:gradFill>
                <a:ln w="9525">
                  <a:noFill/>
                  <a:round/>
                  <a:headEnd/>
                  <a:tailEnd/>
                </a:ln>
                <a:effectLst/>
              </p:spPr>
              <p:txBody>
                <a:bodyPr wrap="none" anchor="ctr"/>
                <a:lstStyle/>
                <a:p>
                  <a:endParaRPr lang="en-US"/>
                </a:p>
              </p:txBody>
            </p:sp>
          </p:grpSp>
          <p:sp>
            <p:nvSpPr>
              <p:cNvPr id="2059" name="Oval 13"/>
              <p:cNvSpPr>
                <a:spLocks noChangeArrowheads="1"/>
              </p:cNvSpPr>
              <p:nvPr/>
            </p:nvSpPr>
            <p:spPr bwMode="auto">
              <a:xfrm>
                <a:off x="3686" y="3810"/>
                <a:ext cx="531" cy="326"/>
              </a:xfrm>
              <a:prstGeom prst="ellipse">
                <a:avLst/>
              </a:prstGeom>
              <a:gradFill rotWithShape="0">
                <a:gsLst>
                  <a:gs pos="0">
                    <a:srgbClr val="8B5DE8"/>
                  </a:gs>
                  <a:gs pos="100000">
                    <a:srgbClr val="9966FF"/>
                  </a:gs>
                </a:gsLst>
                <a:path path="shape">
                  <a:fillToRect l="50000" t="50000" r="50000" b="50000"/>
                </a:path>
              </a:gradFill>
              <a:ln w="9525">
                <a:noFill/>
                <a:round/>
                <a:headEnd/>
                <a:tailEnd/>
              </a:ln>
              <a:effectLst/>
            </p:spPr>
            <p:txBody>
              <a:bodyPr wrap="none" anchor="ctr"/>
              <a:lstStyle/>
              <a:p>
                <a:endParaRPr lang="en-US"/>
              </a:p>
            </p:txBody>
          </p:sp>
          <p:sp>
            <p:nvSpPr>
              <p:cNvPr id="2060" name="Oval 14"/>
              <p:cNvSpPr>
                <a:spLocks noChangeArrowheads="1"/>
              </p:cNvSpPr>
              <p:nvPr/>
            </p:nvSpPr>
            <p:spPr bwMode="auto">
              <a:xfrm>
                <a:off x="3726" y="3840"/>
                <a:ext cx="451" cy="274"/>
              </a:xfrm>
              <a:prstGeom prst="ellipse">
                <a:avLst/>
              </a:prstGeom>
              <a:gradFill rotWithShape="0">
                <a:gsLst>
                  <a:gs pos="0">
                    <a:srgbClr val="9966FF"/>
                  </a:gs>
                  <a:gs pos="100000">
                    <a:srgbClr val="8B5DE8"/>
                  </a:gs>
                </a:gsLst>
                <a:lin ang="5400000" scaled="1"/>
              </a:gradFill>
              <a:ln w="9525">
                <a:noFill/>
                <a:round/>
                <a:headEnd/>
                <a:tailEnd/>
              </a:ln>
              <a:effectLst/>
            </p:spPr>
            <p:txBody>
              <a:bodyPr wrap="none" anchor="ctr"/>
              <a:lstStyle/>
              <a:p>
                <a:endParaRPr lang="en-US"/>
              </a:p>
            </p:txBody>
          </p:sp>
          <p:sp>
            <p:nvSpPr>
              <p:cNvPr id="2061" name="Oval 15"/>
              <p:cNvSpPr>
                <a:spLocks noChangeArrowheads="1"/>
              </p:cNvSpPr>
              <p:nvPr/>
            </p:nvSpPr>
            <p:spPr bwMode="auto">
              <a:xfrm>
                <a:off x="3782" y="3872"/>
                <a:ext cx="343" cy="206"/>
              </a:xfrm>
              <a:prstGeom prst="ellipse">
                <a:avLst/>
              </a:prstGeom>
              <a:gradFill rotWithShape="0">
                <a:gsLst>
                  <a:gs pos="0">
                    <a:srgbClr val="9060F0"/>
                  </a:gs>
                  <a:gs pos="100000">
                    <a:srgbClr val="9966FF"/>
                  </a:gs>
                </a:gsLst>
                <a:lin ang="5400000" scaled="1"/>
              </a:gradFill>
              <a:ln w="9525">
                <a:noFill/>
                <a:round/>
                <a:headEnd/>
                <a:tailEnd/>
              </a:ln>
              <a:effectLst/>
            </p:spPr>
            <p:txBody>
              <a:bodyPr wrap="none" anchor="ctr"/>
              <a:lstStyle/>
              <a:p>
                <a:endParaRPr lang="en-US"/>
              </a:p>
            </p:txBody>
          </p:sp>
          <p:sp>
            <p:nvSpPr>
              <p:cNvPr id="2062" name="Oval 16"/>
              <p:cNvSpPr>
                <a:spLocks noChangeArrowheads="1"/>
              </p:cNvSpPr>
              <p:nvPr/>
            </p:nvSpPr>
            <p:spPr bwMode="auto">
              <a:xfrm>
                <a:off x="3822" y="3896"/>
                <a:ext cx="261" cy="158"/>
              </a:xfrm>
              <a:prstGeom prst="ellipse">
                <a:avLst/>
              </a:prstGeom>
              <a:gradFill rotWithShape="0">
                <a:gsLst>
                  <a:gs pos="0">
                    <a:srgbClr val="9966FF"/>
                  </a:gs>
                  <a:gs pos="100000">
                    <a:srgbClr val="9463F7"/>
                  </a:gs>
                </a:gsLst>
                <a:lin ang="5400000" scaled="1"/>
              </a:gradFill>
              <a:ln w="9525">
                <a:noFill/>
                <a:round/>
                <a:headEnd/>
                <a:tailEnd/>
              </a:ln>
              <a:effectLst/>
            </p:spPr>
            <p:txBody>
              <a:bodyPr wrap="none" anchor="ctr"/>
              <a:lstStyle/>
              <a:p>
                <a:endParaRPr lang="en-US"/>
              </a:p>
            </p:txBody>
          </p:sp>
          <p:sp>
            <p:nvSpPr>
              <p:cNvPr id="2063" name="Oval 17"/>
              <p:cNvSpPr>
                <a:spLocks noChangeArrowheads="1"/>
              </p:cNvSpPr>
              <p:nvPr/>
            </p:nvSpPr>
            <p:spPr bwMode="auto">
              <a:xfrm>
                <a:off x="3856" y="3922"/>
                <a:ext cx="191" cy="106"/>
              </a:xfrm>
              <a:prstGeom prst="ellipse">
                <a:avLst/>
              </a:prstGeom>
              <a:gradFill rotWithShape="0">
                <a:gsLst>
                  <a:gs pos="0">
                    <a:srgbClr val="9060F0"/>
                  </a:gs>
                  <a:gs pos="100000">
                    <a:srgbClr val="9966FF"/>
                  </a:gs>
                </a:gsLst>
                <a:lin ang="5400000" scaled="1"/>
              </a:gradFill>
              <a:ln w="9525">
                <a:noFill/>
                <a:round/>
                <a:headEnd/>
                <a:tailEnd/>
              </a:ln>
              <a:effectLst/>
            </p:spPr>
            <p:txBody>
              <a:bodyPr wrap="none" anchor="ctr"/>
              <a:lstStyle/>
              <a:p>
                <a:endParaRPr lang="en-US"/>
              </a:p>
            </p:txBody>
          </p:sp>
          <p:sp>
            <p:nvSpPr>
              <p:cNvPr id="2064" name="AutoShape 18"/>
              <p:cNvSpPr>
                <a:spLocks noChangeArrowheads="1"/>
              </p:cNvSpPr>
              <p:nvPr/>
            </p:nvSpPr>
            <p:spPr bwMode="auto">
              <a:xfrm>
                <a:off x="3575" y="3715"/>
                <a:ext cx="382" cy="160"/>
              </a:xfrm>
              <a:custGeom>
                <a:avLst/>
                <a:gdLst>
                  <a:gd name="T0" fmla="*/ 376 w 382"/>
                  <a:gd name="T1" fmla="*/ 12 h 161"/>
                  <a:gd name="T2" fmla="*/ 257 w 382"/>
                  <a:gd name="T3" fmla="*/ 24 h 161"/>
                  <a:gd name="T4" fmla="*/ 149 w 382"/>
                  <a:gd name="T5" fmla="*/ 54 h 161"/>
                  <a:gd name="T6" fmla="*/ 101 w 382"/>
                  <a:gd name="T7" fmla="*/ 77 h 161"/>
                  <a:gd name="T8" fmla="*/ 59 w 382"/>
                  <a:gd name="T9" fmla="*/ 100 h 161"/>
                  <a:gd name="T10" fmla="*/ 24 w 382"/>
                  <a:gd name="T11" fmla="*/ 130 h 161"/>
                  <a:gd name="T12" fmla="*/ 0 w 382"/>
                  <a:gd name="T13" fmla="*/ 160 h 161"/>
                  <a:gd name="T14" fmla="*/ 0 w 382"/>
                  <a:gd name="T15" fmla="*/ 136 h 161"/>
                  <a:gd name="T16" fmla="*/ 29 w 382"/>
                  <a:gd name="T17" fmla="*/ 106 h 161"/>
                  <a:gd name="T18" fmla="*/ 65 w 382"/>
                  <a:gd name="T19" fmla="*/ 82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2"/>
                  <a:gd name="T58" fmla="*/ 0 h 161"/>
                  <a:gd name="T59" fmla="*/ 382 w 382"/>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82" y="0"/>
                    </a:lnTo>
                    <a:lnTo>
                      <a:pt x="382" y="12"/>
                    </a:lnTo>
                    <a:lnTo>
                      <a:pt x="376" y="12"/>
                    </a:lnTo>
                    <a:close/>
                  </a:path>
                </a:pathLst>
              </a:custGeom>
              <a:gradFill rotWithShape="0">
                <a:gsLst>
                  <a:gs pos="0">
                    <a:srgbClr val="9966FF"/>
                  </a:gs>
                  <a:gs pos="100000">
                    <a:srgbClr val="9060F0"/>
                  </a:gs>
                </a:gsLst>
                <a:lin ang="5400000" scaled="1"/>
              </a:gradFill>
              <a:ln w="9525">
                <a:noFill/>
                <a:round/>
                <a:headEnd/>
                <a:tailEnd/>
              </a:ln>
              <a:effectLst/>
            </p:spPr>
            <p:txBody>
              <a:bodyPr wrap="none" anchor="ctr"/>
              <a:lstStyle/>
              <a:p>
                <a:endParaRPr lang="en-US"/>
              </a:p>
            </p:txBody>
          </p:sp>
          <p:sp>
            <p:nvSpPr>
              <p:cNvPr id="2065" name="AutoShape 19"/>
              <p:cNvSpPr>
                <a:spLocks noChangeArrowheads="1"/>
              </p:cNvSpPr>
              <p:nvPr/>
            </p:nvSpPr>
            <p:spPr bwMode="auto">
              <a:xfrm>
                <a:off x="3695" y="4170"/>
                <a:ext cx="443" cy="65"/>
              </a:xfrm>
              <a:custGeom>
                <a:avLst/>
                <a:gdLst>
                  <a:gd name="T0" fmla="*/ 257 w 443"/>
                  <a:gd name="T1" fmla="*/ 53 h 66"/>
                  <a:gd name="T2" fmla="*/ 353 w 443"/>
                  <a:gd name="T3" fmla="*/ 47 h 66"/>
                  <a:gd name="T4" fmla="*/ 443 w 443"/>
                  <a:gd name="T5" fmla="*/ 24 h 66"/>
                  <a:gd name="T6" fmla="*/ 443 w 443"/>
                  <a:gd name="T7" fmla="*/ 35 h 66"/>
                  <a:gd name="T8" fmla="*/ 353 w 443"/>
                  <a:gd name="T9" fmla="*/ 59 h 66"/>
                  <a:gd name="T10" fmla="*/ 257 w 443"/>
                  <a:gd name="T11" fmla="*/ 65 h 66"/>
                  <a:gd name="T12" fmla="*/ 186 w 443"/>
                  <a:gd name="T13" fmla="*/ 59 h 66"/>
                  <a:gd name="T14" fmla="*/ 120 w 443"/>
                  <a:gd name="T15" fmla="*/ 47 h 66"/>
                  <a:gd name="T16" fmla="*/ 60 w 443"/>
                  <a:gd name="T17" fmla="*/ 35 h 66"/>
                  <a:gd name="T18" fmla="*/ 0 w 443"/>
                  <a:gd name="T19" fmla="*/ 12 h 66"/>
                  <a:gd name="T20" fmla="*/ 0 w 443"/>
                  <a:gd name="T21" fmla="*/ 0 h 66"/>
                  <a:gd name="T22" fmla="*/ 54 w 443"/>
                  <a:gd name="T23" fmla="*/ 24 h 66"/>
                  <a:gd name="T24" fmla="*/ 120 w 443"/>
                  <a:gd name="T25" fmla="*/ 35 h 66"/>
                  <a:gd name="T26" fmla="*/ 186 w 443"/>
                  <a:gd name="T27" fmla="*/ 47 h 66"/>
                  <a:gd name="T28" fmla="*/ 257 w 443"/>
                  <a:gd name="T29" fmla="*/ 53 h 66"/>
                  <a:gd name="T30" fmla="*/ 257 w 443"/>
                  <a:gd name="T31" fmla="*/ 53 h 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43"/>
                  <a:gd name="T49" fmla="*/ 0 h 66"/>
                  <a:gd name="T50" fmla="*/ 443 w 443"/>
                  <a:gd name="T51" fmla="*/ 66 h 6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close/>
                  </a:path>
                </a:pathLst>
              </a:custGeom>
              <a:gradFill rotWithShape="0">
                <a:gsLst>
                  <a:gs pos="0">
                    <a:srgbClr val="9966FF"/>
                  </a:gs>
                  <a:gs pos="100000">
                    <a:srgbClr val="8256D8"/>
                  </a:gs>
                </a:gsLst>
                <a:lin ang="8100000" scaled="1"/>
              </a:gradFill>
              <a:ln w="9525">
                <a:noFill/>
                <a:round/>
                <a:headEnd/>
                <a:tailEnd/>
              </a:ln>
              <a:effectLst/>
            </p:spPr>
            <p:txBody>
              <a:bodyPr wrap="none" anchor="ctr"/>
              <a:lstStyle/>
              <a:p>
                <a:endParaRPr lang="en-US"/>
              </a:p>
            </p:txBody>
          </p:sp>
          <p:sp>
            <p:nvSpPr>
              <p:cNvPr id="2066" name="AutoShape 20"/>
              <p:cNvSpPr>
                <a:spLocks noChangeArrowheads="1"/>
              </p:cNvSpPr>
              <p:nvPr/>
            </p:nvSpPr>
            <p:spPr bwMode="auto">
              <a:xfrm>
                <a:off x="3527" y="3906"/>
                <a:ext cx="88" cy="215"/>
              </a:xfrm>
              <a:custGeom>
                <a:avLst/>
                <a:gdLst>
                  <a:gd name="T0" fmla="*/ 12 w 89"/>
                  <a:gd name="T1" fmla="*/ 66 h 216"/>
                  <a:gd name="T2" fmla="*/ 18 w 89"/>
                  <a:gd name="T3" fmla="*/ 108 h 216"/>
                  <a:gd name="T4" fmla="*/ 36 w 89"/>
                  <a:gd name="T5" fmla="*/ 143 h 216"/>
                  <a:gd name="T6" fmla="*/ 59 w 89"/>
                  <a:gd name="T7" fmla="*/ 179 h 216"/>
                  <a:gd name="T8" fmla="*/ 88 w 89"/>
                  <a:gd name="T9" fmla="*/ 215 h 216"/>
                  <a:gd name="T10" fmla="*/ 71 w 89"/>
                  <a:gd name="T11" fmla="*/ 215 h 216"/>
                  <a:gd name="T12" fmla="*/ 42 w 89"/>
                  <a:gd name="T13" fmla="*/ 179 h 216"/>
                  <a:gd name="T14" fmla="*/ 18 w 89"/>
                  <a:gd name="T15" fmla="*/ 143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216"/>
                  <a:gd name="T50" fmla="*/ 89 w 89"/>
                  <a:gd name="T51" fmla="*/ 216 h 2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close/>
                  </a:path>
                </a:pathLst>
              </a:custGeom>
              <a:gradFill rotWithShape="0">
                <a:gsLst>
                  <a:gs pos="0">
                    <a:srgbClr val="865AE0"/>
                  </a:gs>
                  <a:gs pos="100000">
                    <a:srgbClr val="9966FF"/>
                  </a:gs>
                </a:gsLst>
                <a:lin ang="5400000" scaled="1"/>
              </a:gradFill>
              <a:ln w="9525">
                <a:noFill/>
                <a:round/>
                <a:headEnd/>
                <a:tailEnd/>
              </a:ln>
              <a:effectLst/>
            </p:spPr>
            <p:txBody>
              <a:bodyPr wrap="none" anchor="ctr"/>
              <a:lstStyle/>
              <a:p>
                <a:endParaRPr lang="en-US"/>
              </a:p>
            </p:txBody>
          </p:sp>
          <p:sp>
            <p:nvSpPr>
              <p:cNvPr id="2067" name="AutoShape 21"/>
              <p:cNvSpPr>
                <a:spLocks noChangeArrowheads="1"/>
              </p:cNvSpPr>
              <p:nvPr/>
            </p:nvSpPr>
            <p:spPr bwMode="auto">
              <a:xfrm>
                <a:off x="3569" y="3745"/>
                <a:ext cx="749" cy="460"/>
              </a:xfrm>
              <a:custGeom>
                <a:avLst/>
                <a:gdLst>
                  <a:gd name="T0" fmla="*/ 383 w 747"/>
                  <a:gd name="T1" fmla="*/ 442 h 461"/>
                  <a:gd name="T2" fmla="*/ 312 w 747"/>
                  <a:gd name="T3" fmla="*/ 436 h 461"/>
                  <a:gd name="T4" fmla="*/ 246 w 747"/>
                  <a:gd name="T5" fmla="*/ 424 h 461"/>
                  <a:gd name="T6" fmla="*/ 185 w 747"/>
                  <a:gd name="T7" fmla="*/ 406 h 461"/>
                  <a:gd name="T8" fmla="*/ 131 w 747"/>
                  <a:gd name="T9" fmla="*/ 382 h 461"/>
                  <a:gd name="T10" fmla="*/ 83 w 747"/>
                  <a:gd name="T11" fmla="*/ 346 h 461"/>
                  <a:gd name="T12" fmla="*/ 53 w 747"/>
                  <a:gd name="T13" fmla="*/ 310 h 461"/>
                  <a:gd name="T14" fmla="*/ 30 w 747"/>
                  <a:gd name="T15" fmla="*/ 268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6 w 747"/>
                  <a:gd name="T29" fmla="*/ 30 h 461"/>
                  <a:gd name="T30" fmla="*/ 312 w 747"/>
                  <a:gd name="T31" fmla="*/ 18 h 461"/>
                  <a:gd name="T32" fmla="*/ 383 w 747"/>
                  <a:gd name="T33" fmla="*/ 12 h 461"/>
                  <a:gd name="T34" fmla="*/ 479 w 747"/>
                  <a:gd name="T35" fmla="*/ 18 h 461"/>
                  <a:gd name="T36" fmla="*/ 564 w 747"/>
                  <a:gd name="T37" fmla="*/ 41 h 461"/>
                  <a:gd name="T38" fmla="*/ 564 w 747"/>
                  <a:gd name="T39" fmla="*/ 36 h 461"/>
                  <a:gd name="T40" fmla="*/ 564 w 747"/>
                  <a:gd name="T41" fmla="*/ 30 h 461"/>
                  <a:gd name="T42" fmla="*/ 479 w 747"/>
                  <a:gd name="T43" fmla="*/ 6 h 461"/>
                  <a:gd name="T44" fmla="*/ 383 w 747"/>
                  <a:gd name="T45" fmla="*/ 0 h 461"/>
                  <a:gd name="T46" fmla="*/ 306 w 747"/>
                  <a:gd name="T47" fmla="*/ 6 h 461"/>
                  <a:gd name="T48" fmla="*/ 234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4 h 461"/>
                  <a:gd name="T64" fmla="*/ 30 w 747"/>
                  <a:gd name="T65" fmla="*/ 316 h 461"/>
                  <a:gd name="T66" fmla="*/ 65 w 747"/>
                  <a:gd name="T67" fmla="*/ 358 h 461"/>
                  <a:gd name="T68" fmla="*/ 113 w 747"/>
                  <a:gd name="T69" fmla="*/ 394 h 461"/>
                  <a:gd name="T70" fmla="*/ 167 w 747"/>
                  <a:gd name="T71" fmla="*/ 418 h 461"/>
                  <a:gd name="T72" fmla="*/ 234 w 747"/>
                  <a:gd name="T73" fmla="*/ 442 h 461"/>
                  <a:gd name="T74" fmla="*/ 306 w 747"/>
                  <a:gd name="T75" fmla="*/ 454 h 461"/>
                  <a:gd name="T76" fmla="*/ 383 w 747"/>
                  <a:gd name="T77" fmla="*/ 460 h 461"/>
                  <a:gd name="T78" fmla="*/ 449 w 747"/>
                  <a:gd name="T79" fmla="*/ 454 h 461"/>
                  <a:gd name="T80" fmla="*/ 509 w 747"/>
                  <a:gd name="T81" fmla="*/ 448 h 461"/>
                  <a:gd name="T82" fmla="*/ 611 w 747"/>
                  <a:gd name="T83" fmla="*/ 412 h 461"/>
                  <a:gd name="T84" fmla="*/ 659 w 747"/>
                  <a:gd name="T85" fmla="*/ 388 h 461"/>
                  <a:gd name="T86" fmla="*/ 695 w 747"/>
                  <a:gd name="T87" fmla="*/ 358 h 461"/>
                  <a:gd name="T88" fmla="*/ 725 w 747"/>
                  <a:gd name="T89" fmla="*/ 328 h 461"/>
                  <a:gd name="T90" fmla="*/ 749 w 747"/>
                  <a:gd name="T91" fmla="*/ 292 h 461"/>
                  <a:gd name="T92" fmla="*/ 743 w 747"/>
                  <a:gd name="T93" fmla="*/ 286 h 461"/>
                  <a:gd name="T94" fmla="*/ 731 w 747"/>
                  <a:gd name="T95" fmla="*/ 280 h 461"/>
                  <a:gd name="T96" fmla="*/ 713 w 747"/>
                  <a:gd name="T97" fmla="*/ 316 h 461"/>
                  <a:gd name="T98" fmla="*/ 683 w 747"/>
                  <a:gd name="T99" fmla="*/ 346 h 461"/>
                  <a:gd name="T100" fmla="*/ 647 w 747"/>
                  <a:gd name="T101" fmla="*/ 376 h 461"/>
                  <a:gd name="T102" fmla="*/ 606 w 747"/>
                  <a:gd name="T103" fmla="*/ 400 h 461"/>
                  <a:gd name="T104" fmla="*/ 503 w 747"/>
                  <a:gd name="T105" fmla="*/ 430 h 461"/>
                  <a:gd name="T106" fmla="*/ 443 w 747"/>
                  <a:gd name="T107" fmla="*/ 442 h 461"/>
                  <a:gd name="T108" fmla="*/ 383 w 747"/>
                  <a:gd name="T109" fmla="*/ 442 h 461"/>
                  <a:gd name="T110" fmla="*/ 383 w 747"/>
                  <a:gd name="T111" fmla="*/ 442 h 46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47"/>
                  <a:gd name="T169" fmla="*/ 0 h 461"/>
                  <a:gd name="T170" fmla="*/ 747 w 747"/>
                  <a:gd name="T171" fmla="*/ 461 h 46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close/>
                  </a:path>
                </a:pathLst>
              </a:custGeom>
              <a:blipFill dpi="0" rotWithShape="0">
                <a:blip r:embed="rId13"/>
                <a:srcRect/>
                <a:stretch>
                  <a:fillRect/>
                </a:stretch>
              </a:blipFill>
              <a:ln w="9525">
                <a:noFill/>
                <a:round/>
                <a:headEnd/>
                <a:tailEnd/>
              </a:ln>
              <a:effectLst/>
            </p:spPr>
            <p:txBody>
              <a:bodyPr wrap="none" anchor="ctr"/>
              <a:lstStyle/>
              <a:p>
                <a:endParaRPr lang="en-US"/>
              </a:p>
            </p:txBody>
          </p:sp>
          <p:sp>
            <p:nvSpPr>
              <p:cNvPr id="2068" name="AutoShape 22"/>
              <p:cNvSpPr>
                <a:spLocks noChangeArrowheads="1"/>
              </p:cNvSpPr>
              <p:nvPr/>
            </p:nvSpPr>
            <p:spPr bwMode="auto">
              <a:xfrm>
                <a:off x="4037" y="3721"/>
                <a:ext cx="95" cy="29"/>
              </a:xfrm>
              <a:custGeom>
                <a:avLst/>
                <a:gdLst>
                  <a:gd name="T0" fmla="*/ 0 w 96"/>
                  <a:gd name="T1" fmla="*/ 0 h 30"/>
                  <a:gd name="T2" fmla="*/ 0 w 96"/>
                  <a:gd name="T3" fmla="*/ 12 h 30"/>
                  <a:gd name="T4" fmla="*/ 48 w 96"/>
                  <a:gd name="T5" fmla="*/ 17 h 30"/>
                  <a:gd name="T6" fmla="*/ 95 w 96"/>
                  <a:gd name="T7" fmla="*/ 29 h 30"/>
                  <a:gd name="T8" fmla="*/ 95 w 96"/>
                  <a:gd name="T9" fmla="*/ 23 h 30"/>
                  <a:gd name="T10" fmla="*/ 95 w 96"/>
                  <a:gd name="T11" fmla="*/ 17 h 30"/>
                  <a:gd name="T12" fmla="*/ 48 w 96"/>
                  <a:gd name="T13" fmla="*/ 12 h 30"/>
                  <a:gd name="T14" fmla="*/ 0 w 96"/>
                  <a:gd name="T15" fmla="*/ 0 h 30"/>
                  <a:gd name="T16" fmla="*/ 0 w 96"/>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6"/>
                  <a:gd name="T28" fmla="*/ 0 h 30"/>
                  <a:gd name="T29" fmla="*/ 96 w 96"/>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6" h="30">
                    <a:moveTo>
                      <a:pt x="0" y="0"/>
                    </a:moveTo>
                    <a:lnTo>
                      <a:pt x="0" y="12"/>
                    </a:lnTo>
                    <a:lnTo>
                      <a:pt x="48" y="18"/>
                    </a:lnTo>
                    <a:lnTo>
                      <a:pt x="96" y="30"/>
                    </a:lnTo>
                    <a:lnTo>
                      <a:pt x="96" y="24"/>
                    </a:lnTo>
                    <a:lnTo>
                      <a:pt x="96" y="18"/>
                    </a:lnTo>
                    <a:lnTo>
                      <a:pt x="48" y="12"/>
                    </a:lnTo>
                    <a:lnTo>
                      <a:pt x="0" y="0"/>
                    </a:lnTo>
                    <a:close/>
                  </a:path>
                </a:pathLst>
              </a:custGeom>
              <a:gradFill rotWithShape="0">
                <a:gsLst>
                  <a:gs pos="0">
                    <a:srgbClr val="865AE0"/>
                  </a:gs>
                  <a:gs pos="100000">
                    <a:srgbClr val="9966FF"/>
                  </a:gs>
                </a:gsLst>
                <a:lin ang="10800000" scaled="1"/>
              </a:gradFill>
              <a:ln w="9525">
                <a:noFill/>
                <a:round/>
                <a:headEnd/>
                <a:tailEnd/>
              </a:ln>
              <a:effectLst/>
            </p:spPr>
            <p:txBody>
              <a:bodyPr wrap="none" anchor="ctr"/>
              <a:lstStyle/>
              <a:p>
                <a:endParaRPr lang="en-US"/>
              </a:p>
            </p:txBody>
          </p:sp>
          <p:sp>
            <p:nvSpPr>
              <p:cNvPr id="2069" name="AutoShape 23"/>
              <p:cNvSpPr>
                <a:spLocks noChangeArrowheads="1"/>
              </p:cNvSpPr>
              <p:nvPr/>
            </p:nvSpPr>
            <p:spPr bwMode="auto">
              <a:xfrm>
                <a:off x="4175" y="4050"/>
                <a:ext cx="179" cy="131"/>
              </a:xfrm>
              <a:custGeom>
                <a:avLst/>
                <a:gdLst>
                  <a:gd name="T0" fmla="*/ 0 w 179"/>
                  <a:gd name="T1" fmla="*/ 131 h 132"/>
                  <a:gd name="T2" fmla="*/ 29 w 179"/>
                  <a:gd name="T3" fmla="*/ 131 h 132"/>
                  <a:gd name="T4" fmla="*/ 77 w 179"/>
                  <a:gd name="T5" fmla="*/ 107 h 132"/>
                  <a:gd name="T6" fmla="*/ 119 w 179"/>
                  <a:gd name="T7" fmla="*/ 77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7 h 132"/>
                  <a:gd name="T20" fmla="*/ 53 w 179"/>
                  <a:gd name="T21" fmla="*/ 107 h 132"/>
                  <a:gd name="T22" fmla="*/ 0 w 179"/>
                  <a:gd name="T23" fmla="*/ 131 h 132"/>
                  <a:gd name="T24" fmla="*/ 0 w 179"/>
                  <a:gd name="T25" fmla="*/ 131 h 1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9"/>
                  <a:gd name="T40" fmla="*/ 0 h 132"/>
                  <a:gd name="T41" fmla="*/ 179 w 179"/>
                  <a:gd name="T42" fmla="*/ 132 h 1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close/>
                  </a:path>
                </a:pathLst>
              </a:custGeom>
              <a:gradFill rotWithShape="0">
                <a:gsLst>
                  <a:gs pos="0">
                    <a:srgbClr val="865AE0"/>
                  </a:gs>
                  <a:gs pos="100000">
                    <a:srgbClr val="9966FF"/>
                  </a:gs>
                </a:gsLst>
                <a:lin ang="8100000" scaled="1"/>
              </a:gradFill>
              <a:ln w="9525">
                <a:noFill/>
                <a:round/>
                <a:headEnd/>
                <a:tailEnd/>
              </a:ln>
              <a:effectLst/>
            </p:spPr>
            <p:txBody>
              <a:bodyPr wrap="none" anchor="ctr"/>
              <a:lstStyle/>
              <a:p>
                <a:endParaRPr lang="en-US"/>
              </a:p>
            </p:txBody>
          </p:sp>
          <p:sp>
            <p:nvSpPr>
              <p:cNvPr id="2070" name="AutoShape 24"/>
              <p:cNvSpPr>
                <a:spLocks noChangeArrowheads="1"/>
              </p:cNvSpPr>
              <p:nvPr/>
            </p:nvSpPr>
            <p:spPr bwMode="auto">
              <a:xfrm>
                <a:off x="2585" y="3822"/>
                <a:ext cx="448" cy="185"/>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3 h 186"/>
                  <a:gd name="T14" fmla="*/ 419 w 448"/>
                  <a:gd name="T15" fmla="*/ 149 h 186"/>
                  <a:gd name="T16" fmla="*/ 448 w 448"/>
                  <a:gd name="T17" fmla="*/ 185 h 186"/>
                  <a:gd name="T18" fmla="*/ 448 w 448"/>
                  <a:gd name="T19" fmla="*/ 161 h 186"/>
                  <a:gd name="T20" fmla="*/ 413 w 448"/>
                  <a:gd name="T21" fmla="*/ 125 h 186"/>
                  <a:gd name="T22" fmla="*/ 371 w 448"/>
                  <a:gd name="T23" fmla="*/ 95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8"/>
                  <a:gd name="T70" fmla="*/ 0 h 186"/>
                  <a:gd name="T71" fmla="*/ 448 w 448"/>
                  <a:gd name="T72" fmla="*/ 186 h 18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6"/>
                    </a:lnTo>
                    <a:lnTo>
                      <a:pt x="6" y="6"/>
                    </a:lnTo>
                    <a:close/>
                  </a:path>
                </a:pathLst>
              </a:custGeom>
              <a:gradFill rotWithShape="0">
                <a:gsLst>
                  <a:gs pos="0">
                    <a:srgbClr val="9966FF"/>
                  </a:gs>
                  <a:gs pos="100000">
                    <a:srgbClr val="8B5DE8"/>
                  </a:gs>
                </a:gsLst>
                <a:lin ang="5400000" scaled="1"/>
              </a:gradFill>
              <a:ln w="9525">
                <a:noFill/>
                <a:round/>
                <a:headEnd/>
                <a:tailEnd/>
              </a:ln>
              <a:effectLst/>
            </p:spPr>
            <p:txBody>
              <a:bodyPr wrap="none" anchor="ctr"/>
              <a:lstStyle/>
              <a:p>
                <a:endParaRPr lang="en-US"/>
              </a:p>
            </p:txBody>
          </p:sp>
          <p:sp>
            <p:nvSpPr>
              <p:cNvPr id="2071" name="AutoShape 25"/>
              <p:cNvSpPr>
                <a:spLocks noChangeArrowheads="1"/>
              </p:cNvSpPr>
              <p:nvPr/>
            </p:nvSpPr>
            <p:spPr bwMode="auto">
              <a:xfrm>
                <a:off x="2142" y="3852"/>
                <a:ext cx="891" cy="461"/>
              </a:xfrm>
              <a:custGeom>
                <a:avLst/>
                <a:gdLst>
                  <a:gd name="T0" fmla="*/ 23 w 890"/>
                  <a:gd name="T1" fmla="*/ 275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9 w 890"/>
                  <a:gd name="T17" fmla="*/ 18 h 462"/>
                  <a:gd name="T18" fmla="*/ 533 w 890"/>
                  <a:gd name="T19" fmla="*/ 24 h 462"/>
                  <a:gd name="T20" fmla="*/ 610 w 890"/>
                  <a:gd name="T21" fmla="*/ 36 h 462"/>
                  <a:gd name="T22" fmla="*/ 682 w 890"/>
                  <a:gd name="T23" fmla="*/ 60 h 462"/>
                  <a:gd name="T24" fmla="*/ 742 w 890"/>
                  <a:gd name="T25" fmla="*/ 96 h 462"/>
                  <a:gd name="T26" fmla="*/ 796 w 890"/>
                  <a:gd name="T27" fmla="*/ 132 h 462"/>
                  <a:gd name="T28" fmla="*/ 832 w 890"/>
                  <a:gd name="T29" fmla="*/ 174 h 462"/>
                  <a:gd name="T30" fmla="*/ 862 w 890"/>
                  <a:gd name="T31" fmla="*/ 222 h 462"/>
                  <a:gd name="T32" fmla="*/ 868 w 890"/>
                  <a:gd name="T33" fmla="*/ 275 h 462"/>
                  <a:gd name="T34" fmla="*/ 856 w 890"/>
                  <a:gd name="T35" fmla="*/ 329 h 462"/>
                  <a:gd name="T36" fmla="*/ 832 w 890"/>
                  <a:gd name="T37" fmla="*/ 377 h 462"/>
                  <a:gd name="T38" fmla="*/ 784 w 890"/>
                  <a:gd name="T39" fmla="*/ 425 h 462"/>
                  <a:gd name="T40" fmla="*/ 724 w 890"/>
                  <a:gd name="T41" fmla="*/ 461 h 462"/>
                  <a:gd name="T42" fmla="*/ 766 w 890"/>
                  <a:gd name="T43" fmla="*/ 461 h 462"/>
                  <a:gd name="T44" fmla="*/ 820 w 890"/>
                  <a:gd name="T45" fmla="*/ 425 h 462"/>
                  <a:gd name="T46" fmla="*/ 856 w 890"/>
                  <a:gd name="T47" fmla="*/ 377 h 462"/>
                  <a:gd name="T48" fmla="*/ 885 w 890"/>
                  <a:gd name="T49" fmla="*/ 329 h 462"/>
                  <a:gd name="T50" fmla="*/ 891 w 890"/>
                  <a:gd name="T51" fmla="*/ 275 h 462"/>
                  <a:gd name="T52" fmla="*/ 885 w 890"/>
                  <a:gd name="T53" fmla="*/ 222 h 462"/>
                  <a:gd name="T54" fmla="*/ 856 w 890"/>
                  <a:gd name="T55" fmla="*/ 168 h 462"/>
                  <a:gd name="T56" fmla="*/ 814 w 890"/>
                  <a:gd name="T57" fmla="*/ 120 h 462"/>
                  <a:gd name="T58" fmla="*/ 760 w 890"/>
                  <a:gd name="T59" fmla="*/ 84 h 462"/>
                  <a:gd name="T60" fmla="*/ 694 w 890"/>
                  <a:gd name="T61" fmla="*/ 48 h 462"/>
                  <a:gd name="T62" fmla="*/ 622 w 890"/>
                  <a:gd name="T63" fmla="*/ 24 h 462"/>
                  <a:gd name="T64" fmla="*/ 539 w 890"/>
                  <a:gd name="T65" fmla="*/ 6 h 462"/>
                  <a:gd name="T66" fmla="*/ 449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5 h 462"/>
                  <a:gd name="T84" fmla="*/ 6 w 890"/>
                  <a:gd name="T85" fmla="*/ 329 h 462"/>
                  <a:gd name="T86" fmla="*/ 35 w 890"/>
                  <a:gd name="T87" fmla="*/ 377 h 462"/>
                  <a:gd name="T88" fmla="*/ 71 w 890"/>
                  <a:gd name="T89" fmla="*/ 425 h 462"/>
                  <a:gd name="T90" fmla="*/ 125 w 890"/>
                  <a:gd name="T91" fmla="*/ 461 h 462"/>
                  <a:gd name="T92" fmla="*/ 167 w 890"/>
                  <a:gd name="T93" fmla="*/ 461 h 462"/>
                  <a:gd name="T94" fmla="*/ 107 w 890"/>
                  <a:gd name="T95" fmla="*/ 425 h 462"/>
                  <a:gd name="T96" fmla="*/ 59 w 890"/>
                  <a:gd name="T97" fmla="*/ 377 h 462"/>
                  <a:gd name="T98" fmla="*/ 35 w 890"/>
                  <a:gd name="T99" fmla="*/ 329 h 462"/>
                  <a:gd name="T100" fmla="*/ 23 w 890"/>
                  <a:gd name="T101" fmla="*/ 275 h 462"/>
                  <a:gd name="T102" fmla="*/ 23 w 890"/>
                  <a:gd name="T103" fmla="*/ 275 h 46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0"/>
                  <a:gd name="T157" fmla="*/ 0 h 462"/>
                  <a:gd name="T158" fmla="*/ 890 w 890"/>
                  <a:gd name="T159" fmla="*/ 462 h 46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close/>
                  </a:path>
                </a:pathLst>
              </a:custGeom>
              <a:gradFill rotWithShape="0">
                <a:gsLst>
                  <a:gs pos="0">
                    <a:srgbClr val="8256D8"/>
                  </a:gs>
                  <a:gs pos="100000">
                    <a:srgbClr val="9966FF"/>
                  </a:gs>
                </a:gsLst>
                <a:lin ang="13500000" scaled="1"/>
              </a:gradFill>
              <a:ln w="9525">
                <a:noFill/>
                <a:round/>
                <a:headEnd/>
                <a:tailEnd/>
              </a:ln>
              <a:effectLst/>
            </p:spPr>
            <p:txBody>
              <a:bodyPr wrap="none" anchor="ctr"/>
              <a:lstStyle/>
              <a:p>
                <a:endParaRPr lang="en-US"/>
              </a:p>
            </p:txBody>
          </p:sp>
          <p:sp>
            <p:nvSpPr>
              <p:cNvPr id="2072" name="AutoShape 26"/>
              <p:cNvSpPr>
                <a:spLocks noChangeArrowheads="1"/>
              </p:cNvSpPr>
              <p:nvPr/>
            </p:nvSpPr>
            <p:spPr bwMode="auto">
              <a:xfrm>
                <a:off x="2082" y="3828"/>
                <a:ext cx="406" cy="485"/>
              </a:xfrm>
              <a:custGeom>
                <a:avLst/>
                <a:gdLst>
                  <a:gd name="T0" fmla="*/ 18 w 406"/>
                  <a:gd name="T1" fmla="*/ 299 h 486"/>
                  <a:gd name="T2" fmla="*/ 24 w 406"/>
                  <a:gd name="T3" fmla="*/ 245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5 h 486"/>
                  <a:gd name="T34" fmla="*/ 0 w 406"/>
                  <a:gd name="T35" fmla="*/ 299 h 486"/>
                  <a:gd name="T36" fmla="*/ 6 w 406"/>
                  <a:gd name="T37" fmla="*/ 347 h 486"/>
                  <a:gd name="T38" fmla="*/ 30 w 406"/>
                  <a:gd name="T39" fmla="*/ 395 h 486"/>
                  <a:gd name="T40" fmla="*/ 66 w 406"/>
                  <a:gd name="T41" fmla="*/ 443 h 486"/>
                  <a:gd name="T42" fmla="*/ 107 w 406"/>
                  <a:gd name="T43" fmla="*/ 485 h 486"/>
                  <a:gd name="T44" fmla="*/ 131 w 406"/>
                  <a:gd name="T45" fmla="*/ 485 h 486"/>
                  <a:gd name="T46" fmla="*/ 83 w 406"/>
                  <a:gd name="T47" fmla="*/ 449 h 486"/>
                  <a:gd name="T48" fmla="*/ 48 w 406"/>
                  <a:gd name="T49" fmla="*/ 401 h 486"/>
                  <a:gd name="T50" fmla="*/ 24 w 406"/>
                  <a:gd name="T51" fmla="*/ 353 h 486"/>
                  <a:gd name="T52" fmla="*/ 18 w 406"/>
                  <a:gd name="T53" fmla="*/ 299 h 486"/>
                  <a:gd name="T54" fmla="*/ 18 w 406"/>
                  <a:gd name="T55" fmla="*/ 299 h 48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06"/>
                  <a:gd name="T85" fmla="*/ 0 h 486"/>
                  <a:gd name="T86" fmla="*/ 406 w 406"/>
                  <a:gd name="T87" fmla="*/ 486 h 48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close/>
                  </a:path>
                </a:pathLst>
              </a:custGeom>
              <a:gradFill rotWithShape="0">
                <a:gsLst>
                  <a:gs pos="0">
                    <a:srgbClr val="8B5DE8"/>
                  </a:gs>
                  <a:gs pos="100000">
                    <a:srgbClr val="9966FF"/>
                  </a:gs>
                </a:gsLst>
                <a:lin ang="10800000" scaled="1"/>
              </a:gradFill>
              <a:ln w="9525">
                <a:noFill/>
                <a:round/>
                <a:headEnd/>
                <a:tailEnd/>
              </a:ln>
              <a:effectLst/>
            </p:spPr>
            <p:txBody>
              <a:bodyPr wrap="none" anchor="ctr"/>
              <a:lstStyle/>
              <a:p>
                <a:endParaRPr lang="en-US"/>
              </a:p>
            </p:txBody>
          </p:sp>
          <p:sp>
            <p:nvSpPr>
              <p:cNvPr id="2073" name="AutoShape 27"/>
              <p:cNvSpPr>
                <a:spLocks noChangeArrowheads="1"/>
              </p:cNvSpPr>
              <p:nvPr/>
            </p:nvSpPr>
            <p:spPr bwMode="auto">
              <a:xfrm>
                <a:off x="2987" y="4044"/>
                <a:ext cx="107" cy="251"/>
              </a:xfrm>
              <a:custGeom>
                <a:avLst/>
                <a:gdLst>
                  <a:gd name="T0" fmla="*/ 89 w 107"/>
                  <a:gd name="T1" fmla="*/ 84 h 252"/>
                  <a:gd name="T2" fmla="*/ 83 w 107"/>
                  <a:gd name="T3" fmla="*/ 131 h 252"/>
                  <a:gd name="T4" fmla="*/ 65 w 107"/>
                  <a:gd name="T5" fmla="*/ 173 h 252"/>
                  <a:gd name="T6" fmla="*/ 36 w 107"/>
                  <a:gd name="T7" fmla="*/ 215 h 252"/>
                  <a:gd name="T8" fmla="*/ 0 w 107"/>
                  <a:gd name="T9" fmla="*/ 251 h 252"/>
                  <a:gd name="T10" fmla="*/ 18 w 107"/>
                  <a:gd name="T11" fmla="*/ 251 h 252"/>
                  <a:gd name="T12" fmla="*/ 53 w 107"/>
                  <a:gd name="T13" fmla="*/ 215 h 252"/>
                  <a:gd name="T14" fmla="*/ 83 w 107"/>
                  <a:gd name="T15" fmla="*/ 173 h 252"/>
                  <a:gd name="T16" fmla="*/ 101 w 107"/>
                  <a:gd name="T17" fmla="*/ 131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7"/>
                  <a:gd name="T49" fmla="*/ 0 h 252"/>
                  <a:gd name="T50" fmla="*/ 107 w 107"/>
                  <a:gd name="T51" fmla="*/ 252 h 25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close/>
                  </a:path>
                </a:pathLst>
              </a:custGeom>
              <a:gradFill rotWithShape="0">
                <a:gsLst>
                  <a:gs pos="0">
                    <a:srgbClr val="7D54D1"/>
                  </a:gs>
                  <a:gs pos="100000">
                    <a:srgbClr val="9966FF"/>
                  </a:gs>
                </a:gsLst>
                <a:lin ang="5400000" scaled="1"/>
              </a:gradFill>
              <a:ln w="9525">
                <a:noFill/>
                <a:round/>
                <a:headEnd/>
                <a:tailEnd/>
              </a:ln>
              <a:effectLst/>
            </p:spPr>
            <p:txBody>
              <a:bodyPr wrap="none" anchor="ctr"/>
              <a:lstStyle/>
              <a:p>
                <a:endParaRPr lang="en-US"/>
              </a:p>
            </p:txBody>
          </p:sp>
          <p:sp>
            <p:nvSpPr>
              <p:cNvPr id="2074" name="AutoShape 28"/>
              <p:cNvSpPr>
                <a:spLocks noChangeArrowheads="1"/>
              </p:cNvSpPr>
              <p:nvPr/>
            </p:nvSpPr>
            <p:spPr bwMode="auto">
              <a:xfrm>
                <a:off x="2068" y="3685"/>
                <a:ext cx="834" cy="149"/>
              </a:xfrm>
              <a:custGeom>
                <a:avLst/>
                <a:gdLst>
                  <a:gd name="T0" fmla="*/ 517 w 835"/>
                  <a:gd name="T1" fmla="*/ 18 h 150"/>
                  <a:gd name="T2" fmla="*/ 596 w 835"/>
                  <a:gd name="T3" fmla="*/ 24 h 150"/>
                  <a:gd name="T4" fmla="*/ 681 w 835"/>
                  <a:gd name="T5" fmla="*/ 30 h 150"/>
                  <a:gd name="T6" fmla="*/ 754 w 835"/>
                  <a:gd name="T7" fmla="*/ 42 h 150"/>
                  <a:gd name="T8" fmla="*/ 827 w 835"/>
                  <a:gd name="T9" fmla="*/ 60 h 150"/>
                  <a:gd name="T10" fmla="*/ 834 w 835"/>
                  <a:gd name="T11" fmla="*/ 42 h 150"/>
                  <a:gd name="T12" fmla="*/ 760 w 835"/>
                  <a:gd name="T13" fmla="*/ 24 h 150"/>
                  <a:gd name="T14" fmla="*/ 687 w 835"/>
                  <a:gd name="T15" fmla="*/ 12 h 150"/>
                  <a:gd name="T16" fmla="*/ 602 w 835"/>
                  <a:gd name="T17" fmla="*/ 6 h 150"/>
                  <a:gd name="T18" fmla="*/ 517 w 835"/>
                  <a:gd name="T19" fmla="*/ 0 h 150"/>
                  <a:gd name="T20" fmla="*/ 372 w 835"/>
                  <a:gd name="T21" fmla="*/ 12 h 150"/>
                  <a:gd name="T22" fmla="*/ 232 w 835"/>
                  <a:gd name="T23" fmla="*/ 36 h 150"/>
                  <a:gd name="T24" fmla="*/ 110 w 835"/>
                  <a:gd name="T25" fmla="*/ 77 h 150"/>
                  <a:gd name="T26" fmla="*/ 0 w 835"/>
                  <a:gd name="T27" fmla="*/ 131 h 150"/>
                  <a:gd name="T28" fmla="*/ 19 w 835"/>
                  <a:gd name="T29" fmla="*/ 149 h 150"/>
                  <a:gd name="T30" fmla="*/ 122 w 835"/>
                  <a:gd name="T31" fmla="*/ 95 h 150"/>
                  <a:gd name="T32" fmla="*/ 244 w 835"/>
                  <a:gd name="T33" fmla="*/ 54 h 150"/>
                  <a:gd name="T34" fmla="*/ 378 w 835"/>
                  <a:gd name="T35" fmla="*/ 30 h 150"/>
                  <a:gd name="T36" fmla="*/ 517 w 835"/>
                  <a:gd name="T37" fmla="*/ 18 h 150"/>
                  <a:gd name="T38" fmla="*/ 517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35"/>
                  <a:gd name="T61" fmla="*/ 0 h 150"/>
                  <a:gd name="T62" fmla="*/ 835 w 835"/>
                  <a:gd name="T63" fmla="*/ 150 h 15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rgbClr val="9966FF"/>
              </a:solidFill>
              <a:ln w="9525">
                <a:noFill/>
                <a:round/>
                <a:headEnd/>
                <a:tailEnd/>
              </a:ln>
              <a:effectLst/>
            </p:spPr>
            <p:txBody>
              <a:bodyPr wrap="none" anchor="ctr"/>
              <a:lstStyle/>
              <a:p>
                <a:endParaRPr lang="en-US"/>
              </a:p>
            </p:txBody>
          </p:sp>
          <p:sp>
            <p:nvSpPr>
              <p:cNvPr id="2075" name="AutoShape 29"/>
              <p:cNvSpPr>
                <a:spLocks noChangeArrowheads="1"/>
              </p:cNvSpPr>
              <p:nvPr/>
            </p:nvSpPr>
            <p:spPr bwMode="auto">
              <a:xfrm>
                <a:off x="1867" y="3853"/>
                <a:ext cx="170" cy="460"/>
              </a:xfrm>
              <a:custGeom>
                <a:avLst/>
                <a:gdLst>
                  <a:gd name="T0" fmla="*/ 31 w 171"/>
                  <a:gd name="T1" fmla="*/ 262 h 461"/>
                  <a:gd name="T2" fmla="*/ 43 w 171"/>
                  <a:gd name="T3" fmla="*/ 191 h 461"/>
                  <a:gd name="T4" fmla="*/ 67 w 171"/>
                  <a:gd name="T5" fmla="*/ 131 h 461"/>
                  <a:gd name="T6" fmla="*/ 115 w 171"/>
                  <a:gd name="T7" fmla="*/ 72 h 461"/>
                  <a:gd name="T8" fmla="*/ 170 w 171"/>
                  <a:gd name="T9" fmla="*/ 18 h 461"/>
                  <a:gd name="T10" fmla="*/ 152 w 171"/>
                  <a:gd name="T11" fmla="*/ 0 h 461"/>
                  <a:gd name="T12" fmla="*/ 85 w 171"/>
                  <a:gd name="T13" fmla="*/ 60 h 461"/>
                  <a:gd name="T14" fmla="*/ 43 w 171"/>
                  <a:gd name="T15" fmla="*/ 120 h 461"/>
                  <a:gd name="T16" fmla="*/ 13 w 171"/>
                  <a:gd name="T17" fmla="*/ 191 h 461"/>
                  <a:gd name="T18" fmla="*/ 0 w 171"/>
                  <a:gd name="T19" fmla="*/ 262 h 461"/>
                  <a:gd name="T20" fmla="*/ 6 w 171"/>
                  <a:gd name="T21" fmla="*/ 316 h 461"/>
                  <a:gd name="T22" fmla="*/ 25 w 171"/>
                  <a:gd name="T23" fmla="*/ 364 h 461"/>
                  <a:gd name="T24" fmla="*/ 49 w 171"/>
                  <a:gd name="T25" fmla="*/ 412 h 461"/>
                  <a:gd name="T26" fmla="*/ 85 w 171"/>
                  <a:gd name="T27" fmla="*/ 460 h 461"/>
                  <a:gd name="T28" fmla="*/ 121 w 171"/>
                  <a:gd name="T29" fmla="*/ 460 h 461"/>
                  <a:gd name="T30" fmla="*/ 85 w 171"/>
                  <a:gd name="T31" fmla="*/ 412 h 461"/>
                  <a:gd name="T32" fmla="*/ 55 w 171"/>
                  <a:gd name="T33" fmla="*/ 364 h 461"/>
                  <a:gd name="T34" fmla="*/ 37 w 171"/>
                  <a:gd name="T35" fmla="*/ 316 h 461"/>
                  <a:gd name="T36" fmla="*/ 31 w 171"/>
                  <a:gd name="T37" fmla="*/ 262 h 461"/>
                  <a:gd name="T38" fmla="*/ 31 w 171"/>
                  <a:gd name="T39" fmla="*/ 262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1"/>
                  <a:gd name="T61" fmla="*/ 0 h 461"/>
                  <a:gd name="T62" fmla="*/ 171 w 171"/>
                  <a:gd name="T63" fmla="*/ 461 h 46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rgbClr val="9966FF"/>
              </a:solidFill>
              <a:ln w="9525">
                <a:noFill/>
                <a:round/>
                <a:headEnd/>
                <a:tailEnd/>
              </a:ln>
              <a:effectLst/>
            </p:spPr>
            <p:txBody>
              <a:bodyPr wrap="none" anchor="ctr"/>
              <a:lstStyle/>
              <a:p>
                <a:endParaRPr lang="en-US"/>
              </a:p>
            </p:txBody>
          </p:sp>
          <p:sp>
            <p:nvSpPr>
              <p:cNvPr id="2076" name="AutoShape 30"/>
              <p:cNvSpPr>
                <a:spLocks noChangeArrowheads="1"/>
              </p:cNvSpPr>
              <p:nvPr/>
            </p:nvSpPr>
            <p:spPr bwMode="auto">
              <a:xfrm>
                <a:off x="2951" y="3751"/>
                <a:ext cx="359" cy="562"/>
              </a:xfrm>
              <a:custGeom>
                <a:avLst/>
                <a:gdLst>
                  <a:gd name="T0" fmla="*/ 359 w 360"/>
                  <a:gd name="T1" fmla="*/ 364 h 563"/>
                  <a:gd name="T2" fmla="*/ 352 w 360"/>
                  <a:gd name="T3" fmla="*/ 304 h 563"/>
                  <a:gd name="T4" fmla="*/ 334 w 360"/>
                  <a:gd name="T5" fmla="*/ 251 h 563"/>
                  <a:gd name="T6" fmla="*/ 304 w 360"/>
                  <a:gd name="T7" fmla="*/ 204 h 563"/>
                  <a:gd name="T8" fmla="*/ 261 w 360"/>
                  <a:gd name="T9" fmla="*/ 156 h 563"/>
                  <a:gd name="T10" fmla="*/ 212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8 w 360"/>
                  <a:gd name="T25" fmla="*/ 114 h 563"/>
                  <a:gd name="T26" fmla="*/ 237 w 360"/>
                  <a:gd name="T27" fmla="*/ 162 h 563"/>
                  <a:gd name="T28" fmla="*/ 273 w 360"/>
                  <a:gd name="T29" fmla="*/ 210 h 563"/>
                  <a:gd name="T30" fmla="*/ 298 w 360"/>
                  <a:gd name="T31" fmla="*/ 257 h 563"/>
                  <a:gd name="T32" fmla="*/ 316 w 360"/>
                  <a:gd name="T33" fmla="*/ 310 h 563"/>
                  <a:gd name="T34" fmla="*/ 322 w 360"/>
                  <a:gd name="T35" fmla="*/ 364 h 563"/>
                  <a:gd name="T36" fmla="*/ 316 w 360"/>
                  <a:gd name="T37" fmla="*/ 418 h 563"/>
                  <a:gd name="T38" fmla="*/ 298 w 360"/>
                  <a:gd name="T39" fmla="*/ 466 h 563"/>
                  <a:gd name="T40" fmla="*/ 273 w 360"/>
                  <a:gd name="T41" fmla="*/ 514 h 563"/>
                  <a:gd name="T42" fmla="*/ 237 w 360"/>
                  <a:gd name="T43" fmla="*/ 562 h 563"/>
                  <a:gd name="T44" fmla="*/ 267 w 360"/>
                  <a:gd name="T45" fmla="*/ 562 h 563"/>
                  <a:gd name="T46" fmla="*/ 310 w 360"/>
                  <a:gd name="T47" fmla="*/ 514 h 563"/>
                  <a:gd name="T48" fmla="*/ 334 w 360"/>
                  <a:gd name="T49" fmla="*/ 466 h 563"/>
                  <a:gd name="T50" fmla="*/ 352 w 360"/>
                  <a:gd name="T51" fmla="*/ 418 h 563"/>
                  <a:gd name="T52" fmla="*/ 359 w 360"/>
                  <a:gd name="T53" fmla="*/ 364 h 563"/>
                  <a:gd name="T54" fmla="*/ 359 w 360"/>
                  <a:gd name="T55" fmla="*/ 364 h 56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60"/>
                  <a:gd name="T85" fmla="*/ 0 h 563"/>
                  <a:gd name="T86" fmla="*/ 360 w 360"/>
                  <a:gd name="T87" fmla="*/ 563 h 56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close/>
                  </a:path>
                </a:pathLst>
              </a:custGeom>
              <a:gradFill rotWithShape="0">
                <a:gsLst>
                  <a:gs pos="0">
                    <a:srgbClr val="865AE0"/>
                  </a:gs>
                  <a:gs pos="100000">
                    <a:srgbClr val="9966FF"/>
                  </a:gs>
                </a:gsLst>
                <a:lin ang="5400000" scaled="1"/>
              </a:gradFill>
              <a:ln w="9525">
                <a:noFill/>
                <a:round/>
                <a:headEnd/>
                <a:tailEnd/>
              </a:ln>
              <a:effectLst/>
            </p:spPr>
            <p:txBody>
              <a:bodyPr wrap="none" anchor="ctr"/>
              <a:lstStyle/>
              <a:p>
                <a:endParaRPr lang="en-US"/>
              </a:p>
            </p:txBody>
          </p:sp>
          <p:sp>
            <p:nvSpPr>
              <p:cNvPr id="2077" name="AutoShape 31"/>
              <p:cNvSpPr>
                <a:spLocks noChangeArrowheads="1"/>
              </p:cNvSpPr>
              <p:nvPr/>
            </p:nvSpPr>
            <p:spPr bwMode="auto">
              <a:xfrm>
                <a:off x="2318" y="3631"/>
                <a:ext cx="1077" cy="424"/>
              </a:xfrm>
              <a:custGeom>
                <a:avLst/>
                <a:gdLst>
                  <a:gd name="T0" fmla="*/ 1052 w 1078"/>
                  <a:gd name="T1" fmla="*/ 424 h 425"/>
                  <a:gd name="T2" fmla="*/ 1077 w 1078"/>
                  <a:gd name="T3" fmla="*/ 418 h 425"/>
                  <a:gd name="T4" fmla="*/ 1065 w 1078"/>
                  <a:gd name="T5" fmla="*/ 376 h 425"/>
                  <a:gd name="T6" fmla="*/ 1046 w 1078"/>
                  <a:gd name="T7" fmla="*/ 335 h 425"/>
                  <a:gd name="T8" fmla="*/ 985 w 1078"/>
                  <a:gd name="T9" fmla="*/ 251 h 425"/>
                  <a:gd name="T10" fmla="*/ 906 w 1078"/>
                  <a:gd name="T11" fmla="*/ 180 h 425"/>
                  <a:gd name="T12" fmla="*/ 809 w 1078"/>
                  <a:gd name="T13" fmla="*/ 120 h 425"/>
                  <a:gd name="T14" fmla="*/ 693 w 1078"/>
                  <a:gd name="T15" fmla="*/ 72 h 425"/>
                  <a:gd name="T16" fmla="*/ 559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3 w 1078"/>
                  <a:gd name="T35" fmla="*/ 42 h 425"/>
                  <a:gd name="T36" fmla="*/ 681 w 1078"/>
                  <a:gd name="T37" fmla="*/ 84 h 425"/>
                  <a:gd name="T38" fmla="*/ 797 w 1078"/>
                  <a:gd name="T39" fmla="*/ 132 h 425"/>
                  <a:gd name="T40" fmla="*/ 894 w 1078"/>
                  <a:gd name="T41" fmla="*/ 192 h 425"/>
                  <a:gd name="T42" fmla="*/ 967 w 1078"/>
                  <a:gd name="T43" fmla="*/ 263 h 425"/>
                  <a:gd name="T44" fmla="*/ 998 w 1078"/>
                  <a:gd name="T45" fmla="*/ 299 h 425"/>
                  <a:gd name="T46" fmla="*/ 1022 w 1078"/>
                  <a:gd name="T47" fmla="*/ 341 h 425"/>
                  <a:gd name="T48" fmla="*/ 1040 w 1078"/>
                  <a:gd name="T49" fmla="*/ 382 h 425"/>
                  <a:gd name="T50" fmla="*/ 1052 w 1078"/>
                  <a:gd name="T51" fmla="*/ 424 h 425"/>
                  <a:gd name="T52" fmla="*/ 1052 w 1078"/>
                  <a:gd name="T53" fmla="*/ 424 h 42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78"/>
                  <a:gd name="T82" fmla="*/ 0 h 425"/>
                  <a:gd name="T83" fmla="*/ 1078 w 1078"/>
                  <a:gd name="T84" fmla="*/ 425 h 42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close/>
                  </a:path>
                </a:pathLst>
              </a:custGeom>
              <a:gradFill rotWithShape="0">
                <a:gsLst>
                  <a:gs pos="0">
                    <a:srgbClr val="865AE0"/>
                  </a:gs>
                  <a:gs pos="100000">
                    <a:srgbClr val="9966FF"/>
                  </a:gs>
                </a:gsLst>
                <a:lin ang="5400000" scaled="1"/>
              </a:gradFill>
              <a:ln w="9525">
                <a:noFill/>
                <a:round/>
                <a:headEnd/>
                <a:tailEnd/>
              </a:ln>
              <a:effectLst/>
            </p:spPr>
            <p:txBody>
              <a:bodyPr wrap="none" anchor="ctr"/>
              <a:lstStyle/>
              <a:p>
                <a:endParaRPr lang="en-US"/>
              </a:p>
            </p:txBody>
          </p:sp>
          <p:sp>
            <p:nvSpPr>
              <p:cNvPr id="2078" name="AutoShape 32"/>
              <p:cNvSpPr>
                <a:spLocks noChangeArrowheads="1"/>
              </p:cNvSpPr>
              <p:nvPr/>
            </p:nvSpPr>
            <p:spPr bwMode="auto">
              <a:xfrm>
                <a:off x="3304" y="4080"/>
                <a:ext cx="97" cy="233"/>
              </a:xfrm>
              <a:custGeom>
                <a:avLst/>
                <a:gdLst>
                  <a:gd name="T0" fmla="*/ 0 w 98"/>
                  <a:gd name="T1" fmla="*/ 233 h 234"/>
                  <a:gd name="T2" fmla="*/ 25 w 98"/>
                  <a:gd name="T3" fmla="*/ 233 h 234"/>
                  <a:gd name="T4" fmla="*/ 54 w 98"/>
                  <a:gd name="T5" fmla="*/ 185 h 234"/>
                  <a:gd name="T6" fmla="*/ 79 w 98"/>
                  <a:gd name="T7" fmla="*/ 137 h 234"/>
                  <a:gd name="T8" fmla="*/ 91 w 98"/>
                  <a:gd name="T9" fmla="*/ 90 h 234"/>
                  <a:gd name="T10" fmla="*/ 97 w 98"/>
                  <a:gd name="T11" fmla="*/ 36 h 234"/>
                  <a:gd name="T12" fmla="*/ 97 w 98"/>
                  <a:gd name="T13" fmla="*/ 0 h 234"/>
                  <a:gd name="T14" fmla="*/ 73 w 98"/>
                  <a:gd name="T15" fmla="*/ 0 h 234"/>
                  <a:gd name="T16" fmla="*/ 73 w 98"/>
                  <a:gd name="T17" fmla="*/ 36 h 234"/>
                  <a:gd name="T18" fmla="*/ 66 w 98"/>
                  <a:gd name="T19" fmla="*/ 90 h 234"/>
                  <a:gd name="T20" fmla="*/ 54 w 98"/>
                  <a:gd name="T21" fmla="*/ 137 h 234"/>
                  <a:gd name="T22" fmla="*/ 31 w 98"/>
                  <a:gd name="T23" fmla="*/ 185 h 234"/>
                  <a:gd name="T24" fmla="*/ 0 w 98"/>
                  <a:gd name="T25" fmla="*/ 233 h 234"/>
                  <a:gd name="T26" fmla="*/ 0 w 98"/>
                  <a:gd name="T27" fmla="*/ 233 h 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8"/>
                  <a:gd name="T43" fmla="*/ 0 h 234"/>
                  <a:gd name="T44" fmla="*/ 98 w 98"/>
                  <a:gd name="T45" fmla="*/ 234 h 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close/>
                  </a:path>
                </a:pathLst>
              </a:custGeom>
              <a:gradFill rotWithShape="0">
                <a:gsLst>
                  <a:gs pos="0">
                    <a:srgbClr val="865AE0"/>
                  </a:gs>
                  <a:gs pos="100000">
                    <a:srgbClr val="9966FF"/>
                  </a:gs>
                </a:gsLst>
                <a:lin ang="5400000" scaled="1"/>
              </a:gradFill>
              <a:ln w="9525">
                <a:noFill/>
                <a:round/>
                <a:headEnd/>
                <a:tailEnd/>
              </a:ln>
              <a:effectLst/>
            </p:spPr>
            <p:txBody>
              <a:bodyPr wrap="none" anchor="ctr"/>
              <a:lstStyle/>
              <a:p>
                <a:endParaRPr lang="en-US"/>
              </a:p>
            </p:txBody>
          </p:sp>
          <p:sp>
            <p:nvSpPr>
              <p:cNvPr id="2079" name="AutoShape 33"/>
              <p:cNvSpPr>
                <a:spLocks noChangeArrowheads="1"/>
              </p:cNvSpPr>
              <p:nvPr/>
            </p:nvSpPr>
            <p:spPr bwMode="auto">
              <a:xfrm>
                <a:off x="1776" y="3673"/>
                <a:ext cx="480" cy="640"/>
              </a:xfrm>
              <a:custGeom>
                <a:avLst/>
                <a:gdLst>
                  <a:gd name="T0" fmla="*/ 18 w 481"/>
                  <a:gd name="T1" fmla="*/ 442 h 641"/>
                  <a:gd name="T2" fmla="*/ 24 w 481"/>
                  <a:gd name="T3" fmla="*/ 370 h 641"/>
                  <a:gd name="T4" fmla="*/ 55 w 481"/>
                  <a:gd name="T5" fmla="*/ 305 h 641"/>
                  <a:gd name="T6" fmla="*/ 91 w 481"/>
                  <a:gd name="T7" fmla="*/ 246 h 641"/>
                  <a:gd name="T8" fmla="*/ 146 w 481"/>
                  <a:gd name="T9" fmla="*/ 186 h 641"/>
                  <a:gd name="T10" fmla="*/ 213 w 481"/>
                  <a:gd name="T11" fmla="*/ 132 h 641"/>
                  <a:gd name="T12" fmla="*/ 291 w 481"/>
                  <a:gd name="T13" fmla="*/ 84 h 641"/>
                  <a:gd name="T14" fmla="*/ 383 w 481"/>
                  <a:gd name="T15" fmla="*/ 48 h 641"/>
                  <a:gd name="T16" fmla="*/ 480 w 481"/>
                  <a:gd name="T17" fmla="*/ 12 h 641"/>
                  <a:gd name="T18" fmla="*/ 456 w 481"/>
                  <a:gd name="T19" fmla="*/ 0 h 641"/>
                  <a:gd name="T20" fmla="*/ 358 w 481"/>
                  <a:gd name="T21" fmla="*/ 36 h 641"/>
                  <a:gd name="T22" fmla="*/ 273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0 h 641"/>
                  <a:gd name="T34" fmla="*/ 0 w 481"/>
                  <a:gd name="T35" fmla="*/ 442 h 641"/>
                  <a:gd name="T36" fmla="*/ 6 w 481"/>
                  <a:gd name="T37" fmla="*/ 496 h 641"/>
                  <a:gd name="T38" fmla="*/ 18 w 481"/>
                  <a:gd name="T39" fmla="*/ 544 h 641"/>
                  <a:gd name="T40" fmla="*/ 43 w 481"/>
                  <a:gd name="T41" fmla="*/ 592 h 641"/>
                  <a:gd name="T42" fmla="*/ 73 w 481"/>
                  <a:gd name="T43" fmla="*/ 640 h 641"/>
                  <a:gd name="T44" fmla="*/ 97 w 481"/>
                  <a:gd name="T45" fmla="*/ 640 h 641"/>
                  <a:gd name="T46" fmla="*/ 67 w 481"/>
                  <a:gd name="T47" fmla="*/ 592 h 641"/>
                  <a:gd name="T48" fmla="*/ 43 w 481"/>
                  <a:gd name="T49" fmla="*/ 544 h 641"/>
                  <a:gd name="T50" fmla="*/ 24 w 481"/>
                  <a:gd name="T51" fmla="*/ 496 h 641"/>
                  <a:gd name="T52" fmla="*/ 18 w 481"/>
                  <a:gd name="T53" fmla="*/ 442 h 641"/>
                  <a:gd name="T54" fmla="*/ 18 w 481"/>
                  <a:gd name="T55" fmla="*/ 442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81"/>
                  <a:gd name="T85" fmla="*/ 0 h 641"/>
                  <a:gd name="T86" fmla="*/ 481 w 481"/>
                  <a:gd name="T87" fmla="*/ 641 h 6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rgbClr val="9966FF"/>
              </a:solidFill>
              <a:ln w="9525">
                <a:noFill/>
                <a:round/>
                <a:headEnd/>
                <a:tailEnd/>
              </a:ln>
              <a:effectLst/>
            </p:spPr>
            <p:txBody>
              <a:bodyPr wrap="none" anchor="ctr"/>
              <a:lstStyle/>
              <a:p>
                <a:endParaRPr lang="en-US"/>
              </a:p>
            </p:txBody>
          </p:sp>
          <p:sp>
            <p:nvSpPr>
              <p:cNvPr id="2080" name="AutoShape 34"/>
              <p:cNvSpPr>
                <a:spLocks noChangeArrowheads="1"/>
              </p:cNvSpPr>
              <p:nvPr/>
            </p:nvSpPr>
            <p:spPr bwMode="auto">
              <a:xfrm>
                <a:off x="4200" y="3402"/>
                <a:ext cx="1200" cy="730"/>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5 h 731"/>
                  <a:gd name="T10" fmla="*/ 12 w 1201"/>
                  <a:gd name="T11" fmla="*/ 436 h 731"/>
                  <a:gd name="T12" fmla="*/ 101 w 1201"/>
                  <a:gd name="T13" fmla="*/ 568 h 731"/>
                  <a:gd name="T14" fmla="*/ 263 w 1201"/>
                  <a:gd name="T15" fmla="*/ 670 h 731"/>
                  <a:gd name="T16" fmla="*/ 484 w 1201"/>
                  <a:gd name="T17" fmla="*/ 724 h 731"/>
                  <a:gd name="T18" fmla="*/ 722 w 1201"/>
                  <a:gd name="T19" fmla="*/ 724 h 731"/>
                  <a:gd name="T20" fmla="*/ 937 w 1201"/>
                  <a:gd name="T21" fmla="*/ 670 h 731"/>
                  <a:gd name="T22" fmla="*/ 1099 w 1201"/>
                  <a:gd name="T23" fmla="*/ 568 h 731"/>
                  <a:gd name="T24" fmla="*/ 1188 w 1201"/>
                  <a:gd name="T25" fmla="*/ 436 h 731"/>
                  <a:gd name="T26" fmla="*/ 1200 w 1201"/>
                  <a:gd name="T27" fmla="*/ 365 h 731"/>
                  <a:gd name="T28" fmla="*/ 1188 w 1201"/>
                  <a:gd name="T29" fmla="*/ 294 h 731"/>
                  <a:gd name="T30" fmla="*/ 1099 w 1201"/>
                  <a:gd name="T31" fmla="*/ 162 h 731"/>
                  <a:gd name="T32" fmla="*/ 937 w 1201"/>
                  <a:gd name="T33" fmla="*/ 60 h 731"/>
                  <a:gd name="T34" fmla="*/ 722 w 1201"/>
                  <a:gd name="T35" fmla="*/ 6 h 731"/>
                  <a:gd name="T36" fmla="*/ 603 w 1201"/>
                  <a:gd name="T37" fmla="*/ 0 h 731"/>
                  <a:gd name="T38" fmla="*/ 490 w 1201"/>
                  <a:gd name="T39" fmla="*/ 700 h 731"/>
                  <a:gd name="T40" fmla="*/ 287 w 1201"/>
                  <a:gd name="T41" fmla="*/ 646 h 731"/>
                  <a:gd name="T42" fmla="*/ 131 w 1201"/>
                  <a:gd name="T43" fmla="*/ 556 h 731"/>
                  <a:gd name="T44" fmla="*/ 48 w 1201"/>
                  <a:gd name="T45" fmla="*/ 436 h 731"/>
                  <a:gd name="T46" fmla="*/ 36 w 1201"/>
                  <a:gd name="T47" fmla="*/ 365 h 731"/>
                  <a:gd name="T48" fmla="*/ 48 w 1201"/>
                  <a:gd name="T49" fmla="*/ 300 h 731"/>
                  <a:gd name="T50" fmla="*/ 131 w 1201"/>
                  <a:gd name="T51" fmla="*/ 174 h 731"/>
                  <a:gd name="T52" fmla="*/ 287 w 1201"/>
                  <a:gd name="T53" fmla="*/ 84 h 731"/>
                  <a:gd name="T54" fmla="*/ 490 w 1201"/>
                  <a:gd name="T55" fmla="*/ 30 h 731"/>
                  <a:gd name="T56" fmla="*/ 716 w 1201"/>
                  <a:gd name="T57" fmla="*/ 30 h 731"/>
                  <a:gd name="T58" fmla="*/ 919 w 1201"/>
                  <a:gd name="T59" fmla="*/ 84 h 731"/>
                  <a:gd name="T60" fmla="*/ 1069 w 1201"/>
                  <a:gd name="T61" fmla="*/ 174 h 731"/>
                  <a:gd name="T62" fmla="*/ 1152 w 1201"/>
                  <a:gd name="T63" fmla="*/ 300 h 731"/>
                  <a:gd name="T64" fmla="*/ 1152 w 1201"/>
                  <a:gd name="T65" fmla="*/ 436 h 731"/>
                  <a:gd name="T66" fmla="*/ 1069 w 1201"/>
                  <a:gd name="T67" fmla="*/ 556 h 731"/>
                  <a:gd name="T68" fmla="*/ 919 w 1201"/>
                  <a:gd name="T69" fmla="*/ 646 h 731"/>
                  <a:gd name="T70" fmla="*/ 716 w 1201"/>
                  <a:gd name="T71" fmla="*/ 700 h 731"/>
                  <a:gd name="T72" fmla="*/ 603 w 1201"/>
                  <a:gd name="T73" fmla="*/ 706 h 7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01"/>
                  <a:gd name="T112" fmla="*/ 0 h 731"/>
                  <a:gd name="T113" fmla="*/ 1201 w 1201"/>
                  <a:gd name="T114" fmla="*/ 731 h 7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close/>
                  </a:path>
                </a:pathLst>
              </a:custGeom>
              <a:gradFill rotWithShape="0">
                <a:gsLst>
                  <a:gs pos="0">
                    <a:srgbClr val="9966FF"/>
                  </a:gs>
                  <a:gs pos="100000">
                    <a:srgbClr val="9C6BFF"/>
                  </a:gs>
                </a:gsLst>
                <a:lin ang="5400000" scaled="1"/>
              </a:gradFill>
              <a:ln w="9525">
                <a:noFill/>
                <a:round/>
                <a:headEnd/>
                <a:tailEnd/>
              </a:ln>
              <a:effectLst/>
            </p:spPr>
            <p:txBody>
              <a:bodyPr wrap="none" anchor="ctr"/>
              <a:lstStyle/>
              <a:p>
                <a:endParaRPr lang="en-US"/>
              </a:p>
            </p:txBody>
          </p:sp>
          <p:sp>
            <p:nvSpPr>
              <p:cNvPr id="2081" name="AutoShape 35"/>
              <p:cNvSpPr>
                <a:spLocks noChangeArrowheads="1"/>
              </p:cNvSpPr>
              <p:nvPr/>
            </p:nvSpPr>
            <p:spPr bwMode="auto">
              <a:xfrm>
                <a:off x="4128" y="3366"/>
                <a:ext cx="543" cy="736"/>
              </a:xfrm>
              <a:custGeom>
                <a:avLst/>
                <a:gdLst>
                  <a:gd name="T0" fmla="*/ 24 w 544"/>
                  <a:gd name="T1" fmla="*/ 401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4 w 544"/>
                  <a:gd name="T13" fmla="*/ 60 h 737"/>
                  <a:gd name="T14" fmla="*/ 435 w 544"/>
                  <a:gd name="T15" fmla="*/ 30 h 737"/>
                  <a:gd name="T16" fmla="*/ 543 w 544"/>
                  <a:gd name="T17" fmla="*/ 12 h 737"/>
                  <a:gd name="T18" fmla="*/ 543 w 544"/>
                  <a:gd name="T19" fmla="*/ 0 h 737"/>
                  <a:gd name="T20" fmla="*/ 429 w 544"/>
                  <a:gd name="T21" fmla="*/ 18 h 737"/>
                  <a:gd name="T22" fmla="*/ 328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1 h 737"/>
                  <a:gd name="T36" fmla="*/ 6 w 544"/>
                  <a:gd name="T37" fmla="*/ 454 h 737"/>
                  <a:gd name="T38" fmla="*/ 18 w 544"/>
                  <a:gd name="T39" fmla="*/ 502 h 737"/>
                  <a:gd name="T40" fmla="*/ 42 w 544"/>
                  <a:gd name="T41" fmla="*/ 544 h 737"/>
                  <a:gd name="T42" fmla="*/ 78 w 544"/>
                  <a:gd name="T43" fmla="*/ 592 h 737"/>
                  <a:gd name="T44" fmla="*/ 114 w 544"/>
                  <a:gd name="T45" fmla="*/ 634 h 737"/>
                  <a:gd name="T46" fmla="*/ 161 w 544"/>
                  <a:gd name="T47" fmla="*/ 670 h 737"/>
                  <a:gd name="T48" fmla="*/ 221 w 544"/>
                  <a:gd name="T49" fmla="*/ 706 h 737"/>
                  <a:gd name="T50" fmla="*/ 280 w 544"/>
                  <a:gd name="T51" fmla="*/ 736 h 737"/>
                  <a:gd name="T52" fmla="*/ 322 w 544"/>
                  <a:gd name="T53" fmla="*/ 736 h 737"/>
                  <a:gd name="T54" fmla="*/ 257 w 544"/>
                  <a:gd name="T55" fmla="*/ 706 h 737"/>
                  <a:gd name="T56" fmla="*/ 203 w 544"/>
                  <a:gd name="T57" fmla="*/ 670 h 737"/>
                  <a:gd name="T58" fmla="*/ 149 w 544"/>
                  <a:gd name="T59" fmla="*/ 634 h 737"/>
                  <a:gd name="T60" fmla="*/ 108 w 544"/>
                  <a:gd name="T61" fmla="*/ 592 h 737"/>
                  <a:gd name="T62" fmla="*/ 72 w 544"/>
                  <a:gd name="T63" fmla="*/ 550 h 737"/>
                  <a:gd name="T64" fmla="*/ 48 w 544"/>
                  <a:gd name="T65" fmla="*/ 502 h 737"/>
                  <a:gd name="T66" fmla="*/ 30 w 544"/>
                  <a:gd name="T67" fmla="*/ 454 h 737"/>
                  <a:gd name="T68" fmla="*/ 24 w 544"/>
                  <a:gd name="T69" fmla="*/ 401 h 737"/>
                  <a:gd name="T70" fmla="*/ 24 w 544"/>
                  <a:gd name="T71" fmla="*/ 401 h 7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44"/>
                  <a:gd name="T109" fmla="*/ 0 h 737"/>
                  <a:gd name="T110" fmla="*/ 544 w 544"/>
                  <a:gd name="T111" fmla="*/ 737 h 73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close/>
                  </a:path>
                </a:pathLst>
              </a:custGeom>
              <a:gradFill rotWithShape="0">
                <a:gsLst>
                  <a:gs pos="0">
                    <a:srgbClr val="9966FF"/>
                  </a:gs>
                  <a:gs pos="100000">
                    <a:srgbClr val="9C6BFF"/>
                  </a:gs>
                </a:gsLst>
                <a:lin ang="5400000" scaled="1"/>
              </a:gradFill>
              <a:ln w="9525">
                <a:noFill/>
                <a:round/>
                <a:headEnd/>
                <a:tailEnd/>
              </a:ln>
              <a:effectLst/>
            </p:spPr>
            <p:txBody>
              <a:bodyPr wrap="none" anchor="ctr"/>
              <a:lstStyle/>
              <a:p>
                <a:endParaRPr lang="en-US"/>
              </a:p>
            </p:txBody>
          </p:sp>
          <p:sp>
            <p:nvSpPr>
              <p:cNvPr id="2082" name="AutoShape 36"/>
              <p:cNvSpPr>
                <a:spLocks noChangeArrowheads="1"/>
              </p:cNvSpPr>
              <p:nvPr/>
            </p:nvSpPr>
            <p:spPr bwMode="auto">
              <a:xfrm>
                <a:off x="4792" y="3360"/>
                <a:ext cx="608" cy="251"/>
              </a:xfrm>
              <a:custGeom>
                <a:avLst/>
                <a:gdLst>
                  <a:gd name="T0" fmla="*/ 12 w 609"/>
                  <a:gd name="T1" fmla="*/ 12 h 252"/>
                  <a:gd name="T2" fmla="*/ 113 w 609"/>
                  <a:gd name="T3" fmla="*/ 18 h 252"/>
                  <a:gd name="T4" fmla="*/ 203 w 609"/>
                  <a:gd name="T5" fmla="*/ 30 h 252"/>
                  <a:gd name="T6" fmla="*/ 292 w 609"/>
                  <a:gd name="T7" fmla="*/ 48 h 252"/>
                  <a:gd name="T8" fmla="*/ 375 w 609"/>
                  <a:gd name="T9" fmla="*/ 78 h 252"/>
                  <a:gd name="T10" fmla="*/ 447 w 609"/>
                  <a:gd name="T11" fmla="*/ 114 h 252"/>
                  <a:gd name="T12" fmla="*/ 513 w 609"/>
                  <a:gd name="T13" fmla="*/ 155 h 252"/>
                  <a:gd name="T14" fmla="*/ 566 w 609"/>
                  <a:gd name="T15" fmla="*/ 197 h 252"/>
                  <a:gd name="T16" fmla="*/ 608 w 609"/>
                  <a:gd name="T17" fmla="*/ 251 h 252"/>
                  <a:gd name="T18" fmla="*/ 608 w 609"/>
                  <a:gd name="T19" fmla="*/ 215 h 252"/>
                  <a:gd name="T20" fmla="*/ 560 w 609"/>
                  <a:gd name="T21" fmla="*/ 167 h 252"/>
                  <a:gd name="T22" fmla="*/ 501 w 609"/>
                  <a:gd name="T23" fmla="*/ 126 h 252"/>
                  <a:gd name="T24" fmla="*/ 435 w 609"/>
                  <a:gd name="T25" fmla="*/ 90 h 252"/>
                  <a:gd name="T26" fmla="*/ 363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09"/>
                  <a:gd name="T73" fmla="*/ 0 h 252"/>
                  <a:gd name="T74" fmla="*/ 609 w 609"/>
                  <a:gd name="T75" fmla="*/ 252 h 2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close/>
                  </a:path>
                </a:pathLst>
              </a:custGeom>
              <a:gradFill rotWithShape="0">
                <a:gsLst>
                  <a:gs pos="0">
                    <a:srgbClr val="9966FF"/>
                  </a:gs>
                  <a:gs pos="100000">
                    <a:srgbClr val="9F6FFF"/>
                  </a:gs>
                </a:gsLst>
                <a:lin ang="5400000" scaled="1"/>
              </a:gradFill>
              <a:ln w="9525">
                <a:noFill/>
                <a:round/>
                <a:headEnd/>
                <a:tailEnd/>
              </a:ln>
              <a:effectLst/>
            </p:spPr>
            <p:txBody>
              <a:bodyPr wrap="none" anchor="ctr"/>
              <a:lstStyle/>
              <a:p>
                <a:endParaRPr lang="en-US"/>
              </a:p>
            </p:txBody>
          </p:sp>
          <p:sp>
            <p:nvSpPr>
              <p:cNvPr id="2083" name="AutoShape 37"/>
              <p:cNvSpPr>
                <a:spLocks noChangeArrowheads="1"/>
              </p:cNvSpPr>
              <p:nvPr/>
            </p:nvSpPr>
            <p:spPr bwMode="auto">
              <a:xfrm>
                <a:off x="5246" y="4007"/>
                <a:ext cx="71" cy="53"/>
              </a:xfrm>
              <a:custGeom>
                <a:avLst/>
                <a:gdLst>
                  <a:gd name="T0" fmla="*/ 71 w 72"/>
                  <a:gd name="T1" fmla="*/ 0 h 54"/>
                  <a:gd name="T2" fmla="*/ 36 w 72"/>
                  <a:gd name="T3" fmla="*/ 29 h 54"/>
                  <a:gd name="T4" fmla="*/ 0 w 72"/>
                  <a:gd name="T5" fmla="*/ 53 h 54"/>
                  <a:gd name="T6" fmla="*/ 36 w 72"/>
                  <a:gd name="T7" fmla="*/ 53 h 54"/>
                  <a:gd name="T8" fmla="*/ 53 w 72"/>
                  <a:gd name="T9" fmla="*/ 41 h 54"/>
                  <a:gd name="T10" fmla="*/ 71 w 72"/>
                  <a:gd name="T11" fmla="*/ 24 h 54"/>
                  <a:gd name="T12" fmla="*/ 71 w 72"/>
                  <a:gd name="T13" fmla="*/ 24 h 54"/>
                  <a:gd name="T14" fmla="*/ 71 w 72"/>
                  <a:gd name="T15" fmla="*/ 0 h 54"/>
                  <a:gd name="T16" fmla="*/ 71 w 72"/>
                  <a:gd name="T17" fmla="*/ 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54"/>
                  <a:gd name="T29" fmla="*/ 72 w 72"/>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54">
                    <a:moveTo>
                      <a:pt x="72" y="0"/>
                    </a:moveTo>
                    <a:lnTo>
                      <a:pt x="36" y="30"/>
                    </a:lnTo>
                    <a:lnTo>
                      <a:pt x="0" y="54"/>
                    </a:lnTo>
                    <a:lnTo>
                      <a:pt x="36" y="54"/>
                    </a:lnTo>
                    <a:lnTo>
                      <a:pt x="54" y="42"/>
                    </a:lnTo>
                    <a:lnTo>
                      <a:pt x="72" y="24"/>
                    </a:lnTo>
                    <a:lnTo>
                      <a:pt x="72" y="0"/>
                    </a:lnTo>
                    <a:close/>
                  </a:path>
                </a:pathLst>
              </a:custGeom>
              <a:gradFill rotWithShape="0">
                <a:gsLst>
                  <a:gs pos="0">
                    <a:srgbClr val="9060F0"/>
                  </a:gs>
                  <a:gs pos="100000">
                    <a:srgbClr val="9966FF"/>
                  </a:gs>
                </a:gsLst>
                <a:lin ang="5400000" scaled="1"/>
              </a:gradFill>
              <a:ln w="9525">
                <a:noFill/>
                <a:round/>
                <a:headEnd/>
                <a:tailEnd/>
              </a:ln>
              <a:effectLst/>
            </p:spPr>
            <p:txBody>
              <a:bodyPr wrap="none" anchor="ctr"/>
              <a:lstStyle/>
              <a:p>
                <a:endParaRPr lang="en-US"/>
              </a:p>
            </p:txBody>
          </p:sp>
          <p:sp>
            <p:nvSpPr>
              <p:cNvPr id="2084" name="AutoShape 38"/>
              <p:cNvSpPr>
                <a:spLocks noChangeArrowheads="1"/>
              </p:cNvSpPr>
              <p:nvPr/>
            </p:nvSpPr>
            <p:spPr bwMode="auto">
              <a:xfrm>
                <a:off x="4505" y="4073"/>
                <a:ext cx="704" cy="107"/>
              </a:xfrm>
              <a:custGeom>
                <a:avLst/>
                <a:gdLst>
                  <a:gd name="T0" fmla="*/ 299 w 705"/>
                  <a:gd name="T1" fmla="*/ 89 h 108"/>
                  <a:gd name="T2" fmla="*/ 221 w 705"/>
                  <a:gd name="T3" fmla="*/ 89 h 108"/>
                  <a:gd name="T4" fmla="*/ 143 w 705"/>
                  <a:gd name="T5" fmla="*/ 77 h 108"/>
                  <a:gd name="T6" fmla="*/ 0 w 705"/>
                  <a:gd name="T7" fmla="*/ 48 h 108"/>
                  <a:gd name="T8" fmla="*/ 0 w 705"/>
                  <a:gd name="T9" fmla="*/ 65 h 108"/>
                  <a:gd name="T10" fmla="*/ 143 w 705"/>
                  <a:gd name="T11" fmla="*/ 95 h 108"/>
                  <a:gd name="T12" fmla="*/ 221 w 705"/>
                  <a:gd name="T13" fmla="*/ 107 h 108"/>
                  <a:gd name="T14" fmla="*/ 299 w 705"/>
                  <a:gd name="T15" fmla="*/ 107 h 108"/>
                  <a:gd name="T16" fmla="*/ 411 w 705"/>
                  <a:gd name="T17" fmla="*/ 101 h 108"/>
                  <a:gd name="T18" fmla="*/ 519 w 705"/>
                  <a:gd name="T19" fmla="*/ 83 h 108"/>
                  <a:gd name="T20" fmla="*/ 614 w 705"/>
                  <a:gd name="T21" fmla="*/ 59 h 108"/>
                  <a:gd name="T22" fmla="*/ 704 w 705"/>
                  <a:gd name="T23" fmla="*/ 24 h 108"/>
                  <a:gd name="T24" fmla="*/ 704 w 705"/>
                  <a:gd name="T25" fmla="*/ 0 h 108"/>
                  <a:gd name="T26" fmla="*/ 614 w 705"/>
                  <a:gd name="T27" fmla="*/ 42 h 108"/>
                  <a:gd name="T28" fmla="*/ 519 w 705"/>
                  <a:gd name="T29" fmla="*/ 65 h 108"/>
                  <a:gd name="T30" fmla="*/ 411 w 705"/>
                  <a:gd name="T31" fmla="*/ 83 h 108"/>
                  <a:gd name="T32" fmla="*/ 299 w 705"/>
                  <a:gd name="T33" fmla="*/ 89 h 108"/>
                  <a:gd name="T34" fmla="*/ 299 w 705"/>
                  <a:gd name="T35" fmla="*/ 89 h 10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05"/>
                  <a:gd name="T55" fmla="*/ 0 h 108"/>
                  <a:gd name="T56" fmla="*/ 705 w 705"/>
                  <a:gd name="T57" fmla="*/ 108 h 10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close/>
                  </a:path>
                </a:pathLst>
              </a:custGeom>
              <a:gradFill rotWithShape="0">
                <a:gsLst>
                  <a:gs pos="0">
                    <a:srgbClr val="9060F0"/>
                  </a:gs>
                  <a:gs pos="100000">
                    <a:srgbClr val="9966FF"/>
                  </a:gs>
                </a:gsLst>
                <a:lin ang="5400000" scaled="1"/>
              </a:gradFill>
              <a:ln w="9525">
                <a:noFill/>
                <a:round/>
                <a:headEnd/>
                <a:tailEnd/>
              </a:ln>
              <a:effectLst/>
            </p:spPr>
            <p:txBody>
              <a:bodyPr wrap="none" anchor="ctr"/>
              <a:lstStyle/>
              <a:p>
                <a:endParaRPr lang="en-US"/>
              </a:p>
            </p:txBody>
          </p:sp>
          <p:sp>
            <p:nvSpPr>
              <p:cNvPr id="2085" name="AutoShape 39"/>
              <p:cNvSpPr>
                <a:spLocks noChangeArrowheads="1"/>
              </p:cNvSpPr>
              <p:nvPr/>
            </p:nvSpPr>
            <p:spPr bwMode="auto">
              <a:xfrm>
                <a:off x="5336" y="3654"/>
                <a:ext cx="142" cy="340"/>
              </a:xfrm>
              <a:custGeom>
                <a:avLst/>
                <a:gdLst>
                  <a:gd name="T0" fmla="*/ 118 w 143"/>
                  <a:gd name="T1" fmla="*/ 114 h 341"/>
                  <a:gd name="T2" fmla="*/ 112 w 143"/>
                  <a:gd name="T3" fmla="*/ 172 h 341"/>
                  <a:gd name="T4" fmla="*/ 88 w 143"/>
                  <a:gd name="T5" fmla="*/ 238 h 341"/>
                  <a:gd name="T6" fmla="*/ 47 w 143"/>
                  <a:gd name="T7" fmla="*/ 292 h 341"/>
                  <a:gd name="T8" fmla="*/ 0 w 143"/>
                  <a:gd name="T9" fmla="*/ 340 h 341"/>
                  <a:gd name="T10" fmla="*/ 29 w 143"/>
                  <a:gd name="T11" fmla="*/ 340 h 341"/>
                  <a:gd name="T12" fmla="*/ 76 w 143"/>
                  <a:gd name="T13" fmla="*/ 286 h 341"/>
                  <a:gd name="T14" fmla="*/ 112 w 143"/>
                  <a:gd name="T15" fmla="*/ 232 h 341"/>
                  <a:gd name="T16" fmla="*/ 136 w 143"/>
                  <a:gd name="T17" fmla="*/ 172 h 341"/>
                  <a:gd name="T18" fmla="*/ 142 w 143"/>
                  <a:gd name="T19" fmla="*/ 114 h 341"/>
                  <a:gd name="T20" fmla="*/ 136 w 143"/>
                  <a:gd name="T21" fmla="*/ 60 h 341"/>
                  <a:gd name="T22" fmla="*/ 118 w 143"/>
                  <a:gd name="T23" fmla="*/ 0 h 341"/>
                  <a:gd name="T24" fmla="*/ 88 w 143"/>
                  <a:gd name="T25" fmla="*/ 0 h 341"/>
                  <a:gd name="T26" fmla="*/ 112 w 143"/>
                  <a:gd name="T27" fmla="*/ 60 h 341"/>
                  <a:gd name="T28" fmla="*/ 118 w 143"/>
                  <a:gd name="T29" fmla="*/ 114 h 341"/>
                  <a:gd name="T30" fmla="*/ 118 w 143"/>
                  <a:gd name="T31" fmla="*/ 114 h 34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3"/>
                  <a:gd name="T49" fmla="*/ 0 h 341"/>
                  <a:gd name="T50" fmla="*/ 143 w 143"/>
                  <a:gd name="T51" fmla="*/ 341 h 34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close/>
                  </a:path>
                </a:pathLst>
              </a:custGeom>
              <a:gradFill rotWithShape="0">
                <a:gsLst>
                  <a:gs pos="0">
                    <a:srgbClr val="9060F0"/>
                  </a:gs>
                  <a:gs pos="100000">
                    <a:srgbClr val="9966FF"/>
                  </a:gs>
                </a:gsLst>
                <a:lin ang="5400000" scaled="1"/>
              </a:gradFill>
              <a:ln w="9525">
                <a:noFill/>
                <a:round/>
                <a:headEnd/>
                <a:tailEnd/>
              </a:ln>
              <a:effectLst/>
            </p:spPr>
            <p:txBody>
              <a:bodyPr wrap="none" anchor="ctr"/>
              <a:lstStyle/>
              <a:p>
                <a:endParaRPr lang="en-US"/>
              </a:p>
            </p:txBody>
          </p:sp>
          <p:sp>
            <p:nvSpPr>
              <p:cNvPr id="2086" name="AutoShape 40"/>
              <p:cNvSpPr>
                <a:spLocks noChangeArrowheads="1"/>
              </p:cNvSpPr>
              <p:nvPr/>
            </p:nvSpPr>
            <p:spPr bwMode="auto">
              <a:xfrm>
                <a:off x="5061" y="3624"/>
                <a:ext cx="82" cy="89"/>
              </a:xfrm>
              <a:custGeom>
                <a:avLst/>
                <a:gdLst>
                  <a:gd name="T0" fmla="*/ 58 w 83"/>
                  <a:gd name="T1" fmla="*/ 89 h 90"/>
                  <a:gd name="T2" fmla="*/ 82 w 83"/>
                  <a:gd name="T3" fmla="*/ 83 h 90"/>
                  <a:gd name="T4" fmla="*/ 70 w 83"/>
                  <a:gd name="T5" fmla="*/ 59 h 90"/>
                  <a:gd name="T6" fmla="*/ 52 w 83"/>
                  <a:gd name="T7" fmla="*/ 42 h 90"/>
                  <a:gd name="T8" fmla="*/ 6 w 83"/>
                  <a:gd name="T9" fmla="*/ 0 h 90"/>
                  <a:gd name="T10" fmla="*/ 0 w 83"/>
                  <a:gd name="T11" fmla="*/ 18 h 90"/>
                  <a:gd name="T12" fmla="*/ 35 w 83"/>
                  <a:gd name="T13" fmla="*/ 47 h 90"/>
                  <a:gd name="T14" fmla="*/ 58 w 83"/>
                  <a:gd name="T15" fmla="*/ 89 h 90"/>
                  <a:gd name="T16" fmla="*/ 58 w 83"/>
                  <a:gd name="T17" fmla="*/ 89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3"/>
                  <a:gd name="T28" fmla="*/ 0 h 90"/>
                  <a:gd name="T29" fmla="*/ 83 w 83"/>
                  <a:gd name="T30" fmla="*/ 90 h 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3" h="90">
                    <a:moveTo>
                      <a:pt x="59" y="90"/>
                    </a:moveTo>
                    <a:lnTo>
                      <a:pt x="83" y="84"/>
                    </a:lnTo>
                    <a:lnTo>
                      <a:pt x="71" y="60"/>
                    </a:lnTo>
                    <a:lnTo>
                      <a:pt x="53" y="42"/>
                    </a:lnTo>
                    <a:lnTo>
                      <a:pt x="6" y="0"/>
                    </a:lnTo>
                    <a:lnTo>
                      <a:pt x="0" y="18"/>
                    </a:lnTo>
                    <a:lnTo>
                      <a:pt x="35" y="48"/>
                    </a:lnTo>
                    <a:lnTo>
                      <a:pt x="59" y="90"/>
                    </a:lnTo>
                    <a:close/>
                  </a:path>
                </a:pathLst>
              </a:custGeom>
              <a:gradFill rotWithShape="0">
                <a:gsLst>
                  <a:gs pos="0">
                    <a:srgbClr val="9060F0"/>
                  </a:gs>
                  <a:gs pos="100000">
                    <a:srgbClr val="9966FF"/>
                  </a:gs>
                </a:gsLst>
                <a:lin ang="5400000" scaled="1"/>
              </a:gradFill>
              <a:ln w="9525">
                <a:noFill/>
                <a:round/>
                <a:headEnd/>
                <a:tailEnd/>
              </a:ln>
              <a:effectLst/>
            </p:spPr>
            <p:txBody>
              <a:bodyPr wrap="none" anchor="ctr"/>
              <a:lstStyle/>
              <a:p>
                <a:endParaRPr lang="en-US"/>
              </a:p>
            </p:txBody>
          </p:sp>
          <p:sp>
            <p:nvSpPr>
              <p:cNvPr id="2087" name="AutoShape 41"/>
              <p:cNvSpPr>
                <a:spLocks noChangeArrowheads="1"/>
              </p:cNvSpPr>
              <p:nvPr/>
            </p:nvSpPr>
            <p:spPr bwMode="auto">
              <a:xfrm>
                <a:off x="4445" y="3552"/>
                <a:ext cx="716" cy="430"/>
              </a:xfrm>
              <a:custGeom>
                <a:avLst/>
                <a:gdLst>
                  <a:gd name="T0" fmla="*/ 692 w 717"/>
                  <a:gd name="T1" fmla="*/ 215 h 431"/>
                  <a:gd name="T2" fmla="*/ 686 w 717"/>
                  <a:gd name="T3" fmla="*/ 256 h 431"/>
                  <a:gd name="T4" fmla="*/ 668 w 717"/>
                  <a:gd name="T5" fmla="*/ 292 h 431"/>
                  <a:gd name="T6" fmla="*/ 632 w 717"/>
                  <a:gd name="T7" fmla="*/ 328 h 431"/>
                  <a:gd name="T8" fmla="*/ 597 w 717"/>
                  <a:gd name="T9" fmla="*/ 358 h 431"/>
                  <a:gd name="T10" fmla="*/ 543 w 717"/>
                  <a:gd name="T11" fmla="*/ 382 h 431"/>
                  <a:gd name="T12" fmla="*/ 489 w 717"/>
                  <a:gd name="T13" fmla="*/ 400 h 431"/>
                  <a:gd name="T14" fmla="*/ 423 w 717"/>
                  <a:gd name="T15" fmla="*/ 412 h 431"/>
                  <a:gd name="T16" fmla="*/ 358 w 717"/>
                  <a:gd name="T17" fmla="*/ 418 h 431"/>
                  <a:gd name="T18" fmla="*/ 293 w 717"/>
                  <a:gd name="T19" fmla="*/ 412 h 431"/>
                  <a:gd name="T20" fmla="*/ 227 w 717"/>
                  <a:gd name="T21" fmla="*/ 400 h 431"/>
                  <a:gd name="T22" fmla="*/ 173 w 717"/>
                  <a:gd name="T23" fmla="*/ 382 h 431"/>
                  <a:gd name="T24" fmla="*/ 119 w 717"/>
                  <a:gd name="T25" fmla="*/ 358 h 431"/>
                  <a:gd name="T26" fmla="*/ 84 w 717"/>
                  <a:gd name="T27" fmla="*/ 328 h 431"/>
                  <a:gd name="T28" fmla="*/ 48 w 717"/>
                  <a:gd name="T29" fmla="*/ 292 h 431"/>
                  <a:gd name="T30" fmla="*/ 30 w 717"/>
                  <a:gd name="T31" fmla="*/ 256 h 431"/>
                  <a:gd name="T32" fmla="*/ 24 w 717"/>
                  <a:gd name="T33" fmla="*/ 215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8 w 717"/>
                  <a:gd name="T49" fmla="*/ 12 h 431"/>
                  <a:gd name="T50" fmla="*/ 417 w 717"/>
                  <a:gd name="T51" fmla="*/ 18 h 431"/>
                  <a:gd name="T52" fmla="*/ 477 w 717"/>
                  <a:gd name="T53" fmla="*/ 30 h 431"/>
                  <a:gd name="T54" fmla="*/ 531 w 717"/>
                  <a:gd name="T55" fmla="*/ 48 h 431"/>
                  <a:gd name="T56" fmla="*/ 579 w 717"/>
                  <a:gd name="T57" fmla="*/ 66 h 431"/>
                  <a:gd name="T58" fmla="*/ 585 w 717"/>
                  <a:gd name="T59" fmla="*/ 48 h 431"/>
                  <a:gd name="T60" fmla="*/ 477 w 717"/>
                  <a:gd name="T61" fmla="*/ 12 h 431"/>
                  <a:gd name="T62" fmla="*/ 417 w 717"/>
                  <a:gd name="T63" fmla="*/ 6 h 431"/>
                  <a:gd name="T64" fmla="*/ 358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5 h 431"/>
                  <a:gd name="T82" fmla="*/ 6 w 717"/>
                  <a:gd name="T83" fmla="*/ 256 h 431"/>
                  <a:gd name="T84" fmla="*/ 30 w 717"/>
                  <a:gd name="T85" fmla="*/ 298 h 431"/>
                  <a:gd name="T86" fmla="*/ 60 w 717"/>
                  <a:gd name="T87" fmla="*/ 334 h 431"/>
                  <a:gd name="T88" fmla="*/ 107 w 717"/>
                  <a:gd name="T89" fmla="*/ 370 h 431"/>
                  <a:gd name="T90" fmla="*/ 161 w 717"/>
                  <a:gd name="T91" fmla="*/ 394 h 431"/>
                  <a:gd name="T92" fmla="*/ 221 w 717"/>
                  <a:gd name="T93" fmla="*/ 412 h 431"/>
                  <a:gd name="T94" fmla="*/ 287 w 717"/>
                  <a:gd name="T95" fmla="*/ 424 h 431"/>
                  <a:gd name="T96" fmla="*/ 358 w 717"/>
                  <a:gd name="T97" fmla="*/ 430 h 431"/>
                  <a:gd name="T98" fmla="*/ 429 w 717"/>
                  <a:gd name="T99" fmla="*/ 424 h 431"/>
                  <a:gd name="T100" fmla="*/ 495 w 717"/>
                  <a:gd name="T101" fmla="*/ 412 h 431"/>
                  <a:gd name="T102" fmla="*/ 561 w 717"/>
                  <a:gd name="T103" fmla="*/ 394 h 431"/>
                  <a:gd name="T104" fmla="*/ 609 w 717"/>
                  <a:gd name="T105" fmla="*/ 370 h 431"/>
                  <a:gd name="T106" fmla="*/ 656 w 717"/>
                  <a:gd name="T107" fmla="*/ 334 h 431"/>
                  <a:gd name="T108" fmla="*/ 686 w 717"/>
                  <a:gd name="T109" fmla="*/ 298 h 431"/>
                  <a:gd name="T110" fmla="*/ 710 w 717"/>
                  <a:gd name="T111" fmla="*/ 256 h 431"/>
                  <a:gd name="T112" fmla="*/ 716 w 717"/>
                  <a:gd name="T113" fmla="*/ 215 h 431"/>
                  <a:gd name="T114" fmla="*/ 716 w 717"/>
                  <a:gd name="T115" fmla="*/ 204 h 431"/>
                  <a:gd name="T116" fmla="*/ 710 w 717"/>
                  <a:gd name="T117" fmla="*/ 192 h 431"/>
                  <a:gd name="T118" fmla="*/ 686 w 717"/>
                  <a:gd name="T119" fmla="*/ 198 h 431"/>
                  <a:gd name="T120" fmla="*/ 692 w 717"/>
                  <a:gd name="T121" fmla="*/ 210 h 431"/>
                  <a:gd name="T122" fmla="*/ 692 w 717"/>
                  <a:gd name="T123" fmla="*/ 215 h 431"/>
                  <a:gd name="T124" fmla="*/ 692 w 717"/>
                  <a:gd name="T125" fmla="*/ 215 h 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17"/>
                  <a:gd name="T190" fmla="*/ 0 h 431"/>
                  <a:gd name="T191" fmla="*/ 717 w 717"/>
                  <a:gd name="T192" fmla="*/ 431 h 43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gradFill rotWithShape="0">
                <a:gsLst>
                  <a:gs pos="0">
                    <a:srgbClr val="9463F7"/>
                  </a:gs>
                  <a:gs pos="100000">
                    <a:srgbClr val="9966FF"/>
                  </a:gs>
                </a:gsLst>
                <a:lin ang="5400000" scaled="1"/>
              </a:gradFill>
              <a:ln w="9525">
                <a:noFill/>
                <a:round/>
                <a:headEnd/>
                <a:tailEnd/>
              </a:ln>
              <a:effectLst/>
            </p:spPr>
            <p:txBody>
              <a:bodyPr wrap="none" anchor="ctr"/>
              <a:lstStyle/>
              <a:p>
                <a:endParaRPr lang="en-US"/>
              </a:p>
            </p:txBody>
          </p:sp>
          <p:sp>
            <p:nvSpPr>
              <p:cNvPr id="2088" name="AutoShape 42"/>
              <p:cNvSpPr>
                <a:spLocks noChangeArrowheads="1"/>
              </p:cNvSpPr>
              <p:nvPr/>
            </p:nvSpPr>
            <p:spPr bwMode="auto">
              <a:xfrm>
                <a:off x="4349" y="3510"/>
                <a:ext cx="908" cy="532"/>
              </a:xfrm>
              <a:custGeom>
                <a:avLst/>
                <a:gdLst>
                  <a:gd name="T0" fmla="*/ 615 w 909"/>
                  <a:gd name="T1" fmla="*/ 0 h 533"/>
                  <a:gd name="T2" fmla="*/ 615 w 909"/>
                  <a:gd name="T3" fmla="*/ 18 h 533"/>
                  <a:gd name="T4" fmla="*/ 723 w 909"/>
                  <a:gd name="T5" fmla="*/ 60 h 533"/>
                  <a:gd name="T6" fmla="*/ 764 w 909"/>
                  <a:gd name="T7" fmla="*/ 84 h 533"/>
                  <a:gd name="T8" fmla="*/ 806 w 909"/>
                  <a:gd name="T9" fmla="*/ 114 h 533"/>
                  <a:gd name="T10" fmla="*/ 836 w 909"/>
                  <a:gd name="T11" fmla="*/ 144 h 533"/>
                  <a:gd name="T12" fmla="*/ 860 w 909"/>
                  <a:gd name="T13" fmla="*/ 180 h 533"/>
                  <a:gd name="T14" fmla="*/ 872 w 909"/>
                  <a:gd name="T15" fmla="*/ 216 h 533"/>
                  <a:gd name="T16" fmla="*/ 878 w 909"/>
                  <a:gd name="T17" fmla="*/ 258 h 533"/>
                  <a:gd name="T18" fmla="*/ 872 w 909"/>
                  <a:gd name="T19" fmla="*/ 310 h 533"/>
                  <a:gd name="T20" fmla="*/ 842 w 909"/>
                  <a:gd name="T21" fmla="*/ 358 h 533"/>
                  <a:gd name="T22" fmla="*/ 806 w 909"/>
                  <a:gd name="T23" fmla="*/ 400 h 533"/>
                  <a:gd name="T24" fmla="*/ 752 w 909"/>
                  <a:gd name="T25" fmla="*/ 442 h 533"/>
                  <a:gd name="T26" fmla="*/ 693 w 909"/>
                  <a:gd name="T27" fmla="*/ 472 h 533"/>
                  <a:gd name="T28" fmla="*/ 621 w 909"/>
                  <a:gd name="T29" fmla="*/ 496 h 533"/>
                  <a:gd name="T30" fmla="*/ 537 w 909"/>
                  <a:gd name="T31" fmla="*/ 508 h 533"/>
                  <a:gd name="T32" fmla="*/ 454 w 909"/>
                  <a:gd name="T33" fmla="*/ 514 h 533"/>
                  <a:gd name="T34" fmla="*/ 371 w 909"/>
                  <a:gd name="T35" fmla="*/ 508 h 533"/>
                  <a:gd name="T36" fmla="*/ 287 w 909"/>
                  <a:gd name="T37" fmla="*/ 496 h 533"/>
                  <a:gd name="T38" fmla="*/ 215 w 909"/>
                  <a:gd name="T39" fmla="*/ 472 h 533"/>
                  <a:gd name="T40" fmla="*/ 156 w 909"/>
                  <a:gd name="T41" fmla="*/ 442 h 533"/>
                  <a:gd name="T42" fmla="*/ 102 w 909"/>
                  <a:gd name="T43" fmla="*/ 400 h 533"/>
                  <a:gd name="T44" fmla="*/ 66 w 909"/>
                  <a:gd name="T45" fmla="*/ 358 h 533"/>
                  <a:gd name="T46" fmla="*/ 36 w 909"/>
                  <a:gd name="T47" fmla="*/ 310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0 h 533"/>
                  <a:gd name="T70" fmla="*/ 36 w 909"/>
                  <a:gd name="T71" fmla="*/ 364 h 533"/>
                  <a:gd name="T72" fmla="*/ 78 w 909"/>
                  <a:gd name="T73" fmla="*/ 412 h 533"/>
                  <a:gd name="T74" fmla="*/ 132 w 909"/>
                  <a:gd name="T75" fmla="*/ 448 h 533"/>
                  <a:gd name="T76" fmla="*/ 203 w 909"/>
                  <a:gd name="T77" fmla="*/ 484 h 533"/>
                  <a:gd name="T78" fmla="*/ 275 w 909"/>
                  <a:gd name="T79" fmla="*/ 508 h 533"/>
                  <a:gd name="T80" fmla="*/ 365 w 909"/>
                  <a:gd name="T81" fmla="*/ 526 h 533"/>
                  <a:gd name="T82" fmla="*/ 454 w 909"/>
                  <a:gd name="T83" fmla="*/ 532 h 533"/>
                  <a:gd name="T84" fmla="*/ 543 w 909"/>
                  <a:gd name="T85" fmla="*/ 526 h 533"/>
                  <a:gd name="T86" fmla="*/ 633 w 909"/>
                  <a:gd name="T87" fmla="*/ 508 h 533"/>
                  <a:gd name="T88" fmla="*/ 711 w 909"/>
                  <a:gd name="T89" fmla="*/ 484 h 533"/>
                  <a:gd name="T90" fmla="*/ 776 w 909"/>
                  <a:gd name="T91" fmla="*/ 448 h 533"/>
                  <a:gd name="T92" fmla="*/ 830 w 909"/>
                  <a:gd name="T93" fmla="*/ 412 h 533"/>
                  <a:gd name="T94" fmla="*/ 872 w 909"/>
                  <a:gd name="T95" fmla="*/ 364 h 533"/>
                  <a:gd name="T96" fmla="*/ 896 w 909"/>
                  <a:gd name="T97" fmla="*/ 310 h 533"/>
                  <a:gd name="T98" fmla="*/ 908 w 909"/>
                  <a:gd name="T99" fmla="*/ 258 h 533"/>
                  <a:gd name="T100" fmla="*/ 902 w 909"/>
                  <a:gd name="T101" fmla="*/ 216 h 533"/>
                  <a:gd name="T102" fmla="*/ 884 w 909"/>
                  <a:gd name="T103" fmla="*/ 174 h 533"/>
                  <a:gd name="T104" fmla="*/ 860 w 909"/>
                  <a:gd name="T105" fmla="*/ 132 h 533"/>
                  <a:gd name="T106" fmla="*/ 824 w 909"/>
                  <a:gd name="T107" fmla="*/ 102 h 533"/>
                  <a:gd name="T108" fmla="*/ 782 w 909"/>
                  <a:gd name="T109" fmla="*/ 66 h 533"/>
                  <a:gd name="T110" fmla="*/ 734 w 909"/>
                  <a:gd name="T111" fmla="*/ 42 h 533"/>
                  <a:gd name="T112" fmla="*/ 615 w 909"/>
                  <a:gd name="T113" fmla="*/ 0 h 533"/>
                  <a:gd name="T114" fmla="*/ 615 w 909"/>
                  <a:gd name="T115" fmla="*/ 0 h 5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09"/>
                  <a:gd name="T175" fmla="*/ 0 h 533"/>
                  <a:gd name="T176" fmla="*/ 909 w 909"/>
                  <a:gd name="T177" fmla="*/ 533 h 53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close/>
                  </a:path>
                </a:pathLst>
              </a:custGeom>
              <a:gradFill rotWithShape="0">
                <a:gsLst>
                  <a:gs pos="0">
                    <a:srgbClr val="9966FF"/>
                  </a:gs>
                  <a:gs pos="100000">
                    <a:srgbClr val="9C6BFF"/>
                  </a:gs>
                </a:gsLst>
                <a:lin ang="10800000" scaled="1"/>
              </a:gradFill>
              <a:ln w="9525">
                <a:noFill/>
                <a:round/>
                <a:headEnd/>
                <a:tailEnd/>
              </a:ln>
              <a:effectLst/>
            </p:spPr>
            <p:txBody>
              <a:bodyPr wrap="none" anchor="ctr"/>
              <a:lstStyle/>
              <a:p>
                <a:endParaRPr lang="en-US"/>
              </a:p>
            </p:txBody>
          </p:sp>
          <p:sp>
            <p:nvSpPr>
              <p:cNvPr id="2089" name="AutoShape 43"/>
              <p:cNvSpPr>
                <a:spLocks noChangeArrowheads="1"/>
              </p:cNvSpPr>
              <p:nvPr/>
            </p:nvSpPr>
            <p:spPr bwMode="auto">
              <a:xfrm>
                <a:off x="4564" y="3492"/>
                <a:ext cx="364" cy="65"/>
              </a:xfrm>
              <a:custGeom>
                <a:avLst/>
                <a:gdLst>
                  <a:gd name="T0" fmla="*/ 239 w 365"/>
                  <a:gd name="T1" fmla="*/ 18 h 66"/>
                  <a:gd name="T2" fmla="*/ 298 w 365"/>
                  <a:gd name="T3" fmla="*/ 24 h 66"/>
                  <a:gd name="T4" fmla="*/ 358 w 365"/>
                  <a:gd name="T5" fmla="*/ 30 h 66"/>
                  <a:gd name="T6" fmla="*/ 364 w 365"/>
                  <a:gd name="T7" fmla="*/ 12 h 66"/>
                  <a:gd name="T8" fmla="*/ 304 w 365"/>
                  <a:gd name="T9" fmla="*/ 6 h 66"/>
                  <a:gd name="T10" fmla="*/ 239 w 365"/>
                  <a:gd name="T11" fmla="*/ 0 h 66"/>
                  <a:gd name="T12" fmla="*/ 174 w 365"/>
                  <a:gd name="T13" fmla="*/ 6 h 66"/>
                  <a:gd name="T14" fmla="*/ 114 w 365"/>
                  <a:gd name="T15" fmla="*/ 12 h 66"/>
                  <a:gd name="T16" fmla="*/ 0 w 365"/>
                  <a:gd name="T17" fmla="*/ 41 h 66"/>
                  <a:gd name="T18" fmla="*/ 0 w 365"/>
                  <a:gd name="T19" fmla="*/ 65 h 66"/>
                  <a:gd name="T20" fmla="*/ 54 w 365"/>
                  <a:gd name="T21" fmla="*/ 47 h 66"/>
                  <a:gd name="T22" fmla="*/ 114 w 365"/>
                  <a:gd name="T23" fmla="*/ 30 h 66"/>
                  <a:gd name="T24" fmla="*/ 174 w 365"/>
                  <a:gd name="T25" fmla="*/ 24 h 66"/>
                  <a:gd name="T26" fmla="*/ 239 w 365"/>
                  <a:gd name="T27" fmla="*/ 18 h 66"/>
                  <a:gd name="T28" fmla="*/ 239 w 365"/>
                  <a:gd name="T29" fmla="*/ 18 h 6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65"/>
                  <a:gd name="T46" fmla="*/ 0 h 66"/>
                  <a:gd name="T47" fmla="*/ 365 w 365"/>
                  <a:gd name="T48" fmla="*/ 66 h 6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close/>
                  </a:path>
                </a:pathLst>
              </a:custGeom>
              <a:gradFill rotWithShape="0">
                <a:gsLst>
                  <a:gs pos="0">
                    <a:srgbClr val="9966FF"/>
                  </a:gs>
                  <a:gs pos="100000">
                    <a:srgbClr val="9C6BFF"/>
                  </a:gs>
                </a:gsLst>
                <a:lin ang="5400000" scaled="1"/>
              </a:gradFill>
              <a:ln w="9525">
                <a:noFill/>
                <a:round/>
                <a:headEnd/>
                <a:tailEnd/>
              </a:ln>
              <a:effectLst/>
            </p:spPr>
            <p:txBody>
              <a:bodyPr wrap="none" anchor="ctr"/>
              <a:lstStyle/>
              <a:p>
                <a:endParaRPr lang="en-US"/>
              </a:p>
            </p:txBody>
          </p:sp>
          <p:sp>
            <p:nvSpPr>
              <p:cNvPr id="2090" name="AutoShape 44"/>
              <p:cNvSpPr>
                <a:spLocks noChangeArrowheads="1"/>
              </p:cNvSpPr>
              <p:nvPr/>
            </p:nvSpPr>
            <p:spPr bwMode="auto">
              <a:xfrm>
                <a:off x="4463" y="3558"/>
                <a:ext cx="65" cy="47"/>
              </a:xfrm>
              <a:custGeom>
                <a:avLst/>
                <a:gdLst>
                  <a:gd name="T0" fmla="*/ 65 w 66"/>
                  <a:gd name="T1" fmla="*/ 18 h 48"/>
                  <a:gd name="T2" fmla="*/ 47 w 66"/>
                  <a:gd name="T3" fmla="*/ 0 h 48"/>
                  <a:gd name="T4" fmla="*/ 24 w 66"/>
                  <a:gd name="T5" fmla="*/ 12 h 48"/>
                  <a:gd name="T6" fmla="*/ 0 w 66"/>
                  <a:gd name="T7" fmla="*/ 29 h 48"/>
                  <a:gd name="T8" fmla="*/ 12 w 66"/>
                  <a:gd name="T9" fmla="*/ 47 h 48"/>
                  <a:gd name="T10" fmla="*/ 41 w 66"/>
                  <a:gd name="T11" fmla="*/ 29 h 48"/>
                  <a:gd name="T12" fmla="*/ 65 w 66"/>
                  <a:gd name="T13" fmla="*/ 18 h 48"/>
                  <a:gd name="T14" fmla="*/ 65 w 66"/>
                  <a:gd name="T15" fmla="*/ 18 h 48"/>
                  <a:gd name="T16" fmla="*/ 0 60000 65536"/>
                  <a:gd name="T17" fmla="*/ 0 60000 65536"/>
                  <a:gd name="T18" fmla="*/ 0 60000 65536"/>
                  <a:gd name="T19" fmla="*/ 0 60000 65536"/>
                  <a:gd name="T20" fmla="*/ 0 60000 65536"/>
                  <a:gd name="T21" fmla="*/ 0 60000 65536"/>
                  <a:gd name="T22" fmla="*/ 0 60000 65536"/>
                  <a:gd name="T23" fmla="*/ 0 60000 65536"/>
                  <a:gd name="T24" fmla="*/ 0 w 66"/>
                  <a:gd name="T25" fmla="*/ 0 h 48"/>
                  <a:gd name="T26" fmla="*/ 66 w 66"/>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 h="48">
                    <a:moveTo>
                      <a:pt x="66" y="18"/>
                    </a:moveTo>
                    <a:lnTo>
                      <a:pt x="48" y="0"/>
                    </a:lnTo>
                    <a:lnTo>
                      <a:pt x="24" y="12"/>
                    </a:lnTo>
                    <a:lnTo>
                      <a:pt x="0" y="30"/>
                    </a:lnTo>
                    <a:lnTo>
                      <a:pt x="12" y="48"/>
                    </a:lnTo>
                    <a:lnTo>
                      <a:pt x="42" y="30"/>
                    </a:lnTo>
                    <a:lnTo>
                      <a:pt x="66" y="18"/>
                    </a:lnTo>
                    <a:close/>
                  </a:path>
                </a:pathLst>
              </a:custGeom>
              <a:gradFill rotWithShape="0">
                <a:gsLst>
                  <a:gs pos="0">
                    <a:srgbClr val="9966FF"/>
                  </a:gs>
                  <a:gs pos="100000">
                    <a:srgbClr val="9C6BFF"/>
                  </a:gs>
                </a:gsLst>
                <a:lin ang="5400000" scaled="1"/>
              </a:gradFill>
              <a:ln w="9525">
                <a:noFill/>
                <a:round/>
                <a:headEnd/>
                <a:tailEnd/>
              </a:ln>
              <a:effectLst/>
            </p:spPr>
            <p:txBody>
              <a:bodyPr wrap="none" anchor="ctr"/>
              <a:lstStyle/>
              <a:p>
                <a:endParaRPr lang="en-US"/>
              </a:p>
            </p:txBody>
          </p:sp>
          <p:sp>
            <p:nvSpPr>
              <p:cNvPr id="2091" name="AutoShape 45"/>
              <p:cNvSpPr>
                <a:spLocks noChangeArrowheads="1"/>
              </p:cNvSpPr>
              <p:nvPr/>
            </p:nvSpPr>
            <p:spPr bwMode="auto">
              <a:xfrm>
                <a:off x="5280" y="3186"/>
                <a:ext cx="382" cy="95"/>
              </a:xfrm>
              <a:custGeom>
                <a:avLst/>
                <a:gdLst>
                  <a:gd name="T0" fmla="*/ 209 w 382"/>
                  <a:gd name="T1" fmla="*/ 95 h 96"/>
                  <a:gd name="T2" fmla="*/ 143 w 382"/>
                  <a:gd name="T3" fmla="*/ 89 h 96"/>
                  <a:gd name="T4" fmla="*/ 83 w 382"/>
                  <a:gd name="T5" fmla="*/ 65 h 96"/>
                  <a:gd name="T6" fmla="*/ 35 w 382"/>
                  <a:gd name="T7" fmla="*/ 36 h 96"/>
                  <a:gd name="T8" fmla="*/ 6 w 382"/>
                  <a:gd name="T9" fmla="*/ 0 h 96"/>
                  <a:gd name="T10" fmla="*/ 0 w 382"/>
                  <a:gd name="T11" fmla="*/ 6 h 96"/>
                  <a:gd name="T12" fmla="*/ 29 w 382"/>
                  <a:gd name="T13" fmla="*/ 42 h 96"/>
                  <a:gd name="T14" fmla="*/ 77 w 382"/>
                  <a:gd name="T15" fmla="*/ 71 h 96"/>
                  <a:gd name="T16" fmla="*/ 137 w 382"/>
                  <a:gd name="T17" fmla="*/ 89 h 96"/>
                  <a:gd name="T18" fmla="*/ 209 w 382"/>
                  <a:gd name="T19" fmla="*/ 95 h 96"/>
                  <a:gd name="T20" fmla="*/ 263 w 382"/>
                  <a:gd name="T21" fmla="*/ 89 h 96"/>
                  <a:gd name="T22" fmla="*/ 311 w 382"/>
                  <a:gd name="T23" fmla="*/ 83 h 96"/>
                  <a:gd name="T24" fmla="*/ 352 w 382"/>
                  <a:gd name="T25" fmla="*/ 65 h 96"/>
                  <a:gd name="T26" fmla="*/ 382 w 382"/>
                  <a:gd name="T27" fmla="*/ 42 h 96"/>
                  <a:gd name="T28" fmla="*/ 376 w 382"/>
                  <a:gd name="T29" fmla="*/ 42 h 96"/>
                  <a:gd name="T30" fmla="*/ 346 w 382"/>
                  <a:gd name="T31" fmla="*/ 65 h 96"/>
                  <a:gd name="T32" fmla="*/ 305 w 382"/>
                  <a:gd name="T33" fmla="*/ 77 h 96"/>
                  <a:gd name="T34" fmla="*/ 263 w 382"/>
                  <a:gd name="T35" fmla="*/ 89 h 96"/>
                  <a:gd name="T36" fmla="*/ 209 w 382"/>
                  <a:gd name="T37" fmla="*/ 95 h 96"/>
                  <a:gd name="T38" fmla="*/ 209 w 382"/>
                  <a:gd name="T39" fmla="*/ 95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96"/>
                  <a:gd name="T62" fmla="*/ 382 w 382"/>
                  <a:gd name="T63" fmla="*/ 96 h 9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rgbClr val="666699"/>
                  </a:gs>
                  <a:gs pos="100000">
                    <a:srgbClr val="9966FF"/>
                  </a:gs>
                </a:gsLst>
                <a:lin ang="5400000" scaled="1"/>
              </a:gradFill>
              <a:ln w="9525">
                <a:noFill/>
                <a:round/>
                <a:headEnd/>
                <a:tailEnd/>
              </a:ln>
              <a:effectLst/>
            </p:spPr>
            <p:txBody>
              <a:bodyPr wrap="none" anchor="ctr"/>
              <a:lstStyle/>
              <a:p>
                <a:endParaRPr lang="en-US"/>
              </a:p>
            </p:txBody>
          </p:sp>
          <p:sp>
            <p:nvSpPr>
              <p:cNvPr id="2092" name="AutoShape 46"/>
              <p:cNvSpPr>
                <a:spLocks noChangeArrowheads="1"/>
              </p:cNvSpPr>
              <p:nvPr/>
            </p:nvSpPr>
            <p:spPr bwMode="auto">
              <a:xfrm>
                <a:off x="5315" y="3024"/>
                <a:ext cx="257" cy="53"/>
              </a:xfrm>
              <a:custGeom>
                <a:avLst/>
                <a:gdLst>
                  <a:gd name="T0" fmla="*/ 173 w 258"/>
                  <a:gd name="T1" fmla="*/ 0 h 54"/>
                  <a:gd name="T2" fmla="*/ 215 w 258"/>
                  <a:gd name="T3" fmla="*/ 6 h 54"/>
                  <a:gd name="T4" fmla="*/ 257 w 258"/>
                  <a:gd name="T5" fmla="*/ 12 h 54"/>
                  <a:gd name="T6" fmla="*/ 251 w 258"/>
                  <a:gd name="T7" fmla="*/ 6 h 54"/>
                  <a:gd name="T8" fmla="*/ 215 w 258"/>
                  <a:gd name="T9" fmla="*/ 0 h 54"/>
                  <a:gd name="T10" fmla="*/ 173 w 258"/>
                  <a:gd name="T11" fmla="*/ 0 h 54"/>
                  <a:gd name="T12" fmla="*/ 120 w 258"/>
                  <a:gd name="T13" fmla="*/ 6 h 54"/>
                  <a:gd name="T14" fmla="*/ 78 w 258"/>
                  <a:gd name="T15" fmla="*/ 12 h 54"/>
                  <a:gd name="T16" fmla="*/ 36 w 258"/>
                  <a:gd name="T17" fmla="*/ 29 h 54"/>
                  <a:gd name="T18" fmla="*/ 0 w 258"/>
                  <a:gd name="T19" fmla="*/ 47 h 54"/>
                  <a:gd name="T20" fmla="*/ 6 w 258"/>
                  <a:gd name="T21" fmla="*/ 53 h 54"/>
                  <a:gd name="T22" fmla="*/ 36 w 258"/>
                  <a:gd name="T23" fmla="*/ 35 h 54"/>
                  <a:gd name="T24" fmla="*/ 78 w 258"/>
                  <a:gd name="T25" fmla="*/ 18 h 54"/>
                  <a:gd name="T26" fmla="*/ 120 w 258"/>
                  <a:gd name="T27" fmla="*/ 6 h 54"/>
                  <a:gd name="T28" fmla="*/ 173 w 258"/>
                  <a:gd name="T29" fmla="*/ 0 h 54"/>
                  <a:gd name="T30" fmla="*/ 173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58"/>
                  <a:gd name="T49" fmla="*/ 0 h 54"/>
                  <a:gd name="T50" fmla="*/ 258 w 258"/>
                  <a:gd name="T51" fmla="*/ 54 h 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rgbClr val="666699"/>
                  </a:gs>
                  <a:gs pos="100000">
                    <a:srgbClr val="9966FF"/>
                  </a:gs>
                </a:gsLst>
                <a:lin ang="5400000" scaled="1"/>
              </a:gradFill>
              <a:ln w="9525">
                <a:noFill/>
                <a:round/>
                <a:headEnd/>
                <a:tailEnd/>
              </a:ln>
              <a:effectLst/>
            </p:spPr>
            <p:txBody>
              <a:bodyPr wrap="none" anchor="ctr"/>
              <a:lstStyle/>
              <a:p>
                <a:endParaRPr lang="en-US"/>
              </a:p>
            </p:txBody>
          </p:sp>
          <p:sp>
            <p:nvSpPr>
              <p:cNvPr id="2093" name="AutoShape 47"/>
              <p:cNvSpPr>
                <a:spLocks noChangeArrowheads="1"/>
              </p:cNvSpPr>
              <p:nvPr/>
            </p:nvSpPr>
            <p:spPr bwMode="auto">
              <a:xfrm>
                <a:off x="5645" y="3066"/>
                <a:ext cx="59" cy="155"/>
              </a:xfrm>
              <a:custGeom>
                <a:avLst/>
                <a:gdLst>
                  <a:gd name="T0" fmla="*/ 53 w 60"/>
                  <a:gd name="T1" fmla="*/ 89 h 156"/>
                  <a:gd name="T2" fmla="*/ 47 w 60"/>
                  <a:gd name="T3" fmla="*/ 125 h 156"/>
                  <a:gd name="T4" fmla="*/ 24 w 60"/>
                  <a:gd name="T5" fmla="*/ 155 h 156"/>
                  <a:gd name="T6" fmla="*/ 30 w 60"/>
                  <a:gd name="T7" fmla="*/ 155 h 156"/>
                  <a:gd name="T8" fmla="*/ 53 w 60"/>
                  <a:gd name="T9" fmla="*/ 125 h 156"/>
                  <a:gd name="T10" fmla="*/ 59 w 60"/>
                  <a:gd name="T11" fmla="*/ 89 h 156"/>
                  <a:gd name="T12" fmla="*/ 53 w 60"/>
                  <a:gd name="T13" fmla="*/ 66 h 156"/>
                  <a:gd name="T14" fmla="*/ 47 w 60"/>
                  <a:gd name="T15" fmla="*/ 42 h 156"/>
                  <a:gd name="T16" fmla="*/ 30 w 60"/>
                  <a:gd name="T17" fmla="*/ 18 h 156"/>
                  <a:gd name="T18" fmla="*/ 6 w 60"/>
                  <a:gd name="T19" fmla="*/ 0 h 156"/>
                  <a:gd name="T20" fmla="*/ 0 w 60"/>
                  <a:gd name="T21" fmla="*/ 6 h 156"/>
                  <a:gd name="T22" fmla="*/ 24 w 60"/>
                  <a:gd name="T23" fmla="*/ 24 h 156"/>
                  <a:gd name="T24" fmla="*/ 41 w 60"/>
                  <a:gd name="T25" fmla="*/ 42 h 156"/>
                  <a:gd name="T26" fmla="*/ 47 w 60"/>
                  <a:gd name="T27" fmla="*/ 66 h 156"/>
                  <a:gd name="T28" fmla="*/ 53 w 60"/>
                  <a:gd name="T29" fmla="*/ 89 h 156"/>
                  <a:gd name="T30" fmla="*/ 53 w 60"/>
                  <a:gd name="T31" fmla="*/ 89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0"/>
                  <a:gd name="T49" fmla="*/ 0 h 156"/>
                  <a:gd name="T50" fmla="*/ 60 w 60"/>
                  <a:gd name="T51" fmla="*/ 156 h 1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rgbClr val="666699"/>
                  </a:gs>
                  <a:gs pos="100000">
                    <a:srgbClr val="9966FF"/>
                  </a:gs>
                </a:gsLst>
                <a:lin ang="5400000" scaled="1"/>
              </a:gradFill>
              <a:ln w="9525">
                <a:noFill/>
                <a:round/>
                <a:headEnd/>
                <a:tailEnd/>
              </a:ln>
              <a:effectLst/>
            </p:spPr>
            <p:txBody>
              <a:bodyPr wrap="none" anchor="ctr"/>
              <a:lstStyle/>
              <a:p>
                <a:endParaRPr lang="en-US"/>
              </a:p>
            </p:txBody>
          </p:sp>
          <p:sp>
            <p:nvSpPr>
              <p:cNvPr id="2094" name="AutoShape 48"/>
              <p:cNvSpPr>
                <a:spLocks noChangeArrowheads="1"/>
              </p:cNvSpPr>
              <p:nvPr/>
            </p:nvSpPr>
            <p:spPr bwMode="auto">
              <a:xfrm>
                <a:off x="5375" y="3246"/>
                <a:ext cx="191" cy="17"/>
              </a:xfrm>
              <a:custGeom>
                <a:avLst/>
                <a:gdLst>
                  <a:gd name="T0" fmla="*/ 113 w 192"/>
                  <a:gd name="T1" fmla="*/ 11 h 18"/>
                  <a:gd name="T2" fmla="*/ 72 w 192"/>
                  <a:gd name="T3" fmla="*/ 6 h 18"/>
                  <a:gd name="T4" fmla="*/ 30 w 192"/>
                  <a:gd name="T5" fmla="*/ 0 h 18"/>
                  <a:gd name="T6" fmla="*/ 0 w 192"/>
                  <a:gd name="T7" fmla="*/ 0 h 18"/>
                  <a:gd name="T8" fmla="*/ 54 w 192"/>
                  <a:gd name="T9" fmla="*/ 11 h 18"/>
                  <a:gd name="T10" fmla="*/ 113 w 192"/>
                  <a:gd name="T11" fmla="*/ 17 h 18"/>
                  <a:gd name="T12" fmla="*/ 155 w 192"/>
                  <a:gd name="T13" fmla="*/ 17 h 18"/>
                  <a:gd name="T14" fmla="*/ 191 w 192"/>
                  <a:gd name="T15" fmla="*/ 11 h 18"/>
                  <a:gd name="T16" fmla="*/ 185 w 192"/>
                  <a:gd name="T17" fmla="*/ 0 h 18"/>
                  <a:gd name="T18" fmla="*/ 149 w 192"/>
                  <a:gd name="T19" fmla="*/ 6 h 18"/>
                  <a:gd name="T20" fmla="*/ 113 w 192"/>
                  <a:gd name="T21" fmla="*/ 11 h 18"/>
                  <a:gd name="T22" fmla="*/ 113 w 192"/>
                  <a:gd name="T23" fmla="*/ 11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
                  <a:gd name="T37" fmla="*/ 0 h 18"/>
                  <a:gd name="T38" fmla="*/ 192 w 192"/>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rgbClr val="666699"/>
                  </a:gs>
                  <a:gs pos="100000">
                    <a:srgbClr val="9966FF"/>
                  </a:gs>
                </a:gsLst>
                <a:lin ang="5400000" scaled="1"/>
              </a:gradFill>
              <a:ln w="9525">
                <a:noFill/>
                <a:round/>
                <a:headEnd/>
                <a:tailEnd/>
              </a:ln>
              <a:effectLst/>
            </p:spPr>
            <p:txBody>
              <a:bodyPr wrap="none" anchor="ctr"/>
              <a:lstStyle/>
              <a:p>
                <a:endParaRPr lang="en-US"/>
              </a:p>
            </p:txBody>
          </p:sp>
          <p:sp>
            <p:nvSpPr>
              <p:cNvPr id="2095" name="AutoShape 49"/>
              <p:cNvSpPr>
                <a:spLocks noChangeArrowheads="1"/>
              </p:cNvSpPr>
              <p:nvPr/>
            </p:nvSpPr>
            <p:spPr bwMode="auto">
              <a:xfrm>
                <a:off x="5304" y="3042"/>
                <a:ext cx="160" cy="185"/>
              </a:xfrm>
              <a:custGeom>
                <a:avLst/>
                <a:gdLst>
                  <a:gd name="T0" fmla="*/ 11 w 161"/>
                  <a:gd name="T1" fmla="*/ 113 h 186"/>
                  <a:gd name="T2" fmla="*/ 17 w 161"/>
                  <a:gd name="T3" fmla="*/ 95 h 186"/>
                  <a:gd name="T4" fmla="*/ 23 w 161"/>
                  <a:gd name="T5" fmla="*/ 78 h 186"/>
                  <a:gd name="T6" fmla="*/ 53 w 161"/>
                  <a:gd name="T7" fmla="*/ 42 h 186"/>
                  <a:gd name="T8" fmla="*/ 100 w 161"/>
                  <a:gd name="T9" fmla="*/ 18 h 186"/>
                  <a:gd name="T10" fmla="*/ 154 w 161"/>
                  <a:gd name="T11" fmla="*/ 6 h 186"/>
                  <a:gd name="T12" fmla="*/ 160 w 161"/>
                  <a:gd name="T13" fmla="*/ 0 h 186"/>
                  <a:gd name="T14" fmla="*/ 94 w 161"/>
                  <a:gd name="T15" fmla="*/ 12 h 186"/>
                  <a:gd name="T16" fmla="*/ 47 w 161"/>
                  <a:gd name="T17" fmla="*/ 36 h 186"/>
                  <a:gd name="T18" fmla="*/ 11 w 161"/>
                  <a:gd name="T19" fmla="*/ 72 h 186"/>
                  <a:gd name="T20" fmla="*/ 5 w 161"/>
                  <a:gd name="T21" fmla="*/ 90 h 186"/>
                  <a:gd name="T22" fmla="*/ 0 w 161"/>
                  <a:gd name="T23" fmla="*/ 113 h 186"/>
                  <a:gd name="T24" fmla="*/ 11 w 161"/>
                  <a:gd name="T25" fmla="*/ 149 h 186"/>
                  <a:gd name="T26" fmla="*/ 23 w 161"/>
                  <a:gd name="T27" fmla="*/ 167 h 186"/>
                  <a:gd name="T28" fmla="*/ 41 w 161"/>
                  <a:gd name="T29" fmla="*/ 185 h 186"/>
                  <a:gd name="T30" fmla="*/ 65 w 161"/>
                  <a:gd name="T31" fmla="*/ 185 h 186"/>
                  <a:gd name="T32" fmla="*/ 41 w 161"/>
                  <a:gd name="T33" fmla="*/ 167 h 186"/>
                  <a:gd name="T34" fmla="*/ 23 w 161"/>
                  <a:gd name="T35" fmla="*/ 149 h 186"/>
                  <a:gd name="T36" fmla="*/ 17 w 161"/>
                  <a:gd name="T37" fmla="*/ 131 h 186"/>
                  <a:gd name="T38" fmla="*/ 11 w 161"/>
                  <a:gd name="T39" fmla="*/ 113 h 186"/>
                  <a:gd name="T40" fmla="*/ 11 w 161"/>
                  <a:gd name="T41" fmla="*/ 113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1"/>
                  <a:gd name="T64" fmla="*/ 0 h 186"/>
                  <a:gd name="T65" fmla="*/ 161 w 161"/>
                  <a:gd name="T66" fmla="*/ 186 h 1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rgbClr val="9966FF"/>
                  </a:gs>
                  <a:gs pos="100000">
                    <a:srgbClr val="666699"/>
                  </a:gs>
                </a:gsLst>
                <a:lin ang="5400000" scaled="1"/>
              </a:gradFill>
              <a:ln w="9525">
                <a:noFill/>
                <a:round/>
                <a:headEnd/>
                <a:tailEnd/>
              </a:ln>
              <a:effectLst/>
            </p:spPr>
            <p:txBody>
              <a:bodyPr wrap="none" anchor="ctr"/>
              <a:lstStyle/>
              <a:p>
                <a:endParaRPr lang="en-US"/>
              </a:p>
            </p:txBody>
          </p:sp>
          <p:sp>
            <p:nvSpPr>
              <p:cNvPr id="2096" name="AutoShape 50"/>
              <p:cNvSpPr>
                <a:spLocks noChangeArrowheads="1"/>
              </p:cNvSpPr>
              <p:nvPr/>
            </p:nvSpPr>
            <p:spPr bwMode="auto">
              <a:xfrm>
                <a:off x="5489" y="3042"/>
                <a:ext cx="185" cy="209"/>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3 h 210"/>
                  <a:gd name="T12" fmla="*/ 161 w 185"/>
                  <a:gd name="T13" fmla="*/ 137 h 210"/>
                  <a:gd name="T14" fmla="*/ 149 w 185"/>
                  <a:gd name="T15" fmla="*/ 161 h 210"/>
                  <a:gd name="T16" fmla="*/ 119 w 185"/>
                  <a:gd name="T17" fmla="*/ 179 h 210"/>
                  <a:gd name="T18" fmla="*/ 90 w 185"/>
                  <a:gd name="T19" fmla="*/ 197 h 210"/>
                  <a:gd name="T20" fmla="*/ 96 w 185"/>
                  <a:gd name="T21" fmla="*/ 209 h 210"/>
                  <a:gd name="T22" fmla="*/ 131 w 185"/>
                  <a:gd name="T23" fmla="*/ 191 h 210"/>
                  <a:gd name="T24" fmla="*/ 161 w 185"/>
                  <a:gd name="T25" fmla="*/ 167 h 210"/>
                  <a:gd name="T26" fmla="*/ 179 w 185"/>
                  <a:gd name="T27" fmla="*/ 143 h 210"/>
                  <a:gd name="T28" fmla="*/ 185 w 185"/>
                  <a:gd name="T29" fmla="*/ 113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85"/>
                  <a:gd name="T73" fmla="*/ 0 h 210"/>
                  <a:gd name="T74" fmla="*/ 185 w 185"/>
                  <a:gd name="T75" fmla="*/ 210 h 21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rgbClr val="9966FF"/>
                  </a:gs>
                  <a:gs pos="100000">
                    <a:srgbClr val="666699"/>
                  </a:gs>
                </a:gsLst>
                <a:lin ang="5400000" scaled="1"/>
              </a:gradFill>
              <a:ln w="9525">
                <a:noFill/>
                <a:round/>
                <a:headEnd/>
                <a:tailEnd/>
              </a:ln>
              <a:effectLst/>
            </p:spPr>
            <p:txBody>
              <a:bodyPr wrap="none" anchor="ctr"/>
              <a:lstStyle/>
              <a:p>
                <a:endParaRPr lang="en-US"/>
              </a:p>
            </p:txBody>
          </p:sp>
          <p:sp>
            <p:nvSpPr>
              <p:cNvPr id="2097" name="AutoShape 51"/>
              <p:cNvSpPr>
                <a:spLocks noChangeArrowheads="1"/>
              </p:cNvSpPr>
              <p:nvPr/>
            </p:nvSpPr>
            <p:spPr bwMode="auto">
              <a:xfrm>
                <a:off x="5345" y="3058"/>
                <a:ext cx="298" cy="185"/>
              </a:xfrm>
              <a:custGeom>
                <a:avLst/>
                <a:gdLst>
                  <a:gd name="T0" fmla="*/ 149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7 h 186"/>
                  <a:gd name="T14" fmla="*/ 12 w 299"/>
                  <a:gd name="T15" fmla="*/ 125 h 186"/>
                  <a:gd name="T16" fmla="*/ 42 w 299"/>
                  <a:gd name="T17" fmla="*/ 155 h 186"/>
                  <a:gd name="T18" fmla="*/ 90 w 299"/>
                  <a:gd name="T19" fmla="*/ 179 h 186"/>
                  <a:gd name="T20" fmla="*/ 149 w 299"/>
                  <a:gd name="T21" fmla="*/ 185 h 186"/>
                  <a:gd name="T22" fmla="*/ 208 w 299"/>
                  <a:gd name="T23" fmla="*/ 179 h 186"/>
                  <a:gd name="T24" fmla="*/ 256 w 299"/>
                  <a:gd name="T25" fmla="*/ 155 h 186"/>
                  <a:gd name="T26" fmla="*/ 286 w 299"/>
                  <a:gd name="T27" fmla="*/ 125 h 186"/>
                  <a:gd name="T28" fmla="*/ 298 w 299"/>
                  <a:gd name="T29" fmla="*/ 107 h 186"/>
                  <a:gd name="T30" fmla="*/ 298 w 299"/>
                  <a:gd name="T31" fmla="*/ 90 h 186"/>
                  <a:gd name="T32" fmla="*/ 298 w 299"/>
                  <a:gd name="T33" fmla="*/ 72 h 186"/>
                  <a:gd name="T34" fmla="*/ 286 w 299"/>
                  <a:gd name="T35" fmla="*/ 54 h 186"/>
                  <a:gd name="T36" fmla="*/ 256 w 299"/>
                  <a:gd name="T37" fmla="*/ 30 h 186"/>
                  <a:gd name="T38" fmla="*/ 208 w 299"/>
                  <a:gd name="T39" fmla="*/ 6 h 186"/>
                  <a:gd name="T40" fmla="*/ 149 w 299"/>
                  <a:gd name="T41" fmla="*/ 0 h 186"/>
                  <a:gd name="T42" fmla="*/ 149 w 299"/>
                  <a:gd name="T43" fmla="*/ 0 h 186"/>
                  <a:gd name="T44" fmla="*/ 149 w 299"/>
                  <a:gd name="T45" fmla="*/ 179 h 186"/>
                  <a:gd name="T46" fmla="*/ 96 w 299"/>
                  <a:gd name="T47" fmla="*/ 173 h 186"/>
                  <a:gd name="T48" fmla="*/ 48 w 299"/>
                  <a:gd name="T49" fmla="*/ 155 h 186"/>
                  <a:gd name="T50" fmla="*/ 18 w 299"/>
                  <a:gd name="T51" fmla="*/ 125 h 186"/>
                  <a:gd name="T52" fmla="*/ 12 w 299"/>
                  <a:gd name="T53" fmla="*/ 107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49 w 299"/>
                  <a:gd name="T65" fmla="*/ 6 h 186"/>
                  <a:gd name="T66" fmla="*/ 202 w 299"/>
                  <a:gd name="T67" fmla="*/ 12 h 186"/>
                  <a:gd name="T68" fmla="*/ 250 w 299"/>
                  <a:gd name="T69" fmla="*/ 30 h 186"/>
                  <a:gd name="T70" fmla="*/ 280 w 299"/>
                  <a:gd name="T71" fmla="*/ 54 h 186"/>
                  <a:gd name="T72" fmla="*/ 292 w 299"/>
                  <a:gd name="T73" fmla="*/ 72 h 186"/>
                  <a:gd name="T74" fmla="*/ 292 w 299"/>
                  <a:gd name="T75" fmla="*/ 90 h 186"/>
                  <a:gd name="T76" fmla="*/ 292 w 299"/>
                  <a:gd name="T77" fmla="*/ 107 h 186"/>
                  <a:gd name="T78" fmla="*/ 280 w 299"/>
                  <a:gd name="T79" fmla="*/ 125 h 186"/>
                  <a:gd name="T80" fmla="*/ 250 w 299"/>
                  <a:gd name="T81" fmla="*/ 155 h 186"/>
                  <a:gd name="T82" fmla="*/ 202 w 299"/>
                  <a:gd name="T83" fmla="*/ 173 h 186"/>
                  <a:gd name="T84" fmla="*/ 149 w 299"/>
                  <a:gd name="T85" fmla="*/ 179 h 186"/>
                  <a:gd name="T86" fmla="*/ 149 w 299"/>
                  <a:gd name="T87" fmla="*/ 179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99"/>
                  <a:gd name="T133" fmla="*/ 0 h 186"/>
                  <a:gd name="T134" fmla="*/ 299 w 299"/>
                  <a:gd name="T135" fmla="*/ 186 h 18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rgbClr val="666699"/>
                  </a:gs>
                  <a:gs pos="100000">
                    <a:srgbClr val="9966FF"/>
                  </a:gs>
                </a:gsLst>
                <a:lin ang="5400000" scaled="1"/>
              </a:gradFill>
              <a:ln w="9525">
                <a:noFill/>
                <a:round/>
                <a:headEnd/>
                <a:tailEnd/>
              </a:ln>
              <a:effectLst/>
            </p:spPr>
            <p:txBody>
              <a:bodyPr wrap="none" anchor="ctr"/>
              <a:lstStyle/>
              <a:p>
                <a:endParaRPr lang="en-US"/>
              </a:p>
            </p:txBody>
          </p:sp>
          <p:sp>
            <p:nvSpPr>
              <p:cNvPr id="2098" name="Oval 52"/>
              <p:cNvSpPr>
                <a:spLocks noChangeArrowheads="1"/>
              </p:cNvSpPr>
              <p:nvPr/>
            </p:nvSpPr>
            <p:spPr bwMode="auto">
              <a:xfrm>
                <a:off x="3910" y="3948"/>
                <a:ext cx="83" cy="52"/>
              </a:xfrm>
              <a:prstGeom prst="ellipse">
                <a:avLst/>
              </a:prstGeom>
              <a:gradFill rotWithShape="0">
                <a:gsLst>
                  <a:gs pos="0">
                    <a:srgbClr val="9966FF"/>
                  </a:gs>
                  <a:gs pos="100000">
                    <a:srgbClr val="9060F0"/>
                  </a:gs>
                </a:gsLst>
                <a:lin ang="5400000" scaled="1"/>
              </a:gradFill>
              <a:ln w="9525">
                <a:noFill/>
                <a:round/>
                <a:headEnd/>
                <a:tailEnd/>
              </a:ln>
              <a:effectLst/>
            </p:spPr>
            <p:txBody>
              <a:bodyPr wrap="none" anchor="ctr"/>
              <a:lstStyle/>
              <a:p>
                <a:endParaRPr lang="en-US"/>
              </a:p>
            </p:txBody>
          </p:sp>
          <p:grpSp>
            <p:nvGrpSpPr>
              <p:cNvPr id="2099" name="Group 53"/>
              <p:cNvGrpSpPr>
                <a:grpSpLocks/>
              </p:cNvGrpSpPr>
              <p:nvPr/>
            </p:nvGrpSpPr>
            <p:grpSpPr bwMode="auto">
              <a:xfrm>
                <a:off x="4546" y="3608"/>
                <a:ext cx="517" cy="318"/>
                <a:chOff x="4546" y="3608"/>
                <a:chExt cx="517" cy="318"/>
              </a:xfrm>
            </p:grpSpPr>
            <p:sp>
              <p:nvSpPr>
                <p:cNvPr id="2105" name="Oval 54"/>
                <p:cNvSpPr>
                  <a:spLocks noChangeArrowheads="1"/>
                </p:cNvSpPr>
                <p:nvPr/>
              </p:nvSpPr>
              <p:spPr bwMode="auto">
                <a:xfrm>
                  <a:off x="4546" y="3608"/>
                  <a:ext cx="517" cy="318"/>
                </a:xfrm>
                <a:prstGeom prst="ellipse">
                  <a:avLst/>
                </a:prstGeom>
                <a:gradFill rotWithShape="0">
                  <a:gsLst>
                    <a:gs pos="0">
                      <a:srgbClr val="9966FF"/>
                    </a:gs>
                    <a:gs pos="100000">
                      <a:srgbClr val="9060F0"/>
                    </a:gs>
                  </a:gsLst>
                  <a:lin ang="10800000" scaled="1"/>
                </a:gradFill>
                <a:ln w="9525">
                  <a:noFill/>
                  <a:round/>
                  <a:headEnd/>
                  <a:tailEnd/>
                </a:ln>
                <a:effectLst/>
              </p:spPr>
              <p:txBody>
                <a:bodyPr wrap="none" anchor="ctr"/>
                <a:lstStyle/>
                <a:p>
                  <a:endParaRPr lang="en-US"/>
                </a:p>
              </p:txBody>
            </p:sp>
            <p:sp>
              <p:nvSpPr>
                <p:cNvPr id="2106" name="Oval 55"/>
                <p:cNvSpPr>
                  <a:spLocks noChangeArrowheads="1"/>
                </p:cNvSpPr>
                <p:nvPr/>
              </p:nvSpPr>
              <p:spPr bwMode="auto">
                <a:xfrm>
                  <a:off x="4578" y="3630"/>
                  <a:ext cx="445" cy="270"/>
                </a:xfrm>
                <a:prstGeom prst="ellipse">
                  <a:avLst/>
                </a:prstGeom>
                <a:gradFill rotWithShape="0">
                  <a:gsLst>
                    <a:gs pos="0">
                      <a:srgbClr val="9966FF"/>
                    </a:gs>
                    <a:gs pos="100000">
                      <a:srgbClr val="9C6BFF"/>
                    </a:gs>
                  </a:gsLst>
                  <a:lin ang="5400000" scaled="1"/>
                </a:gradFill>
                <a:ln w="9525">
                  <a:noFill/>
                  <a:round/>
                  <a:headEnd/>
                  <a:tailEnd/>
                </a:ln>
                <a:effectLst/>
              </p:spPr>
              <p:txBody>
                <a:bodyPr wrap="none" anchor="ctr"/>
                <a:lstStyle/>
                <a:p>
                  <a:endParaRPr lang="en-US"/>
                </a:p>
              </p:txBody>
            </p:sp>
            <p:sp>
              <p:nvSpPr>
                <p:cNvPr id="2107" name="Oval 56"/>
                <p:cNvSpPr>
                  <a:spLocks noChangeArrowheads="1"/>
                </p:cNvSpPr>
                <p:nvPr/>
              </p:nvSpPr>
              <p:spPr bwMode="auto">
                <a:xfrm>
                  <a:off x="4610" y="3650"/>
                  <a:ext cx="385" cy="232"/>
                </a:xfrm>
                <a:prstGeom prst="ellipse">
                  <a:avLst/>
                </a:prstGeom>
                <a:gradFill rotWithShape="0">
                  <a:gsLst>
                    <a:gs pos="0">
                      <a:srgbClr val="9060F0"/>
                    </a:gs>
                    <a:gs pos="100000">
                      <a:srgbClr val="9966FF"/>
                    </a:gs>
                  </a:gsLst>
                  <a:lin ang="5400000" scaled="1"/>
                </a:gradFill>
                <a:ln w="9525">
                  <a:noFill/>
                  <a:round/>
                  <a:headEnd/>
                  <a:tailEnd/>
                </a:ln>
                <a:effectLst/>
              </p:spPr>
              <p:txBody>
                <a:bodyPr wrap="none" anchor="ctr"/>
                <a:lstStyle/>
                <a:p>
                  <a:endParaRPr lang="en-US"/>
                </a:p>
              </p:txBody>
            </p:sp>
            <p:sp>
              <p:nvSpPr>
                <p:cNvPr id="2108" name="Oval 57"/>
                <p:cNvSpPr>
                  <a:spLocks noChangeArrowheads="1"/>
                </p:cNvSpPr>
                <p:nvPr/>
              </p:nvSpPr>
              <p:spPr bwMode="auto">
                <a:xfrm>
                  <a:off x="4654" y="3678"/>
                  <a:ext cx="297" cy="176"/>
                </a:xfrm>
                <a:prstGeom prst="ellipse">
                  <a:avLst/>
                </a:prstGeom>
                <a:gradFill rotWithShape="0">
                  <a:gsLst>
                    <a:gs pos="0">
                      <a:srgbClr val="9966FF"/>
                    </a:gs>
                    <a:gs pos="100000">
                      <a:srgbClr val="9060F0"/>
                    </a:gs>
                  </a:gsLst>
                  <a:lin ang="5400000" scaled="1"/>
                </a:gradFill>
                <a:ln w="9525">
                  <a:noFill/>
                  <a:round/>
                  <a:headEnd/>
                  <a:tailEnd/>
                </a:ln>
                <a:effectLst/>
              </p:spPr>
              <p:txBody>
                <a:bodyPr wrap="none" anchor="ctr"/>
                <a:lstStyle/>
                <a:p>
                  <a:endParaRPr lang="en-US"/>
                </a:p>
              </p:txBody>
            </p:sp>
            <p:sp>
              <p:nvSpPr>
                <p:cNvPr id="2109" name="Oval 58"/>
                <p:cNvSpPr>
                  <a:spLocks noChangeArrowheads="1"/>
                </p:cNvSpPr>
                <p:nvPr/>
              </p:nvSpPr>
              <p:spPr bwMode="auto">
                <a:xfrm>
                  <a:off x="4690" y="3698"/>
                  <a:ext cx="221" cy="138"/>
                </a:xfrm>
                <a:prstGeom prst="ellipse">
                  <a:avLst/>
                </a:prstGeom>
                <a:gradFill rotWithShape="0">
                  <a:gsLst>
                    <a:gs pos="0">
                      <a:srgbClr val="9060F0"/>
                    </a:gs>
                    <a:gs pos="100000">
                      <a:srgbClr val="9966FF"/>
                    </a:gs>
                  </a:gsLst>
                  <a:lin ang="5400000" scaled="1"/>
                </a:gradFill>
                <a:ln w="9525">
                  <a:noFill/>
                  <a:round/>
                  <a:headEnd/>
                  <a:tailEnd/>
                </a:ln>
                <a:effectLst/>
              </p:spPr>
              <p:txBody>
                <a:bodyPr wrap="none" anchor="ctr"/>
                <a:lstStyle/>
                <a:p>
                  <a:endParaRPr lang="en-US"/>
                </a:p>
              </p:txBody>
            </p:sp>
            <p:sp>
              <p:nvSpPr>
                <p:cNvPr id="2110" name="Oval 59"/>
                <p:cNvSpPr>
                  <a:spLocks noChangeArrowheads="1"/>
                </p:cNvSpPr>
                <p:nvPr/>
              </p:nvSpPr>
              <p:spPr bwMode="auto">
                <a:xfrm>
                  <a:off x="4738" y="3728"/>
                  <a:ext cx="125" cy="80"/>
                </a:xfrm>
                <a:prstGeom prst="ellipse">
                  <a:avLst/>
                </a:prstGeom>
                <a:gradFill rotWithShape="0">
                  <a:gsLst>
                    <a:gs pos="0">
                      <a:srgbClr val="9966FF"/>
                    </a:gs>
                    <a:gs pos="100000">
                      <a:srgbClr val="9463F7"/>
                    </a:gs>
                  </a:gsLst>
                  <a:lin ang="5400000" scaled="1"/>
                </a:gradFill>
                <a:ln w="9525">
                  <a:noFill/>
                  <a:round/>
                  <a:headEnd/>
                  <a:tailEnd/>
                </a:ln>
                <a:effectLst/>
              </p:spPr>
              <p:txBody>
                <a:bodyPr wrap="none" anchor="ctr"/>
                <a:lstStyle/>
                <a:p>
                  <a:endParaRPr lang="en-US"/>
                </a:p>
              </p:txBody>
            </p:sp>
          </p:grpSp>
          <p:grpSp>
            <p:nvGrpSpPr>
              <p:cNvPr id="2100" name="Group 60"/>
              <p:cNvGrpSpPr>
                <a:grpSpLocks/>
              </p:cNvGrpSpPr>
              <p:nvPr/>
            </p:nvGrpSpPr>
            <p:grpSpPr bwMode="auto">
              <a:xfrm>
                <a:off x="5381" y="3085"/>
                <a:ext cx="226" cy="131"/>
                <a:chOff x="5381" y="3085"/>
                <a:chExt cx="226" cy="131"/>
              </a:xfrm>
            </p:grpSpPr>
            <p:sp>
              <p:nvSpPr>
                <p:cNvPr id="2101" name="Oval 61"/>
                <p:cNvSpPr>
                  <a:spLocks noChangeArrowheads="1"/>
                </p:cNvSpPr>
                <p:nvPr/>
              </p:nvSpPr>
              <p:spPr bwMode="auto">
                <a:xfrm>
                  <a:off x="5381" y="3085"/>
                  <a:ext cx="226" cy="131"/>
                </a:xfrm>
                <a:prstGeom prst="ellipse">
                  <a:avLst/>
                </a:prstGeom>
                <a:gradFill rotWithShape="0">
                  <a:gsLst>
                    <a:gs pos="0">
                      <a:srgbClr val="9966FF"/>
                    </a:gs>
                    <a:gs pos="100000">
                      <a:srgbClr val="666699"/>
                    </a:gs>
                  </a:gsLst>
                  <a:lin ang="5400000" scaled="1"/>
                </a:gradFill>
                <a:ln w="9525">
                  <a:noFill/>
                  <a:round/>
                  <a:headEnd/>
                  <a:tailEnd/>
                </a:ln>
                <a:effectLst/>
              </p:spPr>
              <p:txBody>
                <a:bodyPr wrap="none" anchor="ctr"/>
                <a:lstStyle/>
                <a:p>
                  <a:endParaRPr lang="en-US"/>
                </a:p>
              </p:txBody>
            </p:sp>
            <p:sp>
              <p:nvSpPr>
                <p:cNvPr id="2102" name="Oval 62"/>
                <p:cNvSpPr>
                  <a:spLocks noChangeArrowheads="1"/>
                </p:cNvSpPr>
                <p:nvPr/>
              </p:nvSpPr>
              <p:spPr bwMode="auto">
                <a:xfrm>
                  <a:off x="5403" y="3099"/>
                  <a:ext cx="181" cy="101"/>
                </a:xfrm>
                <a:prstGeom prst="ellipse">
                  <a:avLst/>
                </a:prstGeom>
                <a:gradFill rotWithShape="0">
                  <a:gsLst>
                    <a:gs pos="0">
                      <a:srgbClr val="666699"/>
                    </a:gs>
                    <a:gs pos="100000">
                      <a:srgbClr val="9966FF"/>
                    </a:gs>
                  </a:gsLst>
                  <a:lin ang="5400000" scaled="1"/>
                </a:gradFill>
                <a:ln w="9525">
                  <a:noFill/>
                  <a:round/>
                  <a:headEnd/>
                  <a:tailEnd/>
                </a:ln>
                <a:effectLst/>
              </p:spPr>
              <p:txBody>
                <a:bodyPr wrap="none" anchor="ctr"/>
                <a:lstStyle/>
                <a:p>
                  <a:endParaRPr lang="en-US"/>
                </a:p>
              </p:txBody>
            </p:sp>
            <p:sp>
              <p:nvSpPr>
                <p:cNvPr id="2103" name="Oval 63"/>
                <p:cNvSpPr>
                  <a:spLocks noChangeArrowheads="1"/>
                </p:cNvSpPr>
                <p:nvPr/>
              </p:nvSpPr>
              <p:spPr bwMode="auto">
                <a:xfrm>
                  <a:off x="5431" y="3109"/>
                  <a:ext cx="124" cy="81"/>
                </a:xfrm>
                <a:prstGeom prst="ellipse">
                  <a:avLst/>
                </a:prstGeom>
                <a:gradFill rotWithShape="0">
                  <a:gsLst>
                    <a:gs pos="0">
                      <a:srgbClr val="9966FF"/>
                    </a:gs>
                    <a:gs pos="100000">
                      <a:srgbClr val="666699"/>
                    </a:gs>
                  </a:gsLst>
                  <a:lin ang="5400000" scaled="1"/>
                </a:gradFill>
                <a:ln w="9525">
                  <a:noFill/>
                  <a:round/>
                  <a:headEnd/>
                  <a:tailEnd/>
                </a:ln>
                <a:effectLst/>
              </p:spPr>
              <p:txBody>
                <a:bodyPr wrap="none" anchor="ctr"/>
                <a:lstStyle/>
                <a:p>
                  <a:endParaRPr lang="en-US"/>
                </a:p>
              </p:txBody>
            </p:sp>
            <p:sp>
              <p:nvSpPr>
                <p:cNvPr id="2104" name="Oval 64"/>
                <p:cNvSpPr>
                  <a:spLocks noChangeArrowheads="1"/>
                </p:cNvSpPr>
                <p:nvPr/>
              </p:nvSpPr>
              <p:spPr bwMode="auto">
                <a:xfrm>
                  <a:off x="5458" y="3125"/>
                  <a:ext cx="72" cy="46"/>
                </a:xfrm>
                <a:prstGeom prst="ellipse">
                  <a:avLst/>
                </a:prstGeom>
                <a:gradFill rotWithShape="0">
                  <a:gsLst>
                    <a:gs pos="0">
                      <a:srgbClr val="666699"/>
                    </a:gs>
                    <a:gs pos="100000">
                      <a:srgbClr val="9966FF"/>
                    </a:gs>
                  </a:gsLst>
                  <a:lin ang="5400000" scaled="1"/>
                </a:gradFill>
                <a:ln w="9525">
                  <a:noFill/>
                  <a:round/>
                  <a:headEnd/>
                  <a:tailEnd/>
                </a:ln>
                <a:effectLst/>
              </p:spPr>
              <p:txBody>
                <a:bodyPr wrap="none" anchor="ctr"/>
                <a:lstStyle/>
                <a:p>
                  <a:endParaRPr lang="en-US"/>
                </a:p>
              </p:txBody>
            </p:sp>
          </p:grpSp>
        </p:grpSp>
      </p:grpSp>
      <p:sp>
        <p:nvSpPr>
          <p:cNvPr id="2051" name="Rectangle 65"/>
          <p:cNvSpPr>
            <a:spLocks noGrp="1" noChangeArrowheads="1"/>
          </p:cNvSpPr>
          <p:nvPr>
            <p:ph type="title"/>
          </p:nvPr>
        </p:nvSpPr>
        <p:spPr bwMode="auto">
          <a:xfrm>
            <a:off x="457200" y="130175"/>
            <a:ext cx="8228013" cy="1433513"/>
          </a:xfrm>
          <a:prstGeom prst="rect">
            <a:avLst/>
          </a:prstGeom>
          <a:noFill/>
          <a:ln w="9525">
            <a:noFill/>
            <a:round/>
            <a:headEnd/>
            <a:tailEnd/>
          </a:ln>
          <a:effectLst/>
        </p:spPr>
        <p:txBody>
          <a:bodyPr vert="horz" wrap="square" lIns="90000" tIns="46800" rIns="90000" bIns="46800" numCol="1" anchor="ctr" anchorCtr="1" compatLnSpc="1">
            <a:prstTxWarp prst="textNoShape">
              <a:avLst/>
            </a:prstTxWarp>
          </a:bodyPr>
          <a:lstStyle/>
          <a:p>
            <a:pPr lvl="0"/>
            <a:r>
              <a:rPr lang="en-GB" altLang="en-US" smtClean="0"/>
              <a:t>Click to edit the title text format</a:t>
            </a:r>
          </a:p>
        </p:txBody>
      </p:sp>
      <p:sp>
        <p:nvSpPr>
          <p:cNvPr id="2052" name="Rectangle 66"/>
          <p:cNvSpPr>
            <a:spLocks noGrp="1" noChangeArrowheads="1"/>
          </p:cNvSpPr>
          <p:nvPr>
            <p:ph type="body" idx="1"/>
          </p:nvPr>
        </p:nvSpPr>
        <p:spPr bwMode="auto">
          <a:xfrm>
            <a:off x="457200" y="1676400"/>
            <a:ext cx="8228013" cy="445293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2053" name="Text Box 67"/>
          <p:cNvSpPr txBox="1">
            <a:spLocks noChangeArrowheads="1"/>
          </p:cNvSpPr>
          <p:nvPr/>
        </p:nvSpPr>
        <p:spPr bwMode="auto">
          <a:xfrm>
            <a:off x="457200" y="6248400"/>
            <a:ext cx="2133600" cy="457200"/>
          </a:xfrm>
          <a:prstGeom prst="rect">
            <a:avLst/>
          </a:prstGeom>
          <a:noFill/>
          <a:ln w="9525">
            <a:noFill/>
            <a:round/>
            <a:headEnd/>
            <a:tailEnd/>
          </a:ln>
          <a:effectLst/>
        </p:spPr>
        <p:txBody>
          <a:bodyPr wrap="none" anchor="ctr"/>
          <a:lstStyle/>
          <a:p>
            <a:endParaRPr lang="en-US"/>
          </a:p>
        </p:txBody>
      </p:sp>
      <p:sp>
        <p:nvSpPr>
          <p:cNvPr id="2054" name="Text Box 68"/>
          <p:cNvSpPr txBox="1">
            <a:spLocks noChangeArrowheads="1"/>
          </p:cNvSpPr>
          <p:nvPr/>
        </p:nvSpPr>
        <p:spPr bwMode="auto">
          <a:xfrm>
            <a:off x="3124200" y="6248400"/>
            <a:ext cx="2895600" cy="457200"/>
          </a:xfrm>
          <a:prstGeom prst="rect">
            <a:avLst/>
          </a:prstGeom>
          <a:noFill/>
          <a:ln w="9525">
            <a:noFill/>
            <a:round/>
            <a:headEnd/>
            <a:tailEnd/>
          </a:ln>
          <a:effectLst/>
        </p:spPr>
        <p:txBody>
          <a:bodyPr wrap="none" anchor="ctr"/>
          <a:lstStyle/>
          <a:p>
            <a:endParaRPr lang="en-US"/>
          </a:p>
        </p:txBody>
      </p:sp>
      <p:sp>
        <p:nvSpPr>
          <p:cNvPr id="2117" name="Rectangle 69"/>
          <p:cNvSpPr>
            <a:spLocks noGrp="1" noChangeArrowheads="1"/>
          </p:cNvSpPr>
          <p:nvPr>
            <p:ph type="sldNum"/>
          </p:nvPr>
        </p:nvSpPr>
        <p:spPr bwMode="auto">
          <a:xfrm>
            <a:off x="6553200" y="6248400"/>
            <a:ext cx="2132013" cy="4556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buClrTx/>
              <a:buFontTx/>
              <a:buNone/>
              <a:tabLst>
                <a:tab pos="723900" algn="l"/>
                <a:tab pos="1447800" algn="l"/>
              </a:tabLst>
              <a:defRPr sz="1000" smtClean="0">
                <a:solidFill>
                  <a:srgbClr val="FFFFFF"/>
                </a:solidFill>
                <a:effectLst>
                  <a:outerShdw blurRad="38100" dist="38100" dir="2700000" algn="tl">
                    <a:srgbClr val="000000"/>
                  </a:outerShdw>
                </a:effectLst>
                <a:latin typeface="Times New Roman" pitchFamily="16" charset="0"/>
                <a:cs typeface="DejaVu Sans" charset="0"/>
              </a:defRPr>
            </a:lvl1pPr>
          </a:lstStyle>
          <a:p>
            <a:pPr>
              <a:defRPr/>
            </a:pPr>
            <a:fld id="{2AD7E8AE-0BB2-4BC2-942A-15BD8EA9FDC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2pPr>
      <a:lvl3pPr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3pPr>
      <a:lvl4pPr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4pPr>
      <a:lvl5pPr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a:solidFill>
            <a:srgbClr val="FFFFFF"/>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a:solidFill>
            <a:srgbClr val="FFFFFF"/>
          </a:solidFill>
          <a:latin typeface="+mn-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FFFFFF"/>
          </a:solidFill>
          <a:latin typeface="+mn-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838200" y="457200"/>
            <a:ext cx="7848600" cy="27654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b"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5400" b="1" dirty="0" smtClean="0">
                <a:solidFill>
                  <a:srgbClr val="D9D9FF"/>
                </a:solidFill>
                <a:effectLst>
                  <a:outerShdw blurRad="38100" dist="38100" dir="2700000" algn="tl">
                    <a:srgbClr val="000000"/>
                  </a:outerShdw>
                </a:effectLst>
              </a:rPr>
              <a:t>Cryptography and Network Security</a:t>
            </a:r>
            <a:br>
              <a:rPr lang="en-US" altLang="en-US" sz="5400" b="1" dirty="0" smtClean="0">
                <a:solidFill>
                  <a:srgbClr val="D9D9FF"/>
                </a:solidFill>
                <a:effectLst>
                  <a:outerShdw blurRad="38100" dist="38100" dir="2700000" algn="tl">
                    <a:srgbClr val="000000"/>
                  </a:outerShdw>
                </a:effectLst>
              </a:rPr>
            </a:br>
            <a:r>
              <a:rPr lang="en-US" altLang="en-US" sz="5400" b="1" dirty="0" smtClean="0">
                <a:solidFill>
                  <a:srgbClr val="D9D9FF"/>
                </a:solidFill>
                <a:effectLst>
                  <a:outerShdw blurRad="38100" dist="38100" dir="2700000" algn="tl">
                    <a:srgbClr val="000000"/>
                  </a:outerShdw>
                </a:effectLst>
              </a:rPr>
              <a:t>Overview &amp; Chapter 1</a:t>
            </a:r>
          </a:p>
        </p:txBody>
      </p:sp>
      <p:sp>
        <p:nvSpPr>
          <p:cNvPr id="4098" name="Text Box 2"/>
          <p:cNvSpPr txBox="1">
            <a:spLocks noChangeArrowheads="1"/>
          </p:cNvSpPr>
          <p:nvPr/>
        </p:nvSpPr>
        <p:spPr bwMode="auto">
          <a:xfrm>
            <a:off x="1371600" y="3657600"/>
            <a:ext cx="6400800" cy="26908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lnSpc>
                <a:spcPct val="90000"/>
              </a:lnSpc>
              <a:spcBef>
                <a:spcPts val="800"/>
              </a:spcBef>
              <a:buClrTx/>
              <a:buSzPct val="80000"/>
              <a:buFontTx/>
              <a:buNone/>
              <a:defRPr/>
            </a:pPr>
            <a:r>
              <a:rPr lang="en-US" altLang="en-US" sz="3200" dirty="0" smtClean="0">
                <a:effectLst>
                  <a:outerShdw blurRad="38100" dist="38100" dir="2700000" algn="tl">
                    <a:srgbClr val="000000"/>
                  </a:outerShdw>
                </a:effectLst>
              </a:rPr>
              <a:t>Fifth Edition</a:t>
            </a:r>
          </a:p>
          <a:p>
            <a:pPr algn="ctr">
              <a:lnSpc>
                <a:spcPct val="90000"/>
              </a:lnSpc>
              <a:spcBef>
                <a:spcPts val="800"/>
              </a:spcBef>
              <a:buClrTx/>
              <a:buSzPct val="80000"/>
              <a:buFontTx/>
              <a:buNone/>
              <a:defRPr/>
            </a:pPr>
            <a:r>
              <a:rPr lang="en-US" altLang="en-US" sz="3200" dirty="0" smtClean="0">
                <a:effectLst>
                  <a:outerShdw blurRad="38100" dist="38100" dir="2700000" algn="tl">
                    <a:srgbClr val="000000"/>
                  </a:outerShdw>
                </a:effectLst>
              </a:rPr>
              <a:t>by William Stallings	</a:t>
            </a:r>
          </a:p>
          <a:p>
            <a:pPr algn="ctr">
              <a:lnSpc>
                <a:spcPct val="90000"/>
              </a:lnSpc>
              <a:spcBef>
                <a:spcPts val="800"/>
              </a:spcBef>
              <a:buClrTx/>
              <a:buSzPct val="80000"/>
              <a:buFontTx/>
              <a:buNone/>
              <a:defRPr/>
            </a:pPr>
            <a:endParaRPr lang="en-US" altLang="en-US" sz="3200" dirty="0" smtClean="0">
              <a:effectLst>
                <a:outerShdw blurRad="38100" dist="38100" dir="2700000" algn="tl">
                  <a:srgbClr val="000000"/>
                </a:outerShdw>
              </a:effectLst>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400" b="1" smtClean="0">
                <a:solidFill>
                  <a:srgbClr val="D9D9FF"/>
                </a:solidFill>
                <a:effectLst>
                  <a:outerShdw blurRad="38100" dist="38100" dir="2700000" algn="tl">
                    <a:srgbClr val="000000"/>
                  </a:outerShdw>
                </a:effectLst>
              </a:rPr>
              <a:t>High Impact</a:t>
            </a:r>
          </a:p>
        </p:txBody>
      </p:sp>
      <p:sp>
        <p:nvSpPr>
          <p:cNvPr id="14338" name="Text Box 2"/>
          <p:cNvSpPr txBox="1">
            <a:spLocks noChangeArrowheads="1"/>
          </p:cNvSpPr>
          <p:nvPr/>
        </p:nvSpPr>
        <p:spPr bwMode="auto">
          <a:xfrm>
            <a:off x="457200" y="1484313"/>
            <a:ext cx="8229600" cy="5226050"/>
          </a:xfrm>
          <a:prstGeom prst="rect">
            <a:avLst/>
          </a:prstGeom>
          <a:noFill/>
          <a:ln w="9525">
            <a:noFill/>
            <a:round/>
            <a:headEnd/>
            <a:tailEnd/>
          </a:ln>
          <a:effectLst/>
        </p:spPr>
        <p:txBody>
          <a:bodyPr/>
          <a:lstStyle/>
          <a:p>
            <a:pPr marL="341313" indent="-341313">
              <a:spcBef>
                <a:spcPts val="6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solidFill>
                  <a:srgbClr val="FFFFFF"/>
                </a:solidFill>
                <a:cs typeface="Arial" charset="0"/>
              </a:rPr>
              <a:t>The loss could be expected to have a severe or catastrophic adverse effect on organizational operations, organizational assets, or individuals. </a:t>
            </a:r>
          </a:p>
          <a:p>
            <a:pPr marL="341313" indent="-341313">
              <a:spcBef>
                <a:spcPts val="6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solidFill>
                  <a:srgbClr val="FFFFFF"/>
                </a:solidFill>
                <a:cs typeface="Arial" charset="0"/>
              </a:rPr>
              <a:t>A severe or catastrophic adverse effect means that, for example, the loss might </a:t>
            </a:r>
          </a:p>
          <a:p>
            <a:pPr marL="741363" lvl="1" indent="-284163">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solidFill>
                  <a:srgbClr val="FFFFFF"/>
                </a:solidFill>
                <a:cs typeface="Arial" charset="0"/>
              </a:rPr>
              <a:t>(i) cause a severe degradation in or loss of mission capability to an extent and duration that the organization is not able to perform one or more of its primary functions; </a:t>
            </a:r>
          </a:p>
          <a:p>
            <a:pPr marL="741363" lvl="1" indent="-284163">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solidFill>
                  <a:srgbClr val="FFFFFF"/>
                </a:solidFill>
                <a:cs typeface="Arial" charset="0"/>
              </a:rPr>
              <a:t>(ii) result in major damage to organizational assets; </a:t>
            </a:r>
          </a:p>
          <a:p>
            <a:pPr marL="741363" lvl="1" indent="-284163">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solidFill>
                  <a:srgbClr val="FFFFFF"/>
                </a:solidFill>
                <a:cs typeface="Arial" charset="0"/>
              </a:rPr>
              <a:t>(iii) result in major financial loss; or </a:t>
            </a:r>
          </a:p>
          <a:p>
            <a:pPr marL="741363" lvl="1" indent="-284163">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solidFill>
                  <a:srgbClr val="FFFFFF"/>
                </a:solidFill>
                <a:cs typeface="Arial" charset="0"/>
              </a:rPr>
              <a:t>(iv) result in severe or catastrophic harm to individuals involving loss of life or serious life threatening injuries.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468313" y="114300"/>
            <a:ext cx="8229600" cy="1431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400" b="1" smtClean="0">
                <a:solidFill>
                  <a:srgbClr val="D9D9FF"/>
                </a:solidFill>
                <a:effectLst>
                  <a:outerShdw blurRad="38100" dist="38100" dir="2700000" algn="tl">
                    <a:srgbClr val="000000"/>
                  </a:outerShdw>
                </a:effectLst>
              </a:rPr>
              <a:t>Examples of Security Requirements</a:t>
            </a:r>
          </a:p>
        </p:txBody>
      </p:sp>
      <p:sp>
        <p:nvSpPr>
          <p:cNvPr id="15362" name="Text Box 2"/>
          <p:cNvSpPr txBox="1">
            <a:spLocks noChangeArrowheads="1"/>
          </p:cNvSpPr>
          <p:nvPr/>
        </p:nvSpPr>
        <p:spPr bwMode="auto">
          <a:xfrm>
            <a:off x="395288" y="1628775"/>
            <a:ext cx="8229600" cy="1871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9pPr>
          </a:lstStyle>
          <a:p>
            <a:pPr>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confidentiality – student grades</a:t>
            </a:r>
          </a:p>
          <a:p>
            <a:pPr>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integrity – patient information</a:t>
            </a:r>
          </a:p>
          <a:p>
            <a:pPr>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availability – authentication service</a:t>
            </a:r>
          </a:p>
        </p:txBody>
      </p:sp>
      <p:sp>
        <p:nvSpPr>
          <p:cNvPr id="15363" name="Rectangle 3"/>
          <p:cNvSpPr>
            <a:spLocks noChangeArrowheads="1"/>
          </p:cNvSpPr>
          <p:nvPr/>
        </p:nvSpPr>
        <p:spPr bwMode="auto">
          <a:xfrm>
            <a:off x="395288" y="3357563"/>
            <a:ext cx="8229600" cy="172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6800" rIns="90000" bIns="46800"/>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Arial" charset="0"/>
                <a:ea typeface="ＭＳ Ｐゴシック" pitchFamily="32" charset="-128"/>
              </a:defRPr>
            </a:lvl1pPr>
            <a:lvl2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Arial" charset="0"/>
                <a:ea typeface="ＭＳ Ｐゴシック" pitchFamily="32" charset="-128"/>
              </a:defRPr>
            </a:lvl2pPr>
            <a:lvl3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Arial" charset="0"/>
                <a:ea typeface="ＭＳ Ｐゴシック" pitchFamily="32" charset="-128"/>
              </a:defRPr>
            </a:lvl3pPr>
            <a:lvl4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Arial" charset="0"/>
                <a:ea typeface="ＭＳ Ｐゴシック" pitchFamily="32" charset="-128"/>
              </a:defRPr>
            </a:lvl4pPr>
            <a:lvl5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Arial" charset="0"/>
                <a:ea typeface="ＭＳ Ｐゴシック" pitchFamily="32" charset="-128"/>
              </a:defRPr>
            </a:lvl9pPr>
          </a:lstStyle>
          <a:p>
            <a:pPr>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authenticity – admission ticket</a:t>
            </a:r>
          </a:p>
          <a:p>
            <a:pPr>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non-repudiation – stock sell order</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5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304800" y="277813"/>
            <a:ext cx="8534400" cy="1139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400" b="1" smtClean="0">
                <a:solidFill>
                  <a:srgbClr val="D9D9FF"/>
                </a:solidFill>
                <a:effectLst>
                  <a:outerShdw blurRad="38100" dist="38100" dir="2700000" algn="tl">
                    <a:srgbClr val="000000"/>
                  </a:outerShdw>
                </a:effectLst>
              </a:rPr>
              <a:t>Computer Security Challenges</a:t>
            </a:r>
          </a:p>
        </p:txBody>
      </p:sp>
      <p:sp>
        <p:nvSpPr>
          <p:cNvPr id="16386" name="Text Box 2"/>
          <p:cNvSpPr txBox="1">
            <a:spLocks noChangeArrowheads="1"/>
          </p:cNvSpPr>
          <p:nvPr/>
        </p:nvSpPr>
        <p:spPr bwMode="auto">
          <a:xfrm>
            <a:off x="381000" y="1268413"/>
            <a:ext cx="8382000" cy="50561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6800" rIns="90000" bIns="46800"/>
          <a:lstStyle>
            <a:lvl1pPr marL="608013" indent="-608013">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defRPr sz="2400">
                <a:solidFill>
                  <a:srgbClr val="FFFFFF"/>
                </a:solidFill>
                <a:latin typeface="Arial" charset="0"/>
                <a:ea typeface="ＭＳ Ｐゴシック" pitchFamily="32" charset="-128"/>
              </a:defRPr>
            </a:lvl1pPr>
            <a:lvl2pPr>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defRPr sz="2400">
                <a:solidFill>
                  <a:srgbClr val="FFFFFF"/>
                </a:solidFill>
                <a:latin typeface="Arial" charset="0"/>
                <a:ea typeface="ＭＳ Ｐゴシック" pitchFamily="32" charset="-128"/>
              </a:defRPr>
            </a:lvl2pPr>
            <a:lvl3pPr>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defRPr sz="2400">
                <a:solidFill>
                  <a:srgbClr val="FFFFFF"/>
                </a:solidFill>
                <a:latin typeface="Arial" charset="0"/>
                <a:ea typeface="ＭＳ Ｐゴシック" pitchFamily="32" charset="-128"/>
              </a:defRPr>
            </a:lvl3pPr>
            <a:lvl4pPr>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defRPr sz="2400">
                <a:solidFill>
                  <a:srgbClr val="FFFFFF"/>
                </a:solidFill>
                <a:latin typeface="Arial" charset="0"/>
                <a:ea typeface="ＭＳ Ｐゴシック" pitchFamily="32" charset="-128"/>
              </a:defRPr>
            </a:lvl4pPr>
            <a:lvl5pPr>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defRPr sz="2400">
                <a:solidFill>
                  <a:srgbClr val="FFFFFF"/>
                </a:solidFill>
                <a:latin typeface="Arial" charset="0"/>
                <a:ea typeface="ＭＳ Ｐゴシック" pitchFamily="32" charset="-128"/>
              </a:defRPr>
            </a:lvl9pPr>
          </a:lstStyle>
          <a:p>
            <a:pPr>
              <a:lnSpc>
                <a:spcPct val="90000"/>
              </a:lnSpc>
              <a:spcBef>
                <a:spcPts val="700"/>
              </a:spcBef>
              <a:buClr>
                <a:srgbClr val="5FAFFF"/>
              </a:buClr>
              <a:buSzPct val="80000"/>
              <a:buFont typeface="Times New Roman" pitchFamily="16" charset="0"/>
              <a:buAutoNum type="arabicPeriod"/>
              <a:defRPr/>
            </a:pPr>
            <a:r>
              <a:rPr lang="en-US" altLang="en-US" sz="2800" smtClean="0">
                <a:effectLst>
                  <a:outerShdw blurRad="38100" dist="38100" dir="2700000" algn="tl">
                    <a:srgbClr val="000000"/>
                  </a:outerShdw>
                </a:effectLst>
              </a:rPr>
              <a:t>not simple – easy to get it wrong</a:t>
            </a:r>
          </a:p>
          <a:p>
            <a:pPr>
              <a:lnSpc>
                <a:spcPct val="90000"/>
              </a:lnSpc>
              <a:spcBef>
                <a:spcPts val="700"/>
              </a:spcBef>
              <a:buClr>
                <a:srgbClr val="5FAFFF"/>
              </a:buClr>
              <a:buSzPct val="80000"/>
              <a:buFont typeface="Times New Roman" pitchFamily="16" charset="0"/>
              <a:buAutoNum type="arabicPeriod"/>
              <a:defRPr/>
            </a:pPr>
            <a:r>
              <a:rPr lang="en-US" altLang="en-US" sz="2800" smtClean="0">
                <a:effectLst>
                  <a:outerShdw blurRad="38100" dist="38100" dir="2700000" algn="tl">
                    <a:srgbClr val="000000"/>
                  </a:outerShdw>
                </a:effectLst>
              </a:rPr>
              <a:t>must consider potential attacks</a:t>
            </a:r>
          </a:p>
          <a:p>
            <a:pPr>
              <a:lnSpc>
                <a:spcPct val="90000"/>
              </a:lnSpc>
              <a:spcBef>
                <a:spcPts val="700"/>
              </a:spcBef>
              <a:buClr>
                <a:srgbClr val="5FAFFF"/>
              </a:buClr>
              <a:buSzPct val="80000"/>
              <a:buFont typeface="Times New Roman" pitchFamily="16" charset="0"/>
              <a:buAutoNum type="arabicPeriod"/>
              <a:defRPr/>
            </a:pPr>
            <a:r>
              <a:rPr lang="en-US" altLang="en-US" sz="2800" smtClean="0">
                <a:effectLst>
                  <a:outerShdw blurRad="38100" dist="38100" dir="2700000" algn="tl">
                    <a:srgbClr val="000000"/>
                  </a:outerShdw>
                </a:effectLst>
              </a:rPr>
              <a:t>procedures used counter-intuitive</a:t>
            </a:r>
          </a:p>
          <a:p>
            <a:pPr>
              <a:lnSpc>
                <a:spcPct val="90000"/>
              </a:lnSpc>
              <a:spcBef>
                <a:spcPts val="700"/>
              </a:spcBef>
              <a:buClr>
                <a:srgbClr val="5FAFFF"/>
              </a:buClr>
              <a:buSzPct val="80000"/>
              <a:buFont typeface="Times New Roman" pitchFamily="16" charset="0"/>
              <a:buAutoNum type="arabicPeriod"/>
              <a:defRPr/>
            </a:pPr>
            <a:r>
              <a:rPr lang="en-US" altLang="en-US" sz="2800" smtClean="0">
                <a:effectLst>
                  <a:outerShdw blurRad="38100" dist="38100" dir="2700000" algn="tl">
                    <a:srgbClr val="000000"/>
                  </a:outerShdw>
                </a:effectLst>
              </a:rPr>
              <a:t>involve algorithms and secret info</a:t>
            </a:r>
          </a:p>
          <a:p>
            <a:pPr>
              <a:lnSpc>
                <a:spcPct val="90000"/>
              </a:lnSpc>
              <a:spcBef>
                <a:spcPts val="700"/>
              </a:spcBef>
              <a:buClr>
                <a:srgbClr val="5FAFFF"/>
              </a:buClr>
              <a:buSzPct val="80000"/>
              <a:buFont typeface="Times New Roman" pitchFamily="16" charset="0"/>
              <a:buAutoNum type="arabicPeriod"/>
              <a:defRPr/>
            </a:pPr>
            <a:r>
              <a:rPr lang="en-US" altLang="en-US" sz="2800" smtClean="0">
                <a:effectLst>
                  <a:outerShdw blurRad="38100" dist="38100" dir="2700000" algn="tl">
                    <a:srgbClr val="000000"/>
                  </a:outerShdw>
                </a:effectLst>
              </a:rPr>
              <a:t>must decide where to deploy mechanisms</a:t>
            </a:r>
          </a:p>
          <a:p>
            <a:pPr>
              <a:lnSpc>
                <a:spcPct val="90000"/>
              </a:lnSpc>
              <a:spcBef>
                <a:spcPts val="700"/>
              </a:spcBef>
              <a:buClr>
                <a:srgbClr val="5FAFFF"/>
              </a:buClr>
              <a:buSzPct val="80000"/>
              <a:buFont typeface="Times New Roman" pitchFamily="16" charset="0"/>
              <a:buAutoNum type="arabicPeriod"/>
              <a:defRPr/>
            </a:pPr>
            <a:r>
              <a:rPr lang="en-US" altLang="en-US" sz="2800" smtClean="0">
                <a:effectLst>
                  <a:outerShdw blurRad="38100" dist="38100" dir="2700000" algn="tl">
                    <a:srgbClr val="000000"/>
                  </a:outerShdw>
                </a:effectLst>
              </a:rPr>
              <a:t>battle of wits between attacker / admin</a:t>
            </a:r>
          </a:p>
          <a:p>
            <a:pPr>
              <a:lnSpc>
                <a:spcPct val="90000"/>
              </a:lnSpc>
              <a:spcBef>
                <a:spcPts val="700"/>
              </a:spcBef>
              <a:buClr>
                <a:srgbClr val="5FAFFF"/>
              </a:buClr>
              <a:buSzPct val="80000"/>
              <a:buFont typeface="Times New Roman" pitchFamily="16" charset="0"/>
              <a:buAutoNum type="arabicPeriod"/>
              <a:defRPr/>
            </a:pPr>
            <a:r>
              <a:rPr lang="en-US" altLang="en-US" sz="2800" smtClean="0">
                <a:effectLst>
                  <a:outerShdw blurRad="38100" dist="38100" dir="2700000" algn="tl">
                    <a:srgbClr val="000000"/>
                  </a:outerShdw>
                </a:effectLst>
              </a:rPr>
              <a:t>not perceived to be of benefit until it fails</a:t>
            </a:r>
          </a:p>
          <a:p>
            <a:pPr>
              <a:lnSpc>
                <a:spcPct val="90000"/>
              </a:lnSpc>
              <a:spcBef>
                <a:spcPts val="700"/>
              </a:spcBef>
              <a:buClr>
                <a:srgbClr val="5FAFFF"/>
              </a:buClr>
              <a:buSzPct val="80000"/>
              <a:buFont typeface="Times New Roman" pitchFamily="16" charset="0"/>
              <a:buAutoNum type="arabicPeriod"/>
              <a:defRPr/>
            </a:pPr>
            <a:r>
              <a:rPr lang="en-US" altLang="en-US" sz="2800" smtClean="0">
                <a:effectLst>
                  <a:outerShdw blurRad="38100" dist="38100" dir="2700000" algn="tl">
                    <a:srgbClr val="000000"/>
                  </a:outerShdw>
                </a:effectLst>
              </a:rPr>
              <a:t>requires regular monitoring</a:t>
            </a:r>
          </a:p>
          <a:p>
            <a:pPr>
              <a:lnSpc>
                <a:spcPct val="90000"/>
              </a:lnSpc>
              <a:spcBef>
                <a:spcPts val="700"/>
              </a:spcBef>
              <a:buClrTx/>
              <a:buSzPct val="80000"/>
              <a:buFontTx/>
              <a:buNone/>
              <a:defRPr/>
            </a:pPr>
            <a:r>
              <a:rPr lang="en-US" altLang="en-US" sz="2800" smtClean="0">
                <a:effectLst>
                  <a:outerShdw blurRad="38100" dist="38100" dir="2700000" algn="tl">
                    <a:srgbClr val="000000"/>
                  </a:outerShdw>
                </a:effectLst>
              </a:rPr>
              <a:t>		a process, not an event</a:t>
            </a:r>
          </a:p>
          <a:p>
            <a:pPr>
              <a:lnSpc>
                <a:spcPct val="90000"/>
              </a:lnSpc>
              <a:spcBef>
                <a:spcPts val="700"/>
              </a:spcBef>
              <a:buClr>
                <a:srgbClr val="5FAFFF"/>
              </a:buClr>
              <a:buSzPct val="80000"/>
              <a:buFont typeface="Times New Roman" pitchFamily="16" charset="0"/>
              <a:buAutoNum type="arabicPeriod"/>
              <a:defRPr/>
            </a:pPr>
            <a:r>
              <a:rPr lang="en-US" altLang="en-US" sz="2800" smtClean="0">
                <a:effectLst>
                  <a:outerShdw blurRad="38100" dist="38100" dir="2700000" algn="tl">
                    <a:srgbClr val="000000"/>
                  </a:outerShdw>
                </a:effectLst>
              </a:rPr>
              <a:t>too often an after-thought</a:t>
            </a:r>
          </a:p>
          <a:p>
            <a:pPr>
              <a:lnSpc>
                <a:spcPct val="90000"/>
              </a:lnSpc>
              <a:spcBef>
                <a:spcPts val="700"/>
              </a:spcBef>
              <a:buClr>
                <a:srgbClr val="5FAFFF"/>
              </a:buClr>
              <a:buSzPct val="80000"/>
              <a:buFont typeface="Times New Roman" pitchFamily="16" charset="0"/>
              <a:buAutoNum type="arabicPeriod"/>
              <a:defRPr/>
            </a:pPr>
            <a:r>
              <a:rPr lang="en-US" altLang="en-US" sz="2800" smtClean="0">
                <a:effectLst>
                  <a:outerShdw blurRad="38100" dist="38100" dir="2700000" algn="tl">
                    <a:srgbClr val="000000"/>
                  </a:outerShdw>
                </a:effectLst>
              </a:rPr>
              <a:t>regarded as impediment to using system</a:t>
            </a:r>
          </a:p>
          <a:p>
            <a:pPr>
              <a:lnSpc>
                <a:spcPct val="90000"/>
              </a:lnSpc>
              <a:spcBef>
                <a:spcPts val="700"/>
              </a:spcBef>
              <a:buClrTx/>
              <a:buSzPct val="80000"/>
              <a:buFontTx/>
              <a:buNone/>
              <a:defRPr/>
            </a:pPr>
            <a:r>
              <a:rPr lang="en-US" altLang="en-US" sz="2800" smtClean="0">
                <a:effectLst>
                  <a:outerShdw blurRad="38100" dist="38100" dir="2700000" algn="tl">
                    <a:srgbClr val="000000"/>
                  </a:outerShdw>
                </a:effectLst>
              </a:rPr>
              <a:t>		“Unusable security is not secure”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fill="hold" nodeType="clickEffect">
                                  <p:stCondLst>
                                    <p:cond delay="0"/>
                                  </p:stCondLst>
                                  <p:childTnLst>
                                    <p:set>
                                      <p:cBhvr additive="repl">
                                        <p:cTn id="30"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fill="hold" nodeType="clickEffect">
                                  <p:stCondLst>
                                    <p:cond delay="0"/>
                                  </p:stCondLst>
                                  <p:childTnLst>
                                    <p:set>
                                      <p:cBhvr additive="repl">
                                        <p:cTn id="34"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fill="hold" nodeType="clickEffect">
                                  <p:stCondLst>
                                    <p:cond delay="0"/>
                                  </p:stCondLst>
                                  <p:childTnLst>
                                    <p:set>
                                      <p:cBhvr additive="repl">
                                        <p:cTn id="38"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fill="hold" nodeType="clickEffect">
                                  <p:stCondLst>
                                    <p:cond delay="0"/>
                                  </p:stCondLst>
                                  <p:childTnLst>
                                    <p:set>
                                      <p:cBhvr additive="repl">
                                        <p:cTn id="42"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fill="hold" nodeType="clickEffect">
                                  <p:stCondLst>
                                    <p:cond delay="0"/>
                                  </p:stCondLst>
                                  <p:childTnLst>
                                    <p:set>
                                      <p:cBhvr additive="repl">
                                        <p:cTn id="46"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fill="hold" nodeType="clickEffect">
                                  <p:stCondLst>
                                    <p:cond delay="0"/>
                                  </p:stCondLst>
                                  <p:childTnLst>
                                    <p:set>
                                      <p:cBhvr additive="repl">
                                        <p:cTn id="50"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400" b="1" smtClean="0">
                <a:solidFill>
                  <a:srgbClr val="D9D9FF"/>
                </a:solidFill>
                <a:effectLst>
                  <a:outerShdw blurRad="38100" dist="38100" dir="2700000" algn="tl">
                    <a:srgbClr val="000000"/>
                  </a:outerShdw>
                </a:effectLst>
              </a:rPr>
              <a:t>OSI Security Architecture</a:t>
            </a:r>
          </a:p>
        </p:txBody>
      </p:sp>
      <p:sp>
        <p:nvSpPr>
          <p:cNvPr id="17410" name="Text Box 2"/>
          <p:cNvSpPr txBox="1">
            <a:spLocks noChangeArrowheads="1"/>
          </p:cNvSpPr>
          <p:nvPr/>
        </p:nvSpPr>
        <p:spPr bwMode="auto">
          <a:xfrm>
            <a:off x="457200" y="1676400"/>
            <a:ext cx="8382000" cy="4454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9pPr>
          </a:lstStyle>
          <a:p>
            <a:pPr>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ITU-T X.800 “Security Architecture for OSI”</a:t>
            </a:r>
          </a:p>
          <a:p>
            <a:pPr>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defines a systematic way of defining and providing security requirements</a:t>
            </a:r>
          </a:p>
          <a:p>
            <a:pPr>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for us it provides a useful, if abstract, overview of concepts we will study</a:t>
            </a:r>
          </a:p>
        </p:txBody>
      </p:sp>
      <p:pic>
        <p:nvPicPr>
          <p:cNvPr id="16388" name="Picture 3"/>
          <p:cNvPicPr>
            <a:picLocks noChangeAspect="1" noChangeArrowheads="1"/>
          </p:cNvPicPr>
          <p:nvPr/>
        </p:nvPicPr>
        <p:blipFill>
          <a:blip r:embed="rId3"/>
          <a:srcRect/>
          <a:stretch>
            <a:fillRect/>
          </a:stretch>
        </p:blipFill>
        <p:spPr bwMode="auto">
          <a:xfrm>
            <a:off x="2743200" y="4648200"/>
            <a:ext cx="3446463" cy="192722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400" b="1" smtClean="0">
                <a:solidFill>
                  <a:srgbClr val="D9D9FF"/>
                </a:solidFill>
                <a:effectLst>
                  <a:outerShdw blurRad="38100" dist="38100" dir="2700000" algn="tl">
                    <a:srgbClr val="000000"/>
                  </a:outerShdw>
                </a:effectLst>
              </a:rPr>
              <a:t>Aspects of Security</a:t>
            </a:r>
          </a:p>
        </p:txBody>
      </p:sp>
      <p:sp>
        <p:nvSpPr>
          <p:cNvPr id="18434" name="Text Box 2"/>
          <p:cNvSpPr txBox="1">
            <a:spLocks noChangeArrowheads="1"/>
          </p:cNvSpPr>
          <p:nvPr/>
        </p:nvSpPr>
        <p:spPr bwMode="auto">
          <a:xfrm>
            <a:off x="457200" y="1676400"/>
            <a:ext cx="8362950" cy="47609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9pPr>
          </a:lstStyle>
          <a:p>
            <a:pPr>
              <a:lnSpc>
                <a:spcPct val="90000"/>
              </a:lnSpc>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consider 3 aspects of information security:</a:t>
            </a:r>
          </a:p>
          <a:p>
            <a:pPr lvl="1">
              <a:lnSpc>
                <a:spcPct val="90000"/>
              </a:lnSpc>
              <a:spcBef>
                <a:spcPts val="700"/>
              </a:spcBef>
              <a:buClr>
                <a:srgbClr val="D9D9FF"/>
              </a:buClr>
              <a:buSzPct val="50000"/>
              <a:buFont typeface="Wingdings" charset="2"/>
              <a:buChar char=""/>
              <a:defRPr/>
            </a:pPr>
            <a:r>
              <a:rPr lang="en-US" altLang="en-US" sz="2800" b="1" smtClean="0">
                <a:effectLst>
                  <a:outerShdw blurRad="38100" dist="38100" dir="2700000" algn="tl">
                    <a:srgbClr val="000000"/>
                  </a:outerShdw>
                </a:effectLst>
              </a:rPr>
              <a:t>security attack</a:t>
            </a:r>
          </a:p>
          <a:p>
            <a:pPr lvl="1">
              <a:lnSpc>
                <a:spcPct val="90000"/>
              </a:lnSpc>
              <a:spcBef>
                <a:spcPts val="700"/>
              </a:spcBef>
              <a:buClr>
                <a:srgbClr val="D9D9FF"/>
              </a:buClr>
              <a:buSzPct val="50000"/>
              <a:buFont typeface="Wingdings" charset="2"/>
              <a:buChar char=""/>
              <a:defRPr/>
            </a:pPr>
            <a:r>
              <a:rPr lang="en-US" altLang="en-US" sz="2800" b="1" smtClean="0">
                <a:effectLst>
                  <a:outerShdw blurRad="38100" dist="38100" dir="2700000" algn="tl">
                    <a:srgbClr val="000000"/>
                  </a:outerShdw>
                </a:effectLst>
              </a:rPr>
              <a:t>security mechanism (control)</a:t>
            </a:r>
          </a:p>
          <a:p>
            <a:pPr lvl="1">
              <a:lnSpc>
                <a:spcPct val="90000"/>
              </a:lnSpc>
              <a:spcBef>
                <a:spcPts val="700"/>
              </a:spcBef>
              <a:buClr>
                <a:srgbClr val="D9D9FF"/>
              </a:buClr>
              <a:buSzPct val="50000"/>
              <a:buFont typeface="Wingdings" charset="2"/>
              <a:buChar char=""/>
              <a:defRPr/>
            </a:pPr>
            <a:r>
              <a:rPr lang="en-US" altLang="en-US" sz="2800" b="1" smtClean="0">
                <a:effectLst>
                  <a:outerShdw blurRad="38100" dist="38100" dir="2700000" algn="tl">
                    <a:srgbClr val="000000"/>
                  </a:outerShdw>
                </a:effectLst>
              </a:rPr>
              <a:t>security service</a:t>
            </a:r>
          </a:p>
          <a:p>
            <a:pPr>
              <a:lnSpc>
                <a:spcPct val="90000"/>
              </a:lnSpc>
              <a:spcBef>
                <a:spcPts val="800"/>
              </a:spcBef>
              <a:buClr>
                <a:srgbClr val="5FAFFF"/>
              </a:buClr>
              <a:buSzPct val="80000"/>
              <a:buFont typeface="Wingdings" charset="2"/>
              <a:buChar char=""/>
              <a:defRPr/>
            </a:pPr>
            <a:r>
              <a:rPr lang="en-AU" altLang="en-US" sz="3200" smtClean="0">
                <a:effectLst>
                  <a:outerShdw blurRad="38100" dist="38100" dir="2700000" algn="tl">
                    <a:srgbClr val="000000"/>
                  </a:outerShdw>
                </a:effectLst>
              </a:rPr>
              <a:t>note terms</a:t>
            </a:r>
          </a:p>
          <a:p>
            <a:pPr lvl="1">
              <a:lnSpc>
                <a:spcPct val="90000"/>
              </a:lnSpc>
              <a:spcBef>
                <a:spcPts val="700"/>
              </a:spcBef>
              <a:buClr>
                <a:srgbClr val="D9D9FF"/>
              </a:buClr>
              <a:buSzPct val="50000"/>
              <a:buFont typeface="Wingdings" charset="2"/>
              <a:buChar char=""/>
              <a:defRPr/>
            </a:pPr>
            <a:r>
              <a:rPr lang="en-AU" altLang="en-US" sz="2800" i="1" smtClean="0">
                <a:effectLst>
                  <a:outerShdw blurRad="38100" dist="38100" dir="2700000" algn="tl">
                    <a:srgbClr val="000000"/>
                  </a:outerShdw>
                </a:effectLst>
              </a:rPr>
              <a:t>threat </a:t>
            </a:r>
            <a:r>
              <a:rPr lang="en-US" altLang="en-US" sz="2800" smtClean="0">
                <a:effectLst>
                  <a:outerShdw blurRad="38100" dist="38100" dir="2700000" algn="tl">
                    <a:srgbClr val="000000"/>
                  </a:outerShdw>
                </a:effectLst>
              </a:rPr>
              <a:t>–</a:t>
            </a:r>
            <a:r>
              <a:rPr lang="en-AU" altLang="en-US" sz="2800" smtClean="0">
                <a:effectLst>
                  <a:outerShdw blurRad="38100" dist="38100" dir="2700000" algn="tl">
                    <a:srgbClr val="000000"/>
                  </a:outerShdw>
                </a:effectLst>
              </a:rPr>
              <a:t> a </a:t>
            </a:r>
            <a:r>
              <a:rPr lang="en-US" altLang="en-US" sz="2800" smtClean="0">
                <a:effectLst>
                  <a:outerShdw blurRad="38100" dist="38100" dir="2700000" algn="tl">
                    <a:srgbClr val="000000"/>
                  </a:outerShdw>
                </a:effectLst>
              </a:rPr>
              <a:t>potential for violation of security</a:t>
            </a:r>
          </a:p>
          <a:p>
            <a:pPr lvl="1">
              <a:lnSpc>
                <a:spcPct val="90000"/>
              </a:lnSpc>
              <a:spcBef>
                <a:spcPts val="700"/>
              </a:spcBef>
              <a:buClr>
                <a:srgbClr val="D9D9FF"/>
              </a:buClr>
              <a:buSzPct val="50000"/>
              <a:buFont typeface="Wingdings" charset="2"/>
              <a:buChar char=""/>
              <a:defRPr/>
            </a:pPr>
            <a:r>
              <a:rPr lang="en-AU" altLang="en-US" sz="2800" i="1" smtClean="0">
                <a:effectLst>
                  <a:outerShdw blurRad="38100" dist="38100" dir="2700000" algn="tl">
                    <a:srgbClr val="000000"/>
                  </a:outerShdw>
                </a:effectLst>
              </a:rPr>
              <a:t>vulnerability </a:t>
            </a:r>
            <a:r>
              <a:rPr lang="en-US" altLang="en-US" sz="2800" smtClean="0">
                <a:effectLst>
                  <a:outerShdw blurRad="38100" dist="38100" dir="2700000" algn="tl">
                    <a:srgbClr val="000000"/>
                  </a:outerShdw>
                </a:effectLst>
              </a:rPr>
              <a:t>–</a:t>
            </a:r>
            <a:r>
              <a:rPr lang="en-AU" altLang="en-US" sz="2800" smtClean="0">
                <a:effectLst>
                  <a:outerShdw blurRad="38100" dist="38100" dir="2700000" algn="tl">
                    <a:srgbClr val="000000"/>
                  </a:outerShdw>
                </a:effectLst>
              </a:rPr>
              <a:t> a way by which loss can happen</a:t>
            </a:r>
          </a:p>
          <a:p>
            <a:pPr lvl="1">
              <a:lnSpc>
                <a:spcPct val="90000"/>
              </a:lnSpc>
              <a:spcBef>
                <a:spcPts val="700"/>
              </a:spcBef>
              <a:buClr>
                <a:srgbClr val="D9D9FF"/>
              </a:buClr>
              <a:buSzPct val="50000"/>
              <a:buFont typeface="Wingdings" charset="2"/>
              <a:buChar char=""/>
              <a:defRPr/>
            </a:pPr>
            <a:r>
              <a:rPr lang="en-AU" altLang="en-US" sz="2800" i="1" smtClean="0">
                <a:effectLst>
                  <a:outerShdw blurRad="38100" dist="38100" dir="2700000" algn="tl">
                    <a:srgbClr val="000000"/>
                  </a:outerShdw>
                </a:effectLst>
              </a:rPr>
              <a:t>attack </a:t>
            </a:r>
            <a:r>
              <a:rPr lang="en-US" altLang="en-US" sz="2800" smtClean="0">
                <a:effectLst>
                  <a:outerShdw blurRad="38100" dist="38100" dir="2700000" algn="tl">
                    <a:srgbClr val="000000"/>
                  </a:outerShdw>
                </a:effectLst>
              </a:rPr>
              <a:t>–</a:t>
            </a:r>
            <a:r>
              <a:rPr lang="en-AU" altLang="en-US" sz="2800" smtClean="0">
                <a:effectLst>
                  <a:outerShdw blurRad="38100" dist="38100" dir="2700000" algn="tl">
                    <a:srgbClr val="000000"/>
                  </a:outerShdw>
                </a:effectLst>
              </a:rPr>
              <a:t> an </a:t>
            </a:r>
            <a:r>
              <a:rPr lang="en-US" altLang="en-US" sz="2800" smtClean="0">
                <a:effectLst>
                  <a:outerShdw blurRad="38100" dist="38100" dir="2700000" algn="tl">
                    <a:srgbClr val="000000"/>
                  </a:outerShdw>
                </a:effectLst>
              </a:rPr>
              <a:t>assault on system security, a deliberate attempt to evade security services</a:t>
            </a:r>
          </a:p>
          <a:p>
            <a:pPr lvl="1">
              <a:lnSpc>
                <a:spcPct val="90000"/>
              </a:lnSpc>
              <a:spcBef>
                <a:spcPts val="700"/>
              </a:spcBef>
              <a:buClr>
                <a:srgbClr val="D9D9FF"/>
              </a:buClr>
              <a:buSzPct val="50000"/>
              <a:buFont typeface="Wingdings" charset="2"/>
              <a:buNone/>
              <a:defRPr/>
            </a:pPr>
            <a:endParaRPr lang="en-AU" altLang="en-US" sz="2800" smtClean="0">
              <a:effectLst>
                <a:outerShdw blurRad="38100" dist="38100" dir="2700000" algn="tl">
                  <a:srgbClr val="000000"/>
                </a:outerShdw>
              </a:effectLs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400" b="1" smtClean="0">
                <a:solidFill>
                  <a:srgbClr val="D9D9FF"/>
                </a:solidFill>
                <a:effectLst>
                  <a:outerShdw blurRad="38100" dist="38100" dir="2700000" algn="tl">
                    <a:srgbClr val="000000"/>
                  </a:outerShdw>
                </a:effectLst>
              </a:rPr>
              <a:t>Passive Attack - Interception</a:t>
            </a:r>
          </a:p>
        </p:txBody>
      </p:sp>
      <p:pic>
        <p:nvPicPr>
          <p:cNvPr id="18435" name="Picture 2"/>
          <p:cNvPicPr>
            <a:picLocks noChangeAspect="1" noChangeArrowheads="1"/>
          </p:cNvPicPr>
          <p:nvPr/>
        </p:nvPicPr>
        <p:blipFill>
          <a:blip r:embed="rId3"/>
          <a:srcRect/>
          <a:stretch>
            <a:fillRect/>
          </a:stretch>
        </p:blipFill>
        <p:spPr bwMode="auto">
          <a:xfrm>
            <a:off x="457200" y="1828800"/>
            <a:ext cx="8177213" cy="432117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000" b="1" smtClean="0">
                <a:solidFill>
                  <a:srgbClr val="D9D9FF"/>
                </a:solidFill>
                <a:effectLst>
                  <a:outerShdw blurRad="38100" dist="38100" dir="2700000" algn="tl">
                    <a:srgbClr val="000000"/>
                  </a:outerShdw>
                </a:effectLst>
              </a:rPr>
              <a:t>Passive Attack: Traffic Analysis</a:t>
            </a:r>
          </a:p>
        </p:txBody>
      </p:sp>
      <p:pic>
        <p:nvPicPr>
          <p:cNvPr id="19459" name="Picture 2"/>
          <p:cNvPicPr>
            <a:picLocks noChangeAspect="1" noChangeArrowheads="1"/>
          </p:cNvPicPr>
          <p:nvPr/>
        </p:nvPicPr>
        <p:blipFill>
          <a:blip r:embed="rId3"/>
          <a:srcRect/>
          <a:stretch>
            <a:fillRect/>
          </a:stretch>
        </p:blipFill>
        <p:spPr bwMode="auto">
          <a:xfrm>
            <a:off x="468313" y="1773238"/>
            <a:ext cx="8177212" cy="4321175"/>
          </a:xfrm>
          <a:prstGeom prst="rect">
            <a:avLst/>
          </a:prstGeom>
          <a:noFill/>
          <a:ln w="9525">
            <a:noFill/>
            <a:round/>
            <a:headEnd/>
            <a:tailEnd/>
          </a:ln>
          <a:effectLst/>
        </p:spPr>
      </p:pic>
      <p:sp>
        <p:nvSpPr>
          <p:cNvPr id="19460" name="Rectangle 3"/>
          <p:cNvSpPr>
            <a:spLocks noChangeArrowheads="1"/>
          </p:cNvSpPr>
          <p:nvPr/>
        </p:nvSpPr>
        <p:spPr bwMode="auto">
          <a:xfrm>
            <a:off x="4716463" y="3284538"/>
            <a:ext cx="2592387" cy="647700"/>
          </a:xfrm>
          <a:prstGeom prst="rect">
            <a:avLst/>
          </a:prstGeom>
          <a:solidFill>
            <a:srgbClr val="FFFFFF"/>
          </a:solidFill>
          <a:ln w="9360">
            <a:solidFill>
              <a:srgbClr val="FFFFFF"/>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600">
                <a:solidFill>
                  <a:srgbClr val="000000"/>
                </a:solidFill>
              </a:rPr>
              <a:t>Observe</a:t>
            </a:r>
            <a:r>
              <a:rPr lang="en-US" altLang="en-US" sz="1600">
                <a:solidFill>
                  <a:srgbClr val="FFFFFF"/>
                </a:solidFill>
              </a:rPr>
              <a:t> </a:t>
            </a:r>
            <a:r>
              <a:rPr lang="en-US" altLang="en-US" sz="1600">
                <a:solidFill>
                  <a:srgbClr val="000000"/>
                </a:solidFill>
              </a:rPr>
              <a:t>traffic pattern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400" b="1" smtClean="0">
                <a:solidFill>
                  <a:srgbClr val="D9D9FF"/>
                </a:solidFill>
                <a:effectLst>
                  <a:outerShdw blurRad="38100" dist="38100" dir="2700000" algn="tl">
                    <a:srgbClr val="000000"/>
                  </a:outerShdw>
                </a:effectLst>
              </a:rPr>
              <a:t>Active Attack: Interruption</a:t>
            </a:r>
          </a:p>
        </p:txBody>
      </p:sp>
      <p:pic>
        <p:nvPicPr>
          <p:cNvPr id="20483" name="Picture 2"/>
          <p:cNvPicPr>
            <a:picLocks noChangeAspect="1" noChangeArrowheads="1"/>
          </p:cNvPicPr>
          <p:nvPr/>
        </p:nvPicPr>
        <p:blipFill>
          <a:blip r:embed="rId3"/>
          <a:srcRect/>
          <a:stretch>
            <a:fillRect/>
          </a:stretch>
        </p:blipFill>
        <p:spPr bwMode="auto">
          <a:xfrm>
            <a:off x="468313" y="1773238"/>
            <a:ext cx="8177212" cy="4321175"/>
          </a:xfrm>
          <a:prstGeom prst="rect">
            <a:avLst/>
          </a:prstGeom>
          <a:noFill/>
          <a:ln w="9525">
            <a:noFill/>
            <a:round/>
            <a:headEnd/>
            <a:tailEnd/>
          </a:ln>
          <a:effectLst/>
        </p:spPr>
      </p:pic>
      <p:sp>
        <p:nvSpPr>
          <p:cNvPr id="20484" name="Rectangle 3"/>
          <p:cNvSpPr>
            <a:spLocks noChangeArrowheads="1"/>
          </p:cNvSpPr>
          <p:nvPr/>
        </p:nvSpPr>
        <p:spPr bwMode="auto">
          <a:xfrm>
            <a:off x="4716463" y="3284538"/>
            <a:ext cx="2592387" cy="647700"/>
          </a:xfrm>
          <a:prstGeom prst="rect">
            <a:avLst/>
          </a:prstGeom>
          <a:solidFill>
            <a:srgbClr val="FFFFFF"/>
          </a:solidFill>
          <a:ln w="9360">
            <a:solidFill>
              <a:srgbClr val="FFFFFF"/>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600">
                <a:solidFill>
                  <a:srgbClr val="000000"/>
                </a:solidFill>
              </a:rPr>
              <a:t>Block delivery of message</a:t>
            </a:r>
          </a:p>
        </p:txBody>
      </p:sp>
      <p:sp>
        <p:nvSpPr>
          <p:cNvPr id="20485" name="Line 4"/>
          <p:cNvSpPr>
            <a:spLocks noChangeShapeType="1"/>
          </p:cNvSpPr>
          <p:nvPr/>
        </p:nvSpPr>
        <p:spPr bwMode="auto">
          <a:xfrm flipH="1">
            <a:off x="5649913" y="4724400"/>
            <a:ext cx="76200" cy="433388"/>
          </a:xfrm>
          <a:prstGeom prst="line">
            <a:avLst/>
          </a:prstGeom>
          <a:noFill/>
          <a:ln w="50760">
            <a:solidFill>
              <a:srgbClr val="FF0000"/>
            </a:solidFill>
            <a:miter lim="800000"/>
            <a:headEnd/>
            <a:tailEnd/>
          </a:ln>
          <a:effectLst/>
        </p:spPr>
        <p:txBody>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400" b="1" smtClean="0">
                <a:solidFill>
                  <a:srgbClr val="D9D9FF"/>
                </a:solidFill>
                <a:effectLst>
                  <a:outerShdw blurRad="38100" dist="38100" dir="2700000" algn="tl">
                    <a:srgbClr val="000000"/>
                  </a:outerShdw>
                </a:effectLst>
              </a:rPr>
              <a:t>Active Attack: Fabrication</a:t>
            </a:r>
          </a:p>
        </p:txBody>
      </p:sp>
      <p:pic>
        <p:nvPicPr>
          <p:cNvPr id="21507" name="Picture 2"/>
          <p:cNvPicPr>
            <a:picLocks noChangeAspect="1" noChangeArrowheads="1"/>
          </p:cNvPicPr>
          <p:nvPr/>
        </p:nvPicPr>
        <p:blipFill>
          <a:blip r:embed="rId3"/>
          <a:srcRect/>
          <a:stretch>
            <a:fillRect/>
          </a:stretch>
        </p:blipFill>
        <p:spPr bwMode="auto">
          <a:xfrm>
            <a:off x="468313" y="1773238"/>
            <a:ext cx="8177212" cy="4321175"/>
          </a:xfrm>
          <a:prstGeom prst="rect">
            <a:avLst/>
          </a:prstGeom>
          <a:noFill/>
          <a:ln w="9525">
            <a:noFill/>
            <a:round/>
            <a:headEnd/>
            <a:tailEnd/>
          </a:ln>
          <a:effectLst/>
        </p:spPr>
      </p:pic>
      <p:sp>
        <p:nvSpPr>
          <p:cNvPr id="21508" name="Rectangle 3"/>
          <p:cNvSpPr>
            <a:spLocks noChangeArrowheads="1"/>
          </p:cNvSpPr>
          <p:nvPr/>
        </p:nvSpPr>
        <p:spPr bwMode="auto">
          <a:xfrm>
            <a:off x="4716463" y="3284538"/>
            <a:ext cx="2592387" cy="647700"/>
          </a:xfrm>
          <a:prstGeom prst="rect">
            <a:avLst/>
          </a:prstGeom>
          <a:solidFill>
            <a:srgbClr val="FFFFFF"/>
          </a:solidFill>
          <a:ln w="9360">
            <a:solidFill>
              <a:srgbClr val="FFFFFF"/>
            </a:solidFill>
            <a:miter lim="800000"/>
            <a:headEnd/>
            <a:tailEnd/>
          </a:ln>
          <a:effectLst/>
        </p:spPr>
        <p:txBody>
          <a:bodyPr wrap="none"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600">
                <a:solidFill>
                  <a:srgbClr val="000000"/>
                </a:solidFill>
              </a:rPr>
              <a:t>Fabricate message</a:t>
            </a:r>
          </a:p>
        </p:txBody>
      </p:sp>
      <p:sp>
        <p:nvSpPr>
          <p:cNvPr id="21509" name="Freeform 4"/>
          <p:cNvSpPr>
            <a:spLocks/>
          </p:cNvSpPr>
          <p:nvPr/>
        </p:nvSpPr>
        <p:spPr bwMode="auto">
          <a:xfrm>
            <a:off x="4787900" y="3284538"/>
            <a:ext cx="1574800" cy="1492250"/>
          </a:xfrm>
          <a:custGeom>
            <a:avLst/>
            <a:gdLst>
              <a:gd name="T0" fmla="*/ 31750 w 992"/>
              <a:gd name="T1" fmla="*/ 0 h 940"/>
              <a:gd name="T2" fmla="*/ 22225 w 992"/>
              <a:gd name="T3" fmla="*/ 66675 h 940"/>
              <a:gd name="T4" fmla="*/ 3175 w 992"/>
              <a:gd name="T5" fmla="*/ 123825 h 940"/>
              <a:gd name="T6" fmla="*/ 12700 w 992"/>
              <a:gd name="T7" fmla="*/ 447675 h 940"/>
              <a:gd name="T8" fmla="*/ 50800 w 992"/>
              <a:gd name="T9" fmla="*/ 523875 h 940"/>
              <a:gd name="T10" fmla="*/ 203200 w 992"/>
              <a:gd name="T11" fmla="*/ 828675 h 940"/>
              <a:gd name="T12" fmla="*/ 298450 w 992"/>
              <a:gd name="T13" fmla="*/ 1009650 h 940"/>
              <a:gd name="T14" fmla="*/ 584200 w 992"/>
              <a:gd name="T15" fmla="*/ 1314450 h 940"/>
              <a:gd name="T16" fmla="*/ 793750 w 992"/>
              <a:gd name="T17" fmla="*/ 1362075 h 940"/>
              <a:gd name="T18" fmla="*/ 1574800 w 992"/>
              <a:gd name="T19" fmla="*/ 1447800 h 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92" h="940">
                <a:moveTo>
                  <a:pt x="20" y="0"/>
                </a:moveTo>
                <a:cubicBezTo>
                  <a:pt x="18" y="14"/>
                  <a:pt x="17" y="28"/>
                  <a:pt x="14" y="42"/>
                </a:cubicBezTo>
                <a:cubicBezTo>
                  <a:pt x="11" y="54"/>
                  <a:pt x="2" y="78"/>
                  <a:pt x="2" y="78"/>
                </a:cubicBezTo>
                <a:cubicBezTo>
                  <a:pt x="4" y="146"/>
                  <a:pt x="0" y="214"/>
                  <a:pt x="8" y="282"/>
                </a:cubicBezTo>
                <a:cubicBezTo>
                  <a:pt x="10" y="300"/>
                  <a:pt x="25" y="314"/>
                  <a:pt x="32" y="330"/>
                </a:cubicBezTo>
                <a:cubicBezTo>
                  <a:pt x="62" y="396"/>
                  <a:pt x="83" y="462"/>
                  <a:pt x="128" y="522"/>
                </a:cubicBezTo>
                <a:cubicBezTo>
                  <a:pt x="141" y="562"/>
                  <a:pt x="169" y="598"/>
                  <a:pt x="188" y="636"/>
                </a:cubicBezTo>
                <a:cubicBezTo>
                  <a:pt x="228" y="716"/>
                  <a:pt x="285" y="786"/>
                  <a:pt x="368" y="828"/>
                </a:cubicBezTo>
                <a:cubicBezTo>
                  <a:pt x="405" y="846"/>
                  <a:pt x="460" y="851"/>
                  <a:pt x="500" y="858"/>
                </a:cubicBezTo>
                <a:cubicBezTo>
                  <a:pt x="663" y="940"/>
                  <a:pt x="787" y="912"/>
                  <a:pt x="992" y="912"/>
                </a:cubicBezTo>
              </a:path>
            </a:pathLst>
          </a:custGeom>
          <a:noFill/>
          <a:ln w="25560">
            <a:solidFill>
              <a:srgbClr val="FF0000"/>
            </a:solidFill>
            <a:round/>
            <a:headEnd/>
            <a:tailEnd type="triangle" w="med" len="med"/>
          </a:ln>
          <a:effectLst/>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400" b="1" smtClean="0">
                <a:solidFill>
                  <a:srgbClr val="D9D9FF"/>
                </a:solidFill>
                <a:effectLst>
                  <a:outerShdw blurRad="38100" dist="38100" dir="2700000" algn="tl">
                    <a:srgbClr val="000000"/>
                  </a:outerShdw>
                </a:effectLst>
              </a:rPr>
              <a:t>Active Attack: Replay</a:t>
            </a:r>
          </a:p>
        </p:txBody>
      </p:sp>
      <p:pic>
        <p:nvPicPr>
          <p:cNvPr id="22531" name="Picture 2"/>
          <p:cNvPicPr>
            <a:picLocks noChangeAspect="1" noChangeArrowheads="1"/>
          </p:cNvPicPr>
          <p:nvPr/>
        </p:nvPicPr>
        <p:blipFill>
          <a:blip r:embed="rId3"/>
          <a:srcRect/>
          <a:stretch>
            <a:fillRect/>
          </a:stretch>
        </p:blipFill>
        <p:spPr bwMode="auto">
          <a:xfrm>
            <a:off x="468313" y="1844675"/>
            <a:ext cx="8205787" cy="4227513"/>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400" b="1" smtClean="0">
                <a:solidFill>
                  <a:srgbClr val="D9D9FF"/>
                </a:solidFill>
                <a:effectLst>
                  <a:outerShdw blurRad="38100" dist="38100" dir="2700000" algn="tl">
                    <a:srgbClr val="000000"/>
                  </a:outerShdw>
                </a:effectLst>
              </a:rPr>
              <a:t>Roadmap</a:t>
            </a:r>
          </a:p>
        </p:txBody>
      </p:sp>
      <p:sp>
        <p:nvSpPr>
          <p:cNvPr id="6146" name="Text Box 2"/>
          <p:cNvSpPr txBox="1">
            <a:spLocks noChangeArrowheads="1"/>
          </p:cNvSpPr>
          <p:nvPr/>
        </p:nvSpPr>
        <p:spPr bwMode="auto">
          <a:xfrm>
            <a:off x="457200" y="1676400"/>
            <a:ext cx="8229600" cy="4454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9pPr>
          </a:lstStyle>
          <a:p>
            <a:pPr>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Cryptographic algorithms</a:t>
            </a:r>
          </a:p>
          <a:p>
            <a:pPr lvl="1">
              <a:spcBef>
                <a:spcPts val="700"/>
              </a:spcBef>
              <a:buClr>
                <a:srgbClr val="D9D9FF"/>
              </a:buClr>
              <a:buSzPct val="50000"/>
              <a:buFont typeface="Wingdings" charset="2"/>
              <a:buChar char=""/>
              <a:defRPr/>
            </a:pPr>
            <a:r>
              <a:rPr lang="en-US" altLang="en-US" sz="2800" smtClean="0">
                <a:effectLst>
                  <a:outerShdw blurRad="38100" dist="38100" dir="2700000" algn="tl">
                    <a:srgbClr val="000000"/>
                  </a:outerShdw>
                </a:effectLst>
              </a:rPr>
              <a:t>symmetric ciphers</a:t>
            </a:r>
          </a:p>
          <a:p>
            <a:pPr lvl="1">
              <a:spcBef>
                <a:spcPts val="700"/>
              </a:spcBef>
              <a:buClr>
                <a:srgbClr val="D9D9FF"/>
              </a:buClr>
              <a:buSzPct val="50000"/>
              <a:buFont typeface="Wingdings" charset="2"/>
              <a:buChar char=""/>
              <a:defRPr/>
            </a:pPr>
            <a:r>
              <a:rPr lang="en-US" altLang="en-US" sz="2800" smtClean="0">
                <a:effectLst>
                  <a:outerShdw blurRad="38100" dist="38100" dir="2700000" algn="tl">
                    <a:srgbClr val="000000"/>
                  </a:outerShdw>
                </a:effectLst>
              </a:rPr>
              <a:t>asymmetric encryption</a:t>
            </a:r>
          </a:p>
          <a:p>
            <a:pPr lvl="1">
              <a:spcBef>
                <a:spcPts val="700"/>
              </a:spcBef>
              <a:buClr>
                <a:srgbClr val="D9D9FF"/>
              </a:buClr>
              <a:buSzPct val="50000"/>
              <a:buFont typeface="Wingdings" charset="2"/>
              <a:buChar char=""/>
              <a:defRPr/>
            </a:pPr>
            <a:r>
              <a:rPr lang="en-US" altLang="en-US" sz="2800" smtClean="0">
                <a:effectLst>
                  <a:outerShdw blurRad="38100" dist="38100" dir="2700000" algn="tl">
                    <a:srgbClr val="000000"/>
                  </a:outerShdw>
                </a:effectLst>
              </a:rPr>
              <a:t>hash functions</a:t>
            </a:r>
          </a:p>
          <a:p>
            <a:pPr>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Mutual Trust</a:t>
            </a:r>
          </a:p>
          <a:p>
            <a:pPr>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Network Security</a:t>
            </a:r>
          </a:p>
          <a:p>
            <a:pPr>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Computer Security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400" b="1" smtClean="0">
                <a:solidFill>
                  <a:srgbClr val="D9D9FF"/>
                </a:solidFill>
                <a:effectLst>
                  <a:outerShdw blurRad="38100" dist="38100" dir="2700000" algn="tl">
                    <a:srgbClr val="000000"/>
                  </a:outerShdw>
                </a:effectLst>
              </a:rPr>
              <a:t>Active Attack: Modification</a:t>
            </a:r>
          </a:p>
        </p:txBody>
      </p:sp>
      <p:pic>
        <p:nvPicPr>
          <p:cNvPr id="23555" name="Picture 2"/>
          <p:cNvPicPr>
            <a:picLocks noChangeAspect="1" noChangeArrowheads="1"/>
          </p:cNvPicPr>
          <p:nvPr/>
        </p:nvPicPr>
        <p:blipFill>
          <a:blip r:embed="rId3"/>
          <a:srcRect/>
          <a:stretch>
            <a:fillRect/>
          </a:stretch>
        </p:blipFill>
        <p:spPr bwMode="auto">
          <a:xfrm>
            <a:off x="468313" y="1844675"/>
            <a:ext cx="8205787" cy="4227513"/>
          </a:xfrm>
          <a:prstGeom prst="rect">
            <a:avLst/>
          </a:prstGeom>
          <a:noFill/>
          <a:ln w="9525">
            <a:noFill/>
            <a:round/>
            <a:headEnd/>
            <a:tailEnd/>
          </a:ln>
          <a:effectLst/>
        </p:spPr>
      </p:pic>
      <p:sp>
        <p:nvSpPr>
          <p:cNvPr id="23556" name="Rectangle 3"/>
          <p:cNvSpPr>
            <a:spLocks noChangeArrowheads="1"/>
          </p:cNvSpPr>
          <p:nvPr/>
        </p:nvSpPr>
        <p:spPr bwMode="auto">
          <a:xfrm>
            <a:off x="4787900" y="3429000"/>
            <a:ext cx="1800225" cy="647700"/>
          </a:xfrm>
          <a:prstGeom prst="rect">
            <a:avLst/>
          </a:prstGeom>
          <a:solidFill>
            <a:srgbClr val="FFFFFF"/>
          </a:solidFill>
          <a:ln w="9360">
            <a:solidFill>
              <a:srgbClr val="FFFFFF"/>
            </a:solidFill>
            <a:miter lim="800000"/>
            <a:headEnd/>
            <a:tailEnd/>
          </a:ln>
          <a:effectLst/>
        </p:spPr>
        <p:txBody>
          <a:bodyPr wrap="none" anchor="ctr"/>
          <a:lstStyle/>
          <a:p>
            <a:endParaRPr lang="en-US"/>
          </a:p>
        </p:txBody>
      </p:sp>
      <p:sp>
        <p:nvSpPr>
          <p:cNvPr id="23557" name="Freeform 4"/>
          <p:cNvSpPr>
            <a:spLocks/>
          </p:cNvSpPr>
          <p:nvPr/>
        </p:nvSpPr>
        <p:spPr bwMode="auto">
          <a:xfrm>
            <a:off x="2613025" y="3733800"/>
            <a:ext cx="1644650" cy="1216025"/>
          </a:xfrm>
          <a:custGeom>
            <a:avLst/>
            <a:gdLst>
              <a:gd name="T0" fmla="*/ 149225 w 1036"/>
              <a:gd name="T1" fmla="*/ 1181100 h 766"/>
              <a:gd name="T2" fmla="*/ 768350 w 1036"/>
              <a:gd name="T3" fmla="*/ 1162050 h 766"/>
              <a:gd name="T4" fmla="*/ 1149350 w 1036"/>
              <a:gd name="T5" fmla="*/ 1019175 h 766"/>
              <a:gd name="T6" fmla="*/ 1311275 w 1036"/>
              <a:gd name="T7" fmla="*/ 942975 h 766"/>
              <a:gd name="T8" fmla="*/ 1406525 w 1036"/>
              <a:gd name="T9" fmla="*/ 847725 h 766"/>
              <a:gd name="T10" fmla="*/ 1539875 w 1036"/>
              <a:gd name="T11" fmla="*/ 495300 h 766"/>
              <a:gd name="T12" fmla="*/ 1577975 w 1036"/>
              <a:gd name="T13" fmla="*/ 333375 h 766"/>
              <a:gd name="T14" fmla="*/ 1644650 w 1036"/>
              <a:gd name="T15" fmla="*/ 0 h 76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36" h="766">
                <a:moveTo>
                  <a:pt x="94" y="744"/>
                </a:moveTo>
                <a:cubicBezTo>
                  <a:pt x="244" y="707"/>
                  <a:pt x="0" y="766"/>
                  <a:pt x="484" y="732"/>
                </a:cubicBezTo>
                <a:cubicBezTo>
                  <a:pt x="571" y="726"/>
                  <a:pt x="643" y="655"/>
                  <a:pt x="724" y="642"/>
                </a:cubicBezTo>
                <a:cubicBezTo>
                  <a:pt x="754" y="619"/>
                  <a:pt x="789" y="603"/>
                  <a:pt x="826" y="594"/>
                </a:cubicBezTo>
                <a:cubicBezTo>
                  <a:pt x="862" y="572"/>
                  <a:pt x="858" y="562"/>
                  <a:pt x="886" y="534"/>
                </a:cubicBezTo>
                <a:cubicBezTo>
                  <a:pt x="911" y="459"/>
                  <a:pt x="942" y="386"/>
                  <a:pt x="970" y="312"/>
                </a:cubicBezTo>
                <a:cubicBezTo>
                  <a:pt x="982" y="280"/>
                  <a:pt x="985" y="243"/>
                  <a:pt x="994" y="210"/>
                </a:cubicBezTo>
                <a:cubicBezTo>
                  <a:pt x="1015" y="138"/>
                  <a:pt x="1036" y="75"/>
                  <a:pt x="1036" y="0"/>
                </a:cubicBezTo>
              </a:path>
            </a:pathLst>
          </a:custGeom>
          <a:noFill/>
          <a:ln w="25560">
            <a:solidFill>
              <a:srgbClr val="FF0000"/>
            </a:solidFill>
            <a:round/>
            <a:headEnd/>
            <a:tailEnd type="triangle" w="med" len="med"/>
          </a:ln>
          <a:effectLst/>
        </p:spPr>
        <p:txBody>
          <a:bodyPr wrap="none" anchor="ctr"/>
          <a:lstStyle/>
          <a:p>
            <a:endParaRPr lang="en-US"/>
          </a:p>
        </p:txBody>
      </p:sp>
      <p:sp>
        <p:nvSpPr>
          <p:cNvPr id="23558" name="Freeform 5"/>
          <p:cNvSpPr>
            <a:spLocks/>
          </p:cNvSpPr>
          <p:nvPr/>
        </p:nvSpPr>
        <p:spPr bwMode="auto">
          <a:xfrm>
            <a:off x="4819650" y="3619500"/>
            <a:ext cx="1809750" cy="1171575"/>
          </a:xfrm>
          <a:custGeom>
            <a:avLst/>
            <a:gdLst>
              <a:gd name="T0" fmla="*/ 0 w 1140"/>
              <a:gd name="T1" fmla="*/ 0 h 738"/>
              <a:gd name="T2" fmla="*/ 114300 w 1140"/>
              <a:gd name="T3" fmla="*/ 333375 h 738"/>
              <a:gd name="T4" fmla="*/ 266700 w 1140"/>
              <a:gd name="T5" fmla="*/ 676275 h 738"/>
              <a:gd name="T6" fmla="*/ 371475 w 1140"/>
              <a:gd name="T7" fmla="*/ 752475 h 738"/>
              <a:gd name="T8" fmla="*/ 476250 w 1140"/>
              <a:gd name="T9" fmla="*/ 847725 h 738"/>
              <a:gd name="T10" fmla="*/ 685800 w 1140"/>
              <a:gd name="T11" fmla="*/ 923925 h 738"/>
              <a:gd name="T12" fmla="*/ 895350 w 1140"/>
              <a:gd name="T13" fmla="*/ 1009650 h 738"/>
              <a:gd name="T14" fmla="*/ 1000125 w 1140"/>
              <a:gd name="T15" fmla="*/ 1038225 h 738"/>
              <a:gd name="T16" fmla="*/ 1476375 w 1140"/>
              <a:gd name="T17" fmla="*/ 1133475 h 738"/>
              <a:gd name="T18" fmla="*/ 1809750 w 1140"/>
              <a:gd name="T19" fmla="*/ 1171575 h 7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40" h="738">
                <a:moveTo>
                  <a:pt x="0" y="0"/>
                </a:moveTo>
                <a:cubicBezTo>
                  <a:pt x="15" y="77"/>
                  <a:pt x="42" y="139"/>
                  <a:pt x="72" y="210"/>
                </a:cubicBezTo>
                <a:cubicBezTo>
                  <a:pt x="86" y="280"/>
                  <a:pt x="120" y="373"/>
                  <a:pt x="168" y="426"/>
                </a:cubicBezTo>
                <a:cubicBezTo>
                  <a:pt x="190" y="450"/>
                  <a:pt x="209" y="453"/>
                  <a:pt x="234" y="474"/>
                </a:cubicBezTo>
                <a:cubicBezTo>
                  <a:pt x="327" y="554"/>
                  <a:pt x="250" y="501"/>
                  <a:pt x="300" y="534"/>
                </a:cubicBezTo>
                <a:cubicBezTo>
                  <a:pt x="323" y="568"/>
                  <a:pt x="392" y="576"/>
                  <a:pt x="432" y="582"/>
                </a:cubicBezTo>
                <a:cubicBezTo>
                  <a:pt x="474" y="603"/>
                  <a:pt x="519" y="619"/>
                  <a:pt x="564" y="636"/>
                </a:cubicBezTo>
                <a:cubicBezTo>
                  <a:pt x="585" y="644"/>
                  <a:pt x="630" y="654"/>
                  <a:pt x="630" y="654"/>
                </a:cubicBezTo>
                <a:cubicBezTo>
                  <a:pt x="697" y="699"/>
                  <a:pt x="856" y="705"/>
                  <a:pt x="930" y="714"/>
                </a:cubicBezTo>
                <a:cubicBezTo>
                  <a:pt x="996" y="736"/>
                  <a:pt x="1071" y="738"/>
                  <a:pt x="1140" y="738"/>
                </a:cubicBezTo>
              </a:path>
            </a:pathLst>
          </a:custGeom>
          <a:noFill/>
          <a:ln w="25560">
            <a:solidFill>
              <a:srgbClr val="FF0000"/>
            </a:solidFill>
            <a:round/>
            <a:headEnd/>
            <a:tailEnd type="triangle" w="med" len="med"/>
          </a:ln>
          <a:effectLst/>
        </p:spPr>
        <p:txBody>
          <a:bodyPr wrap="none" anchor="ctr"/>
          <a:lstStyle/>
          <a:p>
            <a:endParaRPr lang="en-US"/>
          </a:p>
        </p:txBody>
      </p:sp>
      <p:sp>
        <p:nvSpPr>
          <p:cNvPr id="23559" name="Text Box 6"/>
          <p:cNvSpPr txBox="1">
            <a:spLocks noChangeArrowheads="1"/>
          </p:cNvSpPr>
          <p:nvPr/>
        </p:nvSpPr>
        <p:spPr bwMode="auto">
          <a:xfrm>
            <a:off x="5145088" y="3573463"/>
            <a:ext cx="1481137" cy="306387"/>
          </a:xfrm>
          <a:prstGeom prst="rect">
            <a:avLst/>
          </a:prstGeom>
          <a:noFill/>
          <a:ln w="9525">
            <a:noFill/>
            <a:round/>
            <a:headEnd/>
            <a:tailEnd/>
          </a:ln>
          <a:effectLst/>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400">
                <a:solidFill>
                  <a:srgbClr val="000000"/>
                </a:solidFill>
              </a:rPr>
              <a:t>Modify message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400" b="1" smtClean="0">
                <a:solidFill>
                  <a:srgbClr val="D9D9FF"/>
                </a:solidFill>
                <a:effectLst>
                  <a:outerShdw blurRad="38100" dist="38100" dir="2700000" algn="tl">
                    <a:srgbClr val="000000"/>
                  </a:outerShdw>
                </a:effectLst>
              </a:rPr>
              <a:t>Handling Attacks</a:t>
            </a:r>
          </a:p>
        </p:txBody>
      </p:sp>
      <p:sp>
        <p:nvSpPr>
          <p:cNvPr id="25602" name="Text Box 2"/>
          <p:cNvSpPr txBox="1">
            <a:spLocks noChangeArrowheads="1"/>
          </p:cNvSpPr>
          <p:nvPr/>
        </p:nvSpPr>
        <p:spPr bwMode="auto">
          <a:xfrm>
            <a:off x="457200" y="1676400"/>
            <a:ext cx="8229600" cy="4953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9pPr>
          </a:lstStyle>
          <a:p>
            <a:pPr lvl="1">
              <a:spcBef>
                <a:spcPts val="700"/>
              </a:spcBef>
              <a:buClr>
                <a:srgbClr val="D9D9FF"/>
              </a:buClr>
              <a:buSzPct val="50000"/>
              <a:buFont typeface="Wingdings" charset="2"/>
              <a:buChar char=""/>
              <a:defRPr/>
            </a:pPr>
            <a:r>
              <a:rPr lang="en-US" altLang="en-US" sz="2800" smtClean="0">
                <a:effectLst>
                  <a:outerShdw blurRad="38100" dist="38100" dir="2700000" algn="tl">
                    <a:srgbClr val="000000"/>
                  </a:outerShdw>
                </a:effectLst>
              </a:rPr>
              <a:t>Passive attacks – focus on Prevention</a:t>
            </a:r>
          </a:p>
          <a:p>
            <a:pPr lvl="2">
              <a:spcBef>
                <a:spcPts val="600"/>
              </a:spcBef>
              <a:buClr>
                <a:srgbClr val="00FFFF"/>
              </a:buClr>
              <a:buFont typeface="Arial" charset="0"/>
              <a:buChar char="•"/>
              <a:defRPr/>
            </a:pPr>
            <a:r>
              <a:rPr lang="en-US" altLang="en-US" smtClean="0">
                <a:effectLst>
                  <a:outerShdw blurRad="38100" dist="38100" dir="2700000" algn="tl">
                    <a:srgbClr val="000000"/>
                  </a:outerShdw>
                </a:effectLst>
              </a:rPr>
              <a:t>Easy to stop</a:t>
            </a:r>
          </a:p>
          <a:p>
            <a:pPr lvl="2">
              <a:spcBef>
                <a:spcPts val="600"/>
              </a:spcBef>
              <a:buClr>
                <a:srgbClr val="00FFFF"/>
              </a:buClr>
              <a:buFont typeface="Arial" charset="0"/>
              <a:buChar char="•"/>
              <a:defRPr/>
            </a:pPr>
            <a:r>
              <a:rPr lang="en-US" altLang="en-US" smtClean="0">
                <a:effectLst>
                  <a:outerShdw blurRad="38100" dist="38100" dir="2700000" algn="tl">
                    <a:srgbClr val="000000"/>
                  </a:outerShdw>
                </a:effectLst>
              </a:rPr>
              <a:t>Hard to detect</a:t>
            </a:r>
          </a:p>
          <a:p>
            <a:pPr lvl="1">
              <a:spcBef>
                <a:spcPts val="700"/>
              </a:spcBef>
              <a:buClr>
                <a:srgbClr val="D9D9FF"/>
              </a:buClr>
              <a:buSzPct val="50000"/>
              <a:buFont typeface="Wingdings" charset="2"/>
              <a:buChar char=""/>
              <a:defRPr/>
            </a:pPr>
            <a:r>
              <a:rPr lang="en-US" altLang="en-US" sz="2800" smtClean="0">
                <a:effectLst>
                  <a:outerShdw blurRad="38100" dist="38100" dir="2700000" algn="tl">
                    <a:srgbClr val="000000"/>
                  </a:outerShdw>
                </a:effectLst>
              </a:rPr>
              <a:t>Active attacks – focus on Detection and Recovery</a:t>
            </a:r>
          </a:p>
          <a:p>
            <a:pPr lvl="2">
              <a:spcBef>
                <a:spcPts val="600"/>
              </a:spcBef>
              <a:buClr>
                <a:srgbClr val="00FFFF"/>
              </a:buClr>
              <a:buFont typeface="Arial" charset="0"/>
              <a:buChar char="•"/>
              <a:defRPr/>
            </a:pPr>
            <a:r>
              <a:rPr lang="en-US" altLang="en-US" smtClean="0">
                <a:effectLst>
                  <a:outerShdw blurRad="38100" dist="38100" dir="2700000" algn="tl">
                    <a:srgbClr val="000000"/>
                  </a:outerShdw>
                </a:effectLst>
              </a:rPr>
              <a:t>Hard to stop</a:t>
            </a:r>
          </a:p>
          <a:p>
            <a:pPr lvl="2">
              <a:spcBef>
                <a:spcPts val="600"/>
              </a:spcBef>
              <a:buClr>
                <a:srgbClr val="00FFFF"/>
              </a:buClr>
              <a:buFont typeface="Arial" charset="0"/>
              <a:buChar char="•"/>
              <a:defRPr/>
            </a:pPr>
            <a:r>
              <a:rPr lang="en-US" altLang="en-US" smtClean="0">
                <a:effectLst>
                  <a:outerShdw blurRad="38100" dist="38100" dir="2700000" algn="tl">
                    <a:srgbClr val="000000"/>
                  </a:outerShdw>
                </a:effectLst>
              </a:rPr>
              <a:t>Easy to detect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400" b="1" smtClean="0">
                <a:solidFill>
                  <a:srgbClr val="D9D9FF"/>
                </a:solidFill>
                <a:effectLst>
                  <a:outerShdw blurRad="38100" dist="38100" dir="2700000" algn="tl">
                    <a:srgbClr val="000000"/>
                  </a:outerShdw>
                </a:effectLst>
              </a:rPr>
              <a:t>Security Service</a:t>
            </a:r>
          </a:p>
        </p:txBody>
      </p:sp>
      <p:sp>
        <p:nvSpPr>
          <p:cNvPr id="26626" name="Text Box 2"/>
          <p:cNvSpPr txBox="1">
            <a:spLocks noChangeArrowheads="1"/>
          </p:cNvSpPr>
          <p:nvPr/>
        </p:nvSpPr>
        <p:spPr bwMode="auto">
          <a:xfrm>
            <a:off x="457200" y="1676400"/>
            <a:ext cx="8229600" cy="4953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9pPr>
          </a:lstStyle>
          <a:p>
            <a:pPr lvl="1">
              <a:spcBef>
                <a:spcPts val="700"/>
              </a:spcBef>
              <a:buClr>
                <a:srgbClr val="D9D9FF"/>
              </a:buClr>
              <a:buSzPct val="50000"/>
              <a:buFont typeface="Wingdings" charset="2"/>
              <a:buChar char=""/>
              <a:defRPr/>
            </a:pPr>
            <a:r>
              <a:rPr lang="en-US" altLang="en-US" sz="2800" smtClean="0">
                <a:effectLst>
                  <a:outerShdw blurRad="38100" dist="38100" dir="2700000" algn="tl">
                    <a:srgbClr val="000000"/>
                  </a:outerShdw>
                </a:effectLst>
              </a:rPr>
              <a:t>enhance security of data processing systems and information transfers of an organization</a:t>
            </a:r>
          </a:p>
          <a:p>
            <a:pPr lvl="1">
              <a:spcBef>
                <a:spcPts val="700"/>
              </a:spcBef>
              <a:buClr>
                <a:srgbClr val="D9D9FF"/>
              </a:buClr>
              <a:buSzPct val="50000"/>
              <a:buFont typeface="Wingdings" charset="2"/>
              <a:buChar char=""/>
              <a:defRPr/>
            </a:pPr>
            <a:r>
              <a:rPr lang="en-US" altLang="en-US" sz="2800" smtClean="0">
                <a:effectLst>
                  <a:outerShdw blurRad="38100" dist="38100" dir="2700000" algn="tl">
                    <a:srgbClr val="000000"/>
                  </a:outerShdw>
                </a:effectLst>
              </a:rPr>
              <a:t>intended to counter security attacks</a:t>
            </a:r>
          </a:p>
          <a:p>
            <a:pPr lvl="1">
              <a:spcBef>
                <a:spcPts val="700"/>
              </a:spcBef>
              <a:buClr>
                <a:srgbClr val="D9D9FF"/>
              </a:buClr>
              <a:buSzPct val="50000"/>
              <a:buFont typeface="Wingdings" charset="2"/>
              <a:buChar char=""/>
              <a:defRPr/>
            </a:pPr>
            <a:r>
              <a:rPr lang="en-US" altLang="en-US" sz="2800" smtClean="0">
                <a:effectLst>
                  <a:outerShdw blurRad="38100" dist="38100" dir="2700000" algn="tl">
                    <a:srgbClr val="000000"/>
                  </a:outerShdw>
                </a:effectLst>
              </a:rPr>
              <a:t>using one or more security mechanisms </a:t>
            </a:r>
          </a:p>
          <a:p>
            <a:pPr lvl="1">
              <a:spcBef>
                <a:spcPts val="700"/>
              </a:spcBef>
              <a:buClr>
                <a:srgbClr val="D9D9FF"/>
              </a:buClr>
              <a:buSzPct val="50000"/>
              <a:buFont typeface="Wingdings" charset="2"/>
              <a:buChar char=""/>
              <a:defRPr/>
            </a:pPr>
            <a:r>
              <a:rPr lang="en-US" altLang="en-US" sz="2800" smtClean="0">
                <a:effectLst>
                  <a:outerShdw blurRad="38100" dist="38100" dir="2700000" algn="tl">
                    <a:srgbClr val="000000"/>
                  </a:outerShdw>
                </a:effectLst>
              </a:rPr>
              <a:t>often replicates functions normally associated with physical documents</a:t>
            </a:r>
          </a:p>
          <a:p>
            <a:pPr lvl="2">
              <a:spcBef>
                <a:spcPts val="600"/>
              </a:spcBef>
              <a:buClr>
                <a:srgbClr val="00FFFF"/>
              </a:buClr>
              <a:buFont typeface="Arial" charset="0"/>
              <a:buChar char="•"/>
              <a:defRPr/>
            </a:pPr>
            <a:r>
              <a:rPr lang="en-US" altLang="en-US" smtClean="0">
                <a:effectLst>
                  <a:outerShdw blurRad="38100" dist="38100" dir="2700000" algn="tl">
                    <a:srgbClr val="000000"/>
                  </a:outerShdw>
                </a:effectLst>
              </a:rPr>
              <a:t>which, for example, have signatures, dates; need protection from disclosure, tampering, or destruction; be notarized or witnessed; be recorded or licensed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400" b="1" smtClean="0">
                <a:solidFill>
                  <a:srgbClr val="D9D9FF"/>
                </a:solidFill>
                <a:effectLst>
                  <a:outerShdw blurRad="38100" dist="38100" dir="2700000" algn="tl">
                    <a:srgbClr val="000000"/>
                  </a:outerShdw>
                </a:effectLst>
              </a:rPr>
              <a:t>Security Services</a:t>
            </a:r>
          </a:p>
        </p:txBody>
      </p:sp>
      <p:sp>
        <p:nvSpPr>
          <p:cNvPr id="27650" name="Text Box 2"/>
          <p:cNvSpPr txBox="1">
            <a:spLocks noChangeArrowheads="1"/>
          </p:cNvSpPr>
          <p:nvPr/>
        </p:nvSpPr>
        <p:spPr bwMode="auto">
          <a:xfrm>
            <a:off x="457200" y="1676400"/>
            <a:ext cx="8229600" cy="4800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1pPr>
            <a:lvl2pPr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9pPr>
          </a:lstStyle>
          <a:p>
            <a:pPr>
              <a:lnSpc>
                <a:spcPct val="90000"/>
              </a:lnSpc>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X.800:</a:t>
            </a:r>
          </a:p>
          <a:p>
            <a:pPr lvl="1">
              <a:lnSpc>
                <a:spcPct val="90000"/>
              </a:lnSpc>
              <a:spcBef>
                <a:spcPts val="700"/>
              </a:spcBef>
              <a:buClrTx/>
              <a:buSzPct val="50000"/>
              <a:buFontTx/>
              <a:buNone/>
              <a:defRPr/>
            </a:pPr>
            <a:r>
              <a:rPr lang="en-US" altLang="en-US" sz="2800" smtClean="0">
                <a:effectLst>
                  <a:outerShdw blurRad="38100" dist="38100" dir="2700000" algn="tl">
                    <a:srgbClr val="000000"/>
                  </a:outerShdw>
                </a:effectLst>
              </a:rPr>
              <a:t>“a service provided by a protocol layer of communicating open systems, which ensures adequate security of the systems or of data transfers”</a:t>
            </a:r>
          </a:p>
          <a:p>
            <a:pPr lvl="1">
              <a:lnSpc>
                <a:spcPct val="90000"/>
              </a:lnSpc>
              <a:spcBef>
                <a:spcPts val="700"/>
              </a:spcBef>
              <a:buClrTx/>
              <a:buSzPct val="50000"/>
              <a:buFontTx/>
              <a:buNone/>
              <a:defRPr/>
            </a:pPr>
            <a:endParaRPr lang="en-US" altLang="en-US" sz="2800" smtClean="0">
              <a:effectLst>
                <a:outerShdw blurRad="38100" dist="38100" dir="2700000" algn="tl">
                  <a:srgbClr val="000000"/>
                </a:outerShdw>
              </a:effectLst>
            </a:endParaRPr>
          </a:p>
          <a:p>
            <a:pPr>
              <a:lnSpc>
                <a:spcPct val="90000"/>
              </a:lnSpc>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RFC 2828:</a:t>
            </a:r>
          </a:p>
          <a:p>
            <a:pPr lvl="1">
              <a:lnSpc>
                <a:spcPct val="90000"/>
              </a:lnSpc>
              <a:spcBef>
                <a:spcPts val="700"/>
              </a:spcBef>
              <a:buClrTx/>
              <a:buSzPct val="50000"/>
              <a:buFontTx/>
              <a:buNone/>
              <a:defRPr/>
            </a:pPr>
            <a:r>
              <a:rPr lang="en-US" altLang="en-US" sz="2800" smtClean="0">
                <a:effectLst>
                  <a:outerShdw blurRad="38100" dist="38100" dir="2700000" algn="tl">
                    <a:srgbClr val="000000"/>
                  </a:outerShdw>
                </a:effectLst>
              </a:rPr>
              <a:t>“a processing or communication service provided by a system to give a specific kind of protection to system resources”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457200" y="152400"/>
            <a:ext cx="8229600" cy="1139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400" b="1" smtClean="0">
                <a:solidFill>
                  <a:srgbClr val="D9D9FF"/>
                </a:solidFill>
                <a:effectLst>
                  <a:outerShdw blurRad="38100" dist="38100" dir="2700000" algn="tl">
                    <a:srgbClr val="000000"/>
                  </a:outerShdw>
                </a:effectLst>
              </a:rPr>
              <a:t>Security Services (X.800)</a:t>
            </a:r>
          </a:p>
        </p:txBody>
      </p:sp>
      <p:sp>
        <p:nvSpPr>
          <p:cNvPr id="28674" name="Text Box 2"/>
          <p:cNvSpPr txBox="1">
            <a:spLocks noChangeArrowheads="1"/>
          </p:cNvSpPr>
          <p:nvPr/>
        </p:nvSpPr>
        <p:spPr bwMode="auto">
          <a:xfrm>
            <a:off x="457200" y="1371600"/>
            <a:ext cx="8229600" cy="70929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9pPr>
          </a:lstStyle>
          <a:p>
            <a:pPr>
              <a:lnSpc>
                <a:spcPct val="90000"/>
              </a:lnSpc>
              <a:spcBef>
                <a:spcPts val="700"/>
              </a:spcBef>
              <a:buClr>
                <a:srgbClr val="5FAFFF"/>
              </a:buClr>
              <a:buSzPct val="80000"/>
              <a:buFont typeface="Wingdings" charset="2"/>
              <a:buChar char=""/>
              <a:defRPr/>
            </a:pPr>
            <a:r>
              <a:rPr lang="en-US" altLang="en-US" sz="2800" b="1" smtClean="0">
                <a:effectLst>
                  <a:outerShdw blurRad="38100" dist="38100" dir="2700000" algn="tl">
                    <a:srgbClr val="000000"/>
                  </a:outerShdw>
                </a:effectLst>
              </a:rPr>
              <a:t>Authentication</a:t>
            </a:r>
            <a:r>
              <a:rPr lang="en-US" altLang="en-US" sz="2800" smtClean="0">
                <a:effectLst>
                  <a:outerShdw blurRad="38100" dist="38100" dir="2700000" algn="tl">
                    <a:srgbClr val="000000"/>
                  </a:outerShdw>
                </a:effectLst>
              </a:rPr>
              <a:t> - </a:t>
            </a:r>
            <a:r>
              <a:rPr lang="en-AU" altLang="en-US" sz="2800" smtClean="0">
                <a:effectLst>
                  <a:outerShdw blurRad="38100" dist="38100" dir="2700000" algn="tl">
                    <a:srgbClr val="000000"/>
                  </a:outerShdw>
                </a:effectLst>
              </a:rPr>
              <a:t>assurance that communicating entity is the one claimed</a:t>
            </a:r>
          </a:p>
          <a:p>
            <a:pPr lvl="1">
              <a:lnSpc>
                <a:spcPct val="90000"/>
              </a:lnSpc>
              <a:spcBef>
                <a:spcPts val="600"/>
              </a:spcBef>
              <a:buClr>
                <a:srgbClr val="D9D9FF"/>
              </a:buClr>
              <a:buSzPct val="50000"/>
              <a:buFont typeface="Wingdings" charset="2"/>
              <a:buChar char=""/>
              <a:defRPr/>
            </a:pPr>
            <a:r>
              <a:rPr lang="en-AU" altLang="en-US" smtClean="0">
                <a:effectLst>
                  <a:outerShdw blurRad="38100" dist="38100" dir="2700000" algn="tl">
                    <a:srgbClr val="000000"/>
                  </a:outerShdw>
                </a:effectLst>
              </a:rPr>
              <a:t>have both peer-entity &amp; data origin authentication</a:t>
            </a:r>
          </a:p>
          <a:p>
            <a:pPr>
              <a:lnSpc>
                <a:spcPct val="90000"/>
              </a:lnSpc>
              <a:spcBef>
                <a:spcPts val="700"/>
              </a:spcBef>
              <a:buClr>
                <a:srgbClr val="5FAFFF"/>
              </a:buClr>
              <a:buSzPct val="80000"/>
              <a:buFont typeface="Wingdings" charset="2"/>
              <a:buChar char=""/>
              <a:defRPr/>
            </a:pPr>
            <a:r>
              <a:rPr lang="en-US" altLang="en-US" sz="2800" b="1" smtClean="0">
                <a:effectLst>
                  <a:outerShdw blurRad="38100" dist="38100" dir="2700000" algn="tl">
                    <a:srgbClr val="000000"/>
                  </a:outerShdw>
                </a:effectLst>
              </a:rPr>
              <a:t>Access Control</a:t>
            </a:r>
            <a:r>
              <a:rPr lang="en-US" altLang="en-US" sz="2800" smtClean="0">
                <a:effectLst>
                  <a:outerShdw blurRad="38100" dist="38100" dir="2700000" algn="tl">
                    <a:srgbClr val="000000"/>
                  </a:outerShdw>
                </a:effectLst>
              </a:rPr>
              <a:t> - </a:t>
            </a:r>
            <a:r>
              <a:rPr lang="en-AU" altLang="en-US" sz="2800" smtClean="0">
                <a:effectLst>
                  <a:outerShdw blurRad="38100" dist="38100" dir="2700000" algn="tl">
                    <a:srgbClr val="000000"/>
                  </a:outerShdw>
                </a:effectLst>
              </a:rPr>
              <a:t>prevention of the unauthorized use of a resource</a:t>
            </a:r>
          </a:p>
          <a:p>
            <a:pPr>
              <a:lnSpc>
                <a:spcPct val="90000"/>
              </a:lnSpc>
              <a:spcBef>
                <a:spcPts val="700"/>
              </a:spcBef>
              <a:buClr>
                <a:srgbClr val="5FAFFF"/>
              </a:buClr>
              <a:buSzPct val="80000"/>
              <a:buFont typeface="Wingdings" charset="2"/>
              <a:buChar char=""/>
              <a:defRPr/>
            </a:pPr>
            <a:r>
              <a:rPr lang="en-US" altLang="en-US" sz="2800" b="1" smtClean="0">
                <a:effectLst>
                  <a:outerShdw blurRad="38100" dist="38100" dir="2700000" algn="tl">
                    <a:srgbClr val="000000"/>
                  </a:outerShdw>
                </a:effectLst>
              </a:rPr>
              <a:t>Data Confidentiality</a:t>
            </a:r>
            <a:r>
              <a:rPr lang="en-US" altLang="en-US" sz="2800" smtClean="0">
                <a:effectLst>
                  <a:outerShdw blurRad="38100" dist="38100" dir="2700000" algn="tl">
                    <a:srgbClr val="000000"/>
                  </a:outerShdw>
                </a:effectLst>
              </a:rPr>
              <a:t> –</a:t>
            </a:r>
            <a:r>
              <a:rPr lang="en-AU" altLang="en-US" sz="2800" smtClean="0">
                <a:effectLst>
                  <a:outerShdw blurRad="38100" dist="38100" dir="2700000" algn="tl">
                    <a:srgbClr val="000000"/>
                  </a:outerShdw>
                </a:effectLst>
              </a:rPr>
              <a:t>protection of data from unauthorized disclosure</a:t>
            </a:r>
          </a:p>
          <a:p>
            <a:pPr>
              <a:lnSpc>
                <a:spcPct val="90000"/>
              </a:lnSpc>
              <a:spcBef>
                <a:spcPts val="700"/>
              </a:spcBef>
              <a:buClr>
                <a:srgbClr val="5FAFFF"/>
              </a:buClr>
              <a:buSzPct val="80000"/>
              <a:buFont typeface="Wingdings" charset="2"/>
              <a:buChar char=""/>
              <a:defRPr/>
            </a:pPr>
            <a:r>
              <a:rPr lang="en-US" altLang="en-US" sz="2800" b="1" smtClean="0">
                <a:effectLst>
                  <a:outerShdw blurRad="38100" dist="38100" dir="2700000" algn="tl">
                    <a:srgbClr val="000000"/>
                  </a:outerShdw>
                </a:effectLst>
              </a:rPr>
              <a:t>Data Integrity</a:t>
            </a:r>
            <a:r>
              <a:rPr lang="en-US" altLang="en-US" sz="2800" smtClean="0">
                <a:effectLst>
                  <a:outerShdw blurRad="38100" dist="38100" dir="2700000" algn="tl">
                    <a:srgbClr val="000000"/>
                  </a:outerShdw>
                </a:effectLst>
              </a:rPr>
              <a:t> - </a:t>
            </a:r>
            <a:r>
              <a:rPr lang="en-AU" altLang="en-US" sz="2800" smtClean="0">
                <a:effectLst>
                  <a:outerShdw blurRad="38100" dist="38100" dir="2700000" algn="tl">
                    <a:srgbClr val="000000"/>
                  </a:outerShdw>
                </a:effectLst>
              </a:rPr>
              <a:t>assurance that data received is as sent by an authorized entity</a:t>
            </a:r>
          </a:p>
          <a:p>
            <a:pPr>
              <a:lnSpc>
                <a:spcPct val="90000"/>
              </a:lnSpc>
              <a:spcBef>
                <a:spcPts val="700"/>
              </a:spcBef>
              <a:buClr>
                <a:srgbClr val="5FAFFF"/>
              </a:buClr>
              <a:buSzPct val="80000"/>
              <a:buFont typeface="Wingdings" charset="2"/>
              <a:buChar char=""/>
              <a:defRPr/>
            </a:pPr>
            <a:r>
              <a:rPr lang="en-US" altLang="en-US" sz="2800" b="1" smtClean="0">
                <a:effectLst>
                  <a:outerShdw blurRad="38100" dist="38100" dir="2700000" algn="tl">
                    <a:srgbClr val="000000"/>
                  </a:outerShdw>
                </a:effectLst>
              </a:rPr>
              <a:t>Non-Repudiation</a:t>
            </a:r>
            <a:r>
              <a:rPr lang="en-US" altLang="en-US" sz="2800" smtClean="0">
                <a:effectLst>
                  <a:outerShdw blurRad="38100" dist="38100" dir="2700000" algn="tl">
                    <a:srgbClr val="000000"/>
                  </a:outerShdw>
                </a:effectLst>
              </a:rPr>
              <a:t> - </a:t>
            </a:r>
            <a:r>
              <a:rPr lang="en-AU" altLang="en-US" sz="2800" smtClean="0">
                <a:effectLst>
                  <a:outerShdw blurRad="38100" dist="38100" dir="2700000" algn="tl">
                    <a:srgbClr val="000000"/>
                  </a:outerShdw>
                </a:effectLst>
              </a:rPr>
              <a:t>protection against denial by one of the parties in a communication</a:t>
            </a:r>
          </a:p>
          <a:p>
            <a:pPr>
              <a:spcBef>
                <a:spcPts val="700"/>
              </a:spcBef>
              <a:buClr>
                <a:srgbClr val="5FAFFF"/>
              </a:buClr>
              <a:buSzPct val="80000"/>
              <a:buFont typeface="Wingdings" charset="2"/>
              <a:buChar char=""/>
              <a:defRPr/>
            </a:pPr>
            <a:r>
              <a:rPr lang="en-US" altLang="en-US" sz="2800" b="1" smtClean="0">
                <a:effectLst>
                  <a:outerShdw blurRad="38100" dist="38100" dir="2700000" algn="tl">
                    <a:srgbClr val="000000"/>
                  </a:outerShdw>
                </a:effectLst>
              </a:rPr>
              <a:t>Availability</a:t>
            </a:r>
            <a:r>
              <a:rPr lang="en-US" altLang="en-US" sz="2800" smtClean="0">
                <a:effectLst>
                  <a:outerShdw blurRad="38100" dist="38100" dir="2700000" algn="tl">
                    <a:srgbClr val="000000"/>
                  </a:outerShdw>
                </a:effectLst>
              </a:rPr>
              <a:t> – resource accessible/usable</a:t>
            </a:r>
          </a:p>
          <a:p>
            <a:pPr>
              <a:lnSpc>
                <a:spcPct val="90000"/>
              </a:lnSpc>
              <a:spcBef>
                <a:spcPts val="700"/>
              </a:spcBef>
              <a:buClr>
                <a:srgbClr val="5FAFFF"/>
              </a:buClr>
              <a:buSzPct val="80000"/>
              <a:buFont typeface="Wingdings" charset="2"/>
              <a:buNone/>
              <a:defRPr/>
            </a:pPr>
            <a:endParaRPr lang="en-AU" altLang="en-US" sz="2800" smtClean="0">
              <a:effectLst>
                <a:outerShdw blurRad="38100" dist="38100" dir="2700000" algn="tl">
                  <a:srgbClr val="000000"/>
                </a:outerShdw>
              </a:effectLst>
            </a:endParaRPr>
          </a:p>
          <a:p>
            <a:pPr>
              <a:lnSpc>
                <a:spcPct val="90000"/>
              </a:lnSpc>
              <a:spcBef>
                <a:spcPts val="700"/>
              </a:spcBef>
              <a:buClr>
                <a:srgbClr val="5FAFFF"/>
              </a:buClr>
              <a:buSzPct val="80000"/>
              <a:buFont typeface="Wingdings" charset="2"/>
              <a:buNone/>
              <a:defRPr/>
            </a:pPr>
            <a:endParaRPr lang="en-AU" altLang="en-US" sz="2800" smtClean="0">
              <a:effectLst>
                <a:outerShdw blurRad="38100" dist="38100" dir="2700000" algn="tl">
                  <a:srgbClr val="000000"/>
                </a:outerShdw>
              </a:effectLst>
            </a:endParaRPr>
          </a:p>
          <a:p>
            <a:pPr>
              <a:lnSpc>
                <a:spcPct val="90000"/>
              </a:lnSpc>
              <a:spcBef>
                <a:spcPts val="700"/>
              </a:spcBef>
              <a:buClr>
                <a:srgbClr val="5FAFFF"/>
              </a:buClr>
              <a:buSzPct val="80000"/>
              <a:buFont typeface="Wingdings" charset="2"/>
              <a:buNone/>
              <a:defRPr/>
            </a:pPr>
            <a:endParaRPr lang="en-AU" altLang="en-US" sz="2800" smtClean="0">
              <a:effectLst>
                <a:outerShdw blurRad="38100" dist="38100" dir="2700000" algn="tl">
                  <a:srgbClr val="000000"/>
                </a:outerShdw>
              </a:effectLst>
            </a:endParaRPr>
          </a:p>
          <a:p>
            <a:pPr>
              <a:lnSpc>
                <a:spcPct val="90000"/>
              </a:lnSpc>
              <a:spcBef>
                <a:spcPts val="700"/>
              </a:spcBef>
              <a:buClr>
                <a:srgbClr val="5FAFFF"/>
              </a:buClr>
              <a:buSzPct val="80000"/>
              <a:buFont typeface="Wingdings" charset="2"/>
              <a:buNone/>
              <a:defRPr/>
            </a:pPr>
            <a:endParaRPr lang="en-AU" altLang="en-US" sz="2800" smtClean="0">
              <a:effectLst>
                <a:outerShdw blurRad="38100" dist="38100" dir="2700000" algn="tl">
                  <a:srgbClr val="000000"/>
                </a:outerShdw>
              </a:effectLs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28674">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2867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fill="hold" nodeType="clickEffect">
                                  <p:stCondLst>
                                    <p:cond delay="0"/>
                                  </p:stCondLst>
                                  <p:childTnLst>
                                    <p:set>
                                      <p:cBhvr additive="repl">
                                        <p:cTn id="12" dur="1" fill="hold">
                                          <p:stCondLst>
                                            <p:cond delay="0"/>
                                          </p:stCondLst>
                                        </p:cTn>
                                        <p:tgtEl>
                                          <p:spTgt spid="28674">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fill="hold" nodeType="clickEffect">
                                  <p:stCondLst>
                                    <p:cond delay="0"/>
                                  </p:stCondLst>
                                  <p:childTnLst>
                                    <p:set>
                                      <p:cBhvr additive="repl">
                                        <p:cTn id="16" dur="1" fill="hold">
                                          <p:stCondLst>
                                            <p:cond delay="0"/>
                                          </p:stCondLst>
                                        </p:cTn>
                                        <p:tgtEl>
                                          <p:spTgt spid="28674">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fill="hold" nodeType="clickEffect">
                                  <p:stCondLst>
                                    <p:cond delay="0"/>
                                  </p:stCondLst>
                                  <p:childTnLst>
                                    <p:set>
                                      <p:cBhvr additive="repl">
                                        <p:cTn id="20" dur="1" fill="hold">
                                          <p:stCondLst>
                                            <p:cond delay="0"/>
                                          </p:stCondLst>
                                        </p:cTn>
                                        <p:tgtEl>
                                          <p:spTgt spid="28674">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fill="hold" nodeType="clickEffect">
                                  <p:stCondLst>
                                    <p:cond delay="0"/>
                                  </p:stCondLst>
                                  <p:childTnLst>
                                    <p:set>
                                      <p:cBhvr additive="repl">
                                        <p:cTn id="24" dur="1" fill="hold">
                                          <p:stCondLst>
                                            <p:cond delay="0"/>
                                          </p:stCondLst>
                                        </p:cTn>
                                        <p:tgtEl>
                                          <p:spTgt spid="28674">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fill="hold" nodeType="clickEffect">
                                  <p:stCondLst>
                                    <p:cond delay="0"/>
                                  </p:stCondLst>
                                  <p:childTnLst>
                                    <p:set>
                                      <p:cBhvr additive="repl">
                                        <p:cTn id="28" dur="1" fill="hold">
                                          <p:stCondLst>
                                            <p:cond delay="0"/>
                                          </p:stCondLst>
                                        </p:cTn>
                                        <p:tgtEl>
                                          <p:spTgt spid="2867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400" b="1" smtClean="0">
                <a:solidFill>
                  <a:srgbClr val="D9D9FF"/>
                </a:solidFill>
                <a:effectLst>
                  <a:outerShdw blurRad="38100" dist="38100" dir="2700000" algn="tl">
                    <a:srgbClr val="000000"/>
                  </a:outerShdw>
                </a:effectLst>
              </a:rPr>
              <a:t>Security Mechanism</a:t>
            </a:r>
          </a:p>
        </p:txBody>
      </p:sp>
      <p:sp>
        <p:nvSpPr>
          <p:cNvPr id="29698" name="Text Box 2"/>
          <p:cNvSpPr txBox="1">
            <a:spLocks noChangeArrowheads="1"/>
          </p:cNvSpPr>
          <p:nvPr/>
        </p:nvSpPr>
        <p:spPr bwMode="auto">
          <a:xfrm>
            <a:off x="457200" y="1341438"/>
            <a:ext cx="8229600" cy="50180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9pPr>
          </a:lstStyle>
          <a:p>
            <a:pPr>
              <a:lnSpc>
                <a:spcPct val="90000"/>
              </a:lnSpc>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a.k.a. control</a:t>
            </a:r>
          </a:p>
          <a:p>
            <a:pPr>
              <a:lnSpc>
                <a:spcPct val="90000"/>
              </a:lnSpc>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feature designed to detect, prevent, or recover from a security attack</a:t>
            </a:r>
          </a:p>
          <a:p>
            <a:pPr>
              <a:lnSpc>
                <a:spcPct val="90000"/>
              </a:lnSpc>
              <a:spcBef>
                <a:spcPts val="800"/>
              </a:spcBef>
              <a:buClr>
                <a:srgbClr val="5FAFFF"/>
              </a:buClr>
              <a:buSzPct val="80000"/>
              <a:buFont typeface="Wingdings" charset="2"/>
              <a:buChar char=""/>
              <a:defRPr/>
            </a:pPr>
            <a:r>
              <a:rPr lang="en-AU" altLang="en-US" sz="3200" smtClean="0">
                <a:effectLst>
                  <a:outerShdw blurRad="38100" dist="38100" dir="2700000" algn="tl">
                    <a:srgbClr val="000000"/>
                  </a:outerShdw>
                </a:effectLst>
              </a:rPr>
              <a:t>no single mechanism that will support all services required</a:t>
            </a:r>
          </a:p>
          <a:p>
            <a:pPr>
              <a:lnSpc>
                <a:spcPct val="90000"/>
              </a:lnSpc>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however </a:t>
            </a:r>
            <a:r>
              <a:rPr lang="en-AU" altLang="en-US" sz="3200" smtClean="0">
                <a:effectLst>
                  <a:outerShdw blurRad="38100" dist="38100" dir="2700000" algn="tl">
                    <a:srgbClr val="000000"/>
                  </a:outerShdw>
                </a:effectLst>
              </a:rPr>
              <a:t>one particular element underlies many of the security mechanisms in use:</a:t>
            </a:r>
          </a:p>
          <a:p>
            <a:pPr lvl="1">
              <a:lnSpc>
                <a:spcPct val="90000"/>
              </a:lnSpc>
              <a:spcBef>
                <a:spcPts val="700"/>
              </a:spcBef>
              <a:buClr>
                <a:srgbClr val="D9D9FF"/>
              </a:buClr>
              <a:buSzPct val="50000"/>
              <a:buFont typeface="Wingdings" charset="2"/>
              <a:buChar char=""/>
              <a:defRPr/>
            </a:pPr>
            <a:r>
              <a:rPr lang="en-AU" altLang="en-US" sz="2800" b="1" smtClean="0">
                <a:effectLst>
                  <a:outerShdw blurRad="38100" dist="38100" dir="2700000" algn="tl">
                    <a:srgbClr val="000000"/>
                  </a:outerShdw>
                </a:effectLst>
              </a:rPr>
              <a:t>cryptographic techniques</a:t>
            </a:r>
          </a:p>
          <a:p>
            <a:pPr>
              <a:lnSpc>
                <a:spcPct val="90000"/>
              </a:lnSpc>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hence our focus on this topic</a:t>
            </a:r>
          </a:p>
          <a:p>
            <a:pPr>
              <a:lnSpc>
                <a:spcPct val="90000"/>
              </a:lnSpc>
              <a:spcBef>
                <a:spcPts val="800"/>
              </a:spcBef>
              <a:buClr>
                <a:srgbClr val="5FAFFF"/>
              </a:buClr>
              <a:buSzPct val="80000"/>
              <a:buFont typeface="Wingdings" charset="2"/>
              <a:buNone/>
              <a:defRPr/>
            </a:pPr>
            <a:endParaRPr lang="en-AU" altLang="en-US" sz="3200" smtClean="0">
              <a:effectLst>
                <a:outerShdw blurRad="38100" dist="38100" dir="2700000" algn="tl">
                  <a:srgbClr val="000000"/>
                </a:outerShdw>
              </a:effectLs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29698">
                                            <p:txEl>
                                              <p:pRg st="4" end="4"/>
                                            </p:txEl>
                                          </p:spTgt>
                                        </p:tgtEl>
                                        <p:attrNameLst>
                                          <p:attrName>style.visibility</p:attrName>
                                        </p:attrNameLst>
                                      </p:cBhvr>
                                      <p:to>
                                        <p:strVal val="visible"/>
                                      </p:to>
                                    </p:set>
                                    <p:animEffect transition="in" filter="checkerboard(across)">
                                      <p:cBhvr additive="repl">
                                        <p:cTn id="7" dur="500"/>
                                        <p:tgtEl>
                                          <p:spTgt spid="29698">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fill="hold" nodeType="clickEffect">
                                  <p:stCondLst>
                                    <p:cond delay="0"/>
                                  </p:stCondLst>
                                  <p:childTnLst>
                                    <p:set>
                                      <p:cBhvr additive="repl">
                                        <p:cTn id="11" dur="1" fill="hold">
                                          <p:stCondLst>
                                            <p:cond delay="0"/>
                                          </p:stCondLst>
                                        </p:cTn>
                                        <p:tgtEl>
                                          <p:spTgt spid="2969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400" b="1" smtClean="0">
                <a:solidFill>
                  <a:srgbClr val="D9D9FF"/>
                </a:solidFill>
                <a:effectLst>
                  <a:outerShdw blurRad="38100" dist="38100" dir="2700000" algn="tl">
                    <a:srgbClr val="000000"/>
                  </a:outerShdw>
                </a:effectLst>
              </a:rPr>
              <a:t>Security Mechanisms (X.800)</a:t>
            </a:r>
          </a:p>
        </p:txBody>
      </p:sp>
      <p:sp>
        <p:nvSpPr>
          <p:cNvPr id="30722" name="Text Box 2"/>
          <p:cNvSpPr txBox="1">
            <a:spLocks noChangeArrowheads="1"/>
          </p:cNvSpPr>
          <p:nvPr/>
        </p:nvSpPr>
        <p:spPr bwMode="auto">
          <a:xfrm>
            <a:off x="457200" y="1676400"/>
            <a:ext cx="8229600" cy="4876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9pPr>
          </a:lstStyle>
          <a:p>
            <a:pPr>
              <a:lnSpc>
                <a:spcPct val="90000"/>
              </a:lnSpc>
              <a:spcBef>
                <a:spcPts val="900"/>
              </a:spcBef>
              <a:buClr>
                <a:srgbClr val="5FAFFF"/>
              </a:buClr>
              <a:buSzPct val="80000"/>
              <a:buFont typeface="Wingdings" charset="2"/>
              <a:buChar char=""/>
              <a:defRPr/>
            </a:pPr>
            <a:r>
              <a:rPr lang="en-AU" altLang="en-US" sz="3600" smtClean="0">
                <a:effectLst>
                  <a:outerShdw blurRad="38100" dist="38100" dir="2700000" algn="tl">
                    <a:srgbClr val="000000"/>
                  </a:outerShdw>
                </a:effectLst>
              </a:rPr>
              <a:t>specific security mechanisms:</a:t>
            </a:r>
          </a:p>
          <a:p>
            <a:pPr lvl="1">
              <a:lnSpc>
                <a:spcPct val="90000"/>
              </a:lnSpc>
              <a:spcBef>
                <a:spcPts val="700"/>
              </a:spcBef>
              <a:buClr>
                <a:srgbClr val="D9D9FF"/>
              </a:buClr>
              <a:buSzPct val="50000"/>
              <a:buFont typeface="Wingdings" charset="2"/>
              <a:buChar char=""/>
              <a:defRPr/>
            </a:pPr>
            <a:r>
              <a:rPr lang="en-US" altLang="en-US" sz="2800" smtClean="0">
                <a:effectLst>
                  <a:outerShdw blurRad="38100" dist="38100" dir="2700000" algn="tl">
                    <a:srgbClr val="000000"/>
                  </a:outerShdw>
                </a:effectLst>
              </a:rPr>
              <a:t>encipherment, digital signatures, access controls, data integrity, authentication exchange, traffic padding, routing control, notarization</a:t>
            </a:r>
          </a:p>
          <a:p>
            <a:pPr>
              <a:lnSpc>
                <a:spcPct val="90000"/>
              </a:lnSpc>
              <a:spcBef>
                <a:spcPts val="900"/>
              </a:spcBef>
              <a:buClr>
                <a:srgbClr val="5FAFFF"/>
              </a:buClr>
              <a:buSzPct val="80000"/>
              <a:buFont typeface="Wingdings" charset="2"/>
              <a:buChar char=""/>
              <a:defRPr/>
            </a:pPr>
            <a:r>
              <a:rPr lang="en-AU" altLang="en-US" sz="3600" smtClean="0">
                <a:effectLst>
                  <a:outerShdw blurRad="38100" dist="38100" dir="2700000" algn="tl">
                    <a:srgbClr val="000000"/>
                  </a:outerShdw>
                </a:effectLst>
              </a:rPr>
              <a:t>pervasive security mechanisms:</a:t>
            </a:r>
          </a:p>
          <a:p>
            <a:pPr lvl="1">
              <a:lnSpc>
                <a:spcPct val="90000"/>
              </a:lnSpc>
              <a:spcBef>
                <a:spcPts val="700"/>
              </a:spcBef>
              <a:buClr>
                <a:srgbClr val="D9D9FF"/>
              </a:buClr>
              <a:buSzPct val="50000"/>
              <a:buFont typeface="Wingdings" charset="2"/>
              <a:buChar char=""/>
              <a:defRPr/>
            </a:pPr>
            <a:r>
              <a:rPr lang="en-US" altLang="en-US" sz="2800" smtClean="0">
                <a:effectLst>
                  <a:outerShdw blurRad="38100" dist="38100" dir="2700000" algn="tl">
                    <a:srgbClr val="000000"/>
                  </a:outerShdw>
                </a:effectLst>
              </a:rPr>
              <a:t>trusted functionality, security labels, event detection, security audit trails, security recovery</a:t>
            </a:r>
          </a:p>
          <a:p>
            <a:pPr>
              <a:lnSpc>
                <a:spcPct val="90000"/>
              </a:lnSpc>
              <a:spcBef>
                <a:spcPts val="800"/>
              </a:spcBef>
              <a:buClrTx/>
              <a:buSzPct val="80000"/>
              <a:buFontTx/>
              <a:buNone/>
              <a:defRPr/>
            </a:pPr>
            <a:endParaRPr lang="en-AU" altLang="en-US" sz="3200" smtClean="0">
              <a:effectLst>
                <a:outerShdw blurRad="38100" dist="38100" dir="2700000" algn="tl">
                  <a:srgbClr val="000000"/>
                </a:outerShdw>
              </a:effectLs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400" b="1" smtClean="0">
                <a:solidFill>
                  <a:srgbClr val="D9D9FF"/>
                </a:solidFill>
                <a:effectLst>
                  <a:outerShdw blurRad="38100" dist="38100" dir="2700000" algn="tl">
                    <a:srgbClr val="000000"/>
                  </a:outerShdw>
                </a:effectLst>
              </a:rPr>
              <a:t>Model for Network Security</a:t>
            </a:r>
          </a:p>
        </p:txBody>
      </p:sp>
      <p:pic>
        <p:nvPicPr>
          <p:cNvPr id="30723" name="Picture 2"/>
          <p:cNvPicPr>
            <a:picLocks noChangeAspect="1" noChangeArrowheads="1"/>
          </p:cNvPicPr>
          <p:nvPr/>
        </p:nvPicPr>
        <p:blipFill>
          <a:blip r:embed="rId3"/>
          <a:srcRect/>
          <a:stretch>
            <a:fillRect/>
          </a:stretch>
        </p:blipFill>
        <p:spPr bwMode="auto">
          <a:xfrm>
            <a:off x="0" y="1524000"/>
            <a:ext cx="9144000" cy="48768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400" b="1" smtClean="0">
                <a:solidFill>
                  <a:srgbClr val="D9D9FF"/>
                </a:solidFill>
                <a:effectLst>
                  <a:outerShdw blurRad="38100" dist="38100" dir="2700000" algn="tl">
                    <a:srgbClr val="000000"/>
                  </a:outerShdw>
                </a:effectLst>
              </a:rPr>
              <a:t>Model for Network Security</a:t>
            </a:r>
          </a:p>
        </p:txBody>
      </p:sp>
      <p:sp>
        <p:nvSpPr>
          <p:cNvPr id="32770" name="Text Box 2"/>
          <p:cNvSpPr txBox="1">
            <a:spLocks noChangeArrowheads="1"/>
          </p:cNvSpPr>
          <p:nvPr/>
        </p:nvSpPr>
        <p:spPr bwMode="auto">
          <a:xfrm>
            <a:off x="457200" y="1676400"/>
            <a:ext cx="8229600" cy="4454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608013" indent="-608013">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FFFFFF"/>
                </a:solidFill>
                <a:latin typeface="Arial" charset="0"/>
                <a:ea typeface="ＭＳ Ｐゴシック" pitchFamily="32" charset="-128"/>
              </a:defRPr>
            </a:lvl1pPr>
            <a:lvl2pPr marL="989013" indent="-531813">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FFFFFF"/>
                </a:solidFill>
                <a:latin typeface="Arial" charset="0"/>
                <a:ea typeface="ＭＳ Ｐゴシック" pitchFamily="32" charset="-128"/>
              </a:defRPr>
            </a:lvl2pPr>
            <a:lvl3pPr>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FFFFFF"/>
                </a:solidFill>
                <a:latin typeface="Arial" charset="0"/>
                <a:ea typeface="ＭＳ Ｐゴシック" pitchFamily="32" charset="-128"/>
              </a:defRPr>
            </a:lvl3pPr>
            <a:lvl4pPr>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FFFFFF"/>
                </a:solidFill>
                <a:latin typeface="Arial" charset="0"/>
                <a:ea typeface="ＭＳ Ｐゴシック" pitchFamily="32" charset="-128"/>
              </a:defRPr>
            </a:lvl4pPr>
            <a:lvl5pPr>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FFFFFF"/>
                </a:solidFill>
                <a:latin typeface="Arial" charset="0"/>
                <a:ea typeface="ＭＳ Ｐゴシック" pitchFamily="32" charset="-128"/>
              </a:defRPr>
            </a:lvl9pPr>
          </a:lstStyle>
          <a:p>
            <a:pPr>
              <a:lnSpc>
                <a:spcPct val="90000"/>
              </a:lnSpc>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using this model requires us to: </a:t>
            </a:r>
          </a:p>
          <a:p>
            <a:pPr lvl="1">
              <a:lnSpc>
                <a:spcPct val="90000"/>
              </a:lnSpc>
              <a:spcBef>
                <a:spcPts val="700"/>
              </a:spcBef>
              <a:buClr>
                <a:srgbClr val="D9D9FF"/>
              </a:buClr>
              <a:buSzPct val="50000"/>
              <a:buFont typeface="Arial" charset="0"/>
              <a:buAutoNum type="arabicPeriod"/>
              <a:defRPr/>
            </a:pPr>
            <a:r>
              <a:rPr lang="en-US" altLang="en-US" sz="2800" smtClean="0">
                <a:effectLst>
                  <a:outerShdw blurRad="38100" dist="38100" dir="2700000" algn="tl">
                    <a:srgbClr val="000000"/>
                  </a:outerShdw>
                </a:effectLst>
              </a:rPr>
              <a:t>design a suitable </a:t>
            </a:r>
            <a:r>
              <a:rPr lang="en-US" altLang="en-US" sz="2800" smtClean="0">
                <a:solidFill>
                  <a:srgbClr val="FFFF00"/>
                </a:solidFill>
                <a:effectLst>
                  <a:outerShdw blurRad="38100" dist="38100" dir="2700000" algn="tl">
                    <a:srgbClr val="000000"/>
                  </a:outerShdw>
                </a:effectLst>
              </a:rPr>
              <a:t>algorithm for the security transformation</a:t>
            </a:r>
            <a:r>
              <a:rPr lang="en-US" altLang="en-US" sz="2800" smtClean="0">
                <a:effectLst>
                  <a:outerShdw blurRad="38100" dist="38100" dir="2700000" algn="tl">
                    <a:srgbClr val="000000"/>
                  </a:outerShdw>
                </a:effectLst>
              </a:rPr>
              <a:t> </a:t>
            </a:r>
          </a:p>
          <a:p>
            <a:pPr lvl="1">
              <a:lnSpc>
                <a:spcPct val="90000"/>
              </a:lnSpc>
              <a:spcBef>
                <a:spcPts val="700"/>
              </a:spcBef>
              <a:buClr>
                <a:srgbClr val="D9D9FF"/>
              </a:buClr>
              <a:buSzPct val="50000"/>
              <a:buFont typeface="Arial" charset="0"/>
              <a:buAutoNum type="arabicPeriod"/>
              <a:defRPr/>
            </a:pPr>
            <a:r>
              <a:rPr lang="en-US" altLang="en-US" sz="2800" smtClean="0">
                <a:solidFill>
                  <a:srgbClr val="FFFF00"/>
                </a:solidFill>
                <a:effectLst>
                  <a:outerShdw blurRad="38100" dist="38100" dir="2700000" algn="tl">
                    <a:srgbClr val="000000"/>
                  </a:outerShdw>
                </a:effectLst>
              </a:rPr>
              <a:t>generate the secret information</a:t>
            </a:r>
            <a:r>
              <a:rPr lang="en-US" altLang="en-US" sz="2800" smtClean="0">
                <a:effectLst>
                  <a:outerShdw blurRad="38100" dist="38100" dir="2700000" algn="tl">
                    <a:srgbClr val="000000"/>
                  </a:outerShdw>
                </a:effectLst>
              </a:rPr>
              <a:t> (keys) used by the algorithm </a:t>
            </a:r>
          </a:p>
          <a:p>
            <a:pPr lvl="1">
              <a:lnSpc>
                <a:spcPct val="90000"/>
              </a:lnSpc>
              <a:spcBef>
                <a:spcPts val="700"/>
              </a:spcBef>
              <a:buClr>
                <a:srgbClr val="D9D9FF"/>
              </a:buClr>
              <a:buSzPct val="50000"/>
              <a:buFont typeface="Arial" charset="0"/>
              <a:buAutoNum type="arabicPeriod"/>
              <a:defRPr/>
            </a:pPr>
            <a:r>
              <a:rPr lang="en-US" altLang="en-US" sz="2800" smtClean="0">
                <a:effectLst>
                  <a:outerShdw blurRad="38100" dist="38100" dir="2700000" algn="tl">
                    <a:srgbClr val="000000"/>
                  </a:outerShdw>
                </a:effectLst>
              </a:rPr>
              <a:t>develop methods to </a:t>
            </a:r>
            <a:r>
              <a:rPr lang="en-US" altLang="en-US" sz="2800" smtClean="0">
                <a:solidFill>
                  <a:srgbClr val="FFFF00"/>
                </a:solidFill>
                <a:effectLst>
                  <a:outerShdw blurRad="38100" dist="38100" dir="2700000" algn="tl">
                    <a:srgbClr val="000000"/>
                  </a:outerShdw>
                </a:effectLst>
              </a:rPr>
              <a:t>distribute and share the secret information</a:t>
            </a:r>
            <a:r>
              <a:rPr lang="en-US" altLang="en-US" sz="2800" smtClean="0">
                <a:effectLst>
                  <a:outerShdw blurRad="38100" dist="38100" dir="2700000" algn="tl">
                    <a:srgbClr val="000000"/>
                  </a:outerShdw>
                </a:effectLst>
              </a:rPr>
              <a:t> </a:t>
            </a:r>
          </a:p>
          <a:p>
            <a:pPr lvl="1">
              <a:lnSpc>
                <a:spcPct val="90000"/>
              </a:lnSpc>
              <a:spcBef>
                <a:spcPts val="700"/>
              </a:spcBef>
              <a:buClr>
                <a:srgbClr val="D9D9FF"/>
              </a:buClr>
              <a:buSzPct val="50000"/>
              <a:buFont typeface="Arial" charset="0"/>
              <a:buAutoNum type="arabicPeriod"/>
              <a:defRPr/>
            </a:pPr>
            <a:r>
              <a:rPr lang="en-US" altLang="en-US" sz="2800" smtClean="0">
                <a:effectLst>
                  <a:outerShdw blurRad="38100" dist="38100" dir="2700000" algn="tl">
                    <a:srgbClr val="000000"/>
                  </a:outerShdw>
                </a:effectLst>
              </a:rPr>
              <a:t>specify a </a:t>
            </a:r>
            <a:r>
              <a:rPr lang="en-US" altLang="en-US" sz="2800" smtClean="0">
                <a:solidFill>
                  <a:srgbClr val="FFFF00"/>
                </a:solidFill>
                <a:effectLst>
                  <a:outerShdw blurRad="38100" dist="38100" dir="2700000" algn="tl">
                    <a:srgbClr val="000000"/>
                  </a:outerShdw>
                </a:effectLst>
              </a:rPr>
              <a:t>protocol </a:t>
            </a:r>
            <a:r>
              <a:rPr lang="en-US" altLang="en-US" sz="2800" smtClean="0">
                <a:effectLst>
                  <a:outerShdw blurRad="38100" dist="38100" dir="2700000" algn="tl">
                    <a:srgbClr val="000000"/>
                  </a:outerShdw>
                </a:effectLst>
              </a:rPr>
              <a:t>enabling the principals to use the transformation and secret information for a security service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3277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3277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3277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327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457200" y="192088"/>
            <a:ext cx="8229600" cy="13112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000" b="1" smtClean="0">
                <a:solidFill>
                  <a:srgbClr val="D9D9FF"/>
                </a:solidFill>
                <a:effectLst>
                  <a:outerShdw blurRad="38100" dist="38100" dir="2700000" algn="tl">
                    <a:srgbClr val="000000"/>
                  </a:outerShdw>
                </a:effectLst>
              </a:rPr>
              <a:t>Model for Network Access Security</a:t>
            </a:r>
          </a:p>
        </p:txBody>
      </p:sp>
      <p:pic>
        <p:nvPicPr>
          <p:cNvPr id="32771" name="Picture 2"/>
          <p:cNvPicPr>
            <a:picLocks noChangeAspect="1" noChangeArrowheads="1"/>
          </p:cNvPicPr>
          <p:nvPr/>
        </p:nvPicPr>
        <p:blipFill>
          <a:blip r:embed="rId3"/>
          <a:srcRect l="2013"/>
          <a:stretch>
            <a:fillRect/>
          </a:stretch>
        </p:blipFill>
        <p:spPr bwMode="auto">
          <a:xfrm>
            <a:off x="179388" y="2438400"/>
            <a:ext cx="8761412" cy="29845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400" b="1" smtClean="0">
                <a:solidFill>
                  <a:srgbClr val="D9D9FF"/>
                </a:solidFill>
                <a:effectLst>
                  <a:outerShdw blurRad="38100" dist="38100" dir="2700000" algn="tl">
                    <a:srgbClr val="000000"/>
                  </a:outerShdw>
                </a:effectLst>
              </a:rPr>
              <a:t>Standards Organizations</a:t>
            </a:r>
          </a:p>
        </p:txBody>
      </p:sp>
      <p:sp>
        <p:nvSpPr>
          <p:cNvPr id="7170" name="Text Box 2"/>
          <p:cNvSpPr txBox="1">
            <a:spLocks noChangeArrowheads="1"/>
          </p:cNvSpPr>
          <p:nvPr/>
        </p:nvSpPr>
        <p:spPr bwMode="auto">
          <a:xfrm>
            <a:off x="457200" y="1676400"/>
            <a:ext cx="8229600" cy="48847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9pPr>
          </a:lstStyle>
          <a:p>
            <a:pPr>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National Institute of Standards &amp; Technology (NIST)</a:t>
            </a:r>
          </a:p>
          <a:p>
            <a:pPr>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Internet Society (ISOC)</a:t>
            </a:r>
          </a:p>
          <a:p>
            <a:pPr>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International Telecommunication Union Telecommunication Standardization Sector (ITU-T)</a:t>
            </a:r>
          </a:p>
          <a:p>
            <a:pPr>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International Organization for Standardization (ISO)</a:t>
            </a:r>
          </a:p>
          <a:p>
            <a:pPr>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RSA Labs (de facto)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457200" y="192088"/>
            <a:ext cx="8229600" cy="13112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000" b="1" smtClean="0">
                <a:solidFill>
                  <a:srgbClr val="D9D9FF"/>
                </a:solidFill>
                <a:effectLst>
                  <a:outerShdw blurRad="38100" dist="38100" dir="2700000" algn="tl">
                    <a:srgbClr val="000000"/>
                  </a:outerShdw>
                </a:effectLst>
              </a:rPr>
              <a:t>Model for Network Access Security</a:t>
            </a:r>
          </a:p>
        </p:txBody>
      </p:sp>
      <p:sp>
        <p:nvSpPr>
          <p:cNvPr id="34818" name="Text Box 2"/>
          <p:cNvSpPr txBox="1">
            <a:spLocks noChangeArrowheads="1"/>
          </p:cNvSpPr>
          <p:nvPr/>
        </p:nvSpPr>
        <p:spPr bwMode="auto">
          <a:xfrm>
            <a:off x="457200" y="1676400"/>
            <a:ext cx="8229600" cy="29765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608013" indent="-608013">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FFFFFF"/>
                </a:solidFill>
                <a:latin typeface="Arial" charset="0"/>
                <a:ea typeface="ＭＳ Ｐゴシック" pitchFamily="32" charset="-128"/>
              </a:defRPr>
            </a:lvl1pPr>
            <a:lvl2pPr marL="989013" indent="-531813">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FFFFFF"/>
                </a:solidFill>
                <a:latin typeface="Arial" charset="0"/>
                <a:ea typeface="ＭＳ Ｐゴシック" pitchFamily="32" charset="-128"/>
              </a:defRPr>
            </a:lvl2pPr>
            <a:lvl3pPr>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FFFFFF"/>
                </a:solidFill>
                <a:latin typeface="Arial" charset="0"/>
                <a:ea typeface="ＭＳ Ｐゴシック" pitchFamily="32" charset="-128"/>
              </a:defRPr>
            </a:lvl3pPr>
            <a:lvl4pPr>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FFFFFF"/>
                </a:solidFill>
                <a:latin typeface="Arial" charset="0"/>
                <a:ea typeface="ＭＳ Ｐゴシック" pitchFamily="32" charset="-128"/>
              </a:defRPr>
            </a:lvl4pPr>
            <a:lvl5pPr>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1177925" algn="l"/>
                <a:tab pos="2092325" algn="l"/>
                <a:tab pos="3006725" algn="l"/>
                <a:tab pos="3921125" algn="l"/>
                <a:tab pos="4835525" algn="l"/>
                <a:tab pos="5749925" algn="l"/>
                <a:tab pos="6664325" algn="l"/>
                <a:tab pos="7578725" algn="l"/>
                <a:tab pos="8493125" algn="l"/>
                <a:tab pos="9407525" algn="l"/>
                <a:tab pos="10321925" algn="l"/>
              </a:tabLst>
              <a:defRPr sz="2400">
                <a:solidFill>
                  <a:srgbClr val="FFFFFF"/>
                </a:solidFill>
                <a:latin typeface="Arial" charset="0"/>
                <a:ea typeface="ＭＳ Ｐゴシック" pitchFamily="32" charset="-128"/>
              </a:defRPr>
            </a:lvl9pPr>
          </a:lstStyle>
          <a:p>
            <a:pPr>
              <a:lnSpc>
                <a:spcPct val="90000"/>
              </a:lnSpc>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using this model requires us to: </a:t>
            </a:r>
          </a:p>
          <a:p>
            <a:pPr lvl="1">
              <a:lnSpc>
                <a:spcPct val="90000"/>
              </a:lnSpc>
              <a:spcBef>
                <a:spcPts val="700"/>
              </a:spcBef>
              <a:buClr>
                <a:srgbClr val="D9D9FF"/>
              </a:buClr>
              <a:buSzPct val="50000"/>
              <a:buFont typeface="Arial" charset="0"/>
              <a:buAutoNum type="arabicPeriod"/>
              <a:defRPr/>
            </a:pPr>
            <a:r>
              <a:rPr lang="en-US" altLang="en-US" sz="2800" smtClean="0">
                <a:effectLst>
                  <a:outerShdw blurRad="38100" dist="38100" dir="2700000" algn="tl">
                    <a:srgbClr val="000000"/>
                  </a:outerShdw>
                </a:effectLst>
              </a:rPr>
              <a:t>select appropriate gatekeeper functions to </a:t>
            </a:r>
            <a:r>
              <a:rPr lang="en-US" altLang="en-US" sz="2800" smtClean="0">
                <a:solidFill>
                  <a:srgbClr val="FFFF00"/>
                </a:solidFill>
                <a:effectLst>
                  <a:outerShdw blurRad="38100" dist="38100" dir="2700000" algn="tl">
                    <a:srgbClr val="000000"/>
                  </a:outerShdw>
                </a:effectLst>
              </a:rPr>
              <a:t>identify users</a:t>
            </a:r>
            <a:r>
              <a:rPr lang="en-US" altLang="en-US" sz="2800" smtClean="0">
                <a:effectLst>
                  <a:outerShdw blurRad="38100" dist="38100" dir="2700000" algn="tl">
                    <a:srgbClr val="000000"/>
                  </a:outerShdw>
                </a:effectLst>
              </a:rPr>
              <a:t> </a:t>
            </a:r>
          </a:p>
          <a:p>
            <a:pPr lvl="1">
              <a:lnSpc>
                <a:spcPct val="90000"/>
              </a:lnSpc>
              <a:spcBef>
                <a:spcPts val="700"/>
              </a:spcBef>
              <a:buClr>
                <a:srgbClr val="D9D9FF"/>
              </a:buClr>
              <a:buSzPct val="50000"/>
              <a:buFont typeface="Arial" charset="0"/>
              <a:buAutoNum type="arabicPeriod"/>
              <a:defRPr/>
            </a:pPr>
            <a:r>
              <a:rPr lang="en-US" altLang="en-US" sz="2800" smtClean="0">
                <a:effectLst>
                  <a:outerShdw blurRad="38100" dist="38100" dir="2700000" algn="tl">
                    <a:srgbClr val="000000"/>
                  </a:outerShdw>
                </a:effectLst>
              </a:rPr>
              <a:t>implement security controls to ensure only </a:t>
            </a:r>
            <a:r>
              <a:rPr lang="en-US" altLang="en-US" sz="2800" smtClean="0">
                <a:solidFill>
                  <a:srgbClr val="FFFF00"/>
                </a:solidFill>
                <a:effectLst>
                  <a:outerShdw blurRad="38100" dist="38100" dir="2700000" algn="tl">
                    <a:srgbClr val="000000"/>
                  </a:outerShdw>
                </a:effectLst>
              </a:rPr>
              <a:t>authorised users access</a:t>
            </a:r>
            <a:r>
              <a:rPr lang="en-US" altLang="en-US" sz="2800" smtClean="0">
                <a:effectLst>
                  <a:outerShdw blurRad="38100" dist="38100" dir="2700000" algn="tl">
                    <a:srgbClr val="000000"/>
                  </a:outerShdw>
                </a:effectLst>
              </a:rPr>
              <a:t> designated information or resources </a:t>
            </a:r>
          </a:p>
        </p:txBody>
      </p:sp>
      <p:sp>
        <p:nvSpPr>
          <p:cNvPr id="34819" name="Rectangle 3"/>
          <p:cNvSpPr>
            <a:spLocks noChangeArrowheads="1"/>
          </p:cNvSpPr>
          <p:nvPr/>
        </p:nvSpPr>
        <p:spPr bwMode="auto">
          <a:xfrm>
            <a:off x="468313" y="4292600"/>
            <a:ext cx="8229600" cy="2160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46800" rIns="90000" bIns="46800"/>
          <a:lstStyle>
            <a:lvl1pPr marL="608013" indent="-608013">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defRPr sz="2400">
                <a:solidFill>
                  <a:srgbClr val="FFFFFF"/>
                </a:solidFill>
                <a:latin typeface="Arial" charset="0"/>
                <a:ea typeface="ＭＳ Ｐゴシック" pitchFamily="32" charset="-128"/>
              </a:defRPr>
            </a:lvl1pPr>
            <a:lvl2pPr marL="989013" indent="-531813">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defRPr sz="2400">
                <a:solidFill>
                  <a:srgbClr val="FFFFFF"/>
                </a:solidFill>
                <a:latin typeface="Arial" charset="0"/>
                <a:ea typeface="ＭＳ Ｐゴシック" pitchFamily="32" charset="-128"/>
              </a:defRPr>
            </a:lvl2pPr>
            <a:lvl3pPr>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defRPr sz="2400">
                <a:solidFill>
                  <a:srgbClr val="FFFFFF"/>
                </a:solidFill>
                <a:latin typeface="Arial" charset="0"/>
                <a:ea typeface="ＭＳ Ｐゴシック" pitchFamily="32" charset="-128"/>
              </a:defRPr>
            </a:lvl3pPr>
            <a:lvl4pPr>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defRPr sz="2400">
                <a:solidFill>
                  <a:srgbClr val="FFFFFF"/>
                </a:solidFill>
                <a:latin typeface="Arial" charset="0"/>
                <a:ea typeface="ＭＳ Ｐゴシック" pitchFamily="32" charset="-128"/>
              </a:defRPr>
            </a:lvl4pPr>
            <a:lvl5pPr>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defRPr sz="2400">
                <a:solidFill>
                  <a:srgbClr val="FFFFFF"/>
                </a:solidFill>
                <a:latin typeface="Arial" charset="0"/>
                <a:ea typeface="ＭＳ Ｐゴシック" pitchFamily="32" charset="-128"/>
              </a:defRPr>
            </a:lvl9pPr>
          </a:lstStyle>
          <a:p>
            <a:pPr>
              <a:lnSpc>
                <a:spcPct val="90000"/>
              </a:lnSpc>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note that model does not include: </a:t>
            </a:r>
          </a:p>
          <a:p>
            <a:pPr lvl="1">
              <a:lnSpc>
                <a:spcPct val="90000"/>
              </a:lnSpc>
              <a:spcBef>
                <a:spcPts val="700"/>
              </a:spcBef>
              <a:buClr>
                <a:srgbClr val="D9D9FF"/>
              </a:buClr>
              <a:buSzPct val="50000"/>
              <a:buFont typeface="Arial" charset="0"/>
              <a:buAutoNum type="arabicPeriod"/>
              <a:defRPr/>
            </a:pPr>
            <a:r>
              <a:rPr lang="en-US" altLang="en-US" sz="2800" smtClean="0">
                <a:effectLst>
                  <a:outerShdw blurRad="38100" dist="38100" dir="2700000" algn="tl">
                    <a:srgbClr val="000000"/>
                  </a:outerShdw>
                </a:effectLst>
              </a:rPr>
              <a:t>monitoring of system for successful penetration </a:t>
            </a:r>
          </a:p>
          <a:p>
            <a:pPr lvl="1">
              <a:lnSpc>
                <a:spcPct val="90000"/>
              </a:lnSpc>
              <a:spcBef>
                <a:spcPts val="700"/>
              </a:spcBef>
              <a:buClr>
                <a:srgbClr val="D9D9FF"/>
              </a:buClr>
              <a:buSzPct val="50000"/>
              <a:buFont typeface="Arial" charset="0"/>
              <a:buAutoNum type="arabicPeriod"/>
              <a:defRPr/>
            </a:pPr>
            <a:r>
              <a:rPr lang="en-US" altLang="en-US" sz="2800" smtClean="0">
                <a:effectLst>
                  <a:outerShdw blurRad="38100" dist="38100" dir="2700000" algn="tl">
                    <a:srgbClr val="000000"/>
                  </a:outerShdw>
                </a:effectLst>
              </a:rPr>
              <a:t>monitoring of authorized users for misuse</a:t>
            </a:r>
          </a:p>
          <a:p>
            <a:pPr lvl="1">
              <a:lnSpc>
                <a:spcPct val="90000"/>
              </a:lnSpc>
              <a:spcBef>
                <a:spcPts val="700"/>
              </a:spcBef>
              <a:buClr>
                <a:srgbClr val="D9D9FF"/>
              </a:buClr>
              <a:buSzPct val="50000"/>
              <a:buFont typeface="Arial" charset="0"/>
              <a:buAutoNum type="arabicPeriod"/>
              <a:defRPr/>
            </a:pPr>
            <a:r>
              <a:rPr lang="en-US" altLang="en-US" sz="2800" smtClean="0">
                <a:effectLst>
                  <a:outerShdw blurRad="38100" dist="38100" dir="2700000" algn="tl">
                    <a:srgbClr val="000000"/>
                  </a:outerShdw>
                </a:effectLst>
              </a:rPr>
              <a:t>audit logging for forensic uses, etc.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3481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3481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fill="hold" nodeType="clickEffect">
                                  <p:stCondLst>
                                    <p:cond delay="0"/>
                                  </p:stCondLst>
                                  <p:childTnLst>
                                    <p:set>
                                      <p:cBhvr additive="repl">
                                        <p:cTn id="22"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400" b="1" smtClean="0">
                <a:solidFill>
                  <a:srgbClr val="D9D9FF"/>
                </a:solidFill>
                <a:effectLst>
                  <a:outerShdw blurRad="38100" dist="38100" dir="2700000" algn="tl">
                    <a:srgbClr val="000000"/>
                  </a:outerShdw>
                </a:effectLst>
              </a:rPr>
              <a:t>Summary</a:t>
            </a:r>
          </a:p>
        </p:txBody>
      </p:sp>
      <p:sp>
        <p:nvSpPr>
          <p:cNvPr id="35842" name="Text Box 2"/>
          <p:cNvSpPr txBox="1">
            <a:spLocks noChangeArrowheads="1"/>
          </p:cNvSpPr>
          <p:nvPr/>
        </p:nvSpPr>
        <p:spPr bwMode="auto">
          <a:xfrm>
            <a:off x="457200" y="1676400"/>
            <a:ext cx="8229600" cy="4454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9pPr>
          </a:lstStyle>
          <a:p>
            <a:pPr>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topic roadmap &amp; standards organizations</a:t>
            </a:r>
          </a:p>
          <a:p>
            <a:pPr>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security concepts:</a:t>
            </a:r>
          </a:p>
          <a:p>
            <a:pPr lvl="1">
              <a:spcBef>
                <a:spcPts val="700"/>
              </a:spcBef>
              <a:buClr>
                <a:srgbClr val="D9D9FF"/>
              </a:buClr>
              <a:buSzPct val="50000"/>
              <a:buFont typeface="Wingdings" charset="2"/>
              <a:buChar char=""/>
              <a:defRPr/>
            </a:pPr>
            <a:r>
              <a:rPr lang="en-US" altLang="en-US" sz="2800" smtClean="0">
                <a:effectLst>
                  <a:outerShdw blurRad="38100" dist="38100" dir="2700000" algn="tl">
                    <a:srgbClr val="000000"/>
                  </a:outerShdw>
                </a:effectLst>
              </a:rPr>
              <a:t>confidentiality, integrity, availability</a:t>
            </a:r>
          </a:p>
          <a:p>
            <a:pPr>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X.800 security architecture</a:t>
            </a:r>
          </a:p>
          <a:p>
            <a:pPr>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security attacks, services, mechanisms</a:t>
            </a:r>
          </a:p>
          <a:p>
            <a:pPr>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models for network (access) security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400" b="1" smtClean="0">
                <a:solidFill>
                  <a:srgbClr val="D9D9FF"/>
                </a:solidFill>
                <a:effectLst>
                  <a:outerShdw blurRad="38100" dist="38100" dir="2700000" algn="tl">
                    <a:srgbClr val="000000"/>
                  </a:outerShdw>
                </a:effectLst>
              </a:rPr>
              <a:t>Chapter 1 – Introduction</a:t>
            </a:r>
          </a:p>
        </p:txBody>
      </p:sp>
      <p:sp>
        <p:nvSpPr>
          <p:cNvPr id="8194" name="Text Box 2"/>
          <p:cNvSpPr txBox="1">
            <a:spLocks noChangeArrowheads="1"/>
          </p:cNvSpPr>
          <p:nvPr/>
        </p:nvSpPr>
        <p:spPr bwMode="auto">
          <a:xfrm>
            <a:off x="539750" y="2133600"/>
            <a:ext cx="8229600" cy="40957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9pPr>
          </a:lstStyle>
          <a:p>
            <a:pPr>
              <a:spcBef>
                <a:spcPts val="800"/>
              </a:spcBef>
              <a:buClr>
                <a:srgbClr val="5FAFFF"/>
              </a:buClr>
              <a:buSzPct val="80000"/>
              <a:buFont typeface="Wingdings" charset="2"/>
              <a:buChar char=""/>
              <a:defRPr/>
            </a:pPr>
            <a:r>
              <a:rPr lang="en-US" altLang="en-US" sz="3200" i="1" smtClean="0">
                <a:effectLst>
                  <a:outerShdw blurRad="38100" dist="38100" dir="2700000" algn="tl">
                    <a:srgbClr val="000000"/>
                  </a:outerShdw>
                </a:effectLst>
              </a:rPr>
              <a:t>The combination of space, time, and strength that must be considered as the basic elements of this theory of defense makes this a fairly complicated matter. Consequently, it is not easy to find a fixed point of departure.</a:t>
            </a:r>
            <a:r>
              <a:rPr lang="en-AU" altLang="en-US" sz="3200" i="1" smtClean="0">
                <a:effectLst>
                  <a:outerShdw blurRad="38100" dist="38100" dir="2700000" algn="tl">
                    <a:srgbClr val="000000"/>
                  </a:outerShdw>
                </a:effectLst>
              </a:rPr>
              <a:t>. </a:t>
            </a:r>
          </a:p>
          <a:p>
            <a:pPr>
              <a:lnSpc>
                <a:spcPct val="90000"/>
              </a:lnSpc>
              <a:spcBef>
                <a:spcPts val="800"/>
              </a:spcBef>
              <a:buClrTx/>
              <a:buSzPct val="80000"/>
              <a:buFontTx/>
              <a:buNone/>
              <a:defRPr/>
            </a:pPr>
            <a:r>
              <a:rPr lang="en-AU" altLang="en-US" sz="3200" b="1" smtClean="0">
                <a:effectLst>
                  <a:outerShdw blurRad="38100" dist="38100" dir="2700000" algn="tl">
                    <a:srgbClr val="000000"/>
                  </a:outerShdw>
                </a:effectLst>
              </a:rPr>
              <a:t>	— </a:t>
            </a:r>
            <a:r>
              <a:rPr lang="en-US" altLang="en-US" sz="3200" b="1" i="1" smtClean="0">
                <a:effectLst>
                  <a:outerShdw blurRad="38100" dist="38100" dir="2700000" algn="tl">
                    <a:srgbClr val="000000"/>
                  </a:outerShdw>
                </a:effectLst>
              </a:rPr>
              <a:t>On War, Carl Von Clausewitz</a:t>
            </a:r>
          </a:p>
          <a:p>
            <a:pPr>
              <a:lnSpc>
                <a:spcPct val="90000"/>
              </a:lnSpc>
              <a:spcBef>
                <a:spcPts val="800"/>
              </a:spcBef>
              <a:buClr>
                <a:srgbClr val="5FAFFF"/>
              </a:buClr>
              <a:buSzPct val="80000"/>
              <a:buFont typeface="Wingdings" charset="2"/>
              <a:buNone/>
              <a:defRPr/>
            </a:pPr>
            <a:endParaRPr lang="en-AU" altLang="en-US" sz="3200" b="1" i="1" smtClean="0">
              <a:effectLst>
                <a:outerShdw blurRad="38100" dist="38100" dir="2700000" algn="tl">
                  <a:srgbClr val="000000"/>
                </a:outerShdw>
              </a:effectLs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400" b="1" smtClean="0">
                <a:solidFill>
                  <a:srgbClr val="D9D9FF"/>
                </a:solidFill>
                <a:effectLst>
                  <a:outerShdw blurRad="38100" dist="38100" dir="2700000" algn="tl">
                    <a:srgbClr val="000000"/>
                  </a:outerShdw>
                </a:effectLst>
              </a:rPr>
              <a:t>Computer Security</a:t>
            </a:r>
          </a:p>
        </p:txBody>
      </p:sp>
      <p:sp>
        <p:nvSpPr>
          <p:cNvPr id="9218" name="Text Box 2"/>
          <p:cNvSpPr txBox="1">
            <a:spLocks noChangeArrowheads="1"/>
          </p:cNvSpPr>
          <p:nvPr/>
        </p:nvSpPr>
        <p:spPr bwMode="auto">
          <a:xfrm>
            <a:off x="457200" y="1676400"/>
            <a:ext cx="8229600" cy="4953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9pPr>
          </a:lstStyle>
          <a:p>
            <a:pPr>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the protection afforded to an automated information system in order to attain the applicable objectives of preserving the integrity, availability and confidentiality of information system resources (includes hardware, software, firmware, information/data, and telecommunications)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400" b="1" smtClean="0">
                <a:solidFill>
                  <a:srgbClr val="D9D9FF"/>
                </a:solidFill>
                <a:effectLst>
                  <a:outerShdw blurRad="38100" dist="38100" dir="2700000" algn="tl">
                    <a:srgbClr val="000000"/>
                  </a:outerShdw>
                </a:effectLst>
              </a:rPr>
              <a:t>Key Security Concepts</a:t>
            </a:r>
          </a:p>
        </p:txBody>
      </p:sp>
      <p:pic>
        <p:nvPicPr>
          <p:cNvPr id="9219" name="Picture 2"/>
          <p:cNvPicPr>
            <a:picLocks noChangeAspect="1" noChangeArrowheads="1"/>
          </p:cNvPicPr>
          <p:nvPr/>
        </p:nvPicPr>
        <p:blipFill>
          <a:blip r:embed="rId3"/>
          <a:srcRect l="4631" t="10738" r="4631" b="21477"/>
          <a:stretch>
            <a:fillRect/>
          </a:stretch>
        </p:blipFill>
        <p:spPr bwMode="auto">
          <a:xfrm>
            <a:off x="1828800" y="1371600"/>
            <a:ext cx="5286375" cy="5110163"/>
          </a:xfrm>
          <a:prstGeom prst="rect">
            <a:avLst/>
          </a:prstGeom>
          <a:noFill/>
          <a:ln w="9525">
            <a:noFill/>
            <a:round/>
            <a:headEnd/>
            <a:tailEnd/>
          </a:ln>
          <a:effec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400" b="1" smtClean="0">
                <a:solidFill>
                  <a:srgbClr val="D9D9FF"/>
                </a:solidFill>
                <a:effectLst>
                  <a:outerShdw blurRad="38100" dist="38100" dir="2700000" algn="tl">
                    <a:srgbClr val="000000"/>
                  </a:outerShdw>
                </a:effectLst>
              </a:rPr>
              <a:t>Levels of Impact</a:t>
            </a:r>
          </a:p>
        </p:txBody>
      </p:sp>
      <p:sp>
        <p:nvSpPr>
          <p:cNvPr id="11266" name="Text Box 2"/>
          <p:cNvSpPr txBox="1">
            <a:spLocks noChangeArrowheads="1"/>
          </p:cNvSpPr>
          <p:nvPr/>
        </p:nvSpPr>
        <p:spPr bwMode="auto">
          <a:xfrm>
            <a:off x="457200" y="1676400"/>
            <a:ext cx="8229600" cy="4454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9pPr>
          </a:lstStyle>
          <a:p>
            <a:pPr>
              <a:spcBef>
                <a:spcPts val="800"/>
              </a:spcBef>
              <a:buClr>
                <a:srgbClr val="5FAFFF"/>
              </a:buClr>
              <a:buSzPct val="80000"/>
              <a:buFont typeface="Wingdings" charset="2"/>
              <a:buChar char=""/>
              <a:defRPr/>
            </a:pPr>
            <a:r>
              <a:rPr lang="en-US" altLang="en-US" sz="3200" smtClean="0">
                <a:effectLst>
                  <a:outerShdw blurRad="38100" dist="38100" dir="2700000" algn="tl">
                    <a:srgbClr val="000000"/>
                  </a:outerShdw>
                </a:effectLst>
              </a:rPr>
              <a:t>can define 3 levels of impact from a security breach</a:t>
            </a:r>
          </a:p>
          <a:p>
            <a:pPr lvl="1">
              <a:spcBef>
                <a:spcPts val="700"/>
              </a:spcBef>
              <a:buClr>
                <a:srgbClr val="D9D9FF"/>
              </a:buClr>
              <a:buSzPct val="50000"/>
              <a:buFont typeface="Wingdings" charset="2"/>
              <a:buChar char=""/>
              <a:defRPr/>
            </a:pPr>
            <a:r>
              <a:rPr lang="en-US" altLang="en-US" sz="2800" smtClean="0">
                <a:effectLst>
                  <a:outerShdw blurRad="38100" dist="38100" dir="2700000" algn="tl">
                    <a:srgbClr val="000000"/>
                  </a:outerShdw>
                </a:effectLst>
              </a:rPr>
              <a:t>Low</a:t>
            </a:r>
          </a:p>
          <a:p>
            <a:pPr lvl="1">
              <a:spcBef>
                <a:spcPts val="700"/>
              </a:spcBef>
              <a:buClr>
                <a:srgbClr val="D9D9FF"/>
              </a:buClr>
              <a:buSzPct val="50000"/>
              <a:buFont typeface="Wingdings" charset="2"/>
              <a:buChar char=""/>
              <a:defRPr/>
            </a:pPr>
            <a:r>
              <a:rPr lang="en-US" altLang="en-US" sz="2800" smtClean="0">
                <a:effectLst>
                  <a:outerShdw blurRad="38100" dist="38100" dir="2700000" algn="tl">
                    <a:srgbClr val="000000"/>
                  </a:outerShdw>
                </a:effectLst>
              </a:rPr>
              <a:t>Moderate</a:t>
            </a:r>
          </a:p>
          <a:p>
            <a:pPr lvl="1">
              <a:spcBef>
                <a:spcPts val="700"/>
              </a:spcBef>
              <a:buClr>
                <a:srgbClr val="D9D9FF"/>
              </a:buClr>
              <a:buSzPct val="50000"/>
              <a:buFont typeface="Wingdings" charset="2"/>
              <a:buChar char=""/>
              <a:defRPr/>
            </a:pPr>
            <a:r>
              <a:rPr lang="en-US" altLang="en-US" sz="2800" smtClean="0">
                <a:effectLst>
                  <a:outerShdw blurRad="38100" dist="38100" dir="2700000" algn="tl">
                    <a:srgbClr val="000000"/>
                  </a:outerShdw>
                </a:effectLst>
              </a:rPr>
              <a:t>High</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400" b="1" smtClean="0">
                <a:solidFill>
                  <a:srgbClr val="D9D9FF"/>
                </a:solidFill>
                <a:effectLst>
                  <a:outerShdw blurRad="38100" dist="38100" dir="2700000" algn="tl">
                    <a:srgbClr val="000000"/>
                  </a:outerShdw>
                </a:effectLst>
              </a:rPr>
              <a:t>Low Impact</a:t>
            </a:r>
          </a:p>
        </p:txBody>
      </p:sp>
      <p:sp>
        <p:nvSpPr>
          <p:cNvPr id="12290" name="Text Box 2"/>
          <p:cNvSpPr txBox="1">
            <a:spLocks noChangeArrowheads="1"/>
          </p:cNvSpPr>
          <p:nvPr/>
        </p:nvSpPr>
        <p:spPr bwMode="auto">
          <a:xfrm>
            <a:off x="457200" y="1676400"/>
            <a:ext cx="8229600" cy="4860925"/>
          </a:xfrm>
          <a:prstGeom prst="rect">
            <a:avLst/>
          </a:prstGeom>
          <a:noFill/>
          <a:ln w="9525">
            <a:noFill/>
            <a:round/>
            <a:headEnd/>
            <a:tailEnd/>
          </a:ln>
          <a:effectLst/>
        </p:spPr>
        <p:txBody>
          <a:bodyPr/>
          <a:lstStyle/>
          <a:p>
            <a:pPr marL="341313" indent="-341313">
              <a:spcBef>
                <a:spcPts val="6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solidFill>
                  <a:srgbClr val="FFFFFF"/>
                </a:solidFill>
                <a:cs typeface="Arial" charset="0"/>
              </a:rPr>
              <a:t>The loss could be expected to have a limited adverse effect on organizational operations, organizational assets, or individuals. </a:t>
            </a:r>
          </a:p>
          <a:p>
            <a:pPr marL="341313" indent="-341313">
              <a:spcBef>
                <a:spcPts val="6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solidFill>
                  <a:srgbClr val="FFFFFF"/>
                </a:solidFill>
                <a:cs typeface="Arial" charset="0"/>
              </a:rPr>
              <a:t>A limited adverse effect means that, for example, the loss of confidentiality, integrity, or availability might </a:t>
            </a:r>
          </a:p>
          <a:p>
            <a:pPr marL="741363" lvl="1" indent="-284163">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solidFill>
                  <a:srgbClr val="FFFFFF"/>
                </a:solidFill>
                <a:cs typeface="Arial" charset="0"/>
              </a:rPr>
              <a:t>(i) cause a degradation in mission capability to an extent and duration that the organization is able to perform its primary functions, but the effectiveness of the functions is noticeably reduced; </a:t>
            </a:r>
          </a:p>
          <a:p>
            <a:pPr marL="741363" lvl="1" indent="-284163">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solidFill>
                  <a:srgbClr val="FFFFFF"/>
                </a:solidFill>
                <a:cs typeface="Arial" charset="0"/>
              </a:rPr>
              <a:t>(ii) result in minor damage to organizational assets; </a:t>
            </a:r>
          </a:p>
          <a:p>
            <a:pPr marL="741363" lvl="1" indent="-284163">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solidFill>
                  <a:srgbClr val="FFFFFF"/>
                </a:solidFill>
                <a:cs typeface="Arial" charset="0"/>
              </a:rPr>
              <a:t>(iii) result in minor financial loss; or </a:t>
            </a:r>
          </a:p>
          <a:p>
            <a:pPr marL="741363" lvl="1" indent="-284163">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solidFill>
                  <a:srgbClr val="FFFFFF"/>
                </a:solidFill>
                <a:cs typeface="Arial" charset="0"/>
              </a:rPr>
              <a:t>(iv) result in minor harm to individuals.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2290">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12290">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1229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1229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468313" y="260350"/>
            <a:ext cx="8229600" cy="11398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400" b="1" smtClean="0">
                <a:solidFill>
                  <a:srgbClr val="D9D9FF"/>
                </a:solidFill>
                <a:effectLst>
                  <a:outerShdw blurRad="38100" dist="38100" dir="2700000" algn="tl">
                    <a:srgbClr val="000000"/>
                  </a:outerShdw>
                </a:effectLst>
              </a:rPr>
              <a:t>Moderate Impact</a:t>
            </a:r>
          </a:p>
        </p:txBody>
      </p:sp>
      <p:sp>
        <p:nvSpPr>
          <p:cNvPr id="13314" name="Text Box 2"/>
          <p:cNvSpPr txBox="1">
            <a:spLocks noChangeArrowheads="1"/>
          </p:cNvSpPr>
          <p:nvPr/>
        </p:nvSpPr>
        <p:spPr bwMode="auto">
          <a:xfrm>
            <a:off x="250825" y="1341438"/>
            <a:ext cx="8686800" cy="5226050"/>
          </a:xfrm>
          <a:prstGeom prst="rect">
            <a:avLst/>
          </a:prstGeom>
          <a:noFill/>
          <a:ln w="9525">
            <a:noFill/>
            <a:round/>
            <a:headEnd/>
            <a:tailEnd/>
          </a:ln>
          <a:effectLst/>
        </p:spPr>
        <p:txBody>
          <a:bodyPr/>
          <a:lstStyle/>
          <a:p>
            <a:pPr marL="341313" indent="-341313">
              <a:spcBef>
                <a:spcPts val="6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solidFill>
                  <a:srgbClr val="FFFFFF"/>
                </a:solidFill>
                <a:cs typeface="Arial" charset="0"/>
              </a:rPr>
              <a:t>The loss could be expected to have a serious adverse effect on organizational operations, assets, or individuals. </a:t>
            </a:r>
          </a:p>
          <a:p>
            <a:pPr marL="341313" indent="-341313">
              <a:spcBef>
                <a:spcPts val="6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solidFill>
                  <a:srgbClr val="FFFFFF"/>
                </a:solidFill>
                <a:cs typeface="Arial" charset="0"/>
              </a:rPr>
              <a:t>A serious adverse effect means that, e.g., the loss might </a:t>
            </a:r>
          </a:p>
          <a:p>
            <a:pPr marL="741363" lvl="1" indent="-284163">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solidFill>
                  <a:srgbClr val="FFFFFF"/>
                </a:solidFill>
                <a:cs typeface="Arial" charset="0"/>
              </a:rPr>
              <a:t>(i) cause a significant degradation in mission capability to an extent and duration that the organization is able to perform its primary functions, but the effectiveness of the functions is significantly reduced; </a:t>
            </a:r>
          </a:p>
          <a:p>
            <a:pPr marL="741363" lvl="1" indent="-284163">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solidFill>
                  <a:srgbClr val="FFFFFF"/>
                </a:solidFill>
                <a:cs typeface="Arial" charset="0"/>
              </a:rPr>
              <a:t>(ii) result in significant damage to organizational assets; </a:t>
            </a:r>
          </a:p>
          <a:p>
            <a:pPr marL="741363" lvl="1" indent="-284163">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solidFill>
                  <a:srgbClr val="FFFFFF"/>
                </a:solidFill>
                <a:cs typeface="Arial" charset="0"/>
              </a:rPr>
              <a:t>(iii) result in significant financial loss; or </a:t>
            </a:r>
          </a:p>
          <a:p>
            <a:pPr marL="741363" lvl="1" indent="-284163">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solidFill>
                  <a:srgbClr val="FFFFFF"/>
                </a:solidFill>
                <a:cs typeface="Arial" charset="0"/>
              </a:rPr>
              <a:t>(iv) result in significant harm to individuals that does not involve loss of life or serious, life-threatening injuries.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331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1331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1331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fill="hold" nodeType="clickEffect">
                                  <p:stCondLst>
                                    <p:cond delay="0"/>
                                  </p:stCondLst>
                                  <p:childTnLst>
                                    <p:set>
                                      <p:cBhvr additive="repl">
                                        <p:cTn id="18" dur="1" fill="hold">
                                          <p:stCondLst>
                                            <p:cond delay="0"/>
                                          </p:stCondLst>
                                        </p:cTn>
                                        <p:tgtEl>
                                          <p:spTgt spid="133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2400" b="0" i="0" u="none" strike="noStrike" cap="none" normalizeH="0" baseline="0" smtClean="0">
            <a:ln>
              <a:noFill/>
            </a:ln>
            <a:solidFill>
              <a:schemeClr val="bg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2400" b="0" i="0" u="none" strike="noStrike" cap="none" normalizeH="0" baseline="0" smtClean="0">
            <a:ln>
              <a:noFill/>
            </a:ln>
            <a:solidFill>
              <a:schemeClr val="bg1"/>
            </a:solidFill>
            <a:effectLst/>
            <a:latin typeface="Arial" charset="0"/>
            <a:ea typeface="ＭＳ Ｐゴシック" pitchFamily="32"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2400" b="0" i="0" u="none" strike="noStrike" cap="none" normalizeH="0" baseline="0" smtClean="0">
            <a:ln>
              <a:noFill/>
            </a:ln>
            <a:solidFill>
              <a:schemeClr val="bg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2400" b="0" i="0" u="none" strike="noStrike" cap="none" normalizeH="0" baseline="0" smtClean="0">
            <a:ln>
              <a:noFill/>
            </a:ln>
            <a:solidFill>
              <a:schemeClr val="bg1"/>
            </a:solidFill>
            <a:effectLst/>
            <a:latin typeface="Arial" charset="0"/>
            <a:ea typeface="ＭＳ Ｐゴシック" pitchFamily="32"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811</TotalTime>
  <Words>6383</Words>
  <Application>Microsoft Office PowerPoint</Application>
  <PresentationFormat>On-screen Show (4:3)</PresentationFormat>
  <Paragraphs>340</Paragraphs>
  <Slides>31</Slides>
  <Notes>31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31</vt:i4>
      </vt:variant>
    </vt:vector>
  </HeadingPairs>
  <TitlesOfParts>
    <vt:vector size="38" baseType="lpstr">
      <vt:lpstr>Arial</vt:lpstr>
      <vt:lpstr>ＭＳ Ｐゴシック</vt:lpstr>
      <vt:lpstr>Times New Roman</vt:lpstr>
      <vt:lpstr>DejaVu Sans</vt:lpstr>
      <vt:lpstr>Wingdings</vt:lpstr>
      <vt:lpstr>Office Theme</vt:lpstr>
      <vt:lpstr>1_Office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dc:subject>
  <dc:creator>Dr Lawrie Brown</dc:creator>
  <cp:lastModifiedBy>Lenovo</cp:lastModifiedBy>
  <cp:revision>53</cp:revision>
  <cp:lastPrinted>2005-09-02T04:15:44Z</cp:lastPrinted>
  <dcterms:created xsi:type="dcterms:W3CDTF">2009-08-04T00:04:18Z</dcterms:created>
  <dcterms:modified xsi:type="dcterms:W3CDTF">2023-09-11T07:04:23Z</dcterms:modified>
</cp:coreProperties>
</file>