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7"/>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1pPr>
    <a:lvl2pPr marL="742950" indent="-28575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2pPr>
    <a:lvl3pPr marL="11430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3pPr>
    <a:lvl4pPr marL="16002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4pPr>
    <a:lvl5pPr marL="20574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5pPr>
    <a:lvl6pPr marL="2286000" algn="l" defTabSz="914400" rtl="0" eaLnBrk="1" latinLnBrk="0" hangingPunct="1">
      <a:defRPr sz="2400" kern="1200">
        <a:solidFill>
          <a:schemeClr val="bg1"/>
        </a:solidFill>
        <a:latin typeface="Arial" charset="0"/>
        <a:ea typeface="ＭＳ Ｐゴシック" pitchFamily="32" charset="-128"/>
        <a:cs typeface="+mn-cs"/>
      </a:defRPr>
    </a:lvl6pPr>
    <a:lvl7pPr marL="2743200" algn="l" defTabSz="914400" rtl="0" eaLnBrk="1" latinLnBrk="0" hangingPunct="1">
      <a:defRPr sz="2400" kern="1200">
        <a:solidFill>
          <a:schemeClr val="bg1"/>
        </a:solidFill>
        <a:latin typeface="Arial" charset="0"/>
        <a:ea typeface="ＭＳ Ｐゴシック" pitchFamily="32" charset="-128"/>
        <a:cs typeface="+mn-cs"/>
      </a:defRPr>
    </a:lvl7pPr>
    <a:lvl8pPr marL="3200400" algn="l" defTabSz="914400" rtl="0" eaLnBrk="1" latinLnBrk="0" hangingPunct="1">
      <a:defRPr sz="2400" kern="1200">
        <a:solidFill>
          <a:schemeClr val="bg1"/>
        </a:solidFill>
        <a:latin typeface="Arial" charset="0"/>
        <a:ea typeface="ＭＳ Ｐゴシック" pitchFamily="32" charset="-128"/>
        <a:cs typeface="+mn-cs"/>
      </a:defRPr>
    </a:lvl8pPr>
    <a:lvl9pPr marL="3657600" algn="l" defTabSz="914400" rtl="0" eaLnBrk="1" latinLnBrk="0" hangingPunct="1">
      <a:defRPr sz="2400" kern="1200">
        <a:solidFill>
          <a:schemeClr val="bg1"/>
        </a:solidFill>
        <a:latin typeface="Arial" charset="0"/>
        <a:ea typeface="ＭＳ Ｐゴシック" pitchFamily="3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388" y="5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612.54919" units="1/cm"/>
          <inkml:channelProperty channel="Y" name="resolution" value="2150.06567" units="1/cm"/>
          <inkml:channelProperty channel="T" name="resolution" value="1" units="1/dev"/>
        </inkml:channelProperties>
      </inkml:inkSource>
      <inkml:timestamp xml:id="ts0" timeString="2023-09-13T07:37:23.561"/>
    </inkml:context>
    <inkml:brush xml:id="br0">
      <inkml:brushProperty name="width" value="0.05292" units="cm"/>
      <inkml:brushProperty name="height" value="0.05292" units="cm"/>
      <inkml:brushProperty name="color" value="#FFFF00"/>
    </inkml:brush>
  </inkml:definitions>
  <inkml:trace contextRef="#ctx0" brushRef="#br0">19526 12327 0,'0'0'0,"0"0"0,0 0 0,0 0 16,0 0-16,-4-4 16,-6-1-1,-5-3-15,-3 2 16,5-1-16,6 6 16,0-2-16,4-1 15,6 0-15,4-1 16,7 2-16,5 2 15,1-4 1,9-2-16,-6 3 16,8-2-16,-1 2 15,4 2-15,8 0 16,-42 2-16,58-3 16,-58 3-16,68-4 15,9 0-15,-77 4 16,103-5-1,-103 5-15,112-7 16,-9 0-16,-103 7 16,0 0-16,91-4 15,-91 4-15,0 0 16,66-5-16,-17 2 16,-49 3-1,0 0-15,0 0 16,26-3-16,-21 3 15</inkml:trace>
  <inkml:trace contextRef="#ctx0" brushRef="#br0" timeOffset="596.7354">19899 12241 0,'0'0'0,"0"0"0,0 0 0,0 0 16,0 9-16,0 12 16,0 8-16,0 1 15,0 2 1,0 2-16,0 0 16,0 4-16,0-38 15,4 48-15,-4-48 16,6 54-16,-6-54 15,13 66 1,-5-2-16,5-13 16,-7-10-16,-6-41 15,0 0-15,0 39 16,0-39-16,0 0 16,-13 41-1</inkml:trace>
  <inkml:trace contextRef="#ctx0" brushRef="#br0" timeOffset="3782.2212">19499 12967 0,'0'0'0,"-15"0"16,-7 0-16,0 0 15,4 0-15,10 0 16,4 0-1,8 0-15,9 0 16,8 0-16,7 0 16,8 0-16,9 0 15,7 0-15,6 0 16,-58 0-16,69 0 16,-69 0-1,80-2-15,10-2 16,-11-2-16,-79 6 15,67-7-15,-67 7 16,0 0 0,0 0-16,50-11 0,-50 11 15,0 0 1,43-22-16,-43 22 16,0 0-16,0 0 15,38-39-15,-38 39 16,21-45-16,-21 45 15,0 0-15,0 0 16,10-48-16,-10 48 16,0 0-1,0 0-15,5-44 16,-5 44-16,5-39 16,1 14-16,1 14 15,-3 5 1,4 9-16,0 6 0,0 2 15,5 3-15,-4 2 16,-1 3 0,1-2-16,-4 3 15,2 3-15,-2 1 16,-1-5-16,-4-1 16,0-18-16,0 0 15,0 0-15,-3 16 16,3-16-16,0 0 15,0 0 1,-1 5-16,-1-10 16,2-11-16,3 1 15,-3 15-15,8-22 16,-8 22-16,19-27 16,3-2-16,3 1 15,-25 28 1,0 0-16,30-35 15,-30 35-15,0 0 16,30-25 0,7 5-16,-2 11 0,-14 4 15,0 8 1,-8 3-16,1 5 16,-1 5-16,-7 1 15,4 2-15,-4 4 16,3 0-16,-4 2 15,3-3-15,-1-1 16,-3-1 0,-4-20-16,0 0 15,0 0-15,14 13 16,-14-13-16,15 2 16,7-11-16,-22 9 15,27-19 1,-27 19-16,22-32 0,-22 32 15,24-57-15,-24 57 16,0 0 0,20-65-16,2-10 15,3-14-15,-9 15 16,1 12-16,-17 62 16,0 0-16,0 0 15,7-36-15,-7 36 16,0 0-1,0 0-15,3-21 16,2 10-16,-2 11 16,-3 0-16,2 9 15,-2-9-15,0 23 16,0 15-16,0 15 16,0-2-1,-2 4-15,2-2 16,0-1-16,2-2 15,1-5-15,0-4 16,3-3 0,-4-6-16,-1-7 0,-1-5 15,0-5-15,4-7 16,-4-8 0,0 0-16,-5-8 15,5 8-15,0 0 16,-5-17-16,5 17 15,-11-26-15,11 26 16,0 0-16,0 0 16,-13-35-16,13 35 15,0 0 1,0 0-16,-14-37 16,13 6-16,1 31 15,10-28 1,10 9-16,-20 19 0,31-19 15,-31 19-15,0 0 16,41-18 0,-41 18-16,0 0 15,62-23-15,-62 23 16,0 0-16,0 0 16,56-24-16,-56 24 15,0 0 1,0 0-16,39-28 15,-39 28-15,0 0 16,16-25-16,-23 9 16,7 16-1,-17-5 1,17 5-16,-19 5 0,0 9 16,19-14-16,0 0 15,-11 20-15,11-20 16,2 27-1,-2-27-15,16 28 16,-16-28-16,28 22 16,-28-22-16,47 17 15,-47-17-15,63 8 16,-63-8-16,70-2 16,-70 2-1,67-14-15,-67 14 16,61-20-16,-7-8 15,-16 1-15,-11 1 16,-27 26-16,12-22 16,-12 3-1,0 19-15,-12-17 16,-3 6-16,15 11 16,0 0-16,-25-4 31,2 4-31,1 1 0,5 7 15,17-8-15,0 0 16,-4 9-16,4-3 16,0-6-16,0 0 15,13 5 1,4-8-16,0 0 16,-17 3-16,14-10 15,-1 4-15,-5-3 16,1 4-1,-5-2-15,0 5 16,-4 2-16,0 0 16,2 0-16,-2 0 31,6 11-31,-6-11 0,11 25 16,-11-25-16,13 39 15,7 17-15,0 3 16,-2-1-16,-4-2 15,-1-3 1,-13-53 0,10 59-16,-7 4 0,-3-63 15,-3 62-15,-8-5 16,11-57-16,0 0 16,-24 48-1,24-48-15,0 0 16,-35 34-16,-4-14 15,-4-13-15,13-12 16,11-4-16,7-7 16,5-6-1,7 22-15,-2-30 32,9-6-32,-7 36 0,15-41 0,10-11 15,-25 52 1,31-55-1,-31 55-15,35-51 16,-35 51-16,34-55 16,0 6-1,-34 49-15,0 0 16,31-46-16,-2 4 16,-7 5-16,0 10 15,-22 27-15,0 0 16,21-19-16,-21 19 15,26-17 1,-26 17-16,32-14 16,-32 14-16,37-8 15,-37 8-15,0 0 16,39 8-16,-39-8 16,49 20-1,-49-20-15,43 32 16,-13 2-16,-5 2 15,-25-36-15,0 0 16,10 33-16,-9-9 16,-4-3-16,3-21 15,0 0 1,0 0-16,-6 12 16,6-12-16,-7 3 15,2-10-15,5 7 16,2-18-16,-2 18 15,10-20-15,8-8 16,-18 28 0,21-28-16,1 0 15,-22 28-15,0 0 16,0 0-16,27-22 16,-27 22-1,0 0-15,25-14 16,-4 11-16,1 11 15,-5 3-15,-4 6 16,3 5-16,-8-1 16,-2 8-16,1-3 15,-7-26 1,0 0-16,0 0 16,1 30-16,-1-30 15,0 0-15,0 0 16,0 25-16,0-25 15,0 15-15,0-15 16,-3-3 0,-3-14-16</inkml:trace>
  <inkml:trace contextRef="#ctx0" brushRef="#br0" timeOffset="3985.2142">22186 12410 0,'0'0'0,"0"0"15,0 0-15,0 0 16,0 0 0,0 0-16,0 0 15,0 0-15,0 0 16,0 0-16,0-8 16,0-1-16,11-4 15,5 4-15</inkml:trace>
  <inkml:trace contextRef="#ctx0" brushRef="#br0" timeOffset="5413.3007">22386 12232 0,'0'0'0,"0"0"0,0 0 0,0 0 0,0 0 15,0 0-15,0 0 16,0 0-16,0 0 15,0 0 1,0 0-16,0 0 16,3 3-16,4 16 15,4 9-15,-1 11 16,-2 0-16,-2 1 16,-1 6-16,-5-46 15,6 51 1,-6-51-16,8 59 15,-8-59-15,4 61 16,0 2-16,-3-7 16,-1-11-16,0-9 15,0-36-15,0 0 16,-1 23 0,-3-8-16,2-6 15,-3-8-15,2-2 16,3 1-16,0 0 15,-3-16-15,-7-3 16,10 19-16,0 0 16,0 0-16,-11-32 15,-5-4-15,2-10 16,1 12-16,7 9 16,0 5-1,0 4-15,6 2 16,3 3-16,4 2 15,3 4 1,7 4-16,-17 1 0,24-3 16,-24 3-1,0 0-15,34-2 16,-34 2-16,0 0 16,48-3-16,-48 3 15,0 0 1,0 0-16,59-8 15,-59 8-15,0 0 16,0 0-16,45-14 16,-45 14-1,0 0-15,0 0 16,29-9-16,-29 9 16,0 0-1,0 0-15,16 0 16,-16 0-16,0 0 15,16 9-15,-16-9 16,0 0-16,25 14 16,-25-14-1,33 6-15,-1-6 16,-2-9-16,-5 0 16,-25 9-16,0 0 15,0 0 1,22-16-16,-22 16 15,0 0-15,0 0 16,16-20-16,-16 20 16,0 0-16,16-16 15,-5 7 1,-1 9-16,2 6 16,-1 8-16,-11-14 15,7 25-15,-7-25 16,15 41-16,-1 21 15,2 5 1,-3 2-16,0 3 16,-2-2-16,0 4 15,0 17-15,-5 4 16,-6-95-16,0 103 16,0-103-16,-8 109 15,8-109-15,-20 113 16,20-113-1,-33 99-15,-4-18 16,4-29-16,33-52 16,0 0-16,-32 25 15,1-14-15,31-11 16,-29-11 0,9-3-1,20 14-15,-10-34 0,5-10 16,10-17-16,0 0 15,10-4-15,3-1 16,4-5 0,3 3-16,3-2 15,11-17-15,1 1 16,-1 2-16,4 12 16,-10 11-16,-33 61 15,32-51-15,-32 51 16,30-49-1,-30 49-15,0 0 16,0 0-16,38-68 16</inkml:trace>
  <inkml:trace contextRef="#ctx0" brushRef="#br0" timeOffset="8804.8085">19792 14271 0,'0'0'0,"0"0"16,0 1-16,0 10 16,0-4-1,0-5-15,0-4 16,0 2-16,0-1 15,0-13-15,4-14 16,2-15 0,6-3-16,1 6 15,1 2-15,-14 38 16,13-46-16,-13 46 16,19-54-16,-19 54 15,22-64 1,5 4-16,0 2 15,-3 14-15,-24 44 16,0 0-16,0 0 16,23-39-16,-23 39 15,0 0-15,29-23 16,-2 13 0,-5 15-16,-2 6 15,-1 8-15,-19-19 16,16 29-16,-16-29 15,16 41-15,-16-41 16,27 69-16,-27-69 16,22 74-16,-22-74 15,25 102 1,-25-102-16,22 111 16,-22-111-16,0 0 15,0 0-15,23 99 16,-23-99-16,0 0 15,7 69-15,-7-69 16,0 0-16,-7 22 16,7-22-1,-15-4-15,-2-14 16,-5-3-16,-2-1 16,-3-4-16,5 5 15,-9-11-15,-8-5 16,3 3-16,-3 7 15,1 2-15,-3 2 16,6 6-16,1 0 16,11 10-1,4 1-15,5 1 16,4 1-16,2 4 16,8-3-16,9 3 15,8 0-15,6 0 16,6 0-16,-29 0 15,39-2 1,-39 2-16,56 0 16,8-2-16,-64 2 15,65-1-15,-5-7 16,-3 1-16,-57 7 16,0 0-16,0 0 15,52-12 1,-52 12-16,0 0 15,0 0-15,48-13 16,-48 13-16,0 0 16,0 0-16,45-13 15,-45 13-15,0 0 16,0 0-16,40-10 16,-40 10-1,41 5-15,-4 11 16,0 2-1,-11 6-15,-4-5 0,-1 1 16,-4 1-16,2 4 16,0 0-16,-5 0 15,-14-25 1,0 0-16,0 0 16,14 22-16,-14-22 15,10 22-15,-4-8 16,-6-14-16,0 0 15,7 3 1,-7-3-16,7-11 16,-7 11-16,10-25 15,-10 25-15,13-30 16,2 0-16,-15 30 16,18-33-16,-18 33 15,28-34-15,6 1 16,-34 33-16,40-31 15,3 9 1,-43 22-16,52-19 16,-52 19-16,56-6 15,-56 6-15,0 0 16,52-5-16,-52 5 16,0 0-16,0 0 15,52 0 1,-52 0-16,0 0 15,40 0-15,-40 0 16,0 0-16,14 2 16,-14-2-16,-13 6 15,13-6-15,-30 5 16,30-5-16,-34 17 16,34-17-1,0 0-15,-45 25 16,45-25-1,0 0-15,-35 31 0,35-31 16,0 0-16,-14 39 16,14-39-16,0 0 15,5 31 1,-5-31-16,14 20 16,4-12-16,0-9 15,-3-7-15,-3-4 16,0-4-16,-12 16 15,0 0-15,0 0 16,5-22 0,-5 22-16,0 0 15,7-28-15,-7 1 16,0 4-16,-3 9 16,-1 3-16,4 11 15,0 3-15,0 6 16,4 4-1,0 3-15,-2 5 16,-2-21-16,8 22 16,-8-22-1,0 0-15,16 28 0,9 1 16,-25-29-16,0 0 16,37 30-1,0-13-15,-2-7 16,-35-10-16,25-4 15,-25 4-15,0 0 16,24-16-16,-24 16 16,0 0-16,19-32 15,-19 32-15,0 0 16,17-42 0,-17 42-16,0 0 15,0 0-15,13-46 16,-13 46-1,0 0-15,7-33 0,-7 33 16,0 0-16,1-4 16,-1 4-16,5 16 15,-3 13 1,1 3-16,-3 0 16,0 0-16,0-3 15,3-2-15,-3-5 16,0 0-16,3-9 15,-3-6 1,0-7-16,0 0 16,0 0-16,0-14 15,-3-16-15</inkml:trace>
  <inkml:trace contextRef="#ctx0" brushRef="#br0" timeOffset="9008.8574">21288 13615 0,'0'0'0,"0"0"0,0 0 15,0 0-15,0 0 16,0 0-16,0 0 16,0 0-16,0 0 15,0 0-15,0 0 16,1-4-16,20-1 15</inkml:trace>
  <inkml:trace contextRef="#ctx0" brushRef="#br0" timeOffset="9338.2959">21527 13490 0,'0'0'0,"0"0"0,0 0 0,0 12 16,0 11 0,0 10-16,0 1 15,0 0-15,0 5 16,-5 0-16,5-39 16,-3 50-1,3-50-15,-5 61 0,2 8 16,3 2-1,-2-12-15,2-59 16,2 58-16,-2-58 16,0 0-16,0 0 15,8 50 1,-8-50 0,0 0-16,25 36 0</inkml:trace>
  <inkml:trace contextRef="#ctx0" brushRef="#br0" timeOffset="17217.8164">21557 13876 0,'0'0'0,"0"0"0,0 0 31,0 0-31,0 0 0,0-8 16,0-1-16,9-5 15,-1-2-15,0-1 16,1 3-16,4 8 16,-1-2-1,1 6 1,-3 0-1,1 1-15,3 1 16,2 0-16,2 0 16,-4 3-16,0 2 15,2 3-15,0-5 16,-2 5-16,-2 1 16,0-1-1,-1 6-15,1-3 16,-4 3-16,0 0 15,3 2-15,-4-1 16,-1 1-16,-1 3 16,-5-19-16,0 0 15,0 0-15,3 20 16,-3-20 0,0 0-16,0 0 15,3 25-15,-3-25 16,0 0-16,0 0 15,6 34-15,-6-34 16,0 0-16,0 0 16,3 38-16,-3-38 15,0 0 1,0 0-16,12 46 16,-12-46-16,0 0 15,0 0-15,17 36 16,-17-36-16,19 30 15,0-12 1,-6-3-16,5-3 16,-5-6-16,-2-3 15,0-3-15,-4 0 16,2-4-16,-8-1 16,4 1-16</inkml:trace>
  <inkml:trace contextRef="#ctx0" brushRef="#br0" timeOffset="21724.5704">21527 14408 0,'0'0'0,"0"0"0,0 0 15,0 0-15,0 0 16,0 0-16,0 0 16,0 0-16,0 0 15,0 0-15,0 0 16,0 0-16,0 0 16,0 0-1,0 0-15</inkml:trace>
  <inkml:trace contextRef="#ctx0" brushRef="#br0" timeOffset="26588.879">21839 15002 0,'0'0'0,"0"0"0,0 0 16,0 3-16,0 3 15,0 5-15,0-6 16,0-2-16,0-6 16,0 1-16,0-1 31,0 1-31,0 2 0,0 0 16</inkml:trace>
  <inkml:trace contextRef="#ctx0" brushRef="#br0" timeOffset="28645.2934">19925 15744 0,'0'0'0,"0"0"0,0 0 16,0 0-16,0-12 16,0-9-1,0-8-15,0-2 16,5-1-16,8-5 16,-1-1-16,-12 38 15,18-46-15,-4-1 16,-14 47-16,22-64 15,-2 0 1,-20 64-16,23-71 16,-23 71-16,30-91 15,2-1-15,-32 92 16,0 0-16,30-83 16,-30 83-16,0 0 15,0 0 1,29-59-16,-29 59 15,0 0-15,27-33 16,-27 33-16,27-10 16,-5 17-16,-2 11 15,-5 10-15,-15-28 16,16 36 0,6 18-16,2 13 15,-5 0-15,0 3 16,0 3-16,0 0 15,6 20-15,-1-3 16,-4-4-16,-7-13 16,1-20-1,-4-9-15,-2-3 16,-2-7-16,-3-12 16,-4-4-16,-1-8 15,-4-6-15,-2-5 16,8 1-1,-15-13-15,15 13 16,-22-36-16</inkml:trace>
  <inkml:trace contextRef="#ctx0" brushRef="#br0" timeOffset="28934.8134">19887 15254 0,'0'0'0,"0"0"0,0 0 15,8 0-15,19 0 16,15 0-16,5 0 16,5 0-16,-52 0 15,66 0-15,-66 0 16,75-4-16,25-2 15,-20-7 1,-18-1-16,-62 14 16,0 0-16,33-20 15,-13-10-15</inkml:trace>
  <inkml:trace contextRef="#ctx0" brushRef="#br0" timeOffset="32945.7788">20491 15107 0,'0'0'0,"0"10"0,0 9 16,7 11-1,5 1-15,6-3 16,-4-1-16,3-2 16,-1 2-16,-16-27 15,19 32-15,-19-32 16,25 41-16,-25-41 15,32 54 1,-2-2-16,-5-4 16,-6-9-16,0-8 15,-8-11-15,0-4 16,-1-7-16,-2-4 16,4-8-16,-2-7 15,-10 10-15,10-15 16,-10 15-1,12-25 1,-12 25-16,13-36 0,-13 36 16,20-52-16,-20 52 15,0 0-15,28-53 16,4 8-16,1 6 16,-3 8-1,-1 6-15,-1 5 16,-28 20-16,0 0 15,29-11-15,-29 11 16,39-7-16,7 5 16,3-2-16,-49 4 15,0 0-15,42 4 16,-42-4 0,0 0-1,0 0-15,42 2 0,-42-2 16,0 0-16,26 2 15,-14-2-15,-12-2 16,0 2-16,-12-2 16,12 2-1,-23 0-15,-9 2 16,-3 0-16,2 4 16,2 7-16,4-1 15,5 7-15,0 1 16,9 2-1,13-22-15,0 0 16,-3 28-16,3-28 16,0 0-16,8 30 15,11 0-15,5-10 16,1-6-16,-3-11 16,-1-3-16,-1-3 15,1-11 1,-7-2-16,3-7 15,-5-2 1,-4-2-16,-1-1 0,-4 3 16,-3 25-16,0 0 15,0 0-15,2-22 16,-2 22 0,0 0-16,0 0 15,0-18-15,-2 11 16,4 12-16,0 4 15,-1 8-15,-1-17 16,5 27-16,-5-27 16,8 33-16,6 6 15,2 6 1,-16-45-16,22 40 16,-22-40-1,0 0-15,30 32 0,5-14 16,1-13-16,-6-10 15,-3-10-15,0-5 16,-2-8 0,-3-9-16,1-11 15,-23 48 1,20-59-16,-4-3 0,-16 62 16,14-73-16,-14 73 15,8-77 1,-8 77-16,7-98 15,-7 98-15,-2-94 16,-6 27-16,-2 34 31,1 15-31,3 12 0,1 7 16,5-1-16,-7 13 16,7-13-16,-4 28 15,-3 15-15,7-43 16,-7 66-16,7-66 31,-7 74-15,4 26-16,3 11 15,3-19-15,-3-92 16,7 78-16,-7-78 16,14 69-16,-14-69 15,18 53 1,-18-53-16,31 42 15,2-21-15,-33-21 16,41 8-16,-41-8 16,45-14-16,7-11 15,-2-4-15,-50 29 16,51-39 0,-4-2-16,-47 41 15,48-45-15,-48 45 16,0 0-16,39-49 15,-39 49-15,0 0 16,29-54-16,-14 8 16,-15 46-1,0 0-15,-1-33 16,-13 9-16,-4 15 16,18 9-16,-25 2 15,-5 10-15,0 8 16,5 2-16,-2 8 15,4 9 1,6-2-16,17-37 16,-8 42-16,8-42 15,0 40-15,0-40 16,0 0-16,8 43 16,-8-43-16,24 34 15,4-14-15,-3-15 16,-3-10-1,-1-7-15,-4-8 16,-2-8-16,-15 28 16,6-35-16,-6 35 15,5-37-15,-5 37 16,0 0-16,-3-58 16,0 7-1,-4 7-15,3 14 16,-1 13-16,3 3 15,-4 8-15,4 6 16,2 8-16,0-8 16,0 19-16,0-19 15,8 29 1,-8-29-16,13 39 16,9 13-16,5-2 15,-27-50-15,21 45 16,9-8-16,-30-37 15,33 28-15,4-14 16,0-9 0,-10-10-16,-27 5 15,28-19-15,2-12 16,2-14-16,-5-8 16,-8 1-16,-2-4 15,-4-3-15,-13 59 16,8-62-16,1-5 15,-6 3 1,-3 10-16,-4 7 16,4 47-16,0 0 15,0 0-15,-8-41 16,8 41-16,0 0 16,-5-21-1,5 21-15,-8 5 16,3 20-16,-1 11 15,0 5-15,1 13 16,0 4-16,1-2 16,0 0-16,4-56 15,-5 56-15,1 4 16,4-60 0,-8 54-16,3-7 15,-3-9-15,2-17 16,0-7-1,6-14-15,0 0 0,-3 5 16,3-5-16,-3-14 16,3 14-1,0 0-15,0-31 16,6-5-16,-6 36 16,12-41-16,5-5 15,-17 46-15,0 0 16,31-35-16,-31 35 15,33-19 1,-33 19-16,41-7 16,-41 7-16,41 11 15,-41-11-15,32 28 16,-32-28-16,19 41 16,-19-41-16,1 46 15,-14 4-15,13-50 16,-20 44-1,20-44-15,-36 35 16,-7-5-16,43-30 16,0 0-16,0 0 15,-48 20-15,48-20 16,0 0-16,0 0 16,-34 8-16,34-8 15,-13-3 1,13 3-16,9-6 15,-9 6-15,31-10 16,15-2-16,-46 12 16,61-17-16,-61 17 15,60-22 1,2-7-16,-11-3 16,-9 0-16,-12 0 15,-3 3-15,-12-3 16,-7 7-1,-8 25-15,0 0 0,0 0 16,7-27-16,-7 27 16,0 0-1,0 0-15,0-23 16,-3 5-16,-5 11 16,4 9-16,-3 7 15,2 5-15,0 7 16,-4 2-1,5 8-15,4-31 16,-2 36-16,2-36 16,2 41-16,-2-41 15,7 55-15,4-4 16,-11-51 0,18 45-16,6-7 15,-24-38-15,28 24 16,-28-24-16,32 11 15,1-11-15,-33 0 16,40-15-16,2-13 16,-42 28-1,44-41-15,-44 41 16,36-54-16,-36 54 16,31-66-16,-31 66 15,27-72-15,-27 72 16,23-96-16,-23 96 15,0 0 1,10-102-16,-7 18 16,-8 31-16,4 22 15,1 13-15,-2 10 16,-1 1-16,3 7 16,0 0-16,-5 4 15,-3 6 1,-2 8-16,1 3 15,9-21-15,-8 30 16,8-30-16,-8 41 16,8-41-16,-14 62 15,14-62-15,-8 70 16,2 0 0,0 1-16,6-71 15,0 63-15,6-2 16,-6-61-16,9 61 15,-9-61-15,15 55 16,-15-55-16,0 0 16,27 48-16,-27-48 15,40 36 1,-40-36-16,43 18 16,-43-18-16,51 2 15,-7-16-15,-1-6 16,-43 20-16,36-30 15,-36 30-15,30-37 16,-30 37-16,23-50 16,-5 0-1,-6 3-15,-12 47 16,0 0-16,0 0 16,3-40-16,-3 8 15,-3 12-15,-2 6 16,0 9-16,5 5 15,-5 5 1,-3 11-16,4 5 16,-1 4-16,5-25 15,-5 28-15,5-28 16,0 39-16,3 11 16,1-5-16,-4-45 15,0 0 1,0 0-1,6 39-15,-6-39 0,0 0 16,0 0-16,6 27 16,-6-27-16,6 4 15,-6-4-15,2-26 16</inkml:trace>
  <inkml:trace contextRef="#ctx0" brushRef="#br0" timeOffset="33144.2942">23499 14971 0,'0'0'0,"0"0"0,0 0 32,0 0-32,0 0 0,0 0 0,0 0 15,0 0 1,0 0-16,0 0 15,0 0-15</inkml:trace>
  <inkml:trace contextRef="#ctx0" brushRef="#br0" timeOffset="33526.7222">22814 14927 0,'0'0'0,"0"0"16,0 0-16,0 0 15,0 0-15,0 0 16,0 0-16,0 0 15,0 0-15,0 0 16</inkml:trace>
  <inkml:trace contextRef="#ctx0" brushRef="#br0" timeOffset="35080.3075">23726 14812 0,'0'0'0,"0"0"16,0 0-16,0 0 15,3 2 1,2 13-16,6 3 0,2 8 0,-7-2 16,1 9-16,-6 0 15,2 6-15,-2 3 16,-1-42-16,0 50 16,0-50-1,0 62-15,0 11 16,-1-5-1,1-68 1,-4 64-16,4-64 16,-7 56-16,1 3 15,-1-9 1,1-9-16,3-10 16,-2-12-16,2-9 15,3-10-15,0 0 16,-2 0-16,2 0 15,-3-12-15,-2-13 16,1-5-16,4 30 16,-4-34-16,4 34 15,0 0 1,-4-41-16,4 41 16,0 0-16,0 0 15,4-54-15,-4 54 16,0 0-16,10-52 15,-10 52-15,30-39 16,-30 39 0,45-28-16,-45 28 15,53-15-15,9 4 16,-5 4-16,-10 1 16,-6 3-16,-6-2 15,-12 1-15,-3-3 16,-3-2-16,-4 0 15,-3-2 1,-5-1-16,-5 12 16,0 0-16,0 0 15,0-13-15,0 13 16,0 0-16,0 0 16,-6-6-16,6 6 15,-11 0-15,5 8 16,3 5-1,6 1-15,-3-14 16,0 0-16,8 18 16,-8-18-16,0 0 15,0 0-15,19 20 16,-19-20 0,0 0-16,30 12 15,-30-12-15,0 0 16,33 2-16,-33-2 15,0 0-15,0 0 16,32-14-16,-32 14 16,0 0-16,0 0 15,28-20 1,-28 20-16,0 0 16,0 0-16,19-14 15,-19 14-15,14 3 16,-6 15-16,0 11 15,-8-29 1,3 40-16,-2 20 16,-1 5-16,0-65 15,0 75-15,-1 29 16,1-104-16,-3 134 16,-3 0-16,-2-14 15,-6-23-15,14-97 16,-19 86-1,-5-8-15,-4-10 16,2-20-16,4-10 16,-3-8-16,-2-8 15,2-6-15,1-9 16,24-7-16,-25 2 16,-5-8-1,30 6-15,-26-19 16,26 19-16,-22-31 15,-1-18-15,10-2 16,11-2-16,4-3 16,9 0-1,6-3-15,6-1 16,5-1-16,2 2 16,7 0-16,2 1 15,2 0-15,-2 5 16,6-1-16,-6 4 15,-39 50 1,47-53-16,-47 53 16,47-55-16,-47 55 15,0 0-15,45-62 16,-45 62-16,43-94 16</inkml:trace>
  <inkml:trace contextRef="#ctx0" brushRef="#br0" timeOffset="37184.3501">19878 16115 0,'0'0'0,"0"0"0,0 0 16,0 0 0,0 0-16,0 0 15,-16 2-15,-5 10 16,-13-1-16,2 5 16,8-2-16,1 6 15,1-2 1,-2 7-16,24-25 15,-27 29-15,-11 17 16,2 2-16,4 1 16,32-49-16,-25 55 15,25-55-15,-21 66 16,9 4 0,5 0-16,9-4 0,-2-66 15,13 59-15,-13-59 16,26 54-1,-26-54-15,48 50 16,-48-50-16,60 36 16,8-16-16,0-15 15,-8-12-15,-2-6 16,-4-7-16,-54 20 16,49-33-1,-2-3-15,-8-7 16,-8 2-16,-31 41 15,0 0-15,24-44 16,-24 44 0,11-49-16,-11 49 0,0 0 15,0 0 1,0-48-16,0 48 16,0 0-16,-13-40 15,13 40-15,-25-27 16,25 27-16,0 0 15,-27-4-15,27 4 16,-21 12 0,2 16-16,7 1 15,12-29-15,-6 35 16,6-35-16,3 36 16,-3-36-16,0 0 31,11 39-31,12 1 0,-23-40 15,0 0-15,24 27 16,-24-27-16,22 9 16,-5-18-16,0-8 15,-8-7-15,-9 24 16,11-34 0,-11 34-16,3-40 15,-3 40-15,0 0 16,0 0-16,7-60 15,-7 60-15,0 0 16,0 0-16,15-60 16,-15 60-16,0 0 15,16-50-15,-16 50 16,30-30 0,4 24-16,-8 10 15,-26-4-15,26 14 16,-26-14-16,21 27 15,-3 12-15,1 8 32,-11-6-32,0-1 0,-8-6 15,-5-9-15,0-6 16,-1-3-16,-5-4 16,3-4-16,8-8 15,0 0-15,-8-3 16,8 3-1,-5-13-15,5 13 16,4-28-16,-4 28 16,9-31-16,-9 31 15,19-39-15,-19 39 16,0 0 0,32-44-16,-32 44 15,0 0 1,38-37-16,0 12 0,-2 14 15,-14 9-15,-22 2 16,0 0 0,22 11-16,-22-11 15,13 27-15,-4 10 16,-2 4 0,-3 4-16,-4-45 0,0 0 31,2 47-31,-2-47 0,0 0 0,0 0 15,5 43 1,-5-43-16,5 32 31,-5-32-31,12 6 16,7-17-16</inkml:trace>
  <inkml:trace contextRef="#ctx0" brushRef="#br0" timeOffset="37843.5718">20846 16262 0,'0'0'0,"0"0"16,0 0-16,0 0 16,0 0-1,0 11-15,0 14 16,0 14-16,0 0 15,0 4-15,0 4 16,0-47-16,0 61 16,0-61-16,0 78 15,0 23-15,0-101 16,-4 100 0,3-7-16,-1-13 15,2-80-15,0 0 16,-5 70-16,5-70 15,0 0-15,0 0 16,-3 45-16,0-19 16,1-23-1,2-3-15,-1-13 16,-3-12-16,-1-9 16,5 34-16,-4-47 15,1-17-15,3-6 16,0-1-16,3-1 15,-1 2-15,0 4 16,-2 5 0,-2 2-16,4 5 15,-1 6-15,8 2 16,-1 5-16,4 5 16,1 9-16,4 0 15,5 2-15,3 5 16,2 2-1,0 6-15,2 6 16,-3 3-16,1 6 16,-5 3-16,-4 8 15,-4 2-15,-8 2 16,-3 3-16,-6 1 16,-2 3-1</inkml:trace>
  <inkml:trace contextRef="#ctx0" brushRef="#br0" timeOffset="39978.5818">20649 16611 0,'0'0'0,"0"0"15,2 9-15,11 7 16,7 3-16,4-8 15,-2 0 1,5-3-16,5-2 16,4 0-16,-36-6 15,36 2-15,-36-2 16,48 0-16,-48 0 16,0 0-16,52-5 15,-52 5-15,0 0 16,0 0-1,49-20-15,-49 20 16,0 0-16,39-25 16,-39 25-16,0 0 15,0 0 1,24-33-16,-24 33 16,0 0-16,0 0 15,0-30-15,-12 10 16,-6 11-16,2 9 15,2 5 1,5 5-16,-1 6 16,10-16-16,0 23 15,0-23-15,6 33 16,-6-33-16,21 36 16,7 4-1,7-5-15,3-10 16,-5-8-16,-1-8 15,-32-9 1,25-2-16,-25 2 0,27-13 16,-27 13-16,29-28 15,-29 28 1,21-41-16,-21 41 16,0 0-16,21-53 15,-21 53-15,0 0 16,0 0-16,11-58 15,-11 58-15,0 0 16,0 0-16,11-40 16,-11 40-1,15-23-15,-15 23 16,0 0-16,15 3 16,-15-3-16,0 0 15,15 20-15,-15-20 16,0 0-16,9 36 15,-9-36 1,0 0-16,0 41 16,0-41-16,0 0 15,0 0-15,-12 43 16,12-43-16,0 0 16,-10 22-16,10-22 15,-6 0-15,6 0 16,4-16-1,-4 16-15,0 0 16,12-25-16,11-1 16,1 0-16,-24 26 15,0 0 1,27-18-16,-27 18 16,0 0-16,30-8 15,-30 8-15,31 2 16,-31-2-16,0 0 31,26 20-31,-26-20 0,0 0 16,14 36-16,-14-36 15,0 0-15,17 53 16,-4-2-16,0-5 16,-13-46-1,0 0-15,20 31 16,-20-31-16,27 19 15,8-11-15,-35-8 16,36 0-16,-36 0 16,40-8-16,2-11 15,-2-1-15,-8 2 16,-13 3 0,-5-4-16,-14 19 15,0 0-15,0 0 16,9-17-16,-15 0 15,-5 1-15,11 16 16,-15-12-16,15 12 16,-25-2-1,25 2-15,0 0 16,-23 9-16,23-9 16,0 0-16,-24 21 15,24-21-15,-13 29 16,8 1-16,5-30 15,0 0-15,10 22 16,-10-22 0,15 12-16,8-10 15,2-13-15,1-5 16,-26 16-16,25-29 16,2-17-16,-27 46 15,24-59 1,-2-4-16,-2-3 15,-4 7 1,-4 5-16,-5 8 0,-7 46 16,0 0-16,0 0 15,5-47-15,-5 47 16,0 0-16,1-39 16,-1 13-1,-1 13-15,1 13 16,0 0-16,-5 6 15,-2 13-15,-3 14 16,3 5-16,-1 10 16,0-2-16,1 8 15,-3-2 1,4 0-16,1-2 16,-1-2-16,6-48 15,0 50-15,0-50 16,7 50-16,-7-50 15,20 47-15,-20-47 16,25 40-16,11-11 16,-36-29-1,38 14-15,-38-14 16,43-4-16,-3-12 16,-4-14-16,-36 30 15,31-36-15,-31 36 16,21-43-16,-4-3 15,-10 2 1,-7 44-16,0 0 16,0-42-16,0 42 15,0 0-15,-9-31 16,-3 15 0,-1 11-16,2 13 15,2 3-15,9-11 16,-3 22-16,3-22 15,1 30 1,6 8-16,-7-38 16,15 49-16,-15-49 15,0 0-15,21 37 16,3-10-16,-4-18 16,-2-6-16,-4-10 15</inkml:trace>
  <inkml:trace contextRef="#ctx0" brushRef="#br0" timeOffset="45191.8999">22359 16594 0,'0'0'0,"0"0"0,0 0 16,0 0-16,0 0 15,0 0-15,0 0 16,0 0 0,0 0-16,0 0 15,0 0-15,0 0 16,0 0-16,0 0 16,0 0-1,0 0-15,0 0 16,0 0-16,0 0 15,0 0-15,0 0 16,0 0-16,0 0 16,0 0-16,0 0 15,0 0-15,0 0 16,0 0 0,0 0-16,0 0 15,0 0-15,0 0 16,0 0-16,0 0 15,0 0-15,0 0 16,0 0-16,0 0 16,0 0-1,0 0-15,0 0 16,0 0-16,0 0 16,0 0-16,0 0 15,0 0-15,0 0 16,0 0-16,0 0 15,0 0 1,0 0-16,0 0 16,0 0-16,0 0 15,0 0-15</inkml:trace>
  <inkml:trace contextRef="#ctx0" brushRef="#br0" timeOffset="48644.1853">23522 16219 0,'0'0'0,"0"0"16,0 0-16,0 0 16,0 0-16,0 0 15,0 0 1,0 0-16,0 0 0,0 0 15,0 0-15,0 0 16</inkml:trace>
  <inkml:trace contextRef="#ctx0" brushRef="#br0" timeOffset="49994.0097">22504 16594 0,'0'0'0,"0"0"0,0 0 15,0 0-15,0 0 16,0 0-16,0 0 15,0 0-15,0 0 16,0 0 0,0 0-16,0 0 15,0 0-15,0 0 16,0 0-16,0 0 16,0 0-16,0 0 15,0 0-15</inkml:trace>
  <inkml:trace contextRef="#ctx0" brushRef="#br0" timeOffset="51014.2383">22428 16494 0,'0'0'0,"0"0"0,0 0 0,0 0 0,0 0 0,0 0 16,0 0-16,0 0 15,0 0-15,0 0 16,0 0-16,0 0 15,0 2-15,0 14 16,0 4 0,0 3-16,0-2 15,0-1-15,6 0 16,4-1-16,0-2 16,-3-3-16,-2 0 15,-2 3-15,0 2 16,2 0-16,-2-2 31,2 1-31,0-2 0,-5-3 16,0-13-16,0 0 15,-5 9-15,2 2 16,0-8-16,1-1 31,-1-4-31,1-4 16,2-4-16,0-2 15,2-5-15,1 1 16,0-4 0,7-1-16,-2 0 15,1-1-15,1 2 16,2-1-16,5 1 16,-4 2-16,5 0 15,-3 1-15,3 2 16,1 3-1,-2 3-15,-1 1 16,-2 2-16,-3 6 16,2 3-16,-2 2 15,-3 4 1,0-1-16,-8-8 16,0 0-16,8 17 15,-8-17-15,8 25 16,-8-25-1,0 0-15,4 39 16,-4-39-16,0 0 16,0 0-16,5 51 15,-5-51-15,0 0 16,0 0-16,10 54 16,-10-54-1,0 0-15,15 45 16,-15-45-16,24 22 15,0-16-15,5-8 16,8-2-16</inkml:trace>
  <inkml:trace contextRef="#ctx0" brushRef="#br0" timeOffset="55190.2154">23068 16498 0,'0'0'0,"0"0"16,0 0-16,0 0 15,0 0-15,0 0 16,0 0-16,0 0 15,0 0-15,0 0 16,0 0 0,0 0-16,0 0 15,0 0-15,0 0 16,0 0-16,0 0 16,0 0-16,0 0 15,-7 3-15,-5 6 16,-5 2-16,3 0 15,-5 3 1,1 0-16,1 2 16,0-1-16,4 1 15,0 1-15,-1 3 16,6-6-16,3 8 16,-2-5-16,11 2 15,1 0 1,3-2-16,5 1 15,4-5-15,-17-13 16,0 0-16,25 16 16,-25-16-16,0 0 15,0 0-15,32 17 16,-32-17 0,0 0-16,0 0 15,38 14-15,-38-14 16,0 0-16,0 0 15,41 6-15,-2-6 16,-19-4-16,-2-1 16,-5-2-16,1 0 15,-6-2 1,4 2-16</inkml:trace>
  <inkml:trace contextRef="#ctx0" brushRef="#br0" timeOffset="56132.955">23321 16562 0,'0'0'0,"0"0"16,0 0-16,0 0 16,0 0-16,0 0 15,0 0 1,0 0-16,0 0 15,0 0-15,0 0 16,0 0 0,0 0-16,0 0 15,0 0-15,0 0 16,0 0-16,0 0 16,2 9-1,1 6-15,3 9 16,-1-4-16,-3 2 15,3-2-15,-5 5 16,0-2-16,0 2 16,-2-1-16,2-5 15,-3 1 1,3-1-16,0-4 16,0-3-16,0-6 15,0 0-15,-2-6 31,-3-3-31,-1-6 0</inkml:trace>
  <inkml:trace contextRef="#ctx0" brushRef="#br0" timeOffset="56494.1265">23314 16177 0,'0'0'0,"0"0"15,0 0-15,0 0 16,0 0-16,0 0 15,0 0-15,0 0 16,0 0-16,0 0 16,0 0-1,0 0-15,0 0 16,0 0-16,0 0 16,0 0-16,0 0 15,0 0-15</inkml:trace>
  <inkml:trace contextRef="#ctx0" brushRef="#br0" timeOffset="59947.201">23639 16611 0,'0'0'0,"0"0"16,0 0-16,0 0 0,0 0 15,0 0 1,0 0-16,0 0 15,0 0-15,0 0 16,0 0-16,0 0 16,0 0-16,0 0 15,0 0 1,0 0-16,0 0 16,0 0-16,0 0 15,0 0-15,0 0 16,0 0-16,-5-1 15,-7 1 1,-1-3-16,2 6 16,-3-2-16,-1 7 15,2-5-15,3 7 16,-4-1-16,4 2 16,2 3-16,-1 0 15,-1 2-15,2-4 16,5 4-1,-2-2-15,2 3 16,3-2-16,0 3 16,0-2-16,2 0 15,-1 2-15,1-4 16,1 3-16,2-5 16,3 2-16,1-3 15,1 2-15,1-6 16,0 0-1,0 0-15,2-5 16,-1 1-16,1-3 16,1-5-16,-3 2 15,5-1-15,-6-3 16,1-3 0,-3-4-16,4 0 0,-4-2 15,-1 0 1,2 1-16,-6-4 15,2 1-15,-2 0 16,0-2-16,1 1 16,-4-1-16,1 1 15,-1 2-15,0-2 16,0 2 0,0 3-16,0 0 15,0 0-15,0 6 16,0-1-16,0 1 15,0 5-15,0 0 32,0 1-32,4 2 0,-4 0 15,0 5-15,1 1 16,-1 1-16,-1 2 16,1 3-16,0-1 15,0 3 1,0-1-16,0 0 15,1 2-15,-1-1 16,0 3-16,3-1 16,-3-1-16,1 4 15,-1-3-15,3 1 16,-3 0 0,0-1-16,0 1 15,0 0-15,2-2 16,-2 1-16,0-16 15,0 0-15,0 0 16,0 13-16,0-13 16,0 0-16,0 0 15,3 19 1,-3-19 0,0 0-16,0 0 0,3 18 15,-3-18-15,0 0 16,0 0-16,2 13 15,-2-13-15,0 0 16,0 0-16,5 7 16,0-8-1,2-7-15,0 1 16,4 1-16</inkml:trace>
  <inkml:trace contextRef="#ctx0" brushRef="#br0" timeOffset="61061.3831">23927 16340 0,'0'0'0,"0"0"0,0 0 15,0 0-15,0 0 16,0 0-16,0 0 15,0 0-15,0 0 16,0 0 0,0 0-16,0 0 15,0 0-15,0 0 16,0 0 0,0 8-16,5 13 0,-1 8 15,-1-1-15,-3-6 16,-3-1-1,-1-4-15,2 4 16,-2 7-16,0-1 16,4-27-1,0 0-15,-5 34 16,5-34-16,0 0 16,-3 45-16,3-45 15,-3 64-15,1 0 16,4-13-16,1-5 15,-3-46 1,0 0 0,8 38-16,-8-38 0,17 36 15,-17-36-15,0 0 16,0 0-16,26 30 16,-26-30-1,0 0-15,36 17 16,2-14-1,-3-8 1,-11-4-16,-5-1 16,-2-5-16,-5-3 15,-12 18-15,0 0 16,12-20 0,-12 20-16,0 0 15,0 0-15,11-27 16,-11 27-16,0 0 15,0 0-15,10-30 16,-10 30-16,0 0 16,0 0-16,7-24 15,-7 24-15,0 0 16,0 0 0,3-13-16,-3 13 15,0 1-15,0 11 16,0 5-16,0 4 15,0-21-15,0 0 16,0 25-16,0-25 16,0 0-16,-1 34 15,1 7 1,0 4-16,0-9 16,1-8-16,-1-6 15,0-2-15,0-4 16,0-2-16,0-7 15,2-7 1,-2-2-16,0 2 16,0 0-16,3-14 15,-3 14-15,0-27 16,-6-12-16</inkml:trace>
  <inkml:trace contextRef="#ctx0" brushRef="#br0" timeOffset="61375.2894">24253 16423 0,'0'0'0,"0"0"15,0 0-15,0 0 16,0 0-16,0 0 15,0 0-15,0 0 16,0 0-16,0 0 16,0 0-16,0 0 15,0 0 1,0 0-16,0 0 16,0 3-16,4 3 15,0-2-15,-8-4 16,8 0-16,2 10 15</inkml:trace>
  <inkml:trace contextRef="#ctx0" brushRef="#br0" timeOffset="61987.2935">24449 16348 0,'0'0'0,"0"0"16,0 0-16,0 0 15,0 0-15,0 0 16,0 0-16,0 0 16,0 0-1,0 3-15,0 11 16,0 8-16,0 1 15,0-1-15,0-2 16,0 4-16,0-2 16,-2 6-1,2-3-15,-1-4 16,-4 3-16,5-24 16,0 0-16,-2 24 15,2-24 1,0 0-16,-5 37 0,5-37 15,0 0 1,-7 48-16,0 13 16,1-7-16,1-8 15,5-46-15,0 0 16,0 0-16,0 42 16,0-42-16,0 0 15,0 0 1,0 43-16,0-43 15,0 0-15,0 0 16,3 44-16,-3-44 16,0 0-1,0 0-15,2 28 16,-2-28-16,0 0 16,2 14-16,-1-16 15,-1-10-15,-3-1 16</inkml:trace>
  <inkml:trace contextRef="#ctx0" brushRef="#br0" timeOffset="67825.2395">21624 11580 0,'0'0'0,"0"0"0,0 0 31,0 0-31,0 0 0,0 0 16,0 0-16,0 0 16,0 0-16,0 2 15,0 12-15,0 12 16,0 2-1,-5 3 1,3-4-16,-3 7 0,2 0 16,1 5-16,2-39 15,-8 41 1,8-41-16,-3 46 16,3-46-16,0 0 15,-1 49-15,-2 6 16,2-5-16,-3-10 15,2-7-15,2-11 16,0-6 0,2-4-16,3-6 31,-2-4-31,-3-2 0</inkml:trace>
</inkml:ink>
</file>

<file path=ppt/ink/ink2.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85.84906" units="1/cm"/>
          <inkml:channelProperty channel="Y" name="resolution" value="152.79851" units="1/cm"/>
          <inkml:channelProperty channel="T" name="resolution" value="1" units="1/dev"/>
        </inkml:channelProperties>
      </inkml:inkSource>
      <inkml:timestamp xml:id="ts0" timeString="2023-09-13T07:38:51.828"/>
    </inkml:context>
    <inkml:brush xml:id="br0">
      <inkml:brushProperty name="width" value="0.05292" units="cm"/>
      <inkml:brushProperty name="height" value="0.05292" units="cm"/>
      <inkml:brushProperty name="color" value="#FFFF00"/>
    </inkml:brush>
  </inkml:definitions>
  <inkml:trace contextRef="#ctx0" brushRef="#br0">18825 9174 0,'0'0'0,"0"0"0,0 0 0,0 0 0,0 0 0,41 68 15,-1 32-15,14 14 16,1 23-16,12 31 16,-13 38-16,1 30 15,-1 31-15,14 23 16,13 45-16,14 31 0,0 23 16,-1 15-16,28 23 15,0 0-15,14 15 16,-1 23-1,28-8-15,230 512 0,-393-969 16,0 0-16,0 0 16,0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3074" name="Text Box 2"/>
          <p:cNvSpPr txBox="1">
            <a:spLocks noChangeArrowheads="1"/>
          </p:cNvSpPr>
          <p:nvPr/>
        </p:nvSpPr>
        <p:spPr bwMode="auto">
          <a:xfrm>
            <a:off x="0" y="0"/>
            <a:ext cx="2971800" cy="457200"/>
          </a:xfrm>
          <a:prstGeom prst="rect">
            <a:avLst/>
          </a:prstGeom>
          <a:noFill/>
          <a:ln w="9525">
            <a:noFill/>
            <a:round/>
            <a:headEnd/>
            <a:tailEnd/>
          </a:ln>
          <a:effectLst/>
        </p:spPr>
        <p:txBody>
          <a:bodyPr wrap="none" anchor="ctr"/>
          <a:lstStyle/>
          <a:p>
            <a:endParaRPr lang="en-US"/>
          </a:p>
        </p:txBody>
      </p:sp>
      <p:sp>
        <p:nvSpPr>
          <p:cNvPr id="3075" name="Text Box 3"/>
          <p:cNvSpPr txBox="1">
            <a:spLocks noChangeArrowheads="1"/>
          </p:cNvSpPr>
          <p:nvPr/>
        </p:nvSpPr>
        <p:spPr bwMode="auto">
          <a:xfrm>
            <a:off x="3884613" y="0"/>
            <a:ext cx="2971800" cy="457200"/>
          </a:xfrm>
          <a:prstGeom prst="rect">
            <a:avLst/>
          </a:prstGeom>
          <a:noFill/>
          <a:ln w="9525">
            <a:noFill/>
            <a:round/>
            <a:headEnd/>
            <a:tailEnd/>
          </a:ln>
          <a:effectLst/>
        </p:spPr>
        <p:txBody>
          <a:bodyPr wrap="none" anchor="ctr"/>
          <a:lstStyle/>
          <a:p>
            <a:endParaRPr lang="en-US"/>
          </a:p>
        </p:txBody>
      </p:sp>
      <p:sp>
        <p:nvSpPr>
          <p:cNvPr id="3076" name="Rectangle 4"/>
          <p:cNvSpPr>
            <a:spLocks noGrp="1" noRot="1" noChangeAspect="1" noChangeArrowheads="1"/>
          </p:cNvSpPr>
          <p:nvPr>
            <p:ph type="sldImg"/>
          </p:nvPr>
        </p:nvSpPr>
        <p:spPr bwMode="auto">
          <a:xfrm>
            <a:off x="1143000" y="685800"/>
            <a:ext cx="4570413" cy="3427413"/>
          </a:xfrm>
          <a:prstGeom prst="rect">
            <a:avLst/>
          </a:prstGeom>
          <a:noFill/>
          <a:ln w="9360">
            <a:solidFill>
              <a:srgbClr val="000000"/>
            </a:solidFill>
            <a:miter lim="800000"/>
            <a:headEnd/>
            <a:tailEnd/>
          </a:ln>
          <a:effectLst/>
        </p:spPr>
      </p:sp>
      <p:sp>
        <p:nvSpPr>
          <p:cNvPr id="3077"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smtClean="0"/>
          </a:p>
        </p:txBody>
      </p:sp>
      <p:sp>
        <p:nvSpPr>
          <p:cNvPr id="3078" name="Text Box 6"/>
          <p:cNvSpPr txBox="1">
            <a:spLocks noChangeArrowheads="1"/>
          </p:cNvSpPr>
          <p:nvPr/>
        </p:nvSpPr>
        <p:spPr bwMode="auto">
          <a:xfrm>
            <a:off x="0" y="8685213"/>
            <a:ext cx="2971800" cy="457200"/>
          </a:xfrm>
          <a:prstGeom prst="rect">
            <a:avLst/>
          </a:prstGeom>
          <a:noFill/>
          <a:ln w="9525">
            <a:noFill/>
            <a:round/>
            <a:headEnd/>
            <a:tailEnd/>
          </a:ln>
          <a:effectLst/>
        </p:spPr>
        <p:txBody>
          <a:bodyPr wrap="none" anchor="ctr"/>
          <a:lstStyle/>
          <a:p>
            <a:endParaRPr lang="en-US"/>
          </a:p>
        </p:txBody>
      </p:sp>
      <p:sp>
        <p:nvSpPr>
          <p:cNvPr id="3079"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723900" algn="l"/>
                <a:tab pos="1447800" algn="l"/>
                <a:tab pos="2171700" algn="l"/>
                <a:tab pos="2895600" algn="l"/>
              </a:tabLst>
              <a:defRPr sz="1200">
                <a:solidFill>
                  <a:srgbClr val="000000"/>
                </a:solidFill>
                <a:latin typeface="Times New Roman" pitchFamily="16" charset="0"/>
              </a:defRPr>
            </a:lvl1pPr>
          </a:lstStyle>
          <a:p>
            <a:fld id="{EF1AD703-BBEC-4829-8BC0-D08D8EF2ABA4}" type="slidenum">
              <a:rPr lang="en-AU"/>
              <a:pPr/>
              <a:t>‹#›</a:t>
            </a:fld>
            <a:endParaRPr lang="en-AU"/>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C2EF770-1FFA-4497-9FEB-EEF1472A575A}" type="slidenum">
              <a:rPr lang="en-AU"/>
              <a:pPr/>
              <a:t>1</a:t>
            </a:fld>
            <a:endParaRPr lang="en-AU"/>
          </a:p>
        </p:txBody>
      </p:sp>
      <p:sp>
        <p:nvSpPr>
          <p:cNvPr id="7065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36DE6E8-21B1-4344-B6ED-68BB5B3219A9}"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1200">
              <a:solidFill>
                <a:srgbClr val="FFFFFF"/>
              </a:solidFill>
            </a:endParaRPr>
          </a:p>
        </p:txBody>
      </p:sp>
      <p:sp>
        <p:nvSpPr>
          <p:cNvPr id="7065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065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Lecture slides by Lawrie Brown for “Cryptography and Network Security”, 5/e, by William Stallings, Chapter 2 – “</a:t>
            </a:r>
            <a:r>
              <a:rPr lang="en-AU">
                <a:latin typeface="Arial" charset="0"/>
                <a:ea typeface="ＭＳ Ｐゴシック" pitchFamily="32" charset="-128"/>
              </a:rPr>
              <a:t>Classical Encryption Techniques</a:t>
            </a:r>
            <a:r>
              <a:rPr lang="en-US">
                <a:latin typeface="Arial" charset="0"/>
                <a:ea typeface="ＭＳ Ｐゴシック" pitchFamily="32" charset="-128"/>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a:latin typeface="Arial" charset="0"/>
              <a:ea typeface="ＭＳ Ｐゴシック" pitchFamily="3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F368946-A656-49BA-A96B-5C4DD3F795AB}" type="slidenum">
              <a:rPr lang="en-AU"/>
              <a:pPr/>
              <a:t>10</a:t>
            </a:fld>
            <a:endParaRPr lang="en-AU"/>
          </a:p>
        </p:txBody>
      </p:sp>
      <p:sp>
        <p:nvSpPr>
          <p:cNvPr id="8089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69BFB73-9BF4-400A-BB3D-292D585EB198}"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US" sz="1200">
              <a:solidFill>
                <a:srgbClr val="FFFFFF"/>
              </a:solidFill>
            </a:endParaRPr>
          </a:p>
        </p:txBody>
      </p:sp>
      <p:sp>
        <p:nvSpPr>
          <p:cNvPr id="8089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89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AU">
                <a:latin typeface="Arial" charset="0"/>
                <a:cs typeface="Arial" charset="0"/>
              </a:rPr>
              <a:t> Unconditional security would be nice, but the only known such cipher is the </a:t>
            </a:r>
            <a:r>
              <a:rPr lang="en-AU" b="1">
                <a:latin typeface="Arial" charset="0"/>
                <a:cs typeface="Arial" charset="0"/>
              </a:rPr>
              <a:t>one-time pad</a:t>
            </a:r>
            <a:r>
              <a:rPr lang="en-AU">
                <a:latin typeface="Arial" charset="0"/>
                <a:cs typeface="Arial" charset="0"/>
              </a:rPr>
              <a:t> (later).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cs typeface="Arial" charset="0"/>
              </a:rPr>
              <a:t>For all reasonable encryption algorithms, we have to assume computational security where it either takes too long, or is too expensive, to bother breaking the cipher.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B3A0BC8-6464-4268-B24A-D9EFE2C65B6C}" type="slidenum">
              <a:rPr lang="en-AU"/>
              <a:pPr/>
              <a:t>11</a:t>
            </a:fld>
            <a:endParaRPr lang="en-AU"/>
          </a:p>
        </p:txBody>
      </p:sp>
      <p:sp>
        <p:nvSpPr>
          <p:cNvPr id="8192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F4F00AF-5BD3-4376-A6D4-E6B6EBAD681C}"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sz="1200">
              <a:solidFill>
                <a:srgbClr val="FFFFFF"/>
              </a:solidFill>
            </a:endParaRPr>
          </a:p>
        </p:txBody>
      </p:sp>
      <p:sp>
        <p:nvSpPr>
          <p:cNvPr id="8192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192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AU">
                <a:latin typeface="Arial" charset="0"/>
                <a:cs typeface="Arial" charset="0"/>
              </a:rPr>
              <a:t> Unconditional security would be nice, but the only known such cipher is the </a:t>
            </a:r>
            <a:r>
              <a:rPr lang="en-AU" b="1">
                <a:latin typeface="Arial" charset="0"/>
                <a:cs typeface="Arial" charset="0"/>
              </a:rPr>
              <a:t>one-time pad</a:t>
            </a:r>
            <a:r>
              <a:rPr lang="en-AU">
                <a:latin typeface="Arial" charset="0"/>
                <a:cs typeface="Arial" charset="0"/>
              </a:rPr>
              <a:t> (later).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cs typeface="Arial" charset="0"/>
              </a:rPr>
              <a:t>For all reasonable encryption algorithms, we have to assume computational security where it either takes too long, or is too expensive, to bother breaking the cipher.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CF96FCD-B75A-4ADA-82E1-B66EFA29597C}" type="slidenum">
              <a:rPr lang="en-AU"/>
              <a:pPr/>
              <a:t>12</a:t>
            </a:fld>
            <a:endParaRPr lang="en-AU"/>
          </a:p>
        </p:txBody>
      </p:sp>
      <p:sp>
        <p:nvSpPr>
          <p:cNvPr id="8294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8FC13C4-198D-4426-B5D5-DF6738A52009}"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US" sz="1200">
              <a:solidFill>
                <a:srgbClr val="FFFFFF"/>
              </a:solidFill>
            </a:endParaRPr>
          </a:p>
        </p:txBody>
      </p:sp>
      <p:sp>
        <p:nvSpPr>
          <p:cNvPr id="8294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294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AU">
                <a:latin typeface="Arial" charset="0"/>
                <a:cs typeface="Arial" charset="0"/>
              </a:rPr>
              <a:t> Unconditional security would be nice, but the only known such cipher is the </a:t>
            </a:r>
            <a:r>
              <a:rPr lang="en-AU" b="1">
                <a:latin typeface="Arial" charset="0"/>
                <a:cs typeface="Arial" charset="0"/>
              </a:rPr>
              <a:t>one-time pad</a:t>
            </a:r>
            <a:r>
              <a:rPr lang="en-AU">
                <a:latin typeface="Arial" charset="0"/>
                <a:cs typeface="Arial" charset="0"/>
              </a:rPr>
              <a:t> (later).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cs typeface="Arial" charset="0"/>
              </a:rPr>
              <a:t>For all reasonable encryption algorithms, we have to assume computational security where it either takes too long, or is too expensive, to bother breaking the cipher.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5D5D1F6-0B4A-4B0B-92C4-E8DBB8C474B3}" type="slidenum">
              <a:rPr lang="en-AU"/>
              <a:pPr/>
              <a:t>13</a:t>
            </a:fld>
            <a:endParaRPr lang="en-AU"/>
          </a:p>
        </p:txBody>
      </p:sp>
      <p:sp>
        <p:nvSpPr>
          <p:cNvPr id="8396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A3225FF-4B5C-494C-A9D2-926D26DB8607}"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US" sz="1200">
              <a:solidFill>
                <a:srgbClr val="FFFFFF"/>
              </a:solidFill>
            </a:endParaRPr>
          </a:p>
        </p:txBody>
      </p:sp>
      <p:sp>
        <p:nvSpPr>
          <p:cNvPr id="8397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397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AU">
                <a:latin typeface="Arial" charset="0"/>
                <a:cs typeface="Arial" charset="0"/>
              </a:rPr>
              <a:t> Unconditional security would be nice, but the only known such cipher is the </a:t>
            </a:r>
            <a:r>
              <a:rPr lang="en-AU" b="1">
                <a:latin typeface="Arial" charset="0"/>
                <a:cs typeface="Arial" charset="0"/>
              </a:rPr>
              <a:t>one-time pad</a:t>
            </a:r>
            <a:r>
              <a:rPr lang="en-AU">
                <a:latin typeface="Arial" charset="0"/>
                <a:cs typeface="Arial" charset="0"/>
              </a:rPr>
              <a:t> (later).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cs typeface="Arial" charset="0"/>
              </a:rPr>
              <a:t>For all reasonable encryption algorithms, we have to assume computational security where it either takes too long, or is too expensive, to bother breaking the cipher.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7EFFC6A-C84B-4D94-ACC8-6A6027F1F69A}" type="slidenum">
              <a:rPr lang="en-AU"/>
              <a:pPr/>
              <a:t>14</a:t>
            </a:fld>
            <a:endParaRPr lang="en-AU"/>
          </a:p>
        </p:txBody>
      </p:sp>
      <p:sp>
        <p:nvSpPr>
          <p:cNvPr id="8499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B9172A3-A4FE-42F6-8613-3DD00895712A}"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US" sz="1200">
              <a:solidFill>
                <a:srgbClr val="FFFFFF"/>
              </a:solidFill>
            </a:endParaRPr>
          </a:p>
        </p:txBody>
      </p:sp>
      <p:sp>
        <p:nvSpPr>
          <p:cNvPr id="8499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499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CDD0143-8A05-4E41-9ECB-564C3029F43F}" type="slidenum">
              <a:rPr lang="en-AU"/>
              <a:pPr/>
              <a:t>15</a:t>
            </a:fld>
            <a:endParaRPr lang="en-AU"/>
          </a:p>
        </p:txBody>
      </p:sp>
      <p:sp>
        <p:nvSpPr>
          <p:cNvPr id="8601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32682C2-D405-499E-8ABA-CB36E328B8E7}"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US" sz="1200">
              <a:solidFill>
                <a:srgbClr val="FFFFFF"/>
              </a:solidFill>
            </a:endParaRPr>
          </a:p>
        </p:txBody>
      </p:sp>
      <p:sp>
        <p:nvSpPr>
          <p:cNvPr id="8601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A substitution technique is one in which the letters of plaintext are replaced by other letters or by numbers or symbols. If the plaintext is viewed as a sequence of bits, then substitution involves replacing plaintext bit patterns with ciphertext bit patterns.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2D79B5C-56DF-4407-8729-EE088E8B88A5}" type="slidenum">
              <a:rPr lang="en-AU"/>
              <a:pPr/>
              <a:t>16</a:t>
            </a:fld>
            <a:endParaRPr lang="en-AU"/>
          </a:p>
        </p:txBody>
      </p:sp>
      <p:sp>
        <p:nvSpPr>
          <p:cNvPr id="8704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B01665F-747D-4D06-A13E-C34C927BC424}"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US" sz="1200">
              <a:solidFill>
                <a:srgbClr val="FFFFFF"/>
              </a:solidFill>
            </a:endParaRPr>
          </a:p>
        </p:txBody>
      </p:sp>
      <p:sp>
        <p:nvSpPr>
          <p:cNvPr id="8704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704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i="1">
                <a:latin typeface="Arial" charset="0"/>
                <a:ea typeface="ＭＳ Ｐゴシック" pitchFamily="32" charset="-128"/>
              </a:rPr>
              <a:t>Gallic Wars</a:t>
            </a:r>
            <a:r>
              <a:rPr lang="en-AU">
                <a:latin typeface="Arial" charset="0"/>
                <a:ea typeface="ＭＳ Ｐゴシック" pitchFamily="32" charset="-128"/>
              </a:rPr>
              <a:t> (cf. Kahn pp83-84). Still call any cipher using a simple letter shift a </a:t>
            </a:r>
            <a:r>
              <a:rPr lang="en-AU" b="1">
                <a:latin typeface="Arial" charset="0"/>
                <a:ea typeface="ＭＳ Ｐゴシック" pitchFamily="32" charset="-128"/>
              </a:rPr>
              <a:t>caesar cipher</a:t>
            </a:r>
            <a:r>
              <a:rPr lang="en-AU">
                <a:latin typeface="Arial" charset="0"/>
                <a:ea typeface="ＭＳ Ｐゴシック" pitchFamily="32" charset="-128"/>
              </a:rPr>
              <a:t>, not just those with shift 3.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a:latin typeface="Arial" charset="0"/>
              <a:ea typeface="ＭＳ Ｐゴシック" pitchFamily="32"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7FFEA9C-5FE6-4CAF-85DF-54329C4FEE61}" type="slidenum">
              <a:rPr lang="en-AU"/>
              <a:pPr/>
              <a:t>17</a:t>
            </a:fld>
            <a:endParaRPr lang="en-AU"/>
          </a:p>
        </p:txBody>
      </p:sp>
      <p:sp>
        <p:nvSpPr>
          <p:cNvPr id="8806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DBAC0C8-F747-4852-9F79-7409075C4394}"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US" sz="1200">
              <a:solidFill>
                <a:srgbClr val="FFFFFF"/>
              </a:solidFill>
            </a:endParaRPr>
          </a:p>
        </p:txBody>
      </p:sp>
      <p:sp>
        <p:nvSpPr>
          <p:cNvPr id="8806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806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This mathematical description uses </a:t>
            </a:r>
            <a:r>
              <a:rPr lang="en-AU" b="1">
                <a:latin typeface="Arial" charset="0"/>
                <a:ea typeface="ＭＳ Ｐゴシック" pitchFamily="32" charset="-128"/>
              </a:rPr>
              <a:t>modulo (clock) arithmetic</a:t>
            </a:r>
            <a:r>
              <a:rPr lang="en-AU">
                <a:latin typeface="Arial" charset="0"/>
                <a:ea typeface="ＭＳ Ｐゴシック" pitchFamily="32" charset="-128"/>
              </a:rPr>
              <a:t>. Here, when you reach Z you go back to A and start again. Mod 26 implies that when you reach 26, you use 0 instead (ie the letter after Z, or 25 + 1 goes to A or 0).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Example: howdy (7,14,22,3,24) encrypted using key </a:t>
            </a:r>
            <a:r>
              <a:rPr lang="en-AU" i="1">
                <a:latin typeface="Arial" charset="0"/>
                <a:ea typeface="ＭＳ Ｐゴシック" pitchFamily="32" charset="-128"/>
              </a:rPr>
              <a:t>f </a:t>
            </a:r>
            <a:r>
              <a:rPr lang="en-AU">
                <a:latin typeface="Arial" charset="0"/>
                <a:ea typeface="ＭＳ Ｐゴシック" pitchFamily="32" charset="-128"/>
              </a:rPr>
              <a:t>(ie a shift of 5) is MTBID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7AC96AF-50AA-43ED-96A3-28890D0ED28C}" type="slidenum">
              <a:rPr lang="en-AU"/>
              <a:pPr/>
              <a:t>18</a:t>
            </a:fld>
            <a:endParaRPr lang="en-AU"/>
          </a:p>
        </p:txBody>
      </p:sp>
      <p:sp>
        <p:nvSpPr>
          <p:cNvPr id="8908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AA119F9-F7FE-4211-808F-C04F90421320}"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US" sz="1200">
              <a:solidFill>
                <a:srgbClr val="FFFFFF"/>
              </a:solidFill>
            </a:endParaRPr>
          </a:p>
        </p:txBody>
      </p:sp>
      <p:sp>
        <p:nvSpPr>
          <p:cNvPr id="8909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909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Can try each of the keys (shifts) in turn, until can recognise the original message. </a:t>
            </a:r>
            <a:r>
              <a:rPr lang="en-US">
                <a:latin typeface="Arial" charset="0"/>
                <a:ea typeface="ＭＳ Ｐゴシック" pitchFamily="32" charset="-128"/>
              </a:rPr>
              <a:t>See Stallings Fig 2.3 for example of search.</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Note: as mentioned before, do need to be able to </a:t>
            </a:r>
            <a:r>
              <a:rPr lang="en-AU" b="1">
                <a:latin typeface="Arial" charset="0"/>
                <a:ea typeface="ＭＳ Ｐゴシック" pitchFamily="32" charset="-128"/>
              </a:rPr>
              <a:t>recognise</a:t>
            </a:r>
            <a:r>
              <a:rPr lang="en-AU">
                <a:latin typeface="Arial" charset="0"/>
                <a:ea typeface="ＭＳ Ｐゴシック" pitchFamily="32" charset="-128"/>
              </a:rPr>
              <a:t> when have an original message (ie is it English or whatever). Usually easy for humans, hard for computers. Though if using say compressed data could be much harder.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Example "GCUA VQ DTGCM" when broken gives "easy to break", with a shift of 2 (key C).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336CA83-B3FF-436B-B4C6-ABE7397C93CE}" type="slidenum">
              <a:rPr lang="en-AU"/>
              <a:pPr/>
              <a:t>19</a:t>
            </a:fld>
            <a:endParaRPr lang="en-AU"/>
          </a:p>
        </p:txBody>
      </p:sp>
      <p:sp>
        <p:nvSpPr>
          <p:cNvPr id="9011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8CDA77F-2482-4D3B-BC9D-700D54F2AD91}"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en-US" sz="1200">
              <a:solidFill>
                <a:srgbClr val="FFFFFF"/>
              </a:solidFill>
            </a:endParaRPr>
          </a:p>
        </p:txBody>
      </p:sp>
      <p:sp>
        <p:nvSpPr>
          <p:cNvPr id="9011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This mathematical description uses </a:t>
            </a:r>
            <a:r>
              <a:rPr lang="en-AU" b="1">
                <a:latin typeface="Arial" charset="0"/>
                <a:ea typeface="ＭＳ Ｐゴシック" pitchFamily="32" charset="-128"/>
              </a:rPr>
              <a:t>modulo (clock) arithmetic</a:t>
            </a:r>
            <a:r>
              <a:rPr lang="en-AU">
                <a:latin typeface="Arial" charset="0"/>
                <a:ea typeface="ＭＳ Ｐゴシック" pitchFamily="32" charset="-128"/>
              </a:rPr>
              <a:t>. Here, when you reach Z you go back to A and start again. Mod 26 implies that when you reach 26, you use 0 instead (ie the letter after Z, or 25 + 1 goes to A or 0).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Example: howdy (7,14,22,3,24) encrypted using key </a:t>
            </a:r>
            <a:r>
              <a:rPr lang="en-AU" i="1">
                <a:latin typeface="Arial" charset="0"/>
                <a:ea typeface="ＭＳ Ｐゴシック" pitchFamily="32" charset="-128"/>
              </a:rPr>
              <a:t>f </a:t>
            </a:r>
            <a:r>
              <a:rPr lang="en-AU">
                <a:latin typeface="Arial" charset="0"/>
                <a:ea typeface="ＭＳ Ｐゴシック" pitchFamily="32" charset="-128"/>
              </a:rPr>
              <a:t>(ie a shift of 5) is MTBID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F362FE2-274F-4B1A-B92B-50FEE0BCABD4}" type="slidenum">
              <a:rPr lang="en-AU"/>
              <a:pPr/>
              <a:t>2</a:t>
            </a:fld>
            <a:endParaRPr lang="en-AU"/>
          </a:p>
        </p:txBody>
      </p:sp>
      <p:sp>
        <p:nvSpPr>
          <p:cNvPr id="7270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BE282D1-1519-455A-9955-305D007006C7}"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200">
              <a:solidFill>
                <a:srgbClr val="FFFFFF"/>
              </a:solidFill>
            </a:endParaRPr>
          </a:p>
        </p:txBody>
      </p:sp>
      <p:sp>
        <p:nvSpPr>
          <p:cNvPr id="7270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270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dirty="0">
                <a:latin typeface="Arial" charset="0"/>
                <a:cs typeface="Arial" charset="0"/>
              </a:rPr>
              <a:t>All traditional schemes are </a:t>
            </a:r>
            <a:r>
              <a:rPr lang="en-AU" b="1" dirty="0">
                <a:latin typeface="Arial" charset="0"/>
                <a:cs typeface="Arial" charset="0"/>
              </a:rPr>
              <a:t>symmetric</a:t>
            </a:r>
            <a:r>
              <a:rPr lang="en-AU" dirty="0">
                <a:latin typeface="Arial" charset="0"/>
                <a:cs typeface="Arial" charset="0"/>
              </a:rPr>
              <a:t> / </a:t>
            </a:r>
            <a:r>
              <a:rPr lang="en-AU" b="1" dirty="0">
                <a:latin typeface="Arial" charset="0"/>
                <a:cs typeface="Arial" charset="0"/>
              </a:rPr>
              <a:t>single key</a:t>
            </a:r>
            <a:r>
              <a:rPr lang="en-AU" dirty="0">
                <a:latin typeface="Arial" charset="0"/>
                <a:cs typeface="Arial" charset="0"/>
              </a:rPr>
              <a:t> / </a:t>
            </a:r>
            <a:r>
              <a:rPr lang="en-AU" b="1" dirty="0">
                <a:latin typeface="Arial" charset="0"/>
                <a:cs typeface="Arial" charset="0"/>
              </a:rPr>
              <a:t>private-key</a:t>
            </a:r>
            <a:r>
              <a:rPr lang="en-AU" dirty="0">
                <a:latin typeface="Arial" charset="0"/>
                <a:cs typeface="Arial" charset="0"/>
              </a:rPr>
              <a:t> encryption algorithms, with a </a:t>
            </a:r>
            <a:r>
              <a:rPr lang="en-AU" b="1" dirty="0">
                <a:latin typeface="Arial" charset="0"/>
                <a:cs typeface="Arial" charset="0"/>
              </a:rPr>
              <a:t>single key</a:t>
            </a:r>
            <a:r>
              <a:rPr lang="en-AU" dirty="0">
                <a:latin typeface="Arial" charset="0"/>
                <a:cs typeface="Arial" charset="0"/>
              </a:rPr>
              <a:t>, used for both encryption and decryption. Since both sender and receiver are equivalent, either can encrypt or decrypt messages using that common key.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CAE3643-4CB9-478C-AB78-DFBE75058486}" type="slidenum">
              <a:rPr lang="en-AU"/>
              <a:pPr/>
              <a:t>20</a:t>
            </a:fld>
            <a:endParaRPr lang="en-AU"/>
          </a:p>
        </p:txBody>
      </p:sp>
      <p:sp>
        <p:nvSpPr>
          <p:cNvPr id="9113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C042477-4111-42D3-97CD-BC52B01372D5}"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US" sz="1200">
              <a:solidFill>
                <a:srgbClr val="FFFFFF"/>
              </a:solidFill>
            </a:endParaRPr>
          </a:p>
        </p:txBody>
      </p:sp>
      <p:sp>
        <p:nvSpPr>
          <p:cNvPr id="9113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113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This mathematical description uses </a:t>
            </a:r>
            <a:r>
              <a:rPr lang="en-AU" b="1">
                <a:latin typeface="Arial" charset="0"/>
                <a:ea typeface="ＭＳ Ｐゴシック" pitchFamily="32" charset="-128"/>
              </a:rPr>
              <a:t>modulo (clock) arithmetic</a:t>
            </a:r>
            <a:r>
              <a:rPr lang="en-AU">
                <a:latin typeface="Arial" charset="0"/>
                <a:ea typeface="ＭＳ Ｐゴシック" pitchFamily="32" charset="-128"/>
              </a:rPr>
              <a:t>. Here, when you reach Z you go back to A and start again. Mod 26 implies that when you reach 26, you use 0 instead (ie the letter after Z, or 25 + 1 goes to A or 0).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Example: howdy (7,14,22,3,24) encrypted using key </a:t>
            </a:r>
            <a:r>
              <a:rPr lang="en-AU" i="1">
                <a:latin typeface="Arial" charset="0"/>
                <a:ea typeface="ＭＳ Ｐゴシック" pitchFamily="32" charset="-128"/>
              </a:rPr>
              <a:t>f </a:t>
            </a:r>
            <a:r>
              <a:rPr lang="en-AU">
                <a:latin typeface="Arial" charset="0"/>
                <a:ea typeface="ＭＳ Ｐゴシック" pitchFamily="32" charset="-128"/>
              </a:rPr>
              <a:t>(ie a shift of 5) is MTBID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83006F5-F1AD-435E-8202-45279FE83A40}" type="slidenum">
              <a:rPr lang="en-AU"/>
              <a:pPr/>
              <a:t>21</a:t>
            </a:fld>
            <a:endParaRPr lang="en-AU"/>
          </a:p>
        </p:txBody>
      </p:sp>
      <p:sp>
        <p:nvSpPr>
          <p:cNvPr id="9216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E4A2AB6-2ECC-41D3-AD3B-BED8D65D387E}"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en-US" sz="1200">
              <a:solidFill>
                <a:srgbClr val="FFFFFF"/>
              </a:solidFill>
            </a:endParaRPr>
          </a:p>
        </p:txBody>
      </p:sp>
      <p:sp>
        <p:nvSpPr>
          <p:cNvPr id="9216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6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With only 25 possible keys, the Caesar cipher is far from secure. A dramatic increase in the key space can be achieved by allowing an arbitrary substitution, where the translation alphabet can be any permutation of the 26 alphabetic characters. A permutation of a finite set of elements S is an ordered sequence of all the elements of S, with each element appearing exactly once. In general, there are </a:t>
            </a:r>
            <a:r>
              <a:rPr lang="en-US" i="1">
                <a:latin typeface="Arial" charset="0"/>
                <a:cs typeface="Arial" charset="0"/>
              </a:rPr>
              <a:t>n</a:t>
            </a:r>
            <a:r>
              <a:rPr lang="en-US">
                <a:latin typeface="Arial" charset="0"/>
                <a:cs typeface="Arial" charset="0"/>
              </a:rPr>
              <a:t>! permutations of a set of </a:t>
            </a:r>
            <a:r>
              <a:rPr lang="en-US" i="1">
                <a:latin typeface="Arial" charset="0"/>
                <a:cs typeface="Arial" charset="0"/>
              </a:rPr>
              <a:t>n</a:t>
            </a:r>
            <a:r>
              <a:rPr lang="en-US">
                <a:latin typeface="Arial" charset="0"/>
                <a:cs typeface="Arial" charset="0"/>
              </a:rPr>
              <a:t> elements.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See text example of a translation alphabet, and an encrypted message using it.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BF89C8F-5820-4034-B15C-253895D433A8}" type="slidenum">
              <a:rPr lang="en-AU"/>
              <a:pPr/>
              <a:t>22</a:t>
            </a:fld>
            <a:endParaRPr lang="en-AU"/>
          </a:p>
        </p:txBody>
      </p:sp>
      <p:sp>
        <p:nvSpPr>
          <p:cNvPr id="9318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3036AAA-28C5-4E26-B79C-8EC9F154B32B}"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endParaRPr lang="en-US" sz="1200">
              <a:solidFill>
                <a:srgbClr val="FFFFFF"/>
              </a:solidFill>
            </a:endParaRPr>
          </a:p>
        </p:txBody>
      </p:sp>
      <p:sp>
        <p:nvSpPr>
          <p:cNvPr id="9318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318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Note that even given the very large number of keys, being </a:t>
            </a:r>
            <a:r>
              <a:rPr lang="en-US">
                <a:ea typeface="ＭＳ Ｐゴシック" pitchFamily="32" charset="-128"/>
              </a:rPr>
              <a:t>10 orders of magnitude greater than the key space for DES,</a:t>
            </a:r>
            <a:r>
              <a:rPr lang="en-US">
                <a:latin typeface="Arial" charset="0"/>
                <a:ea typeface="ＭＳ Ｐゴシック" pitchFamily="32" charset="-128"/>
              </a:rPr>
              <a:t> the </a:t>
            </a:r>
            <a:r>
              <a:rPr lang="en-AU">
                <a:latin typeface="Arial" charset="0"/>
                <a:ea typeface="ＭＳ Ｐゴシック" pitchFamily="32" charset="-128"/>
              </a:rPr>
              <a:t>monoalphabetic substitution cipher is not secure, because it does not sufficiently obscure the underlying language characteristics.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CE9EFC8-8DAB-43A2-9C41-F3D6EFC78F88}" type="slidenum">
              <a:rPr lang="en-AU"/>
              <a:pPr/>
              <a:t>23</a:t>
            </a:fld>
            <a:endParaRPr lang="en-AU"/>
          </a:p>
        </p:txBody>
      </p:sp>
      <p:sp>
        <p:nvSpPr>
          <p:cNvPr id="9420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4DD2383-718B-45BB-950D-F2E2236D976E}"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en-US" sz="1200">
              <a:solidFill>
                <a:srgbClr val="FFFFFF"/>
              </a:solidFill>
            </a:endParaRPr>
          </a:p>
        </p:txBody>
      </p:sp>
      <p:sp>
        <p:nvSpPr>
          <p:cNvPr id="9421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421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0111502-6ACF-4B8A-9A0D-24BE431CBFF5}" type="slidenum">
              <a:rPr lang="en-AU"/>
              <a:pPr/>
              <a:t>24</a:t>
            </a:fld>
            <a:endParaRPr lang="en-AU"/>
          </a:p>
        </p:txBody>
      </p:sp>
      <p:sp>
        <p:nvSpPr>
          <p:cNvPr id="9523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B45984F-7797-4313-8F42-BE3D6235A7E7}"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24</a:t>
            </a:fld>
            <a:endParaRPr lang="en-US" sz="1200">
              <a:solidFill>
                <a:srgbClr val="FFFFFF"/>
              </a:solidFill>
            </a:endParaRPr>
          </a:p>
        </p:txBody>
      </p:sp>
      <p:sp>
        <p:nvSpPr>
          <p:cNvPr id="9523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523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Note that all human languages have varying letter frequencies, though the number of letters and their frequencies varies. Stallings Figure 2.5 shows English letter frequencies. </a:t>
            </a:r>
            <a:r>
              <a:rPr lang="en-AU">
                <a:latin typeface="Arial" charset="0"/>
                <a:cs typeface="Arial" charset="0"/>
              </a:rPr>
              <a:t>Seberry &amp; Pieprzyk, </a:t>
            </a:r>
            <a:r>
              <a:rPr lang="en-US">
                <a:latin typeface="Arial" charset="0"/>
                <a:cs typeface="Arial" charset="0"/>
              </a:rPr>
              <a:t>"Cryptography - An Introduction to Computer Security", Prentice-Hall 1989, </a:t>
            </a:r>
            <a:r>
              <a:rPr lang="en-AU">
                <a:latin typeface="Arial" charset="0"/>
                <a:cs typeface="Arial" charset="0"/>
              </a:rPr>
              <a:t>Appendix A has letter frequency graphs for 20 languages (most European &amp; Japanese &amp; Malay). Also useful are tables of common </a:t>
            </a:r>
            <a:r>
              <a:rPr lang="en-US">
                <a:latin typeface="Arial" charset="0"/>
                <a:cs typeface="Arial" charset="0"/>
              </a:rPr>
              <a:t>two-letter combinations, known as digrams, and three-letter combinations, known as trigrams.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EE81B2D-7463-4341-B3F6-419540498E6A}" type="slidenum">
              <a:rPr lang="en-AU"/>
              <a:pPr/>
              <a:t>25</a:t>
            </a:fld>
            <a:endParaRPr lang="en-AU"/>
          </a:p>
        </p:txBody>
      </p:sp>
      <p:sp>
        <p:nvSpPr>
          <p:cNvPr id="9625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0BDF396-C680-4127-9516-A6DE768642A8}"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en-US" sz="1200">
              <a:solidFill>
                <a:srgbClr val="FFFFFF"/>
              </a:solidFill>
            </a:endParaRPr>
          </a:p>
        </p:txBody>
      </p:sp>
      <p:sp>
        <p:nvSpPr>
          <p:cNvPr id="9625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6259" name="Rectangle 3"/>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BA03123-B309-41F3-AFED-DAC6D85AD0EF}" type="slidenum">
              <a:rPr lang="en-AU"/>
              <a:pPr/>
              <a:t>26</a:t>
            </a:fld>
            <a:endParaRPr lang="en-AU"/>
          </a:p>
        </p:txBody>
      </p:sp>
      <p:sp>
        <p:nvSpPr>
          <p:cNvPr id="9728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6F61D03-73A9-4108-B429-06B69EF8746B}"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26</a:t>
            </a:fld>
            <a:endParaRPr lang="en-US" sz="1200">
              <a:solidFill>
                <a:srgbClr val="FFFFFF"/>
              </a:solidFill>
            </a:endParaRPr>
          </a:p>
        </p:txBody>
      </p:sp>
      <p:sp>
        <p:nvSpPr>
          <p:cNvPr id="9728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728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Note that cipher-0 frequency histogram is the same as English only shifted over – must be a rotational cipher!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7167566-89F1-4913-81E3-9E5AA0EA995C}" type="slidenum">
              <a:rPr lang="en-AU"/>
              <a:pPr/>
              <a:t>27</a:t>
            </a:fld>
            <a:endParaRPr lang="en-AU"/>
          </a:p>
        </p:txBody>
      </p:sp>
      <p:sp>
        <p:nvSpPr>
          <p:cNvPr id="9830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D0CF8CE-47B5-4750-A53F-3CF78D98EBAD}"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27</a:t>
            </a:fld>
            <a:endParaRPr lang="en-US" sz="1200">
              <a:solidFill>
                <a:srgbClr val="FFFFFF"/>
              </a:solidFill>
            </a:endParaRPr>
          </a:p>
        </p:txBody>
      </p:sp>
      <p:sp>
        <p:nvSpPr>
          <p:cNvPr id="9830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Not the same histogram only shifted – not a rotational cipher.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C50304E-C1F4-4C0E-BC03-F8AC06A0C7C1}" type="slidenum">
              <a:rPr lang="en-AU"/>
              <a:pPr/>
              <a:t>28</a:t>
            </a:fld>
            <a:endParaRPr lang="en-AU"/>
          </a:p>
        </p:txBody>
      </p:sp>
      <p:sp>
        <p:nvSpPr>
          <p:cNvPr id="993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0BCA08C-ABE4-4F65-909B-7DEBEDC30048}"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endParaRPr lang="en-US" sz="1200">
              <a:solidFill>
                <a:srgbClr val="FFFFFF"/>
              </a:solidFill>
            </a:endParaRPr>
          </a:p>
        </p:txBody>
      </p:sp>
      <p:sp>
        <p:nvSpPr>
          <p:cNvPr id="993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933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Not the same histogram only shifted, but if sorted, the histograms would be the same – must be mono-alphabetic cipher!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1DAF655-25D2-40F5-BB79-3D29F878BBB8}" type="slidenum">
              <a:rPr lang="en-AU"/>
              <a:pPr/>
              <a:t>29</a:t>
            </a:fld>
            <a:endParaRPr lang="en-AU"/>
          </a:p>
        </p:txBody>
      </p:sp>
      <p:sp>
        <p:nvSpPr>
          <p:cNvPr id="10035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6152016-BC37-42D2-89F2-F2E7DC7E5D69}"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US" sz="1200">
              <a:solidFill>
                <a:srgbClr val="FFFFFF"/>
              </a:solidFill>
            </a:endParaRPr>
          </a:p>
        </p:txBody>
      </p:sp>
      <p:sp>
        <p:nvSpPr>
          <p:cNvPr id="10035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035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cs typeface="Arial" charset="0"/>
              </a:rPr>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a:t>
            </a:r>
            <a:r>
              <a:rPr lang="en-US">
                <a:latin typeface="Arial" charset="0"/>
                <a:cs typeface="Arial" charset="0"/>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AU">
                <a:latin typeface="Arial" charset="0"/>
                <a:cs typeface="Arial" charset="0"/>
              </a:rPr>
              <a:t>peaks at: A-E-I triple, NO pair, RST triple, and troughs at: JK, X-Z.</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Monoalphabetic ciphers are easy to break because they reflect the frequency data of the original alphabet. </a:t>
            </a:r>
          </a:p>
          <a:p>
            <a:pPr marL="914400" lvl="1" indent="0"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cs typeface="Arial" charset="0"/>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1EDD436-4322-43BF-A0F3-4D7071F8902C}" type="slidenum">
              <a:rPr lang="en-AU"/>
              <a:pPr/>
              <a:t>3</a:t>
            </a:fld>
            <a:endParaRPr lang="en-AU"/>
          </a:p>
        </p:txBody>
      </p:sp>
      <p:sp>
        <p:nvSpPr>
          <p:cNvPr id="737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1F3EE2B-245D-4C7C-AD8E-D777E3A66D56}"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1200">
              <a:solidFill>
                <a:srgbClr val="FFFFFF"/>
              </a:solidFill>
            </a:endParaRPr>
          </a:p>
        </p:txBody>
      </p:sp>
      <p:sp>
        <p:nvSpPr>
          <p:cNvPr id="737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373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Briefly review some terminology used throughout the course.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58A3BDD-3FF0-4E5D-AA5E-C99A434F636A}" type="slidenum">
              <a:rPr lang="en-AU"/>
              <a:pPr/>
              <a:t>30</a:t>
            </a:fld>
            <a:endParaRPr lang="en-AU"/>
          </a:p>
        </p:txBody>
      </p:sp>
      <p:sp>
        <p:nvSpPr>
          <p:cNvPr id="10137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B1534CF-F5FC-4E49-B6BA-2BECF237F8B8}"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30</a:t>
            </a:fld>
            <a:endParaRPr lang="en-US" sz="1200">
              <a:solidFill>
                <a:srgbClr val="FFFFFF"/>
              </a:solidFill>
            </a:endParaRPr>
          </a:p>
        </p:txBody>
      </p:sp>
      <p:sp>
        <p:nvSpPr>
          <p:cNvPr id="10137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137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Illustrate the process with this example from the text in Stallings section 2.2. Comparing letter frequency breakdown with Figure 2.5, it seems likely that cipher letters P and Z are the equivalents of plain letters e and t, but it is not certain which is which. The letters S, U, O, M, and H are all of relatively high frequency and probably correspond to plain letters from the set {a, h, i, n, o, r, s}. The letters with the lowest frequencies (namely, A, B, G, Y, I, J) are likely included in the set {b, j, k, q, v, x, z}. A powerful tool is to look at the frequency of two-letter combinations, known as digrams. A table similar to Figure 2.5 could be drawn up showing the relative frequency of digrams. The most common such digram is th. In our ciphertext, the most common digram is ZW, which appears three times. So we make the correspondence of Z with t and W with h. Then, by our earlier hypothesis, we can equate P with e. Now notice that the sequence ZWP appears in the ciphertext, and we can translate that sequence as "the." This is the most frequent trigram (three- letter combination) in English, which seems to indicate that we are on the right track. Next, notice the sequence ZWSZ in the first line. We do not know that these four letters form a complete word, but if they do, it is of the form th_t. If so, S equates with a. Only four letters have been identified, but already we have quite a bit of the message. Continued analysis of frequencies plus trial and error should easily yield a solution from this point. The complete plaintext, with spaces added between words, is shown on slide.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A9B796E-607F-4817-AB1E-B9F33519AE63}" type="slidenum">
              <a:rPr lang="en-AU"/>
              <a:pPr/>
              <a:t>31</a:t>
            </a:fld>
            <a:endParaRPr lang="en-AU"/>
          </a:p>
        </p:txBody>
      </p:sp>
      <p:sp>
        <p:nvSpPr>
          <p:cNvPr id="10240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7B43BDE-D27C-4CB7-A1AD-21C5051EBED5}"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31</a:t>
            </a:fld>
            <a:endParaRPr lang="en-US" sz="1200">
              <a:solidFill>
                <a:srgbClr val="FFFFFF"/>
              </a:solidFill>
            </a:endParaRPr>
          </a:p>
        </p:txBody>
      </p:sp>
      <p:sp>
        <p:nvSpPr>
          <p:cNvPr id="10240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240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Illustrate the process with this example from the text in Stallings section 2.2. Comparing letter frequency breakdown with Figure 2.5, it seems likely that cipher letters P and Z are the equivalents of plain letters e and t, but it is not certain which is which. The letters S, U, O, M, and H are all of relatively high frequency and probably correspond to plain letters from the set {a, h, i, n, o, r, s}. The letters with the lowest frequencies (namely, A, B, G, Y, I, J) are likely included in the set {b, j, k, q, v, x, z}. A powerful tool is to look at the frequency of two-letter combinations, known as digrams. A table similar to Figure 2.5 could be drawn up showing the relative frequency of digrams. The most common such digram is th. In our ciphertext, the most common digram is ZW, which appears three times. So we make the correspondence of Z with t and W with h. Then, by our earlier hypothesis, we can equate P with e. Now notice that the sequence ZWP appears in the ciphertext, and we can translate that sequence as "the." This is the most frequent trigram (three- letter combination) in English, which seems to indicate that we are on the right track. Next, notice the sequence ZWSZ in the first line. We do not know that these four letters form a complete word, but if they do, it is of the form th_t. If so, S equates with a. Only four letters have been identified, but already we have quite a bit of the message. Continued analysis of frequencies plus trial and error should easily yield a solution from this point. The complete plaintext, with spaces added between words, is shown on slide.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827D8EC-D7D9-4AB4-B5D8-3C84E776A1E7}" type="slidenum">
              <a:rPr lang="en-AU"/>
              <a:pPr/>
              <a:t>32</a:t>
            </a:fld>
            <a:endParaRPr lang="en-AU"/>
          </a:p>
        </p:txBody>
      </p:sp>
      <p:sp>
        <p:nvSpPr>
          <p:cNvPr id="10342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11F356A-8F7E-40DE-839B-12909C9D1018}"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32</a:t>
            </a:fld>
            <a:endParaRPr lang="en-US" sz="1200">
              <a:solidFill>
                <a:srgbClr val="FFFFFF"/>
              </a:solidFill>
            </a:endParaRPr>
          </a:p>
        </p:txBody>
      </p:sp>
      <p:sp>
        <p:nvSpPr>
          <p:cNvPr id="10342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342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Consider ways to reduce the "spikyness" of natural language text, since if just map one letter always to another, the frequency distribution is just shuffled. One approach is to encrypt more than one letter at once. The Playfair cipher is an example of doing this, </a:t>
            </a:r>
            <a:r>
              <a:rPr lang="en-US">
                <a:latin typeface="Arial" charset="0"/>
                <a:ea typeface="ＭＳ Ｐゴシック" pitchFamily="32" charset="-128"/>
              </a:rPr>
              <a:t>treats digrams in the plaintext as single units and translates these units into ciphertext digrams.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6C65B6F-FCB6-400C-9ED0-4BA84CDC9D91}" type="slidenum">
              <a:rPr lang="en-AU"/>
              <a:pPr/>
              <a:t>33</a:t>
            </a:fld>
            <a:endParaRPr lang="en-AU"/>
          </a:p>
        </p:txBody>
      </p:sp>
      <p:sp>
        <p:nvSpPr>
          <p:cNvPr id="1044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5CBAA8A-2216-45D8-BBD3-816CC3D51335}"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33</a:t>
            </a:fld>
            <a:endParaRPr lang="en-US" sz="1200">
              <a:solidFill>
                <a:srgbClr val="FFFFFF"/>
              </a:solidFill>
            </a:endParaRPr>
          </a:p>
        </p:txBody>
      </p:sp>
      <p:sp>
        <p:nvSpPr>
          <p:cNvPr id="10445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445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The best-known multiple-letter encryption cipher is the Playfair, which treats digrams in the plaintext as single units and translates these units into ciphertext digrams. The Playfair algorithm is based on the use of a 5x5 matrix of letters constructed using a keyword.</a:t>
            </a:r>
            <a:r>
              <a:rPr lang="en-AU">
                <a:latin typeface="Arial" charset="0"/>
                <a:cs typeface="Arial" charset="0"/>
              </a:rPr>
              <a:t> The rules for filling in this 5x5 matrix are: L to R, top to bottom, first with keyword after duplicate letters have been removed, and then with the remain letters, with I/J used as a single letter. This example comes from Dorothy Sayer's book "Have His Carcase", in which Lord Peter Wimsey solves it, and describes the use of a probably word attack.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AE1DADB-4698-46B6-81BE-921558D13A7F}" type="slidenum">
              <a:rPr lang="en-AU"/>
              <a:pPr/>
              <a:t>34</a:t>
            </a:fld>
            <a:endParaRPr lang="en-AU"/>
          </a:p>
        </p:txBody>
      </p:sp>
      <p:sp>
        <p:nvSpPr>
          <p:cNvPr id="10547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C1B23A-B49F-4D68-829C-77F891DBD9F0}"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34</a:t>
            </a:fld>
            <a:endParaRPr lang="en-US" sz="1200">
              <a:solidFill>
                <a:srgbClr val="FFFFFF"/>
              </a:solidFill>
            </a:endParaRPr>
          </a:p>
        </p:txBody>
      </p:sp>
      <p:sp>
        <p:nvSpPr>
          <p:cNvPr id="10547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547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marL="228600" indent="-227013" eaLnBrk="1" hangingPunct="1">
              <a:spcBef>
                <a:spcPts val="45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Arial" charset="0"/>
                <a:cs typeface="Arial" charset="0"/>
              </a:rPr>
              <a:t>Plaintext is encrypted two letters at a time,according to the rules as shown. </a:t>
            </a:r>
            <a:r>
              <a:rPr lang="en-AU">
                <a:latin typeface="Arial" charset="0"/>
                <a:cs typeface="Arial" charset="0"/>
              </a:rPr>
              <a:t>Note how you wrap from right side back to left, or from bottom back to top.</a:t>
            </a:r>
          </a:p>
          <a:p>
            <a:pPr marL="685800" lvl="1" indent="-228600" eaLnBrk="1" hangingPunct="1">
              <a:lnSpc>
                <a:spcPct val="80000"/>
              </a:lnSpc>
              <a:spcBef>
                <a:spcPts val="450"/>
              </a:spcBef>
              <a:buFont typeface="Times New Roman" pitchFamily="16" charset="0"/>
              <a:buAutoNum type="arabicPeriod"/>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AU">
                <a:latin typeface="Arial" charset="0"/>
                <a:cs typeface="Arial" charset="0"/>
              </a:rPr>
              <a:t> if a pair is a repeated letter, insert a filler like 'X',  eg. "balloon" encrypts as "ba lx lo on" </a:t>
            </a:r>
          </a:p>
          <a:p>
            <a:pPr marL="685800" lvl="1" indent="-228600" eaLnBrk="1" hangingPunct="1">
              <a:lnSpc>
                <a:spcPct val="80000"/>
              </a:lnSpc>
              <a:spcBef>
                <a:spcPts val="450"/>
              </a:spcBef>
              <a:buFont typeface="Times New Roman" pitchFamily="16" charset="0"/>
              <a:buAutoNum type="arabicPeriod"/>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AU">
                <a:latin typeface="Arial" charset="0"/>
                <a:cs typeface="Arial" charset="0"/>
              </a:rPr>
              <a:t> if both letters fall in the same row, replace each with letter to right (wrapping back to start from end),  eg. “ar" encrypts as "RM" </a:t>
            </a:r>
          </a:p>
          <a:p>
            <a:pPr marL="685800" lvl="1" indent="-228600" eaLnBrk="1" hangingPunct="1">
              <a:lnSpc>
                <a:spcPct val="80000"/>
              </a:lnSpc>
              <a:spcBef>
                <a:spcPts val="450"/>
              </a:spcBef>
              <a:buFont typeface="Times New Roman" pitchFamily="16" charset="0"/>
              <a:buAutoNum type="arabicPeriod"/>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AU">
                <a:latin typeface="Arial" charset="0"/>
                <a:cs typeface="Arial" charset="0"/>
              </a:rPr>
              <a:t> if both letters fall in the same column, replace each with the letter below it (again wrapping to top from bottom), eg. “mu" encrypts to "CM" </a:t>
            </a:r>
          </a:p>
          <a:p>
            <a:pPr marL="685800" lvl="1" indent="-228600" eaLnBrk="1" hangingPunct="1">
              <a:lnSpc>
                <a:spcPct val="80000"/>
              </a:lnSpc>
              <a:spcBef>
                <a:spcPts val="450"/>
              </a:spcBef>
              <a:buFont typeface="Times New Roman" pitchFamily="16" charset="0"/>
              <a:buAutoNum type="arabicPeriod"/>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AU">
                <a:latin typeface="Arial" charset="0"/>
                <a:cs typeface="Arial" charset="0"/>
              </a:rPr>
              <a:t> otherwise each letter is replaced by the one in its row in the column of the other letter of the pair, eg. “hs" encrypts to "BP", and “ea" to "IM" or "JM" (as desired) </a:t>
            </a:r>
          </a:p>
          <a:p>
            <a:pPr marL="228600" indent="-227013" eaLnBrk="1" hangingPunct="1">
              <a:spcBef>
                <a:spcPts val="45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AU">
                <a:latin typeface="Arial" charset="0"/>
                <a:cs typeface="Arial" charset="0"/>
              </a:rPr>
              <a:t> Decrypting of course works exactly in reverse. Can see this by working the example pairs shown, backwards.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BE21CE4-F153-4AC6-AE59-1778E4AEE69F}" type="slidenum">
              <a:rPr lang="en-AU"/>
              <a:pPr/>
              <a:t>35</a:t>
            </a:fld>
            <a:endParaRPr lang="en-AU"/>
          </a:p>
        </p:txBody>
      </p:sp>
      <p:sp>
        <p:nvSpPr>
          <p:cNvPr id="10649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D50E6D7-C509-450E-909B-13D275FEB87F}"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35</a:t>
            </a:fld>
            <a:endParaRPr lang="en-US" sz="1200">
              <a:solidFill>
                <a:srgbClr val="FFFFFF"/>
              </a:solidFill>
            </a:endParaRPr>
          </a:p>
        </p:txBody>
      </p:sp>
      <p:sp>
        <p:nvSpPr>
          <p:cNvPr id="10649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649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The best-known multiple-letter encryption cipher is the Playfair, which treats digrams in the plaintext as single units and translates these units into ciphertext digrams. The Playfair algorithm is based on the use of a 5x5 matrix of letters constructed using a keyword.</a:t>
            </a:r>
            <a:r>
              <a:rPr lang="en-AU">
                <a:latin typeface="Arial" charset="0"/>
                <a:cs typeface="Arial" charset="0"/>
              </a:rPr>
              <a:t> The rules for filling in this 5x5 matrix are: L to R, top to bottom, first with keyword after duplicate letters have been removed, and then with the remain letters, with I/J used as a single letter. This example comes from Dorothy Sayer's book "Have His Carcase", in which Lord Peter Wimsey solves it, and describes the use of a probably word attack.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0933FA0-1D2F-4B7B-9383-8B8EA6E3950B}" type="slidenum">
              <a:rPr lang="en-AU"/>
              <a:pPr/>
              <a:t>36</a:t>
            </a:fld>
            <a:endParaRPr lang="en-AU"/>
          </a:p>
        </p:txBody>
      </p:sp>
      <p:sp>
        <p:nvSpPr>
          <p:cNvPr id="10752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BD0FD4D-5B66-423D-A0B0-149988610BA0}"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36</a:t>
            </a:fld>
            <a:endParaRPr lang="en-US" sz="1200">
              <a:solidFill>
                <a:srgbClr val="FFFFFF"/>
              </a:solidFill>
            </a:endParaRPr>
          </a:p>
        </p:txBody>
      </p:sp>
      <p:sp>
        <p:nvSpPr>
          <p:cNvPr id="10752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752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The Playfair cipher is a great advance over simple monoalphabetic ciphers, since there are 26*26=676 digrams (vs 26 letters), so that identification of individual digrams is more difficult. Also,the relative frequencies of individual letters exhibit a much greater range than that of digrams, making frequency analysis much more difficult. The Playfair cipher was for a long time considered unbreakable. It was used as the standard field system by the British Army in World War I and still enjoyed considerable use by the U.S.Army and other Allied forces during World War II. Despite this level of confidence in its security, the Playfair cipher is relatively easy to break because it still leaves much of the structure of the plaintext language intact. A few hundred letters of ciphertext are generally sufficient.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005097F-4EF1-4519-8DCC-406441FC0224}" type="slidenum">
              <a:rPr lang="en-AU"/>
              <a:pPr/>
              <a:t>37</a:t>
            </a:fld>
            <a:endParaRPr lang="en-AU"/>
          </a:p>
        </p:txBody>
      </p:sp>
      <p:sp>
        <p:nvSpPr>
          <p:cNvPr id="10854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746BBBB-1F2E-4F6A-9E1B-A4EF79B65B1A}"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37</a:t>
            </a:fld>
            <a:endParaRPr lang="en-US" sz="1200">
              <a:solidFill>
                <a:srgbClr val="FFFFFF"/>
              </a:solidFill>
            </a:endParaRPr>
          </a:p>
        </p:txBody>
      </p:sp>
      <p:sp>
        <p:nvSpPr>
          <p:cNvPr id="10854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854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cs typeface="Arial" charset="0"/>
              </a:rPr>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r>
              <a:rPr lang="en-US">
                <a:latin typeface="Arial" charset="0"/>
                <a:cs typeface="Arial" charset="0"/>
              </a:rPr>
              <a:t>The general name for this approach is a polyalphabetic substitution cipher. All these techniques have the following features in common: </a:t>
            </a:r>
          </a:p>
          <a:p>
            <a:pPr eaLnBrk="1" hangingPunct="1">
              <a:spcBef>
                <a:spcPts val="450"/>
              </a:spcBef>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 A set of related monoalphabetic substitution rules is used. </a:t>
            </a:r>
          </a:p>
          <a:p>
            <a:pPr eaLnBrk="1" hangingPunct="1">
              <a:spcBef>
                <a:spcPts val="450"/>
              </a:spcBef>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 A key determines which particular rule is chosen for a given transformation.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5A8B551-42C6-4897-8B8E-1A72186149CD}" type="slidenum">
              <a:rPr lang="en-AU"/>
              <a:pPr/>
              <a:t>38</a:t>
            </a:fld>
            <a:endParaRPr lang="en-AU"/>
          </a:p>
        </p:txBody>
      </p:sp>
      <p:sp>
        <p:nvSpPr>
          <p:cNvPr id="10956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08DF5DE-442A-4AD1-929D-2D79CB7E4C35}"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38</a:t>
            </a:fld>
            <a:endParaRPr lang="en-US" sz="1200">
              <a:solidFill>
                <a:srgbClr val="FFFFFF"/>
              </a:solidFill>
            </a:endParaRPr>
          </a:p>
        </p:txBody>
      </p:sp>
      <p:sp>
        <p:nvSpPr>
          <p:cNvPr id="10957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957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The best known, and one of the simplest, such algorithms is referred to as the Vigenère cipher, where the set of related monoalphabetic substitution rules consists of the 26 Caesar ciphers, with shifts of 0 through 25. Each cipher is denoted by a key letter, which is the ciphertext letter that substitutes for the plaintext letter ‘a’, and which are </a:t>
            </a:r>
            <a:r>
              <a:rPr lang="en-AU">
                <a:latin typeface="Arial" charset="0"/>
                <a:cs typeface="Arial" charset="0"/>
              </a:rPr>
              <a:t>each used in turn, as shown next.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6029A23-D42B-46CF-9599-FC690D38C232}" type="slidenum">
              <a:rPr lang="en-AU"/>
              <a:pPr/>
              <a:t>39</a:t>
            </a:fld>
            <a:endParaRPr lang="en-AU"/>
          </a:p>
        </p:txBody>
      </p:sp>
      <p:sp>
        <p:nvSpPr>
          <p:cNvPr id="11059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30E499C-2616-4F22-AF35-37C70318C4F2}"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39</a:t>
            </a:fld>
            <a:endParaRPr lang="en-US" sz="1200">
              <a:solidFill>
                <a:srgbClr val="FFFFFF"/>
              </a:solidFill>
            </a:endParaRPr>
          </a:p>
        </p:txBody>
      </p:sp>
      <p:sp>
        <p:nvSpPr>
          <p:cNvPr id="11059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059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Discuss this simple example from text Stallings section 2.2.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EF21F62-A783-411F-AA01-06F0432F88FE}" type="slidenum">
              <a:rPr lang="en-AU"/>
              <a:pPr/>
              <a:t>4</a:t>
            </a:fld>
            <a:endParaRPr lang="en-AU"/>
          </a:p>
        </p:txBody>
      </p:sp>
      <p:sp>
        <p:nvSpPr>
          <p:cNvPr id="7475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3689709-9F59-4F75-9073-E640696CB2A6}"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sz="1200">
              <a:solidFill>
                <a:srgbClr val="FFFFFF"/>
              </a:solidFill>
            </a:endParaRPr>
          </a:p>
        </p:txBody>
      </p:sp>
      <p:sp>
        <p:nvSpPr>
          <p:cNvPr id="7475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475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Detail the five ingredients of the symmetric cipher model, shown in Stallings Figure 2.1:</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 plaintext - original message</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 encryption algorithm – performs substitutions/transformations on plaintext</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 secret key – control exact substitutions/transformations used in encryption algorithm</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 ciphertext - scrambled message</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 decryption algorithm – inverse of encryption algorithm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EA6D7A3-51A5-4898-B788-44933A8775C3}" type="slidenum">
              <a:rPr lang="en-AU"/>
              <a:pPr/>
              <a:t>40</a:t>
            </a:fld>
            <a:endParaRPr lang="en-AU"/>
          </a:p>
        </p:txBody>
      </p:sp>
      <p:sp>
        <p:nvSpPr>
          <p:cNvPr id="11161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DCA438D-A564-4896-A92A-E53F1991EC9B}"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40</a:t>
            </a:fld>
            <a:endParaRPr lang="en-US" sz="1200">
              <a:solidFill>
                <a:srgbClr val="FFFFFF"/>
              </a:solidFill>
            </a:endParaRPr>
          </a:p>
        </p:txBody>
      </p:sp>
      <p:sp>
        <p:nvSpPr>
          <p:cNvPr id="11161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161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Implementing polyalphabetic ciphers by hand can be very tedious. Various aids were devised to assist the process.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The </a:t>
            </a:r>
            <a:r>
              <a:rPr lang="en-US" i="1">
                <a:latin typeface="Arial" charset="0"/>
                <a:cs typeface="Arial" charset="0"/>
              </a:rPr>
              <a:t>"Saint-Cyr Slide" </a:t>
            </a:r>
            <a:r>
              <a:rPr lang="en-US">
                <a:latin typeface="Arial" charset="0"/>
                <a:cs typeface="Arial" charset="0"/>
              </a:rPr>
              <a:t>was popularised and named by Jean Kerckhoffs, who published a famous early text "La Cryptographie Militaire" (Miltary Cryptography) in 1883. He named the slide after the French National Military Academy where the methods were taught. He also noted that any slide can be expanded into a tableau, or bent round into a cipher disk.</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The </a:t>
            </a:r>
            <a:r>
              <a:rPr lang="en-AU" i="1">
                <a:latin typeface="Arial" charset="0"/>
                <a:cs typeface="Arial" charset="0"/>
              </a:rPr>
              <a:t>Vigenère Tableau </a:t>
            </a:r>
            <a:r>
              <a:rPr lang="en-AU">
                <a:latin typeface="Arial" charset="0"/>
                <a:cs typeface="Arial" charset="0"/>
              </a:rPr>
              <a:t>(given in Stallings 4/e as Table 2.3) is a complete set of forward shifted alphabet mappings.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a:latin typeface="Arial" charset="0"/>
              <a:cs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C96E16F-1C9C-49AA-AD17-999206C2163E}" type="slidenum">
              <a:rPr lang="en-AU"/>
              <a:pPr/>
              <a:t>41</a:t>
            </a:fld>
            <a:endParaRPr lang="en-AU"/>
          </a:p>
        </p:txBody>
      </p:sp>
      <p:sp>
        <p:nvSpPr>
          <p:cNvPr id="11264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E7A93E8-86C4-4CE1-A80A-65D543A23B99}"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41</a:t>
            </a:fld>
            <a:endParaRPr lang="en-US" sz="1200">
              <a:solidFill>
                <a:srgbClr val="FFFFFF"/>
              </a:solidFill>
            </a:endParaRPr>
          </a:p>
        </p:txBody>
      </p:sp>
      <p:sp>
        <p:nvSpPr>
          <p:cNvPr id="11264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4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The </a:t>
            </a:r>
            <a:r>
              <a:rPr lang="en-AU">
                <a:latin typeface="Arial" charset="0"/>
                <a:ea typeface="ＭＳ Ｐゴシック" pitchFamily="32" charset="-128"/>
              </a:rPr>
              <a:t>Vigenère &amp; related polyalphabetic ciphers still do not completely obscure the underlying language characteristics. </a:t>
            </a:r>
            <a:r>
              <a:rPr lang="en-US">
                <a:latin typeface="Arial" charset="0"/>
                <a:ea typeface="ＭＳ Ｐゴシック" pitchFamily="32" charset="-128"/>
              </a:rPr>
              <a:t>The strength of this cipher is that there are multiple ciphertext letters for each plaintext letter, one for each unique letter of the keyword. Thus, the letter frequency information is obscured. However, not all knowledge of the plaintext structure is lost. </a:t>
            </a:r>
            <a:r>
              <a:rPr lang="en-AU">
                <a:latin typeface="Arial" charset="0"/>
                <a:ea typeface="ＭＳ Ｐゴシック" pitchFamily="32" charset="-128"/>
              </a:rPr>
              <a:t>The key to breaking them is to identify the number of translation alphabets, and then attack each separately. </a:t>
            </a:r>
            <a:r>
              <a:rPr lang="en-US">
                <a:latin typeface="Arial" charset="0"/>
                <a:ea typeface="ＭＳ Ｐゴシック" pitchFamily="32" charset="-128"/>
              </a:rPr>
              <a:t>If a monoalphabetic substitution is used, then the statistical properties of the ciphertext should be the same as that of the language of the plaintext. If, on the other hand, a Vigenère cipher is suspected, then progress depends on determining the length of the keyword.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803AA04-C7F1-4BD8-8922-4412DE77CD73}" type="slidenum">
              <a:rPr lang="en-AU"/>
              <a:pPr/>
              <a:t>42</a:t>
            </a:fld>
            <a:endParaRPr lang="en-AU"/>
          </a:p>
        </p:txBody>
      </p:sp>
      <p:sp>
        <p:nvSpPr>
          <p:cNvPr id="11366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3907C47-9BE8-4685-BD5C-F6A57DB6A896}"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42</a:t>
            </a:fld>
            <a:endParaRPr lang="en-US" sz="1200">
              <a:solidFill>
                <a:srgbClr val="FFFFFF"/>
              </a:solidFill>
            </a:endParaRPr>
          </a:p>
        </p:txBody>
      </p:sp>
      <p:sp>
        <p:nvSpPr>
          <p:cNvPr id="11366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3667" name="Rectangle 3"/>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47FC073-5CF7-4343-9A68-6AE565E33708}" type="slidenum">
              <a:rPr lang="en-AU"/>
              <a:pPr/>
              <a:t>43</a:t>
            </a:fld>
            <a:endParaRPr lang="en-AU"/>
          </a:p>
        </p:txBody>
      </p:sp>
      <p:sp>
        <p:nvSpPr>
          <p:cNvPr id="11468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A0C1BFA-8CC1-423D-888C-76957C647594}"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43</a:t>
            </a:fld>
            <a:endParaRPr lang="en-US" sz="1200">
              <a:solidFill>
                <a:srgbClr val="FFFFFF"/>
              </a:solidFill>
            </a:endParaRPr>
          </a:p>
        </p:txBody>
      </p:sp>
      <p:sp>
        <p:nvSpPr>
          <p:cNvPr id="11469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4691" name="Rectangle 3"/>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2488E6F-35CA-4661-9B64-B14FEF7C5288}" type="slidenum">
              <a:rPr lang="en-AU"/>
              <a:pPr/>
              <a:t>44</a:t>
            </a:fld>
            <a:endParaRPr lang="en-AU"/>
          </a:p>
        </p:txBody>
      </p:sp>
      <p:sp>
        <p:nvSpPr>
          <p:cNvPr id="11571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C622884-3832-481B-B3F9-A59785582311}"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44</a:t>
            </a:fld>
            <a:endParaRPr lang="en-US" sz="1200">
              <a:solidFill>
                <a:srgbClr val="FFFFFF"/>
              </a:solidFill>
            </a:endParaRPr>
          </a:p>
        </p:txBody>
      </p:sp>
      <p:sp>
        <p:nvSpPr>
          <p:cNvPr id="11571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571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For some centuries the Vigenère cipher was </a:t>
            </a:r>
            <a:r>
              <a:rPr lang="en-AU" i="1">
                <a:latin typeface="Arial" charset="0"/>
                <a:ea typeface="ＭＳ Ｐゴシック" pitchFamily="32" charset="-128"/>
              </a:rPr>
              <a:t>le chiffre indéchiffrable</a:t>
            </a:r>
            <a:r>
              <a:rPr lang="en-AU">
                <a:latin typeface="Arial" charset="0"/>
                <a:ea typeface="ＭＳ Ｐゴシック" pitchFamily="32" charset="-128"/>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r>
              <a:rPr lang="en-US">
                <a:latin typeface="Arial" charset="0"/>
                <a:ea typeface="ＭＳ Ｐゴシック" pitchFamily="32" charset="-128"/>
              </a:rPr>
              <a:t>The important is that if two identical sequences of plaintext letters occur at a distance that is an integer multiple of the keyword length, they will generate identical ciphertext sequences.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3DA1452-AB19-4C88-AA49-952AB9D6489C}" type="slidenum">
              <a:rPr lang="en-AU"/>
              <a:pPr/>
              <a:t>45</a:t>
            </a:fld>
            <a:endParaRPr lang="en-AU"/>
          </a:p>
        </p:txBody>
      </p:sp>
      <p:sp>
        <p:nvSpPr>
          <p:cNvPr id="11673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D9A9CD5-E430-4C07-B3C3-73B23F54204E}"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45</a:t>
            </a:fld>
            <a:endParaRPr lang="en-AU" sz="1200">
              <a:solidFill>
                <a:srgbClr val="FFFFFF"/>
              </a:solidFill>
            </a:endParaRPr>
          </a:p>
        </p:txBody>
      </p:sp>
      <p:sp>
        <p:nvSpPr>
          <p:cNvPr id="11673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673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For some centuries the Vigenère cipher was </a:t>
            </a:r>
            <a:r>
              <a:rPr lang="en-AU" i="1">
                <a:latin typeface="Arial" charset="0"/>
                <a:ea typeface="ＭＳ Ｐゴシック" pitchFamily="32" charset="-128"/>
              </a:rPr>
              <a:t>le chiffre indéchiffrable</a:t>
            </a:r>
            <a:r>
              <a:rPr lang="en-AU">
                <a:latin typeface="Arial" charset="0"/>
                <a:ea typeface="ＭＳ Ｐゴシック" pitchFamily="32" charset="-128"/>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r>
              <a:rPr lang="en-US">
                <a:latin typeface="Arial" charset="0"/>
                <a:ea typeface="ＭＳ Ｐゴシック" pitchFamily="32" charset="-128"/>
              </a:rPr>
              <a:t>The important is that if two identical sequences of plaintext letters occur at a distance that is an integer multiple of the keyword length, they will generate identical ciphertext sequences.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707A569-E64C-4D72-94D0-1729D7D92120}" type="slidenum">
              <a:rPr lang="en-AU"/>
              <a:pPr/>
              <a:t>46</a:t>
            </a:fld>
            <a:endParaRPr lang="en-AU"/>
          </a:p>
        </p:txBody>
      </p:sp>
      <p:sp>
        <p:nvSpPr>
          <p:cNvPr id="11776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97028AB-FF00-452D-B68E-70F7D527C16C}"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46</a:t>
            </a:fld>
            <a:endParaRPr lang="en-AU" sz="1200">
              <a:solidFill>
                <a:srgbClr val="FFFFFF"/>
              </a:solidFill>
            </a:endParaRPr>
          </a:p>
        </p:txBody>
      </p:sp>
      <p:sp>
        <p:nvSpPr>
          <p:cNvPr id="11776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776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Discuss this simple example from text Stallings section 2.2.</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DDA3FD7-AD05-488E-BAF1-F98C7DF089B7}" type="slidenum">
              <a:rPr lang="en-AU"/>
              <a:pPr/>
              <a:t>47</a:t>
            </a:fld>
            <a:endParaRPr lang="en-AU"/>
          </a:p>
        </p:txBody>
      </p:sp>
      <p:sp>
        <p:nvSpPr>
          <p:cNvPr id="11878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B245359-74AB-43A0-8339-AE084778B0B3}"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47</a:t>
            </a:fld>
            <a:endParaRPr lang="en-AU" sz="1200">
              <a:solidFill>
                <a:srgbClr val="FFFFFF"/>
              </a:solidFill>
            </a:endParaRPr>
          </a:p>
        </p:txBody>
      </p:sp>
      <p:sp>
        <p:nvSpPr>
          <p:cNvPr id="11878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878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Taking the polyalphabetic idea to the extreme, want as many different translation alphabets as letters in the message being sent. One way of doing this with a smallish key, is to use the Autokey cipher.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Problem is that the same language characteristics are used by the key as the message. ie. a key of 'E' will be used more often than a 'T' etc  hence an 'E' encrypted with a key of 'E' occurs with probability (0.1275)2 = 0.01663, about twice as often as a 'T' encrypted with a key of 'T'  have to use a larger frequency table, but it exists given sufficient ciphertext this can be broken.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DAA9D9A-0CA9-40D5-AA24-CA5D1296F6CD}" type="slidenum">
              <a:rPr lang="en-AU"/>
              <a:pPr/>
              <a:t>48</a:t>
            </a:fld>
            <a:endParaRPr lang="en-AU"/>
          </a:p>
        </p:txBody>
      </p:sp>
      <p:sp>
        <p:nvSpPr>
          <p:cNvPr id="11980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F7C69CA-A465-4CDC-855D-459365199CF6}"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48</a:t>
            </a:fld>
            <a:endParaRPr lang="en-AU" sz="1200">
              <a:solidFill>
                <a:srgbClr val="FFFFFF"/>
              </a:solidFill>
            </a:endParaRPr>
          </a:p>
        </p:txBody>
      </p:sp>
      <p:sp>
        <p:nvSpPr>
          <p:cNvPr id="11981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981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Taking the polyalphabetic idea to the extreme, want as many different translation alphabets as letters in the message being sent. One way of doing this with a smallish key, is to use the Autokey cipher.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Problem is that the same language characteristics are used by the key as the message. ie. a key of 'E' will be used more often than a 'T' etc  hence an 'E' encrypted with a key of 'E' occurs with probability (0.1275)2 = 0.01663, about twice as often as a 'T' encrypted with a key of 'T'  have to use a larger frequency table, but it exists given sufficient ciphertext this can be broken.</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CAFC2DA-FA38-471A-A9EE-B51B6C43D841}" type="slidenum">
              <a:rPr lang="en-AU"/>
              <a:pPr/>
              <a:t>49</a:t>
            </a:fld>
            <a:endParaRPr lang="en-AU"/>
          </a:p>
        </p:txBody>
      </p:sp>
      <p:sp>
        <p:nvSpPr>
          <p:cNvPr id="1208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0834" name="Text Box 2"/>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The ultimate defense against such a cryptanalysis is to choose a keyword that is as long as the plaintext and has no statistical relationship to it. Such a system was introduced by an AT&amp;T engineer named Gilbert Vernam in 1918. His system works on binary data (bits0 rather than letters. The system can be expressed succinctly as follows: </a:t>
            </a:r>
            <a:r>
              <a:rPr lang="en-US" i="1">
                <a:latin typeface="Arial" charset="0"/>
                <a:ea typeface="ＭＳ Ｐゴシック" pitchFamily="32" charset="-128"/>
              </a:rPr>
              <a:t>c</a:t>
            </a:r>
            <a:r>
              <a:rPr lang="en-US" i="1" baseline="-25000">
                <a:latin typeface="Arial" charset="0"/>
                <a:ea typeface="ＭＳ Ｐゴシック" pitchFamily="32" charset="-128"/>
              </a:rPr>
              <a:t>i</a:t>
            </a:r>
            <a:r>
              <a:rPr lang="en-US" i="1">
                <a:latin typeface="Arial" charset="0"/>
                <a:ea typeface="ＭＳ Ｐゴシック" pitchFamily="32" charset="-128"/>
              </a:rPr>
              <a:t>  =  p</a:t>
            </a:r>
            <a:r>
              <a:rPr lang="en-US" i="1" baseline="-25000">
                <a:latin typeface="Arial" charset="0"/>
                <a:ea typeface="ＭＳ Ｐゴシック" pitchFamily="32" charset="-128"/>
              </a:rPr>
              <a:t>i</a:t>
            </a:r>
            <a:r>
              <a:rPr lang="en-US" i="1">
                <a:latin typeface="Arial" charset="0"/>
                <a:ea typeface="ＭＳ Ｐゴシック" pitchFamily="32" charset="-128"/>
              </a:rPr>
              <a:t> XOR  k</a:t>
            </a:r>
            <a:r>
              <a:rPr lang="en-US" i="1" baseline="-25000">
                <a:latin typeface="Arial" charset="0"/>
                <a:ea typeface="ＭＳ Ｐゴシック" pitchFamily="32" charset="-128"/>
              </a:rPr>
              <a:t>i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The essence of this technique is the means of construction of the key. Vernam proposed the use of a running loop of tape that eventually repeated the key, so that in fact the system worked with a very long but repeating keyword. Although such a scheme, with a long key, presents formidable cryptanalytic difficulties, it can be broken with sufficient ciphertext, the use of known or probable plaintext sequences, or both.</a:t>
            </a:r>
          </a:p>
        </p:txBody>
      </p:sp>
      <p:sp>
        <p:nvSpPr>
          <p:cNvPr id="120835"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36EA168-689F-4A2E-94CB-77F792A55314}"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49</a:t>
            </a:fld>
            <a:endParaRPr lang="en-AU" sz="1200">
              <a:solidFill>
                <a:srgbClr val="FFFFFF"/>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0622498-9AE9-4D01-8470-0436D0242768}" type="slidenum">
              <a:rPr lang="en-AU"/>
              <a:pPr/>
              <a:t>5</a:t>
            </a:fld>
            <a:endParaRPr lang="en-AU"/>
          </a:p>
        </p:txBody>
      </p:sp>
      <p:sp>
        <p:nvSpPr>
          <p:cNvPr id="7577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A7FC684-40EF-452D-9C45-EA6BAD213329}"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sz="1200">
              <a:solidFill>
                <a:srgbClr val="FFFFFF"/>
              </a:solidFill>
            </a:endParaRPr>
          </a:p>
        </p:txBody>
      </p:sp>
      <p:sp>
        <p:nvSpPr>
          <p:cNvPr id="7577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577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There are two requirements for secure use of conventional encryption that mean we assume that it is impractical to decrypt a message on the basis of the cipher- text plus knowledge of the encryption/decryption algorithm, and hence do not need to keep the algorithm secret; rather we only need to keep the key secret. This feature of symmetric encryption is what makes it feasible for widespread use. It allows easy distribution of s/w and h/w implementations.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Can take a closer look at the essential elements of a symmetric encryption scheme: mathematically it can be considered a pair of functions with: plaintext X, ciphertext Y, key K, encryption algorithm E, decryption algorithm D. The intended receiver, in possession of the key, is able to invert the transformation. An opponent, observing Y but not having access to K or X, may attempt to recover X or K.</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5B1514C-4599-401A-B77E-C6CC27755725}" type="slidenum">
              <a:rPr lang="en-AU"/>
              <a:pPr/>
              <a:t>50</a:t>
            </a:fld>
            <a:endParaRPr lang="en-AU"/>
          </a:p>
        </p:txBody>
      </p:sp>
      <p:sp>
        <p:nvSpPr>
          <p:cNvPr id="12185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5391630-5A25-484E-8571-305BB6BCE738}"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50</a:t>
            </a:fld>
            <a:endParaRPr lang="en-AU" sz="1200">
              <a:solidFill>
                <a:srgbClr val="FFFFFF"/>
              </a:solidFill>
            </a:endParaRPr>
          </a:p>
        </p:txBody>
      </p:sp>
      <p:sp>
        <p:nvSpPr>
          <p:cNvPr id="12185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185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marL="228600" indent="-227013" eaLnBrk="1" hangingPunct="1">
              <a:spcBef>
                <a:spcPts val="45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Arial" charset="0"/>
                <a:cs typeface="Arial" charset="0"/>
              </a:rPr>
              <a:t>The One-Time Pad is an evolution of the Vernham cipher. An Army Signal Corp officer, Joseph Mauborgne, proposed an improvement using a random key that was truly as long as the message, with no repetitions, which thus totally obscures the original message. It produces random output that bears no statistical relationship to the plaintext. Because the ciphertext contains no information whatsoever about the plaintext, there is simply no way to break the code, since any plaintext can be mapped to any ciphertext given some key. </a:t>
            </a:r>
          </a:p>
          <a:p>
            <a:pPr marL="228600" indent="-227013" eaLnBrk="1" hangingPunct="1">
              <a:spcBef>
                <a:spcPts val="45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Arial" charset="0"/>
                <a:cs typeface="Arial" charset="0"/>
              </a:rPr>
              <a:t>The one-time pad offers complete security but, in practice, has two fundamental difficulties: </a:t>
            </a:r>
          </a:p>
          <a:p>
            <a:pPr marL="228600" indent="-227013" eaLnBrk="1" hangingPunct="1">
              <a:spcBef>
                <a:spcPts val="450"/>
              </a:spcBef>
              <a:buFont typeface="Times New Roman" pitchFamily="16" charset="0"/>
              <a:buAutoNum type="arabicPeriod"/>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Arial" charset="0"/>
                <a:cs typeface="Arial" charset="0"/>
              </a:rPr>
              <a:t>There is the practical problem of making large quantities of random keys. </a:t>
            </a:r>
          </a:p>
          <a:p>
            <a:pPr marL="228600" indent="-227013" eaLnBrk="1" hangingPunct="1">
              <a:spcBef>
                <a:spcPts val="450"/>
              </a:spcBef>
              <a:buFont typeface="Times New Roman" pitchFamily="16" charset="0"/>
              <a:buAutoNum type="arabicPeriod"/>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Arial" charset="0"/>
                <a:cs typeface="Arial" charset="0"/>
              </a:rPr>
              <a:t>And the problem of key distribution and protection, where for every message to be sent, a key of equal length is needed by both sender and receiver.</a:t>
            </a:r>
          </a:p>
          <a:p>
            <a:pPr marL="228600" indent="-227013" eaLnBrk="1" hangingPunct="1">
              <a:spcBef>
                <a:spcPts val="45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Arial" charset="0"/>
                <a:cs typeface="Arial" charset="0"/>
              </a:rPr>
              <a:t>Because of these difficulties, the one-time pad is of limited utility, and is useful primarily for low-bandwidth channels requiring very high security. The one-time pad is the only cryptosystem that exhibits what is referred to as </a:t>
            </a:r>
            <a:r>
              <a:rPr lang="en-US" i="1">
                <a:latin typeface="Arial" charset="0"/>
                <a:cs typeface="Arial" charset="0"/>
              </a:rPr>
              <a:t>perfect secrecy.</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30E1164-11AA-467F-906E-AB209BFE32E0}" type="slidenum">
              <a:rPr lang="en-AU"/>
              <a:pPr/>
              <a:t>51</a:t>
            </a:fld>
            <a:endParaRPr lang="en-AU"/>
          </a:p>
        </p:txBody>
      </p:sp>
      <p:sp>
        <p:nvSpPr>
          <p:cNvPr id="12288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7CCAB4A-020C-4F58-9D76-7F90F4D0CBB7}"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51</a:t>
            </a:fld>
            <a:endParaRPr lang="en-AU" sz="1200">
              <a:solidFill>
                <a:srgbClr val="FFFFFF"/>
              </a:solidFill>
            </a:endParaRPr>
          </a:p>
        </p:txBody>
      </p:sp>
      <p:sp>
        <p:nvSpPr>
          <p:cNvPr id="12288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288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AU">
                <a:latin typeface="Arial" charset="0"/>
                <a:cs typeface="Arial" charset="0"/>
              </a:rPr>
              <a:t>form the second basic building block of ciphers. The core idea is to rearrange the order of basic units (letters/bytes/bits) without altering their actual values.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6F0CD0F-E675-4B82-B3C0-2037118722ED}" type="slidenum">
              <a:rPr lang="en-AU"/>
              <a:pPr/>
              <a:t>52</a:t>
            </a:fld>
            <a:endParaRPr lang="en-AU"/>
          </a:p>
        </p:txBody>
      </p:sp>
      <p:sp>
        <p:nvSpPr>
          <p:cNvPr id="12390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1C82249-85B7-45F1-8ECA-9211368E89D2}"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52</a:t>
            </a:fld>
            <a:endParaRPr lang="en-AU" sz="1200">
              <a:solidFill>
                <a:srgbClr val="FFFFFF"/>
              </a:solidFill>
            </a:endParaRPr>
          </a:p>
        </p:txBody>
      </p:sp>
      <p:sp>
        <p:nvSpPr>
          <p:cNvPr id="12390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390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The simplest such cipher is the rail fence technique, in which the plaintext is written down as a sequence of diagonals and then read off as a sequence of rows.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The example message is: </a:t>
            </a:r>
            <a:r>
              <a:rPr lang="en-AU">
                <a:latin typeface="Arial" charset="0"/>
                <a:cs typeface="Arial" charset="0"/>
              </a:rPr>
              <a:t>"meet me after the toga party" with a rail fence of depth 2.</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This sort of thing would be trivial to cryptanalyze.</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13A60B6-D248-44F7-91D1-552F338A0ADC}" type="slidenum">
              <a:rPr lang="en-AU"/>
              <a:pPr/>
              <a:t>53</a:t>
            </a:fld>
            <a:endParaRPr lang="en-AU"/>
          </a:p>
        </p:txBody>
      </p:sp>
      <p:sp>
        <p:nvSpPr>
          <p:cNvPr id="1249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01F920C-784B-4377-9693-522E4CA807D0}"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53</a:t>
            </a:fld>
            <a:endParaRPr lang="en-AU" sz="1200">
              <a:solidFill>
                <a:srgbClr val="FFFFFF"/>
              </a:solidFill>
            </a:endParaRPr>
          </a:p>
        </p:txBody>
      </p:sp>
      <p:sp>
        <p:nvSpPr>
          <p:cNvPr id="1249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493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A more complex transposition cipher is to write the message in a rectangle, row by row, and read the message off shuffling the order of the columns in each row. The order of the columns then becomes the key to the algorithm. In the example shown, the key is 4312567, that is use column 4 first, then column3, then 1 etc (as shown in the Column Out row).</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B55FD82-9241-42B6-B818-22B01FED5361}" type="slidenum">
              <a:rPr lang="en-AU"/>
              <a:pPr/>
              <a:t>54</a:t>
            </a:fld>
            <a:endParaRPr lang="en-AU"/>
          </a:p>
        </p:txBody>
      </p:sp>
      <p:sp>
        <p:nvSpPr>
          <p:cNvPr id="12595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BB8F17D-2C86-42A1-9E6A-9079F04EA0B7}"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54</a:t>
            </a:fld>
            <a:endParaRPr lang="en-AU" sz="1200">
              <a:solidFill>
                <a:srgbClr val="FFFFFF"/>
              </a:solidFill>
            </a:endParaRPr>
          </a:p>
        </p:txBody>
      </p:sp>
      <p:sp>
        <p:nvSpPr>
          <p:cNvPr id="12595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595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A more complex transposition cipher is to write the message in a rectangle, row by row, and read the message off shuffling the order of the columns in each row. The order of the columns then becomes the key to the algorithm. In the example shown, the key is 4312567, that is use column 4 first, then column3, then 1 etc (as shown in the Column Out row).</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E16787E-3D64-4BB3-81C0-DD2C125AD68C}" type="slidenum">
              <a:rPr lang="en-AU"/>
              <a:pPr/>
              <a:t>55</a:t>
            </a:fld>
            <a:endParaRPr lang="en-AU"/>
          </a:p>
        </p:txBody>
      </p:sp>
      <p:sp>
        <p:nvSpPr>
          <p:cNvPr id="12697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4075DF0-BB08-499E-B960-47DB38024525}"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55</a:t>
            </a:fld>
            <a:endParaRPr lang="en-AU" sz="1200">
              <a:solidFill>
                <a:srgbClr val="FFFFFF"/>
              </a:solidFill>
            </a:endParaRPr>
          </a:p>
        </p:txBody>
      </p:sp>
      <p:sp>
        <p:nvSpPr>
          <p:cNvPr id="12697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697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For some centuries the Vigenère cipher was </a:t>
            </a:r>
            <a:r>
              <a:rPr lang="en-AU" i="1">
                <a:latin typeface="Arial" charset="0"/>
                <a:ea typeface="ＭＳ Ｐゴシック" pitchFamily="32" charset="-128"/>
              </a:rPr>
              <a:t>le chiffre indéchiffrable</a:t>
            </a:r>
            <a:r>
              <a:rPr lang="en-AU">
                <a:latin typeface="Arial" charset="0"/>
                <a:ea typeface="ＭＳ Ｐゴシック" pitchFamily="32" charset="-128"/>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r>
              <a:rPr lang="en-US">
                <a:latin typeface="Arial" charset="0"/>
                <a:ea typeface="ＭＳ Ｐゴシック" pitchFamily="32" charset="-128"/>
              </a:rPr>
              <a:t>The important is that if two identical sequences of plaintext letters occur at a distance that is an integer multiple of the keyword length, they will generate identical ciphertext sequences.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8D2E5E8-F71A-4288-A3DF-FC0E53B78EF7}" type="slidenum">
              <a:rPr lang="en-AU"/>
              <a:pPr/>
              <a:t>56</a:t>
            </a:fld>
            <a:endParaRPr lang="en-AU"/>
          </a:p>
        </p:txBody>
      </p:sp>
      <p:sp>
        <p:nvSpPr>
          <p:cNvPr id="12800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BB2215A-1FE7-4028-B408-C68B1EBB9C39}"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56</a:t>
            </a:fld>
            <a:endParaRPr lang="en-AU" sz="1200">
              <a:solidFill>
                <a:srgbClr val="FFFFFF"/>
              </a:solidFill>
            </a:endParaRPr>
          </a:p>
        </p:txBody>
      </p:sp>
      <p:sp>
        <p:nvSpPr>
          <p:cNvPr id="12800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800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Have seen that ciphers based on just substitutions or transpositions are not secure, and can be attacked because they do not sufficient obscure the underlying language structure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So consider using several ciphers in succession to make harder.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A substitution followed by a transposition is known as a Product Cipher, and makes a new much more secure cipher, and forms the bridge to modern ciphers.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56947AF-943D-431C-81CF-5D4C235991B7}" type="slidenum">
              <a:rPr lang="en-AU"/>
              <a:pPr/>
              <a:t>57</a:t>
            </a:fld>
            <a:endParaRPr lang="en-AU"/>
          </a:p>
        </p:txBody>
      </p:sp>
      <p:sp>
        <p:nvSpPr>
          <p:cNvPr id="12902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053F20A-5251-4AC6-980C-3C9FFA429293}"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57</a:t>
            </a:fld>
            <a:endParaRPr lang="en-AU" sz="1200">
              <a:solidFill>
                <a:srgbClr val="FFFFFF"/>
              </a:solidFill>
            </a:endParaRPr>
          </a:p>
        </p:txBody>
      </p:sp>
      <p:sp>
        <p:nvSpPr>
          <p:cNvPr id="12902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902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For some centuries the Vigenère cipher was </a:t>
            </a:r>
            <a:r>
              <a:rPr lang="en-AU" i="1">
                <a:latin typeface="Arial" charset="0"/>
                <a:ea typeface="ＭＳ Ｐゴシック" pitchFamily="32" charset="-128"/>
              </a:rPr>
              <a:t>le chiffre indéchiffrable</a:t>
            </a:r>
            <a:r>
              <a:rPr lang="en-AU">
                <a:latin typeface="Arial" charset="0"/>
                <a:ea typeface="ＭＳ Ｐゴシック" pitchFamily="32" charset="-128"/>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r>
              <a:rPr lang="en-US">
                <a:latin typeface="Arial" charset="0"/>
                <a:ea typeface="ＭＳ Ｐゴシック" pitchFamily="32" charset="-128"/>
              </a:rPr>
              <a:t>The important is that if two identical sequences of plaintext letters occur at a distance that is an integer multiple of the keyword length, they will generate identical ciphertext sequences.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65885FB-3ECD-4ED1-8818-5D06A7E22F53}" type="slidenum">
              <a:rPr lang="en-AU"/>
              <a:pPr/>
              <a:t>58</a:t>
            </a:fld>
            <a:endParaRPr lang="en-AU"/>
          </a:p>
        </p:txBody>
      </p:sp>
      <p:sp>
        <p:nvSpPr>
          <p:cNvPr id="1300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E01ABD7-D880-4AFC-88B2-E9C835EA64D2}"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58</a:t>
            </a:fld>
            <a:endParaRPr lang="en-AU" sz="1200">
              <a:solidFill>
                <a:srgbClr val="FFFFFF"/>
              </a:solidFill>
            </a:endParaRPr>
          </a:p>
        </p:txBody>
      </p:sp>
      <p:sp>
        <p:nvSpPr>
          <p:cNvPr id="13005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005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The next major advance in ciphers required use of mechanical cipher machines which enabled to use of complex varying substitutions.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A rotor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After each input key is depressed, the cylinder rotates one position, so that the internal connections are shifted accordingly. The power of the rotor machine is in the use of multiple cylinders, in which the output pins of one cylinder are connected to the input pins of the next, and with the cylinders rotating like an “odometer”, leading to a very large number of substitution alphabets being used, eg with 3 cylinders have 26</a:t>
            </a:r>
            <a:r>
              <a:rPr lang="en-US" baseline="30000">
                <a:latin typeface="Arial" charset="0"/>
                <a:cs typeface="Arial" charset="0"/>
              </a:rPr>
              <a:t>3</a:t>
            </a:r>
            <a:r>
              <a:rPr lang="en-US">
                <a:latin typeface="Arial" charset="0"/>
                <a:cs typeface="Arial" charset="0"/>
              </a:rPr>
              <a:t>=17576 alphabets used.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They were extensively used in world war 2, and the history of their use and analysis is one of the great stories from WW2.</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E5CABD8-F604-4A21-B89D-59E852E157EC}" type="slidenum">
              <a:rPr lang="en-AU"/>
              <a:pPr/>
              <a:t>59</a:t>
            </a:fld>
            <a:endParaRPr lang="en-AU"/>
          </a:p>
        </p:txBody>
      </p:sp>
      <p:sp>
        <p:nvSpPr>
          <p:cNvPr id="13107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5E6AECF-0103-4B03-B558-AEB8E1EFF96C}"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59</a:t>
            </a:fld>
            <a:endParaRPr lang="en-AU" sz="1200">
              <a:solidFill>
                <a:srgbClr val="FFFFFF"/>
              </a:solidFill>
            </a:endParaRPr>
          </a:p>
        </p:txBody>
      </p:sp>
      <p:sp>
        <p:nvSpPr>
          <p:cNvPr id="13107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107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This photo of an Allied </a:t>
            </a:r>
            <a:r>
              <a:rPr lang="en-US" i="1">
                <a:latin typeface="Arial" charset="0"/>
                <a:cs typeface="Arial" charset="0"/>
              </a:rPr>
              <a:t>Hagelin </a:t>
            </a:r>
            <a:r>
              <a:rPr lang="en-US">
                <a:latin typeface="Arial" charset="0"/>
                <a:cs typeface="Arial" charset="0"/>
              </a:rPr>
              <a:t>machine was taken by Lawrie Brown at Eurocrypt'93 in Norway. Note pen for scale, and the rotating cipher wheels near the front.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94284A4-E503-47E0-A63B-30277D6C6E88}" type="slidenum">
              <a:rPr lang="en-AU"/>
              <a:pPr/>
              <a:t>6</a:t>
            </a:fld>
            <a:endParaRPr lang="en-AU"/>
          </a:p>
        </p:txBody>
      </p:sp>
      <p:sp>
        <p:nvSpPr>
          <p:cNvPr id="7680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B6B5E99-2A5E-4697-9543-4C1C2C66E5CE}"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sz="1200">
              <a:solidFill>
                <a:srgbClr val="FFFFFF"/>
              </a:solidFill>
            </a:endParaRPr>
          </a:p>
        </p:txBody>
      </p:sp>
      <p:sp>
        <p:nvSpPr>
          <p:cNvPr id="7680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680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ea typeface="ＭＳ Ｐゴシック" pitchFamily="32" charset="-128"/>
              </a:rPr>
              <a:t>Cryptographic systems can be characterized along these three independent dimensions.</a:t>
            </a:r>
          </a:p>
          <a:p>
            <a:pPr eaLnBrk="1" hangingPunct="1">
              <a:spcBef>
                <a:spcPts val="450"/>
              </a:spcBef>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latin typeface="Arial" charset="0"/>
                <a:ea typeface="ＭＳ Ｐゴシック" pitchFamily="32" charset="-128"/>
              </a:rPr>
              <a:t>The type of operations used for transforming plaintext to ciphertext</a:t>
            </a:r>
            <a:r>
              <a:rPr lang="en-US">
                <a:latin typeface="Arial" charset="0"/>
                <a:ea typeface="ＭＳ Ｐゴシック" pitchFamily="32" charset="-128"/>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(that is, that all operations are reversible). Most systems, referred to as product systems, involve multiple stages of substitutions and transpositions.  </a:t>
            </a:r>
          </a:p>
          <a:p>
            <a:pPr eaLnBrk="1" hangingPunct="1">
              <a:spcBef>
                <a:spcPts val="450"/>
              </a:spcBef>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latin typeface="Arial" charset="0"/>
                <a:ea typeface="ＭＳ Ｐゴシック" pitchFamily="32" charset="-128"/>
              </a:rPr>
              <a:t>The number of keys used</a:t>
            </a:r>
            <a:r>
              <a:rPr lang="en-US">
                <a:latin typeface="Arial" charset="0"/>
                <a:ea typeface="ＭＳ Ｐゴシック" pitchFamily="32" charset="-128"/>
              </a:rPr>
              <a:t>. If both sender and receiver use the same key, the system is referred to as symmetric, single-key, secret-key, or conventional encryption. If the sender and receiver use different keys, the system is referred to as asymmetric, two-key, or public-key encryption.  </a:t>
            </a:r>
          </a:p>
          <a:p>
            <a:pPr eaLnBrk="1" hangingPunct="1">
              <a:spcBef>
                <a:spcPts val="450"/>
              </a:spcBef>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latin typeface="Arial" charset="0"/>
                <a:ea typeface="ＭＳ Ｐゴシック" pitchFamily="32" charset="-128"/>
              </a:rPr>
              <a:t>The way in which the plaintext is processed</a:t>
            </a:r>
            <a:r>
              <a:rPr lang="en-US">
                <a:latin typeface="Arial" charset="0"/>
                <a:ea typeface="ＭＳ Ｐゴシック" pitchFamily="32" charset="-128"/>
              </a:rPr>
              <a:t>. A block cipher processes the input one block of elements at a time, producing an output block for each input block. A stream cipher processes the input elements continuously, producing output one element at a time, as it goes along.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A61035A-AE77-4BF5-8246-35ECA455BBD6}" type="slidenum">
              <a:rPr lang="en-AU"/>
              <a:pPr/>
              <a:t>60</a:t>
            </a:fld>
            <a:endParaRPr lang="en-AU"/>
          </a:p>
        </p:txBody>
      </p:sp>
      <p:sp>
        <p:nvSpPr>
          <p:cNvPr id="1320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2098" name="Text Box 2"/>
          <p:cNvSpPr txBox="1">
            <a:spLocks noGrp="1" noChangeArrowheads="1"/>
          </p:cNvSpPr>
          <p:nvPr>
            <p:ph type="body" idx="1"/>
          </p:nvPr>
        </p:nvSpPr>
        <p:spPr bwMode="auto">
          <a:xfrm>
            <a:off x="685800" y="4343400"/>
            <a:ext cx="5486400" cy="4252913"/>
          </a:xfrm>
          <a:prstGeom prst="rect">
            <a:avLst/>
          </a:prstGeom>
          <a:noFill/>
          <a:ln>
            <a:round/>
            <a:headEnd/>
            <a:tailEnd/>
          </a:ln>
        </p:spPr>
        <p:txBody>
          <a:bodyPr/>
          <a:lstStyle/>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The basic principle of the rotor machine is illustrated in Figure 2.8. The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If an operator depresses the key for the letter A, an electric signal is applied to the first pin of the first cylinder and flows through the internal connection to the twenty-fifth output pin.  Consider a machine with a single cylinder. After each input key is depressed, the cylinder rotates one position, so that the internal connections are shifted accordingly. Thus, a different monoalphabetic substitution cipher is defined. After 26 letters of plaintext, the cylinder would be back to the initial position. Thus, we have a polyalphabetic substitution algorithm with a period of 26. </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A single-cylinder system is trivial and does not present a formidable cryptanalytic task. The power of the rotor machine is in the use of multiple cylinders, in which the output pins of one cylinder are connected to the input pins of the next. Figure 2.8 shows a three-cylinder system. With multiple cylinders, the one closest to the operator input rotates one pin position with each keystroke. The right half of Figure 2.8 shows the system's configuration after a single keystroke. For every complete rotation of the inner cylinder, the middle cylinder rotates one pin position. Finally, for every complete rotation of the middle cylinder, the outer cylinder rotates one pin position. The result is that there are 26 " 26 " 26 = 17,576 different substitution alphabets used before the system repeats. </a:t>
            </a:r>
          </a:p>
        </p:txBody>
      </p:sp>
      <p:sp>
        <p:nvSpPr>
          <p:cNvPr id="132099"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115A27-F2ED-4E35-B1E0-15437F724F23}"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60</a:t>
            </a:fld>
            <a:endParaRPr lang="en-AU" sz="1200">
              <a:solidFill>
                <a:srgbClr val="FFFFFF"/>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21EB387-9988-440D-92BD-99C8D2997249}" type="slidenum">
              <a:rPr lang="en-AU"/>
              <a:pPr/>
              <a:t>61</a:t>
            </a:fld>
            <a:endParaRPr lang="en-AU"/>
          </a:p>
        </p:txBody>
      </p:sp>
      <p:sp>
        <p:nvSpPr>
          <p:cNvPr id="13312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F1EF4C5-03FB-4605-A89F-4ED0E6DFC6C0}"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61</a:t>
            </a:fld>
            <a:endParaRPr lang="en-AU" sz="1200">
              <a:solidFill>
                <a:srgbClr val="FFFFFF"/>
              </a:solidFill>
            </a:endParaRPr>
          </a:p>
        </p:txBody>
      </p:sp>
      <p:sp>
        <p:nvSpPr>
          <p:cNvPr id="13312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2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For some centuries the Vigenère cipher was </a:t>
            </a:r>
            <a:r>
              <a:rPr lang="en-AU" i="1">
                <a:latin typeface="Arial" charset="0"/>
                <a:ea typeface="ＭＳ Ｐゴシック" pitchFamily="32" charset="-128"/>
              </a:rPr>
              <a:t>le chiffre indéchiffrable</a:t>
            </a:r>
            <a:r>
              <a:rPr lang="en-AU">
                <a:latin typeface="Arial" charset="0"/>
                <a:ea typeface="ＭＳ Ｐゴシック" pitchFamily="32" charset="-128"/>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r>
              <a:rPr lang="en-US">
                <a:latin typeface="Arial" charset="0"/>
                <a:ea typeface="ＭＳ Ｐゴシック" pitchFamily="32" charset="-128"/>
              </a:rPr>
              <a:t>The important is that if two identical sequences of plaintext letters occur at a distance that is an integer multiple of the keyword length, they will generate identical ciphertext sequences.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40A89C0-C657-49FA-ACAE-A5CF2097B2A5}" type="slidenum">
              <a:rPr lang="en-AU"/>
              <a:pPr/>
              <a:t>62</a:t>
            </a:fld>
            <a:endParaRPr lang="en-AU"/>
          </a:p>
        </p:txBody>
      </p:sp>
      <p:sp>
        <p:nvSpPr>
          <p:cNvPr id="13414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129F46E-5DD6-46A8-97EE-96291DDDD983}"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62</a:t>
            </a:fld>
            <a:endParaRPr lang="en-AU" sz="1200">
              <a:solidFill>
                <a:srgbClr val="FFFFFF"/>
              </a:solidFill>
            </a:endParaRPr>
          </a:p>
        </p:txBody>
      </p:sp>
      <p:sp>
        <p:nvSpPr>
          <p:cNvPr id="13414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414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For some centuries the Vigenère cipher was </a:t>
            </a:r>
            <a:r>
              <a:rPr lang="en-AU" i="1">
                <a:latin typeface="Arial" charset="0"/>
                <a:ea typeface="ＭＳ Ｐゴシック" pitchFamily="32" charset="-128"/>
              </a:rPr>
              <a:t>le chiffre indéchiffrable</a:t>
            </a:r>
            <a:r>
              <a:rPr lang="en-AU">
                <a:latin typeface="Arial" charset="0"/>
                <a:ea typeface="ＭＳ Ｐゴシック" pitchFamily="32" charset="-128"/>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r>
              <a:rPr lang="en-US">
                <a:latin typeface="Arial" charset="0"/>
                <a:ea typeface="ＭＳ Ｐゴシック" pitchFamily="32" charset="-128"/>
              </a:rPr>
              <a:t>The important is that if two identical sequences of plaintext letters occur at a distance that is an integer multiple of the keyword length, they will generate identical ciphertext sequences.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AF0ACD9-835E-4E67-AFA3-5FDBC6543B23}" type="slidenum">
              <a:rPr lang="en-AU"/>
              <a:pPr/>
              <a:t>63</a:t>
            </a:fld>
            <a:endParaRPr lang="en-AU"/>
          </a:p>
        </p:txBody>
      </p:sp>
      <p:sp>
        <p:nvSpPr>
          <p:cNvPr id="13516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A8355BA-E684-487B-8352-412CD7413084}"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63</a:t>
            </a:fld>
            <a:endParaRPr lang="en-AU" sz="1200">
              <a:solidFill>
                <a:srgbClr val="FFFFFF"/>
              </a:solidFill>
            </a:endParaRPr>
          </a:p>
        </p:txBody>
      </p:sp>
      <p:sp>
        <p:nvSpPr>
          <p:cNvPr id="13517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517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cs typeface="Arial" charset="0"/>
              </a:rPr>
              <a:t>Steganography is </a:t>
            </a:r>
            <a:r>
              <a:rPr lang="en-US">
                <a:latin typeface="Arial" charset="0"/>
                <a:cs typeface="Arial" charset="0"/>
              </a:rPr>
              <a:t>an alternative to encryption which hides the very existence of a message by some means. There are a large range of techniques for doing this.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Steganography has a number of drawbacks when compared to encryption. It requires a lot of overhead to hide a relatively few bits of information.</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Also, once the system is discovered, it becomes virtually worthless, although a message can be first encrypted and then hidden using steganography. The advantage of steganography is that it can be employed by parties who have something to lose should the fact of their secret communication (not necessarily the content) be discovered.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AE79050-8817-4246-9A4D-97D670ADE107}" type="slidenum">
              <a:rPr lang="en-AU"/>
              <a:pPr/>
              <a:t>64</a:t>
            </a:fld>
            <a:endParaRPr lang="en-AU"/>
          </a:p>
        </p:txBody>
      </p:sp>
      <p:sp>
        <p:nvSpPr>
          <p:cNvPr id="13619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7F54E33-FC35-4D0B-A864-DC8EAEAC8CA1}"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64</a:t>
            </a:fld>
            <a:endParaRPr lang="en-AU" sz="1200">
              <a:solidFill>
                <a:srgbClr val="FFFFFF"/>
              </a:solidFill>
            </a:endParaRPr>
          </a:p>
        </p:txBody>
      </p:sp>
      <p:sp>
        <p:nvSpPr>
          <p:cNvPr id="13619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619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Chapter 2 summary.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B602226-92F8-4482-9A46-7E4BCCF28042}" type="slidenum">
              <a:rPr lang="en-AU"/>
              <a:pPr/>
              <a:t>7</a:t>
            </a:fld>
            <a:endParaRPr lang="en-AU"/>
          </a:p>
        </p:txBody>
      </p:sp>
      <p:sp>
        <p:nvSpPr>
          <p:cNvPr id="7782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792CF87-3EB7-4E27-868A-2303E6189F29}"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US" sz="1200">
              <a:solidFill>
                <a:srgbClr val="FFFFFF"/>
              </a:solidFill>
            </a:endParaRPr>
          </a:p>
        </p:txBody>
      </p:sp>
      <p:sp>
        <p:nvSpPr>
          <p:cNvPr id="7782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782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Typically objective is to recover the key in use rather then simply to recover the plaintext of a single ciphertext. There are two general approaches:</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 </a:t>
            </a:r>
            <a:r>
              <a:rPr lang="en-US" b="1">
                <a:latin typeface="Arial" charset="0"/>
                <a:cs typeface="Arial" charset="0"/>
              </a:rPr>
              <a:t>Cryptanalysis: </a:t>
            </a:r>
            <a:r>
              <a:rPr lang="en-US">
                <a:latin typeface="Arial" charset="0"/>
                <a:cs typeface="Arial" charset="0"/>
              </a:rPr>
              <a:t>relies on the nature of the algorithm plus perhaps some knowledge of the general characteristics of the plaintext or even some sample plaintext- ciphertext pairs. This type of attack exploits the characteristics of the algorithm to attempt to deduce a specific plaintext or to deduce the key being used.</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 </a:t>
            </a:r>
            <a:r>
              <a:rPr lang="en-US" b="1">
                <a:latin typeface="Arial" charset="0"/>
                <a:cs typeface="Arial" charset="0"/>
              </a:rPr>
              <a:t>Brute-force attacks </a:t>
            </a:r>
            <a:r>
              <a:rPr lang="en-US">
                <a:latin typeface="Arial" charset="0"/>
                <a:cs typeface="Arial" charset="0"/>
              </a:rPr>
              <a:t>try every possible key on a piece of ciphertext until an intelligible translation into plaintext is obtained. On average,half of all possible keys must be tried to achieve success.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If either type of attack succeeds in deducing the key, the effect is catastrophic: All future and past messages encrypted with that key are compromised.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305AD99-2C38-4D13-9A41-61CA4C14D49B}" type="slidenum">
              <a:rPr lang="en-AU"/>
              <a:pPr/>
              <a:t>8</a:t>
            </a:fld>
            <a:endParaRPr lang="en-AU"/>
          </a:p>
        </p:txBody>
      </p:sp>
      <p:sp>
        <p:nvSpPr>
          <p:cNvPr id="788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60B6DC7-1E7D-400E-AB48-435CF18F11ED}"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sz="1200">
              <a:solidFill>
                <a:srgbClr val="FFFFFF"/>
              </a:solidFill>
            </a:endParaRPr>
          </a:p>
        </p:txBody>
      </p:sp>
      <p:sp>
        <p:nvSpPr>
          <p:cNvPr id="7885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885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Stallings Table 2.1 summarizes the various types of cryptanalytic attacks, based on the amount of information known to the cryptanalyst, from least to most. The most difficult problem is presented when all that is available is the ciphertext only. In some cases, not even the encryption algorithm is known, but in general we can assume that the opponent does know the algorithm used for encryption. Then with increasing information have the other attacks. Generally, an encryption algorithm is designed to withstand a known-plaintext attack.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C0EC2E6-6A92-401A-B703-CA6E105DCCA6}" type="slidenum">
              <a:rPr lang="en-AU"/>
              <a:pPr/>
              <a:t>9</a:t>
            </a:fld>
            <a:endParaRPr lang="en-AU"/>
          </a:p>
        </p:txBody>
      </p:sp>
      <p:sp>
        <p:nvSpPr>
          <p:cNvPr id="7987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8F77B2F-C286-4743-9E20-EBFAA1B488F0}" type="slidenum">
              <a:rPr 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sz="1200">
              <a:solidFill>
                <a:srgbClr val="FFFFFF"/>
              </a:solidFill>
            </a:endParaRPr>
          </a:p>
        </p:txBody>
      </p:sp>
      <p:sp>
        <p:nvSpPr>
          <p:cNvPr id="7987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987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cs typeface="Arial" charset="0"/>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AU">
                <a:latin typeface="Arial" charset="0"/>
                <a:cs typeface="Arial" charset="0"/>
              </a:rPr>
              <a:t> Unconditional security would be nice, but the only known such cipher is the </a:t>
            </a:r>
            <a:r>
              <a:rPr lang="en-AU" b="1">
                <a:latin typeface="Arial" charset="0"/>
                <a:cs typeface="Arial" charset="0"/>
              </a:rPr>
              <a:t>one-time pad</a:t>
            </a:r>
            <a:r>
              <a:rPr lang="en-AU">
                <a:latin typeface="Arial" charset="0"/>
                <a:cs typeface="Arial" charset="0"/>
              </a:rPr>
              <a:t> (later).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cs typeface="Arial" charset="0"/>
              </a:rPr>
              <a:t>For all reasonable encryption algorithms, we have to assume computational security where it either takes too long, or is too expensive, to bother breaking the cipher.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BA69F0F8-EF62-4646-9338-82F8278B792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D171FCDE-F20D-48FA-9B5C-325C5E31F14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0175"/>
            <a:ext cx="2055813" cy="5999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0175"/>
            <a:ext cx="6019800" cy="5999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BC295A8A-83E4-40D5-9133-DBC5FC1821C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8FFDAC26-23B0-4A92-BA6D-A7D14AC0FEE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A5469614-FC6E-4304-B267-D98E67C013CA}"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79ADD279-4D3C-44D9-B2C8-1D2D3ECD1B99}"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7013" cy="4452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76400"/>
            <a:ext cx="4038600" cy="4452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639716BB-D70F-413B-9B3D-102B546BCA0D}"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6ADC7007-F565-4671-95F5-2E735075B832}"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BA000553-066A-411F-9643-E80E15EB6F89}"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422D2F12-1985-4F10-AFB3-6A39E20E0E67}"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4A70A993-717E-4C55-BD34-2379DF635F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659D2189-09F8-4E06-97EA-D71390EE5D41}"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F974166C-B2E9-4761-9CAF-87CFA302AF26}"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4A3541FF-AC97-4E5A-B0BA-40C881C9FA3A}"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0175"/>
            <a:ext cx="2055813" cy="5999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0175"/>
            <a:ext cx="6019800" cy="5999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09534962-8BBF-45CC-8881-F5A4CBBD667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AF5A2896-723A-4A2B-8A67-D794D852A54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7013" cy="4452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76400"/>
            <a:ext cx="4038600" cy="4452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61B3D2E1-E4C8-4D27-8659-0F2354A4444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C7E175D2-C9B1-4561-9FBA-2B994858CEF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C01246FD-BCD4-420A-8EF4-52B740F25DE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50D5BBFB-CF9E-4D43-8B63-495351BB2F8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C44859B3-6101-409B-A0B3-A510AC89511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ADE26094-9306-4CC0-A957-664CAD61425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grpSp>
        <p:nvGrpSpPr>
          <p:cNvPr id="1025" name="Group 1"/>
          <p:cNvGrpSpPr>
            <a:grpSpLocks/>
          </p:cNvGrpSpPr>
          <p:nvPr/>
        </p:nvGrpSpPr>
        <p:grpSpPr bwMode="auto">
          <a:xfrm>
            <a:off x="3175" y="4267200"/>
            <a:ext cx="9139238" cy="2589213"/>
            <a:chOff x="2" y="2688"/>
            <a:chExt cx="5757" cy="1631"/>
          </a:xfrm>
        </p:grpSpPr>
        <p:sp>
          <p:nvSpPr>
            <p:cNvPr id="1026" name="AutoShape 2"/>
            <p:cNvSpPr>
              <a:spLocks noChangeArrowheads="1"/>
            </p:cNvSpPr>
            <p:nvPr/>
          </p:nvSpPr>
          <p:spPr bwMode="auto">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w 5740"/>
                <a:gd name="T13" fmla="*/ 0 h 4316"/>
                <a:gd name="T14" fmla="*/ 5740 w 5740"/>
                <a:gd name="T15" fmla="*/ 4316 h 4316"/>
              </a:gdLst>
              <a:ahLst/>
              <a:cxnLst>
                <a:cxn ang="0">
                  <a:pos x="T0" y="T1"/>
                </a:cxn>
                <a:cxn ang="0">
                  <a:pos x="T2" y="T3"/>
                </a:cxn>
                <a:cxn ang="0">
                  <a:pos x="T4" y="T5"/>
                </a:cxn>
                <a:cxn ang="0">
                  <a:pos x="T6" y="T7"/>
                </a:cxn>
                <a:cxn ang="0">
                  <a:pos x="T8" y="T9"/>
                </a:cxn>
                <a:cxn ang="0">
                  <a:pos x="T10" y="T11"/>
                </a:cxn>
              </a:cxnLst>
              <a:rect l="T12" t="T13" r="T14" b="T15"/>
              <a:pathLst>
                <a:path w="5740" h="4316">
                  <a:moveTo>
                    <a:pt x="5740" y="4316"/>
                  </a:moveTo>
                  <a:lnTo>
                    <a:pt x="0" y="4316"/>
                  </a:lnTo>
                  <a:lnTo>
                    <a:pt x="0" y="0"/>
                  </a:lnTo>
                  <a:lnTo>
                    <a:pt x="5740" y="0"/>
                  </a:lnTo>
                  <a:lnTo>
                    <a:pt x="5740" y="4316"/>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grpSp>
          <p:nvGrpSpPr>
            <p:cNvPr id="1027" name="Group 3"/>
            <p:cNvGrpSpPr>
              <a:grpSpLocks/>
            </p:cNvGrpSpPr>
            <p:nvPr/>
          </p:nvGrpSpPr>
          <p:grpSpPr bwMode="auto">
            <a:xfrm>
              <a:off x="1776" y="3024"/>
              <a:ext cx="3928" cy="1289"/>
              <a:chOff x="1776" y="3024"/>
              <a:chExt cx="3928" cy="1289"/>
            </a:xfrm>
          </p:grpSpPr>
          <p:grpSp>
            <p:nvGrpSpPr>
              <p:cNvPr id="1028" name="Group 4"/>
              <p:cNvGrpSpPr>
                <a:grpSpLocks/>
              </p:cNvGrpSpPr>
              <p:nvPr/>
            </p:nvGrpSpPr>
            <p:grpSpPr bwMode="auto">
              <a:xfrm>
                <a:off x="2268" y="3934"/>
                <a:ext cx="637" cy="376"/>
                <a:chOff x="2268" y="3934"/>
                <a:chExt cx="637" cy="376"/>
              </a:xfrm>
            </p:grpSpPr>
            <p:sp>
              <p:nvSpPr>
                <p:cNvPr id="1029" name="Oval 5"/>
                <p:cNvSpPr>
                  <a:spLocks noChangeArrowheads="1"/>
                </p:cNvSpPr>
                <p:nvPr/>
              </p:nvSpPr>
              <p:spPr bwMode="auto">
                <a:xfrm>
                  <a:off x="2268" y="3934"/>
                  <a:ext cx="638" cy="377"/>
                </a:xfrm>
                <a:prstGeom prst="ellipse">
                  <a:avLst/>
                </a:prstGeom>
                <a:gradFill rotWithShape="0">
                  <a:gsLst>
                    <a:gs pos="0">
                      <a:srgbClr val="9966FF"/>
                    </a:gs>
                    <a:gs pos="100000">
                      <a:srgbClr val="865AE0"/>
                    </a:gs>
                  </a:gsLst>
                  <a:lin ang="13500000" scaled="1"/>
                </a:gradFill>
                <a:ln w="9525">
                  <a:noFill/>
                  <a:round/>
                  <a:headEnd/>
                  <a:tailEnd/>
                </a:ln>
                <a:effectLst/>
              </p:spPr>
              <p:txBody>
                <a:bodyPr wrap="none" anchor="ctr"/>
                <a:lstStyle/>
                <a:p>
                  <a:endParaRPr lang="en-US"/>
                </a:p>
              </p:txBody>
            </p:sp>
            <p:sp>
              <p:nvSpPr>
                <p:cNvPr id="1030" name="Oval 6"/>
                <p:cNvSpPr>
                  <a:spLocks noChangeArrowheads="1"/>
                </p:cNvSpPr>
                <p:nvPr/>
              </p:nvSpPr>
              <p:spPr bwMode="auto">
                <a:xfrm>
                  <a:off x="2314" y="3958"/>
                  <a:ext cx="543" cy="332"/>
                </a:xfrm>
                <a:prstGeom prst="ellipse">
                  <a:avLst/>
                </a:prstGeom>
                <a:gradFill rotWithShape="0">
                  <a:gsLst>
                    <a:gs pos="0">
                      <a:srgbClr val="865AE0"/>
                    </a:gs>
                    <a:gs pos="100000">
                      <a:srgbClr val="9966FF"/>
                    </a:gs>
                  </a:gsLst>
                  <a:lin ang="13500000" scaled="1"/>
                </a:gradFill>
                <a:ln w="9525">
                  <a:noFill/>
                  <a:round/>
                  <a:headEnd/>
                  <a:tailEnd/>
                </a:ln>
                <a:effectLst/>
              </p:spPr>
              <p:txBody>
                <a:bodyPr wrap="none" anchor="ctr"/>
                <a:lstStyle/>
                <a:p>
                  <a:endParaRPr lang="en-US"/>
                </a:p>
              </p:txBody>
            </p:sp>
            <p:sp>
              <p:nvSpPr>
                <p:cNvPr id="1031" name="Oval 7"/>
                <p:cNvSpPr>
                  <a:spLocks noChangeArrowheads="1"/>
                </p:cNvSpPr>
                <p:nvPr/>
              </p:nvSpPr>
              <p:spPr bwMode="auto">
                <a:xfrm>
                  <a:off x="2341" y="3979"/>
                  <a:ext cx="501" cy="299"/>
                </a:xfrm>
                <a:prstGeom prst="ellipse">
                  <a:avLst/>
                </a:prstGeom>
                <a:gradFill rotWithShape="0">
                  <a:gsLst>
                    <a:gs pos="0">
                      <a:srgbClr val="9966FF"/>
                    </a:gs>
                    <a:gs pos="100000">
                      <a:srgbClr val="8B5DE8"/>
                    </a:gs>
                  </a:gsLst>
                  <a:lin ang="13500000" scaled="1"/>
                </a:gradFill>
                <a:ln w="9525">
                  <a:noFill/>
                  <a:round/>
                  <a:headEnd/>
                  <a:tailEnd/>
                </a:ln>
                <a:effectLst/>
              </p:spPr>
              <p:txBody>
                <a:bodyPr wrap="none" anchor="ctr"/>
                <a:lstStyle/>
                <a:p>
                  <a:endParaRPr lang="en-US"/>
                </a:p>
              </p:txBody>
            </p:sp>
            <p:sp>
              <p:nvSpPr>
                <p:cNvPr id="1032" name="Oval 8"/>
                <p:cNvSpPr>
                  <a:spLocks noChangeArrowheads="1"/>
                </p:cNvSpPr>
                <p:nvPr/>
              </p:nvSpPr>
              <p:spPr bwMode="auto">
                <a:xfrm>
                  <a:off x="2368" y="3997"/>
                  <a:ext cx="444" cy="258"/>
                </a:xfrm>
                <a:prstGeom prst="ellipse">
                  <a:avLst/>
                </a:prstGeom>
                <a:gradFill rotWithShape="0">
                  <a:gsLst>
                    <a:gs pos="0">
                      <a:srgbClr val="9966FF"/>
                    </a:gs>
                    <a:gs pos="100000">
                      <a:srgbClr val="865AE0"/>
                    </a:gs>
                  </a:gsLst>
                  <a:lin ang="5400000" scaled="1"/>
                </a:gradFill>
                <a:ln w="9525">
                  <a:noFill/>
                  <a:round/>
                  <a:headEnd/>
                  <a:tailEnd/>
                </a:ln>
                <a:effectLst/>
              </p:spPr>
              <p:txBody>
                <a:bodyPr wrap="none" anchor="ctr"/>
                <a:lstStyle/>
                <a:p>
                  <a:endParaRPr lang="en-US"/>
                </a:p>
              </p:txBody>
            </p:sp>
            <p:sp>
              <p:nvSpPr>
                <p:cNvPr id="1033" name="Oval 9"/>
                <p:cNvSpPr>
                  <a:spLocks noChangeArrowheads="1"/>
                </p:cNvSpPr>
                <p:nvPr/>
              </p:nvSpPr>
              <p:spPr bwMode="auto">
                <a:xfrm>
                  <a:off x="2385" y="4005"/>
                  <a:ext cx="413" cy="240"/>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sp>
              <p:nvSpPr>
                <p:cNvPr id="1034" name="Oval 10"/>
                <p:cNvSpPr>
                  <a:spLocks noChangeArrowheads="1"/>
                </p:cNvSpPr>
                <p:nvPr/>
              </p:nvSpPr>
              <p:spPr bwMode="auto">
                <a:xfrm>
                  <a:off x="2437" y="4026"/>
                  <a:ext cx="306" cy="192"/>
                </a:xfrm>
                <a:prstGeom prst="ellipse">
                  <a:avLst/>
                </a:prstGeom>
                <a:gradFill rotWithShape="0">
                  <a:gsLst>
                    <a:gs pos="0">
                      <a:srgbClr val="9966FF"/>
                    </a:gs>
                    <a:gs pos="100000">
                      <a:srgbClr val="865AE0"/>
                    </a:gs>
                  </a:gsLst>
                  <a:lin ang="5400000" scaled="1"/>
                </a:gradFill>
                <a:ln w="9525">
                  <a:noFill/>
                  <a:round/>
                  <a:headEnd/>
                  <a:tailEnd/>
                </a:ln>
                <a:effectLst/>
              </p:spPr>
              <p:txBody>
                <a:bodyPr wrap="none" anchor="ctr"/>
                <a:lstStyle/>
                <a:p>
                  <a:endParaRPr lang="en-US"/>
                </a:p>
              </p:txBody>
            </p:sp>
            <p:sp>
              <p:nvSpPr>
                <p:cNvPr id="1035" name="Oval 11"/>
                <p:cNvSpPr>
                  <a:spLocks noChangeArrowheads="1"/>
                </p:cNvSpPr>
                <p:nvPr/>
              </p:nvSpPr>
              <p:spPr bwMode="auto">
                <a:xfrm>
                  <a:off x="2476" y="4056"/>
                  <a:ext cx="227" cy="135"/>
                </a:xfrm>
                <a:prstGeom prst="ellipse">
                  <a:avLst/>
                </a:prstGeom>
                <a:gradFill rotWithShape="0">
                  <a:gsLst>
                    <a:gs pos="0">
                      <a:srgbClr val="8B5DE8"/>
                    </a:gs>
                    <a:gs pos="100000">
                      <a:srgbClr val="9966FF"/>
                    </a:gs>
                  </a:gsLst>
                  <a:lin ang="13500000" scaled="1"/>
                </a:gradFill>
                <a:ln w="9525">
                  <a:noFill/>
                  <a:round/>
                  <a:headEnd/>
                  <a:tailEnd/>
                </a:ln>
                <a:effectLst/>
              </p:spPr>
              <p:txBody>
                <a:bodyPr wrap="none" anchor="ctr"/>
                <a:lstStyle/>
                <a:p>
                  <a:endParaRPr lang="en-US"/>
                </a:p>
              </p:txBody>
            </p:sp>
            <p:sp>
              <p:nvSpPr>
                <p:cNvPr id="1036" name="Oval 12"/>
                <p:cNvSpPr>
                  <a:spLocks noChangeArrowheads="1"/>
                </p:cNvSpPr>
                <p:nvPr/>
              </p:nvSpPr>
              <p:spPr bwMode="auto">
                <a:xfrm>
                  <a:off x="2542" y="4097"/>
                  <a:ext cx="90" cy="60"/>
                </a:xfrm>
                <a:prstGeom prst="ellipse">
                  <a:avLst/>
                </a:prstGeom>
                <a:gradFill rotWithShape="0">
                  <a:gsLst>
                    <a:gs pos="0">
                      <a:srgbClr val="8B5DE8"/>
                    </a:gs>
                    <a:gs pos="100000">
                      <a:srgbClr val="9966FF"/>
                    </a:gs>
                  </a:gsLst>
                  <a:lin ang="10800000" scaled="1"/>
                </a:gradFill>
                <a:ln w="9525">
                  <a:noFill/>
                  <a:round/>
                  <a:headEnd/>
                  <a:tailEnd/>
                </a:ln>
                <a:effectLst/>
              </p:spPr>
              <p:txBody>
                <a:bodyPr wrap="none" anchor="ctr"/>
                <a:lstStyle/>
                <a:p>
                  <a:endParaRPr lang="en-US"/>
                </a:p>
              </p:txBody>
            </p:sp>
          </p:grpSp>
          <p:sp>
            <p:nvSpPr>
              <p:cNvPr id="1037" name="Oval 13"/>
              <p:cNvSpPr>
                <a:spLocks noChangeArrowheads="1"/>
              </p:cNvSpPr>
              <p:nvPr/>
            </p:nvSpPr>
            <p:spPr bwMode="auto">
              <a:xfrm>
                <a:off x="3686" y="3810"/>
                <a:ext cx="532" cy="327"/>
              </a:xfrm>
              <a:prstGeom prst="ellipse">
                <a:avLst/>
              </a:prstGeom>
              <a:gradFill rotWithShape="0">
                <a:gsLst>
                  <a:gs pos="0">
                    <a:srgbClr val="8B5DE8"/>
                  </a:gs>
                  <a:gs pos="100000">
                    <a:srgbClr val="9966FF"/>
                  </a:gs>
                </a:gsLst>
                <a:path path="shape">
                  <a:fillToRect l="50000" t="50000" r="50000" b="50000"/>
                </a:path>
              </a:gradFill>
              <a:ln w="9525">
                <a:noFill/>
                <a:round/>
                <a:headEnd/>
                <a:tailEnd/>
              </a:ln>
              <a:effectLst/>
            </p:spPr>
            <p:txBody>
              <a:bodyPr wrap="none" anchor="ctr"/>
              <a:lstStyle/>
              <a:p>
                <a:endParaRPr lang="en-US"/>
              </a:p>
            </p:txBody>
          </p:sp>
          <p:sp>
            <p:nvSpPr>
              <p:cNvPr id="1038" name="Oval 14"/>
              <p:cNvSpPr>
                <a:spLocks noChangeArrowheads="1"/>
              </p:cNvSpPr>
              <p:nvPr/>
            </p:nvSpPr>
            <p:spPr bwMode="auto">
              <a:xfrm>
                <a:off x="3726" y="3840"/>
                <a:ext cx="452" cy="275"/>
              </a:xfrm>
              <a:prstGeom prst="ellipse">
                <a:avLst/>
              </a:prstGeom>
              <a:gradFill rotWithShape="0">
                <a:gsLst>
                  <a:gs pos="0">
                    <a:srgbClr val="9966FF"/>
                  </a:gs>
                  <a:gs pos="100000">
                    <a:srgbClr val="8B5DE8"/>
                  </a:gs>
                </a:gsLst>
                <a:lin ang="5400000" scaled="1"/>
              </a:gradFill>
              <a:ln w="9525">
                <a:noFill/>
                <a:round/>
                <a:headEnd/>
                <a:tailEnd/>
              </a:ln>
              <a:effectLst/>
            </p:spPr>
            <p:txBody>
              <a:bodyPr wrap="none" anchor="ctr"/>
              <a:lstStyle/>
              <a:p>
                <a:endParaRPr lang="en-US"/>
              </a:p>
            </p:txBody>
          </p:sp>
          <p:sp>
            <p:nvSpPr>
              <p:cNvPr id="1039" name="Oval 15"/>
              <p:cNvSpPr>
                <a:spLocks noChangeArrowheads="1"/>
              </p:cNvSpPr>
              <p:nvPr/>
            </p:nvSpPr>
            <p:spPr bwMode="auto">
              <a:xfrm>
                <a:off x="3782" y="3872"/>
                <a:ext cx="344" cy="207"/>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40" name="Oval 16"/>
              <p:cNvSpPr>
                <a:spLocks noChangeArrowheads="1"/>
              </p:cNvSpPr>
              <p:nvPr/>
            </p:nvSpPr>
            <p:spPr bwMode="auto">
              <a:xfrm>
                <a:off x="3822" y="3896"/>
                <a:ext cx="262" cy="159"/>
              </a:xfrm>
              <a:prstGeom prst="ellipse">
                <a:avLst/>
              </a:prstGeom>
              <a:gradFill rotWithShape="0">
                <a:gsLst>
                  <a:gs pos="0">
                    <a:srgbClr val="9966FF"/>
                  </a:gs>
                  <a:gs pos="100000">
                    <a:srgbClr val="9463F7"/>
                  </a:gs>
                </a:gsLst>
                <a:lin ang="5400000" scaled="1"/>
              </a:gradFill>
              <a:ln w="9525">
                <a:noFill/>
                <a:round/>
                <a:headEnd/>
                <a:tailEnd/>
              </a:ln>
              <a:effectLst/>
            </p:spPr>
            <p:txBody>
              <a:bodyPr wrap="none" anchor="ctr"/>
              <a:lstStyle/>
              <a:p>
                <a:endParaRPr lang="en-US"/>
              </a:p>
            </p:txBody>
          </p:sp>
          <p:sp>
            <p:nvSpPr>
              <p:cNvPr id="1041" name="Oval 17"/>
              <p:cNvSpPr>
                <a:spLocks noChangeArrowheads="1"/>
              </p:cNvSpPr>
              <p:nvPr/>
            </p:nvSpPr>
            <p:spPr bwMode="auto">
              <a:xfrm>
                <a:off x="3856" y="3922"/>
                <a:ext cx="192" cy="107"/>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42" name="AutoShape 18"/>
              <p:cNvSpPr>
                <a:spLocks noChangeArrowheads="1"/>
              </p:cNvSpPr>
              <p:nvPr/>
            </p:nvSpPr>
            <p:spPr bwMode="auto">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 name="T38" fmla="*/ 0 w 382"/>
                  <a:gd name="T39" fmla="*/ 0 h 161"/>
                  <a:gd name="T40" fmla="*/ 382 w 382"/>
                  <a:gd name="T41"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82" y="0"/>
                    </a:lnTo>
                    <a:lnTo>
                      <a:pt x="382" y="12"/>
                    </a:lnTo>
                    <a:lnTo>
                      <a:pt x="376" y="12"/>
                    </a:lnTo>
                    <a:close/>
                  </a:path>
                </a:pathLst>
              </a:cu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sp>
            <p:nvSpPr>
              <p:cNvPr id="1043" name="AutoShape 19"/>
              <p:cNvSpPr>
                <a:spLocks noChangeArrowheads="1"/>
              </p:cNvSpPr>
              <p:nvPr/>
            </p:nvSpPr>
            <p:spPr bwMode="auto">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 name="T32" fmla="*/ 0 w 443"/>
                  <a:gd name="T33" fmla="*/ 0 h 66"/>
                  <a:gd name="T34" fmla="*/ 443 w 443"/>
                  <a:gd name="T35"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close/>
                  </a:path>
                </a:pathLst>
              </a:custGeom>
              <a:gradFill rotWithShape="0">
                <a:gsLst>
                  <a:gs pos="0">
                    <a:srgbClr val="9966FF"/>
                  </a:gs>
                  <a:gs pos="100000">
                    <a:srgbClr val="8256D8"/>
                  </a:gs>
                </a:gsLst>
                <a:lin ang="8100000" scaled="1"/>
              </a:gradFill>
              <a:ln w="9525">
                <a:noFill/>
                <a:round/>
                <a:headEnd/>
                <a:tailEnd/>
              </a:ln>
              <a:effectLst/>
            </p:spPr>
            <p:txBody>
              <a:bodyPr wrap="none" anchor="ctr"/>
              <a:lstStyle/>
              <a:p>
                <a:endParaRPr lang="en-US"/>
              </a:p>
            </p:txBody>
          </p:sp>
          <p:sp>
            <p:nvSpPr>
              <p:cNvPr id="1044" name="AutoShape 20"/>
              <p:cNvSpPr>
                <a:spLocks noChangeArrowheads="1"/>
              </p:cNvSpPr>
              <p:nvPr/>
            </p:nvSpPr>
            <p:spPr bwMode="auto">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 name="T32" fmla="*/ 0 w 89"/>
                  <a:gd name="T33" fmla="*/ 0 h 216"/>
                  <a:gd name="T34" fmla="*/ 89 w 89"/>
                  <a:gd name="T3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1045" name="AutoShape 21"/>
              <p:cNvSpPr>
                <a:spLocks noChangeArrowheads="1"/>
              </p:cNvSpPr>
              <p:nvPr/>
            </p:nvSpPr>
            <p:spPr bwMode="auto">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 name="T112" fmla="*/ 0 w 747"/>
                  <a:gd name="T113" fmla="*/ 0 h 461"/>
                  <a:gd name="T114" fmla="*/ 747 w 747"/>
                  <a:gd name="T115"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close/>
                  </a:path>
                </a:pathLst>
              </a:custGeom>
              <a:blipFill dpi="0" rotWithShape="0">
                <a:blip r:embed="rId13"/>
                <a:srcRect/>
                <a:stretch>
                  <a:fillRect/>
                </a:stretch>
              </a:blipFill>
              <a:ln w="9525">
                <a:noFill/>
                <a:round/>
                <a:headEnd/>
                <a:tailEnd/>
              </a:ln>
              <a:effectLst/>
            </p:spPr>
            <p:txBody>
              <a:bodyPr wrap="none" anchor="ctr"/>
              <a:lstStyle/>
              <a:p>
                <a:endParaRPr lang="en-US"/>
              </a:p>
            </p:txBody>
          </p:sp>
          <p:sp>
            <p:nvSpPr>
              <p:cNvPr id="1046" name="AutoShape 22"/>
              <p:cNvSpPr>
                <a:spLocks noChangeArrowheads="1"/>
              </p:cNvSpPr>
              <p:nvPr/>
            </p:nvSpPr>
            <p:spPr bwMode="auto">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 name="T18" fmla="*/ 0 w 96"/>
                  <a:gd name="T19" fmla="*/ 0 h 30"/>
                  <a:gd name="T20" fmla="*/ 96 w 96"/>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96" h="30">
                    <a:moveTo>
                      <a:pt x="0" y="0"/>
                    </a:moveTo>
                    <a:lnTo>
                      <a:pt x="0" y="12"/>
                    </a:lnTo>
                    <a:lnTo>
                      <a:pt x="48" y="18"/>
                    </a:lnTo>
                    <a:lnTo>
                      <a:pt x="96" y="30"/>
                    </a:lnTo>
                    <a:lnTo>
                      <a:pt x="96" y="24"/>
                    </a:lnTo>
                    <a:lnTo>
                      <a:pt x="96" y="18"/>
                    </a:lnTo>
                    <a:lnTo>
                      <a:pt x="48" y="12"/>
                    </a:lnTo>
                    <a:lnTo>
                      <a:pt x="0" y="0"/>
                    </a:lnTo>
                    <a:close/>
                  </a:path>
                </a:pathLst>
              </a:custGeom>
              <a:gradFill rotWithShape="0">
                <a:gsLst>
                  <a:gs pos="0">
                    <a:srgbClr val="865AE0"/>
                  </a:gs>
                  <a:gs pos="100000">
                    <a:srgbClr val="9966FF"/>
                  </a:gs>
                </a:gsLst>
                <a:lin ang="10800000" scaled="1"/>
              </a:gradFill>
              <a:ln w="9525">
                <a:noFill/>
                <a:round/>
                <a:headEnd/>
                <a:tailEnd/>
              </a:ln>
              <a:effectLst/>
            </p:spPr>
            <p:txBody>
              <a:bodyPr wrap="none" anchor="ctr"/>
              <a:lstStyle/>
              <a:p>
                <a:endParaRPr lang="en-US"/>
              </a:p>
            </p:txBody>
          </p:sp>
          <p:sp>
            <p:nvSpPr>
              <p:cNvPr id="1047" name="AutoShape 23"/>
              <p:cNvSpPr>
                <a:spLocks noChangeArrowheads="1"/>
              </p:cNvSpPr>
              <p:nvPr/>
            </p:nvSpPr>
            <p:spPr bwMode="auto">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 name="T26" fmla="*/ 0 w 179"/>
                  <a:gd name="T27" fmla="*/ 0 h 132"/>
                  <a:gd name="T28" fmla="*/ 179 w 179"/>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close/>
                  </a:path>
                </a:pathLst>
              </a:custGeom>
              <a:gradFill rotWithShape="0">
                <a:gsLst>
                  <a:gs pos="0">
                    <a:srgbClr val="865AE0"/>
                  </a:gs>
                  <a:gs pos="100000">
                    <a:srgbClr val="9966FF"/>
                  </a:gs>
                </a:gsLst>
                <a:lin ang="8100000" scaled="1"/>
              </a:gradFill>
              <a:ln w="9525">
                <a:noFill/>
                <a:round/>
                <a:headEnd/>
                <a:tailEnd/>
              </a:ln>
              <a:effectLst/>
            </p:spPr>
            <p:txBody>
              <a:bodyPr wrap="none" anchor="ctr"/>
              <a:lstStyle/>
              <a:p>
                <a:endParaRPr lang="en-US"/>
              </a:p>
            </p:txBody>
          </p:sp>
          <p:sp>
            <p:nvSpPr>
              <p:cNvPr id="1048" name="AutoShape 24"/>
              <p:cNvSpPr>
                <a:spLocks noChangeArrowheads="1"/>
              </p:cNvSpPr>
              <p:nvPr/>
            </p:nvSpPr>
            <p:spPr bwMode="auto">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 name="T46" fmla="*/ 0 w 448"/>
                  <a:gd name="T47" fmla="*/ 0 h 186"/>
                  <a:gd name="T48" fmla="*/ 448 w 448"/>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T46" t="T47" r="T48" b="T49"/>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6"/>
                    </a:lnTo>
                    <a:lnTo>
                      <a:pt x="6" y="6"/>
                    </a:lnTo>
                    <a:close/>
                  </a:path>
                </a:pathLst>
              </a:custGeom>
              <a:gradFill rotWithShape="0">
                <a:gsLst>
                  <a:gs pos="0">
                    <a:srgbClr val="9966FF"/>
                  </a:gs>
                  <a:gs pos="100000">
                    <a:srgbClr val="8B5DE8"/>
                  </a:gs>
                </a:gsLst>
                <a:lin ang="5400000" scaled="1"/>
              </a:gradFill>
              <a:ln w="9525">
                <a:noFill/>
                <a:round/>
                <a:headEnd/>
                <a:tailEnd/>
              </a:ln>
              <a:effectLst/>
            </p:spPr>
            <p:txBody>
              <a:bodyPr wrap="none" anchor="ctr"/>
              <a:lstStyle/>
              <a:p>
                <a:endParaRPr lang="en-US"/>
              </a:p>
            </p:txBody>
          </p:sp>
          <p:sp>
            <p:nvSpPr>
              <p:cNvPr id="1049" name="AutoShape 25"/>
              <p:cNvSpPr>
                <a:spLocks noChangeArrowheads="1"/>
              </p:cNvSpPr>
              <p:nvPr/>
            </p:nvSpPr>
            <p:spPr bwMode="auto">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 name="T104" fmla="*/ 0 w 890"/>
                  <a:gd name="T105" fmla="*/ 0 h 462"/>
                  <a:gd name="T106" fmla="*/ 890 w 890"/>
                  <a:gd name="T107"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close/>
                  </a:path>
                </a:pathLst>
              </a:custGeom>
              <a:gradFill rotWithShape="0">
                <a:gsLst>
                  <a:gs pos="0">
                    <a:srgbClr val="8256D8"/>
                  </a:gs>
                  <a:gs pos="100000">
                    <a:srgbClr val="9966FF"/>
                  </a:gs>
                </a:gsLst>
                <a:lin ang="13500000" scaled="1"/>
              </a:gradFill>
              <a:ln w="9525">
                <a:noFill/>
                <a:round/>
                <a:headEnd/>
                <a:tailEnd/>
              </a:ln>
              <a:effectLst/>
            </p:spPr>
            <p:txBody>
              <a:bodyPr wrap="none" anchor="ctr"/>
              <a:lstStyle/>
              <a:p>
                <a:endParaRPr lang="en-US"/>
              </a:p>
            </p:txBody>
          </p:sp>
          <p:sp>
            <p:nvSpPr>
              <p:cNvPr id="1050" name="AutoShape 26"/>
              <p:cNvSpPr>
                <a:spLocks noChangeArrowheads="1"/>
              </p:cNvSpPr>
              <p:nvPr/>
            </p:nvSpPr>
            <p:spPr bwMode="auto">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 name="T56" fmla="*/ 0 w 406"/>
                  <a:gd name="T57" fmla="*/ 0 h 486"/>
                  <a:gd name="T58" fmla="*/ 406 w 406"/>
                  <a:gd name="T59"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close/>
                  </a:path>
                </a:pathLst>
              </a:custGeom>
              <a:gradFill rotWithShape="0">
                <a:gsLst>
                  <a:gs pos="0">
                    <a:srgbClr val="8B5DE8"/>
                  </a:gs>
                  <a:gs pos="100000">
                    <a:srgbClr val="9966FF"/>
                  </a:gs>
                </a:gsLst>
                <a:lin ang="10800000" scaled="1"/>
              </a:gradFill>
              <a:ln w="9525">
                <a:noFill/>
                <a:round/>
                <a:headEnd/>
                <a:tailEnd/>
              </a:ln>
              <a:effectLst/>
            </p:spPr>
            <p:txBody>
              <a:bodyPr wrap="none" anchor="ctr"/>
              <a:lstStyle/>
              <a:p>
                <a:endParaRPr lang="en-US"/>
              </a:p>
            </p:txBody>
          </p:sp>
          <p:sp>
            <p:nvSpPr>
              <p:cNvPr id="1051" name="AutoShape 27"/>
              <p:cNvSpPr>
                <a:spLocks noChangeArrowheads="1"/>
              </p:cNvSpPr>
              <p:nvPr/>
            </p:nvSpPr>
            <p:spPr bwMode="auto">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 name="T32" fmla="*/ 0 w 107"/>
                  <a:gd name="T33" fmla="*/ 0 h 252"/>
                  <a:gd name="T34" fmla="*/ 107 w 107"/>
                  <a:gd name="T3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close/>
                  </a:path>
                </a:pathLst>
              </a:custGeom>
              <a:gradFill rotWithShape="0">
                <a:gsLst>
                  <a:gs pos="0">
                    <a:srgbClr val="7D54D1"/>
                  </a:gs>
                  <a:gs pos="100000">
                    <a:srgbClr val="9966FF"/>
                  </a:gs>
                </a:gsLst>
                <a:lin ang="5400000" scaled="1"/>
              </a:gradFill>
              <a:ln w="9525">
                <a:noFill/>
                <a:round/>
                <a:headEnd/>
                <a:tailEnd/>
              </a:ln>
              <a:effectLst/>
            </p:spPr>
            <p:txBody>
              <a:bodyPr wrap="none" anchor="ctr"/>
              <a:lstStyle/>
              <a:p>
                <a:endParaRPr lang="en-US"/>
              </a:p>
            </p:txBody>
          </p:sp>
          <p:sp>
            <p:nvSpPr>
              <p:cNvPr id="1052" name="AutoShape 28"/>
              <p:cNvSpPr>
                <a:spLocks noChangeArrowheads="1"/>
              </p:cNvSpPr>
              <p:nvPr/>
            </p:nvSpPr>
            <p:spPr bwMode="auto">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w 835"/>
                  <a:gd name="T41" fmla="*/ 0 h 150"/>
                  <a:gd name="T42" fmla="*/ 835 w 835"/>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rgbClr val="9966FF"/>
              </a:solidFill>
              <a:ln w="9525">
                <a:noFill/>
                <a:round/>
                <a:headEnd/>
                <a:tailEnd/>
              </a:ln>
              <a:effectLst/>
            </p:spPr>
            <p:txBody>
              <a:bodyPr wrap="none" anchor="ctr"/>
              <a:lstStyle/>
              <a:p>
                <a:endParaRPr lang="en-US"/>
              </a:p>
            </p:txBody>
          </p:sp>
          <p:sp>
            <p:nvSpPr>
              <p:cNvPr id="1053" name="AutoShape 29"/>
              <p:cNvSpPr>
                <a:spLocks noChangeArrowheads="1"/>
              </p:cNvSpPr>
              <p:nvPr/>
            </p:nvSpPr>
            <p:spPr bwMode="auto">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w 171"/>
                  <a:gd name="T41" fmla="*/ 0 h 461"/>
                  <a:gd name="T42" fmla="*/ 171 w 171"/>
                  <a:gd name="T43"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rgbClr val="9966FF"/>
              </a:solidFill>
              <a:ln w="9525">
                <a:noFill/>
                <a:round/>
                <a:headEnd/>
                <a:tailEnd/>
              </a:ln>
              <a:effectLst/>
            </p:spPr>
            <p:txBody>
              <a:bodyPr wrap="none" anchor="ctr"/>
              <a:lstStyle/>
              <a:p>
                <a:endParaRPr lang="en-US"/>
              </a:p>
            </p:txBody>
          </p:sp>
          <p:sp>
            <p:nvSpPr>
              <p:cNvPr id="1054" name="AutoShape 30"/>
              <p:cNvSpPr>
                <a:spLocks noChangeArrowheads="1"/>
              </p:cNvSpPr>
              <p:nvPr/>
            </p:nvSpPr>
            <p:spPr bwMode="auto">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 name="T56" fmla="*/ 0 w 360"/>
                  <a:gd name="T57" fmla="*/ 0 h 563"/>
                  <a:gd name="T58" fmla="*/ 360 w 360"/>
                  <a:gd name="T5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1055" name="AutoShape 31"/>
              <p:cNvSpPr>
                <a:spLocks noChangeArrowheads="1"/>
              </p:cNvSpPr>
              <p:nvPr/>
            </p:nvSpPr>
            <p:spPr bwMode="auto">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 name="T54" fmla="*/ 0 w 1078"/>
                  <a:gd name="T55" fmla="*/ 0 h 425"/>
                  <a:gd name="T56" fmla="*/ 1078 w 1078"/>
                  <a:gd name="T5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1056" name="AutoShape 32"/>
              <p:cNvSpPr>
                <a:spLocks noChangeArrowheads="1"/>
              </p:cNvSpPr>
              <p:nvPr/>
            </p:nvSpPr>
            <p:spPr bwMode="auto">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 name="T28" fmla="*/ 0 w 98"/>
                  <a:gd name="T29" fmla="*/ 0 h 234"/>
                  <a:gd name="T30" fmla="*/ 98 w 98"/>
                  <a:gd name="T3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1057" name="AutoShape 33"/>
              <p:cNvSpPr>
                <a:spLocks noChangeArrowheads="1"/>
              </p:cNvSpPr>
              <p:nvPr/>
            </p:nvSpPr>
            <p:spPr bwMode="auto">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w 481"/>
                  <a:gd name="T57" fmla="*/ 0 h 641"/>
                  <a:gd name="T58" fmla="*/ 481 w 481"/>
                  <a:gd name="T59"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rgbClr val="9966FF"/>
              </a:solidFill>
              <a:ln w="9525">
                <a:noFill/>
                <a:round/>
                <a:headEnd/>
                <a:tailEnd/>
              </a:ln>
              <a:effectLst/>
            </p:spPr>
            <p:txBody>
              <a:bodyPr wrap="none" anchor="ctr"/>
              <a:lstStyle/>
              <a:p>
                <a:endParaRPr lang="en-US"/>
              </a:p>
            </p:txBody>
          </p:sp>
          <p:sp>
            <p:nvSpPr>
              <p:cNvPr id="1058" name="AutoShape 34"/>
              <p:cNvSpPr>
                <a:spLocks noChangeArrowheads="1"/>
              </p:cNvSpPr>
              <p:nvPr/>
            </p:nvSpPr>
            <p:spPr bwMode="auto">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 name="T74" fmla="*/ 0 w 1201"/>
                  <a:gd name="T75" fmla="*/ 0 h 731"/>
                  <a:gd name="T76" fmla="*/ 1201 w 1201"/>
                  <a:gd name="T77" fmla="*/ 731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1059" name="AutoShape 35"/>
              <p:cNvSpPr>
                <a:spLocks noChangeArrowheads="1"/>
              </p:cNvSpPr>
              <p:nvPr/>
            </p:nvSpPr>
            <p:spPr bwMode="auto">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 name="T72" fmla="*/ 0 w 544"/>
                  <a:gd name="T73" fmla="*/ 0 h 737"/>
                  <a:gd name="T74" fmla="*/ 544 w 544"/>
                  <a:gd name="T75"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T72" t="T73" r="T74" b="T75"/>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1060" name="AutoShape 36"/>
              <p:cNvSpPr>
                <a:spLocks noChangeArrowheads="1"/>
              </p:cNvSpPr>
              <p:nvPr/>
            </p:nvSpPr>
            <p:spPr bwMode="auto">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 name="T48" fmla="*/ 0 w 609"/>
                  <a:gd name="T49" fmla="*/ 0 h 252"/>
                  <a:gd name="T50" fmla="*/ 609 w 609"/>
                  <a:gd name="T51"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close/>
                  </a:path>
                </a:pathLst>
              </a:custGeom>
              <a:gradFill rotWithShape="0">
                <a:gsLst>
                  <a:gs pos="0">
                    <a:srgbClr val="9966FF"/>
                  </a:gs>
                  <a:gs pos="100000">
                    <a:srgbClr val="9F6FFF"/>
                  </a:gs>
                </a:gsLst>
                <a:lin ang="5400000" scaled="1"/>
              </a:gradFill>
              <a:ln w="9525">
                <a:noFill/>
                <a:round/>
                <a:headEnd/>
                <a:tailEnd/>
              </a:ln>
              <a:effectLst/>
            </p:spPr>
            <p:txBody>
              <a:bodyPr wrap="none" anchor="ctr"/>
              <a:lstStyle/>
              <a:p>
                <a:endParaRPr lang="en-US"/>
              </a:p>
            </p:txBody>
          </p:sp>
          <p:sp>
            <p:nvSpPr>
              <p:cNvPr id="1061" name="AutoShape 37"/>
              <p:cNvSpPr>
                <a:spLocks noChangeArrowheads="1"/>
              </p:cNvSpPr>
              <p:nvPr/>
            </p:nvSpPr>
            <p:spPr bwMode="auto">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 name="T18" fmla="*/ 0 w 72"/>
                  <a:gd name="T19" fmla="*/ 0 h 54"/>
                  <a:gd name="T20" fmla="*/ 72 w 72"/>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72" h="54">
                    <a:moveTo>
                      <a:pt x="72" y="0"/>
                    </a:moveTo>
                    <a:lnTo>
                      <a:pt x="36" y="30"/>
                    </a:lnTo>
                    <a:lnTo>
                      <a:pt x="0" y="54"/>
                    </a:lnTo>
                    <a:lnTo>
                      <a:pt x="36" y="54"/>
                    </a:lnTo>
                    <a:lnTo>
                      <a:pt x="54" y="42"/>
                    </a:lnTo>
                    <a:lnTo>
                      <a:pt x="72" y="24"/>
                    </a:lnTo>
                    <a:lnTo>
                      <a:pt x="72" y="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62" name="AutoShape 38"/>
              <p:cNvSpPr>
                <a:spLocks noChangeArrowheads="1"/>
              </p:cNvSpPr>
              <p:nvPr/>
            </p:nvSpPr>
            <p:spPr bwMode="auto">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 name="T36" fmla="*/ 0 w 705"/>
                  <a:gd name="T37" fmla="*/ 0 h 108"/>
                  <a:gd name="T38" fmla="*/ 705 w 705"/>
                  <a:gd name="T3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T36" t="T37" r="T38" b="T39"/>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63" name="AutoShape 39"/>
              <p:cNvSpPr>
                <a:spLocks noChangeArrowheads="1"/>
              </p:cNvSpPr>
              <p:nvPr/>
            </p:nvSpPr>
            <p:spPr bwMode="auto">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 name="T32" fmla="*/ 0 w 143"/>
                  <a:gd name="T33" fmla="*/ 0 h 341"/>
                  <a:gd name="T34" fmla="*/ 143 w 143"/>
                  <a:gd name="T3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64" name="AutoShape 40"/>
              <p:cNvSpPr>
                <a:spLocks noChangeArrowheads="1"/>
              </p:cNvSpPr>
              <p:nvPr/>
            </p:nvSpPr>
            <p:spPr bwMode="auto">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 name="T18" fmla="*/ 0 w 83"/>
                  <a:gd name="T19" fmla="*/ 0 h 90"/>
                  <a:gd name="T20" fmla="*/ 83 w 83"/>
                  <a:gd name="T2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83" h="90">
                    <a:moveTo>
                      <a:pt x="59" y="90"/>
                    </a:moveTo>
                    <a:lnTo>
                      <a:pt x="83" y="84"/>
                    </a:lnTo>
                    <a:lnTo>
                      <a:pt x="71" y="60"/>
                    </a:lnTo>
                    <a:lnTo>
                      <a:pt x="53" y="42"/>
                    </a:lnTo>
                    <a:lnTo>
                      <a:pt x="6" y="0"/>
                    </a:lnTo>
                    <a:lnTo>
                      <a:pt x="0" y="18"/>
                    </a:lnTo>
                    <a:lnTo>
                      <a:pt x="35" y="48"/>
                    </a:lnTo>
                    <a:lnTo>
                      <a:pt x="59" y="9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65" name="AutoShape 41"/>
              <p:cNvSpPr>
                <a:spLocks noChangeArrowheads="1"/>
              </p:cNvSpPr>
              <p:nvPr/>
            </p:nvSpPr>
            <p:spPr bwMode="auto">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w 717"/>
                  <a:gd name="T127" fmla="*/ 0 h 431"/>
                  <a:gd name="T128" fmla="*/ 717 w 717"/>
                  <a:gd name="T129"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gradFill rotWithShape="0">
                <a:gsLst>
                  <a:gs pos="0">
                    <a:srgbClr val="9463F7"/>
                  </a:gs>
                  <a:gs pos="100000">
                    <a:srgbClr val="9966FF"/>
                  </a:gs>
                </a:gsLst>
                <a:lin ang="5400000" scaled="1"/>
              </a:gradFill>
              <a:ln w="9525">
                <a:noFill/>
                <a:round/>
                <a:headEnd/>
                <a:tailEnd/>
              </a:ln>
              <a:effectLst/>
            </p:spPr>
            <p:txBody>
              <a:bodyPr wrap="none" anchor="ctr"/>
              <a:lstStyle/>
              <a:p>
                <a:endParaRPr lang="en-US"/>
              </a:p>
            </p:txBody>
          </p:sp>
          <p:sp>
            <p:nvSpPr>
              <p:cNvPr id="1066" name="AutoShape 42"/>
              <p:cNvSpPr>
                <a:spLocks noChangeArrowheads="1"/>
              </p:cNvSpPr>
              <p:nvPr/>
            </p:nvSpPr>
            <p:spPr bwMode="auto">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 name="T116" fmla="*/ 0 w 909"/>
                  <a:gd name="T117" fmla="*/ 0 h 533"/>
                  <a:gd name="T118" fmla="*/ 909 w 909"/>
                  <a:gd name="T119"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T116" t="T117" r="T118" b="T119"/>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close/>
                  </a:path>
                </a:pathLst>
              </a:custGeom>
              <a:gradFill rotWithShape="0">
                <a:gsLst>
                  <a:gs pos="0">
                    <a:srgbClr val="9966FF"/>
                  </a:gs>
                  <a:gs pos="100000">
                    <a:srgbClr val="9C6BFF"/>
                  </a:gs>
                </a:gsLst>
                <a:lin ang="10800000" scaled="1"/>
              </a:gradFill>
              <a:ln w="9525">
                <a:noFill/>
                <a:round/>
                <a:headEnd/>
                <a:tailEnd/>
              </a:ln>
              <a:effectLst/>
            </p:spPr>
            <p:txBody>
              <a:bodyPr wrap="none" anchor="ctr"/>
              <a:lstStyle/>
              <a:p>
                <a:endParaRPr lang="en-US"/>
              </a:p>
            </p:txBody>
          </p:sp>
          <p:sp>
            <p:nvSpPr>
              <p:cNvPr id="1067" name="AutoShape 43"/>
              <p:cNvSpPr>
                <a:spLocks noChangeArrowheads="1"/>
              </p:cNvSpPr>
              <p:nvPr/>
            </p:nvSpPr>
            <p:spPr bwMode="auto">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 name="T30" fmla="*/ 0 w 365"/>
                  <a:gd name="T31" fmla="*/ 0 h 66"/>
                  <a:gd name="T32" fmla="*/ 365 w 365"/>
                  <a:gd name="T3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T30" t="T31" r="T32" b="T33"/>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1068" name="AutoShape 44"/>
              <p:cNvSpPr>
                <a:spLocks noChangeArrowheads="1"/>
              </p:cNvSpPr>
              <p:nvPr/>
            </p:nvSpPr>
            <p:spPr bwMode="auto">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 name="T16" fmla="*/ 0 w 66"/>
                  <a:gd name="T17" fmla="*/ 0 h 48"/>
                  <a:gd name="T18" fmla="*/ 66 w 66"/>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66" h="48">
                    <a:moveTo>
                      <a:pt x="66" y="18"/>
                    </a:moveTo>
                    <a:lnTo>
                      <a:pt x="48" y="0"/>
                    </a:lnTo>
                    <a:lnTo>
                      <a:pt x="24" y="12"/>
                    </a:lnTo>
                    <a:lnTo>
                      <a:pt x="0" y="30"/>
                    </a:lnTo>
                    <a:lnTo>
                      <a:pt x="12" y="48"/>
                    </a:lnTo>
                    <a:lnTo>
                      <a:pt x="42" y="30"/>
                    </a:lnTo>
                    <a:lnTo>
                      <a:pt x="66" y="18"/>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1069" name="AutoShape 45"/>
              <p:cNvSpPr>
                <a:spLocks noChangeArrowheads="1"/>
              </p:cNvSpPr>
              <p:nvPr/>
            </p:nvSpPr>
            <p:spPr bwMode="auto">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w 382"/>
                  <a:gd name="T41" fmla="*/ 0 h 96"/>
                  <a:gd name="T42" fmla="*/ 382 w 382"/>
                  <a:gd name="T4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1070" name="AutoShape 46"/>
              <p:cNvSpPr>
                <a:spLocks noChangeArrowheads="1"/>
              </p:cNvSpPr>
              <p:nvPr/>
            </p:nvSpPr>
            <p:spPr bwMode="auto">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w 258"/>
                  <a:gd name="T33" fmla="*/ 0 h 54"/>
                  <a:gd name="T34" fmla="*/ 258 w 258"/>
                  <a:gd name="T3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1071" name="AutoShape 47"/>
              <p:cNvSpPr>
                <a:spLocks noChangeArrowheads="1"/>
              </p:cNvSpPr>
              <p:nvPr/>
            </p:nvSpPr>
            <p:spPr bwMode="auto">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w 60"/>
                  <a:gd name="T33" fmla="*/ 0 h 156"/>
                  <a:gd name="T34" fmla="*/ 60 w 60"/>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1072" name="AutoShape 48"/>
              <p:cNvSpPr>
                <a:spLocks noChangeArrowheads="1"/>
              </p:cNvSpPr>
              <p:nvPr/>
            </p:nvSpPr>
            <p:spPr bwMode="auto">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w 192"/>
                  <a:gd name="T25" fmla="*/ 0 h 18"/>
                  <a:gd name="T26" fmla="*/ 192 w 192"/>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1073" name="AutoShape 49"/>
              <p:cNvSpPr>
                <a:spLocks noChangeArrowheads="1"/>
              </p:cNvSpPr>
              <p:nvPr/>
            </p:nvSpPr>
            <p:spPr bwMode="auto">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w 161"/>
                  <a:gd name="T43" fmla="*/ 0 h 186"/>
                  <a:gd name="T44" fmla="*/ 161 w 161"/>
                  <a:gd name="T45"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1074" name="AutoShape 50"/>
              <p:cNvSpPr>
                <a:spLocks noChangeArrowheads="1"/>
              </p:cNvSpPr>
              <p:nvPr/>
            </p:nvSpPr>
            <p:spPr bwMode="auto">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w 185"/>
                  <a:gd name="T49" fmla="*/ 0 h 210"/>
                  <a:gd name="T50" fmla="*/ 185 w 185"/>
                  <a:gd name="T5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1075" name="AutoShape 51"/>
              <p:cNvSpPr>
                <a:spLocks noChangeArrowheads="1"/>
              </p:cNvSpPr>
              <p:nvPr/>
            </p:nvSpPr>
            <p:spPr bwMode="auto">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w 299"/>
                  <a:gd name="T89" fmla="*/ 0 h 186"/>
                  <a:gd name="T90" fmla="*/ 299 w 299"/>
                  <a:gd name="T91"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T88" t="T89" r="T90" b="T91"/>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1076" name="Oval 52"/>
              <p:cNvSpPr>
                <a:spLocks noChangeArrowheads="1"/>
              </p:cNvSpPr>
              <p:nvPr/>
            </p:nvSpPr>
            <p:spPr bwMode="auto">
              <a:xfrm>
                <a:off x="3910" y="3948"/>
                <a:ext cx="84" cy="53"/>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grpSp>
            <p:nvGrpSpPr>
              <p:cNvPr id="1077" name="Group 53"/>
              <p:cNvGrpSpPr>
                <a:grpSpLocks/>
              </p:cNvGrpSpPr>
              <p:nvPr/>
            </p:nvGrpSpPr>
            <p:grpSpPr bwMode="auto">
              <a:xfrm>
                <a:off x="4546" y="3608"/>
                <a:ext cx="517" cy="318"/>
                <a:chOff x="4546" y="3608"/>
                <a:chExt cx="517" cy="318"/>
              </a:xfrm>
            </p:grpSpPr>
            <p:sp>
              <p:nvSpPr>
                <p:cNvPr id="1078" name="Oval 54"/>
                <p:cNvSpPr>
                  <a:spLocks noChangeArrowheads="1"/>
                </p:cNvSpPr>
                <p:nvPr/>
              </p:nvSpPr>
              <p:spPr bwMode="auto">
                <a:xfrm>
                  <a:off x="4546" y="3608"/>
                  <a:ext cx="518" cy="319"/>
                </a:xfrm>
                <a:prstGeom prst="ellipse">
                  <a:avLst/>
                </a:prstGeom>
                <a:gradFill rotWithShape="0">
                  <a:gsLst>
                    <a:gs pos="0">
                      <a:srgbClr val="9966FF"/>
                    </a:gs>
                    <a:gs pos="100000">
                      <a:srgbClr val="9060F0"/>
                    </a:gs>
                  </a:gsLst>
                  <a:lin ang="10800000" scaled="1"/>
                </a:gradFill>
                <a:ln w="9525">
                  <a:noFill/>
                  <a:round/>
                  <a:headEnd/>
                  <a:tailEnd/>
                </a:ln>
                <a:effectLst/>
              </p:spPr>
              <p:txBody>
                <a:bodyPr wrap="none" anchor="ctr"/>
                <a:lstStyle/>
                <a:p>
                  <a:endParaRPr lang="en-US"/>
                </a:p>
              </p:txBody>
            </p:sp>
            <p:sp>
              <p:nvSpPr>
                <p:cNvPr id="1079" name="Oval 55"/>
                <p:cNvSpPr>
                  <a:spLocks noChangeArrowheads="1"/>
                </p:cNvSpPr>
                <p:nvPr/>
              </p:nvSpPr>
              <p:spPr bwMode="auto">
                <a:xfrm>
                  <a:off x="4578" y="3630"/>
                  <a:ext cx="446" cy="271"/>
                </a:xfrm>
                <a:prstGeom prst="ellipse">
                  <a:avLst/>
                </a:pr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1080" name="Oval 56"/>
                <p:cNvSpPr>
                  <a:spLocks noChangeArrowheads="1"/>
                </p:cNvSpPr>
                <p:nvPr/>
              </p:nvSpPr>
              <p:spPr bwMode="auto">
                <a:xfrm>
                  <a:off x="4610" y="3650"/>
                  <a:ext cx="386" cy="233"/>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81" name="Oval 57"/>
                <p:cNvSpPr>
                  <a:spLocks noChangeArrowheads="1"/>
                </p:cNvSpPr>
                <p:nvPr/>
              </p:nvSpPr>
              <p:spPr bwMode="auto">
                <a:xfrm>
                  <a:off x="4654" y="3678"/>
                  <a:ext cx="298" cy="177"/>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sp>
              <p:nvSpPr>
                <p:cNvPr id="1082" name="Oval 58"/>
                <p:cNvSpPr>
                  <a:spLocks noChangeArrowheads="1"/>
                </p:cNvSpPr>
                <p:nvPr/>
              </p:nvSpPr>
              <p:spPr bwMode="auto">
                <a:xfrm>
                  <a:off x="4690" y="3698"/>
                  <a:ext cx="222" cy="139"/>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83" name="Oval 59"/>
                <p:cNvSpPr>
                  <a:spLocks noChangeArrowheads="1"/>
                </p:cNvSpPr>
                <p:nvPr/>
              </p:nvSpPr>
              <p:spPr bwMode="auto">
                <a:xfrm>
                  <a:off x="4738" y="3728"/>
                  <a:ext cx="126" cy="81"/>
                </a:xfrm>
                <a:prstGeom prst="ellipse">
                  <a:avLst/>
                </a:prstGeom>
                <a:gradFill rotWithShape="0">
                  <a:gsLst>
                    <a:gs pos="0">
                      <a:srgbClr val="9966FF"/>
                    </a:gs>
                    <a:gs pos="100000">
                      <a:srgbClr val="9463F7"/>
                    </a:gs>
                  </a:gsLst>
                  <a:lin ang="5400000" scaled="1"/>
                </a:gradFill>
                <a:ln w="9525">
                  <a:noFill/>
                  <a:round/>
                  <a:headEnd/>
                  <a:tailEnd/>
                </a:ln>
                <a:effectLst/>
              </p:spPr>
              <p:txBody>
                <a:bodyPr wrap="none" anchor="ctr"/>
                <a:lstStyle/>
                <a:p>
                  <a:endParaRPr lang="en-US"/>
                </a:p>
              </p:txBody>
            </p:sp>
          </p:grpSp>
          <p:grpSp>
            <p:nvGrpSpPr>
              <p:cNvPr id="1084" name="Group 60"/>
              <p:cNvGrpSpPr>
                <a:grpSpLocks/>
              </p:cNvGrpSpPr>
              <p:nvPr/>
            </p:nvGrpSpPr>
            <p:grpSpPr bwMode="auto">
              <a:xfrm>
                <a:off x="5381" y="3085"/>
                <a:ext cx="226" cy="131"/>
                <a:chOff x="5381" y="3085"/>
                <a:chExt cx="226" cy="131"/>
              </a:xfrm>
            </p:grpSpPr>
            <p:sp>
              <p:nvSpPr>
                <p:cNvPr id="1085" name="Oval 61"/>
                <p:cNvSpPr>
                  <a:spLocks noChangeArrowheads="1"/>
                </p:cNvSpPr>
                <p:nvPr/>
              </p:nvSpPr>
              <p:spPr bwMode="auto">
                <a:xfrm>
                  <a:off x="5381" y="3085"/>
                  <a:ext cx="227" cy="132"/>
                </a:xfrm>
                <a:prstGeom prst="ellipse">
                  <a:avLst/>
                </a:pr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1086" name="Oval 62"/>
                <p:cNvSpPr>
                  <a:spLocks noChangeArrowheads="1"/>
                </p:cNvSpPr>
                <p:nvPr/>
              </p:nvSpPr>
              <p:spPr bwMode="auto">
                <a:xfrm>
                  <a:off x="5403" y="3099"/>
                  <a:ext cx="182" cy="102"/>
                </a:xfrm>
                <a:prstGeom prst="ellipse">
                  <a:avLst/>
                </a:pr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1087" name="Oval 63"/>
                <p:cNvSpPr>
                  <a:spLocks noChangeArrowheads="1"/>
                </p:cNvSpPr>
                <p:nvPr/>
              </p:nvSpPr>
              <p:spPr bwMode="auto">
                <a:xfrm>
                  <a:off x="5431" y="3109"/>
                  <a:ext cx="125" cy="82"/>
                </a:xfrm>
                <a:prstGeom prst="ellipse">
                  <a:avLst/>
                </a:pr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1088" name="Oval 64"/>
                <p:cNvSpPr>
                  <a:spLocks noChangeArrowheads="1"/>
                </p:cNvSpPr>
                <p:nvPr/>
              </p:nvSpPr>
              <p:spPr bwMode="auto">
                <a:xfrm>
                  <a:off x="5458" y="3125"/>
                  <a:ext cx="73" cy="47"/>
                </a:xfrm>
                <a:prstGeom prst="ellipse">
                  <a:avLst/>
                </a:pr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grpSp>
        </p:grpSp>
      </p:grpSp>
      <p:sp>
        <p:nvSpPr>
          <p:cNvPr id="1089" name="Rectangle 65"/>
          <p:cNvSpPr>
            <a:spLocks noGrp="1" noChangeArrowheads="1"/>
          </p:cNvSpPr>
          <p:nvPr>
            <p:ph type="title"/>
          </p:nvPr>
        </p:nvSpPr>
        <p:spPr bwMode="auto">
          <a:xfrm>
            <a:off x="457200" y="130175"/>
            <a:ext cx="8228013" cy="1433513"/>
          </a:xfrm>
          <a:prstGeom prst="rect">
            <a:avLst/>
          </a:prstGeom>
          <a:noFill/>
          <a:ln w="9525">
            <a:noFill/>
            <a:round/>
            <a:headEnd/>
            <a:tailEnd/>
          </a:ln>
          <a:effectLst/>
        </p:spPr>
        <p:txBody>
          <a:bodyPr vert="horz" wrap="square" lIns="90000" tIns="46800" rIns="90000" bIns="46800" numCol="1" anchor="ctr" anchorCtr="1" compatLnSpc="1">
            <a:prstTxWarp prst="textNoShape">
              <a:avLst/>
            </a:prstTxWarp>
          </a:bodyPr>
          <a:lstStyle/>
          <a:p>
            <a:pPr lvl="0"/>
            <a:r>
              <a:rPr lang="en-GB" smtClean="0"/>
              <a:t>Click to edit the title text format</a:t>
            </a:r>
          </a:p>
        </p:txBody>
      </p:sp>
      <p:sp>
        <p:nvSpPr>
          <p:cNvPr id="1090" name="Text Box 66"/>
          <p:cNvSpPr txBox="1">
            <a:spLocks noChangeArrowheads="1"/>
          </p:cNvSpPr>
          <p:nvPr/>
        </p:nvSpPr>
        <p:spPr bwMode="auto">
          <a:xfrm>
            <a:off x="457200" y="6248400"/>
            <a:ext cx="2133600" cy="460375"/>
          </a:xfrm>
          <a:prstGeom prst="rect">
            <a:avLst/>
          </a:prstGeom>
          <a:noFill/>
          <a:ln w="9525">
            <a:noFill/>
            <a:round/>
            <a:headEnd/>
            <a:tailEnd/>
          </a:ln>
          <a:effectLst/>
        </p:spPr>
        <p:txBody>
          <a:bodyPr wrap="none" anchor="ctr"/>
          <a:lstStyle/>
          <a:p>
            <a:endParaRPr lang="en-US"/>
          </a:p>
        </p:txBody>
      </p:sp>
      <p:sp>
        <p:nvSpPr>
          <p:cNvPr id="1091" name="Text Box 67"/>
          <p:cNvSpPr txBox="1">
            <a:spLocks noChangeArrowheads="1"/>
          </p:cNvSpPr>
          <p:nvPr/>
        </p:nvSpPr>
        <p:spPr bwMode="auto">
          <a:xfrm>
            <a:off x="3124200" y="6248400"/>
            <a:ext cx="2895600" cy="460375"/>
          </a:xfrm>
          <a:prstGeom prst="rect">
            <a:avLst/>
          </a:prstGeom>
          <a:noFill/>
          <a:ln w="9525">
            <a:noFill/>
            <a:round/>
            <a:headEnd/>
            <a:tailEnd/>
          </a:ln>
          <a:effectLst/>
        </p:spPr>
        <p:txBody>
          <a:bodyPr wrap="none" anchor="ctr"/>
          <a:lstStyle/>
          <a:p>
            <a:endParaRPr lang="en-US"/>
          </a:p>
        </p:txBody>
      </p:sp>
      <p:sp>
        <p:nvSpPr>
          <p:cNvPr id="1092" name="Rectangle 68"/>
          <p:cNvSpPr>
            <a:spLocks noGrp="1" noChangeArrowheads="1"/>
          </p:cNvSpPr>
          <p:nvPr>
            <p:ph type="sldNum"/>
          </p:nvPr>
        </p:nvSpPr>
        <p:spPr bwMode="auto">
          <a:xfrm>
            <a:off x="6553200" y="6248400"/>
            <a:ext cx="2132013" cy="4587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defRPr>
            </a:lvl1pPr>
          </a:lstStyle>
          <a:p>
            <a:fld id="{A406AE7F-5DB5-4C21-B905-DDE667E9ABE1}" type="slidenum">
              <a:rPr lang="en-US"/>
              <a:pPr/>
              <a:t>‹#›</a:t>
            </a:fld>
            <a:endParaRPr lang="en-US"/>
          </a:p>
        </p:txBody>
      </p:sp>
      <p:sp>
        <p:nvSpPr>
          <p:cNvPr id="1093" name="Rectangle 69"/>
          <p:cNvSpPr>
            <a:spLocks noGrp="1" noChangeArrowheads="1"/>
          </p:cNvSpPr>
          <p:nvPr>
            <p:ph type="body" idx="1"/>
          </p:nvPr>
        </p:nvSpPr>
        <p:spPr bwMode="auto">
          <a:xfrm>
            <a:off x="457200" y="1676400"/>
            <a:ext cx="8228013" cy="445293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FFFFFF"/>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FFFFFF"/>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grpSp>
        <p:nvGrpSpPr>
          <p:cNvPr id="2049" name="Group 1"/>
          <p:cNvGrpSpPr>
            <a:grpSpLocks/>
          </p:cNvGrpSpPr>
          <p:nvPr/>
        </p:nvGrpSpPr>
        <p:grpSpPr bwMode="auto">
          <a:xfrm>
            <a:off x="3175" y="4267200"/>
            <a:ext cx="9139238" cy="2589213"/>
            <a:chOff x="2" y="2688"/>
            <a:chExt cx="5757" cy="1631"/>
          </a:xfrm>
        </p:grpSpPr>
        <p:sp>
          <p:nvSpPr>
            <p:cNvPr id="2050" name="AutoShape 2"/>
            <p:cNvSpPr>
              <a:spLocks noChangeArrowheads="1"/>
            </p:cNvSpPr>
            <p:nvPr/>
          </p:nvSpPr>
          <p:spPr bwMode="auto">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w 5740"/>
                <a:gd name="T13" fmla="*/ 0 h 4316"/>
                <a:gd name="T14" fmla="*/ 5740 w 5740"/>
                <a:gd name="T15" fmla="*/ 4316 h 4316"/>
              </a:gdLst>
              <a:ahLst/>
              <a:cxnLst>
                <a:cxn ang="0">
                  <a:pos x="T0" y="T1"/>
                </a:cxn>
                <a:cxn ang="0">
                  <a:pos x="T2" y="T3"/>
                </a:cxn>
                <a:cxn ang="0">
                  <a:pos x="T4" y="T5"/>
                </a:cxn>
                <a:cxn ang="0">
                  <a:pos x="T6" y="T7"/>
                </a:cxn>
                <a:cxn ang="0">
                  <a:pos x="T8" y="T9"/>
                </a:cxn>
                <a:cxn ang="0">
                  <a:pos x="T10" y="T11"/>
                </a:cxn>
              </a:cxnLst>
              <a:rect l="T12" t="T13" r="T14" b="T15"/>
              <a:pathLst>
                <a:path w="5740" h="4316">
                  <a:moveTo>
                    <a:pt x="5740" y="4316"/>
                  </a:moveTo>
                  <a:lnTo>
                    <a:pt x="0" y="4316"/>
                  </a:lnTo>
                  <a:lnTo>
                    <a:pt x="0" y="0"/>
                  </a:lnTo>
                  <a:lnTo>
                    <a:pt x="5740" y="0"/>
                  </a:lnTo>
                  <a:lnTo>
                    <a:pt x="5740" y="4316"/>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grpSp>
          <p:nvGrpSpPr>
            <p:cNvPr id="2051" name="Group 3"/>
            <p:cNvGrpSpPr>
              <a:grpSpLocks/>
            </p:cNvGrpSpPr>
            <p:nvPr/>
          </p:nvGrpSpPr>
          <p:grpSpPr bwMode="auto">
            <a:xfrm>
              <a:off x="1776" y="3024"/>
              <a:ext cx="3928" cy="1289"/>
              <a:chOff x="1776" y="3024"/>
              <a:chExt cx="3928" cy="1289"/>
            </a:xfrm>
          </p:grpSpPr>
          <p:grpSp>
            <p:nvGrpSpPr>
              <p:cNvPr id="2052" name="Group 4"/>
              <p:cNvGrpSpPr>
                <a:grpSpLocks/>
              </p:cNvGrpSpPr>
              <p:nvPr/>
            </p:nvGrpSpPr>
            <p:grpSpPr bwMode="auto">
              <a:xfrm>
                <a:off x="2268" y="3934"/>
                <a:ext cx="637" cy="376"/>
                <a:chOff x="2268" y="3934"/>
                <a:chExt cx="637" cy="376"/>
              </a:xfrm>
            </p:grpSpPr>
            <p:sp>
              <p:nvSpPr>
                <p:cNvPr id="2053" name="Oval 5"/>
                <p:cNvSpPr>
                  <a:spLocks noChangeArrowheads="1"/>
                </p:cNvSpPr>
                <p:nvPr/>
              </p:nvSpPr>
              <p:spPr bwMode="auto">
                <a:xfrm>
                  <a:off x="2268" y="3934"/>
                  <a:ext cx="638" cy="377"/>
                </a:xfrm>
                <a:prstGeom prst="ellipse">
                  <a:avLst/>
                </a:prstGeom>
                <a:gradFill rotWithShape="0">
                  <a:gsLst>
                    <a:gs pos="0">
                      <a:srgbClr val="9966FF"/>
                    </a:gs>
                    <a:gs pos="100000">
                      <a:srgbClr val="865AE0"/>
                    </a:gs>
                  </a:gsLst>
                  <a:lin ang="13500000" scaled="1"/>
                </a:gradFill>
                <a:ln w="9525">
                  <a:noFill/>
                  <a:round/>
                  <a:headEnd/>
                  <a:tailEnd/>
                </a:ln>
                <a:effectLst/>
              </p:spPr>
              <p:txBody>
                <a:bodyPr wrap="none" anchor="ctr"/>
                <a:lstStyle/>
                <a:p>
                  <a:endParaRPr lang="en-US"/>
                </a:p>
              </p:txBody>
            </p:sp>
            <p:sp>
              <p:nvSpPr>
                <p:cNvPr id="2054" name="Oval 6"/>
                <p:cNvSpPr>
                  <a:spLocks noChangeArrowheads="1"/>
                </p:cNvSpPr>
                <p:nvPr/>
              </p:nvSpPr>
              <p:spPr bwMode="auto">
                <a:xfrm>
                  <a:off x="2314" y="3958"/>
                  <a:ext cx="543" cy="332"/>
                </a:xfrm>
                <a:prstGeom prst="ellipse">
                  <a:avLst/>
                </a:prstGeom>
                <a:gradFill rotWithShape="0">
                  <a:gsLst>
                    <a:gs pos="0">
                      <a:srgbClr val="865AE0"/>
                    </a:gs>
                    <a:gs pos="100000">
                      <a:srgbClr val="9966FF"/>
                    </a:gs>
                  </a:gsLst>
                  <a:lin ang="13500000" scaled="1"/>
                </a:gradFill>
                <a:ln w="9525">
                  <a:noFill/>
                  <a:round/>
                  <a:headEnd/>
                  <a:tailEnd/>
                </a:ln>
                <a:effectLst/>
              </p:spPr>
              <p:txBody>
                <a:bodyPr wrap="none" anchor="ctr"/>
                <a:lstStyle/>
                <a:p>
                  <a:endParaRPr lang="en-US"/>
                </a:p>
              </p:txBody>
            </p:sp>
            <p:sp>
              <p:nvSpPr>
                <p:cNvPr id="2055" name="Oval 7"/>
                <p:cNvSpPr>
                  <a:spLocks noChangeArrowheads="1"/>
                </p:cNvSpPr>
                <p:nvPr/>
              </p:nvSpPr>
              <p:spPr bwMode="auto">
                <a:xfrm>
                  <a:off x="2341" y="3979"/>
                  <a:ext cx="501" cy="299"/>
                </a:xfrm>
                <a:prstGeom prst="ellipse">
                  <a:avLst/>
                </a:prstGeom>
                <a:gradFill rotWithShape="0">
                  <a:gsLst>
                    <a:gs pos="0">
                      <a:srgbClr val="9966FF"/>
                    </a:gs>
                    <a:gs pos="100000">
                      <a:srgbClr val="8B5DE8"/>
                    </a:gs>
                  </a:gsLst>
                  <a:lin ang="13500000" scaled="1"/>
                </a:gradFill>
                <a:ln w="9525">
                  <a:noFill/>
                  <a:round/>
                  <a:headEnd/>
                  <a:tailEnd/>
                </a:ln>
                <a:effectLst/>
              </p:spPr>
              <p:txBody>
                <a:bodyPr wrap="none" anchor="ctr"/>
                <a:lstStyle/>
                <a:p>
                  <a:endParaRPr lang="en-US"/>
                </a:p>
              </p:txBody>
            </p:sp>
            <p:sp>
              <p:nvSpPr>
                <p:cNvPr id="2056" name="Oval 8"/>
                <p:cNvSpPr>
                  <a:spLocks noChangeArrowheads="1"/>
                </p:cNvSpPr>
                <p:nvPr/>
              </p:nvSpPr>
              <p:spPr bwMode="auto">
                <a:xfrm>
                  <a:off x="2368" y="3997"/>
                  <a:ext cx="444" cy="258"/>
                </a:xfrm>
                <a:prstGeom prst="ellipse">
                  <a:avLst/>
                </a:prstGeom>
                <a:gradFill rotWithShape="0">
                  <a:gsLst>
                    <a:gs pos="0">
                      <a:srgbClr val="9966FF"/>
                    </a:gs>
                    <a:gs pos="100000">
                      <a:srgbClr val="865AE0"/>
                    </a:gs>
                  </a:gsLst>
                  <a:lin ang="5400000" scaled="1"/>
                </a:gradFill>
                <a:ln w="9525">
                  <a:noFill/>
                  <a:round/>
                  <a:headEnd/>
                  <a:tailEnd/>
                </a:ln>
                <a:effectLst/>
              </p:spPr>
              <p:txBody>
                <a:bodyPr wrap="none" anchor="ctr"/>
                <a:lstStyle/>
                <a:p>
                  <a:endParaRPr lang="en-US"/>
                </a:p>
              </p:txBody>
            </p:sp>
            <p:sp>
              <p:nvSpPr>
                <p:cNvPr id="2057" name="Oval 9"/>
                <p:cNvSpPr>
                  <a:spLocks noChangeArrowheads="1"/>
                </p:cNvSpPr>
                <p:nvPr/>
              </p:nvSpPr>
              <p:spPr bwMode="auto">
                <a:xfrm>
                  <a:off x="2385" y="4005"/>
                  <a:ext cx="413" cy="240"/>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sp>
              <p:nvSpPr>
                <p:cNvPr id="2058" name="Oval 10"/>
                <p:cNvSpPr>
                  <a:spLocks noChangeArrowheads="1"/>
                </p:cNvSpPr>
                <p:nvPr/>
              </p:nvSpPr>
              <p:spPr bwMode="auto">
                <a:xfrm>
                  <a:off x="2437" y="4026"/>
                  <a:ext cx="306" cy="192"/>
                </a:xfrm>
                <a:prstGeom prst="ellipse">
                  <a:avLst/>
                </a:prstGeom>
                <a:gradFill rotWithShape="0">
                  <a:gsLst>
                    <a:gs pos="0">
                      <a:srgbClr val="9966FF"/>
                    </a:gs>
                    <a:gs pos="100000">
                      <a:srgbClr val="865AE0"/>
                    </a:gs>
                  </a:gsLst>
                  <a:lin ang="5400000" scaled="1"/>
                </a:gradFill>
                <a:ln w="9525">
                  <a:noFill/>
                  <a:round/>
                  <a:headEnd/>
                  <a:tailEnd/>
                </a:ln>
                <a:effectLst/>
              </p:spPr>
              <p:txBody>
                <a:bodyPr wrap="none" anchor="ctr"/>
                <a:lstStyle/>
                <a:p>
                  <a:endParaRPr lang="en-US"/>
                </a:p>
              </p:txBody>
            </p:sp>
            <p:sp>
              <p:nvSpPr>
                <p:cNvPr id="2059" name="Oval 11"/>
                <p:cNvSpPr>
                  <a:spLocks noChangeArrowheads="1"/>
                </p:cNvSpPr>
                <p:nvPr/>
              </p:nvSpPr>
              <p:spPr bwMode="auto">
                <a:xfrm>
                  <a:off x="2476" y="4056"/>
                  <a:ext cx="227" cy="135"/>
                </a:xfrm>
                <a:prstGeom prst="ellipse">
                  <a:avLst/>
                </a:prstGeom>
                <a:gradFill rotWithShape="0">
                  <a:gsLst>
                    <a:gs pos="0">
                      <a:srgbClr val="8B5DE8"/>
                    </a:gs>
                    <a:gs pos="100000">
                      <a:srgbClr val="9966FF"/>
                    </a:gs>
                  </a:gsLst>
                  <a:lin ang="13500000" scaled="1"/>
                </a:gradFill>
                <a:ln w="9525">
                  <a:noFill/>
                  <a:round/>
                  <a:headEnd/>
                  <a:tailEnd/>
                </a:ln>
                <a:effectLst/>
              </p:spPr>
              <p:txBody>
                <a:bodyPr wrap="none" anchor="ctr"/>
                <a:lstStyle/>
                <a:p>
                  <a:endParaRPr lang="en-US"/>
                </a:p>
              </p:txBody>
            </p:sp>
            <p:sp>
              <p:nvSpPr>
                <p:cNvPr id="2060" name="Oval 12"/>
                <p:cNvSpPr>
                  <a:spLocks noChangeArrowheads="1"/>
                </p:cNvSpPr>
                <p:nvPr/>
              </p:nvSpPr>
              <p:spPr bwMode="auto">
                <a:xfrm>
                  <a:off x="2542" y="4097"/>
                  <a:ext cx="90" cy="60"/>
                </a:xfrm>
                <a:prstGeom prst="ellipse">
                  <a:avLst/>
                </a:prstGeom>
                <a:gradFill rotWithShape="0">
                  <a:gsLst>
                    <a:gs pos="0">
                      <a:srgbClr val="8B5DE8"/>
                    </a:gs>
                    <a:gs pos="100000">
                      <a:srgbClr val="9966FF"/>
                    </a:gs>
                  </a:gsLst>
                  <a:lin ang="10800000" scaled="1"/>
                </a:gradFill>
                <a:ln w="9525">
                  <a:noFill/>
                  <a:round/>
                  <a:headEnd/>
                  <a:tailEnd/>
                </a:ln>
                <a:effectLst/>
              </p:spPr>
              <p:txBody>
                <a:bodyPr wrap="none" anchor="ctr"/>
                <a:lstStyle/>
                <a:p>
                  <a:endParaRPr lang="en-US"/>
                </a:p>
              </p:txBody>
            </p:sp>
          </p:grpSp>
          <p:sp>
            <p:nvSpPr>
              <p:cNvPr id="2061" name="Oval 13"/>
              <p:cNvSpPr>
                <a:spLocks noChangeArrowheads="1"/>
              </p:cNvSpPr>
              <p:nvPr/>
            </p:nvSpPr>
            <p:spPr bwMode="auto">
              <a:xfrm>
                <a:off x="3686" y="3810"/>
                <a:ext cx="532" cy="327"/>
              </a:xfrm>
              <a:prstGeom prst="ellipse">
                <a:avLst/>
              </a:prstGeom>
              <a:gradFill rotWithShape="0">
                <a:gsLst>
                  <a:gs pos="0">
                    <a:srgbClr val="8B5DE8"/>
                  </a:gs>
                  <a:gs pos="100000">
                    <a:srgbClr val="9966FF"/>
                  </a:gs>
                </a:gsLst>
                <a:path path="shape">
                  <a:fillToRect l="50000" t="50000" r="50000" b="50000"/>
                </a:path>
              </a:gradFill>
              <a:ln w="9525">
                <a:noFill/>
                <a:round/>
                <a:headEnd/>
                <a:tailEnd/>
              </a:ln>
              <a:effectLst/>
            </p:spPr>
            <p:txBody>
              <a:bodyPr wrap="none" anchor="ctr"/>
              <a:lstStyle/>
              <a:p>
                <a:endParaRPr lang="en-US"/>
              </a:p>
            </p:txBody>
          </p:sp>
          <p:sp>
            <p:nvSpPr>
              <p:cNvPr id="2062" name="Oval 14"/>
              <p:cNvSpPr>
                <a:spLocks noChangeArrowheads="1"/>
              </p:cNvSpPr>
              <p:nvPr/>
            </p:nvSpPr>
            <p:spPr bwMode="auto">
              <a:xfrm>
                <a:off x="3726" y="3840"/>
                <a:ext cx="452" cy="275"/>
              </a:xfrm>
              <a:prstGeom prst="ellipse">
                <a:avLst/>
              </a:prstGeom>
              <a:gradFill rotWithShape="0">
                <a:gsLst>
                  <a:gs pos="0">
                    <a:srgbClr val="9966FF"/>
                  </a:gs>
                  <a:gs pos="100000">
                    <a:srgbClr val="8B5DE8"/>
                  </a:gs>
                </a:gsLst>
                <a:lin ang="5400000" scaled="1"/>
              </a:gradFill>
              <a:ln w="9525">
                <a:noFill/>
                <a:round/>
                <a:headEnd/>
                <a:tailEnd/>
              </a:ln>
              <a:effectLst/>
            </p:spPr>
            <p:txBody>
              <a:bodyPr wrap="none" anchor="ctr"/>
              <a:lstStyle/>
              <a:p>
                <a:endParaRPr lang="en-US"/>
              </a:p>
            </p:txBody>
          </p:sp>
          <p:sp>
            <p:nvSpPr>
              <p:cNvPr id="2063" name="Oval 15"/>
              <p:cNvSpPr>
                <a:spLocks noChangeArrowheads="1"/>
              </p:cNvSpPr>
              <p:nvPr/>
            </p:nvSpPr>
            <p:spPr bwMode="auto">
              <a:xfrm>
                <a:off x="3782" y="3872"/>
                <a:ext cx="344" cy="207"/>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064" name="Oval 16"/>
              <p:cNvSpPr>
                <a:spLocks noChangeArrowheads="1"/>
              </p:cNvSpPr>
              <p:nvPr/>
            </p:nvSpPr>
            <p:spPr bwMode="auto">
              <a:xfrm>
                <a:off x="3822" y="3896"/>
                <a:ext cx="262" cy="159"/>
              </a:xfrm>
              <a:prstGeom prst="ellipse">
                <a:avLst/>
              </a:prstGeom>
              <a:gradFill rotWithShape="0">
                <a:gsLst>
                  <a:gs pos="0">
                    <a:srgbClr val="9966FF"/>
                  </a:gs>
                  <a:gs pos="100000">
                    <a:srgbClr val="9463F7"/>
                  </a:gs>
                </a:gsLst>
                <a:lin ang="5400000" scaled="1"/>
              </a:gradFill>
              <a:ln w="9525">
                <a:noFill/>
                <a:round/>
                <a:headEnd/>
                <a:tailEnd/>
              </a:ln>
              <a:effectLst/>
            </p:spPr>
            <p:txBody>
              <a:bodyPr wrap="none" anchor="ctr"/>
              <a:lstStyle/>
              <a:p>
                <a:endParaRPr lang="en-US"/>
              </a:p>
            </p:txBody>
          </p:sp>
          <p:sp>
            <p:nvSpPr>
              <p:cNvPr id="2065" name="Oval 17"/>
              <p:cNvSpPr>
                <a:spLocks noChangeArrowheads="1"/>
              </p:cNvSpPr>
              <p:nvPr/>
            </p:nvSpPr>
            <p:spPr bwMode="auto">
              <a:xfrm>
                <a:off x="3856" y="3922"/>
                <a:ext cx="192" cy="107"/>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066" name="AutoShape 18"/>
              <p:cNvSpPr>
                <a:spLocks noChangeArrowheads="1"/>
              </p:cNvSpPr>
              <p:nvPr/>
            </p:nvSpPr>
            <p:spPr bwMode="auto">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 name="T38" fmla="*/ 0 w 382"/>
                  <a:gd name="T39" fmla="*/ 0 h 161"/>
                  <a:gd name="T40" fmla="*/ 382 w 382"/>
                  <a:gd name="T41"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82" y="0"/>
                    </a:lnTo>
                    <a:lnTo>
                      <a:pt x="382" y="12"/>
                    </a:lnTo>
                    <a:lnTo>
                      <a:pt x="376" y="12"/>
                    </a:lnTo>
                    <a:close/>
                  </a:path>
                </a:pathLst>
              </a:cu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sp>
            <p:nvSpPr>
              <p:cNvPr id="2067" name="AutoShape 19"/>
              <p:cNvSpPr>
                <a:spLocks noChangeArrowheads="1"/>
              </p:cNvSpPr>
              <p:nvPr/>
            </p:nvSpPr>
            <p:spPr bwMode="auto">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 name="T32" fmla="*/ 0 w 443"/>
                  <a:gd name="T33" fmla="*/ 0 h 66"/>
                  <a:gd name="T34" fmla="*/ 443 w 443"/>
                  <a:gd name="T35"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close/>
                  </a:path>
                </a:pathLst>
              </a:custGeom>
              <a:gradFill rotWithShape="0">
                <a:gsLst>
                  <a:gs pos="0">
                    <a:srgbClr val="9966FF"/>
                  </a:gs>
                  <a:gs pos="100000">
                    <a:srgbClr val="8256D8"/>
                  </a:gs>
                </a:gsLst>
                <a:lin ang="8100000" scaled="1"/>
              </a:gradFill>
              <a:ln w="9525">
                <a:noFill/>
                <a:round/>
                <a:headEnd/>
                <a:tailEnd/>
              </a:ln>
              <a:effectLst/>
            </p:spPr>
            <p:txBody>
              <a:bodyPr wrap="none" anchor="ctr"/>
              <a:lstStyle/>
              <a:p>
                <a:endParaRPr lang="en-US"/>
              </a:p>
            </p:txBody>
          </p:sp>
          <p:sp>
            <p:nvSpPr>
              <p:cNvPr id="2068" name="AutoShape 20"/>
              <p:cNvSpPr>
                <a:spLocks noChangeArrowheads="1"/>
              </p:cNvSpPr>
              <p:nvPr/>
            </p:nvSpPr>
            <p:spPr bwMode="auto">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 name="T32" fmla="*/ 0 w 89"/>
                  <a:gd name="T33" fmla="*/ 0 h 216"/>
                  <a:gd name="T34" fmla="*/ 89 w 89"/>
                  <a:gd name="T3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2069" name="AutoShape 21"/>
              <p:cNvSpPr>
                <a:spLocks noChangeArrowheads="1"/>
              </p:cNvSpPr>
              <p:nvPr/>
            </p:nvSpPr>
            <p:spPr bwMode="auto">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 name="T112" fmla="*/ 0 w 747"/>
                  <a:gd name="T113" fmla="*/ 0 h 461"/>
                  <a:gd name="T114" fmla="*/ 747 w 747"/>
                  <a:gd name="T115"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close/>
                  </a:path>
                </a:pathLst>
              </a:custGeom>
              <a:blipFill dpi="0" rotWithShape="0">
                <a:blip r:embed="rId13"/>
                <a:srcRect/>
                <a:stretch>
                  <a:fillRect/>
                </a:stretch>
              </a:blipFill>
              <a:ln w="9525">
                <a:noFill/>
                <a:round/>
                <a:headEnd/>
                <a:tailEnd/>
              </a:ln>
              <a:effectLst/>
            </p:spPr>
            <p:txBody>
              <a:bodyPr wrap="none" anchor="ctr"/>
              <a:lstStyle/>
              <a:p>
                <a:endParaRPr lang="en-US"/>
              </a:p>
            </p:txBody>
          </p:sp>
          <p:sp>
            <p:nvSpPr>
              <p:cNvPr id="2070" name="AutoShape 22"/>
              <p:cNvSpPr>
                <a:spLocks noChangeArrowheads="1"/>
              </p:cNvSpPr>
              <p:nvPr/>
            </p:nvSpPr>
            <p:spPr bwMode="auto">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 name="T18" fmla="*/ 0 w 96"/>
                  <a:gd name="T19" fmla="*/ 0 h 30"/>
                  <a:gd name="T20" fmla="*/ 96 w 96"/>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96" h="30">
                    <a:moveTo>
                      <a:pt x="0" y="0"/>
                    </a:moveTo>
                    <a:lnTo>
                      <a:pt x="0" y="12"/>
                    </a:lnTo>
                    <a:lnTo>
                      <a:pt x="48" y="18"/>
                    </a:lnTo>
                    <a:lnTo>
                      <a:pt x="96" y="30"/>
                    </a:lnTo>
                    <a:lnTo>
                      <a:pt x="96" y="24"/>
                    </a:lnTo>
                    <a:lnTo>
                      <a:pt x="96" y="18"/>
                    </a:lnTo>
                    <a:lnTo>
                      <a:pt x="48" y="12"/>
                    </a:lnTo>
                    <a:lnTo>
                      <a:pt x="0" y="0"/>
                    </a:lnTo>
                    <a:close/>
                  </a:path>
                </a:pathLst>
              </a:custGeom>
              <a:gradFill rotWithShape="0">
                <a:gsLst>
                  <a:gs pos="0">
                    <a:srgbClr val="865AE0"/>
                  </a:gs>
                  <a:gs pos="100000">
                    <a:srgbClr val="9966FF"/>
                  </a:gs>
                </a:gsLst>
                <a:lin ang="10800000" scaled="1"/>
              </a:gradFill>
              <a:ln w="9525">
                <a:noFill/>
                <a:round/>
                <a:headEnd/>
                <a:tailEnd/>
              </a:ln>
              <a:effectLst/>
            </p:spPr>
            <p:txBody>
              <a:bodyPr wrap="none" anchor="ctr"/>
              <a:lstStyle/>
              <a:p>
                <a:endParaRPr lang="en-US"/>
              </a:p>
            </p:txBody>
          </p:sp>
          <p:sp>
            <p:nvSpPr>
              <p:cNvPr id="2071" name="AutoShape 23"/>
              <p:cNvSpPr>
                <a:spLocks noChangeArrowheads="1"/>
              </p:cNvSpPr>
              <p:nvPr/>
            </p:nvSpPr>
            <p:spPr bwMode="auto">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 name="T26" fmla="*/ 0 w 179"/>
                  <a:gd name="T27" fmla="*/ 0 h 132"/>
                  <a:gd name="T28" fmla="*/ 179 w 179"/>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close/>
                  </a:path>
                </a:pathLst>
              </a:custGeom>
              <a:gradFill rotWithShape="0">
                <a:gsLst>
                  <a:gs pos="0">
                    <a:srgbClr val="865AE0"/>
                  </a:gs>
                  <a:gs pos="100000">
                    <a:srgbClr val="9966FF"/>
                  </a:gs>
                </a:gsLst>
                <a:lin ang="8100000" scaled="1"/>
              </a:gradFill>
              <a:ln w="9525">
                <a:noFill/>
                <a:round/>
                <a:headEnd/>
                <a:tailEnd/>
              </a:ln>
              <a:effectLst/>
            </p:spPr>
            <p:txBody>
              <a:bodyPr wrap="none" anchor="ctr"/>
              <a:lstStyle/>
              <a:p>
                <a:endParaRPr lang="en-US"/>
              </a:p>
            </p:txBody>
          </p:sp>
          <p:sp>
            <p:nvSpPr>
              <p:cNvPr id="2072" name="AutoShape 24"/>
              <p:cNvSpPr>
                <a:spLocks noChangeArrowheads="1"/>
              </p:cNvSpPr>
              <p:nvPr/>
            </p:nvSpPr>
            <p:spPr bwMode="auto">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 name="T46" fmla="*/ 0 w 448"/>
                  <a:gd name="T47" fmla="*/ 0 h 186"/>
                  <a:gd name="T48" fmla="*/ 448 w 448"/>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T46" t="T47" r="T48" b="T49"/>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6"/>
                    </a:lnTo>
                    <a:lnTo>
                      <a:pt x="6" y="6"/>
                    </a:lnTo>
                    <a:close/>
                  </a:path>
                </a:pathLst>
              </a:custGeom>
              <a:gradFill rotWithShape="0">
                <a:gsLst>
                  <a:gs pos="0">
                    <a:srgbClr val="9966FF"/>
                  </a:gs>
                  <a:gs pos="100000">
                    <a:srgbClr val="8B5DE8"/>
                  </a:gs>
                </a:gsLst>
                <a:lin ang="5400000" scaled="1"/>
              </a:gradFill>
              <a:ln w="9525">
                <a:noFill/>
                <a:round/>
                <a:headEnd/>
                <a:tailEnd/>
              </a:ln>
              <a:effectLst/>
            </p:spPr>
            <p:txBody>
              <a:bodyPr wrap="none" anchor="ctr"/>
              <a:lstStyle/>
              <a:p>
                <a:endParaRPr lang="en-US"/>
              </a:p>
            </p:txBody>
          </p:sp>
          <p:sp>
            <p:nvSpPr>
              <p:cNvPr id="2073" name="AutoShape 25"/>
              <p:cNvSpPr>
                <a:spLocks noChangeArrowheads="1"/>
              </p:cNvSpPr>
              <p:nvPr/>
            </p:nvSpPr>
            <p:spPr bwMode="auto">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 name="T104" fmla="*/ 0 w 890"/>
                  <a:gd name="T105" fmla="*/ 0 h 462"/>
                  <a:gd name="T106" fmla="*/ 890 w 890"/>
                  <a:gd name="T107"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close/>
                  </a:path>
                </a:pathLst>
              </a:custGeom>
              <a:gradFill rotWithShape="0">
                <a:gsLst>
                  <a:gs pos="0">
                    <a:srgbClr val="8256D8"/>
                  </a:gs>
                  <a:gs pos="100000">
                    <a:srgbClr val="9966FF"/>
                  </a:gs>
                </a:gsLst>
                <a:lin ang="13500000" scaled="1"/>
              </a:gradFill>
              <a:ln w="9525">
                <a:noFill/>
                <a:round/>
                <a:headEnd/>
                <a:tailEnd/>
              </a:ln>
              <a:effectLst/>
            </p:spPr>
            <p:txBody>
              <a:bodyPr wrap="none" anchor="ctr"/>
              <a:lstStyle/>
              <a:p>
                <a:endParaRPr lang="en-US"/>
              </a:p>
            </p:txBody>
          </p:sp>
          <p:sp>
            <p:nvSpPr>
              <p:cNvPr id="2074" name="AutoShape 26"/>
              <p:cNvSpPr>
                <a:spLocks noChangeArrowheads="1"/>
              </p:cNvSpPr>
              <p:nvPr/>
            </p:nvSpPr>
            <p:spPr bwMode="auto">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 name="T56" fmla="*/ 0 w 406"/>
                  <a:gd name="T57" fmla="*/ 0 h 486"/>
                  <a:gd name="T58" fmla="*/ 406 w 406"/>
                  <a:gd name="T59"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close/>
                  </a:path>
                </a:pathLst>
              </a:custGeom>
              <a:gradFill rotWithShape="0">
                <a:gsLst>
                  <a:gs pos="0">
                    <a:srgbClr val="8B5DE8"/>
                  </a:gs>
                  <a:gs pos="100000">
                    <a:srgbClr val="9966FF"/>
                  </a:gs>
                </a:gsLst>
                <a:lin ang="10800000" scaled="1"/>
              </a:gradFill>
              <a:ln w="9525">
                <a:noFill/>
                <a:round/>
                <a:headEnd/>
                <a:tailEnd/>
              </a:ln>
              <a:effectLst/>
            </p:spPr>
            <p:txBody>
              <a:bodyPr wrap="none" anchor="ctr"/>
              <a:lstStyle/>
              <a:p>
                <a:endParaRPr lang="en-US"/>
              </a:p>
            </p:txBody>
          </p:sp>
          <p:sp>
            <p:nvSpPr>
              <p:cNvPr id="2075" name="AutoShape 27"/>
              <p:cNvSpPr>
                <a:spLocks noChangeArrowheads="1"/>
              </p:cNvSpPr>
              <p:nvPr/>
            </p:nvSpPr>
            <p:spPr bwMode="auto">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 name="T32" fmla="*/ 0 w 107"/>
                  <a:gd name="T33" fmla="*/ 0 h 252"/>
                  <a:gd name="T34" fmla="*/ 107 w 107"/>
                  <a:gd name="T3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close/>
                  </a:path>
                </a:pathLst>
              </a:custGeom>
              <a:gradFill rotWithShape="0">
                <a:gsLst>
                  <a:gs pos="0">
                    <a:srgbClr val="7D54D1"/>
                  </a:gs>
                  <a:gs pos="100000">
                    <a:srgbClr val="9966FF"/>
                  </a:gs>
                </a:gsLst>
                <a:lin ang="5400000" scaled="1"/>
              </a:gradFill>
              <a:ln w="9525">
                <a:noFill/>
                <a:round/>
                <a:headEnd/>
                <a:tailEnd/>
              </a:ln>
              <a:effectLst/>
            </p:spPr>
            <p:txBody>
              <a:bodyPr wrap="none" anchor="ctr"/>
              <a:lstStyle/>
              <a:p>
                <a:endParaRPr lang="en-US"/>
              </a:p>
            </p:txBody>
          </p:sp>
          <p:sp>
            <p:nvSpPr>
              <p:cNvPr id="2076" name="AutoShape 28"/>
              <p:cNvSpPr>
                <a:spLocks noChangeArrowheads="1"/>
              </p:cNvSpPr>
              <p:nvPr/>
            </p:nvSpPr>
            <p:spPr bwMode="auto">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w 835"/>
                  <a:gd name="T41" fmla="*/ 0 h 150"/>
                  <a:gd name="T42" fmla="*/ 835 w 835"/>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rgbClr val="9966FF"/>
              </a:solidFill>
              <a:ln w="9525">
                <a:noFill/>
                <a:round/>
                <a:headEnd/>
                <a:tailEnd/>
              </a:ln>
              <a:effectLst/>
            </p:spPr>
            <p:txBody>
              <a:bodyPr wrap="none" anchor="ctr"/>
              <a:lstStyle/>
              <a:p>
                <a:endParaRPr lang="en-US"/>
              </a:p>
            </p:txBody>
          </p:sp>
          <p:sp>
            <p:nvSpPr>
              <p:cNvPr id="2077" name="AutoShape 29"/>
              <p:cNvSpPr>
                <a:spLocks noChangeArrowheads="1"/>
              </p:cNvSpPr>
              <p:nvPr/>
            </p:nvSpPr>
            <p:spPr bwMode="auto">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w 171"/>
                  <a:gd name="T41" fmla="*/ 0 h 461"/>
                  <a:gd name="T42" fmla="*/ 171 w 171"/>
                  <a:gd name="T43"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rgbClr val="9966FF"/>
              </a:solidFill>
              <a:ln w="9525">
                <a:noFill/>
                <a:round/>
                <a:headEnd/>
                <a:tailEnd/>
              </a:ln>
              <a:effectLst/>
            </p:spPr>
            <p:txBody>
              <a:bodyPr wrap="none" anchor="ctr"/>
              <a:lstStyle/>
              <a:p>
                <a:endParaRPr lang="en-US"/>
              </a:p>
            </p:txBody>
          </p:sp>
          <p:sp>
            <p:nvSpPr>
              <p:cNvPr id="2078" name="AutoShape 30"/>
              <p:cNvSpPr>
                <a:spLocks noChangeArrowheads="1"/>
              </p:cNvSpPr>
              <p:nvPr/>
            </p:nvSpPr>
            <p:spPr bwMode="auto">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 name="T56" fmla="*/ 0 w 360"/>
                  <a:gd name="T57" fmla="*/ 0 h 563"/>
                  <a:gd name="T58" fmla="*/ 360 w 360"/>
                  <a:gd name="T5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2079" name="AutoShape 31"/>
              <p:cNvSpPr>
                <a:spLocks noChangeArrowheads="1"/>
              </p:cNvSpPr>
              <p:nvPr/>
            </p:nvSpPr>
            <p:spPr bwMode="auto">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 name="T54" fmla="*/ 0 w 1078"/>
                  <a:gd name="T55" fmla="*/ 0 h 425"/>
                  <a:gd name="T56" fmla="*/ 1078 w 1078"/>
                  <a:gd name="T5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2080" name="AutoShape 32"/>
              <p:cNvSpPr>
                <a:spLocks noChangeArrowheads="1"/>
              </p:cNvSpPr>
              <p:nvPr/>
            </p:nvSpPr>
            <p:spPr bwMode="auto">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 name="T28" fmla="*/ 0 w 98"/>
                  <a:gd name="T29" fmla="*/ 0 h 234"/>
                  <a:gd name="T30" fmla="*/ 98 w 98"/>
                  <a:gd name="T3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2081" name="AutoShape 33"/>
              <p:cNvSpPr>
                <a:spLocks noChangeArrowheads="1"/>
              </p:cNvSpPr>
              <p:nvPr/>
            </p:nvSpPr>
            <p:spPr bwMode="auto">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w 481"/>
                  <a:gd name="T57" fmla="*/ 0 h 641"/>
                  <a:gd name="T58" fmla="*/ 481 w 481"/>
                  <a:gd name="T59"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rgbClr val="9966FF"/>
              </a:solidFill>
              <a:ln w="9525">
                <a:noFill/>
                <a:round/>
                <a:headEnd/>
                <a:tailEnd/>
              </a:ln>
              <a:effectLst/>
            </p:spPr>
            <p:txBody>
              <a:bodyPr wrap="none" anchor="ctr"/>
              <a:lstStyle/>
              <a:p>
                <a:endParaRPr lang="en-US"/>
              </a:p>
            </p:txBody>
          </p:sp>
          <p:sp>
            <p:nvSpPr>
              <p:cNvPr id="2082" name="AutoShape 34"/>
              <p:cNvSpPr>
                <a:spLocks noChangeArrowheads="1"/>
              </p:cNvSpPr>
              <p:nvPr/>
            </p:nvSpPr>
            <p:spPr bwMode="auto">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 name="T74" fmla="*/ 0 w 1201"/>
                  <a:gd name="T75" fmla="*/ 0 h 731"/>
                  <a:gd name="T76" fmla="*/ 1201 w 1201"/>
                  <a:gd name="T77" fmla="*/ 731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2083" name="AutoShape 35"/>
              <p:cNvSpPr>
                <a:spLocks noChangeArrowheads="1"/>
              </p:cNvSpPr>
              <p:nvPr/>
            </p:nvSpPr>
            <p:spPr bwMode="auto">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 name="T72" fmla="*/ 0 w 544"/>
                  <a:gd name="T73" fmla="*/ 0 h 737"/>
                  <a:gd name="T74" fmla="*/ 544 w 544"/>
                  <a:gd name="T75"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T72" t="T73" r="T74" b="T75"/>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2084" name="AutoShape 36"/>
              <p:cNvSpPr>
                <a:spLocks noChangeArrowheads="1"/>
              </p:cNvSpPr>
              <p:nvPr/>
            </p:nvSpPr>
            <p:spPr bwMode="auto">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 name="T48" fmla="*/ 0 w 609"/>
                  <a:gd name="T49" fmla="*/ 0 h 252"/>
                  <a:gd name="T50" fmla="*/ 609 w 609"/>
                  <a:gd name="T51"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close/>
                  </a:path>
                </a:pathLst>
              </a:custGeom>
              <a:gradFill rotWithShape="0">
                <a:gsLst>
                  <a:gs pos="0">
                    <a:srgbClr val="9966FF"/>
                  </a:gs>
                  <a:gs pos="100000">
                    <a:srgbClr val="9F6FFF"/>
                  </a:gs>
                </a:gsLst>
                <a:lin ang="5400000" scaled="1"/>
              </a:gradFill>
              <a:ln w="9525">
                <a:noFill/>
                <a:round/>
                <a:headEnd/>
                <a:tailEnd/>
              </a:ln>
              <a:effectLst/>
            </p:spPr>
            <p:txBody>
              <a:bodyPr wrap="none" anchor="ctr"/>
              <a:lstStyle/>
              <a:p>
                <a:endParaRPr lang="en-US"/>
              </a:p>
            </p:txBody>
          </p:sp>
          <p:sp>
            <p:nvSpPr>
              <p:cNvPr id="2085" name="AutoShape 37"/>
              <p:cNvSpPr>
                <a:spLocks noChangeArrowheads="1"/>
              </p:cNvSpPr>
              <p:nvPr/>
            </p:nvSpPr>
            <p:spPr bwMode="auto">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 name="T18" fmla="*/ 0 w 72"/>
                  <a:gd name="T19" fmla="*/ 0 h 54"/>
                  <a:gd name="T20" fmla="*/ 72 w 72"/>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72" h="54">
                    <a:moveTo>
                      <a:pt x="72" y="0"/>
                    </a:moveTo>
                    <a:lnTo>
                      <a:pt x="36" y="30"/>
                    </a:lnTo>
                    <a:lnTo>
                      <a:pt x="0" y="54"/>
                    </a:lnTo>
                    <a:lnTo>
                      <a:pt x="36" y="54"/>
                    </a:lnTo>
                    <a:lnTo>
                      <a:pt x="54" y="42"/>
                    </a:lnTo>
                    <a:lnTo>
                      <a:pt x="72" y="24"/>
                    </a:lnTo>
                    <a:lnTo>
                      <a:pt x="72" y="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086" name="AutoShape 38"/>
              <p:cNvSpPr>
                <a:spLocks noChangeArrowheads="1"/>
              </p:cNvSpPr>
              <p:nvPr/>
            </p:nvSpPr>
            <p:spPr bwMode="auto">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 name="T36" fmla="*/ 0 w 705"/>
                  <a:gd name="T37" fmla="*/ 0 h 108"/>
                  <a:gd name="T38" fmla="*/ 705 w 705"/>
                  <a:gd name="T3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T36" t="T37" r="T38" b="T39"/>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087" name="AutoShape 39"/>
              <p:cNvSpPr>
                <a:spLocks noChangeArrowheads="1"/>
              </p:cNvSpPr>
              <p:nvPr/>
            </p:nvSpPr>
            <p:spPr bwMode="auto">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 name="T32" fmla="*/ 0 w 143"/>
                  <a:gd name="T33" fmla="*/ 0 h 341"/>
                  <a:gd name="T34" fmla="*/ 143 w 143"/>
                  <a:gd name="T3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088" name="AutoShape 40"/>
              <p:cNvSpPr>
                <a:spLocks noChangeArrowheads="1"/>
              </p:cNvSpPr>
              <p:nvPr/>
            </p:nvSpPr>
            <p:spPr bwMode="auto">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 name="T18" fmla="*/ 0 w 83"/>
                  <a:gd name="T19" fmla="*/ 0 h 90"/>
                  <a:gd name="T20" fmla="*/ 83 w 83"/>
                  <a:gd name="T2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83" h="90">
                    <a:moveTo>
                      <a:pt x="59" y="90"/>
                    </a:moveTo>
                    <a:lnTo>
                      <a:pt x="83" y="84"/>
                    </a:lnTo>
                    <a:lnTo>
                      <a:pt x="71" y="60"/>
                    </a:lnTo>
                    <a:lnTo>
                      <a:pt x="53" y="42"/>
                    </a:lnTo>
                    <a:lnTo>
                      <a:pt x="6" y="0"/>
                    </a:lnTo>
                    <a:lnTo>
                      <a:pt x="0" y="18"/>
                    </a:lnTo>
                    <a:lnTo>
                      <a:pt x="35" y="48"/>
                    </a:lnTo>
                    <a:lnTo>
                      <a:pt x="59" y="9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089" name="AutoShape 41"/>
              <p:cNvSpPr>
                <a:spLocks noChangeArrowheads="1"/>
              </p:cNvSpPr>
              <p:nvPr/>
            </p:nvSpPr>
            <p:spPr bwMode="auto">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w 717"/>
                  <a:gd name="T127" fmla="*/ 0 h 431"/>
                  <a:gd name="T128" fmla="*/ 717 w 717"/>
                  <a:gd name="T129"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gradFill rotWithShape="0">
                <a:gsLst>
                  <a:gs pos="0">
                    <a:srgbClr val="9463F7"/>
                  </a:gs>
                  <a:gs pos="100000">
                    <a:srgbClr val="9966FF"/>
                  </a:gs>
                </a:gsLst>
                <a:lin ang="5400000" scaled="1"/>
              </a:gradFill>
              <a:ln w="9525">
                <a:noFill/>
                <a:round/>
                <a:headEnd/>
                <a:tailEnd/>
              </a:ln>
              <a:effectLst/>
            </p:spPr>
            <p:txBody>
              <a:bodyPr wrap="none" anchor="ctr"/>
              <a:lstStyle/>
              <a:p>
                <a:endParaRPr lang="en-US"/>
              </a:p>
            </p:txBody>
          </p:sp>
          <p:sp>
            <p:nvSpPr>
              <p:cNvPr id="2090" name="AutoShape 42"/>
              <p:cNvSpPr>
                <a:spLocks noChangeArrowheads="1"/>
              </p:cNvSpPr>
              <p:nvPr/>
            </p:nvSpPr>
            <p:spPr bwMode="auto">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 name="T116" fmla="*/ 0 w 909"/>
                  <a:gd name="T117" fmla="*/ 0 h 533"/>
                  <a:gd name="T118" fmla="*/ 909 w 909"/>
                  <a:gd name="T119"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T116" t="T117" r="T118" b="T119"/>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close/>
                  </a:path>
                </a:pathLst>
              </a:custGeom>
              <a:gradFill rotWithShape="0">
                <a:gsLst>
                  <a:gs pos="0">
                    <a:srgbClr val="9966FF"/>
                  </a:gs>
                  <a:gs pos="100000">
                    <a:srgbClr val="9C6BFF"/>
                  </a:gs>
                </a:gsLst>
                <a:lin ang="10800000" scaled="1"/>
              </a:gradFill>
              <a:ln w="9525">
                <a:noFill/>
                <a:round/>
                <a:headEnd/>
                <a:tailEnd/>
              </a:ln>
              <a:effectLst/>
            </p:spPr>
            <p:txBody>
              <a:bodyPr wrap="none" anchor="ctr"/>
              <a:lstStyle/>
              <a:p>
                <a:endParaRPr lang="en-US"/>
              </a:p>
            </p:txBody>
          </p:sp>
          <p:sp>
            <p:nvSpPr>
              <p:cNvPr id="2091" name="AutoShape 43"/>
              <p:cNvSpPr>
                <a:spLocks noChangeArrowheads="1"/>
              </p:cNvSpPr>
              <p:nvPr/>
            </p:nvSpPr>
            <p:spPr bwMode="auto">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 name="T30" fmla="*/ 0 w 365"/>
                  <a:gd name="T31" fmla="*/ 0 h 66"/>
                  <a:gd name="T32" fmla="*/ 365 w 365"/>
                  <a:gd name="T3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T30" t="T31" r="T32" b="T33"/>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2092" name="AutoShape 44"/>
              <p:cNvSpPr>
                <a:spLocks noChangeArrowheads="1"/>
              </p:cNvSpPr>
              <p:nvPr/>
            </p:nvSpPr>
            <p:spPr bwMode="auto">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 name="T16" fmla="*/ 0 w 66"/>
                  <a:gd name="T17" fmla="*/ 0 h 48"/>
                  <a:gd name="T18" fmla="*/ 66 w 66"/>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66" h="48">
                    <a:moveTo>
                      <a:pt x="66" y="18"/>
                    </a:moveTo>
                    <a:lnTo>
                      <a:pt x="48" y="0"/>
                    </a:lnTo>
                    <a:lnTo>
                      <a:pt x="24" y="12"/>
                    </a:lnTo>
                    <a:lnTo>
                      <a:pt x="0" y="30"/>
                    </a:lnTo>
                    <a:lnTo>
                      <a:pt x="12" y="48"/>
                    </a:lnTo>
                    <a:lnTo>
                      <a:pt x="42" y="30"/>
                    </a:lnTo>
                    <a:lnTo>
                      <a:pt x="66" y="18"/>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2093" name="AutoShape 45"/>
              <p:cNvSpPr>
                <a:spLocks noChangeArrowheads="1"/>
              </p:cNvSpPr>
              <p:nvPr/>
            </p:nvSpPr>
            <p:spPr bwMode="auto">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w 382"/>
                  <a:gd name="T41" fmla="*/ 0 h 96"/>
                  <a:gd name="T42" fmla="*/ 382 w 382"/>
                  <a:gd name="T4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2094" name="AutoShape 46"/>
              <p:cNvSpPr>
                <a:spLocks noChangeArrowheads="1"/>
              </p:cNvSpPr>
              <p:nvPr/>
            </p:nvSpPr>
            <p:spPr bwMode="auto">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w 258"/>
                  <a:gd name="T33" fmla="*/ 0 h 54"/>
                  <a:gd name="T34" fmla="*/ 258 w 258"/>
                  <a:gd name="T3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2095" name="AutoShape 47"/>
              <p:cNvSpPr>
                <a:spLocks noChangeArrowheads="1"/>
              </p:cNvSpPr>
              <p:nvPr/>
            </p:nvSpPr>
            <p:spPr bwMode="auto">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w 60"/>
                  <a:gd name="T33" fmla="*/ 0 h 156"/>
                  <a:gd name="T34" fmla="*/ 60 w 60"/>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2096" name="AutoShape 48"/>
              <p:cNvSpPr>
                <a:spLocks noChangeArrowheads="1"/>
              </p:cNvSpPr>
              <p:nvPr/>
            </p:nvSpPr>
            <p:spPr bwMode="auto">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w 192"/>
                  <a:gd name="T25" fmla="*/ 0 h 18"/>
                  <a:gd name="T26" fmla="*/ 192 w 192"/>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2097" name="AutoShape 49"/>
              <p:cNvSpPr>
                <a:spLocks noChangeArrowheads="1"/>
              </p:cNvSpPr>
              <p:nvPr/>
            </p:nvSpPr>
            <p:spPr bwMode="auto">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w 161"/>
                  <a:gd name="T43" fmla="*/ 0 h 186"/>
                  <a:gd name="T44" fmla="*/ 161 w 161"/>
                  <a:gd name="T45"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2098" name="AutoShape 50"/>
              <p:cNvSpPr>
                <a:spLocks noChangeArrowheads="1"/>
              </p:cNvSpPr>
              <p:nvPr/>
            </p:nvSpPr>
            <p:spPr bwMode="auto">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w 185"/>
                  <a:gd name="T49" fmla="*/ 0 h 210"/>
                  <a:gd name="T50" fmla="*/ 185 w 185"/>
                  <a:gd name="T5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2099" name="AutoShape 51"/>
              <p:cNvSpPr>
                <a:spLocks noChangeArrowheads="1"/>
              </p:cNvSpPr>
              <p:nvPr/>
            </p:nvSpPr>
            <p:spPr bwMode="auto">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w 299"/>
                  <a:gd name="T89" fmla="*/ 0 h 186"/>
                  <a:gd name="T90" fmla="*/ 299 w 299"/>
                  <a:gd name="T91"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T88" t="T89" r="T90" b="T91"/>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2100" name="Oval 52"/>
              <p:cNvSpPr>
                <a:spLocks noChangeArrowheads="1"/>
              </p:cNvSpPr>
              <p:nvPr/>
            </p:nvSpPr>
            <p:spPr bwMode="auto">
              <a:xfrm>
                <a:off x="3910" y="3948"/>
                <a:ext cx="84" cy="53"/>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grpSp>
            <p:nvGrpSpPr>
              <p:cNvPr id="2101" name="Group 53"/>
              <p:cNvGrpSpPr>
                <a:grpSpLocks/>
              </p:cNvGrpSpPr>
              <p:nvPr/>
            </p:nvGrpSpPr>
            <p:grpSpPr bwMode="auto">
              <a:xfrm>
                <a:off x="4546" y="3608"/>
                <a:ext cx="517" cy="318"/>
                <a:chOff x="4546" y="3608"/>
                <a:chExt cx="517" cy="318"/>
              </a:xfrm>
            </p:grpSpPr>
            <p:sp>
              <p:nvSpPr>
                <p:cNvPr id="2102" name="Oval 54"/>
                <p:cNvSpPr>
                  <a:spLocks noChangeArrowheads="1"/>
                </p:cNvSpPr>
                <p:nvPr/>
              </p:nvSpPr>
              <p:spPr bwMode="auto">
                <a:xfrm>
                  <a:off x="4546" y="3608"/>
                  <a:ext cx="518" cy="319"/>
                </a:xfrm>
                <a:prstGeom prst="ellipse">
                  <a:avLst/>
                </a:prstGeom>
                <a:gradFill rotWithShape="0">
                  <a:gsLst>
                    <a:gs pos="0">
                      <a:srgbClr val="9966FF"/>
                    </a:gs>
                    <a:gs pos="100000">
                      <a:srgbClr val="9060F0"/>
                    </a:gs>
                  </a:gsLst>
                  <a:lin ang="10800000" scaled="1"/>
                </a:gradFill>
                <a:ln w="9525">
                  <a:noFill/>
                  <a:round/>
                  <a:headEnd/>
                  <a:tailEnd/>
                </a:ln>
                <a:effectLst/>
              </p:spPr>
              <p:txBody>
                <a:bodyPr wrap="none" anchor="ctr"/>
                <a:lstStyle/>
                <a:p>
                  <a:endParaRPr lang="en-US"/>
                </a:p>
              </p:txBody>
            </p:sp>
            <p:sp>
              <p:nvSpPr>
                <p:cNvPr id="2103" name="Oval 55"/>
                <p:cNvSpPr>
                  <a:spLocks noChangeArrowheads="1"/>
                </p:cNvSpPr>
                <p:nvPr/>
              </p:nvSpPr>
              <p:spPr bwMode="auto">
                <a:xfrm>
                  <a:off x="4578" y="3630"/>
                  <a:ext cx="446" cy="271"/>
                </a:xfrm>
                <a:prstGeom prst="ellipse">
                  <a:avLst/>
                </a:pr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2104" name="Oval 56"/>
                <p:cNvSpPr>
                  <a:spLocks noChangeArrowheads="1"/>
                </p:cNvSpPr>
                <p:nvPr/>
              </p:nvSpPr>
              <p:spPr bwMode="auto">
                <a:xfrm>
                  <a:off x="4610" y="3650"/>
                  <a:ext cx="386" cy="233"/>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105" name="Oval 57"/>
                <p:cNvSpPr>
                  <a:spLocks noChangeArrowheads="1"/>
                </p:cNvSpPr>
                <p:nvPr/>
              </p:nvSpPr>
              <p:spPr bwMode="auto">
                <a:xfrm>
                  <a:off x="4654" y="3678"/>
                  <a:ext cx="298" cy="177"/>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sp>
              <p:nvSpPr>
                <p:cNvPr id="2106" name="Oval 58"/>
                <p:cNvSpPr>
                  <a:spLocks noChangeArrowheads="1"/>
                </p:cNvSpPr>
                <p:nvPr/>
              </p:nvSpPr>
              <p:spPr bwMode="auto">
                <a:xfrm>
                  <a:off x="4690" y="3698"/>
                  <a:ext cx="222" cy="139"/>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107" name="Oval 59"/>
                <p:cNvSpPr>
                  <a:spLocks noChangeArrowheads="1"/>
                </p:cNvSpPr>
                <p:nvPr/>
              </p:nvSpPr>
              <p:spPr bwMode="auto">
                <a:xfrm>
                  <a:off x="4738" y="3728"/>
                  <a:ext cx="126" cy="81"/>
                </a:xfrm>
                <a:prstGeom prst="ellipse">
                  <a:avLst/>
                </a:prstGeom>
                <a:gradFill rotWithShape="0">
                  <a:gsLst>
                    <a:gs pos="0">
                      <a:srgbClr val="9966FF"/>
                    </a:gs>
                    <a:gs pos="100000">
                      <a:srgbClr val="9463F7"/>
                    </a:gs>
                  </a:gsLst>
                  <a:lin ang="5400000" scaled="1"/>
                </a:gradFill>
                <a:ln w="9525">
                  <a:noFill/>
                  <a:round/>
                  <a:headEnd/>
                  <a:tailEnd/>
                </a:ln>
                <a:effectLst/>
              </p:spPr>
              <p:txBody>
                <a:bodyPr wrap="none" anchor="ctr"/>
                <a:lstStyle/>
                <a:p>
                  <a:endParaRPr lang="en-US"/>
                </a:p>
              </p:txBody>
            </p:sp>
          </p:grpSp>
          <p:grpSp>
            <p:nvGrpSpPr>
              <p:cNvPr id="2108" name="Group 60"/>
              <p:cNvGrpSpPr>
                <a:grpSpLocks/>
              </p:cNvGrpSpPr>
              <p:nvPr/>
            </p:nvGrpSpPr>
            <p:grpSpPr bwMode="auto">
              <a:xfrm>
                <a:off x="5381" y="3085"/>
                <a:ext cx="226" cy="131"/>
                <a:chOff x="5381" y="3085"/>
                <a:chExt cx="226" cy="131"/>
              </a:xfrm>
            </p:grpSpPr>
            <p:sp>
              <p:nvSpPr>
                <p:cNvPr id="2109" name="Oval 61"/>
                <p:cNvSpPr>
                  <a:spLocks noChangeArrowheads="1"/>
                </p:cNvSpPr>
                <p:nvPr/>
              </p:nvSpPr>
              <p:spPr bwMode="auto">
                <a:xfrm>
                  <a:off x="5381" y="3085"/>
                  <a:ext cx="227" cy="132"/>
                </a:xfrm>
                <a:prstGeom prst="ellipse">
                  <a:avLst/>
                </a:pr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2110" name="Oval 62"/>
                <p:cNvSpPr>
                  <a:spLocks noChangeArrowheads="1"/>
                </p:cNvSpPr>
                <p:nvPr/>
              </p:nvSpPr>
              <p:spPr bwMode="auto">
                <a:xfrm>
                  <a:off x="5403" y="3099"/>
                  <a:ext cx="182" cy="102"/>
                </a:xfrm>
                <a:prstGeom prst="ellipse">
                  <a:avLst/>
                </a:pr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2111" name="Oval 63"/>
                <p:cNvSpPr>
                  <a:spLocks noChangeArrowheads="1"/>
                </p:cNvSpPr>
                <p:nvPr/>
              </p:nvSpPr>
              <p:spPr bwMode="auto">
                <a:xfrm>
                  <a:off x="5431" y="3109"/>
                  <a:ext cx="125" cy="82"/>
                </a:xfrm>
                <a:prstGeom prst="ellipse">
                  <a:avLst/>
                </a:pr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2112" name="Oval 64"/>
                <p:cNvSpPr>
                  <a:spLocks noChangeArrowheads="1"/>
                </p:cNvSpPr>
                <p:nvPr/>
              </p:nvSpPr>
              <p:spPr bwMode="auto">
                <a:xfrm>
                  <a:off x="5458" y="3125"/>
                  <a:ext cx="73" cy="47"/>
                </a:xfrm>
                <a:prstGeom prst="ellipse">
                  <a:avLst/>
                </a:pr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grpSp>
        </p:grpSp>
      </p:grpSp>
      <p:sp>
        <p:nvSpPr>
          <p:cNvPr id="2113" name="Rectangle 65"/>
          <p:cNvSpPr>
            <a:spLocks noGrp="1" noChangeArrowheads="1"/>
          </p:cNvSpPr>
          <p:nvPr>
            <p:ph type="title"/>
          </p:nvPr>
        </p:nvSpPr>
        <p:spPr bwMode="auto">
          <a:xfrm>
            <a:off x="457200" y="130175"/>
            <a:ext cx="8228013" cy="1433513"/>
          </a:xfrm>
          <a:prstGeom prst="rect">
            <a:avLst/>
          </a:prstGeom>
          <a:noFill/>
          <a:ln w="9525">
            <a:noFill/>
            <a:round/>
            <a:headEnd/>
            <a:tailEnd/>
          </a:ln>
          <a:effectLst/>
        </p:spPr>
        <p:txBody>
          <a:bodyPr vert="horz" wrap="square" lIns="90000" tIns="46800" rIns="90000" bIns="46800" numCol="1" anchor="ctr" anchorCtr="1" compatLnSpc="1">
            <a:prstTxWarp prst="textNoShape">
              <a:avLst/>
            </a:prstTxWarp>
          </a:bodyPr>
          <a:lstStyle/>
          <a:p>
            <a:pPr lvl="0"/>
            <a:r>
              <a:rPr lang="en-GB" smtClean="0"/>
              <a:t>Click to edit the title text format</a:t>
            </a:r>
          </a:p>
        </p:txBody>
      </p:sp>
      <p:sp>
        <p:nvSpPr>
          <p:cNvPr id="2114" name="Rectangle 66"/>
          <p:cNvSpPr>
            <a:spLocks noGrp="1" noChangeArrowheads="1"/>
          </p:cNvSpPr>
          <p:nvPr>
            <p:ph type="body" idx="1"/>
          </p:nvPr>
        </p:nvSpPr>
        <p:spPr bwMode="auto">
          <a:xfrm>
            <a:off x="457200" y="1676400"/>
            <a:ext cx="8228013" cy="445293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115" name="Text Box 67"/>
          <p:cNvSpPr txBox="1">
            <a:spLocks noChangeArrowheads="1"/>
          </p:cNvSpPr>
          <p:nvPr/>
        </p:nvSpPr>
        <p:spPr bwMode="auto">
          <a:xfrm>
            <a:off x="457200" y="6248400"/>
            <a:ext cx="2133600" cy="457200"/>
          </a:xfrm>
          <a:prstGeom prst="rect">
            <a:avLst/>
          </a:prstGeom>
          <a:noFill/>
          <a:ln w="9525">
            <a:noFill/>
            <a:round/>
            <a:headEnd/>
            <a:tailEnd/>
          </a:ln>
          <a:effectLst/>
        </p:spPr>
        <p:txBody>
          <a:bodyPr wrap="none" anchor="ctr"/>
          <a:lstStyle/>
          <a:p>
            <a:endParaRPr lang="en-US"/>
          </a:p>
        </p:txBody>
      </p:sp>
      <p:sp>
        <p:nvSpPr>
          <p:cNvPr id="2116" name="Text Box 68"/>
          <p:cNvSpPr txBox="1">
            <a:spLocks noChangeArrowheads="1"/>
          </p:cNvSpPr>
          <p:nvPr/>
        </p:nvSpPr>
        <p:spPr bwMode="auto">
          <a:xfrm>
            <a:off x="3124200" y="6248400"/>
            <a:ext cx="2895600" cy="457200"/>
          </a:xfrm>
          <a:prstGeom prst="rect">
            <a:avLst/>
          </a:prstGeom>
          <a:noFill/>
          <a:ln w="9525">
            <a:noFill/>
            <a:round/>
            <a:headEnd/>
            <a:tailEnd/>
          </a:ln>
          <a:effectLst/>
        </p:spPr>
        <p:txBody>
          <a:bodyPr wrap="none" anchor="ctr"/>
          <a:lstStyle/>
          <a:p>
            <a:endParaRPr lang="en-US"/>
          </a:p>
        </p:txBody>
      </p:sp>
      <p:sp>
        <p:nvSpPr>
          <p:cNvPr id="2117" name="Rectangle 69"/>
          <p:cNvSpPr>
            <a:spLocks noGrp="1" noChangeArrowheads="1"/>
          </p:cNvSpPr>
          <p:nvPr>
            <p:ph type="sldNum"/>
          </p:nvPr>
        </p:nvSpPr>
        <p:spPr bwMode="auto">
          <a:xfrm>
            <a:off x="6553200" y="6248400"/>
            <a:ext cx="21320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723900" algn="l"/>
                <a:tab pos="1447800" algn="l"/>
              </a:tabLst>
              <a:defRPr sz="1000">
                <a:solidFill>
                  <a:srgbClr val="FFFFFF"/>
                </a:solidFill>
                <a:effectLst>
                  <a:outerShdw blurRad="38100" dist="38100" dir="2700000" algn="tl">
                    <a:srgbClr val="000000"/>
                  </a:outerShdw>
                </a:effectLst>
                <a:latin typeface="Times New Roman" pitchFamily="16" charset="0"/>
              </a:defRPr>
            </a:lvl1pPr>
          </a:lstStyle>
          <a:p>
            <a:fld id="{559A8F69-BD53-43F1-ABDE-2126EF2BED4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FFFFFF"/>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FFFFFF"/>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0.xml"/><Relationship Id="rId7"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1.xml"/><Relationship Id="rId7"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7.emf"/><Relationship Id="rId10" Type="http://schemas.openxmlformats.org/officeDocument/2006/relationships/image" Target="../media/image8.emf"/><Relationship Id="rId4" Type="http://schemas.openxmlformats.org/officeDocument/2006/relationships/oleObject" Target="../embeddings/oleObject6.bin"/><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2.xml"/><Relationship Id="rId7"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9.emf"/><Relationship Id="rId10" Type="http://schemas.openxmlformats.org/officeDocument/2006/relationships/image" Target="../media/image10.emf"/><Relationship Id="rId4" Type="http://schemas.openxmlformats.org/officeDocument/2006/relationships/oleObject" Target="../embeddings/oleObject10.bin"/><Relationship Id="rId9"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4.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13.emf"/><Relationship Id="rId4"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5.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image" Target="../media/image13.emf"/><Relationship Id="rId4" Type="http://schemas.openxmlformats.org/officeDocument/2006/relationships/oleObject" Target="../embeddings/oleObject1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7.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0.bin"/><Relationship Id="rId5" Type="http://schemas.openxmlformats.org/officeDocument/2006/relationships/image" Target="../media/image16.e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8.emf"/><Relationship Id="rId4" Type="http://schemas.openxmlformats.org/officeDocument/2006/relationships/oleObject" Target="../embeddings/oleObject2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9.emf"/><Relationship Id="rId4" Type="http://schemas.openxmlformats.org/officeDocument/2006/relationships/oleObject" Target="../embeddings/oleObject22.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www.google.com/patents?vid=1310719" TargetMode="External"/><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838200" y="457200"/>
            <a:ext cx="7848600" cy="2765425"/>
          </a:xfrm>
          <a:prstGeom prst="rect">
            <a:avLst/>
          </a:prstGeom>
          <a:noFill/>
          <a:ln w="9525">
            <a:noFill/>
            <a:round/>
            <a:headEnd/>
            <a:tailEnd/>
          </a:ln>
          <a:effectLst/>
        </p:spPr>
        <p:txBody>
          <a:bodyPr anchor="b"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5400" b="1">
                <a:solidFill>
                  <a:srgbClr val="D9D9FF"/>
                </a:solidFill>
                <a:effectLst>
                  <a:outerShdw blurRad="38100" dist="38100" dir="2700000" algn="tl">
                    <a:srgbClr val="000000"/>
                  </a:outerShdw>
                </a:effectLst>
              </a:rPr>
              <a:t>Cryptography and Network Security</a:t>
            </a:r>
            <a:br>
              <a:rPr lang="en-US" sz="5400" b="1">
                <a:solidFill>
                  <a:srgbClr val="D9D9FF"/>
                </a:solidFill>
                <a:effectLst>
                  <a:outerShdw blurRad="38100" dist="38100" dir="2700000" algn="tl">
                    <a:srgbClr val="000000"/>
                  </a:outerShdw>
                </a:effectLst>
              </a:rPr>
            </a:br>
            <a:r>
              <a:rPr lang="en-US" sz="5400" b="1">
                <a:solidFill>
                  <a:srgbClr val="D9D9FF"/>
                </a:solidFill>
                <a:effectLst>
                  <a:outerShdw blurRad="38100" dist="38100" dir="2700000" algn="tl">
                    <a:srgbClr val="000000"/>
                  </a:outerShdw>
                </a:effectLst>
              </a:rPr>
              <a:t>Chapter 2</a:t>
            </a:r>
          </a:p>
        </p:txBody>
      </p:sp>
      <p:sp>
        <p:nvSpPr>
          <p:cNvPr id="4098" name="Text Box 2"/>
          <p:cNvSpPr txBox="1">
            <a:spLocks noChangeArrowheads="1"/>
          </p:cNvSpPr>
          <p:nvPr/>
        </p:nvSpPr>
        <p:spPr bwMode="auto">
          <a:xfrm>
            <a:off x="1371600" y="3657600"/>
            <a:ext cx="6400800" cy="2671763"/>
          </a:xfrm>
          <a:prstGeom prst="rect">
            <a:avLst/>
          </a:prstGeom>
          <a:noFill/>
          <a:ln w="9525">
            <a:noFill/>
            <a:round/>
            <a:headEnd/>
            <a:tailEnd/>
          </a:ln>
          <a:effectLst/>
        </p:spPr>
        <p:txBody>
          <a:bodyPr/>
          <a:lstStyle/>
          <a:p>
            <a:pPr algn="ctr">
              <a:spcBef>
                <a:spcPts val="800"/>
              </a:spcBef>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FFFFFF"/>
                </a:solidFill>
                <a:effectLst>
                  <a:outerShdw blurRad="38100" dist="38100" dir="2700000" algn="tl">
                    <a:srgbClr val="000000"/>
                  </a:outerShdw>
                </a:effectLst>
              </a:rPr>
              <a:t>Fifth Edition</a:t>
            </a:r>
          </a:p>
          <a:p>
            <a:pPr algn="ctr">
              <a:spcBef>
                <a:spcPts val="800"/>
              </a:spcBef>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FFFFFF"/>
                </a:solidFill>
                <a:effectLst>
                  <a:outerShdw blurRad="38100" dist="38100" dir="2700000" algn="tl">
                    <a:srgbClr val="000000"/>
                  </a:outerShdw>
                </a:effectLst>
              </a:rPr>
              <a:t>by William Stallings	</a:t>
            </a:r>
          </a:p>
          <a:p>
            <a:pPr algn="ctr">
              <a:spcBef>
                <a:spcPts val="800"/>
              </a:spcBef>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a:solidFill>
                <a:srgbClr val="FFFFFF"/>
              </a:solidFill>
              <a:effectLst>
                <a:outerShdw blurRad="38100" dist="38100" dir="2700000" algn="tl">
                  <a:srgbClr val="000000"/>
                </a:outerShdw>
              </a:effectLst>
            </a:endParaRPr>
          </a:p>
          <a:p>
            <a:pPr algn="ctr">
              <a:spcBef>
                <a:spcPts val="800"/>
              </a:spcBef>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FFFFFF"/>
                </a:solidFill>
                <a:effectLst>
                  <a:outerShdw blurRad="38100" dist="38100" dir="2700000" algn="tl">
                    <a:srgbClr val="000000"/>
                  </a:outerShdw>
                </a:effectLst>
              </a:rPr>
              <a:t>Lecture slides by Lawrie Brown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Encryption Mappings</a:t>
            </a:r>
          </a:p>
        </p:txBody>
      </p:sp>
      <p:sp>
        <p:nvSpPr>
          <p:cNvPr id="14338" name="Text Box 2"/>
          <p:cNvSpPr txBox="1">
            <a:spLocks noChangeArrowheads="1"/>
          </p:cNvSpPr>
          <p:nvPr/>
        </p:nvSpPr>
        <p:spPr bwMode="auto">
          <a:xfrm>
            <a:off x="4572000" y="1412875"/>
            <a:ext cx="4392613" cy="5445125"/>
          </a:xfrm>
          <a:prstGeom prst="rect">
            <a:avLst/>
          </a:prstGeom>
          <a:noFill/>
          <a:ln w="9525">
            <a:noFill/>
            <a:round/>
            <a:headEnd/>
            <a:tailEnd/>
          </a:ln>
          <a:effectLst/>
        </p:spPr>
        <p:txBody>
          <a:bodyPr/>
          <a:lstStyle/>
          <a:p>
            <a:pPr marL="341313" indent="-341313">
              <a:lnSpc>
                <a:spcPct val="90000"/>
              </a:lnSpc>
              <a:spcBef>
                <a:spcPts val="6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A given key (k)</a:t>
            </a:r>
            <a:r>
              <a:rPr lang="en-AU">
                <a:solidFill>
                  <a:srgbClr val="FFFFFF"/>
                </a:solidFill>
                <a:effectLst>
                  <a:outerShdw blurRad="38100" dist="38100" dir="2700000" algn="tl">
                    <a:srgbClr val="000000"/>
                  </a:outerShdw>
                </a:effectLst>
              </a:rPr>
              <a:t> </a:t>
            </a:r>
          </a:p>
          <a:p>
            <a:pPr marL="741363" lvl="1" indent="-284163">
              <a:lnSpc>
                <a:spcPct val="9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Maps any message Mi to some ciphertext E(k,Mi)</a:t>
            </a:r>
          </a:p>
          <a:p>
            <a:pPr marL="741363" lvl="1" indent="-284163">
              <a:lnSpc>
                <a:spcPct val="9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Ciphertext image of Mi is unique to Mi under k</a:t>
            </a:r>
          </a:p>
          <a:p>
            <a:pPr marL="741363" lvl="1" indent="-284163">
              <a:lnSpc>
                <a:spcPct val="9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Plaintext pre-image of Ci is unique to Ci under k </a:t>
            </a:r>
          </a:p>
          <a:p>
            <a:pPr marL="341313" indent="-341313">
              <a:lnSpc>
                <a:spcPct val="90000"/>
              </a:lnSpc>
              <a:spcBef>
                <a:spcPts val="6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Notation</a:t>
            </a:r>
            <a:r>
              <a:rPr lang="en-AU">
                <a:solidFill>
                  <a:srgbClr val="FFFFFF"/>
                </a:solidFill>
                <a:effectLst>
                  <a:outerShdw blurRad="38100" dist="38100" dir="2700000" algn="tl">
                    <a:srgbClr val="000000"/>
                  </a:outerShdw>
                </a:effectLst>
              </a:rPr>
              <a:t> </a:t>
            </a:r>
          </a:p>
          <a:p>
            <a:pPr marL="741363" lvl="1" indent="-284163">
              <a:lnSpc>
                <a:spcPct val="9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     key k and     Mi in M, </a:t>
            </a:r>
            <a:r>
              <a:rPr lang="en-AU" sz="2000">
                <a:solidFill>
                  <a:srgbClr val="FFFFFF"/>
                </a:solidFill>
                <a:effectLst>
                  <a:outerShdw blurRad="38100" dist="38100" dir="2700000" algn="tl">
                    <a:srgbClr val="000000"/>
                  </a:outerShdw>
                </a:effectLst>
                <a:cs typeface="Arial" charset="0"/>
              </a:rPr>
              <a:t>Ǝ</a:t>
            </a:r>
            <a:r>
              <a:rPr lang="en-AU" sz="2000">
                <a:solidFill>
                  <a:srgbClr val="FFFFFF"/>
                </a:solidFill>
                <a:effectLst>
                  <a:outerShdw blurRad="38100" dist="38100" dir="2700000" algn="tl">
                    <a:srgbClr val="000000"/>
                  </a:outerShdw>
                </a:effectLst>
              </a:rPr>
              <a:t>! Cj in C such that E(k,Mi) = Cj</a:t>
            </a:r>
          </a:p>
          <a:p>
            <a:pPr marL="741363" lvl="1" indent="-284163">
              <a:lnSpc>
                <a:spcPct val="9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     key k and     ciphertext Ci  in C,  </a:t>
            </a:r>
            <a:r>
              <a:rPr lang="en-AU" sz="2000">
                <a:solidFill>
                  <a:srgbClr val="FFFFFF"/>
                </a:solidFill>
                <a:effectLst>
                  <a:outerShdw blurRad="38100" dist="38100" dir="2700000" algn="tl">
                    <a:srgbClr val="000000"/>
                  </a:outerShdw>
                </a:effectLst>
                <a:cs typeface="Arial" charset="0"/>
              </a:rPr>
              <a:t>Ǝ!</a:t>
            </a:r>
            <a:r>
              <a:rPr lang="en-AU" sz="2000">
                <a:solidFill>
                  <a:srgbClr val="FFFFFF"/>
                </a:solidFill>
                <a:effectLst>
                  <a:outerShdw blurRad="38100" dist="38100" dir="2700000" algn="tl">
                    <a:srgbClr val="000000"/>
                  </a:outerShdw>
                </a:effectLst>
              </a:rPr>
              <a:t> Mj in M such that E(k,Mj) = Ci </a:t>
            </a:r>
          </a:p>
          <a:p>
            <a:pPr marL="741363" lvl="1" indent="-284163">
              <a:lnSpc>
                <a:spcPct val="9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E</a:t>
            </a:r>
            <a:r>
              <a:rPr lang="en-AU" sz="2000" baseline="-25000">
                <a:solidFill>
                  <a:srgbClr val="FFFFFF"/>
                </a:solidFill>
                <a:effectLst>
                  <a:outerShdw blurRad="38100" dist="38100" dir="2700000" algn="tl">
                    <a:srgbClr val="000000"/>
                  </a:outerShdw>
                </a:effectLst>
              </a:rPr>
              <a:t>k</a:t>
            </a:r>
            <a:r>
              <a:rPr lang="en-AU" sz="2000">
                <a:solidFill>
                  <a:srgbClr val="FFFFFF"/>
                </a:solidFill>
                <a:effectLst>
                  <a:outerShdw blurRad="38100" dist="38100" dir="2700000" algn="tl">
                    <a:srgbClr val="000000"/>
                  </a:outerShdw>
                </a:effectLst>
              </a:rPr>
              <a:t>(.) is “one-to-one” (injective)</a:t>
            </a:r>
          </a:p>
          <a:p>
            <a:pPr marL="741363" lvl="1" indent="-284163">
              <a:lnSpc>
                <a:spcPct val="9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If |M|=|C| it is also “onto” (surjective), and hence bijective. </a:t>
            </a:r>
          </a:p>
        </p:txBody>
      </p:sp>
      <p:graphicFrame>
        <p:nvGraphicFramePr>
          <p:cNvPr id="14339" name="Object 3"/>
          <p:cNvGraphicFramePr>
            <a:graphicFrameLocks noChangeAspect="1"/>
          </p:cNvGraphicFramePr>
          <p:nvPr/>
        </p:nvGraphicFramePr>
        <p:xfrm>
          <a:off x="827088" y="1341438"/>
          <a:ext cx="3697287" cy="4608512"/>
        </p:xfrm>
        <a:graphic>
          <a:graphicData uri="http://schemas.openxmlformats.org/presentationml/2006/ole">
            <mc:AlternateContent xmlns:mc="http://schemas.openxmlformats.org/markup-compatibility/2006">
              <mc:Choice xmlns:v="urn:schemas-microsoft-com:vml" Requires="v">
                <p:oleObj spid="_x0000_s14344" r:id="rId4" imgW="2089080" imgH="2603160" progId="">
                  <p:embed/>
                </p:oleObj>
              </mc:Choice>
              <mc:Fallback>
                <p:oleObj r:id="rId4" imgW="2089080" imgH="26031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341438"/>
                        <a:ext cx="3697287" cy="460851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14340" name="Object 4"/>
          <p:cNvGraphicFramePr>
            <a:graphicFrameLocks noChangeAspect="1"/>
          </p:cNvGraphicFramePr>
          <p:nvPr/>
        </p:nvGraphicFramePr>
        <p:xfrm>
          <a:off x="5435600" y="4005263"/>
          <a:ext cx="287338" cy="439737"/>
        </p:xfrm>
        <a:graphic>
          <a:graphicData uri="http://schemas.openxmlformats.org/presentationml/2006/ole">
            <mc:AlternateContent xmlns:mc="http://schemas.openxmlformats.org/markup-compatibility/2006">
              <mc:Choice xmlns:v="urn:schemas-microsoft-com:vml" Requires="v">
                <p:oleObj spid="_x0000_s14345" r:id="rId6" imgW="291600" imgH="394200" progId="">
                  <p:embed/>
                </p:oleObj>
              </mc:Choice>
              <mc:Fallback>
                <p:oleObj r:id="rId6" imgW="291600" imgH="3942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4005263"/>
                        <a:ext cx="287338" cy="43973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14341" name="Object 5"/>
          <p:cNvGraphicFramePr>
            <a:graphicFrameLocks noChangeAspect="1"/>
          </p:cNvGraphicFramePr>
          <p:nvPr/>
        </p:nvGraphicFramePr>
        <p:xfrm>
          <a:off x="6948488" y="3997325"/>
          <a:ext cx="287337" cy="439738"/>
        </p:xfrm>
        <a:graphic>
          <a:graphicData uri="http://schemas.openxmlformats.org/presentationml/2006/ole">
            <mc:AlternateContent xmlns:mc="http://schemas.openxmlformats.org/markup-compatibility/2006">
              <mc:Choice xmlns:v="urn:schemas-microsoft-com:vml" Requires="v">
                <p:oleObj spid="_x0000_s14346" r:id="rId8" imgW="291600" imgH="394200" progId="">
                  <p:embed/>
                </p:oleObj>
              </mc:Choice>
              <mc:Fallback>
                <p:oleObj r:id="rId8" imgW="291600" imgH="39420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8488" y="3997325"/>
                        <a:ext cx="287337" cy="4397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14342" name="Object 6"/>
          <p:cNvGraphicFramePr>
            <a:graphicFrameLocks noChangeAspect="1"/>
          </p:cNvGraphicFramePr>
          <p:nvPr/>
        </p:nvGraphicFramePr>
        <p:xfrm>
          <a:off x="5435600" y="4581525"/>
          <a:ext cx="287338" cy="439738"/>
        </p:xfrm>
        <a:graphic>
          <a:graphicData uri="http://schemas.openxmlformats.org/presentationml/2006/ole">
            <mc:AlternateContent xmlns:mc="http://schemas.openxmlformats.org/markup-compatibility/2006">
              <mc:Choice xmlns:v="urn:schemas-microsoft-com:vml" Requires="v">
                <p:oleObj spid="_x0000_s14347" r:id="rId9" imgW="291600" imgH="394200" progId="">
                  <p:embed/>
                </p:oleObj>
              </mc:Choice>
              <mc:Fallback>
                <p:oleObj r:id="rId9" imgW="291600" imgH="394200" progId="">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4581525"/>
                        <a:ext cx="287338" cy="4397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14343" name="Object 7"/>
          <p:cNvGraphicFramePr>
            <a:graphicFrameLocks noChangeAspect="1"/>
          </p:cNvGraphicFramePr>
          <p:nvPr/>
        </p:nvGraphicFramePr>
        <p:xfrm>
          <a:off x="6948488" y="4573588"/>
          <a:ext cx="287337" cy="439737"/>
        </p:xfrm>
        <a:graphic>
          <a:graphicData uri="http://schemas.openxmlformats.org/presentationml/2006/ole">
            <mc:AlternateContent xmlns:mc="http://schemas.openxmlformats.org/markup-compatibility/2006">
              <mc:Choice xmlns:v="urn:schemas-microsoft-com:vml" Requires="v">
                <p:oleObj spid="_x0000_s14348" r:id="rId10" imgW="291600" imgH="394200" progId="">
                  <p:embed/>
                </p:oleObj>
              </mc:Choice>
              <mc:Fallback>
                <p:oleObj r:id="rId10" imgW="291600" imgH="39420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8488" y="4573588"/>
                        <a:ext cx="287337" cy="43973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4344" name="Rectangle 8"/>
          <p:cNvSpPr>
            <a:spLocks noChangeArrowheads="1"/>
          </p:cNvSpPr>
          <p:nvPr/>
        </p:nvSpPr>
        <p:spPr bwMode="auto">
          <a:xfrm>
            <a:off x="395288" y="6021388"/>
            <a:ext cx="1800225" cy="647700"/>
          </a:xfrm>
          <a:prstGeom prst="rect">
            <a:avLst/>
          </a:prstGeom>
          <a:noFill/>
          <a:ln w="9525">
            <a:noFill/>
            <a:round/>
            <a:headEnd/>
            <a:tailEnd/>
          </a:ln>
          <a:effectLst/>
        </p:spPr>
        <p:txBody>
          <a:bodyPr lIns="90000" tIns="46800" rIns="90000" bIns="46800"/>
          <a:lstStyle/>
          <a:p>
            <a:pPr marL="342900" indent="-341313">
              <a:lnSpc>
                <a:spcPct val="90000"/>
              </a:lnSpc>
              <a:spcBef>
                <a:spcPts val="450"/>
              </a:spcBef>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800">
                <a:solidFill>
                  <a:srgbClr val="FFFFFF"/>
                </a:solidFill>
                <a:effectLst>
                  <a:outerShdw blurRad="38100" dist="38100" dir="2700000" algn="tl">
                    <a:srgbClr val="000000"/>
                  </a:outerShdw>
                </a:effectLst>
              </a:rPr>
              <a:t>M=set of all plaintexts </a:t>
            </a:r>
          </a:p>
        </p:txBody>
      </p:sp>
      <p:sp>
        <p:nvSpPr>
          <p:cNvPr id="14345" name="Rectangle 9"/>
          <p:cNvSpPr>
            <a:spLocks noChangeArrowheads="1"/>
          </p:cNvSpPr>
          <p:nvPr/>
        </p:nvSpPr>
        <p:spPr bwMode="auto">
          <a:xfrm>
            <a:off x="3132138" y="6021388"/>
            <a:ext cx="1800225" cy="647700"/>
          </a:xfrm>
          <a:prstGeom prst="rect">
            <a:avLst/>
          </a:prstGeom>
          <a:noFill/>
          <a:ln w="9525">
            <a:noFill/>
            <a:round/>
            <a:headEnd/>
            <a:tailEnd/>
          </a:ln>
          <a:effectLst/>
        </p:spPr>
        <p:txBody>
          <a:bodyPr lIns="90000" tIns="46800" rIns="90000" bIns="46800"/>
          <a:lstStyle/>
          <a:p>
            <a:pPr marL="342900" indent="-341313">
              <a:lnSpc>
                <a:spcPct val="90000"/>
              </a:lnSpc>
              <a:spcBef>
                <a:spcPts val="450"/>
              </a:spcBef>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AU" sz="1800">
                <a:solidFill>
                  <a:srgbClr val="FFFFFF"/>
                </a:solidFill>
                <a:effectLst>
                  <a:outerShdw blurRad="38100" dist="38100" dir="2700000" algn="tl">
                    <a:srgbClr val="000000"/>
                  </a:outerShdw>
                </a:effectLst>
              </a:rPr>
              <a:t>C=set of all ciphertexts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Encryption Mappings (2)</a:t>
            </a:r>
          </a:p>
        </p:txBody>
      </p:sp>
      <p:sp>
        <p:nvSpPr>
          <p:cNvPr id="15362" name="Text Box 2"/>
          <p:cNvSpPr txBox="1">
            <a:spLocks noChangeArrowheads="1"/>
          </p:cNvSpPr>
          <p:nvPr/>
        </p:nvSpPr>
        <p:spPr bwMode="auto">
          <a:xfrm>
            <a:off x="4356100" y="1447800"/>
            <a:ext cx="4824413" cy="5221288"/>
          </a:xfrm>
          <a:prstGeom prst="rect">
            <a:avLst/>
          </a:prstGeom>
          <a:noFill/>
          <a:ln w="9525">
            <a:noFill/>
            <a:round/>
            <a:headEnd/>
            <a:tailEnd/>
          </a:ln>
          <a:effectLst/>
        </p:spPr>
        <p:txBody>
          <a:bodyPr/>
          <a:lstStyle/>
          <a:p>
            <a:pPr marL="341313" indent="-341313">
              <a:lnSpc>
                <a:spcPct val="80000"/>
              </a:lnSpc>
              <a:spcBef>
                <a:spcPts val="6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A given plaintext (Mi)</a:t>
            </a:r>
            <a:r>
              <a:rPr lang="en-AU">
                <a:solidFill>
                  <a:srgbClr val="FFFFFF"/>
                </a:solidFill>
                <a:effectLst>
                  <a:outerShdw blurRad="38100" dist="38100" dir="2700000" algn="tl">
                    <a:srgbClr val="000000"/>
                  </a:outerShdw>
                </a:effectLst>
              </a:rPr>
              <a:t> </a:t>
            </a:r>
          </a:p>
          <a:p>
            <a:pPr marL="741363" lvl="1" indent="-284163">
              <a:lnSpc>
                <a:spcPct val="8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Mi is mapped to </a:t>
            </a:r>
            <a:r>
              <a:rPr lang="en-AU" sz="2000" i="1">
                <a:solidFill>
                  <a:srgbClr val="FFFFFF"/>
                </a:solidFill>
                <a:effectLst>
                  <a:outerShdw blurRad="38100" dist="38100" dir="2700000" algn="tl">
                    <a:srgbClr val="000000"/>
                  </a:outerShdw>
                </a:effectLst>
              </a:rPr>
              <a:t>some</a:t>
            </a:r>
            <a:r>
              <a:rPr lang="en-AU" sz="2000">
                <a:solidFill>
                  <a:srgbClr val="FFFFFF"/>
                </a:solidFill>
                <a:effectLst>
                  <a:outerShdw blurRad="38100" dist="38100" dir="2700000" algn="tl">
                    <a:srgbClr val="000000"/>
                  </a:outerShdw>
                </a:effectLst>
              </a:rPr>
              <a:t> ciphertext E(K,Mi) by every key k</a:t>
            </a:r>
          </a:p>
          <a:p>
            <a:pPr marL="741363" lvl="1" indent="-284163">
              <a:lnSpc>
                <a:spcPct val="8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Different keys may map Mi to the same ciphertext</a:t>
            </a:r>
          </a:p>
          <a:p>
            <a:pPr marL="741363" lvl="1" indent="-284163">
              <a:lnSpc>
                <a:spcPct val="8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There may be some ciphertexts to which  Mi is never mapped by any key</a:t>
            </a:r>
          </a:p>
          <a:p>
            <a:pPr marL="341313" indent="-341313">
              <a:lnSpc>
                <a:spcPct val="80000"/>
              </a:lnSpc>
              <a:spcBef>
                <a:spcPts val="6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Notation</a:t>
            </a:r>
            <a:r>
              <a:rPr lang="en-AU">
                <a:solidFill>
                  <a:srgbClr val="FFFFFF"/>
                </a:solidFill>
                <a:effectLst>
                  <a:outerShdw blurRad="38100" dist="38100" dir="2700000" algn="tl">
                    <a:srgbClr val="000000"/>
                  </a:outerShdw>
                </a:effectLst>
              </a:rPr>
              <a:t> </a:t>
            </a:r>
          </a:p>
          <a:p>
            <a:pPr marL="741363" lvl="1" indent="-284163">
              <a:lnSpc>
                <a:spcPct val="8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     key k and     Mi in M,  </a:t>
            </a:r>
            <a:r>
              <a:rPr lang="en-AU" sz="2000">
                <a:solidFill>
                  <a:srgbClr val="FFFFFF"/>
                </a:solidFill>
                <a:effectLst>
                  <a:outerShdw blurRad="38100" dist="38100" dir="2700000" algn="tl">
                    <a:srgbClr val="000000"/>
                  </a:outerShdw>
                </a:effectLst>
                <a:cs typeface="Arial" charset="0"/>
              </a:rPr>
              <a:t>Ǝ</a:t>
            </a:r>
            <a:r>
              <a:rPr lang="en-AU" sz="2000">
                <a:solidFill>
                  <a:srgbClr val="FFFFFF"/>
                </a:solidFill>
                <a:effectLst>
                  <a:outerShdw blurRad="38100" dist="38100" dir="2700000" algn="tl">
                    <a:srgbClr val="000000"/>
                  </a:outerShdw>
                </a:effectLst>
              </a:rPr>
              <a:t>! ciphertext Cj in C such that  E(k,Mi) = Cj</a:t>
            </a:r>
          </a:p>
          <a:p>
            <a:pPr marL="741363" lvl="1" indent="-284163">
              <a:lnSpc>
                <a:spcPct val="8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It is possible that there are keys k and k’ such that E(k,Mi) = E(k’,Mi) </a:t>
            </a:r>
          </a:p>
          <a:p>
            <a:pPr marL="741363" lvl="1" indent="-284163">
              <a:lnSpc>
                <a:spcPct val="8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There may be some ciphertext Cj for which </a:t>
            </a:r>
            <a:r>
              <a:rPr lang="en-AU" sz="2000">
                <a:solidFill>
                  <a:srgbClr val="FFFFFF"/>
                </a:solidFill>
                <a:effectLst>
                  <a:outerShdw blurRad="38100" dist="38100" dir="2700000" algn="tl">
                    <a:srgbClr val="000000"/>
                  </a:outerShdw>
                </a:effectLst>
                <a:cs typeface="Arial" charset="0"/>
              </a:rPr>
              <a:t>Ǝ</a:t>
            </a:r>
            <a:r>
              <a:rPr lang="en-AU" sz="2000">
                <a:solidFill>
                  <a:srgbClr val="FFFFFF"/>
                </a:solidFill>
                <a:effectLst>
                  <a:outerShdw blurRad="38100" dist="38100" dir="2700000" algn="tl">
                    <a:srgbClr val="000000"/>
                  </a:outerShdw>
                </a:effectLst>
              </a:rPr>
              <a:t> key k such that  E(k,Mi) = Cj </a:t>
            </a:r>
          </a:p>
        </p:txBody>
      </p:sp>
      <p:graphicFrame>
        <p:nvGraphicFramePr>
          <p:cNvPr id="15363" name="Object 3"/>
          <p:cNvGraphicFramePr>
            <a:graphicFrameLocks noChangeAspect="1"/>
          </p:cNvGraphicFramePr>
          <p:nvPr/>
        </p:nvGraphicFramePr>
        <p:xfrm>
          <a:off x="539750" y="1557338"/>
          <a:ext cx="3756025" cy="4679950"/>
        </p:xfrm>
        <a:graphic>
          <a:graphicData uri="http://schemas.openxmlformats.org/presentationml/2006/ole">
            <mc:AlternateContent xmlns:mc="http://schemas.openxmlformats.org/markup-compatibility/2006">
              <mc:Choice xmlns:v="urn:schemas-microsoft-com:vml" Requires="v">
                <p:oleObj spid="_x0000_s15367" r:id="rId4" imgW="2089080" imgH="2603160" progId="">
                  <p:embed/>
                </p:oleObj>
              </mc:Choice>
              <mc:Fallback>
                <p:oleObj r:id="rId4" imgW="2089080" imgH="26031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557338"/>
                        <a:ext cx="3756025" cy="46799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15364" name="Object 4"/>
          <p:cNvGraphicFramePr>
            <a:graphicFrameLocks noChangeAspect="1"/>
          </p:cNvGraphicFramePr>
          <p:nvPr/>
        </p:nvGraphicFramePr>
        <p:xfrm>
          <a:off x="5219700" y="3933825"/>
          <a:ext cx="287338" cy="439738"/>
        </p:xfrm>
        <a:graphic>
          <a:graphicData uri="http://schemas.openxmlformats.org/presentationml/2006/ole">
            <mc:AlternateContent xmlns:mc="http://schemas.openxmlformats.org/markup-compatibility/2006">
              <mc:Choice xmlns:v="urn:schemas-microsoft-com:vml" Requires="v">
                <p:oleObj spid="_x0000_s15368" r:id="rId6" imgW="291600" imgH="394200" progId="">
                  <p:embed/>
                </p:oleObj>
              </mc:Choice>
              <mc:Fallback>
                <p:oleObj r:id="rId6" imgW="291600" imgH="3942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3933825"/>
                        <a:ext cx="287338" cy="4397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15365" name="Object 5"/>
          <p:cNvGraphicFramePr>
            <a:graphicFrameLocks noChangeAspect="1"/>
          </p:cNvGraphicFramePr>
          <p:nvPr/>
        </p:nvGraphicFramePr>
        <p:xfrm>
          <a:off x="6732588" y="3933825"/>
          <a:ext cx="287337" cy="439738"/>
        </p:xfrm>
        <a:graphic>
          <a:graphicData uri="http://schemas.openxmlformats.org/presentationml/2006/ole">
            <mc:AlternateContent xmlns:mc="http://schemas.openxmlformats.org/markup-compatibility/2006">
              <mc:Choice xmlns:v="urn:schemas-microsoft-com:vml" Requires="v">
                <p:oleObj spid="_x0000_s15369" r:id="rId8" imgW="291600" imgH="394200" progId="">
                  <p:embed/>
                </p:oleObj>
              </mc:Choice>
              <mc:Fallback>
                <p:oleObj r:id="rId8" imgW="291600" imgH="39420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3933825"/>
                        <a:ext cx="287337" cy="4397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15366" name="Object 6"/>
          <p:cNvGraphicFramePr>
            <a:graphicFrameLocks noChangeAspect="1"/>
          </p:cNvGraphicFramePr>
          <p:nvPr/>
        </p:nvGraphicFramePr>
        <p:xfrm>
          <a:off x="6262688" y="5589588"/>
          <a:ext cx="180975" cy="360362"/>
        </p:xfrm>
        <a:graphic>
          <a:graphicData uri="http://schemas.openxmlformats.org/presentationml/2006/ole">
            <mc:AlternateContent xmlns:mc="http://schemas.openxmlformats.org/markup-compatibility/2006">
              <mc:Choice xmlns:v="urn:schemas-microsoft-com:vml" Requires="v">
                <p:oleObj spid="_x0000_s15370" r:id="rId9" imgW="254880" imgH="483120" progId="">
                  <p:embed/>
                </p:oleObj>
              </mc:Choice>
              <mc:Fallback>
                <p:oleObj r:id="rId9" imgW="254880" imgH="483120" progId="">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2688" y="5589588"/>
                        <a:ext cx="180975" cy="36036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Encryption Mappings (3)</a:t>
            </a:r>
          </a:p>
        </p:txBody>
      </p:sp>
      <p:sp>
        <p:nvSpPr>
          <p:cNvPr id="16386" name="Text Box 2"/>
          <p:cNvSpPr txBox="1">
            <a:spLocks noChangeArrowheads="1"/>
          </p:cNvSpPr>
          <p:nvPr/>
        </p:nvSpPr>
        <p:spPr bwMode="auto">
          <a:xfrm>
            <a:off x="4787900" y="1447800"/>
            <a:ext cx="4356100" cy="5149850"/>
          </a:xfrm>
          <a:prstGeom prst="rect">
            <a:avLst/>
          </a:prstGeom>
          <a:noFill/>
          <a:ln w="9525">
            <a:noFill/>
            <a:round/>
            <a:headEnd/>
            <a:tailEnd/>
          </a:ln>
          <a:effectLst/>
        </p:spPr>
        <p:txBody>
          <a:bodyPr/>
          <a:lstStyle/>
          <a:p>
            <a:pPr marL="341313" indent="-341313">
              <a:lnSpc>
                <a:spcPct val="80000"/>
              </a:lnSpc>
              <a:spcBef>
                <a:spcPts val="6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A ciphertext (Ci)</a:t>
            </a:r>
            <a:r>
              <a:rPr lang="en-AU">
                <a:solidFill>
                  <a:srgbClr val="FFFFFF"/>
                </a:solidFill>
                <a:effectLst>
                  <a:outerShdw blurRad="38100" dist="38100" dir="2700000" algn="tl">
                    <a:srgbClr val="000000"/>
                  </a:outerShdw>
                </a:effectLst>
              </a:rPr>
              <a:t> </a:t>
            </a:r>
          </a:p>
          <a:p>
            <a:pPr marL="741363" lvl="1" indent="-284163">
              <a:lnSpc>
                <a:spcPct val="8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Has a unique plaintext pre-image under each k </a:t>
            </a:r>
          </a:p>
          <a:p>
            <a:pPr marL="741363" lvl="1" indent="-284163">
              <a:lnSpc>
                <a:spcPct val="8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May have two keys that map the same plaintext to it</a:t>
            </a:r>
          </a:p>
          <a:p>
            <a:pPr marL="741363" lvl="1" indent="-284163">
              <a:lnSpc>
                <a:spcPct val="8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There may be some plaintext Mj such that no key maps Mj to Ci</a:t>
            </a:r>
          </a:p>
          <a:p>
            <a:pPr marL="341313" indent="-341313">
              <a:lnSpc>
                <a:spcPct val="80000"/>
              </a:lnSpc>
              <a:spcBef>
                <a:spcPts val="6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Notation</a:t>
            </a:r>
            <a:r>
              <a:rPr lang="en-AU">
                <a:solidFill>
                  <a:srgbClr val="FFFFFF"/>
                </a:solidFill>
                <a:effectLst>
                  <a:outerShdw blurRad="38100" dist="38100" dir="2700000" algn="tl">
                    <a:srgbClr val="000000"/>
                  </a:outerShdw>
                </a:effectLst>
              </a:rPr>
              <a:t> </a:t>
            </a:r>
          </a:p>
          <a:p>
            <a:pPr marL="741363" lvl="1" indent="-284163">
              <a:lnSpc>
                <a:spcPct val="8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     key k and    ciphertext Ci  in C, </a:t>
            </a:r>
            <a:r>
              <a:rPr lang="en-AU" sz="2000">
                <a:solidFill>
                  <a:srgbClr val="FFFFFF"/>
                </a:solidFill>
                <a:effectLst>
                  <a:outerShdw blurRad="38100" dist="38100" dir="2700000" algn="tl">
                    <a:srgbClr val="000000"/>
                  </a:outerShdw>
                </a:effectLst>
                <a:cs typeface="Arial" charset="0"/>
              </a:rPr>
              <a:t>Ǝ!</a:t>
            </a:r>
            <a:r>
              <a:rPr lang="en-AU" sz="2000">
                <a:solidFill>
                  <a:srgbClr val="FFFFFF"/>
                </a:solidFill>
                <a:effectLst>
                  <a:outerShdw blurRad="38100" dist="38100" dir="2700000" algn="tl">
                    <a:srgbClr val="000000"/>
                  </a:outerShdw>
                </a:effectLst>
              </a:rPr>
              <a:t> Mj in M such that E(k,Mj) = Ci </a:t>
            </a:r>
          </a:p>
          <a:p>
            <a:pPr marL="741363" lvl="1" indent="-284163">
              <a:lnSpc>
                <a:spcPct val="8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There may exist keys k, k’  and plaintext Mj such that E(k,Mj) = E(k’,Mj) = Ci</a:t>
            </a:r>
          </a:p>
          <a:p>
            <a:pPr marL="741363" lvl="1" indent="-284163">
              <a:lnSpc>
                <a:spcPct val="80000"/>
              </a:lnSpc>
              <a:spcBef>
                <a:spcPts val="5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rPr>
              <a:t>There may exist plaintext Mj such that </a:t>
            </a:r>
            <a:r>
              <a:rPr lang="en-AU" sz="2000">
                <a:solidFill>
                  <a:srgbClr val="FFFFFF"/>
                </a:solidFill>
                <a:effectLst>
                  <a:outerShdw blurRad="38100" dist="38100" dir="2700000" algn="tl">
                    <a:srgbClr val="000000"/>
                  </a:outerShdw>
                </a:effectLst>
                <a:cs typeface="Arial" charset="0"/>
              </a:rPr>
              <a:t>Ǝ</a:t>
            </a:r>
            <a:r>
              <a:rPr lang="en-AU" sz="2000">
                <a:solidFill>
                  <a:srgbClr val="FFFFFF"/>
                </a:solidFill>
                <a:effectLst>
                  <a:outerShdw blurRad="38100" dist="38100" dir="2700000" algn="tl">
                    <a:srgbClr val="000000"/>
                  </a:outerShdw>
                </a:effectLst>
              </a:rPr>
              <a:t> key k such that E(k,Mj) = Ci</a:t>
            </a:r>
          </a:p>
        </p:txBody>
      </p:sp>
      <p:graphicFrame>
        <p:nvGraphicFramePr>
          <p:cNvPr id="16387" name="Object 3"/>
          <p:cNvGraphicFramePr>
            <a:graphicFrameLocks noChangeAspect="1"/>
          </p:cNvGraphicFramePr>
          <p:nvPr/>
        </p:nvGraphicFramePr>
        <p:xfrm>
          <a:off x="755650" y="1341438"/>
          <a:ext cx="3952875" cy="4824412"/>
        </p:xfrm>
        <a:graphic>
          <a:graphicData uri="http://schemas.openxmlformats.org/presentationml/2006/ole">
            <mc:AlternateContent xmlns:mc="http://schemas.openxmlformats.org/markup-compatibility/2006">
              <mc:Choice xmlns:v="urn:schemas-microsoft-com:vml" Requires="v">
                <p:oleObj spid="_x0000_s16391" r:id="rId4" imgW="2133360" imgH="2603160" progId="">
                  <p:embed/>
                </p:oleObj>
              </mc:Choice>
              <mc:Fallback>
                <p:oleObj r:id="rId4" imgW="2133360" imgH="26031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341438"/>
                        <a:ext cx="3952875" cy="482441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16388" name="Object 4"/>
          <p:cNvGraphicFramePr>
            <a:graphicFrameLocks noChangeAspect="1"/>
          </p:cNvGraphicFramePr>
          <p:nvPr/>
        </p:nvGraphicFramePr>
        <p:xfrm>
          <a:off x="5651500" y="3933825"/>
          <a:ext cx="287338" cy="439738"/>
        </p:xfrm>
        <a:graphic>
          <a:graphicData uri="http://schemas.openxmlformats.org/presentationml/2006/ole">
            <mc:AlternateContent xmlns:mc="http://schemas.openxmlformats.org/markup-compatibility/2006">
              <mc:Choice xmlns:v="urn:schemas-microsoft-com:vml" Requires="v">
                <p:oleObj spid="_x0000_s16392" r:id="rId6" imgW="291600" imgH="394200" progId="">
                  <p:embed/>
                </p:oleObj>
              </mc:Choice>
              <mc:Fallback>
                <p:oleObj r:id="rId6" imgW="291600" imgH="3942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3933825"/>
                        <a:ext cx="287338" cy="4397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16389" name="Object 5"/>
          <p:cNvGraphicFramePr>
            <a:graphicFrameLocks noChangeAspect="1"/>
          </p:cNvGraphicFramePr>
          <p:nvPr/>
        </p:nvGraphicFramePr>
        <p:xfrm>
          <a:off x="7164388" y="3933825"/>
          <a:ext cx="287337" cy="439738"/>
        </p:xfrm>
        <a:graphic>
          <a:graphicData uri="http://schemas.openxmlformats.org/presentationml/2006/ole">
            <mc:AlternateContent xmlns:mc="http://schemas.openxmlformats.org/markup-compatibility/2006">
              <mc:Choice xmlns:v="urn:schemas-microsoft-com:vml" Requires="v">
                <p:oleObj spid="_x0000_s16393" r:id="rId8" imgW="291600" imgH="394200" progId="">
                  <p:embed/>
                </p:oleObj>
              </mc:Choice>
              <mc:Fallback>
                <p:oleObj r:id="rId8" imgW="291600" imgH="39420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4388" y="3933825"/>
                        <a:ext cx="287337" cy="4397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16390" name="Object 6"/>
          <p:cNvGraphicFramePr>
            <a:graphicFrameLocks noChangeAspect="1"/>
          </p:cNvGraphicFramePr>
          <p:nvPr/>
        </p:nvGraphicFramePr>
        <p:xfrm>
          <a:off x="6696075" y="5876925"/>
          <a:ext cx="180975" cy="360363"/>
        </p:xfrm>
        <a:graphic>
          <a:graphicData uri="http://schemas.openxmlformats.org/presentationml/2006/ole">
            <mc:AlternateContent xmlns:mc="http://schemas.openxmlformats.org/markup-compatibility/2006">
              <mc:Choice xmlns:v="urn:schemas-microsoft-com:vml" Requires="v">
                <p:oleObj spid="_x0000_s16394" r:id="rId9" imgW="227160" imgH="455760" progId="">
                  <p:embed/>
                </p:oleObj>
              </mc:Choice>
              <mc:Fallback>
                <p:oleObj r:id="rId9" imgW="227160" imgH="455760" progId="">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96075" y="5876925"/>
                        <a:ext cx="180975" cy="3603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Encryption Mappings (4)</a:t>
            </a:r>
          </a:p>
        </p:txBody>
      </p:sp>
      <p:sp>
        <p:nvSpPr>
          <p:cNvPr id="17410" name="Text Box 2"/>
          <p:cNvSpPr txBox="1">
            <a:spLocks noChangeArrowheads="1"/>
          </p:cNvSpPr>
          <p:nvPr/>
        </p:nvSpPr>
        <p:spPr bwMode="auto">
          <a:xfrm>
            <a:off x="900113" y="1412875"/>
            <a:ext cx="8243887" cy="5149850"/>
          </a:xfrm>
          <a:prstGeom prst="rect">
            <a:avLst/>
          </a:prstGeom>
          <a:noFill/>
          <a:ln w="9525">
            <a:noFill/>
            <a:round/>
            <a:headEnd/>
            <a:tailEnd/>
          </a:ln>
          <a:effectLst/>
        </p:spPr>
        <p:txBody>
          <a:bodyPr/>
          <a:lstStyle/>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Under what conditions will there always be some key that maps some plaintext to a given ciphertext? </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If for an intercepted ciphertext c</a:t>
            </a:r>
            <a:r>
              <a:rPr lang="en-AU" sz="3200" baseline="-25000">
                <a:solidFill>
                  <a:srgbClr val="FFFFFF"/>
                </a:solidFill>
                <a:effectLst>
                  <a:outerShdw blurRad="38100" dist="38100" dir="2700000" algn="tl">
                    <a:srgbClr val="000000"/>
                  </a:outerShdw>
                </a:effectLst>
              </a:rPr>
              <a:t>j</a:t>
            </a:r>
            <a:r>
              <a:rPr lang="en-AU" sz="3200">
                <a:solidFill>
                  <a:srgbClr val="FFFFFF"/>
                </a:solidFill>
                <a:effectLst>
                  <a:outerShdw blurRad="38100" dist="38100" dir="2700000" algn="tl">
                    <a:srgbClr val="000000"/>
                  </a:outerShdw>
                </a:effectLst>
              </a:rPr>
              <a:t>, there is some plaintext m</a:t>
            </a:r>
            <a:r>
              <a:rPr lang="en-AU" sz="3200" baseline="-25000">
                <a:solidFill>
                  <a:srgbClr val="FFFFFF"/>
                </a:solidFill>
                <a:effectLst>
                  <a:outerShdw blurRad="38100" dist="38100" dir="2700000" algn="tl">
                    <a:srgbClr val="000000"/>
                  </a:outerShdw>
                </a:effectLst>
              </a:rPr>
              <a:t>i</a:t>
            </a:r>
            <a:r>
              <a:rPr lang="en-AU" sz="3200">
                <a:solidFill>
                  <a:srgbClr val="FFFFFF"/>
                </a:solidFill>
                <a:effectLst>
                  <a:outerShdw blurRad="38100" dist="38100" dir="2700000" algn="tl">
                    <a:srgbClr val="000000"/>
                  </a:outerShdw>
                </a:effectLst>
              </a:rPr>
              <a:t> for which there does not exist any key k that maps m</a:t>
            </a:r>
            <a:r>
              <a:rPr lang="en-AU" sz="3200" baseline="-25000">
                <a:solidFill>
                  <a:srgbClr val="FFFFFF"/>
                </a:solidFill>
                <a:effectLst>
                  <a:outerShdw blurRad="38100" dist="38100" dir="2700000" algn="tl">
                    <a:srgbClr val="000000"/>
                  </a:outerShdw>
                </a:effectLst>
              </a:rPr>
              <a:t>i</a:t>
            </a:r>
            <a:r>
              <a:rPr lang="en-AU" sz="3200">
                <a:solidFill>
                  <a:srgbClr val="FFFFFF"/>
                </a:solidFill>
                <a:effectLst>
                  <a:outerShdw blurRad="38100" dist="38100" dir="2700000" algn="tl">
                    <a:srgbClr val="000000"/>
                  </a:outerShdw>
                </a:effectLst>
              </a:rPr>
              <a:t> to c</a:t>
            </a:r>
            <a:r>
              <a:rPr lang="en-AU" sz="3200" baseline="-25000">
                <a:solidFill>
                  <a:srgbClr val="FFFFFF"/>
                </a:solidFill>
                <a:effectLst>
                  <a:outerShdw blurRad="38100" dist="38100" dir="2700000" algn="tl">
                    <a:srgbClr val="000000"/>
                  </a:outerShdw>
                </a:effectLst>
              </a:rPr>
              <a:t>j</a:t>
            </a:r>
            <a:r>
              <a:rPr lang="en-AU" sz="3200">
                <a:solidFill>
                  <a:srgbClr val="FFFFFF"/>
                </a:solidFill>
                <a:effectLst>
                  <a:outerShdw blurRad="38100" dist="38100" dir="2700000" algn="tl">
                    <a:srgbClr val="000000"/>
                  </a:outerShdw>
                </a:effectLst>
              </a:rPr>
              <a:t>, then the attacker has learned something</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If the attacker has ciphertext c</a:t>
            </a:r>
            <a:r>
              <a:rPr lang="en-AU" sz="3200" baseline="-25000">
                <a:solidFill>
                  <a:srgbClr val="FFFFFF"/>
                </a:solidFill>
                <a:effectLst>
                  <a:outerShdw blurRad="38100" dist="38100" dir="2700000" algn="tl">
                    <a:srgbClr val="000000"/>
                  </a:outerShdw>
                </a:effectLst>
              </a:rPr>
              <a:t>j</a:t>
            </a:r>
            <a:r>
              <a:rPr lang="en-AU" sz="3200">
                <a:solidFill>
                  <a:srgbClr val="FFFFFF"/>
                </a:solidFill>
                <a:effectLst>
                  <a:outerShdw blurRad="38100" dist="38100" dir="2700000" algn="tl">
                    <a:srgbClr val="000000"/>
                  </a:outerShdw>
                </a:effectLst>
              </a:rPr>
              <a:t> and known plaintext m</a:t>
            </a:r>
            <a:r>
              <a:rPr lang="en-AU" sz="3200" baseline="-25000">
                <a:solidFill>
                  <a:srgbClr val="FFFFFF"/>
                </a:solidFill>
                <a:effectLst>
                  <a:outerShdw blurRad="38100" dist="38100" dir="2700000" algn="tl">
                    <a:srgbClr val="000000"/>
                  </a:outerShdw>
                </a:effectLst>
              </a:rPr>
              <a:t>i</a:t>
            </a:r>
            <a:r>
              <a:rPr lang="en-AU" sz="3200">
                <a:solidFill>
                  <a:srgbClr val="FFFFFF"/>
                </a:solidFill>
                <a:effectLst>
                  <a:outerShdw blurRad="38100" dist="38100" dir="2700000" algn="tl">
                    <a:srgbClr val="000000"/>
                  </a:outerShdw>
                </a:effectLst>
              </a:rPr>
              <a:t>, then many keys may be eliminated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Brute Force Search</a:t>
            </a:r>
          </a:p>
        </p:txBody>
      </p:sp>
      <p:sp>
        <p:nvSpPr>
          <p:cNvPr id="18434" name="Text Box 2"/>
          <p:cNvSpPr txBox="1">
            <a:spLocks noChangeArrowheads="1"/>
          </p:cNvSpPr>
          <p:nvPr/>
        </p:nvSpPr>
        <p:spPr bwMode="auto">
          <a:xfrm>
            <a:off x="457200" y="1676400"/>
            <a:ext cx="8229600" cy="1828800"/>
          </a:xfrm>
          <a:prstGeom prst="rect">
            <a:avLst/>
          </a:prstGeom>
          <a:noFill/>
          <a:ln w="9525">
            <a:noFill/>
            <a:round/>
            <a:headEnd/>
            <a:tailEnd/>
          </a:ln>
          <a:effectLst/>
        </p:spPr>
        <p:txBody>
          <a:bodyPr/>
          <a:lstStyle/>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always possible to simply try every key </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most basic attack, exponential in key length </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assume either know / recognise plaintext</a:t>
            </a:r>
          </a:p>
          <a:p>
            <a:pPr marL="341313" indent="-341313" algn="ctr">
              <a:lnSpc>
                <a:spcPct val="90000"/>
              </a:lnSpc>
              <a:spcBef>
                <a:spcPts val="7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b="1">
              <a:solidFill>
                <a:srgbClr val="FFFFFF"/>
              </a:solidFill>
              <a:latin typeface="Times New Roman" pitchFamily="16" charset="0"/>
            </a:endParaRPr>
          </a:p>
          <a:p>
            <a:pPr marL="341313" indent="-341313">
              <a:lnSpc>
                <a:spcPct val="90000"/>
              </a:lnSpc>
              <a:spcBef>
                <a:spcPts val="7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a:solidFill>
                <a:srgbClr val="FFFFFF"/>
              </a:solidFill>
              <a:latin typeface="Times New Roman" pitchFamily="16" charset="0"/>
            </a:endParaRPr>
          </a:p>
          <a:p>
            <a:pPr marL="341313" indent="-341313">
              <a:lnSpc>
                <a:spcPct val="90000"/>
              </a:lnSpc>
              <a:spcBef>
                <a:spcPts val="7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800">
              <a:solidFill>
                <a:srgbClr val="FFFFFF"/>
              </a:solidFill>
              <a:effectLst>
                <a:outerShdw blurRad="38100" dist="38100" dir="2700000" algn="tl">
                  <a:srgbClr val="000000"/>
                </a:outerShdw>
              </a:effectLst>
            </a:endParaRPr>
          </a:p>
          <a:p>
            <a:pPr marL="341313" indent="-341313">
              <a:lnSpc>
                <a:spcPct val="90000"/>
              </a:lnSpc>
              <a:spcBef>
                <a:spcPts val="7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800">
              <a:solidFill>
                <a:srgbClr val="FFFFFF"/>
              </a:solidFill>
              <a:effectLst>
                <a:outerShdw blurRad="38100" dist="38100" dir="2700000" algn="tl">
                  <a:srgbClr val="000000"/>
                </a:outerShdw>
              </a:effectLst>
            </a:endParaRPr>
          </a:p>
          <a:p>
            <a:pPr marL="341313" indent="-341313">
              <a:lnSpc>
                <a:spcPct val="90000"/>
              </a:lnSpc>
              <a:spcBef>
                <a:spcPts val="7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800">
              <a:solidFill>
                <a:srgbClr val="FFFFFF"/>
              </a:solidFill>
              <a:effectLst>
                <a:outerShdw blurRad="38100" dist="38100" dir="2700000" algn="tl">
                  <a:srgbClr val="000000"/>
                </a:outerShdw>
              </a:effectLst>
            </a:endParaRPr>
          </a:p>
          <a:p>
            <a:pPr marL="341313" indent="-341313">
              <a:lnSpc>
                <a:spcPct val="90000"/>
              </a:lnSpc>
              <a:spcBef>
                <a:spcPts val="7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800">
              <a:solidFill>
                <a:srgbClr val="FFFFFF"/>
              </a:solidFill>
              <a:effectLst>
                <a:outerShdw blurRad="38100" dist="38100" dir="2700000" algn="tl">
                  <a:srgbClr val="000000"/>
                </a:outerShdw>
              </a:effectLst>
            </a:endParaRPr>
          </a:p>
        </p:txBody>
      </p:sp>
      <p:graphicFrame>
        <p:nvGraphicFramePr>
          <p:cNvPr id="18435" name="Group 3"/>
          <p:cNvGraphicFramePr>
            <a:graphicFrameLocks noGrp="1"/>
          </p:cNvGraphicFramePr>
          <p:nvPr/>
        </p:nvGraphicFramePr>
        <p:xfrm>
          <a:off x="533400" y="3581400"/>
          <a:ext cx="8078788" cy="2787652"/>
        </p:xfrm>
        <a:graphic>
          <a:graphicData uri="http://schemas.openxmlformats.org/drawingml/2006/table">
            <a:tbl>
              <a:tblPr/>
              <a:tblGrid>
                <a:gridCol w="1504950">
                  <a:extLst>
                    <a:ext uri="{9D8B030D-6E8A-4147-A177-3AD203B41FA5}">
                      <a16:colId xmlns:a16="http://schemas.microsoft.com/office/drawing/2014/main" val="20000"/>
                    </a:ext>
                  </a:extLst>
                </a:gridCol>
                <a:gridCol w="1936750">
                  <a:extLst>
                    <a:ext uri="{9D8B030D-6E8A-4147-A177-3AD203B41FA5}">
                      <a16:colId xmlns:a16="http://schemas.microsoft.com/office/drawing/2014/main" val="20001"/>
                    </a:ext>
                  </a:extLst>
                </a:gridCol>
                <a:gridCol w="2420938">
                  <a:extLst>
                    <a:ext uri="{9D8B030D-6E8A-4147-A177-3AD203B41FA5}">
                      <a16:colId xmlns:a16="http://schemas.microsoft.com/office/drawing/2014/main" val="20002"/>
                    </a:ext>
                  </a:extLst>
                </a:gridCol>
                <a:gridCol w="2216150">
                  <a:extLst>
                    <a:ext uri="{9D8B030D-6E8A-4147-A177-3AD203B41FA5}">
                      <a16:colId xmlns:a16="http://schemas.microsoft.com/office/drawing/2014/main" val="20003"/>
                    </a:ext>
                  </a:extLst>
                </a:gridCol>
              </a:tblGrid>
              <a:tr h="520700">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1" i="0" u="none" strike="noStrike" cap="none" normalizeH="0" baseline="0" smtClean="0">
                          <a:ln>
                            <a:noFill/>
                          </a:ln>
                          <a:solidFill>
                            <a:srgbClr val="FFFFFF"/>
                          </a:solidFill>
                          <a:effectLst/>
                          <a:latin typeface="Times New Roman" pitchFamily="16" charset="0"/>
                          <a:ea typeface="ＭＳ Ｐゴシック" pitchFamily="32" charset="-128"/>
                        </a:rPr>
                        <a:t>Key Size (bits)</a:t>
                      </a:r>
                    </a:p>
                  </a:txBody>
                  <a:tcPr marL="90000" marR="90000" marT="59147"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1" i="0" u="none" strike="noStrike" cap="none" normalizeH="0" baseline="0" smtClean="0">
                          <a:ln>
                            <a:noFill/>
                          </a:ln>
                          <a:solidFill>
                            <a:srgbClr val="FFFFFF"/>
                          </a:solidFill>
                          <a:effectLst/>
                          <a:latin typeface="Times New Roman" pitchFamily="16" charset="0"/>
                          <a:ea typeface="ＭＳ Ｐゴシック" pitchFamily="32" charset="-128"/>
                        </a:rPr>
                        <a:t>Number of Alternative Keys</a:t>
                      </a:r>
                    </a:p>
                  </a:txBody>
                  <a:tcPr marL="90000" marR="90000" marT="59147"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1" i="0" u="none" strike="noStrike" cap="none" normalizeH="0" baseline="0" smtClean="0">
                          <a:ln>
                            <a:noFill/>
                          </a:ln>
                          <a:solidFill>
                            <a:srgbClr val="FFFFFF"/>
                          </a:solidFill>
                          <a:effectLst/>
                          <a:latin typeface="Times New Roman" pitchFamily="16" charset="0"/>
                          <a:ea typeface="ＭＳ Ｐゴシック" pitchFamily="32" charset="-128"/>
                        </a:rPr>
                        <a:t>Time required at 1 decryption/µs</a:t>
                      </a:r>
                    </a:p>
                  </a:txBody>
                  <a:tcPr marL="90000" marR="90000" marT="59147"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1" i="0" u="none" strike="noStrike" cap="none" normalizeH="0" baseline="0" smtClean="0">
                          <a:ln>
                            <a:noFill/>
                          </a:ln>
                          <a:solidFill>
                            <a:srgbClr val="FFFFFF"/>
                          </a:solidFill>
                          <a:effectLst/>
                          <a:latin typeface="Times New Roman" pitchFamily="16" charset="0"/>
                          <a:ea typeface="ＭＳ Ｐゴシック" pitchFamily="32" charset="-128"/>
                        </a:rPr>
                        <a:t>Time required at 10</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6</a:t>
                      </a:r>
                      <a:r>
                        <a:rPr kumimoji="0" lang="en-US" sz="1400" b="1" i="0" u="none" strike="noStrike" cap="none" normalizeH="0" baseline="0" smtClean="0">
                          <a:ln>
                            <a:noFill/>
                          </a:ln>
                          <a:solidFill>
                            <a:srgbClr val="FFFFFF"/>
                          </a:solidFill>
                          <a:effectLst/>
                          <a:latin typeface="Times New Roman" pitchFamily="16" charset="0"/>
                          <a:ea typeface="ＭＳ Ｐゴシック" pitchFamily="32" charset="-128"/>
                        </a:rPr>
                        <a:t> decryptions/µs</a:t>
                      </a:r>
                    </a:p>
                  </a:txBody>
                  <a:tcPr marL="90000" marR="90000" marT="59147"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32</a:t>
                      </a:r>
                    </a:p>
                  </a:txBody>
                  <a:tcPr marL="90000" marR="90000" marT="59147"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2</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32</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 4.3 </a:t>
                      </a:r>
                      <a:r>
                        <a:rPr kumimoji="0" lang="en-US" sz="1400" b="0" i="0" u="none" strike="noStrike" cap="none" normalizeH="0" baseline="0" smtClean="0">
                          <a:ln>
                            <a:noFill/>
                          </a:ln>
                          <a:solidFill>
                            <a:srgbClr val="FFFFFF"/>
                          </a:solidFill>
                          <a:effectLst/>
                          <a:latin typeface="Symbol" pitchFamily="16" charset="2"/>
                          <a:ea typeface="ＭＳ Ｐゴシック" pitchFamily="32" charset="-128"/>
                        </a:rPr>
                        <a:t></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10</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9</a:t>
                      </a:r>
                    </a:p>
                  </a:txBody>
                  <a:tcPr marL="90000" marR="90000" marT="59147"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2</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31</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µs	= 35.8 minutes</a:t>
                      </a:r>
                    </a:p>
                  </a:txBody>
                  <a:tcPr marL="90000" marR="90000" marT="59147"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2.15 milliseconds</a:t>
                      </a:r>
                    </a:p>
                  </a:txBody>
                  <a:tcPr marL="90000" marR="90000" marT="59147"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56</a:t>
                      </a:r>
                    </a:p>
                  </a:txBody>
                  <a:tcPr marL="90000" marR="90000" marT="59147"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2</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56</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 7.2 </a:t>
                      </a:r>
                      <a:r>
                        <a:rPr kumimoji="0" lang="en-US" sz="1400" b="0" i="0" u="none" strike="noStrike" cap="none" normalizeH="0" baseline="0" smtClean="0">
                          <a:ln>
                            <a:noFill/>
                          </a:ln>
                          <a:solidFill>
                            <a:srgbClr val="FFFFFF"/>
                          </a:solidFill>
                          <a:effectLst/>
                          <a:latin typeface="Symbol" pitchFamily="16" charset="2"/>
                          <a:ea typeface="ＭＳ Ｐゴシック" pitchFamily="32" charset="-128"/>
                        </a:rPr>
                        <a:t></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10</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16</a:t>
                      </a:r>
                    </a:p>
                  </a:txBody>
                  <a:tcPr marL="90000" marR="90000" marT="59147"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2</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55</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µs	= 1142 years</a:t>
                      </a:r>
                    </a:p>
                  </a:txBody>
                  <a:tcPr marL="90000" marR="90000" marT="59147"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10.01 hours</a:t>
                      </a:r>
                    </a:p>
                  </a:txBody>
                  <a:tcPr marL="90000" marR="90000" marT="59147"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938">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128</a:t>
                      </a:r>
                    </a:p>
                  </a:txBody>
                  <a:tcPr marL="90000" marR="90000" marT="59147"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2</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128</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 3.4 </a:t>
                      </a:r>
                      <a:r>
                        <a:rPr kumimoji="0" lang="en-US" sz="1400" b="0" i="0" u="none" strike="noStrike" cap="none" normalizeH="0" baseline="0" smtClean="0">
                          <a:ln>
                            <a:noFill/>
                          </a:ln>
                          <a:solidFill>
                            <a:srgbClr val="FFFFFF"/>
                          </a:solidFill>
                          <a:effectLst/>
                          <a:latin typeface="Symbol" pitchFamily="16" charset="2"/>
                          <a:ea typeface="ＭＳ Ｐゴシック" pitchFamily="32" charset="-128"/>
                        </a:rPr>
                        <a:t></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10</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38</a:t>
                      </a:r>
                    </a:p>
                  </a:txBody>
                  <a:tcPr marL="90000" marR="90000" marT="59147"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2</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127</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µs	= 5.4 </a:t>
                      </a:r>
                      <a:r>
                        <a:rPr kumimoji="0" lang="en-US" sz="1400" b="0" i="0" u="none" strike="noStrike" cap="none" normalizeH="0" baseline="0" smtClean="0">
                          <a:ln>
                            <a:noFill/>
                          </a:ln>
                          <a:solidFill>
                            <a:srgbClr val="FFFFFF"/>
                          </a:solidFill>
                          <a:effectLst/>
                          <a:latin typeface="Symbol" pitchFamily="16" charset="2"/>
                          <a:ea typeface="ＭＳ Ｐゴシック" pitchFamily="32" charset="-128"/>
                        </a:rPr>
                        <a:t></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10</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24</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years</a:t>
                      </a:r>
                    </a:p>
                  </a:txBody>
                  <a:tcPr marL="90000" marR="90000" marT="59147"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5.4 </a:t>
                      </a:r>
                      <a:r>
                        <a:rPr kumimoji="0" lang="en-US" sz="1400" b="0" i="0" u="none" strike="noStrike" cap="none" normalizeH="0" baseline="0" smtClean="0">
                          <a:ln>
                            <a:noFill/>
                          </a:ln>
                          <a:solidFill>
                            <a:srgbClr val="FFFFFF"/>
                          </a:solidFill>
                          <a:effectLst/>
                          <a:latin typeface="Symbol" pitchFamily="16" charset="2"/>
                          <a:ea typeface="ＭＳ Ｐゴシック" pitchFamily="32" charset="-128"/>
                        </a:rPr>
                        <a:t></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10</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18</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years</a:t>
                      </a:r>
                    </a:p>
                  </a:txBody>
                  <a:tcPr marL="90000" marR="90000" marT="59147"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938">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168</a:t>
                      </a:r>
                    </a:p>
                  </a:txBody>
                  <a:tcPr marL="90000" marR="90000" marT="59147"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2</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168</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 3.7 </a:t>
                      </a:r>
                      <a:r>
                        <a:rPr kumimoji="0" lang="en-US" sz="1400" b="0" i="0" u="none" strike="noStrike" cap="none" normalizeH="0" baseline="0" smtClean="0">
                          <a:ln>
                            <a:noFill/>
                          </a:ln>
                          <a:solidFill>
                            <a:srgbClr val="FFFFFF"/>
                          </a:solidFill>
                          <a:effectLst/>
                          <a:latin typeface="Symbol" pitchFamily="16" charset="2"/>
                          <a:ea typeface="ＭＳ Ｐゴシック" pitchFamily="32" charset="-128"/>
                        </a:rPr>
                        <a:t></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10</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50</a:t>
                      </a:r>
                    </a:p>
                  </a:txBody>
                  <a:tcPr marL="90000" marR="90000" marT="59147"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2</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167</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µs	= 5.9 </a:t>
                      </a:r>
                      <a:r>
                        <a:rPr kumimoji="0" lang="en-US" sz="1400" b="0" i="0" u="none" strike="noStrike" cap="none" normalizeH="0" baseline="0" smtClean="0">
                          <a:ln>
                            <a:noFill/>
                          </a:ln>
                          <a:solidFill>
                            <a:srgbClr val="FFFFFF"/>
                          </a:solidFill>
                          <a:effectLst/>
                          <a:latin typeface="Symbol" pitchFamily="16" charset="2"/>
                          <a:ea typeface="ＭＳ Ｐゴシック" pitchFamily="32" charset="-128"/>
                        </a:rPr>
                        <a:t></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10</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36</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years</a:t>
                      </a:r>
                    </a:p>
                  </a:txBody>
                  <a:tcPr marL="90000" marR="90000" marT="59147"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5.9 </a:t>
                      </a:r>
                      <a:r>
                        <a:rPr kumimoji="0" lang="en-US" sz="1400" b="0" i="0" u="none" strike="noStrike" cap="none" normalizeH="0" baseline="0" smtClean="0">
                          <a:ln>
                            <a:noFill/>
                          </a:ln>
                          <a:solidFill>
                            <a:srgbClr val="FFFFFF"/>
                          </a:solidFill>
                          <a:effectLst/>
                          <a:latin typeface="Symbol" pitchFamily="16" charset="2"/>
                          <a:ea typeface="ＭＳ Ｐゴシック" pitchFamily="32" charset="-128"/>
                        </a:rPr>
                        <a:t></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10</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30</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years</a:t>
                      </a:r>
                    </a:p>
                  </a:txBody>
                  <a:tcPr marL="90000" marR="90000" marT="59147"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2450">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26 characters (permutation)</a:t>
                      </a:r>
                    </a:p>
                  </a:txBody>
                  <a:tcPr marL="90000" marR="90000" marT="59147"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26! = 4 </a:t>
                      </a:r>
                      <a:r>
                        <a:rPr kumimoji="0" lang="en-US" sz="1400" b="0" i="0" u="none" strike="noStrike" cap="none" normalizeH="0" baseline="0" smtClean="0">
                          <a:ln>
                            <a:noFill/>
                          </a:ln>
                          <a:solidFill>
                            <a:srgbClr val="FFFFFF"/>
                          </a:solidFill>
                          <a:effectLst/>
                          <a:latin typeface="Symbol" pitchFamily="16" charset="2"/>
                          <a:ea typeface="ＭＳ Ｐゴシック" pitchFamily="32" charset="-128"/>
                        </a:rPr>
                        <a:t></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10</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26</a:t>
                      </a:r>
                    </a:p>
                  </a:txBody>
                  <a:tcPr marL="90000" marR="90000" marT="59147"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2 </a:t>
                      </a:r>
                      <a:r>
                        <a:rPr kumimoji="0" lang="en-US" sz="1400" b="0" i="0" u="none" strike="noStrike" cap="none" normalizeH="0" baseline="0" smtClean="0">
                          <a:ln>
                            <a:noFill/>
                          </a:ln>
                          <a:solidFill>
                            <a:srgbClr val="FFFFFF"/>
                          </a:solidFill>
                          <a:effectLst/>
                          <a:latin typeface="Symbol" pitchFamily="16" charset="2"/>
                          <a:ea typeface="ＭＳ Ｐゴシック" pitchFamily="32" charset="-128"/>
                        </a:rPr>
                        <a:t></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10</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26</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µs	= 6.4 </a:t>
                      </a:r>
                      <a:r>
                        <a:rPr kumimoji="0" lang="en-US" sz="1400" b="0" i="0" u="none" strike="noStrike" cap="none" normalizeH="0" baseline="0" smtClean="0">
                          <a:ln>
                            <a:noFill/>
                          </a:ln>
                          <a:solidFill>
                            <a:srgbClr val="FFFFFF"/>
                          </a:solidFill>
                          <a:effectLst/>
                          <a:latin typeface="Symbol" pitchFamily="16" charset="2"/>
                          <a:ea typeface="ＭＳ Ｐゴシック" pitchFamily="32" charset="-128"/>
                        </a:rPr>
                        <a:t></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10</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12</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years</a:t>
                      </a:r>
                    </a:p>
                  </a:txBody>
                  <a:tcPr marL="90000" marR="90000" marT="59147"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6.4 </a:t>
                      </a:r>
                      <a:r>
                        <a:rPr kumimoji="0" lang="en-US" sz="1400" b="0" i="0" u="none" strike="noStrike" cap="none" normalizeH="0" baseline="0" smtClean="0">
                          <a:ln>
                            <a:noFill/>
                          </a:ln>
                          <a:solidFill>
                            <a:srgbClr val="FFFFFF"/>
                          </a:solidFill>
                          <a:effectLst/>
                          <a:latin typeface="Symbol" pitchFamily="16" charset="2"/>
                          <a:ea typeface="ＭＳ Ｐゴシック" pitchFamily="32" charset="-128"/>
                        </a:rPr>
                        <a:t></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10</a:t>
                      </a:r>
                      <a:r>
                        <a:rPr kumimoji="0" lang="en-US" sz="1400" b="0" i="0" u="none" strike="noStrike" cap="none" normalizeH="0" baseline="30000" smtClean="0">
                          <a:ln>
                            <a:noFill/>
                          </a:ln>
                          <a:solidFill>
                            <a:srgbClr val="FFFFFF"/>
                          </a:solidFill>
                          <a:effectLst/>
                          <a:latin typeface="Times New Roman" pitchFamily="16" charset="0"/>
                          <a:ea typeface="ＭＳ Ｐゴシック" pitchFamily="32" charset="-128"/>
                        </a:rPr>
                        <a:t>6</a:t>
                      </a:r>
                      <a:r>
                        <a:rPr kumimoji="0" lang="en-US" sz="1400" b="0" i="0" u="none" strike="noStrike" cap="none" normalizeH="0" baseline="0" smtClean="0">
                          <a:ln>
                            <a:noFill/>
                          </a:ln>
                          <a:solidFill>
                            <a:srgbClr val="FFFFFF"/>
                          </a:solidFill>
                          <a:effectLst/>
                          <a:latin typeface="Times New Roman" pitchFamily="16" charset="0"/>
                          <a:ea typeface="ＭＳ Ｐゴシック" pitchFamily="32" charset="-128"/>
                        </a:rPr>
                        <a:t> years</a:t>
                      </a:r>
                    </a:p>
                  </a:txBody>
                  <a:tcPr marL="90000" marR="90000" marT="59147"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457200" y="131763"/>
            <a:ext cx="8229600" cy="14319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Classical Substitution Ciphers</a:t>
            </a:r>
          </a:p>
        </p:txBody>
      </p:sp>
      <p:sp>
        <p:nvSpPr>
          <p:cNvPr id="19458"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where </a:t>
            </a:r>
            <a:r>
              <a:rPr lang="en-AU" sz="3200">
                <a:solidFill>
                  <a:srgbClr val="FFFFFF"/>
                </a:solidFill>
                <a:effectLst>
                  <a:outerShdw blurRad="38100" dist="38100" dir="2700000" algn="tl">
                    <a:srgbClr val="000000"/>
                  </a:outerShdw>
                </a:effectLst>
              </a:rPr>
              <a:t>letters of plaintext are replaced by other letters or by numbers or symbols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or if plaintext is </a:t>
            </a:r>
            <a:r>
              <a:rPr lang="en-AU" sz="3200">
                <a:solidFill>
                  <a:srgbClr val="FFFFFF"/>
                </a:solidFill>
                <a:effectLst>
                  <a:outerShdw blurRad="38100" dist="38100" dir="2700000" algn="tl">
                    <a:srgbClr val="000000"/>
                  </a:outerShdw>
                </a:effectLst>
              </a:rPr>
              <a:t>viewed as a sequence of bits, then substitution involves replacing plaintext bit patterns with ciphertext bit patterns</a:t>
            </a:r>
          </a:p>
          <a:p>
            <a:pPr marL="341313" indent="-341313">
              <a:spcBef>
                <a:spcPts val="8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3200">
              <a:solidFill>
                <a:srgbClr val="FFFFFF"/>
              </a:solidFill>
              <a:effectLst>
                <a:outerShdw blurRad="38100" dist="38100" dir="2700000" algn="tl">
                  <a:srgbClr val="000000"/>
                </a:outerShdw>
              </a:effectLst>
            </a:endParaRPr>
          </a:p>
          <a:p>
            <a:pPr marL="341313" indent="-341313">
              <a:spcBef>
                <a:spcPts val="8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320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Caesar Cipher</a:t>
            </a:r>
          </a:p>
        </p:txBody>
      </p:sp>
      <p:sp>
        <p:nvSpPr>
          <p:cNvPr id="20482"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earliest known substitution cipher</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by Julius Caesar </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first attested use in military affairs</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replaces each letter by 3rd letter on</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example:</a:t>
            </a:r>
          </a:p>
          <a:p>
            <a:pPr lvl="1" indent="-284163">
              <a:lnSpc>
                <a:spcPct val="90000"/>
              </a:lnSpc>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latin typeface="Lucida Console" pitchFamily="49" charset="0"/>
              </a:rPr>
              <a:t>meet me after the toga party</a:t>
            </a:r>
          </a:p>
          <a:p>
            <a:pPr lvl="1" indent="-284163">
              <a:lnSpc>
                <a:spcPct val="90000"/>
              </a:lnSpc>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latin typeface="Lucida Console" pitchFamily="49" charset="0"/>
              </a:rPr>
              <a:t>PHHW PH DIWHU WKH WRJD SDUWB</a:t>
            </a:r>
          </a:p>
          <a:p>
            <a:pPr marL="341313" indent="-341313">
              <a:lnSpc>
                <a:spcPct val="90000"/>
              </a:lnSpc>
              <a:spcBef>
                <a:spcPts val="8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3200">
              <a:solidFill>
                <a:srgbClr val="FFFFFF"/>
              </a:solidFill>
              <a:effectLst>
                <a:outerShdw blurRad="38100" dist="38100" dir="2700000" algn="tl">
                  <a:srgbClr val="000000"/>
                </a:outerShdw>
              </a:effectLst>
              <a:latin typeface="Lucida Console"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Caesar Cipher</a:t>
            </a:r>
          </a:p>
        </p:txBody>
      </p:sp>
      <p:sp>
        <p:nvSpPr>
          <p:cNvPr id="21506"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can define transformation as:</a:t>
            </a:r>
          </a:p>
          <a:p>
            <a:pPr lvl="1" indent="-284163">
              <a:spcBef>
                <a:spcPts val="45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1800">
                <a:solidFill>
                  <a:srgbClr val="FFFFFF"/>
                </a:solidFill>
                <a:effectLst>
                  <a:outerShdw blurRad="38100" dist="38100" dir="2700000" algn="tl">
                    <a:srgbClr val="000000"/>
                  </a:outerShdw>
                </a:effectLst>
                <a:latin typeface="Courier New" charset="0"/>
              </a:rPr>
              <a:t>a b c d e f g h i j k l m n o p q r s t u v w x y z = IN</a:t>
            </a:r>
          </a:p>
          <a:p>
            <a:pPr lvl="1" indent="-284163">
              <a:spcBef>
                <a:spcPts val="45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1800">
                <a:solidFill>
                  <a:srgbClr val="FFFFFF"/>
                </a:solidFill>
                <a:effectLst>
                  <a:outerShdw blurRad="38100" dist="38100" dir="2700000" algn="tl">
                    <a:srgbClr val="000000"/>
                  </a:outerShdw>
                </a:effectLst>
                <a:latin typeface="Courier New" charset="0"/>
              </a:rPr>
              <a:t>D E F G H I J K L M N O P Q R S T U V W X Y Z A B C = OUT</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mathematically give each letter a number</a:t>
            </a:r>
          </a:p>
          <a:p>
            <a:pPr lvl="1" indent="-284163">
              <a:spcBef>
                <a:spcPts val="35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1400">
                <a:solidFill>
                  <a:srgbClr val="FFFFFF"/>
                </a:solidFill>
                <a:effectLst>
                  <a:outerShdw blurRad="38100" dist="38100" dir="2700000" algn="tl">
                    <a:srgbClr val="000000"/>
                  </a:outerShdw>
                </a:effectLst>
                <a:latin typeface="Courier New" charset="0"/>
              </a:rPr>
              <a:t>a b c d e f g h i j  k  l  m  n  o  p  q  r  s  t  u  v  w  x  y  z</a:t>
            </a:r>
          </a:p>
          <a:p>
            <a:pPr lvl="1" indent="-284163">
              <a:spcBef>
                <a:spcPts val="35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1400">
                <a:solidFill>
                  <a:srgbClr val="FFFFFF"/>
                </a:solidFill>
                <a:effectLst>
                  <a:outerShdw blurRad="38100" dist="38100" dir="2700000" algn="tl">
                    <a:srgbClr val="000000"/>
                  </a:outerShdw>
                </a:effectLst>
                <a:latin typeface="Courier New" charset="0"/>
              </a:rPr>
              <a:t>0 1 2 3 4 5 6 7 8 9 10 11 12 13 14 15 16 17 18 19 20 21 22 23 24 25</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then have Caesar (rotation) cipher as:</a:t>
            </a:r>
          </a:p>
          <a:p>
            <a:pPr lvl="1" indent="-284163">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i="1">
                <a:solidFill>
                  <a:srgbClr val="FFFFFF"/>
                </a:solidFill>
                <a:effectLst>
                  <a:outerShdw blurRad="38100" dist="38100" dir="2700000" algn="tl">
                    <a:srgbClr val="000000"/>
                  </a:outerShdw>
                </a:effectLst>
              </a:rPr>
              <a:t>c </a:t>
            </a:r>
            <a:r>
              <a:rPr lang="en-AU" sz="2800">
                <a:solidFill>
                  <a:srgbClr val="FFFFFF"/>
                </a:solidFill>
                <a:effectLst>
                  <a:outerShdw blurRad="38100" dist="38100" dir="2700000" algn="tl">
                    <a:srgbClr val="000000"/>
                  </a:outerShdw>
                </a:effectLst>
              </a:rPr>
              <a:t>= E(k, </a:t>
            </a:r>
            <a:r>
              <a:rPr lang="en-AU" sz="2800" i="1">
                <a:solidFill>
                  <a:srgbClr val="FFFFFF"/>
                </a:solidFill>
                <a:effectLst>
                  <a:outerShdw blurRad="38100" dist="38100" dir="2700000" algn="tl">
                    <a:srgbClr val="000000"/>
                  </a:outerShdw>
                </a:effectLst>
              </a:rPr>
              <a:t>p</a:t>
            </a:r>
            <a:r>
              <a:rPr lang="en-AU" sz="2800">
                <a:solidFill>
                  <a:srgbClr val="FFFFFF"/>
                </a:solidFill>
                <a:effectLst>
                  <a:outerShdw blurRad="38100" dist="38100" dir="2700000" algn="tl">
                    <a:srgbClr val="000000"/>
                  </a:outerShdw>
                </a:effectLst>
              </a:rPr>
              <a:t>) = (</a:t>
            </a:r>
            <a:r>
              <a:rPr lang="en-AU" sz="2800" i="1">
                <a:solidFill>
                  <a:srgbClr val="FFFFFF"/>
                </a:solidFill>
                <a:effectLst>
                  <a:outerShdw blurRad="38100" dist="38100" dir="2700000" algn="tl">
                    <a:srgbClr val="000000"/>
                  </a:outerShdw>
                </a:effectLst>
              </a:rPr>
              <a:t>p </a:t>
            </a:r>
            <a:r>
              <a:rPr lang="en-AU" sz="2800">
                <a:solidFill>
                  <a:srgbClr val="FFFFFF"/>
                </a:solidFill>
                <a:effectLst>
                  <a:outerShdw blurRad="38100" dist="38100" dir="2700000" algn="tl">
                    <a:srgbClr val="000000"/>
                  </a:outerShdw>
                </a:effectLst>
              </a:rPr>
              <a:t>+ </a:t>
            </a:r>
            <a:r>
              <a:rPr lang="en-AU" sz="2800" i="1">
                <a:solidFill>
                  <a:srgbClr val="FFFFFF"/>
                </a:solidFill>
                <a:effectLst>
                  <a:outerShdw blurRad="38100" dist="38100" dir="2700000" algn="tl">
                    <a:srgbClr val="000000"/>
                  </a:outerShdw>
                </a:effectLst>
              </a:rPr>
              <a:t>k</a:t>
            </a:r>
            <a:r>
              <a:rPr lang="en-AU" sz="2800">
                <a:solidFill>
                  <a:srgbClr val="FFFFFF"/>
                </a:solidFill>
                <a:effectLst>
                  <a:outerShdw blurRad="38100" dist="38100" dir="2700000" algn="tl">
                    <a:srgbClr val="000000"/>
                  </a:outerShdw>
                </a:effectLst>
              </a:rPr>
              <a:t>) mod (26)</a:t>
            </a:r>
          </a:p>
          <a:p>
            <a:pPr lvl="1" indent="-284163">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i="1">
                <a:solidFill>
                  <a:srgbClr val="FFFFFF"/>
                </a:solidFill>
                <a:effectLst>
                  <a:outerShdw blurRad="38100" dist="38100" dir="2700000" algn="tl">
                    <a:srgbClr val="000000"/>
                  </a:outerShdw>
                </a:effectLst>
              </a:rPr>
              <a:t>p </a:t>
            </a:r>
            <a:r>
              <a:rPr lang="en-AU" sz="2800">
                <a:solidFill>
                  <a:srgbClr val="FFFFFF"/>
                </a:solidFill>
                <a:effectLst>
                  <a:outerShdw blurRad="38100" dist="38100" dir="2700000" algn="tl">
                    <a:srgbClr val="000000"/>
                  </a:outerShdw>
                </a:effectLst>
              </a:rPr>
              <a:t>= D(k, c) = (c – </a:t>
            </a:r>
            <a:r>
              <a:rPr lang="en-AU" sz="2800" i="1">
                <a:solidFill>
                  <a:srgbClr val="FFFFFF"/>
                </a:solidFill>
                <a:effectLst>
                  <a:outerShdw blurRad="38100" dist="38100" dir="2700000" algn="tl">
                    <a:srgbClr val="000000"/>
                  </a:outerShdw>
                </a:effectLst>
              </a:rPr>
              <a:t>k</a:t>
            </a:r>
            <a:r>
              <a:rPr lang="en-AU" sz="2800">
                <a:solidFill>
                  <a:srgbClr val="FFFFFF"/>
                </a:solidFill>
                <a:effectLst>
                  <a:outerShdw blurRad="38100" dist="38100" dir="2700000" algn="tl">
                    <a:srgbClr val="000000"/>
                  </a:outerShdw>
                </a:effectLst>
              </a:rPr>
              <a:t>) mod (26)</a:t>
            </a:r>
          </a:p>
          <a:p>
            <a:pPr marL="341313" indent="-341313">
              <a:spcBef>
                <a:spcPts val="8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320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7200" y="131763"/>
            <a:ext cx="8229600" cy="14319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Cryptanalysis of Caesar Cipher </a:t>
            </a:r>
          </a:p>
        </p:txBody>
      </p:sp>
      <p:sp>
        <p:nvSpPr>
          <p:cNvPr id="22530"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only have 26 possible ciphers </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A maps to A,B,..Z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could simply try each in turn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a </a:t>
            </a:r>
            <a:r>
              <a:rPr lang="en-AU" sz="3200" b="1">
                <a:solidFill>
                  <a:srgbClr val="FFFFFF"/>
                </a:solidFill>
                <a:effectLst>
                  <a:outerShdw blurRad="38100" dist="38100" dir="2700000" algn="tl">
                    <a:srgbClr val="000000"/>
                  </a:outerShdw>
                </a:effectLst>
              </a:rPr>
              <a:t>brute force search</a:t>
            </a:r>
            <a:r>
              <a:rPr lang="en-AU" sz="3200">
                <a:solidFill>
                  <a:srgbClr val="FFFFFF"/>
                </a:solidFill>
                <a:effectLst>
                  <a:outerShdw blurRad="38100" dist="38100" dir="2700000" algn="tl">
                    <a:srgbClr val="000000"/>
                  </a:outerShdw>
                </a:effectLst>
              </a:rPr>
              <a:t>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given ciphertext, just try all shifts of letters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do need to recognize when have plaintext</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eg. break ciphertext "GCUA VQ DTGCM"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Affine Cipher</a:t>
            </a:r>
          </a:p>
        </p:txBody>
      </p:sp>
      <p:sp>
        <p:nvSpPr>
          <p:cNvPr id="23554" name="Text Box 2"/>
          <p:cNvSpPr txBox="1">
            <a:spLocks noChangeArrowheads="1"/>
          </p:cNvSpPr>
          <p:nvPr/>
        </p:nvSpPr>
        <p:spPr bwMode="auto">
          <a:xfrm>
            <a:off x="468313" y="1341438"/>
            <a:ext cx="8229600" cy="4454525"/>
          </a:xfrm>
          <a:prstGeom prst="rect">
            <a:avLst/>
          </a:prstGeom>
          <a:noFill/>
          <a:ln w="9525">
            <a:noFill/>
            <a:round/>
            <a:headEnd/>
            <a:tailEnd/>
          </a:ln>
          <a:effectLst/>
        </p:spPr>
        <p:txBody>
          <a:bodyPr/>
          <a:lstStyle/>
          <a:p>
            <a:pPr marL="341313" indent="-341313">
              <a:spcBef>
                <a:spcPts val="9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a:solidFill>
                  <a:srgbClr val="FFFFFF"/>
                </a:solidFill>
                <a:effectLst>
                  <a:outerShdw blurRad="38100" dist="38100" dir="2700000" algn="tl">
                    <a:srgbClr val="000000"/>
                  </a:outerShdw>
                </a:effectLst>
              </a:rPr>
              <a:t>broaden to include multiplication</a:t>
            </a:r>
          </a:p>
          <a:p>
            <a:pPr marL="341313" indent="-341313">
              <a:spcBef>
                <a:spcPts val="9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a:solidFill>
                  <a:srgbClr val="FFFFFF"/>
                </a:solidFill>
                <a:effectLst>
                  <a:outerShdw blurRad="38100" dist="38100" dir="2700000" algn="tl">
                    <a:srgbClr val="000000"/>
                  </a:outerShdw>
                </a:effectLst>
              </a:rPr>
              <a:t>can define affine transformation as:</a:t>
            </a:r>
          </a:p>
          <a:p>
            <a:pPr lvl="1" indent="-284163">
              <a:spcBef>
                <a:spcPts val="8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i="1">
                <a:solidFill>
                  <a:srgbClr val="FFFFFF"/>
                </a:solidFill>
                <a:effectLst>
                  <a:outerShdw blurRad="38100" dist="38100" dir="2700000" algn="tl">
                    <a:srgbClr val="000000"/>
                  </a:outerShdw>
                </a:effectLst>
              </a:rPr>
              <a:t>c </a:t>
            </a:r>
            <a:r>
              <a:rPr lang="en-AU" sz="3200">
                <a:solidFill>
                  <a:srgbClr val="FFFFFF"/>
                </a:solidFill>
                <a:effectLst>
                  <a:outerShdw blurRad="38100" dist="38100" dir="2700000" algn="tl">
                    <a:srgbClr val="000000"/>
                  </a:outerShdw>
                </a:effectLst>
              </a:rPr>
              <a:t>= E(k, </a:t>
            </a:r>
            <a:r>
              <a:rPr lang="en-AU" sz="3200" i="1">
                <a:solidFill>
                  <a:srgbClr val="FFFFFF"/>
                </a:solidFill>
                <a:effectLst>
                  <a:outerShdw blurRad="38100" dist="38100" dir="2700000" algn="tl">
                    <a:srgbClr val="000000"/>
                  </a:outerShdw>
                </a:effectLst>
              </a:rPr>
              <a:t>p</a:t>
            </a:r>
            <a:r>
              <a:rPr lang="en-AU" sz="3200">
                <a:solidFill>
                  <a:srgbClr val="FFFFFF"/>
                </a:solidFill>
                <a:effectLst>
                  <a:outerShdw blurRad="38100" dist="38100" dir="2700000" algn="tl">
                    <a:srgbClr val="000000"/>
                  </a:outerShdw>
                </a:effectLst>
              </a:rPr>
              <a:t>) = (a</a:t>
            </a:r>
            <a:r>
              <a:rPr lang="en-AU" sz="3200" i="1">
                <a:solidFill>
                  <a:srgbClr val="FFFFFF"/>
                </a:solidFill>
                <a:effectLst>
                  <a:outerShdw blurRad="38100" dist="38100" dir="2700000" algn="tl">
                    <a:srgbClr val="000000"/>
                  </a:outerShdw>
                </a:effectLst>
              </a:rPr>
              <a:t>p </a:t>
            </a:r>
            <a:r>
              <a:rPr lang="en-AU" sz="3200">
                <a:solidFill>
                  <a:srgbClr val="FFFFFF"/>
                </a:solidFill>
                <a:effectLst>
                  <a:outerShdw blurRad="38100" dist="38100" dir="2700000" algn="tl">
                    <a:srgbClr val="000000"/>
                  </a:outerShdw>
                </a:effectLst>
              </a:rPr>
              <a:t>+ </a:t>
            </a:r>
            <a:r>
              <a:rPr lang="en-AU" sz="3200" i="1">
                <a:solidFill>
                  <a:srgbClr val="FFFFFF"/>
                </a:solidFill>
                <a:effectLst>
                  <a:outerShdw blurRad="38100" dist="38100" dir="2700000" algn="tl">
                    <a:srgbClr val="000000"/>
                  </a:outerShdw>
                </a:effectLst>
              </a:rPr>
              <a:t>b</a:t>
            </a:r>
            <a:r>
              <a:rPr lang="en-AU" sz="3200">
                <a:solidFill>
                  <a:srgbClr val="FFFFFF"/>
                </a:solidFill>
                <a:effectLst>
                  <a:outerShdw blurRad="38100" dist="38100" dir="2700000" algn="tl">
                    <a:srgbClr val="000000"/>
                  </a:outerShdw>
                </a:effectLst>
              </a:rPr>
              <a:t>) mod (26)</a:t>
            </a:r>
          </a:p>
          <a:p>
            <a:pPr lvl="1" indent="-284163">
              <a:spcBef>
                <a:spcPts val="8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i="1">
                <a:solidFill>
                  <a:srgbClr val="FFFFFF"/>
                </a:solidFill>
                <a:effectLst>
                  <a:outerShdw blurRad="38100" dist="38100" dir="2700000" algn="tl">
                    <a:srgbClr val="000000"/>
                  </a:outerShdw>
                </a:effectLst>
              </a:rPr>
              <a:t>p </a:t>
            </a:r>
            <a:r>
              <a:rPr lang="en-AU" sz="3200">
                <a:solidFill>
                  <a:srgbClr val="FFFFFF"/>
                </a:solidFill>
                <a:effectLst>
                  <a:outerShdw blurRad="38100" dist="38100" dir="2700000" algn="tl">
                    <a:srgbClr val="000000"/>
                  </a:outerShdw>
                </a:effectLst>
              </a:rPr>
              <a:t>= D(k, c) = (a</a:t>
            </a:r>
            <a:r>
              <a:rPr lang="en-AU" sz="3200" baseline="30000">
                <a:solidFill>
                  <a:srgbClr val="FFFFFF"/>
                </a:solidFill>
                <a:effectLst>
                  <a:outerShdw blurRad="38100" dist="38100" dir="2700000" algn="tl">
                    <a:srgbClr val="000000"/>
                  </a:outerShdw>
                </a:effectLst>
              </a:rPr>
              <a:t>-1</a:t>
            </a:r>
            <a:r>
              <a:rPr lang="en-AU" sz="3200">
                <a:solidFill>
                  <a:srgbClr val="FFFFFF"/>
                </a:solidFill>
                <a:effectLst>
                  <a:outerShdw blurRad="38100" dist="38100" dir="2700000" algn="tl">
                    <a:srgbClr val="000000"/>
                  </a:outerShdw>
                </a:effectLst>
              </a:rPr>
              <a:t>(c – </a:t>
            </a:r>
            <a:r>
              <a:rPr lang="en-AU" sz="3200" i="1">
                <a:solidFill>
                  <a:srgbClr val="FFFFFF"/>
                </a:solidFill>
                <a:effectLst>
                  <a:outerShdw blurRad="38100" dist="38100" dir="2700000" algn="tl">
                    <a:srgbClr val="000000"/>
                  </a:outerShdw>
                </a:effectLst>
              </a:rPr>
              <a:t>b)</a:t>
            </a:r>
            <a:r>
              <a:rPr lang="en-AU" sz="3200">
                <a:solidFill>
                  <a:srgbClr val="FFFFFF"/>
                </a:solidFill>
                <a:effectLst>
                  <a:outerShdw blurRad="38100" dist="38100" dir="2700000" algn="tl">
                    <a:srgbClr val="000000"/>
                  </a:outerShdw>
                </a:effectLst>
              </a:rPr>
              <a:t>) mod (26)</a:t>
            </a:r>
          </a:p>
          <a:p>
            <a:pPr marL="341313" indent="-341313">
              <a:spcBef>
                <a:spcPts val="9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a:solidFill>
                  <a:srgbClr val="FFFFFF"/>
                </a:solidFill>
                <a:effectLst>
                  <a:outerShdw blurRad="38100" dist="38100" dir="2700000" algn="tl">
                    <a:srgbClr val="000000"/>
                  </a:outerShdw>
                </a:effectLst>
              </a:rPr>
              <a:t>key k=(a,b)</a:t>
            </a:r>
          </a:p>
          <a:p>
            <a:pPr marL="341313" indent="-341313">
              <a:spcBef>
                <a:spcPts val="9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a:solidFill>
                  <a:srgbClr val="FFFFFF"/>
                </a:solidFill>
                <a:effectLst>
                  <a:outerShdw blurRad="38100" dist="38100" dir="2700000" algn="tl">
                    <a:srgbClr val="000000"/>
                  </a:outerShdw>
                </a:effectLst>
              </a:rPr>
              <a:t>a must be relatively prime to 26</a:t>
            </a:r>
          </a:p>
          <a:p>
            <a:pPr lvl="1" indent="-284163">
              <a:spcBef>
                <a:spcPts val="8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so there exists unique inverse </a:t>
            </a:r>
            <a:r>
              <a:rPr lang="en-AU" sz="3200">
                <a:solidFill>
                  <a:srgbClr val="FFFFFF"/>
                </a:solidFill>
                <a:effectLst>
                  <a:outerShdw blurRad="38100" dist="38100" dir="2700000" algn="tl">
                    <a:srgbClr val="000000"/>
                  </a:outerShdw>
                </a:effectLst>
              </a:rPr>
              <a:t>a</a:t>
            </a:r>
            <a:r>
              <a:rPr lang="en-AU" sz="3200" baseline="30000">
                <a:solidFill>
                  <a:srgbClr val="FFFFFF"/>
                </a:solidFill>
                <a:effectLst>
                  <a:outerShdw blurRad="38100" dist="38100" dir="2700000" algn="tl">
                    <a:srgbClr val="000000"/>
                  </a:outerShdw>
                </a:effectLst>
              </a:rPr>
              <a:t>-1</a:t>
            </a:r>
          </a:p>
          <a:p>
            <a:pPr marL="341313" indent="-341313">
              <a:spcBef>
                <a:spcPts val="8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baseline="3000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Symmetric Encryption</a:t>
            </a:r>
          </a:p>
        </p:txBody>
      </p:sp>
      <p:sp>
        <p:nvSpPr>
          <p:cNvPr id="6146"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or conventional / </a:t>
            </a:r>
            <a:r>
              <a:rPr lang="en-AU" sz="3200">
                <a:solidFill>
                  <a:srgbClr val="FFFFFF"/>
                </a:solidFill>
                <a:effectLst>
                  <a:outerShdw blurRad="38100" dist="38100" dir="2700000" algn="tl">
                    <a:srgbClr val="000000"/>
                  </a:outerShdw>
                </a:effectLst>
              </a:rPr>
              <a:t>private-key</a:t>
            </a:r>
            <a:r>
              <a:rPr lang="en-US" sz="3200">
                <a:solidFill>
                  <a:srgbClr val="FFFFFF"/>
                </a:solidFill>
                <a:effectLst>
                  <a:outerShdw blurRad="38100" dist="38100" dir="2700000" algn="tl">
                    <a:srgbClr val="000000"/>
                  </a:outerShdw>
                </a:effectLst>
              </a:rPr>
              <a:t>  / single-key</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sender and recipient share a common key</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all classical encryption algorithms are private-key</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was only type prior to invention of public-key in 1970’s</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and by far most widely used (still)</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is significantly faster than public-key crypto</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987600" y="4168800"/>
              <a:ext cx="1834200" cy="2008440"/>
            </p14:xfrm>
          </p:contentPart>
        </mc:Choice>
        <mc:Fallback>
          <p:pic>
            <p:nvPicPr>
              <p:cNvPr id="2" name="Ink 1"/>
              <p:cNvPicPr/>
              <p:nvPr/>
            </p:nvPicPr>
            <p:blipFill>
              <a:blip r:embed="rId4"/>
              <a:stretch>
                <a:fillRect/>
              </a:stretch>
            </p:blipFill>
            <p:spPr>
              <a:xfrm>
                <a:off x="6978240" y="4159440"/>
                <a:ext cx="1852920" cy="202716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Affine Cipher - Example</a:t>
            </a:r>
          </a:p>
        </p:txBody>
      </p:sp>
      <p:sp>
        <p:nvSpPr>
          <p:cNvPr id="24578" name="Text Box 2"/>
          <p:cNvSpPr txBox="1">
            <a:spLocks noChangeArrowheads="1"/>
          </p:cNvSpPr>
          <p:nvPr/>
        </p:nvSpPr>
        <p:spPr bwMode="auto">
          <a:xfrm>
            <a:off x="468313" y="1341438"/>
            <a:ext cx="8229600" cy="4454525"/>
          </a:xfrm>
          <a:prstGeom prst="rect">
            <a:avLst/>
          </a:prstGeom>
          <a:noFill/>
          <a:ln w="9525">
            <a:noFill/>
            <a:round/>
            <a:headEnd/>
            <a:tailEnd/>
          </a:ln>
          <a:effectLst/>
        </p:spPr>
        <p:txBody>
          <a:bodyPr/>
          <a:lstStyle/>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example k=(17,3):</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Courier New" charset="0"/>
              </a:rPr>
              <a:t>a b c d e f g h i j k l m n o p q r s t u v w x y z = IN</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Courier New" charset="0"/>
              </a:rPr>
              <a:t>D U L C T K B S J A R I Z Q H Y P G X O F W N E V M = OUT</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example:</a:t>
            </a:r>
          </a:p>
          <a:p>
            <a:pPr lvl="1" indent="-284163">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latin typeface="Lucida Console" pitchFamily="49" charset="0"/>
              </a:rPr>
              <a:t>meet me after the toga party</a:t>
            </a:r>
          </a:p>
          <a:p>
            <a:pPr lvl="1" indent="-284163">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latin typeface="Lucida Console" pitchFamily="49" charset="0"/>
              </a:rPr>
              <a:t>ZTTO ZT DKOTG OST OHBD YDGOV</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Now how many keys are there?</a:t>
            </a:r>
          </a:p>
          <a:p>
            <a:pPr lvl="1" indent="-284163">
              <a:lnSpc>
                <a:spcPct val="9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12 x 26 = 312</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Still can be brute force attacked!</a:t>
            </a:r>
          </a:p>
          <a:p>
            <a:pPr marL="341313" indent="-341313">
              <a:lnSpc>
                <a:spcPct val="90000"/>
              </a:lnSpc>
              <a:spcBef>
                <a:spcPts val="9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600">
              <a:solidFill>
                <a:srgbClr val="FFFFFF"/>
              </a:solidFill>
              <a:effectLst>
                <a:outerShdw blurRad="38100" dist="38100" dir="2700000" algn="tl">
                  <a:srgbClr val="000000"/>
                </a:outerShdw>
              </a:effectLst>
            </a:endParaRPr>
          </a:p>
          <a:p>
            <a:pPr marL="341313" indent="-341313">
              <a:lnSpc>
                <a:spcPct val="90000"/>
              </a:lnSpc>
              <a:spcBef>
                <a:spcPts val="9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60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a:solidFill>
                  <a:srgbClr val="D9D9FF"/>
                </a:solidFill>
                <a:effectLst>
                  <a:outerShdw blurRad="38100" dist="38100" dir="2700000" algn="tl">
                    <a:srgbClr val="000000"/>
                  </a:outerShdw>
                </a:effectLst>
              </a:rPr>
              <a:t>Monoalphabetic Cipher</a:t>
            </a:r>
          </a:p>
        </p:txBody>
      </p:sp>
      <p:sp>
        <p:nvSpPr>
          <p:cNvPr id="25602"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rather than just shifting the alphabet </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could shuffle (permute) the letters arbitrarily </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each plaintext letter maps to a different random ciphertext letter </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hence key is 26 letters long </a:t>
            </a:r>
          </a:p>
          <a:p>
            <a:pPr lvl="1" indent="-284163">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a:solidFill>
                <a:srgbClr val="FFFFFF"/>
              </a:solidFill>
              <a:effectLst>
                <a:outerShdw blurRad="38100" dist="38100" dir="2700000" algn="tl">
                  <a:srgbClr val="000000"/>
                </a:outerShdw>
              </a:effectLst>
              <a:latin typeface="Courier New" charset="0"/>
            </a:endParaRPr>
          </a:p>
          <a:p>
            <a:pPr lvl="1" indent="-284163">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latin typeface="Lucida Console" pitchFamily="49" charset="0"/>
              </a:rPr>
              <a:t>Plain:  abcdefghijklmnopqrstuvwxyz</a:t>
            </a:r>
          </a:p>
          <a:p>
            <a:pPr lvl="1" indent="-284163">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latin typeface="Lucida Console" pitchFamily="49" charset="0"/>
              </a:rPr>
              <a:t>Cipher: DKVQFIBJWPESCXHTMYAUOLRGZN</a:t>
            </a:r>
          </a:p>
          <a:p>
            <a:pPr lvl="1" indent="-284163">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a:solidFill>
                <a:srgbClr val="FFFFFF"/>
              </a:solidFill>
              <a:effectLst>
                <a:outerShdw blurRad="38100" dist="38100" dir="2700000" algn="tl">
                  <a:srgbClr val="000000"/>
                </a:outerShdw>
              </a:effectLst>
              <a:latin typeface="Lucida Console" pitchFamily="49" charset="0"/>
            </a:endParaRPr>
          </a:p>
          <a:p>
            <a:pPr lvl="1" indent="-284163">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latin typeface="Lucida Console" pitchFamily="49" charset="0"/>
              </a:rPr>
              <a:t>Plaintext:  ifwewishtoreplaceletters</a:t>
            </a:r>
          </a:p>
          <a:p>
            <a:pPr lvl="1" indent="-284163">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latin typeface="Lucida Console" pitchFamily="49" charset="0"/>
              </a:rPr>
              <a:t>Ciphertext: WIRFRWAJUHYFTSDVFSFUUFYA</a:t>
            </a:r>
            <a:r>
              <a:rPr lang="en-AU">
                <a:solidFill>
                  <a:srgbClr val="FFFFFF"/>
                </a:solidFill>
                <a:effectLst>
                  <a:outerShdw blurRad="38100" dist="38100" dir="2700000" algn="tl">
                    <a:srgbClr val="000000"/>
                  </a:outerShdw>
                </a:effectLst>
                <a:latin typeface="Courier New" charset="0"/>
              </a:rPr>
              <a:t> </a:t>
            </a:r>
          </a:p>
          <a:p>
            <a:pPr marL="341313" indent="-341313">
              <a:lnSpc>
                <a:spcPct val="90000"/>
              </a:lnSpc>
              <a:spcBef>
                <a:spcPts val="6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a:solidFill>
                <a:srgbClr val="FFFFFF"/>
              </a:solidFill>
              <a:effectLst>
                <a:outerShdw blurRad="38100" dist="38100" dir="2700000" algn="tl">
                  <a:srgbClr val="000000"/>
                </a:outerShdw>
              </a:effectLst>
              <a:latin typeface="Courier New"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57200" y="131763"/>
            <a:ext cx="8229600" cy="14319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a:solidFill>
                  <a:srgbClr val="D9D9FF"/>
                </a:solidFill>
                <a:effectLst>
                  <a:outerShdw blurRad="38100" dist="38100" dir="2700000" algn="tl">
                    <a:srgbClr val="000000"/>
                  </a:outerShdw>
                </a:effectLst>
              </a:rPr>
              <a:t>Monoalphabetic Cipher Security</a:t>
            </a:r>
          </a:p>
        </p:txBody>
      </p:sp>
      <p:sp>
        <p:nvSpPr>
          <p:cNvPr id="26626"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key size is now 25 characters…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now have a total of 26! = 4 x 10</a:t>
            </a:r>
            <a:r>
              <a:rPr lang="en-AU" sz="3200" baseline="30000">
                <a:solidFill>
                  <a:srgbClr val="FFFFFF"/>
                </a:solidFill>
                <a:effectLst>
                  <a:outerShdw blurRad="38100" dist="38100" dir="2700000" algn="tl">
                    <a:srgbClr val="000000"/>
                  </a:outerShdw>
                </a:effectLst>
              </a:rPr>
              <a:t>26</a:t>
            </a:r>
            <a:r>
              <a:rPr lang="en-AU" sz="3200">
                <a:solidFill>
                  <a:srgbClr val="FFFFFF"/>
                </a:solidFill>
                <a:effectLst>
                  <a:outerShdw blurRad="38100" dist="38100" dir="2700000" algn="tl">
                    <a:srgbClr val="000000"/>
                  </a:outerShdw>
                </a:effectLst>
              </a:rPr>
              <a:t> keys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with so many keys, might think is secure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but would be </a:t>
            </a:r>
            <a:r>
              <a:rPr lang="en-AU" sz="3200" b="1">
                <a:solidFill>
                  <a:srgbClr val="FFFFFF"/>
                </a:solidFill>
                <a:effectLst>
                  <a:outerShdw blurRad="38100" dist="38100" dir="2700000" algn="tl">
                    <a:srgbClr val="000000"/>
                  </a:outerShdw>
                </a:effectLst>
              </a:rPr>
              <a:t>!!!WRONG!!!</a:t>
            </a:r>
            <a:r>
              <a:rPr lang="en-AU" sz="3200">
                <a:solidFill>
                  <a:srgbClr val="FFFFFF"/>
                </a:solidFill>
                <a:effectLst>
                  <a:outerShdw blurRad="38100" dist="38100" dir="2700000" algn="tl">
                    <a:srgbClr val="000000"/>
                  </a:outerShdw>
                </a:effectLst>
              </a:rPr>
              <a:t>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problem is language characteristics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457200" y="192088"/>
            <a:ext cx="8229600" cy="131127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a:solidFill>
                  <a:srgbClr val="D9D9FF"/>
                </a:solidFill>
                <a:effectLst>
                  <a:outerShdw blurRad="38100" dist="38100" dir="2700000" algn="tl">
                    <a:srgbClr val="000000"/>
                  </a:outerShdw>
                </a:effectLst>
              </a:rPr>
              <a:t>Language Redundancy and Cryptanalysis</a:t>
            </a:r>
          </a:p>
        </p:txBody>
      </p:sp>
      <p:sp>
        <p:nvSpPr>
          <p:cNvPr id="27650"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human languages are </a:t>
            </a:r>
            <a:r>
              <a:rPr lang="en-AU" sz="2800" b="1">
                <a:solidFill>
                  <a:srgbClr val="FFFF00"/>
                </a:solidFill>
                <a:effectLst>
                  <a:outerShdw blurRad="38100" dist="38100" dir="2700000" algn="tl">
                    <a:srgbClr val="000000"/>
                  </a:outerShdw>
                </a:effectLst>
              </a:rPr>
              <a:t>redundant</a:t>
            </a:r>
            <a:r>
              <a:rPr lang="en-AU" sz="2800">
                <a:solidFill>
                  <a:srgbClr val="FFFF00"/>
                </a:solidFill>
                <a:effectLst>
                  <a:outerShdw blurRad="38100" dist="38100" dir="2700000" algn="tl">
                    <a:srgbClr val="000000"/>
                  </a:outerShdw>
                </a:effectLst>
              </a:rPr>
              <a:t>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e.g., "th lrd s m shphrd shll nt wnt"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letters are not equally commonly used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in English E is by far the most common letter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followed by T,R,N,I,O,A,S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other letters like Z,J,K,Q,X are fairly rare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have tables of single, double &amp; triple letter frequencies for various languages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457200"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English Letter Frequencies</a:t>
            </a:r>
          </a:p>
        </p:txBody>
      </p:sp>
      <p:pic>
        <p:nvPicPr>
          <p:cNvPr id="28674" name="Picture 2"/>
          <p:cNvPicPr>
            <a:picLocks noChangeAspect="1" noChangeArrowheads="1"/>
          </p:cNvPicPr>
          <p:nvPr/>
        </p:nvPicPr>
        <p:blipFill>
          <a:blip r:embed="rId3"/>
          <a:srcRect/>
          <a:stretch>
            <a:fillRect/>
          </a:stretch>
        </p:blipFill>
        <p:spPr bwMode="auto">
          <a:xfrm>
            <a:off x="609600" y="1143000"/>
            <a:ext cx="7759700" cy="55499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457200"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English Letter Frequencies</a:t>
            </a:r>
          </a:p>
        </p:txBody>
      </p:sp>
      <p:graphicFrame>
        <p:nvGraphicFramePr>
          <p:cNvPr id="29698" name="Object 2"/>
          <p:cNvGraphicFramePr>
            <a:graphicFrameLocks noChangeAspect="1"/>
          </p:cNvGraphicFramePr>
          <p:nvPr/>
        </p:nvGraphicFramePr>
        <p:xfrm>
          <a:off x="323850" y="981075"/>
          <a:ext cx="8569325" cy="4895850"/>
        </p:xfrm>
        <a:graphic>
          <a:graphicData uri="http://schemas.openxmlformats.org/presentationml/2006/ole">
            <mc:AlternateContent xmlns:mc="http://schemas.openxmlformats.org/markup-compatibility/2006">
              <mc:Choice xmlns:v="urn:schemas-microsoft-com:vml" Requires="v">
                <p:oleObj spid="_x0000_s29699" r:id="rId4" imgW="6503760" imgH="2915280" progId="">
                  <p:embed/>
                </p:oleObj>
              </mc:Choice>
              <mc:Fallback>
                <p:oleObj r:id="rId4" imgW="6503760" imgH="29152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981075"/>
                        <a:ext cx="8569325" cy="4895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1" name="Object 1"/>
          <p:cNvGraphicFramePr>
            <a:graphicFrameLocks noChangeAspect="1"/>
          </p:cNvGraphicFramePr>
          <p:nvPr/>
        </p:nvGraphicFramePr>
        <p:xfrm>
          <a:off x="900113" y="620713"/>
          <a:ext cx="7315200" cy="2708275"/>
        </p:xfrm>
        <a:graphic>
          <a:graphicData uri="http://schemas.openxmlformats.org/presentationml/2006/ole">
            <mc:AlternateContent xmlns:mc="http://schemas.openxmlformats.org/markup-compatibility/2006">
              <mc:Choice xmlns:v="urn:schemas-microsoft-com:vml" Requires="v">
                <p:oleObj spid="_x0000_s30723" r:id="rId4" imgW="7316640" imgH="3077280" progId="">
                  <p:embed/>
                </p:oleObj>
              </mc:Choice>
              <mc:Fallback>
                <p:oleObj r:id="rId4" imgW="7316640" imgH="307728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620713"/>
                        <a:ext cx="7315200" cy="27082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0722" name="Object 2"/>
          <p:cNvGraphicFramePr>
            <a:graphicFrameLocks noChangeAspect="1"/>
          </p:cNvGraphicFramePr>
          <p:nvPr/>
        </p:nvGraphicFramePr>
        <p:xfrm>
          <a:off x="971550" y="3500438"/>
          <a:ext cx="7296150" cy="2800350"/>
        </p:xfrm>
        <a:graphic>
          <a:graphicData uri="http://schemas.openxmlformats.org/presentationml/2006/ole">
            <mc:AlternateContent xmlns:mc="http://schemas.openxmlformats.org/markup-compatibility/2006">
              <mc:Choice xmlns:v="urn:schemas-microsoft-com:vml" Requires="v">
                <p:oleObj spid="_x0000_s30724" r:id="rId6" imgW="7316640" imgH="2753280" progId="">
                  <p:embed/>
                </p:oleObj>
              </mc:Choice>
              <mc:Fallback>
                <p:oleObj r:id="rId6" imgW="7316640" imgH="275328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00438"/>
                        <a:ext cx="7296150" cy="28003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30723" name="Rectangle 3"/>
          <p:cNvSpPr>
            <a:spLocks noChangeArrowheads="1"/>
          </p:cNvSpPr>
          <p:nvPr/>
        </p:nvSpPr>
        <p:spPr bwMode="auto">
          <a:xfrm>
            <a:off x="457200" y="115888"/>
            <a:ext cx="8229600" cy="457200"/>
          </a:xfrm>
          <a:prstGeom prst="rect">
            <a:avLst/>
          </a:prstGeom>
          <a:noFill/>
          <a:ln w="9525">
            <a:noFill/>
            <a:round/>
            <a:headEnd/>
            <a:tailEnd/>
          </a:ln>
          <a:effectLst/>
        </p:spPr>
        <p:txBody>
          <a:bodyPr lIns="90000" tIns="46800" rIns="90000" bIns="46800"/>
          <a:lstStyle/>
          <a:p>
            <a:pPr marL="342900" indent="-341313">
              <a:spcBef>
                <a:spcPts val="700"/>
              </a:spcBef>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2800">
                <a:solidFill>
                  <a:srgbClr val="FFFFFF"/>
                </a:solidFill>
                <a:effectLst>
                  <a:outerShdw blurRad="38100" dist="38100" dir="2700000" algn="tl">
                    <a:srgbClr val="000000"/>
                  </a:outerShdw>
                </a:effectLst>
              </a:rPr>
              <a:t>What kind of cipher is this?</a:t>
            </a:r>
          </a:p>
        </p:txBody>
      </p:sp>
      <p:sp>
        <p:nvSpPr>
          <p:cNvPr id="30724" name="Line 4"/>
          <p:cNvSpPr>
            <a:spLocks noChangeShapeType="1"/>
          </p:cNvSpPr>
          <p:nvPr/>
        </p:nvSpPr>
        <p:spPr bwMode="auto">
          <a:xfrm>
            <a:off x="5795963" y="1844675"/>
            <a:ext cx="430212" cy="219075"/>
          </a:xfrm>
          <a:prstGeom prst="line">
            <a:avLst/>
          </a:prstGeom>
          <a:noFill/>
          <a:ln w="57240">
            <a:solidFill>
              <a:srgbClr val="FFFF00"/>
            </a:solidFill>
            <a:miter lim="800000"/>
            <a:headEnd/>
            <a:tailEnd type="triangle" w="med" len="med"/>
          </a:ln>
          <a:effectLst/>
        </p:spPr>
        <p:txBody>
          <a:bodyPr/>
          <a:lstStyle/>
          <a:p>
            <a:endParaRPr lang="en-US"/>
          </a:p>
        </p:txBody>
      </p:sp>
      <p:sp>
        <p:nvSpPr>
          <p:cNvPr id="30725" name="Line 5"/>
          <p:cNvSpPr>
            <a:spLocks noChangeShapeType="1"/>
          </p:cNvSpPr>
          <p:nvPr/>
        </p:nvSpPr>
        <p:spPr bwMode="auto">
          <a:xfrm>
            <a:off x="2339975" y="1125538"/>
            <a:ext cx="430213" cy="219075"/>
          </a:xfrm>
          <a:prstGeom prst="line">
            <a:avLst/>
          </a:prstGeom>
          <a:noFill/>
          <a:ln w="57240">
            <a:solidFill>
              <a:srgbClr val="FFFF00"/>
            </a:solidFill>
            <a:miter lim="800000"/>
            <a:headEnd/>
            <a:tailEnd type="triangle" w="med" len="med"/>
          </a:ln>
          <a:effectLst/>
        </p:spPr>
        <p:txBody>
          <a:bodyPr/>
          <a:lstStyle/>
          <a:p>
            <a:endParaRPr lang="en-US"/>
          </a:p>
        </p:txBody>
      </p:sp>
      <p:sp>
        <p:nvSpPr>
          <p:cNvPr id="30726" name="Line 6"/>
          <p:cNvSpPr>
            <a:spLocks noChangeShapeType="1"/>
          </p:cNvSpPr>
          <p:nvPr/>
        </p:nvSpPr>
        <p:spPr bwMode="auto">
          <a:xfrm>
            <a:off x="4643438" y="1844675"/>
            <a:ext cx="430212" cy="219075"/>
          </a:xfrm>
          <a:prstGeom prst="line">
            <a:avLst/>
          </a:prstGeom>
          <a:noFill/>
          <a:ln w="57240">
            <a:solidFill>
              <a:srgbClr val="FFFF00"/>
            </a:solidFill>
            <a:miter lim="800000"/>
            <a:headEnd/>
            <a:tailEnd type="triangle" w="med" len="med"/>
          </a:ln>
          <a:effectLst/>
        </p:spPr>
        <p:txBody>
          <a:bodyPr/>
          <a:lstStyle/>
          <a:p>
            <a:endParaRPr lang="en-US"/>
          </a:p>
        </p:txBody>
      </p:sp>
      <p:sp>
        <p:nvSpPr>
          <p:cNvPr id="30727" name="Line 7"/>
          <p:cNvSpPr>
            <a:spLocks noChangeShapeType="1"/>
          </p:cNvSpPr>
          <p:nvPr/>
        </p:nvSpPr>
        <p:spPr bwMode="auto">
          <a:xfrm>
            <a:off x="7019925" y="4076700"/>
            <a:ext cx="430213" cy="219075"/>
          </a:xfrm>
          <a:prstGeom prst="line">
            <a:avLst/>
          </a:prstGeom>
          <a:noFill/>
          <a:ln w="57240">
            <a:solidFill>
              <a:srgbClr val="FFFF00"/>
            </a:solidFill>
            <a:miter lim="800000"/>
            <a:headEnd/>
            <a:tailEnd type="triangle" w="med" len="med"/>
          </a:ln>
          <a:effectLst/>
        </p:spPr>
        <p:txBody>
          <a:bodyPr/>
          <a:lstStyle/>
          <a:p>
            <a:endParaRPr lang="en-US"/>
          </a:p>
        </p:txBody>
      </p:sp>
      <p:sp>
        <p:nvSpPr>
          <p:cNvPr id="30728" name="Line 8"/>
          <p:cNvSpPr>
            <a:spLocks noChangeShapeType="1"/>
          </p:cNvSpPr>
          <p:nvPr/>
        </p:nvSpPr>
        <p:spPr bwMode="auto">
          <a:xfrm>
            <a:off x="4140200" y="4724400"/>
            <a:ext cx="430213" cy="219075"/>
          </a:xfrm>
          <a:prstGeom prst="line">
            <a:avLst/>
          </a:prstGeom>
          <a:noFill/>
          <a:ln w="57240">
            <a:solidFill>
              <a:srgbClr val="FFFF00"/>
            </a:solidFill>
            <a:miter lim="800000"/>
            <a:headEnd/>
            <a:tailEnd type="triangle" w="med" len="med"/>
          </a:ln>
          <a:effectLst/>
        </p:spPr>
        <p:txBody>
          <a:bodyPr/>
          <a:lstStyle/>
          <a:p>
            <a:endParaRPr lang="en-US"/>
          </a:p>
        </p:txBody>
      </p:sp>
      <p:sp>
        <p:nvSpPr>
          <p:cNvPr id="30729" name="Line 9"/>
          <p:cNvSpPr>
            <a:spLocks noChangeShapeType="1"/>
          </p:cNvSpPr>
          <p:nvPr/>
        </p:nvSpPr>
        <p:spPr bwMode="auto">
          <a:xfrm>
            <a:off x="2987675" y="4724400"/>
            <a:ext cx="430213" cy="219075"/>
          </a:xfrm>
          <a:prstGeom prst="line">
            <a:avLst/>
          </a:prstGeom>
          <a:noFill/>
          <a:ln w="57240">
            <a:solidFill>
              <a:srgbClr val="FFFF00"/>
            </a:solidFill>
            <a:miter lim="800000"/>
            <a:headEnd/>
            <a:tail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additive="repl">
                                        <p:cTn id="6" dur="1" fill="hold">
                                          <p:stCondLst>
                                            <p:cond delay="0"/>
                                          </p:stCondLst>
                                        </p:cTn>
                                        <p:tgtEl>
                                          <p:spTgt spid="30725"/>
                                        </p:tgtEl>
                                        <p:attrNameLst>
                                          <p:attrName>style.visibility</p:attrName>
                                        </p:attrNameLst>
                                      </p:cBhvr>
                                      <p:to>
                                        <p:strVal val="visible"/>
                                      </p:to>
                                    </p:set>
                                    <p:anim calcmode="lin" valueType="num">
                                      <p:cBhvr>
                                        <p:cTn id="7" dur="500" fill="hold"/>
                                        <p:tgtEl>
                                          <p:spTgt spid="30725"/>
                                        </p:tgtEl>
                                        <p:attrNameLst>
                                          <p:attrName>ppt_x</p:attrName>
                                        </p:attrNameLst>
                                      </p:cBhvr>
                                      <p:tavLst>
                                        <p:tav tm="100000">
                                          <p:val>
                                            <p:strVal val="0-#ppt_w/2"/>
                                          </p:val>
                                        </p:tav>
                                        <p:tav tm="100000">
                                          <p:val>
                                            <p:strVal val="#ppt_x"/>
                                          </p:val>
                                        </p:tav>
                                      </p:tavLst>
                                    </p:anim>
                                    <p:anim calcmode="lin" valueType="num">
                                      <p:cBhvr>
                                        <p:cTn id="8" dur="500" fill="hold"/>
                                        <p:tgtEl>
                                          <p:spTgt spid="30725"/>
                                        </p:tgtEl>
                                        <p:attrNameLst>
                                          <p:attrName>ppt_y</p:attrName>
                                        </p:attrNameLst>
                                      </p:cBhvr>
                                      <p:tavLst>
                                        <p:tav tm="100000">
                                          <p:val>
                                            <p:strVal val="0-#ppt_h/2"/>
                                          </p:val>
                                        </p:tav>
                                        <p:tav tm="100000">
                                          <p:val>
                                            <p:strVal val="#ppt_y"/>
                                          </p:val>
                                        </p:tav>
                                      </p:tavLst>
                                    </p:anim>
                                  </p:childTnLst>
                                </p:cTn>
                              </p:par>
                              <p:par>
                                <p:cTn id="9" presetID="2" presetClass="entr" presetSubtype="9" fill="hold" grpId="0" nodeType="withEffect">
                                  <p:stCondLst>
                                    <p:cond delay="0"/>
                                  </p:stCondLst>
                                  <p:childTnLst>
                                    <p:set>
                                      <p:cBhvr additive="repl">
                                        <p:cTn id="10" dur="1" fill="hold">
                                          <p:stCondLst>
                                            <p:cond delay="0"/>
                                          </p:stCondLst>
                                        </p:cTn>
                                        <p:tgtEl>
                                          <p:spTgt spid="30726"/>
                                        </p:tgtEl>
                                        <p:attrNameLst>
                                          <p:attrName>style.visibility</p:attrName>
                                        </p:attrNameLst>
                                      </p:cBhvr>
                                      <p:to>
                                        <p:strVal val="visible"/>
                                      </p:to>
                                    </p:set>
                                    <p:anim calcmode="lin" valueType="num">
                                      <p:cBhvr>
                                        <p:cTn id="11" dur="500" fill="hold"/>
                                        <p:tgtEl>
                                          <p:spTgt spid="30726"/>
                                        </p:tgtEl>
                                        <p:attrNameLst>
                                          <p:attrName>ppt_x</p:attrName>
                                        </p:attrNameLst>
                                      </p:cBhvr>
                                      <p:tavLst>
                                        <p:tav tm="100000">
                                          <p:val>
                                            <p:strVal val="0-#ppt_w/2"/>
                                          </p:val>
                                        </p:tav>
                                        <p:tav tm="100000">
                                          <p:val>
                                            <p:strVal val="#ppt_x"/>
                                          </p:val>
                                        </p:tav>
                                      </p:tavLst>
                                    </p:anim>
                                    <p:anim calcmode="lin" valueType="num">
                                      <p:cBhvr>
                                        <p:cTn id="12" dur="500" fill="hold"/>
                                        <p:tgtEl>
                                          <p:spTgt spid="30726"/>
                                        </p:tgtEl>
                                        <p:attrNameLst>
                                          <p:attrName>ppt_y</p:attrName>
                                        </p:attrNameLst>
                                      </p:cBhvr>
                                      <p:tavLst>
                                        <p:tav tm="100000">
                                          <p:val>
                                            <p:strVal val="0-#ppt_h/2"/>
                                          </p:val>
                                        </p:tav>
                                        <p:tav tm="100000">
                                          <p:val>
                                            <p:strVal val="#ppt_y"/>
                                          </p:val>
                                        </p:tav>
                                      </p:tavLst>
                                    </p:anim>
                                  </p:childTnLst>
                                </p:cTn>
                              </p:par>
                              <p:par>
                                <p:cTn id="13" presetID="2" presetClass="entr" presetSubtype="9" fill="hold" grpId="0" nodeType="withEffect">
                                  <p:stCondLst>
                                    <p:cond delay="0"/>
                                  </p:stCondLst>
                                  <p:childTnLst>
                                    <p:set>
                                      <p:cBhvr additive="repl">
                                        <p:cTn id="14" dur="1" fill="hold">
                                          <p:stCondLst>
                                            <p:cond delay="0"/>
                                          </p:stCondLst>
                                        </p:cTn>
                                        <p:tgtEl>
                                          <p:spTgt spid="30724"/>
                                        </p:tgtEl>
                                        <p:attrNameLst>
                                          <p:attrName>style.visibility</p:attrName>
                                        </p:attrNameLst>
                                      </p:cBhvr>
                                      <p:to>
                                        <p:strVal val="visible"/>
                                      </p:to>
                                    </p:set>
                                    <p:anim calcmode="lin" valueType="num">
                                      <p:cBhvr>
                                        <p:cTn id="15" dur="500" fill="hold"/>
                                        <p:tgtEl>
                                          <p:spTgt spid="30724"/>
                                        </p:tgtEl>
                                        <p:attrNameLst>
                                          <p:attrName>ppt_x</p:attrName>
                                        </p:attrNameLst>
                                      </p:cBhvr>
                                      <p:tavLst>
                                        <p:tav tm="100000">
                                          <p:val>
                                            <p:strVal val="0-#ppt_w/2"/>
                                          </p:val>
                                        </p:tav>
                                        <p:tav tm="100000">
                                          <p:val>
                                            <p:strVal val="#ppt_x"/>
                                          </p:val>
                                        </p:tav>
                                      </p:tavLst>
                                    </p:anim>
                                    <p:anim calcmode="lin" valueType="num">
                                      <p:cBhvr>
                                        <p:cTn id="16" dur="500" fill="hold"/>
                                        <p:tgtEl>
                                          <p:spTgt spid="30724"/>
                                        </p:tgtEl>
                                        <p:attrNameLst>
                                          <p:attrName>ppt_y</p:attrName>
                                        </p:attrNameLst>
                                      </p:cBhvr>
                                      <p:tavLst>
                                        <p:tav tm="10000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9" fill="hold" grpId="0" nodeType="clickEffect">
                                  <p:stCondLst>
                                    <p:cond delay="0"/>
                                  </p:stCondLst>
                                  <p:childTnLst>
                                    <p:set>
                                      <p:cBhvr additive="repl">
                                        <p:cTn id="20" dur="1" fill="hold">
                                          <p:stCondLst>
                                            <p:cond delay="0"/>
                                          </p:stCondLst>
                                        </p:cTn>
                                        <p:tgtEl>
                                          <p:spTgt spid="30729"/>
                                        </p:tgtEl>
                                        <p:attrNameLst>
                                          <p:attrName>style.visibility</p:attrName>
                                        </p:attrNameLst>
                                      </p:cBhvr>
                                      <p:to>
                                        <p:strVal val="visible"/>
                                      </p:to>
                                    </p:set>
                                    <p:anim calcmode="lin" valueType="num">
                                      <p:cBhvr>
                                        <p:cTn id="21" dur="500" fill="hold"/>
                                        <p:tgtEl>
                                          <p:spTgt spid="30729"/>
                                        </p:tgtEl>
                                        <p:attrNameLst>
                                          <p:attrName>ppt_x</p:attrName>
                                        </p:attrNameLst>
                                      </p:cBhvr>
                                      <p:tavLst>
                                        <p:tav tm="100000">
                                          <p:val>
                                            <p:strVal val="0-#ppt_w/2"/>
                                          </p:val>
                                        </p:tav>
                                        <p:tav tm="100000">
                                          <p:val>
                                            <p:strVal val="#ppt_x"/>
                                          </p:val>
                                        </p:tav>
                                      </p:tavLst>
                                    </p:anim>
                                    <p:anim calcmode="lin" valueType="num">
                                      <p:cBhvr>
                                        <p:cTn id="22" dur="500" fill="hold"/>
                                        <p:tgtEl>
                                          <p:spTgt spid="30729"/>
                                        </p:tgtEl>
                                        <p:attrNameLst>
                                          <p:attrName>ppt_y</p:attrName>
                                        </p:attrNameLst>
                                      </p:cBhvr>
                                      <p:tavLst>
                                        <p:tav tm="100000">
                                          <p:val>
                                            <p:strVal val="0-#ppt_h/2"/>
                                          </p:val>
                                        </p:tav>
                                        <p:tav tm="100000">
                                          <p:val>
                                            <p:strVal val="#ppt_y"/>
                                          </p:val>
                                        </p:tav>
                                      </p:tavLst>
                                    </p:anim>
                                  </p:childTnLst>
                                </p:cTn>
                              </p:par>
                              <p:par>
                                <p:cTn id="23" presetID="2" presetClass="entr" presetSubtype="9" fill="hold" grpId="0" nodeType="withEffect">
                                  <p:stCondLst>
                                    <p:cond delay="0"/>
                                  </p:stCondLst>
                                  <p:childTnLst>
                                    <p:set>
                                      <p:cBhvr additive="repl">
                                        <p:cTn id="24" dur="1" fill="hold">
                                          <p:stCondLst>
                                            <p:cond delay="0"/>
                                          </p:stCondLst>
                                        </p:cTn>
                                        <p:tgtEl>
                                          <p:spTgt spid="30728"/>
                                        </p:tgtEl>
                                        <p:attrNameLst>
                                          <p:attrName>style.visibility</p:attrName>
                                        </p:attrNameLst>
                                      </p:cBhvr>
                                      <p:to>
                                        <p:strVal val="visible"/>
                                      </p:to>
                                    </p:set>
                                    <p:anim calcmode="lin" valueType="num">
                                      <p:cBhvr>
                                        <p:cTn id="25" dur="500" fill="hold"/>
                                        <p:tgtEl>
                                          <p:spTgt spid="30728"/>
                                        </p:tgtEl>
                                        <p:attrNameLst>
                                          <p:attrName>ppt_x</p:attrName>
                                        </p:attrNameLst>
                                      </p:cBhvr>
                                      <p:tavLst>
                                        <p:tav tm="100000">
                                          <p:val>
                                            <p:strVal val="0-#ppt_w/2"/>
                                          </p:val>
                                        </p:tav>
                                        <p:tav tm="100000">
                                          <p:val>
                                            <p:strVal val="#ppt_x"/>
                                          </p:val>
                                        </p:tav>
                                      </p:tavLst>
                                    </p:anim>
                                    <p:anim calcmode="lin" valueType="num">
                                      <p:cBhvr>
                                        <p:cTn id="26" dur="500" fill="hold"/>
                                        <p:tgtEl>
                                          <p:spTgt spid="30728"/>
                                        </p:tgtEl>
                                        <p:attrNameLst>
                                          <p:attrName>ppt_y</p:attrName>
                                        </p:attrNameLst>
                                      </p:cBhvr>
                                      <p:tavLst>
                                        <p:tav tm="100000">
                                          <p:val>
                                            <p:strVal val="0-#ppt_h/2"/>
                                          </p:val>
                                        </p:tav>
                                        <p:tav tm="100000">
                                          <p:val>
                                            <p:strVal val="#ppt_y"/>
                                          </p:val>
                                        </p:tav>
                                      </p:tavLst>
                                    </p:anim>
                                  </p:childTnLst>
                                </p:cTn>
                              </p:par>
                              <p:par>
                                <p:cTn id="27" presetID="2" presetClass="entr" presetSubtype="9" fill="hold" grpId="0" nodeType="withEffect">
                                  <p:stCondLst>
                                    <p:cond delay="0"/>
                                  </p:stCondLst>
                                  <p:childTnLst>
                                    <p:set>
                                      <p:cBhvr additive="repl">
                                        <p:cTn id="28" dur="1" fill="hold">
                                          <p:stCondLst>
                                            <p:cond delay="0"/>
                                          </p:stCondLst>
                                        </p:cTn>
                                        <p:tgtEl>
                                          <p:spTgt spid="30727"/>
                                        </p:tgtEl>
                                        <p:attrNameLst>
                                          <p:attrName>style.visibility</p:attrName>
                                        </p:attrNameLst>
                                      </p:cBhvr>
                                      <p:to>
                                        <p:strVal val="visible"/>
                                      </p:to>
                                    </p:set>
                                    <p:anim calcmode="lin" valueType="num">
                                      <p:cBhvr>
                                        <p:cTn id="29" dur="500" fill="hold"/>
                                        <p:tgtEl>
                                          <p:spTgt spid="30727"/>
                                        </p:tgtEl>
                                        <p:attrNameLst>
                                          <p:attrName>ppt_x</p:attrName>
                                        </p:attrNameLst>
                                      </p:cBhvr>
                                      <p:tavLst>
                                        <p:tav tm="100000">
                                          <p:val>
                                            <p:strVal val="0-#ppt_w/2"/>
                                          </p:val>
                                        </p:tav>
                                        <p:tav tm="100000">
                                          <p:val>
                                            <p:strVal val="#ppt_x"/>
                                          </p:val>
                                        </p:tav>
                                      </p:tavLst>
                                    </p:anim>
                                    <p:anim calcmode="lin" valueType="num">
                                      <p:cBhvr>
                                        <p:cTn id="30" dur="500" fill="hold"/>
                                        <p:tgtEl>
                                          <p:spTgt spid="30727"/>
                                        </p:tgtEl>
                                        <p:attrNameLst>
                                          <p:attrName>ppt_y</p:attrName>
                                        </p:attrNameLst>
                                      </p:cBhvr>
                                      <p:tavLst>
                                        <p:tav tm="10000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5" grpId="0" animBg="1"/>
      <p:bldP spid="30726" grpId="0" animBg="1"/>
      <p:bldP spid="30727" grpId="0" animBg="1"/>
      <p:bldP spid="30728" grpId="0" animBg="1"/>
      <p:bldP spid="307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5" name="Object 1"/>
          <p:cNvGraphicFramePr>
            <a:graphicFrameLocks noChangeAspect="1"/>
          </p:cNvGraphicFramePr>
          <p:nvPr/>
        </p:nvGraphicFramePr>
        <p:xfrm>
          <a:off x="928688" y="609600"/>
          <a:ext cx="7315200" cy="2708275"/>
        </p:xfrm>
        <a:graphic>
          <a:graphicData uri="http://schemas.openxmlformats.org/presentationml/2006/ole">
            <mc:AlternateContent xmlns:mc="http://schemas.openxmlformats.org/markup-compatibility/2006">
              <mc:Choice xmlns:v="urn:schemas-microsoft-com:vml" Requires="v">
                <p:oleObj spid="_x0000_s31747" r:id="rId4" imgW="7316640" imgH="3077280" progId="">
                  <p:embed/>
                </p:oleObj>
              </mc:Choice>
              <mc:Fallback>
                <p:oleObj r:id="rId4" imgW="7316640" imgH="307728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609600"/>
                        <a:ext cx="7315200" cy="27082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1746" name="Object 2"/>
          <p:cNvGraphicFramePr>
            <a:graphicFrameLocks noChangeAspect="1"/>
          </p:cNvGraphicFramePr>
          <p:nvPr/>
        </p:nvGraphicFramePr>
        <p:xfrm>
          <a:off x="971550" y="3676650"/>
          <a:ext cx="7248525" cy="2847975"/>
        </p:xfrm>
        <a:graphic>
          <a:graphicData uri="http://schemas.openxmlformats.org/presentationml/2006/ole">
            <mc:AlternateContent xmlns:mc="http://schemas.openxmlformats.org/markup-compatibility/2006">
              <mc:Choice xmlns:v="urn:schemas-microsoft-com:vml" Requires="v">
                <p:oleObj spid="_x0000_s31748" r:id="rId6" imgW="7316640" imgH="2915280" progId="">
                  <p:embed/>
                </p:oleObj>
              </mc:Choice>
              <mc:Fallback>
                <p:oleObj r:id="rId6" imgW="7316640" imgH="291528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676650"/>
                        <a:ext cx="7248525" cy="28479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31747" name="Rectangle 3"/>
          <p:cNvSpPr>
            <a:spLocks noChangeArrowheads="1"/>
          </p:cNvSpPr>
          <p:nvPr/>
        </p:nvSpPr>
        <p:spPr bwMode="auto">
          <a:xfrm>
            <a:off x="457200" y="115888"/>
            <a:ext cx="8229600" cy="457200"/>
          </a:xfrm>
          <a:prstGeom prst="rect">
            <a:avLst/>
          </a:prstGeom>
          <a:noFill/>
          <a:ln w="9525">
            <a:noFill/>
            <a:round/>
            <a:headEnd/>
            <a:tailEnd/>
          </a:ln>
          <a:effectLst/>
        </p:spPr>
        <p:txBody>
          <a:bodyPr lIns="90000" tIns="46800" rIns="90000" bIns="46800"/>
          <a:lstStyle/>
          <a:p>
            <a:pPr marL="342900" indent="-341313">
              <a:spcBef>
                <a:spcPts val="700"/>
              </a:spcBef>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2800">
                <a:solidFill>
                  <a:srgbClr val="FFFFFF"/>
                </a:solidFill>
                <a:effectLst>
                  <a:outerShdw blurRad="38100" dist="38100" dir="2700000" algn="tl">
                    <a:srgbClr val="000000"/>
                  </a:outerShdw>
                </a:effectLst>
              </a:rPr>
              <a:t>What kind of cipher is this?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69" name="Object 1"/>
          <p:cNvGraphicFramePr>
            <a:graphicFrameLocks noChangeAspect="1"/>
          </p:cNvGraphicFramePr>
          <p:nvPr/>
        </p:nvGraphicFramePr>
        <p:xfrm>
          <a:off x="1187450" y="476250"/>
          <a:ext cx="7267575" cy="2838450"/>
        </p:xfrm>
        <a:graphic>
          <a:graphicData uri="http://schemas.openxmlformats.org/presentationml/2006/ole">
            <mc:AlternateContent xmlns:mc="http://schemas.openxmlformats.org/markup-compatibility/2006">
              <mc:Choice xmlns:v="urn:schemas-microsoft-com:vml" Requires="v">
                <p:oleObj spid="_x0000_s32771" r:id="rId4" imgW="7316640" imgH="2915280" progId="">
                  <p:embed/>
                </p:oleObj>
              </mc:Choice>
              <mc:Fallback>
                <p:oleObj r:id="rId4" imgW="7316640" imgH="291528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476250"/>
                        <a:ext cx="7267575" cy="28384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2770" name="Object 2"/>
          <p:cNvGraphicFramePr>
            <a:graphicFrameLocks noChangeAspect="1"/>
          </p:cNvGraphicFramePr>
          <p:nvPr/>
        </p:nvGraphicFramePr>
        <p:xfrm>
          <a:off x="1187450" y="3605213"/>
          <a:ext cx="7258050" cy="2847975"/>
        </p:xfrm>
        <a:graphic>
          <a:graphicData uri="http://schemas.openxmlformats.org/presentationml/2006/ole">
            <mc:AlternateContent xmlns:mc="http://schemas.openxmlformats.org/markup-compatibility/2006">
              <mc:Choice xmlns:v="urn:schemas-microsoft-com:vml" Requires="v">
                <p:oleObj spid="_x0000_s32772" r:id="rId6" imgW="7316640" imgH="2915280" progId="">
                  <p:embed/>
                </p:oleObj>
              </mc:Choice>
              <mc:Fallback>
                <p:oleObj r:id="rId6" imgW="7316640" imgH="291528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3605213"/>
                        <a:ext cx="7258050" cy="28479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Use in Cryptanalysis</a:t>
            </a:r>
          </a:p>
        </p:txBody>
      </p:sp>
      <p:sp>
        <p:nvSpPr>
          <p:cNvPr id="33794" name="Text Box 2"/>
          <p:cNvSpPr txBox="1">
            <a:spLocks noChangeArrowheads="1"/>
          </p:cNvSpPr>
          <p:nvPr/>
        </p:nvSpPr>
        <p:spPr bwMode="auto">
          <a:xfrm>
            <a:off x="457200" y="1341438"/>
            <a:ext cx="8229600" cy="5040312"/>
          </a:xfrm>
          <a:prstGeom prst="rect">
            <a:avLst/>
          </a:prstGeom>
          <a:noFill/>
          <a:ln w="9525">
            <a:noFill/>
            <a:round/>
            <a:headEnd/>
            <a:tailEnd/>
          </a:ln>
          <a:effectLst/>
        </p:spPr>
        <p:txBody>
          <a:bodyPr/>
          <a:lstStyle/>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key concept - monoalphabetic substitution ciphers do not change relative letter frequencies </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discovered by Arabian scientists in 9</a:t>
            </a:r>
            <a:r>
              <a:rPr lang="en-AU" sz="2800" baseline="30000">
                <a:solidFill>
                  <a:srgbClr val="FFFFFF"/>
                </a:solidFill>
                <a:effectLst>
                  <a:outerShdw blurRad="38100" dist="38100" dir="2700000" algn="tl">
                    <a:srgbClr val="000000"/>
                  </a:outerShdw>
                </a:effectLst>
              </a:rPr>
              <a:t>th</a:t>
            </a:r>
            <a:r>
              <a:rPr lang="en-AU" sz="2800">
                <a:solidFill>
                  <a:srgbClr val="FFFFFF"/>
                </a:solidFill>
                <a:effectLst>
                  <a:outerShdw blurRad="38100" dist="38100" dir="2700000" algn="tl">
                    <a:srgbClr val="000000"/>
                  </a:outerShdw>
                </a:effectLst>
              </a:rPr>
              <a:t> century</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calculate letter frequencies for ciphertext</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compare counts/plots against known values </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if caesar cipher look for common peaks/troughs </a:t>
            </a:r>
          </a:p>
          <a:p>
            <a:pPr marL="741363" lvl="1" indent="-284163">
              <a:lnSpc>
                <a:spcPct val="8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peaks at: A-E-I triple, N-O pair, R-S-T triple</a:t>
            </a:r>
          </a:p>
          <a:p>
            <a:pPr marL="741363" lvl="1" indent="-284163">
              <a:lnSpc>
                <a:spcPct val="8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troughs at: J-K, U-V-W-X-Y-Z</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for </a:t>
            </a:r>
            <a:r>
              <a:rPr lang="en-AU" sz="2800">
                <a:solidFill>
                  <a:srgbClr val="FFFFFF"/>
                </a:solidFill>
                <a:effectLst>
                  <a:outerShdw blurRad="38100" dist="38100" dir="2700000" algn="tl">
                    <a:srgbClr val="000000"/>
                  </a:outerShdw>
                </a:effectLst>
              </a:rPr>
              <a:t>monoalphabetic must identify each letter</a:t>
            </a:r>
          </a:p>
          <a:p>
            <a:pPr marL="741363" lvl="1" indent="-284163">
              <a:lnSpc>
                <a:spcPct val="8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tables of common double/triple letters help</a:t>
            </a:r>
          </a:p>
          <a:p>
            <a:pPr marL="741363" lvl="1" indent="-284163">
              <a:lnSpc>
                <a:spcPct val="8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	(digrams and trigrams)</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amount of ciphertext is important – statistics!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33794">
                                            <p:txEl>
                                              <p:pRg st="4" end="4"/>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33794">
                                            <p:txEl>
                                              <p:pRg st="5" end="5"/>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33794">
                                            <p:txEl>
                                              <p:pRg st="7" end="7"/>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33794">
                                            <p:txEl>
                                              <p:pRg st="8" end="8"/>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3379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additive="repl">
                                        <p:cTn id="22" dur="1" fill="hold">
                                          <p:stCondLst>
                                            <p:cond delay="0"/>
                                          </p:stCondLst>
                                        </p:cTn>
                                        <p:tgtEl>
                                          <p:spTgt spid="33794">
                                            <p:txEl>
                                              <p:pRg st="10" end="10"/>
                                            </p:txEl>
                                          </p:spTgt>
                                        </p:tgtEl>
                                        <p:attrNameLst>
                                          <p:attrName>style.visibility</p:attrName>
                                        </p:attrNameLst>
                                      </p:cBhvr>
                                      <p:to>
                                        <p:strVal val="visible"/>
                                      </p:to>
                                    </p:set>
                                    <p:animEffect transition="in" filter="blinds(horizontal)">
                                      <p:cBhvr additive="repl">
                                        <p:cTn id="23" dur="500"/>
                                        <p:tgtEl>
                                          <p:spTgt spid="3379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Some Basic Terminology</a:t>
            </a:r>
          </a:p>
        </p:txBody>
      </p:sp>
      <p:sp>
        <p:nvSpPr>
          <p:cNvPr id="7170" name="Text Box 2"/>
          <p:cNvSpPr txBox="1">
            <a:spLocks noChangeArrowheads="1"/>
          </p:cNvSpPr>
          <p:nvPr/>
        </p:nvSpPr>
        <p:spPr bwMode="auto">
          <a:xfrm>
            <a:off x="457200" y="1341438"/>
            <a:ext cx="8362950" cy="4824412"/>
          </a:xfrm>
          <a:prstGeom prst="rect">
            <a:avLst/>
          </a:prstGeom>
          <a:noFill/>
          <a:ln w="9525">
            <a:noFill/>
            <a:round/>
            <a:headEnd/>
            <a:tailEnd/>
          </a:ln>
          <a:effectLst/>
        </p:spPr>
        <p:txBody>
          <a:bodyPr/>
          <a:lstStyle/>
          <a:p>
            <a:pPr marL="341313" indent="-341313">
              <a:lnSpc>
                <a:spcPct val="80000"/>
              </a:lnSpc>
              <a:spcBef>
                <a:spcPts val="600"/>
              </a:spcBef>
              <a:spcAft>
                <a:spcPts val="1200"/>
              </a:spcAft>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plaintext</a:t>
            </a:r>
            <a:r>
              <a:rPr lang="en-AU">
                <a:solidFill>
                  <a:srgbClr val="FFFFFF"/>
                </a:solidFill>
                <a:effectLst>
                  <a:outerShdw blurRad="38100" dist="38100" dir="2700000" algn="tl">
                    <a:srgbClr val="000000"/>
                  </a:outerShdw>
                </a:effectLst>
              </a:rPr>
              <a:t> - original message </a:t>
            </a:r>
          </a:p>
          <a:p>
            <a:pPr marL="341313" indent="-341313">
              <a:lnSpc>
                <a:spcPct val="80000"/>
              </a:lnSpc>
              <a:spcBef>
                <a:spcPts val="600"/>
              </a:spcBef>
              <a:spcAft>
                <a:spcPts val="1200"/>
              </a:spcAft>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ciphertext</a:t>
            </a:r>
            <a:r>
              <a:rPr lang="en-AU">
                <a:solidFill>
                  <a:srgbClr val="FFFFFF"/>
                </a:solidFill>
                <a:effectLst>
                  <a:outerShdw blurRad="38100" dist="38100" dir="2700000" algn="tl">
                    <a:srgbClr val="000000"/>
                  </a:outerShdw>
                </a:effectLst>
              </a:rPr>
              <a:t> - coded message </a:t>
            </a:r>
          </a:p>
          <a:p>
            <a:pPr marL="341313" indent="-341313">
              <a:lnSpc>
                <a:spcPct val="80000"/>
              </a:lnSpc>
              <a:spcBef>
                <a:spcPts val="600"/>
              </a:spcBef>
              <a:spcAft>
                <a:spcPts val="1200"/>
              </a:spcAft>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cipher</a:t>
            </a:r>
            <a:r>
              <a:rPr lang="en-AU">
                <a:solidFill>
                  <a:srgbClr val="FFFFFF"/>
                </a:solidFill>
                <a:effectLst>
                  <a:outerShdw blurRad="38100" dist="38100" dir="2700000" algn="tl">
                    <a:srgbClr val="000000"/>
                  </a:outerShdw>
                </a:effectLst>
              </a:rPr>
              <a:t> - algorithm for transforming plaintext to ciphertext </a:t>
            </a:r>
          </a:p>
          <a:p>
            <a:pPr marL="341313" indent="-341313">
              <a:lnSpc>
                <a:spcPct val="80000"/>
              </a:lnSpc>
              <a:spcBef>
                <a:spcPts val="600"/>
              </a:spcBef>
              <a:spcAft>
                <a:spcPts val="1200"/>
              </a:spcAft>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key</a:t>
            </a:r>
            <a:r>
              <a:rPr lang="en-AU">
                <a:solidFill>
                  <a:srgbClr val="FFFFFF"/>
                </a:solidFill>
                <a:effectLst>
                  <a:outerShdw blurRad="38100" dist="38100" dir="2700000" algn="tl">
                    <a:srgbClr val="000000"/>
                  </a:outerShdw>
                </a:effectLst>
              </a:rPr>
              <a:t> - info used in cipher known only to sender/receiver </a:t>
            </a:r>
          </a:p>
          <a:p>
            <a:pPr marL="341313" indent="-341313">
              <a:lnSpc>
                <a:spcPct val="80000"/>
              </a:lnSpc>
              <a:spcBef>
                <a:spcPts val="600"/>
              </a:spcBef>
              <a:spcAft>
                <a:spcPts val="1200"/>
              </a:spcAft>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encipher (encrypt)</a:t>
            </a:r>
            <a:r>
              <a:rPr lang="en-AU">
                <a:solidFill>
                  <a:srgbClr val="FFFFFF"/>
                </a:solidFill>
                <a:effectLst>
                  <a:outerShdw blurRad="38100" dist="38100" dir="2700000" algn="tl">
                    <a:srgbClr val="000000"/>
                  </a:outerShdw>
                </a:effectLst>
              </a:rPr>
              <a:t> - converting plaintext to ciphertext </a:t>
            </a:r>
          </a:p>
          <a:p>
            <a:pPr marL="341313" indent="-341313">
              <a:lnSpc>
                <a:spcPct val="80000"/>
              </a:lnSpc>
              <a:spcBef>
                <a:spcPts val="600"/>
              </a:spcBef>
              <a:spcAft>
                <a:spcPts val="1200"/>
              </a:spcAft>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decipher (decrypt)</a:t>
            </a:r>
            <a:r>
              <a:rPr lang="en-AU">
                <a:solidFill>
                  <a:srgbClr val="FFFFFF"/>
                </a:solidFill>
                <a:effectLst>
                  <a:outerShdw blurRad="38100" dist="38100" dir="2700000" algn="tl">
                    <a:srgbClr val="000000"/>
                  </a:outerShdw>
                </a:effectLst>
              </a:rPr>
              <a:t> - recovering plaintext from ciphertext</a:t>
            </a:r>
          </a:p>
          <a:p>
            <a:pPr marL="341313" indent="-341313">
              <a:lnSpc>
                <a:spcPct val="80000"/>
              </a:lnSpc>
              <a:spcBef>
                <a:spcPts val="600"/>
              </a:spcBef>
              <a:spcAft>
                <a:spcPts val="1200"/>
              </a:spcAft>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cryptography</a:t>
            </a:r>
            <a:r>
              <a:rPr lang="en-AU">
                <a:solidFill>
                  <a:srgbClr val="FFFFFF"/>
                </a:solidFill>
                <a:effectLst>
                  <a:outerShdw blurRad="38100" dist="38100" dir="2700000" algn="tl">
                    <a:srgbClr val="000000"/>
                  </a:outerShdw>
                </a:effectLst>
              </a:rPr>
              <a:t> - study of encryption principles/methods</a:t>
            </a:r>
          </a:p>
          <a:p>
            <a:pPr marL="341313" indent="-341313">
              <a:lnSpc>
                <a:spcPct val="80000"/>
              </a:lnSpc>
              <a:spcBef>
                <a:spcPts val="600"/>
              </a:spcBef>
              <a:spcAft>
                <a:spcPts val="1200"/>
              </a:spcAft>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cryptanalysis (codebreaking)</a:t>
            </a:r>
            <a:r>
              <a:rPr lang="en-AU">
                <a:solidFill>
                  <a:srgbClr val="FFFFFF"/>
                </a:solidFill>
                <a:effectLst>
                  <a:outerShdw blurRad="38100" dist="38100" dir="2700000" algn="tl">
                    <a:srgbClr val="000000"/>
                  </a:outerShdw>
                </a:effectLst>
              </a:rPr>
              <a:t> - study of principles/ methods of deciphering ciphertext </a:t>
            </a:r>
            <a:r>
              <a:rPr lang="en-AU" i="1">
                <a:solidFill>
                  <a:srgbClr val="FFFFFF"/>
                </a:solidFill>
                <a:effectLst>
                  <a:outerShdw blurRad="38100" dist="38100" dir="2700000" algn="tl">
                    <a:srgbClr val="000000"/>
                  </a:outerShdw>
                </a:effectLst>
              </a:rPr>
              <a:t>without</a:t>
            </a:r>
            <a:r>
              <a:rPr lang="en-AU">
                <a:solidFill>
                  <a:srgbClr val="FFFFFF"/>
                </a:solidFill>
                <a:effectLst>
                  <a:outerShdw blurRad="38100" dist="38100" dir="2700000" algn="tl">
                    <a:srgbClr val="000000"/>
                  </a:outerShdw>
                </a:effectLst>
              </a:rPr>
              <a:t> knowing key</a:t>
            </a:r>
          </a:p>
          <a:p>
            <a:pPr marL="341313" indent="-341313">
              <a:lnSpc>
                <a:spcPct val="80000"/>
              </a:lnSpc>
              <a:spcBef>
                <a:spcPts val="600"/>
              </a:spcBef>
              <a:spcAft>
                <a:spcPts val="1200"/>
              </a:spcAft>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b="1">
                <a:solidFill>
                  <a:srgbClr val="FFFFFF"/>
                </a:solidFill>
                <a:effectLst>
                  <a:outerShdw blurRad="38100" dist="38100" dir="2700000" algn="tl">
                    <a:srgbClr val="000000"/>
                  </a:outerShdw>
                </a:effectLst>
              </a:rPr>
              <a:t>cryptology</a:t>
            </a:r>
            <a:r>
              <a:rPr lang="en-AU">
                <a:solidFill>
                  <a:srgbClr val="FFFFFF"/>
                </a:solidFill>
                <a:effectLst>
                  <a:outerShdw blurRad="38100" dist="38100" dir="2700000" algn="tl">
                    <a:srgbClr val="000000"/>
                  </a:outerShdw>
                </a:effectLst>
              </a:rPr>
              <a:t> - field of both cryptography and cryptanalysis</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777000" y="3302640"/>
              <a:ext cx="693000" cy="2256480"/>
            </p14:xfrm>
          </p:contentPart>
        </mc:Choice>
        <mc:Fallback>
          <p:pic>
            <p:nvPicPr>
              <p:cNvPr id="2" name="Ink 1"/>
              <p:cNvPicPr/>
              <p:nvPr/>
            </p:nvPicPr>
            <p:blipFill>
              <a:blip r:embed="rId4"/>
              <a:stretch>
                <a:fillRect/>
              </a:stretch>
            </p:blipFill>
            <p:spPr>
              <a:xfrm>
                <a:off x="6767640" y="3293280"/>
                <a:ext cx="711720" cy="227520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Example Cryptanalysis</a:t>
            </a:r>
          </a:p>
        </p:txBody>
      </p:sp>
      <p:sp>
        <p:nvSpPr>
          <p:cNvPr id="34818" name="Text Box 2"/>
          <p:cNvSpPr txBox="1">
            <a:spLocks noChangeArrowheads="1"/>
          </p:cNvSpPr>
          <p:nvPr/>
        </p:nvSpPr>
        <p:spPr bwMode="auto">
          <a:xfrm>
            <a:off x="457200" y="1676400"/>
            <a:ext cx="8229600" cy="3048000"/>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given ciphertext:</a:t>
            </a:r>
          </a:p>
          <a:p>
            <a:pPr lvl="1" indent="-284163">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Courier New" charset="0"/>
              </a:rPr>
              <a:t>UZQSOVUOHXMOPVGPOZPEVSGZWSZOPFPESXUDBMETSXAIZ</a:t>
            </a:r>
          </a:p>
          <a:p>
            <a:pPr lvl="1" indent="-284163">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Courier New" charset="0"/>
              </a:rPr>
              <a:t>VUEPHZHMDZSHZOWSFPAPPDTSVPQUZWYMXUZUHSX</a:t>
            </a:r>
          </a:p>
          <a:p>
            <a:pPr lvl="1" indent="-284163">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Courier New" charset="0"/>
              </a:rPr>
              <a:t>EPYEPOPDZSZUFPOMBZWPFUPZHMDJUDTMOHMQ</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count relative letter frequencies (see text)</a:t>
            </a:r>
          </a:p>
          <a:p>
            <a:pPr lvl="1" indent="-284163">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Example Cryptanalysis</a:t>
            </a:r>
          </a:p>
        </p:txBody>
      </p:sp>
      <p:sp>
        <p:nvSpPr>
          <p:cNvPr id="35842" name="Text Box 2"/>
          <p:cNvSpPr txBox="1">
            <a:spLocks noChangeArrowheads="1"/>
          </p:cNvSpPr>
          <p:nvPr/>
        </p:nvSpPr>
        <p:spPr bwMode="auto">
          <a:xfrm>
            <a:off x="323850" y="1676400"/>
            <a:ext cx="8578850" cy="4454525"/>
          </a:xfrm>
          <a:prstGeom prst="rect">
            <a:avLst/>
          </a:prstGeom>
          <a:noFill/>
          <a:ln w="9525">
            <a:noFill/>
            <a:round/>
            <a:headEnd/>
            <a:tailEnd/>
          </a:ln>
          <a:effectLst/>
        </p:spPr>
        <p:txBody>
          <a:bodyPr/>
          <a:lstStyle/>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given ciphertext:</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U</a:t>
            </a:r>
            <a:r>
              <a:rPr lang="en-AU" sz="2000">
                <a:solidFill>
                  <a:srgbClr val="FF0000"/>
                </a:solidFill>
                <a:effectLst>
                  <a:outerShdw blurRad="38100" dist="38100" dir="2700000" algn="tl">
                    <a:srgbClr val="000000"/>
                  </a:outerShdw>
                </a:effectLst>
                <a:latin typeface="Lucida Console" pitchFamily="49" charset="0"/>
              </a:rPr>
              <a:t>Z</a:t>
            </a:r>
            <a:r>
              <a:rPr lang="en-AU" sz="2000">
                <a:solidFill>
                  <a:srgbClr val="FFFFFF"/>
                </a:solidFill>
                <a:effectLst>
                  <a:outerShdw blurRad="38100" dist="38100" dir="2700000" algn="tl">
                    <a:srgbClr val="000000"/>
                  </a:outerShdw>
                </a:effectLst>
                <a:latin typeface="Lucida Console" pitchFamily="49" charset="0"/>
              </a:rPr>
              <a:t>QSOVUOHXMO</a:t>
            </a:r>
            <a:r>
              <a:rPr lang="en-AU" sz="2000">
                <a:solidFill>
                  <a:srgbClr val="FF0000"/>
                </a:solidFill>
                <a:effectLst>
                  <a:outerShdw blurRad="38100" dist="38100" dir="2700000" algn="tl">
                    <a:srgbClr val="000000"/>
                  </a:outerShdw>
                </a:effectLst>
                <a:latin typeface="Lucida Console" pitchFamily="49" charset="0"/>
              </a:rPr>
              <a:t>P</a:t>
            </a:r>
            <a:r>
              <a:rPr lang="en-AU" sz="2000">
                <a:solidFill>
                  <a:srgbClr val="FFFFFF"/>
                </a:solidFill>
                <a:effectLst>
                  <a:outerShdw blurRad="38100" dist="38100" dir="2700000" algn="tl">
                    <a:srgbClr val="000000"/>
                  </a:outerShdw>
                </a:effectLst>
                <a:latin typeface="Lucida Console" pitchFamily="49" charset="0"/>
              </a:rPr>
              <a:t>VG</a:t>
            </a:r>
            <a:r>
              <a:rPr lang="en-AU" sz="2000">
                <a:solidFill>
                  <a:srgbClr val="FF0000"/>
                </a:solidFill>
                <a:effectLst>
                  <a:outerShdw blurRad="38100" dist="38100" dir="2700000" algn="tl">
                    <a:srgbClr val="000000"/>
                  </a:outerShdw>
                </a:effectLst>
                <a:latin typeface="Lucida Console" pitchFamily="49" charset="0"/>
              </a:rPr>
              <a:t>P</a:t>
            </a:r>
            <a:r>
              <a:rPr lang="en-AU" sz="2000">
                <a:solidFill>
                  <a:srgbClr val="FFFFFF"/>
                </a:solidFill>
                <a:effectLst>
                  <a:outerShdw blurRad="38100" dist="38100" dir="2700000" algn="tl">
                    <a:srgbClr val="000000"/>
                  </a:outerShdw>
                </a:effectLst>
                <a:latin typeface="Lucida Console" pitchFamily="49" charset="0"/>
              </a:rPr>
              <a:t>O</a:t>
            </a:r>
            <a:r>
              <a:rPr lang="en-AU" sz="2000">
                <a:solidFill>
                  <a:srgbClr val="FF0000"/>
                </a:solidFill>
                <a:effectLst>
                  <a:outerShdw blurRad="38100" dist="38100" dir="2700000" algn="tl">
                    <a:srgbClr val="000000"/>
                  </a:outerShdw>
                </a:effectLst>
                <a:latin typeface="Lucida Console" pitchFamily="49" charset="0"/>
              </a:rPr>
              <a:t>ZP</a:t>
            </a:r>
            <a:r>
              <a:rPr lang="en-AU" sz="2000">
                <a:solidFill>
                  <a:srgbClr val="FFFFFF"/>
                </a:solidFill>
                <a:effectLst>
                  <a:outerShdw blurRad="38100" dist="38100" dir="2700000" algn="tl">
                    <a:srgbClr val="000000"/>
                  </a:outerShdw>
                </a:effectLst>
                <a:latin typeface="Lucida Console" pitchFamily="49" charset="0"/>
              </a:rPr>
              <a:t>EVSG</a:t>
            </a:r>
            <a:r>
              <a:rPr lang="en-AU" sz="2000">
                <a:solidFill>
                  <a:srgbClr val="FF0000"/>
                </a:solidFill>
                <a:effectLst>
                  <a:outerShdw blurRad="38100" dist="38100" dir="2700000" algn="tl">
                    <a:srgbClr val="000000"/>
                  </a:outerShdw>
                </a:effectLst>
                <a:latin typeface="Lucida Console" pitchFamily="49" charset="0"/>
              </a:rPr>
              <a:t>Z</a:t>
            </a:r>
            <a:r>
              <a:rPr lang="en-AU" sz="2000">
                <a:solidFill>
                  <a:srgbClr val="FFFFFF"/>
                </a:solidFill>
                <a:effectLst>
                  <a:outerShdw blurRad="38100" dist="38100" dir="2700000" algn="tl">
                    <a:srgbClr val="000000"/>
                  </a:outerShdw>
                </a:effectLst>
                <a:latin typeface="Lucida Console" pitchFamily="49" charset="0"/>
              </a:rPr>
              <a:t>WS</a:t>
            </a:r>
            <a:r>
              <a:rPr lang="en-AU" sz="2000">
                <a:solidFill>
                  <a:srgbClr val="FF0000"/>
                </a:solidFill>
                <a:effectLst>
                  <a:outerShdw blurRad="38100" dist="38100" dir="2700000" algn="tl">
                    <a:srgbClr val="000000"/>
                  </a:outerShdw>
                </a:effectLst>
                <a:latin typeface="Lucida Console" pitchFamily="49" charset="0"/>
              </a:rPr>
              <a:t>Z</a:t>
            </a:r>
            <a:r>
              <a:rPr lang="en-AU" sz="2000">
                <a:solidFill>
                  <a:srgbClr val="FFFFFF"/>
                </a:solidFill>
                <a:effectLst>
                  <a:outerShdw blurRad="38100" dist="38100" dir="2700000" algn="tl">
                    <a:srgbClr val="000000"/>
                  </a:outerShdw>
                </a:effectLst>
                <a:latin typeface="Lucida Console" pitchFamily="49" charset="0"/>
              </a:rPr>
              <a:t>O</a:t>
            </a:r>
            <a:r>
              <a:rPr lang="en-AU" sz="2000">
                <a:solidFill>
                  <a:srgbClr val="FF0000"/>
                </a:solidFill>
                <a:effectLst>
                  <a:outerShdw blurRad="38100" dist="38100" dir="2700000" algn="tl">
                    <a:srgbClr val="000000"/>
                  </a:outerShdw>
                </a:effectLst>
                <a:latin typeface="Lucida Console" pitchFamily="49" charset="0"/>
              </a:rPr>
              <a:t>P</a:t>
            </a:r>
            <a:r>
              <a:rPr lang="en-AU" sz="2000">
                <a:solidFill>
                  <a:srgbClr val="FFFFFF"/>
                </a:solidFill>
                <a:effectLst>
                  <a:outerShdw blurRad="38100" dist="38100" dir="2700000" algn="tl">
                    <a:srgbClr val="000000"/>
                  </a:outerShdw>
                </a:effectLst>
                <a:latin typeface="Lucida Console" pitchFamily="49" charset="0"/>
              </a:rPr>
              <a:t>F</a:t>
            </a:r>
            <a:r>
              <a:rPr lang="en-AU" sz="2000">
                <a:solidFill>
                  <a:srgbClr val="FF0000"/>
                </a:solidFill>
                <a:effectLst>
                  <a:outerShdw blurRad="38100" dist="38100" dir="2700000" algn="tl">
                    <a:srgbClr val="000000"/>
                  </a:outerShdw>
                </a:effectLst>
                <a:latin typeface="Lucida Console" pitchFamily="49" charset="0"/>
              </a:rPr>
              <a:t>P</a:t>
            </a:r>
            <a:r>
              <a:rPr lang="en-AU" sz="2000">
                <a:solidFill>
                  <a:srgbClr val="FFFFFF"/>
                </a:solidFill>
                <a:effectLst>
                  <a:outerShdw blurRad="38100" dist="38100" dir="2700000" algn="tl">
                    <a:srgbClr val="000000"/>
                  </a:outerShdw>
                </a:effectLst>
                <a:latin typeface="Lucida Console" pitchFamily="49" charset="0"/>
              </a:rPr>
              <a:t>ESXUDBMETSXAI</a:t>
            </a:r>
            <a:r>
              <a:rPr lang="en-AU" sz="2000">
                <a:solidFill>
                  <a:srgbClr val="FF0000"/>
                </a:solidFill>
                <a:effectLst>
                  <a:outerShdw blurRad="38100" dist="38100" dir="2700000" algn="tl">
                    <a:srgbClr val="000000"/>
                  </a:outerShdw>
                </a:effectLst>
                <a:latin typeface="Lucida Console" pitchFamily="49" charset="0"/>
              </a:rPr>
              <a:t>Z</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VUE</a:t>
            </a:r>
            <a:r>
              <a:rPr lang="en-AU" sz="2000">
                <a:solidFill>
                  <a:srgbClr val="FF0000"/>
                </a:solidFill>
                <a:effectLst>
                  <a:outerShdw blurRad="38100" dist="38100" dir="2700000" algn="tl">
                    <a:srgbClr val="000000"/>
                  </a:outerShdw>
                </a:effectLst>
                <a:latin typeface="Lucida Console" pitchFamily="49" charset="0"/>
              </a:rPr>
              <a:t>P</a:t>
            </a:r>
            <a:r>
              <a:rPr lang="en-AU" sz="2000">
                <a:solidFill>
                  <a:srgbClr val="FFFFFF"/>
                </a:solidFill>
                <a:effectLst>
                  <a:outerShdw blurRad="38100" dist="38100" dir="2700000" algn="tl">
                    <a:srgbClr val="000000"/>
                  </a:outerShdw>
                </a:effectLst>
                <a:latin typeface="Lucida Console" pitchFamily="49" charset="0"/>
              </a:rPr>
              <a:t>H</a:t>
            </a:r>
            <a:r>
              <a:rPr lang="en-AU" sz="2000">
                <a:solidFill>
                  <a:srgbClr val="FF0000"/>
                </a:solidFill>
                <a:effectLst>
                  <a:outerShdw blurRad="38100" dist="38100" dir="2700000" algn="tl">
                    <a:srgbClr val="000000"/>
                  </a:outerShdw>
                </a:effectLst>
                <a:latin typeface="Lucida Console" pitchFamily="49" charset="0"/>
              </a:rPr>
              <a:t>Z</a:t>
            </a:r>
            <a:r>
              <a:rPr lang="en-AU" sz="2000">
                <a:solidFill>
                  <a:srgbClr val="FFFFFF"/>
                </a:solidFill>
                <a:effectLst>
                  <a:outerShdw blurRad="38100" dist="38100" dir="2700000" algn="tl">
                    <a:srgbClr val="000000"/>
                  </a:outerShdw>
                </a:effectLst>
                <a:latin typeface="Lucida Console" pitchFamily="49" charset="0"/>
              </a:rPr>
              <a:t>HMD</a:t>
            </a:r>
            <a:r>
              <a:rPr lang="en-AU" sz="2000">
                <a:solidFill>
                  <a:srgbClr val="FF0000"/>
                </a:solidFill>
                <a:effectLst>
                  <a:outerShdw blurRad="38100" dist="38100" dir="2700000" algn="tl">
                    <a:srgbClr val="000000"/>
                  </a:outerShdw>
                </a:effectLst>
                <a:latin typeface="Lucida Console" pitchFamily="49" charset="0"/>
              </a:rPr>
              <a:t>Z</a:t>
            </a:r>
            <a:r>
              <a:rPr lang="en-AU" sz="2000">
                <a:solidFill>
                  <a:srgbClr val="FFFFFF"/>
                </a:solidFill>
                <a:effectLst>
                  <a:outerShdw blurRad="38100" dist="38100" dir="2700000" algn="tl">
                    <a:srgbClr val="000000"/>
                  </a:outerShdw>
                </a:effectLst>
                <a:latin typeface="Lucida Console" pitchFamily="49" charset="0"/>
              </a:rPr>
              <a:t>SH</a:t>
            </a:r>
            <a:r>
              <a:rPr lang="en-AU" sz="2000">
                <a:solidFill>
                  <a:srgbClr val="FF0000"/>
                </a:solidFill>
                <a:effectLst>
                  <a:outerShdw blurRad="38100" dist="38100" dir="2700000" algn="tl">
                    <a:srgbClr val="000000"/>
                  </a:outerShdw>
                </a:effectLst>
                <a:latin typeface="Lucida Console" pitchFamily="49" charset="0"/>
              </a:rPr>
              <a:t>Z</a:t>
            </a:r>
            <a:r>
              <a:rPr lang="en-AU" sz="2000">
                <a:solidFill>
                  <a:srgbClr val="FFFFFF"/>
                </a:solidFill>
                <a:effectLst>
                  <a:outerShdw blurRad="38100" dist="38100" dir="2700000" algn="tl">
                    <a:srgbClr val="000000"/>
                  </a:outerShdw>
                </a:effectLst>
                <a:latin typeface="Lucida Console" pitchFamily="49" charset="0"/>
              </a:rPr>
              <a:t>OWSF</a:t>
            </a:r>
            <a:r>
              <a:rPr lang="en-AU" sz="2000">
                <a:solidFill>
                  <a:srgbClr val="FF0000"/>
                </a:solidFill>
                <a:effectLst>
                  <a:outerShdw blurRad="38100" dist="38100" dir="2700000" algn="tl">
                    <a:srgbClr val="000000"/>
                  </a:outerShdw>
                </a:effectLst>
                <a:latin typeface="Lucida Console" pitchFamily="49" charset="0"/>
              </a:rPr>
              <a:t>P</a:t>
            </a:r>
            <a:r>
              <a:rPr lang="en-AU" sz="2000">
                <a:solidFill>
                  <a:srgbClr val="FFFFFF"/>
                </a:solidFill>
                <a:effectLst>
                  <a:outerShdw blurRad="38100" dist="38100" dir="2700000" algn="tl">
                    <a:srgbClr val="000000"/>
                  </a:outerShdw>
                </a:effectLst>
                <a:latin typeface="Lucida Console" pitchFamily="49" charset="0"/>
              </a:rPr>
              <a:t>A</a:t>
            </a:r>
            <a:r>
              <a:rPr lang="en-AU" sz="2000">
                <a:solidFill>
                  <a:srgbClr val="FF0000"/>
                </a:solidFill>
                <a:effectLst>
                  <a:outerShdw blurRad="38100" dist="38100" dir="2700000" algn="tl">
                    <a:srgbClr val="000000"/>
                  </a:outerShdw>
                </a:effectLst>
                <a:latin typeface="Lucida Console" pitchFamily="49" charset="0"/>
              </a:rPr>
              <a:t>PP</a:t>
            </a:r>
            <a:r>
              <a:rPr lang="en-AU" sz="2000">
                <a:solidFill>
                  <a:srgbClr val="FFFFFF"/>
                </a:solidFill>
                <a:effectLst>
                  <a:outerShdw blurRad="38100" dist="38100" dir="2700000" algn="tl">
                    <a:srgbClr val="000000"/>
                  </a:outerShdw>
                </a:effectLst>
                <a:latin typeface="Lucida Console" pitchFamily="49" charset="0"/>
              </a:rPr>
              <a:t>DTSV</a:t>
            </a:r>
            <a:r>
              <a:rPr lang="en-AU" sz="2000">
                <a:solidFill>
                  <a:srgbClr val="FF0000"/>
                </a:solidFill>
                <a:effectLst>
                  <a:outerShdw blurRad="38100" dist="38100" dir="2700000" algn="tl">
                    <a:srgbClr val="000000"/>
                  </a:outerShdw>
                </a:effectLst>
                <a:latin typeface="Lucida Console" pitchFamily="49" charset="0"/>
              </a:rPr>
              <a:t>P</a:t>
            </a:r>
            <a:r>
              <a:rPr lang="en-AU" sz="2000">
                <a:solidFill>
                  <a:srgbClr val="FFFFFF"/>
                </a:solidFill>
                <a:effectLst>
                  <a:outerShdw blurRad="38100" dist="38100" dir="2700000" algn="tl">
                    <a:srgbClr val="000000"/>
                  </a:outerShdw>
                </a:effectLst>
                <a:latin typeface="Lucida Console" pitchFamily="49" charset="0"/>
              </a:rPr>
              <a:t>QUZWYMXU</a:t>
            </a:r>
            <a:r>
              <a:rPr lang="en-AU" sz="2000">
                <a:solidFill>
                  <a:srgbClr val="FF0000"/>
                </a:solidFill>
                <a:effectLst>
                  <a:outerShdw blurRad="38100" dist="38100" dir="2700000" algn="tl">
                    <a:srgbClr val="000000"/>
                  </a:outerShdw>
                </a:effectLst>
                <a:latin typeface="Lucida Console" pitchFamily="49" charset="0"/>
              </a:rPr>
              <a:t>Z</a:t>
            </a:r>
            <a:r>
              <a:rPr lang="en-AU" sz="2000">
                <a:solidFill>
                  <a:srgbClr val="FFFFFF"/>
                </a:solidFill>
                <a:effectLst>
                  <a:outerShdw blurRad="38100" dist="38100" dir="2700000" algn="tl">
                    <a:srgbClr val="000000"/>
                  </a:outerShdw>
                </a:effectLst>
                <a:latin typeface="Lucida Console" pitchFamily="49" charset="0"/>
              </a:rPr>
              <a:t>UHSX</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E</a:t>
            </a:r>
            <a:r>
              <a:rPr lang="en-AU" sz="2000">
                <a:solidFill>
                  <a:srgbClr val="FF0000"/>
                </a:solidFill>
                <a:effectLst>
                  <a:outerShdw blurRad="38100" dist="38100" dir="2700000" algn="tl">
                    <a:srgbClr val="000000"/>
                  </a:outerShdw>
                </a:effectLst>
                <a:latin typeface="Lucida Console" pitchFamily="49" charset="0"/>
              </a:rPr>
              <a:t>P</a:t>
            </a:r>
            <a:r>
              <a:rPr lang="en-AU" sz="2000">
                <a:solidFill>
                  <a:srgbClr val="FFFFFF"/>
                </a:solidFill>
                <a:effectLst>
                  <a:outerShdw blurRad="38100" dist="38100" dir="2700000" algn="tl">
                    <a:srgbClr val="000000"/>
                  </a:outerShdw>
                </a:effectLst>
                <a:latin typeface="Lucida Console" pitchFamily="49" charset="0"/>
              </a:rPr>
              <a:t>YE</a:t>
            </a:r>
            <a:r>
              <a:rPr lang="en-AU" sz="2000">
                <a:solidFill>
                  <a:srgbClr val="FF0000"/>
                </a:solidFill>
                <a:effectLst>
                  <a:outerShdw blurRad="38100" dist="38100" dir="2700000" algn="tl">
                    <a:srgbClr val="000000"/>
                  </a:outerShdw>
                </a:effectLst>
                <a:latin typeface="Lucida Console" pitchFamily="49" charset="0"/>
              </a:rPr>
              <a:t>P</a:t>
            </a:r>
            <a:r>
              <a:rPr lang="en-AU" sz="2000">
                <a:solidFill>
                  <a:srgbClr val="FFFFFF"/>
                </a:solidFill>
                <a:effectLst>
                  <a:outerShdw blurRad="38100" dist="38100" dir="2700000" algn="tl">
                    <a:srgbClr val="000000"/>
                  </a:outerShdw>
                </a:effectLst>
                <a:latin typeface="Lucida Console" pitchFamily="49" charset="0"/>
              </a:rPr>
              <a:t>O</a:t>
            </a:r>
            <a:r>
              <a:rPr lang="en-AU" sz="2000">
                <a:solidFill>
                  <a:srgbClr val="FF0000"/>
                </a:solidFill>
                <a:effectLst>
                  <a:outerShdw blurRad="38100" dist="38100" dir="2700000" algn="tl">
                    <a:srgbClr val="000000"/>
                  </a:outerShdw>
                </a:effectLst>
                <a:latin typeface="Lucida Console" pitchFamily="49" charset="0"/>
              </a:rPr>
              <a:t>P</a:t>
            </a:r>
            <a:r>
              <a:rPr lang="en-AU" sz="2000">
                <a:solidFill>
                  <a:srgbClr val="FFFFFF"/>
                </a:solidFill>
                <a:effectLst>
                  <a:outerShdw blurRad="38100" dist="38100" dir="2700000" algn="tl">
                    <a:srgbClr val="000000"/>
                  </a:outerShdw>
                </a:effectLst>
                <a:latin typeface="Lucida Console" pitchFamily="49" charset="0"/>
              </a:rPr>
              <a:t>D</a:t>
            </a:r>
            <a:r>
              <a:rPr lang="en-AU" sz="2000">
                <a:solidFill>
                  <a:srgbClr val="FF0000"/>
                </a:solidFill>
                <a:effectLst>
                  <a:outerShdw blurRad="38100" dist="38100" dir="2700000" algn="tl">
                    <a:srgbClr val="000000"/>
                  </a:outerShdw>
                </a:effectLst>
                <a:latin typeface="Lucida Console" pitchFamily="49" charset="0"/>
              </a:rPr>
              <a:t>Z</a:t>
            </a:r>
            <a:r>
              <a:rPr lang="en-AU" sz="2000">
                <a:solidFill>
                  <a:srgbClr val="FFFFFF"/>
                </a:solidFill>
                <a:effectLst>
                  <a:outerShdw blurRad="38100" dist="38100" dir="2700000" algn="tl">
                    <a:srgbClr val="000000"/>
                  </a:outerShdw>
                </a:effectLst>
                <a:latin typeface="Lucida Console" pitchFamily="49" charset="0"/>
              </a:rPr>
              <a:t>S</a:t>
            </a:r>
            <a:r>
              <a:rPr lang="en-AU" sz="2000">
                <a:solidFill>
                  <a:srgbClr val="FF0000"/>
                </a:solidFill>
                <a:effectLst>
                  <a:outerShdw blurRad="38100" dist="38100" dir="2700000" algn="tl">
                    <a:srgbClr val="000000"/>
                  </a:outerShdw>
                </a:effectLst>
                <a:latin typeface="Lucida Console" pitchFamily="49" charset="0"/>
              </a:rPr>
              <a:t>Z</a:t>
            </a:r>
            <a:r>
              <a:rPr lang="en-AU" sz="2000">
                <a:solidFill>
                  <a:srgbClr val="FFFFFF"/>
                </a:solidFill>
                <a:effectLst>
                  <a:outerShdw blurRad="38100" dist="38100" dir="2700000" algn="tl">
                    <a:srgbClr val="000000"/>
                  </a:outerShdw>
                </a:effectLst>
                <a:latin typeface="Lucida Console" pitchFamily="49" charset="0"/>
              </a:rPr>
              <a:t>UF</a:t>
            </a:r>
            <a:r>
              <a:rPr lang="en-AU" sz="2000">
                <a:solidFill>
                  <a:srgbClr val="FF0000"/>
                </a:solidFill>
                <a:effectLst>
                  <a:outerShdw blurRad="38100" dist="38100" dir="2700000" algn="tl">
                    <a:srgbClr val="000000"/>
                  </a:outerShdw>
                </a:effectLst>
                <a:latin typeface="Lucida Console" pitchFamily="49" charset="0"/>
              </a:rPr>
              <a:t>P</a:t>
            </a:r>
            <a:r>
              <a:rPr lang="en-AU" sz="2000">
                <a:solidFill>
                  <a:srgbClr val="FFFFFF"/>
                </a:solidFill>
                <a:effectLst>
                  <a:outerShdw blurRad="38100" dist="38100" dir="2700000" algn="tl">
                    <a:srgbClr val="000000"/>
                  </a:outerShdw>
                </a:effectLst>
                <a:latin typeface="Lucida Console" pitchFamily="49" charset="0"/>
              </a:rPr>
              <a:t>OMB</a:t>
            </a:r>
            <a:r>
              <a:rPr lang="en-AU" sz="2000">
                <a:solidFill>
                  <a:srgbClr val="FF0000"/>
                </a:solidFill>
                <a:effectLst>
                  <a:outerShdw blurRad="38100" dist="38100" dir="2700000" algn="tl">
                    <a:srgbClr val="000000"/>
                  </a:outerShdw>
                </a:effectLst>
                <a:latin typeface="Lucida Console" pitchFamily="49" charset="0"/>
              </a:rPr>
              <a:t>Z</a:t>
            </a:r>
            <a:r>
              <a:rPr lang="en-AU" sz="2000">
                <a:solidFill>
                  <a:srgbClr val="FFFFFF"/>
                </a:solidFill>
                <a:effectLst>
                  <a:outerShdw blurRad="38100" dist="38100" dir="2700000" algn="tl">
                    <a:srgbClr val="000000"/>
                  </a:outerShdw>
                </a:effectLst>
                <a:latin typeface="Lucida Console" pitchFamily="49" charset="0"/>
              </a:rPr>
              <a:t>W</a:t>
            </a:r>
            <a:r>
              <a:rPr lang="en-AU" sz="2000">
                <a:solidFill>
                  <a:srgbClr val="FF0000"/>
                </a:solidFill>
                <a:effectLst>
                  <a:outerShdw blurRad="38100" dist="38100" dir="2700000" algn="tl">
                    <a:srgbClr val="000000"/>
                  </a:outerShdw>
                </a:effectLst>
                <a:latin typeface="Lucida Console" pitchFamily="49" charset="0"/>
              </a:rPr>
              <a:t>P</a:t>
            </a:r>
            <a:r>
              <a:rPr lang="en-AU" sz="2000">
                <a:solidFill>
                  <a:srgbClr val="FFFFFF"/>
                </a:solidFill>
                <a:effectLst>
                  <a:outerShdw blurRad="38100" dist="38100" dir="2700000" algn="tl">
                    <a:srgbClr val="000000"/>
                  </a:outerShdw>
                </a:effectLst>
                <a:latin typeface="Lucida Console" pitchFamily="49" charset="0"/>
              </a:rPr>
              <a:t>FU</a:t>
            </a:r>
            <a:r>
              <a:rPr lang="en-AU" sz="2000">
                <a:solidFill>
                  <a:srgbClr val="FF0000"/>
                </a:solidFill>
                <a:effectLst>
                  <a:outerShdw blurRad="38100" dist="38100" dir="2700000" algn="tl">
                    <a:srgbClr val="000000"/>
                  </a:outerShdw>
                </a:effectLst>
                <a:latin typeface="Lucida Console" pitchFamily="49" charset="0"/>
              </a:rPr>
              <a:t>PZ</a:t>
            </a:r>
            <a:r>
              <a:rPr lang="en-AU" sz="2000">
                <a:solidFill>
                  <a:srgbClr val="FFFFFF"/>
                </a:solidFill>
                <a:effectLst>
                  <a:outerShdw blurRad="38100" dist="38100" dir="2700000" algn="tl">
                    <a:srgbClr val="000000"/>
                  </a:outerShdw>
                </a:effectLst>
                <a:latin typeface="Lucida Console" pitchFamily="49" charset="0"/>
              </a:rPr>
              <a:t>HMDJUDTMOHMQ</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guess P &amp; Z are e and t</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guess ZW is th and hence ZWP is “the”</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proceeding with trial and error finally get:</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it was disclosed yesterday that several informal but</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direct contacts have been made with political</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representatives of the viet cong in moscow</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000">
              <a:solidFill>
                <a:srgbClr val="FFFFFF"/>
              </a:solidFill>
              <a:effectLst>
                <a:outerShdw blurRad="38100" dist="38100" dir="2700000" algn="tl">
                  <a:srgbClr val="000000"/>
                </a:outerShdw>
              </a:effectLst>
              <a:latin typeface="Lucida Console" pitchFamily="49"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35842">
                                            <p:txEl>
                                              <p:pRg st="6" end="6"/>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35842">
                                            <p:txEl>
                                              <p:pRg st="7" end="7"/>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35842">
                                            <p:txEl>
                                              <p:pRg st="8" end="8"/>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a:solidFill>
                  <a:srgbClr val="D9D9FF"/>
                </a:solidFill>
                <a:effectLst>
                  <a:outerShdw blurRad="38100" dist="38100" dir="2700000" algn="tl">
                    <a:srgbClr val="000000"/>
                  </a:outerShdw>
                </a:effectLst>
              </a:rPr>
              <a:t>Playfair Cipher</a:t>
            </a:r>
          </a:p>
        </p:txBody>
      </p:sp>
      <p:sp>
        <p:nvSpPr>
          <p:cNvPr id="36866"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not even the large number of keys in a monoalphabetic cipher provides security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one approach to improving security was to encrypt multiple letters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the</a:t>
            </a:r>
            <a:r>
              <a:rPr lang="en-AU" sz="3200" b="1">
                <a:solidFill>
                  <a:srgbClr val="FFFFFF"/>
                </a:solidFill>
                <a:effectLst>
                  <a:outerShdw blurRad="38100" dist="38100" dir="2700000" algn="tl">
                    <a:srgbClr val="000000"/>
                  </a:outerShdw>
                </a:effectLst>
              </a:rPr>
              <a:t> Playfair Cipher</a:t>
            </a:r>
            <a:r>
              <a:rPr lang="en-AU" sz="3200">
                <a:solidFill>
                  <a:srgbClr val="FFFFFF"/>
                </a:solidFill>
                <a:effectLst>
                  <a:outerShdw blurRad="38100" dist="38100" dir="2700000" algn="tl">
                    <a:srgbClr val="000000"/>
                  </a:outerShdw>
                </a:effectLst>
              </a:rPr>
              <a:t> is an example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invented by Charles Wheatstone in 1854, but named after his friend Baron Playfair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a:solidFill>
                  <a:srgbClr val="D9D9FF"/>
                </a:solidFill>
                <a:effectLst>
                  <a:outerShdw blurRad="38100" dist="38100" dir="2700000" algn="tl">
                    <a:srgbClr val="000000"/>
                  </a:outerShdw>
                </a:effectLst>
              </a:rPr>
              <a:t>Playfair Key Matrix</a:t>
            </a:r>
          </a:p>
        </p:txBody>
      </p:sp>
      <p:sp>
        <p:nvSpPr>
          <p:cNvPr id="37890" name="Text Box 2"/>
          <p:cNvSpPr txBox="1">
            <a:spLocks noChangeArrowheads="1"/>
          </p:cNvSpPr>
          <p:nvPr/>
        </p:nvSpPr>
        <p:spPr bwMode="auto">
          <a:xfrm>
            <a:off x="457200" y="1676400"/>
            <a:ext cx="8229600" cy="2667000"/>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a 5X5 matrix of letters based on a keyword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fill in letters of keyword (sans duplicates)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fill rest of matrix with other letters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eg. using the keyword MONARCHY</a:t>
            </a:r>
          </a:p>
        </p:txBody>
      </p:sp>
      <p:graphicFrame>
        <p:nvGraphicFramePr>
          <p:cNvPr id="37891" name="Group 3"/>
          <p:cNvGraphicFramePr>
            <a:graphicFrameLocks noGrp="1"/>
          </p:cNvGraphicFramePr>
          <p:nvPr/>
        </p:nvGraphicFramePr>
        <p:xfrm>
          <a:off x="2209800" y="4267200"/>
          <a:ext cx="4725988" cy="2232026"/>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2813">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398463">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M</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O</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N</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A</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R</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C</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H</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Y</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B</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D</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E</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F</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G</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I/J</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K</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L</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P</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Q</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S</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T</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313">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U</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V</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W</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X</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Z</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Encrypting and Decrypting</a:t>
            </a:r>
          </a:p>
        </p:txBody>
      </p:sp>
      <p:sp>
        <p:nvSpPr>
          <p:cNvPr id="38914" name="Text Box 2"/>
          <p:cNvSpPr txBox="1">
            <a:spLocks noChangeArrowheads="1"/>
          </p:cNvSpPr>
          <p:nvPr/>
        </p:nvSpPr>
        <p:spPr bwMode="auto">
          <a:xfrm>
            <a:off x="457200" y="1676400"/>
            <a:ext cx="8458200" cy="4454525"/>
          </a:xfrm>
          <a:prstGeom prst="rect">
            <a:avLst/>
          </a:prstGeom>
          <a:noFill/>
          <a:ln w="9525">
            <a:noFill/>
            <a:round/>
            <a:headEnd/>
            <a:tailEnd/>
          </a:ln>
          <a:effectLst/>
        </p:spPr>
        <p:txBody>
          <a:bodyPr/>
          <a:lstStyle/>
          <a:p>
            <a:pPr marL="531813" indent="-531813">
              <a:lnSpc>
                <a:spcPct val="80000"/>
              </a:lnSpc>
              <a:spcBef>
                <a:spcPts val="800"/>
              </a:spcBef>
              <a:buClr>
                <a:srgbClr val="5FAFFF"/>
              </a:buClr>
              <a:buSzPct val="80000"/>
              <a:buFont typeface="Wingdings" charset="2"/>
              <a:buChar char=""/>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sz="3200">
                <a:solidFill>
                  <a:srgbClr val="FFFFFF"/>
                </a:solidFill>
                <a:effectLst>
                  <a:outerShdw blurRad="38100" dist="38100" dir="2700000" algn="tl">
                    <a:srgbClr val="000000"/>
                  </a:outerShdw>
                </a:effectLst>
              </a:rPr>
              <a:t>plaintext is encrypted two letters at a time </a:t>
            </a:r>
          </a:p>
          <a:p>
            <a:pPr marL="914400" lvl="1" indent="-457200">
              <a:lnSpc>
                <a:spcPct val="80000"/>
              </a:lnSpc>
              <a:spcBef>
                <a:spcPts val="700"/>
              </a:spcBef>
              <a:buClr>
                <a:srgbClr val="D9D9FF"/>
              </a:buClr>
              <a:buSzPct val="50000"/>
              <a:buFont typeface="Arial"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sz="2800">
                <a:solidFill>
                  <a:srgbClr val="FFFFFF"/>
                </a:solidFill>
                <a:effectLst>
                  <a:outerShdw blurRad="38100" dist="38100" dir="2700000" algn="tl">
                    <a:srgbClr val="000000"/>
                  </a:outerShdw>
                </a:effectLst>
              </a:rPr>
              <a:t>if a pair is a repeated letter, insert filler like 'X’</a:t>
            </a:r>
          </a:p>
          <a:p>
            <a:pPr marL="914400" lvl="1" indent="-457200">
              <a:lnSpc>
                <a:spcPct val="80000"/>
              </a:lnSpc>
              <a:spcBef>
                <a:spcPts val="700"/>
              </a:spcBef>
              <a:buClr>
                <a:srgbClr val="D9D9FF"/>
              </a:buClr>
              <a:buSzPct val="50000"/>
              <a:buFont typeface="Arial"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sz="2800">
                <a:solidFill>
                  <a:srgbClr val="FFFFFF"/>
                </a:solidFill>
                <a:effectLst>
                  <a:outerShdw blurRad="38100" dist="38100" dir="2700000" algn="tl">
                    <a:srgbClr val="000000"/>
                  </a:outerShdw>
                </a:effectLst>
              </a:rPr>
              <a:t>if both letters fall in the same row, replace each with letter to right (wrapping back to start from end) </a:t>
            </a:r>
          </a:p>
          <a:p>
            <a:pPr marL="914400" lvl="1" indent="-457200">
              <a:lnSpc>
                <a:spcPct val="80000"/>
              </a:lnSpc>
              <a:spcBef>
                <a:spcPts val="700"/>
              </a:spcBef>
              <a:buClr>
                <a:srgbClr val="D9D9FF"/>
              </a:buClr>
              <a:buSzPct val="50000"/>
              <a:buFont typeface="Arial"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sz="2800">
                <a:solidFill>
                  <a:srgbClr val="FFFFFF"/>
                </a:solidFill>
                <a:effectLst>
                  <a:outerShdw blurRad="38100" dist="38100" dir="2700000" algn="tl">
                    <a:srgbClr val="000000"/>
                  </a:outerShdw>
                </a:effectLst>
              </a:rPr>
              <a:t>if both letters fall in the same column, replace each with the letter below it (wrapping to top from bottom)</a:t>
            </a:r>
          </a:p>
          <a:p>
            <a:pPr marL="914400" lvl="1" indent="-457200">
              <a:lnSpc>
                <a:spcPct val="80000"/>
              </a:lnSpc>
              <a:spcBef>
                <a:spcPts val="700"/>
              </a:spcBef>
              <a:buClr>
                <a:srgbClr val="D9D9FF"/>
              </a:buClr>
              <a:buSzPct val="50000"/>
              <a:buFont typeface="Arial"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sz="2800">
                <a:solidFill>
                  <a:srgbClr val="FFFFFF"/>
                </a:solidFill>
                <a:effectLst>
                  <a:outerShdw blurRad="38100" dist="38100" dir="2700000" algn="tl">
                    <a:srgbClr val="000000"/>
                  </a:outerShdw>
                </a:effectLst>
              </a:rPr>
              <a:t>otherwise each letter is replaced by the letter in the same row and in the column of the other letter of the pair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a:solidFill>
                  <a:srgbClr val="D9D9FF"/>
                </a:solidFill>
                <a:effectLst>
                  <a:outerShdw blurRad="38100" dist="38100" dir="2700000" algn="tl">
                    <a:srgbClr val="000000"/>
                  </a:outerShdw>
                </a:effectLst>
              </a:rPr>
              <a:t>Playfair Example</a:t>
            </a:r>
          </a:p>
        </p:txBody>
      </p:sp>
      <p:sp>
        <p:nvSpPr>
          <p:cNvPr id="39938" name="Text Box 2"/>
          <p:cNvSpPr txBox="1">
            <a:spLocks noChangeArrowheads="1"/>
          </p:cNvSpPr>
          <p:nvPr/>
        </p:nvSpPr>
        <p:spPr bwMode="auto">
          <a:xfrm>
            <a:off x="457200" y="1676400"/>
            <a:ext cx="8229600" cy="2667000"/>
          </a:xfrm>
          <a:prstGeom prst="rect">
            <a:avLst/>
          </a:prstGeom>
          <a:noFill/>
          <a:ln w="9525">
            <a:noFill/>
            <a:round/>
            <a:headEnd/>
            <a:tailEnd/>
          </a:ln>
          <a:effectLst/>
        </p:spPr>
        <p:txBody>
          <a:bodyPr/>
          <a:lstStyle/>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Message = Move forward</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Plaintext = mo ve fo rw ar dx </a:t>
            </a:r>
          </a:p>
          <a:p>
            <a:pPr marL="341313" indent="-341313">
              <a:lnSpc>
                <a:spcPct val="90000"/>
              </a:lnSpc>
              <a:spcBef>
                <a:spcPts val="6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Here x is just a filler, message is padded and segmented</a:t>
            </a:r>
          </a:p>
          <a:p>
            <a:pPr marL="341313" indent="-341313">
              <a:lnSpc>
                <a:spcPct val="90000"/>
              </a:lnSpc>
              <a:spcBef>
                <a:spcPts val="8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3200">
              <a:solidFill>
                <a:srgbClr val="FFFFFF"/>
              </a:solidFill>
              <a:effectLst>
                <a:outerShdw blurRad="38100" dist="38100" dir="2700000" algn="tl">
                  <a:srgbClr val="000000"/>
                </a:outerShdw>
              </a:effectLst>
            </a:endParaRP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Ciphertext = ON UF PH NZ RM BZ</a:t>
            </a:r>
          </a:p>
        </p:txBody>
      </p:sp>
      <p:graphicFrame>
        <p:nvGraphicFramePr>
          <p:cNvPr id="39939" name="Group 3"/>
          <p:cNvGraphicFramePr>
            <a:graphicFrameLocks noGrp="1"/>
          </p:cNvGraphicFramePr>
          <p:nvPr/>
        </p:nvGraphicFramePr>
        <p:xfrm>
          <a:off x="2209800" y="4267200"/>
          <a:ext cx="4725988" cy="2232026"/>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2813">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398463">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M</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O</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N</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A</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R</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C</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H</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FFFF"/>
                          </a:solidFill>
                          <a:effectLst>
                            <a:outerShdw blurRad="38100" dist="38100" dir="2700000" algn="tl">
                              <a:srgbClr val="000000"/>
                            </a:outerShdw>
                          </a:effectLst>
                          <a:latin typeface="Arial" charset="0"/>
                          <a:ea typeface="ＭＳ Ｐゴシック" pitchFamily="32" charset="-128"/>
                        </a:rPr>
                        <a:t>Y</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B</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D</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E</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F</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G</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I/J</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K</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L</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P</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Q</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S</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T</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313">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U</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V</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W</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X</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FFFFFF"/>
                          </a:solidFill>
                          <a:effectLst>
                            <a:outerShdw blurRad="38100" dist="38100" dir="2700000" algn="tl">
                              <a:srgbClr val="000000"/>
                            </a:outerShdw>
                          </a:effectLst>
                          <a:latin typeface="Arial" charset="0"/>
                          <a:ea typeface="ＭＳ Ｐゴシック" pitchFamily="32" charset="-128"/>
                        </a:rPr>
                        <a:t>Z</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0025" name="Rectangle 89"/>
          <p:cNvSpPr>
            <a:spLocks noChangeArrowheads="1"/>
          </p:cNvSpPr>
          <p:nvPr/>
        </p:nvSpPr>
        <p:spPr bwMode="auto">
          <a:xfrm>
            <a:off x="468313" y="3213100"/>
            <a:ext cx="2952750" cy="720725"/>
          </a:xfrm>
          <a:prstGeom prst="rect">
            <a:avLst/>
          </a:prstGeom>
          <a:noFill/>
          <a:ln w="9525">
            <a:noFill/>
            <a:round/>
            <a:headEnd/>
            <a:tailEnd/>
          </a:ln>
          <a:effectLst/>
        </p:spPr>
        <p:txBody>
          <a:bodyPr lIns="90000" tIns="46800" rIns="90000" bIns="46800"/>
          <a:lstStyle/>
          <a:p>
            <a:pPr marL="341313" indent="-341313">
              <a:lnSpc>
                <a:spcPct val="90000"/>
              </a:lnSpc>
              <a:spcBef>
                <a:spcPts val="800"/>
              </a:spcBef>
              <a:buClr>
                <a:srgbClr val="5FAFFF"/>
              </a:buClr>
              <a:buSzPct val="80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3200">
                <a:solidFill>
                  <a:srgbClr val="FFFFFF"/>
                </a:solidFill>
                <a:effectLst>
                  <a:outerShdw blurRad="38100" dist="38100" dir="2700000" algn="tl">
                    <a:srgbClr val="000000"/>
                  </a:outerShdw>
                </a:effectLst>
              </a:rPr>
              <a:t>mo -&gt;  ON; </a:t>
            </a:r>
          </a:p>
        </p:txBody>
      </p:sp>
      <p:sp>
        <p:nvSpPr>
          <p:cNvPr id="40026" name="Rectangle 90"/>
          <p:cNvSpPr>
            <a:spLocks noChangeArrowheads="1"/>
          </p:cNvSpPr>
          <p:nvPr/>
        </p:nvSpPr>
        <p:spPr bwMode="auto">
          <a:xfrm>
            <a:off x="2916238" y="3213100"/>
            <a:ext cx="2303462" cy="720725"/>
          </a:xfrm>
          <a:prstGeom prst="rect">
            <a:avLst/>
          </a:prstGeom>
          <a:noFill/>
          <a:ln w="9525">
            <a:noFill/>
            <a:round/>
            <a:headEnd/>
            <a:tailEnd/>
          </a:ln>
          <a:effectLst/>
        </p:spPr>
        <p:txBody>
          <a:bodyPr lIns="90000" tIns="46800" rIns="90000" bIns="46800"/>
          <a:lstStyle/>
          <a:p>
            <a:pPr marL="342900" indent="-341313">
              <a:lnSpc>
                <a:spcPct val="90000"/>
              </a:lnSpc>
              <a:spcBef>
                <a:spcPts val="800"/>
              </a:spcBef>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AU" sz="3200">
                <a:solidFill>
                  <a:srgbClr val="FFFFFF"/>
                </a:solidFill>
                <a:effectLst>
                  <a:outerShdw blurRad="38100" dist="38100" dir="2700000" algn="tl">
                    <a:srgbClr val="000000"/>
                  </a:outerShdw>
                </a:effectLst>
              </a:rPr>
              <a:t>ve -&gt; UF; </a:t>
            </a:r>
          </a:p>
        </p:txBody>
      </p:sp>
      <p:sp>
        <p:nvSpPr>
          <p:cNvPr id="40027" name="Rectangle 91"/>
          <p:cNvSpPr>
            <a:spLocks noChangeArrowheads="1"/>
          </p:cNvSpPr>
          <p:nvPr/>
        </p:nvSpPr>
        <p:spPr bwMode="auto">
          <a:xfrm>
            <a:off x="4716463" y="3213100"/>
            <a:ext cx="3887787" cy="720725"/>
          </a:xfrm>
          <a:prstGeom prst="rect">
            <a:avLst/>
          </a:prstGeom>
          <a:noFill/>
          <a:ln w="9525">
            <a:noFill/>
            <a:round/>
            <a:headEnd/>
            <a:tailEnd/>
          </a:ln>
          <a:effectLst/>
        </p:spPr>
        <p:txBody>
          <a:bodyPr lIns="90000" tIns="46800" rIns="90000" bIns="46800"/>
          <a:lstStyle/>
          <a:p>
            <a:pPr marL="342900" indent="-341313">
              <a:lnSpc>
                <a:spcPct val="90000"/>
              </a:lnSpc>
              <a:spcBef>
                <a:spcPts val="800"/>
              </a:spcBef>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AU" sz="3200">
                <a:solidFill>
                  <a:srgbClr val="FFFFFF"/>
                </a:solidFill>
                <a:effectLst>
                  <a:outerShdw blurRad="38100" dist="38100" dir="2700000" algn="tl">
                    <a:srgbClr val="000000"/>
                  </a:outerShdw>
                </a:effectLst>
              </a:rPr>
              <a:t>fo -&gt; PH, etc.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00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400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4002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399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a:solidFill>
                  <a:srgbClr val="D9D9FF"/>
                </a:solidFill>
                <a:effectLst>
                  <a:outerShdw blurRad="38100" dist="38100" dir="2700000" algn="tl">
                    <a:srgbClr val="000000"/>
                  </a:outerShdw>
                </a:effectLst>
              </a:rPr>
              <a:t>Security of Playfair Cipher</a:t>
            </a:r>
          </a:p>
        </p:txBody>
      </p:sp>
      <p:sp>
        <p:nvSpPr>
          <p:cNvPr id="40962"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security much improved over monoalphabetic</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since have 26 x 26 = 676 digrams </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would need a 676 entry frequency table to analyse (versus 26 for a monoalphabetic) </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and correspondingly more ciphertext </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was widely used for many years</a:t>
            </a:r>
          </a:p>
          <a:p>
            <a:pPr marL="741363" lvl="1" indent="-284163">
              <a:lnSpc>
                <a:spcPct val="9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eg. by US &amp; British military in WW1</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it </a:t>
            </a:r>
            <a:r>
              <a:rPr lang="en-AU" sz="2800" b="1">
                <a:solidFill>
                  <a:srgbClr val="FFFFFF"/>
                </a:solidFill>
                <a:effectLst>
                  <a:outerShdw blurRad="38100" dist="38100" dir="2700000" algn="tl">
                    <a:srgbClr val="000000"/>
                  </a:outerShdw>
                </a:effectLst>
              </a:rPr>
              <a:t>can</a:t>
            </a:r>
            <a:r>
              <a:rPr lang="en-AU" sz="2800">
                <a:solidFill>
                  <a:srgbClr val="FFFFFF"/>
                </a:solidFill>
                <a:effectLst>
                  <a:outerShdw blurRad="38100" dist="38100" dir="2700000" algn="tl">
                    <a:srgbClr val="000000"/>
                  </a:outerShdw>
                </a:effectLst>
              </a:rPr>
              <a:t> be broken, given a few hundred letters </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since still has much of plaintext structure </a:t>
            </a:r>
          </a:p>
        </p:txBody>
      </p:sp>
      <p:sp>
        <p:nvSpPr>
          <p:cNvPr id="40963" name="Rectangle 3"/>
          <p:cNvSpPr>
            <a:spLocks noChangeArrowheads="1"/>
          </p:cNvSpPr>
          <p:nvPr/>
        </p:nvSpPr>
        <p:spPr bwMode="auto">
          <a:xfrm>
            <a:off x="7286625" y="6411913"/>
            <a:ext cx="184150" cy="366712"/>
          </a:xfrm>
          <a:prstGeom prst="rect">
            <a:avLst/>
          </a:prstGeom>
          <a:noFill/>
          <a:ln w="9525">
            <a:noFill/>
            <a:round/>
            <a:headEnd/>
            <a:tailEnd/>
          </a:ln>
          <a:effec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a:solidFill>
                  <a:srgbClr val="D9D9FF"/>
                </a:solidFill>
                <a:effectLst>
                  <a:outerShdw blurRad="38100" dist="38100" dir="2700000" algn="tl">
                    <a:srgbClr val="000000"/>
                  </a:outerShdw>
                </a:effectLst>
              </a:rPr>
              <a:t>Polyalphabetic Ciphers</a:t>
            </a:r>
          </a:p>
        </p:txBody>
      </p:sp>
      <p:sp>
        <p:nvSpPr>
          <p:cNvPr id="41986"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b="1">
                <a:solidFill>
                  <a:srgbClr val="FFFFFF"/>
                </a:solidFill>
                <a:effectLst>
                  <a:outerShdw blurRad="38100" dist="38100" dir="2700000" algn="tl">
                    <a:srgbClr val="000000"/>
                  </a:outerShdw>
                </a:effectLst>
              </a:rPr>
              <a:t>polyalphabetic substitution ciphers</a:t>
            </a:r>
            <a:r>
              <a:rPr lang="en-AU" sz="2800">
                <a:solidFill>
                  <a:srgbClr val="FFFFFF"/>
                </a:solidFill>
                <a:effectLst>
                  <a:outerShdw blurRad="38100" dist="38100" dir="2700000" algn="tl">
                    <a:srgbClr val="000000"/>
                  </a:outerShdw>
                </a:effectLst>
              </a:rPr>
              <a:t>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improve security using multiple cipher alphabets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make cryptanalysis harder with more alphabets to guess and flatter frequency distribution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use a key to select which alphabet is used for each letter of the message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use each alphabet in turn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repeat from start after end of key is reached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a:solidFill>
                  <a:srgbClr val="D9D9FF"/>
                </a:solidFill>
                <a:effectLst>
                  <a:outerShdw blurRad="38100" dist="38100" dir="2700000" algn="tl">
                    <a:srgbClr val="000000"/>
                  </a:outerShdw>
                </a:effectLst>
              </a:rPr>
              <a:t>Vigenère Cipher</a:t>
            </a:r>
          </a:p>
        </p:txBody>
      </p:sp>
      <p:sp>
        <p:nvSpPr>
          <p:cNvPr id="43010"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simplest polyalphabetic substitution cipher</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effectively multiple caesar ciphers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key is multiple letters long K = k</a:t>
            </a:r>
            <a:r>
              <a:rPr lang="en-AU" sz="3200" baseline="-25000">
                <a:solidFill>
                  <a:srgbClr val="FFFFFF"/>
                </a:solidFill>
                <a:effectLst>
                  <a:outerShdw blurRad="38100" dist="38100" dir="2700000" algn="tl">
                    <a:srgbClr val="000000"/>
                  </a:outerShdw>
                </a:effectLst>
              </a:rPr>
              <a:t>1</a:t>
            </a:r>
            <a:r>
              <a:rPr lang="en-AU" sz="3200">
                <a:solidFill>
                  <a:srgbClr val="FFFFFF"/>
                </a:solidFill>
                <a:effectLst>
                  <a:outerShdw blurRad="38100" dist="38100" dir="2700000" algn="tl">
                    <a:srgbClr val="000000"/>
                  </a:outerShdw>
                </a:effectLst>
              </a:rPr>
              <a:t> k</a:t>
            </a:r>
            <a:r>
              <a:rPr lang="en-AU" sz="3200" baseline="-25000">
                <a:solidFill>
                  <a:srgbClr val="FFFFFF"/>
                </a:solidFill>
                <a:effectLst>
                  <a:outerShdw blurRad="38100" dist="38100" dir="2700000" algn="tl">
                    <a:srgbClr val="000000"/>
                  </a:outerShdw>
                </a:effectLst>
              </a:rPr>
              <a:t>2</a:t>
            </a:r>
            <a:r>
              <a:rPr lang="en-AU" sz="3200">
                <a:solidFill>
                  <a:srgbClr val="FFFFFF"/>
                </a:solidFill>
                <a:effectLst>
                  <a:outerShdw blurRad="38100" dist="38100" dir="2700000" algn="tl">
                    <a:srgbClr val="000000"/>
                  </a:outerShdw>
                </a:effectLst>
              </a:rPr>
              <a:t> ... k</a:t>
            </a:r>
            <a:r>
              <a:rPr lang="en-AU" sz="3200" baseline="-25000">
                <a:solidFill>
                  <a:srgbClr val="FFFFFF"/>
                </a:solidFill>
                <a:effectLst>
                  <a:outerShdw blurRad="38100" dist="38100" dir="2700000" algn="tl">
                    <a:srgbClr val="000000"/>
                  </a:outerShdw>
                </a:effectLst>
              </a:rPr>
              <a:t>d</a:t>
            </a:r>
            <a:r>
              <a:rPr lang="en-AU" sz="3200">
                <a:solidFill>
                  <a:srgbClr val="FFFFFF"/>
                </a:solidFill>
                <a:effectLst>
                  <a:outerShdw blurRad="38100" dist="38100" dir="2700000" algn="tl">
                    <a:srgbClr val="000000"/>
                  </a:outerShdw>
                </a:effectLst>
              </a:rPr>
              <a:t>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i</a:t>
            </a:r>
            <a:r>
              <a:rPr lang="en-AU" sz="3200" baseline="30000">
                <a:solidFill>
                  <a:srgbClr val="FFFFFF"/>
                </a:solidFill>
                <a:effectLst>
                  <a:outerShdw blurRad="38100" dist="38100" dir="2700000" algn="tl">
                    <a:srgbClr val="000000"/>
                  </a:outerShdw>
                </a:effectLst>
              </a:rPr>
              <a:t>th</a:t>
            </a:r>
            <a:r>
              <a:rPr lang="en-AU" sz="3200">
                <a:solidFill>
                  <a:srgbClr val="FFFFFF"/>
                </a:solidFill>
                <a:effectLst>
                  <a:outerShdw blurRad="38100" dist="38100" dir="2700000" algn="tl">
                    <a:srgbClr val="000000"/>
                  </a:outerShdw>
                </a:effectLst>
              </a:rPr>
              <a:t> letter specifies i</a:t>
            </a:r>
            <a:r>
              <a:rPr lang="en-AU" sz="3200" baseline="30000">
                <a:solidFill>
                  <a:srgbClr val="FFFFFF"/>
                </a:solidFill>
                <a:effectLst>
                  <a:outerShdw blurRad="38100" dist="38100" dir="2700000" algn="tl">
                    <a:srgbClr val="000000"/>
                  </a:outerShdw>
                </a:effectLst>
              </a:rPr>
              <a:t>th</a:t>
            </a:r>
            <a:r>
              <a:rPr lang="en-AU" sz="3200">
                <a:solidFill>
                  <a:srgbClr val="FFFFFF"/>
                </a:solidFill>
                <a:effectLst>
                  <a:outerShdw blurRad="38100" dist="38100" dir="2700000" algn="tl">
                    <a:srgbClr val="000000"/>
                  </a:outerShdw>
                </a:effectLst>
              </a:rPr>
              <a:t> alphabet to use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use each alphabet in turn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repeat from start after d letters in message</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decryption simply works in reverse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Example of </a:t>
            </a:r>
            <a:r>
              <a:rPr lang="en-AU" sz="4400" b="1">
                <a:solidFill>
                  <a:srgbClr val="D9D9FF"/>
                </a:solidFill>
                <a:effectLst>
                  <a:outerShdw blurRad="38100" dist="38100" dir="2700000" algn="tl">
                    <a:srgbClr val="000000"/>
                  </a:outerShdw>
                </a:effectLst>
              </a:rPr>
              <a:t>Vigenère Cipher</a:t>
            </a:r>
          </a:p>
        </p:txBody>
      </p:sp>
      <p:sp>
        <p:nvSpPr>
          <p:cNvPr id="44034"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write the plaintext out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write the keyword repeated above it</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use each key letter as a caesar cipher key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encrypt the corresponding plaintext letter</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eg using keyword </a:t>
            </a:r>
            <a:r>
              <a:rPr lang="en-US" sz="2800" i="1">
                <a:solidFill>
                  <a:srgbClr val="FFFFFF"/>
                </a:solidFill>
                <a:effectLst>
                  <a:outerShdw blurRad="38100" dist="38100" dir="2700000" algn="tl">
                    <a:srgbClr val="000000"/>
                  </a:outerShdw>
                </a:effectLst>
              </a:rPr>
              <a:t>deceptive</a:t>
            </a:r>
          </a:p>
          <a:p>
            <a:pPr lvl="1" indent="-284163">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latin typeface="Lucida Console" pitchFamily="49" charset="0"/>
              </a:rPr>
              <a:t>key:       deceptivedeceptivedeceptive</a:t>
            </a:r>
          </a:p>
          <a:p>
            <a:pPr lvl="1" indent="-284163">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latin typeface="Lucida Console" pitchFamily="49" charset="0"/>
              </a:rPr>
              <a:t>plaintext: wearediscoveredsaveyourself</a:t>
            </a:r>
          </a:p>
          <a:p>
            <a:pPr lvl="1" indent="-284163">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latin typeface="Lucida Console" pitchFamily="49" charset="0"/>
              </a:rPr>
              <a:t>ciphertext:ZICVTWQNGRZGVTWAVZHCQYGLMGJ</a:t>
            </a:r>
          </a:p>
          <a:p>
            <a:pPr lvl="1" indent="-284163">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Symmetric Cipher Model</a:t>
            </a:r>
          </a:p>
        </p:txBody>
      </p:sp>
      <p:pic>
        <p:nvPicPr>
          <p:cNvPr id="8194" name="Picture 2"/>
          <p:cNvPicPr>
            <a:picLocks noChangeAspect="1" noChangeArrowheads="1"/>
          </p:cNvPicPr>
          <p:nvPr/>
        </p:nvPicPr>
        <p:blipFill>
          <a:blip r:embed="rId3"/>
          <a:srcRect/>
          <a:stretch>
            <a:fillRect/>
          </a:stretch>
        </p:blipFill>
        <p:spPr bwMode="auto">
          <a:xfrm>
            <a:off x="304800" y="1981200"/>
            <a:ext cx="8572500" cy="32766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Aids</a:t>
            </a:r>
          </a:p>
        </p:txBody>
      </p:sp>
      <p:sp>
        <p:nvSpPr>
          <p:cNvPr id="45058"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simple aids can assist with en/decryption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a </a:t>
            </a:r>
            <a:r>
              <a:rPr lang="en-AU" sz="3200" b="1">
                <a:solidFill>
                  <a:srgbClr val="FFFFFF"/>
                </a:solidFill>
                <a:effectLst>
                  <a:outerShdw blurRad="38100" dist="38100" dir="2700000" algn="tl">
                    <a:srgbClr val="000000"/>
                  </a:outerShdw>
                </a:effectLst>
              </a:rPr>
              <a:t>Saint-Cyr Slide</a:t>
            </a:r>
            <a:r>
              <a:rPr lang="en-AU" sz="3200">
                <a:solidFill>
                  <a:srgbClr val="FFFFFF"/>
                </a:solidFill>
                <a:effectLst>
                  <a:outerShdw blurRad="38100" dist="38100" dir="2700000" algn="tl">
                    <a:srgbClr val="000000"/>
                  </a:outerShdw>
                </a:effectLst>
              </a:rPr>
              <a:t> is a simple manual aid </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a slide with repeated alphabet </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line up plaintext 'A' with key letter, eg 'C' </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then read off any mapping for key letter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can bend round into a </a:t>
            </a:r>
            <a:r>
              <a:rPr lang="en-AU" sz="3200" b="1">
                <a:solidFill>
                  <a:srgbClr val="FFFFFF"/>
                </a:solidFill>
                <a:effectLst>
                  <a:outerShdw blurRad="38100" dist="38100" dir="2700000" algn="tl">
                    <a:srgbClr val="000000"/>
                  </a:outerShdw>
                </a:effectLst>
              </a:rPr>
              <a:t>cipher disk</a:t>
            </a:r>
            <a:r>
              <a:rPr lang="en-AU" sz="3200">
                <a:solidFill>
                  <a:srgbClr val="FFFFFF"/>
                </a:solidFill>
                <a:effectLst>
                  <a:outerShdw blurRad="38100" dist="38100" dir="2700000" algn="tl">
                    <a:srgbClr val="000000"/>
                  </a:outerShdw>
                </a:effectLst>
              </a:rPr>
              <a:t>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or expand into a </a:t>
            </a:r>
            <a:r>
              <a:rPr lang="en-AU" sz="3200" b="1">
                <a:solidFill>
                  <a:srgbClr val="FFFFFF"/>
                </a:solidFill>
                <a:effectLst>
                  <a:outerShdw blurRad="38100" dist="38100" dir="2700000" algn="tl">
                    <a:srgbClr val="000000"/>
                  </a:outerShdw>
                </a:effectLst>
              </a:rPr>
              <a:t>Vigenère Tableau</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Security of </a:t>
            </a:r>
            <a:r>
              <a:rPr lang="en-AU" sz="4400" b="1">
                <a:solidFill>
                  <a:srgbClr val="D9D9FF"/>
                </a:solidFill>
                <a:effectLst>
                  <a:outerShdw blurRad="38100" dist="38100" dir="2700000" algn="tl">
                    <a:srgbClr val="000000"/>
                  </a:outerShdw>
                </a:effectLst>
              </a:rPr>
              <a:t>Vigenère Ciphers</a:t>
            </a:r>
          </a:p>
        </p:txBody>
      </p:sp>
      <p:sp>
        <p:nvSpPr>
          <p:cNvPr id="46082"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have multiple ciphertext letters for each plaintext letter</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hence letter frequencies are obscured</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but not totally lost</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start with letter frequencies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see if it looks monoalphabetic or not</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if not, then need to determine number of alphabets, since then can attack each</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460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46082">
                                            <p:txEl>
                                              <p:pRg st="3" end="3"/>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4608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460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457200" y="-85725"/>
            <a:ext cx="8229600" cy="131127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000" b="1">
                <a:solidFill>
                  <a:srgbClr val="D9D9FF"/>
                </a:solidFill>
                <a:effectLst>
                  <a:outerShdw blurRad="38100" dist="38100" dir="2700000" algn="tl">
                    <a:srgbClr val="000000"/>
                  </a:outerShdw>
                </a:effectLst>
              </a:rPr>
              <a:t>Frequencies After Polyalphabetic Encryption</a:t>
            </a:r>
          </a:p>
        </p:txBody>
      </p:sp>
      <p:graphicFrame>
        <p:nvGraphicFramePr>
          <p:cNvPr id="47106" name="Object 2"/>
          <p:cNvGraphicFramePr>
            <a:graphicFrameLocks noChangeAspect="1"/>
          </p:cNvGraphicFramePr>
          <p:nvPr/>
        </p:nvGraphicFramePr>
        <p:xfrm>
          <a:off x="107950" y="1274763"/>
          <a:ext cx="8839200" cy="4962525"/>
        </p:xfrm>
        <a:graphic>
          <a:graphicData uri="http://schemas.openxmlformats.org/presentationml/2006/ole">
            <mc:AlternateContent xmlns:mc="http://schemas.openxmlformats.org/markup-compatibility/2006">
              <mc:Choice xmlns:v="urn:schemas-microsoft-com:vml" Requires="v">
                <p:oleObj spid="_x0000_s47107" r:id="rId4" imgW="8942400" imgH="5020560" progId="">
                  <p:embed/>
                </p:oleObj>
              </mc:Choice>
              <mc:Fallback>
                <p:oleObj r:id="rId4" imgW="8942400" imgH="50205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274763"/>
                        <a:ext cx="8839200" cy="49625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457200" y="-85725"/>
            <a:ext cx="8229600" cy="131127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000" b="1">
                <a:solidFill>
                  <a:srgbClr val="D9D9FF"/>
                </a:solidFill>
                <a:effectLst>
                  <a:outerShdw blurRad="38100" dist="38100" dir="2700000" algn="tl">
                    <a:srgbClr val="000000"/>
                  </a:outerShdw>
                </a:effectLst>
              </a:rPr>
              <a:t>Frequencies After Polyalphabetic Encryption</a:t>
            </a:r>
          </a:p>
        </p:txBody>
      </p:sp>
      <p:graphicFrame>
        <p:nvGraphicFramePr>
          <p:cNvPr id="48130" name="Object 2"/>
          <p:cNvGraphicFramePr>
            <a:graphicFrameLocks noChangeAspect="1"/>
          </p:cNvGraphicFramePr>
          <p:nvPr/>
        </p:nvGraphicFramePr>
        <p:xfrm>
          <a:off x="468313" y="1241425"/>
          <a:ext cx="8281987" cy="4848225"/>
        </p:xfrm>
        <a:graphic>
          <a:graphicData uri="http://schemas.openxmlformats.org/presentationml/2006/ole">
            <mc:AlternateContent xmlns:mc="http://schemas.openxmlformats.org/markup-compatibility/2006">
              <mc:Choice xmlns:v="urn:schemas-microsoft-com:vml" Requires="v">
                <p:oleObj spid="_x0000_s48131" r:id="rId4" imgW="4878000" imgH="3077280" progId="">
                  <p:embed/>
                </p:oleObj>
              </mc:Choice>
              <mc:Fallback>
                <p:oleObj r:id="rId4" imgW="4878000" imgH="30772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241425"/>
                        <a:ext cx="8281987" cy="48482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468313" y="26035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Homework 1</a:t>
            </a:r>
          </a:p>
        </p:txBody>
      </p:sp>
      <p:sp>
        <p:nvSpPr>
          <p:cNvPr id="49154"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Due next class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Question 1: </a:t>
            </a:r>
          </a:p>
          <a:p>
            <a:pPr marL="341313" indent="-341313">
              <a:spcBef>
                <a:spcPts val="8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What is the best “flattening” effect you can achieve by carefully selecting two monoalphabetic substitutions?  Explain and give an example.  What about three monoalphabetic substitutions?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a:solidFill>
                  <a:srgbClr val="D9D9FF"/>
                </a:solidFill>
                <a:effectLst>
                  <a:outerShdw blurRad="38100" dist="38100" dir="2700000" algn="tl">
                    <a:srgbClr val="000000"/>
                  </a:outerShdw>
                </a:effectLst>
              </a:rPr>
              <a:t>Kasiski Method</a:t>
            </a:r>
          </a:p>
        </p:txBody>
      </p:sp>
      <p:sp>
        <p:nvSpPr>
          <p:cNvPr id="50178"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method developed by Babbage / Kasiski </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repetitions in ciphertext give clues to period </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so find same plaintext a multiple of key length apart </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which results in the same ciphertext </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of course, could also be random fluke</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e.g. repeated “VTW” in previous example</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distance of 9 suggests key size of 3 or 9</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then attack each monoalphabetic cipher individually using same techniques as before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Example of </a:t>
            </a:r>
            <a:r>
              <a:rPr lang="en-AU" sz="4400" b="1">
                <a:solidFill>
                  <a:srgbClr val="D9D9FF"/>
                </a:solidFill>
                <a:effectLst>
                  <a:outerShdw blurRad="38100" dist="38100" dir="2700000" algn="tl">
                    <a:srgbClr val="000000"/>
                  </a:outerShdw>
                </a:effectLst>
              </a:rPr>
              <a:t>Kasiski Attack</a:t>
            </a:r>
          </a:p>
        </p:txBody>
      </p:sp>
      <p:sp>
        <p:nvSpPr>
          <p:cNvPr id="51202"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Find repeated ciphertext trigrams (e.g., VTW)</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May be result of same key sequence and same plaintext sequence (or not)</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Find distance(s)</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Common factors are likely key lengths</a:t>
            </a:r>
          </a:p>
          <a:p>
            <a:pPr marL="341313" indent="-341313">
              <a:lnSpc>
                <a:spcPct val="90000"/>
              </a:lnSpc>
              <a:spcBef>
                <a:spcPts val="7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800">
              <a:solidFill>
                <a:srgbClr val="FFFFFF"/>
              </a:solidFill>
              <a:effectLst>
                <a:outerShdw blurRad="38100" dist="38100" dir="2700000" algn="tl">
                  <a:srgbClr val="000000"/>
                </a:outerShdw>
              </a:effectLst>
            </a:endParaRPr>
          </a:p>
          <a:p>
            <a:pPr lvl="1" indent="-284163">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latin typeface="Lucida Console" pitchFamily="49" charset="0"/>
              </a:rPr>
              <a:t>key:       dec</a:t>
            </a:r>
            <a:r>
              <a:rPr lang="en-AU">
                <a:solidFill>
                  <a:srgbClr val="FF0000"/>
                </a:solidFill>
                <a:effectLst>
                  <a:outerShdw blurRad="38100" dist="38100" dir="2700000" algn="tl">
                    <a:srgbClr val="000000"/>
                  </a:outerShdw>
                </a:effectLst>
                <a:latin typeface="Lucida Console" pitchFamily="49" charset="0"/>
              </a:rPr>
              <a:t>ept</a:t>
            </a:r>
            <a:r>
              <a:rPr lang="en-AU">
                <a:solidFill>
                  <a:srgbClr val="FFFFFF"/>
                </a:solidFill>
                <a:effectLst>
                  <a:outerShdw blurRad="38100" dist="38100" dir="2700000" algn="tl">
                    <a:srgbClr val="000000"/>
                  </a:outerShdw>
                </a:effectLst>
                <a:latin typeface="Lucida Console" pitchFamily="49" charset="0"/>
              </a:rPr>
              <a:t>ivedec</a:t>
            </a:r>
            <a:r>
              <a:rPr lang="en-AU">
                <a:solidFill>
                  <a:srgbClr val="FF0000"/>
                </a:solidFill>
                <a:effectLst>
                  <a:outerShdw blurRad="38100" dist="38100" dir="2700000" algn="tl">
                    <a:srgbClr val="000000"/>
                  </a:outerShdw>
                </a:effectLst>
                <a:latin typeface="Lucida Console" pitchFamily="49" charset="0"/>
              </a:rPr>
              <a:t>ept</a:t>
            </a:r>
            <a:r>
              <a:rPr lang="en-AU">
                <a:solidFill>
                  <a:srgbClr val="FFFFFF"/>
                </a:solidFill>
                <a:effectLst>
                  <a:outerShdw blurRad="38100" dist="38100" dir="2700000" algn="tl">
                    <a:srgbClr val="000000"/>
                  </a:outerShdw>
                </a:effectLst>
                <a:latin typeface="Lucida Console" pitchFamily="49" charset="0"/>
              </a:rPr>
              <a:t>ivedeceptive</a:t>
            </a:r>
          </a:p>
          <a:p>
            <a:pPr lvl="1" indent="-284163">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latin typeface="Lucida Console" pitchFamily="49" charset="0"/>
              </a:rPr>
              <a:t>plaintext: wea</a:t>
            </a:r>
            <a:r>
              <a:rPr lang="en-AU">
                <a:solidFill>
                  <a:srgbClr val="FF0000"/>
                </a:solidFill>
                <a:effectLst>
                  <a:outerShdw blurRad="38100" dist="38100" dir="2700000" algn="tl">
                    <a:srgbClr val="000000"/>
                  </a:outerShdw>
                </a:effectLst>
                <a:latin typeface="Lucida Console" pitchFamily="49" charset="0"/>
              </a:rPr>
              <a:t>red</a:t>
            </a:r>
            <a:r>
              <a:rPr lang="en-AU">
                <a:solidFill>
                  <a:srgbClr val="FFFFFF"/>
                </a:solidFill>
                <a:effectLst>
                  <a:outerShdw blurRad="38100" dist="38100" dir="2700000" algn="tl">
                    <a:srgbClr val="000000"/>
                  </a:outerShdw>
                </a:effectLst>
                <a:latin typeface="Lucida Console" pitchFamily="49" charset="0"/>
              </a:rPr>
              <a:t>iscove</a:t>
            </a:r>
            <a:r>
              <a:rPr lang="en-AU">
                <a:solidFill>
                  <a:srgbClr val="FF0000"/>
                </a:solidFill>
                <a:effectLst>
                  <a:outerShdw blurRad="38100" dist="38100" dir="2700000" algn="tl">
                    <a:srgbClr val="000000"/>
                  </a:outerShdw>
                </a:effectLst>
                <a:latin typeface="Lucida Console" pitchFamily="49" charset="0"/>
              </a:rPr>
              <a:t>red</a:t>
            </a:r>
            <a:r>
              <a:rPr lang="en-AU">
                <a:solidFill>
                  <a:srgbClr val="FFFFFF"/>
                </a:solidFill>
                <a:effectLst>
                  <a:outerShdw blurRad="38100" dist="38100" dir="2700000" algn="tl">
                    <a:srgbClr val="000000"/>
                  </a:outerShdw>
                </a:effectLst>
                <a:latin typeface="Lucida Console" pitchFamily="49" charset="0"/>
              </a:rPr>
              <a:t>saveyourself</a:t>
            </a:r>
          </a:p>
          <a:p>
            <a:pPr lvl="1" indent="-284163">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latin typeface="Lucida Console" pitchFamily="49" charset="0"/>
              </a:rPr>
              <a:t>ciphertext:ZIC</a:t>
            </a:r>
            <a:r>
              <a:rPr lang="en-AU">
                <a:solidFill>
                  <a:srgbClr val="FF0000"/>
                </a:solidFill>
                <a:effectLst>
                  <a:outerShdw blurRad="38100" dist="38100" dir="2700000" algn="tl">
                    <a:srgbClr val="000000"/>
                  </a:outerShdw>
                </a:effectLst>
                <a:latin typeface="Lucida Console" pitchFamily="49" charset="0"/>
              </a:rPr>
              <a:t>VTW</a:t>
            </a:r>
            <a:r>
              <a:rPr lang="en-AU">
                <a:solidFill>
                  <a:srgbClr val="FFFFFF"/>
                </a:solidFill>
                <a:effectLst>
                  <a:outerShdw blurRad="38100" dist="38100" dir="2700000" algn="tl">
                    <a:srgbClr val="000000"/>
                  </a:outerShdw>
                </a:effectLst>
                <a:latin typeface="Lucida Console" pitchFamily="49" charset="0"/>
              </a:rPr>
              <a:t>QNGRZG</a:t>
            </a:r>
            <a:r>
              <a:rPr lang="en-AU">
                <a:solidFill>
                  <a:srgbClr val="FF0000"/>
                </a:solidFill>
                <a:effectLst>
                  <a:outerShdw blurRad="38100" dist="38100" dir="2700000" algn="tl">
                    <a:srgbClr val="000000"/>
                  </a:outerShdw>
                </a:effectLst>
                <a:latin typeface="Lucida Console" pitchFamily="49" charset="0"/>
              </a:rPr>
              <a:t>VTW</a:t>
            </a:r>
            <a:r>
              <a:rPr lang="en-AU">
                <a:solidFill>
                  <a:srgbClr val="FFFFFF"/>
                </a:solidFill>
                <a:effectLst>
                  <a:outerShdw blurRad="38100" dist="38100" dir="2700000" algn="tl">
                    <a:srgbClr val="000000"/>
                  </a:outerShdw>
                </a:effectLst>
                <a:latin typeface="Lucida Console" pitchFamily="49" charset="0"/>
              </a:rPr>
              <a:t>AVZHCQYGLMGJ</a:t>
            </a:r>
          </a:p>
          <a:p>
            <a:pPr lvl="1" indent="-284163">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a:solidFill>
                  <a:srgbClr val="D9D9FF"/>
                </a:solidFill>
                <a:effectLst>
                  <a:outerShdw blurRad="38100" dist="38100" dir="2700000" algn="tl">
                    <a:srgbClr val="000000"/>
                  </a:outerShdw>
                </a:effectLst>
              </a:rPr>
              <a:t>Autokey Cipher</a:t>
            </a:r>
          </a:p>
        </p:txBody>
      </p:sp>
      <p:sp>
        <p:nvSpPr>
          <p:cNvPr id="52226" name="Text Box 2"/>
          <p:cNvSpPr txBox="1">
            <a:spLocks noChangeArrowheads="1"/>
          </p:cNvSpPr>
          <p:nvPr/>
        </p:nvSpPr>
        <p:spPr bwMode="auto">
          <a:xfrm>
            <a:off x="395288" y="1341438"/>
            <a:ext cx="8229600" cy="5111750"/>
          </a:xfrm>
          <a:prstGeom prst="rect">
            <a:avLst/>
          </a:prstGeom>
          <a:noFill/>
          <a:ln w="9525">
            <a:noFill/>
            <a:round/>
            <a:headEnd/>
            <a:tailEnd/>
          </a:ln>
          <a:effectLst/>
        </p:spPr>
        <p:txBody>
          <a:bodyPr/>
          <a:lstStyle/>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ideally want a key as long as the message</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Vigenère proposed the </a:t>
            </a:r>
            <a:r>
              <a:rPr lang="en-AU" sz="2800" b="1">
                <a:solidFill>
                  <a:srgbClr val="FFFFFF"/>
                </a:solidFill>
                <a:effectLst>
                  <a:outerShdw blurRad="38100" dist="38100" dir="2700000" algn="tl">
                    <a:srgbClr val="000000"/>
                  </a:outerShdw>
                </a:effectLst>
              </a:rPr>
              <a:t>autokey</a:t>
            </a:r>
            <a:r>
              <a:rPr lang="en-AU" sz="2800">
                <a:solidFill>
                  <a:srgbClr val="FFFFFF"/>
                </a:solidFill>
                <a:effectLst>
                  <a:outerShdw blurRad="38100" dist="38100" dir="2700000" algn="tl">
                    <a:srgbClr val="000000"/>
                  </a:outerShdw>
                </a:effectLst>
              </a:rPr>
              <a:t> cipher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with keyword is prefixed to message as key</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knowing keyword can recover the first few letters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use these in turn on the rest of the message</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but still have frequency characteristics to attack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eg. given key </a:t>
            </a:r>
            <a:r>
              <a:rPr lang="en-AU" sz="2800" i="1">
                <a:solidFill>
                  <a:srgbClr val="FFFFFF"/>
                </a:solidFill>
                <a:effectLst>
                  <a:outerShdw blurRad="38100" dist="38100" dir="2700000" algn="tl">
                    <a:srgbClr val="000000"/>
                  </a:outerShdw>
                </a:effectLst>
              </a:rPr>
              <a:t>deceptive</a:t>
            </a:r>
          </a:p>
          <a:p>
            <a:pPr lvl="1" indent="-284163">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key:       deceptivewearediscoveredsav</a:t>
            </a:r>
          </a:p>
          <a:p>
            <a:pPr lvl="1" indent="-284163">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plaintext: wearediscoveredsaveyourself</a:t>
            </a:r>
          </a:p>
          <a:p>
            <a:pPr lvl="1" indent="-284163">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ciphertext:ZICVTWQNGKZEIIGASXSTSLVVWLA</a:t>
            </a:r>
          </a:p>
          <a:p>
            <a:pPr lvl="1" indent="-284163">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000">
              <a:solidFill>
                <a:srgbClr val="FFFFFF"/>
              </a:solidFill>
              <a:effectLst>
                <a:outerShdw blurRad="38100" dist="38100" dir="2700000" algn="tl">
                  <a:srgbClr val="000000"/>
                </a:outerShdw>
              </a:effectLst>
              <a:latin typeface="Lucida Console"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Homophone Cipher</a:t>
            </a:r>
          </a:p>
        </p:txBody>
      </p:sp>
      <p:sp>
        <p:nvSpPr>
          <p:cNvPr id="53250" name="Text Box 2"/>
          <p:cNvSpPr txBox="1">
            <a:spLocks noChangeArrowheads="1"/>
          </p:cNvSpPr>
          <p:nvPr/>
        </p:nvSpPr>
        <p:spPr bwMode="auto">
          <a:xfrm>
            <a:off x="395288" y="1341438"/>
            <a:ext cx="8229600" cy="5111750"/>
          </a:xfrm>
          <a:prstGeom prst="rect">
            <a:avLst/>
          </a:prstGeom>
          <a:noFill/>
          <a:ln w="9525">
            <a:noFill/>
            <a:round/>
            <a:headEnd/>
            <a:tailEnd/>
          </a:ln>
          <a:effectLst/>
        </p:spPr>
        <p:txBody>
          <a:bodyPr/>
          <a:lstStyle/>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rather than combine multiple monoalphabetic ciphers, can assign multiple ciphertext characters to same plaintext character</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assign number of homophones according to frequency of plaintext character </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Gauss believed he made unbreakable cipher using homophones</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but still have digram/trigram frequency characteristics to attack </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e.g., have 58 ciphertext characters, with each plaintext character assigned to ceil(freq/2) ciphertext characters – so e has 7 homophones, t has 5, a has 4, j has 1, q has 1, etc.</a:t>
            </a:r>
          </a:p>
          <a:p>
            <a:pPr lvl="1" indent="-284163">
              <a:lnSpc>
                <a:spcPct val="80000"/>
              </a:lnSpc>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80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Vernam Cipher</a:t>
            </a:r>
          </a:p>
        </p:txBody>
      </p:sp>
      <p:sp>
        <p:nvSpPr>
          <p:cNvPr id="54274"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ultimate defense is to use a key as long as the plaintext</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with no statistical relationship to it</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invented by AT&amp;T engineer Gilbert Vernam in 1918</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specified in </a:t>
            </a:r>
            <a:r>
              <a:rPr lang="en-US" sz="2800">
                <a:solidFill>
                  <a:srgbClr val="5FAFFF"/>
                </a:solidFill>
                <a:effectLst>
                  <a:outerShdw blurRad="38100" dist="38100" dir="2700000" algn="tl">
                    <a:srgbClr val="000000"/>
                  </a:outerShdw>
                </a:effectLst>
                <a:hlinkClick r:id="rId3"/>
              </a:rPr>
              <a:t>U.S. Patent 1,310,719</a:t>
            </a:r>
            <a:r>
              <a:rPr lang="en-US" sz="2800">
                <a:solidFill>
                  <a:srgbClr val="FFFFFF"/>
                </a:solidFill>
                <a:effectLst>
                  <a:outerShdw blurRad="38100" dist="38100" dir="2700000" algn="tl">
                    <a:srgbClr val="000000"/>
                  </a:outerShdw>
                </a:effectLst>
              </a:rPr>
              <a:t>, issued July 22, 1919</a:t>
            </a:r>
            <a:r>
              <a:rPr lang="en-US" sz="2800">
                <a:solidFill>
                  <a:srgbClr val="FFFFFF"/>
                </a:solidFill>
              </a:rPr>
              <a:t>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originally proposed using a very long but eventually repeating key</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used electromechanical relays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Requirements</a:t>
            </a:r>
          </a:p>
        </p:txBody>
      </p:sp>
      <p:sp>
        <p:nvSpPr>
          <p:cNvPr id="9218" name="Text Box 2"/>
          <p:cNvSpPr txBox="1">
            <a:spLocks noChangeArrowheads="1"/>
          </p:cNvSpPr>
          <p:nvPr/>
        </p:nvSpPr>
        <p:spPr bwMode="auto">
          <a:xfrm>
            <a:off x="457200" y="1676400"/>
            <a:ext cx="8229600" cy="4705350"/>
          </a:xfrm>
          <a:prstGeom prst="rect">
            <a:avLst/>
          </a:prstGeom>
          <a:noFill/>
          <a:ln w="9525">
            <a:noFill/>
            <a:round/>
            <a:headEnd/>
            <a:tailEnd/>
          </a:ln>
          <a:effectLst/>
        </p:spPr>
        <p:txBody>
          <a:bodyPr/>
          <a:lstStyle/>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two requirements for secure use of symmetric encryption:</a:t>
            </a:r>
          </a:p>
          <a:p>
            <a:pPr marL="741363" lvl="1" indent="-284163">
              <a:lnSpc>
                <a:spcPct val="8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a strong encryption algorithm</a:t>
            </a:r>
          </a:p>
          <a:p>
            <a:pPr marL="741363" lvl="1" indent="-284163">
              <a:lnSpc>
                <a:spcPct val="8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a secret key known only to sender / receiver</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mathematically have:</a:t>
            </a:r>
          </a:p>
          <a:p>
            <a:pPr marL="741363" lvl="1" indent="-284163">
              <a:lnSpc>
                <a:spcPct val="8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i="1">
                <a:solidFill>
                  <a:srgbClr val="FFFFFF"/>
                </a:solidFill>
                <a:effectLst>
                  <a:outerShdw blurRad="38100" dist="38100" dir="2700000" algn="tl">
                    <a:srgbClr val="000000"/>
                  </a:outerShdw>
                </a:effectLst>
              </a:rPr>
              <a:t>	Y </a:t>
            </a:r>
            <a:r>
              <a:rPr lang="en-US">
                <a:solidFill>
                  <a:srgbClr val="FFFFFF"/>
                </a:solidFill>
                <a:effectLst>
                  <a:outerShdw blurRad="38100" dist="38100" dir="2700000" algn="tl">
                    <a:srgbClr val="000000"/>
                  </a:outerShdw>
                </a:effectLst>
              </a:rPr>
              <a:t>= E(K, </a:t>
            </a:r>
            <a:r>
              <a:rPr lang="en-US" i="1">
                <a:solidFill>
                  <a:srgbClr val="FFFFFF"/>
                </a:solidFill>
                <a:effectLst>
                  <a:outerShdw blurRad="38100" dist="38100" dir="2700000" algn="tl">
                    <a:srgbClr val="000000"/>
                  </a:outerShdw>
                </a:effectLst>
              </a:rPr>
              <a:t>X</a:t>
            </a:r>
            <a:r>
              <a:rPr lang="en-US">
                <a:solidFill>
                  <a:srgbClr val="FFFFFF"/>
                </a:solidFill>
                <a:effectLst>
                  <a:outerShdw blurRad="38100" dist="38100" dir="2700000" algn="tl">
                    <a:srgbClr val="000000"/>
                  </a:outerShdw>
                </a:effectLst>
              </a:rPr>
              <a:t>) = E</a:t>
            </a:r>
            <a:r>
              <a:rPr lang="en-US" baseline="-25000">
                <a:solidFill>
                  <a:srgbClr val="FFFFFF"/>
                </a:solidFill>
                <a:effectLst>
                  <a:outerShdw blurRad="38100" dist="38100" dir="2700000" algn="tl">
                    <a:srgbClr val="000000"/>
                  </a:outerShdw>
                </a:effectLst>
              </a:rPr>
              <a:t>K</a:t>
            </a:r>
            <a:r>
              <a:rPr lang="en-US">
                <a:solidFill>
                  <a:srgbClr val="FFFFFF"/>
                </a:solidFill>
                <a:effectLst>
                  <a:outerShdw blurRad="38100" dist="38100" dir="2700000" algn="tl">
                    <a:srgbClr val="000000"/>
                  </a:outerShdw>
                </a:effectLst>
              </a:rPr>
              <a:t>(X) = {X}</a:t>
            </a:r>
            <a:r>
              <a:rPr lang="en-US" baseline="-25000">
                <a:solidFill>
                  <a:srgbClr val="FFFFFF"/>
                </a:solidFill>
                <a:effectLst>
                  <a:outerShdw blurRad="38100" dist="38100" dir="2700000" algn="tl">
                    <a:srgbClr val="000000"/>
                  </a:outerShdw>
                </a:effectLst>
              </a:rPr>
              <a:t>K</a:t>
            </a:r>
          </a:p>
          <a:p>
            <a:pPr marL="741363" lvl="1" indent="-284163">
              <a:lnSpc>
                <a:spcPct val="8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i="1">
                <a:solidFill>
                  <a:srgbClr val="FFFFFF"/>
                </a:solidFill>
                <a:effectLst>
                  <a:outerShdw blurRad="38100" dist="38100" dir="2700000" algn="tl">
                    <a:srgbClr val="000000"/>
                  </a:outerShdw>
                </a:effectLst>
              </a:rPr>
              <a:t>	X </a:t>
            </a:r>
            <a:r>
              <a:rPr lang="en-US">
                <a:solidFill>
                  <a:srgbClr val="FFFFFF"/>
                </a:solidFill>
                <a:effectLst>
                  <a:outerShdw blurRad="38100" dist="38100" dir="2700000" algn="tl">
                    <a:srgbClr val="000000"/>
                  </a:outerShdw>
                </a:effectLst>
              </a:rPr>
              <a:t>= D(K, </a:t>
            </a:r>
            <a:r>
              <a:rPr lang="en-US" i="1">
                <a:solidFill>
                  <a:srgbClr val="FFFFFF"/>
                </a:solidFill>
                <a:effectLst>
                  <a:outerShdw blurRad="38100" dist="38100" dir="2700000" algn="tl">
                    <a:srgbClr val="000000"/>
                  </a:outerShdw>
                </a:effectLst>
              </a:rPr>
              <a:t>Y</a:t>
            </a:r>
            <a:r>
              <a:rPr lang="en-US">
                <a:solidFill>
                  <a:srgbClr val="FFFFFF"/>
                </a:solidFill>
                <a:effectLst>
                  <a:outerShdw blurRad="38100" dist="38100" dir="2700000" algn="tl">
                    <a:srgbClr val="000000"/>
                  </a:outerShdw>
                </a:effectLst>
              </a:rPr>
              <a:t>) = D</a:t>
            </a:r>
            <a:r>
              <a:rPr lang="en-US" baseline="-25000">
                <a:solidFill>
                  <a:srgbClr val="FFFFFF"/>
                </a:solidFill>
                <a:effectLst>
                  <a:outerShdw blurRad="38100" dist="38100" dir="2700000" algn="tl">
                    <a:srgbClr val="000000"/>
                  </a:outerShdw>
                </a:effectLst>
              </a:rPr>
              <a:t>K</a:t>
            </a:r>
            <a:r>
              <a:rPr lang="en-US">
                <a:solidFill>
                  <a:srgbClr val="FFFFFF"/>
                </a:solidFill>
                <a:effectLst>
                  <a:outerShdw blurRad="38100" dist="38100" dir="2700000" algn="tl">
                    <a:srgbClr val="000000"/>
                  </a:outerShdw>
                </a:effectLst>
              </a:rPr>
              <a:t>(Y)</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assume encryption algorithm is known</a:t>
            </a:r>
          </a:p>
          <a:p>
            <a:pPr marL="741363" lvl="1" indent="-284163">
              <a:lnSpc>
                <a:spcPct val="8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00"/>
                </a:solidFill>
                <a:effectLst>
                  <a:outerShdw blurRad="38100" dist="38100" dir="2700000" algn="tl">
                    <a:srgbClr val="000000"/>
                  </a:outerShdw>
                </a:effectLst>
              </a:rPr>
              <a:t>Kerckhoff’s Principle</a:t>
            </a:r>
            <a:r>
              <a:rPr lang="en-US">
                <a:solidFill>
                  <a:srgbClr val="00FFFF"/>
                </a:solidFill>
                <a:effectLst>
                  <a:outerShdw blurRad="38100" dist="38100" dir="2700000" algn="tl">
                    <a:srgbClr val="000000"/>
                  </a:outerShdw>
                </a:effectLst>
              </a:rPr>
              <a:t>: security in secrecy of key alone, not in obscurity of the encryption algorithm</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implies a secure channel to </a:t>
            </a:r>
            <a:r>
              <a:rPr lang="en-US" sz="2800">
                <a:solidFill>
                  <a:srgbClr val="FFFF00"/>
                </a:solidFill>
                <a:effectLst>
                  <a:outerShdw blurRad="38100" dist="38100" dir="2700000" algn="tl">
                    <a:srgbClr val="000000"/>
                  </a:outerShdw>
                </a:effectLst>
              </a:rPr>
              <a:t>distribute key</a:t>
            </a:r>
          </a:p>
          <a:p>
            <a:pPr marL="741363" lvl="1" indent="-284163">
              <a:lnSpc>
                <a:spcPct val="8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00FFFF"/>
                </a:solidFill>
                <a:effectLst>
                  <a:outerShdw blurRad="38100" dist="38100" dir="2700000" algn="tl">
                    <a:srgbClr val="000000"/>
                  </a:outerShdw>
                </a:effectLst>
              </a:rPr>
              <a:t>Central problem in symmetric cryptography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One-Time Pad</a:t>
            </a:r>
          </a:p>
        </p:txBody>
      </p:sp>
      <p:sp>
        <p:nvSpPr>
          <p:cNvPr id="55298"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if a truly random key as long as the message is used, the cipher will be secure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called a One-Time pad (OTP)</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is unbreakable since ciphertext bears no statistical relationship to the plaintext</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since for </a:t>
            </a:r>
            <a:r>
              <a:rPr lang="en-US" sz="2800" b="1">
                <a:solidFill>
                  <a:srgbClr val="FFFFFF"/>
                </a:solidFill>
                <a:effectLst>
                  <a:outerShdw blurRad="38100" dist="38100" dir="2700000" algn="tl">
                    <a:srgbClr val="000000"/>
                  </a:outerShdw>
                </a:effectLst>
              </a:rPr>
              <a:t>any plaintext</a:t>
            </a:r>
            <a:r>
              <a:rPr lang="en-US" sz="2800">
                <a:solidFill>
                  <a:srgbClr val="FFFFFF"/>
                </a:solidFill>
                <a:effectLst>
                  <a:outerShdw blurRad="38100" dist="38100" dir="2700000" algn="tl">
                    <a:srgbClr val="000000"/>
                  </a:outerShdw>
                </a:effectLst>
              </a:rPr>
              <a:t> &amp; </a:t>
            </a:r>
            <a:r>
              <a:rPr lang="en-US" sz="2800" b="1">
                <a:solidFill>
                  <a:srgbClr val="FFFFFF"/>
                </a:solidFill>
                <a:effectLst>
                  <a:outerShdw blurRad="38100" dist="38100" dir="2700000" algn="tl">
                    <a:srgbClr val="000000"/>
                  </a:outerShdw>
                </a:effectLst>
              </a:rPr>
              <a:t>any ciphertext</a:t>
            </a:r>
            <a:r>
              <a:rPr lang="en-US" sz="2800">
                <a:solidFill>
                  <a:srgbClr val="FFFFFF"/>
                </a:solidFill>
                <a:effectLst>
                  <a:outerShdw blurRad="38100" dist="38100" dir="2700000" algn="tl">
                    <a:srgbClr val="000000"/>
                  </a:outerShdw>
                </a:effectLst>
              </a:rPr>
              <a:t> there exists a key mapping one to other</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can only use the key </a:t>
            </a:r>
            <a:r>
              <a:rPr lang="en-US" sz="2800" b="1">
                <a:solidFill>
                  <a:srgbClr val="FFFFFF"/>
                </a:solidFill>
                <a:effectLst>
                  <a:outerShdw blurRad="38100" dist="38100" dir="2700000" algn="tl">
                    <a:srgbClr val="000000"/>
                  </a:outerShdw>
                </a:effectLst>
              </a:rPr>
              <a:t>once</a:t>
            </a:r>
            <a:r>
              <a:rPr lang="en-US" sz="2800">
                <a:solidFill>
                  <a:srgbClr val="FFFFFF"/>
                </a:solidFill>
                <a:effectLst>
                  <a:outerShdw blurRad="38100" dist="38100" dir="2700000" algn="tl">
                    <a:srgbClr val="000000"/>
                  </a:outerShdw>
                </a:effectLst>
              </a:rPr>
              <a:t> though</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problems in generation &amp; safe distribution of key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Transposition Ciphers</a:t>
            </a:r>
          </a:p>
        </p:txBody>
      </p:sp>
      <p:sp>
        <p:nvSpPr>
          <p:cNvPr id="56322"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now consider classical </a:t>
            </a:r>
            <a:r>
              <a:rPr lang="en-US" sz="3200" b="1">
                <a:solidFill>
                  <a:srgbClr val="FFFFFF"/>
                </a:solidFill>
                <a:effectLst>
                  <a:outerShdw blurRad="38100" dist="38100" dir="2700000" algn="tl">
                    <a:srgbClr val="000000"/>
                  </a:outerShdw>
                </a:effectLst>
              </a:rPr>
              <a:t>transposition</a:t>
            </a:r>
            <a:r>
              <a:rPr lang="en-US" sz="3200">
                <a:solidFill>
                  <a:srgbClr val="FFFFFF"/>
                </a:solidFill>
                <a:effectLst>
                  <a:outerShdw blurRad="38100" dist="38100" dir="2700000" algn="tl">
                    <a:srgbClr val="000000"/>
                  </a:outerShdw>
                </a:effectLst>
              </a:rPr>
              <a:t> or </a:t>
            </a:r>
            <a:r>
              <a:rPr lang="en-US" sz="3200" b="1">
                <a:solidFill>
                  <a:srgbClr val="FFFFFF"/>
                </a:solidFill>
                <a:effectLst>
                  <a:outerShdw blurRad="38100" dist="38100" dir="2700000" algn="tl">
                    <a:srgbClr val="000000"/>
                  </a:outerShdw>
                </a:effectLst>
              </a:rPr>
              <a:t>permutation</a:t>
            </a:r>
            <a:r>
              <a:rPr lang="en-US" sz="3200">
                <a:solidFill>
                  <a:srgbClr val="FFFFFF"/>
                </a:solidFill>
                <a:effectLst>
                  <a:outerShdw blurRad="38100" dist="38100" dir="2700000" algn="tl">
                    <a:srgbClr val="000000"/>
                  </a:outerShdw>
                </a:effectLst>
              </a:rPr>
              <a:t> ciphers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these hide the message by rearranging the letter order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without altering the actual letters used</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can recognise these since have the same frequency distribution as the original text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Rail Fence cipher</a:t>
            </a:r>
          </a:p>
        </p:txBody>
      </p:sp>
      <p:sp>
        <p:nvSpPr>
          <p:cNvPr id="57346"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write message letters out diagonally over a number of rows </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then read off cipher row by row</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eg. write message out as:</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m e m a t r h t g p r y</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 e t e f e t e o a a t</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giving ciphertext</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MEMATRHTGPRYETEFETEOAAT</a:t>
            </a:r>
          </a:p>
          <a:p>
            <a:pPr lvl="1" indent="-284163">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a:solidFill>
                <a:srgbClr val="FFFFFF"/>
              </a:solidFill>
              <a:effectLst>
                <a:outerShdw blurRad="38100" dist="38100" dir="2700000" algn="tl">
                  <a:srgbClr val="000000"/>
                </a:outerShdw>
              </a:effectLst>
            </a:endParaRPr>
          </a:p>
          <a:p>
            <a:pPr lvl="1" indent="-284163">
              <a:lnSpc>
                <a:spcPct val="90000"/>
              </a:lnSpc>
              <a:spcBef>
                <a:spcPts val="600"/>
              </a:spcBef>
              <a:buClr>
                <a:srgbClr val="D9D9FF"/>
              </a:buClr>
              <a:buSzPct val="5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Row Transposition Ciphers</a:t>
            </a:r>
          </a:p>
        </p:txBody>
      </p:sp>
      <p:sp>
        <p:nvSpPr>
          <p:cNvPr id="58370"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lnSpc>
                <a:spcPct val="8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is a more complex transposition</a:t>
            </a:r>
          </a:p>
          <a:p>
            <a:pPr marL="341313" indent="-341313">
              <a:lnSpc>
                <a:spcPct val="8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write letters of message out in rows over a specified number of columns</a:t>
            </a:r>
          </a:p>
          <a:p>
            <a:pPr marL="341313" indent="-341313">
              <a:lnSpc>
                <a:spcPct val="8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then reorder the columns according to some key before reading off the rows</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Key: </a:t>
            </a:r>
            <a:r>
              <a:rPr lang="en-US" sz="2000">
                <a:solidFill>
                  <a:srgbClr val="FFFFFF"/>
                </a:solidFill>
                <a:effectLst>
                  <a:outerShdw blurRad="38100" dist="38100" dir="2700000" algn="tl">
                    <a:srgbClr val="000000"/>
                  </a:outerShdw>
                </a:effectLst>
                <a:latin typeface="Lucida Console" pitchFamily="49" charset="0"/>
              </a:rPr>
              <a:t>4312567</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Column Out 4 3 1 2 5 6 7</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Plaintext: a t t a c k p</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           o s t p o n e</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           d u n t i l t</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           w o a m x y z</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Ciphertext: TTNAAPTMTSUOAODWCOIXKNLYPETZ</a:t>
            </a:r>
          </a:p>
          <a:p>
            <a:pPr lvl="1" indent="-284163">
              <a:lnSpc>
                <a:spcPct val="8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Block Transposition Ciphers</a:t>
            </a:r>
          </a:p>
        </p:txBody>
      </p:sp>
      <p:sp>
        <p:nvSpPr>
          <p:cNvPr id="59394" name="Text Box 2"/>
          <p:cNvSpPr txBox="1">
            <a:spLocks noChangeArrowheads="1"/>
          </p:cNvSpPr>
          <p:nvPr/>
        </p:nvSpPr>
        <p:spPr bwMode="auto">
          <a:xfrm>
            <a:off x="468313" y="1700213"/>
            <a:ext cx="8229600" cy="4454525"/>
          </a:xfrm>
          <a:prstGeom prst="rect">
            <a:avLst/>
          </a:prstGeom>
          <a:noFill/>
          <a:ln w="9525">
            <a:noFill/>
            <a:round/>
            <a:headEnd/>
            <a:tailEnd/>
          </a:ln>
          <a:effectLst/>
        </p:spPr>
        <p:txBody>
          <a:bodyPr/>
          <a:lstStyle/>
          <a:p>
            <a:pPr marL="341313" indent="-341313">
              <a:lnSpc>
                <a:spcPct val="8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arbitrary block transposition may be used</a:t>
            </a:r>
          </a:p>
          <a:p>
            <a:pPr marL="341313" indent="-341313">
              <a:lnSpc>
                <a:spcPct val="8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specify permutation on block</a:t>
            </a:r>
          </a:p>
          <a:p>
            <a:pPr marL="341313" indent="-341313">
              <a:lnSpc>
                <a:spcPct val="8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repeat for each block of plaintext</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Key: </a:t>
            </a:r>
            <a:r>
              <a:rPr lang="en-US" sz="2000">
                <a:solidFill>
                  <a:srgbClr val="FFFFFF"/>
                </a:solidFill>
                <a:effectLst>
                  <a:outerShdw blurRad="38100" dist="38100" dir="2700000" algn="tl">
                    <a:srgbClr val="000000"/>
                  </a:outerShdw>
                </a:effectLst>
                <a:latin typeface="Lucida Console" pitchFamily="49" charset="0"/>
              </a:rPr>
              <a:t>4931285607</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Plaintext:  attackpost poneduntil twoamxyzab</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000">
              <a:solidFill>
                <a:srgbClr val="FFFFFF"/>
              </a:solidFill>
              <a:effectLst>
                <a:outerShdw blurRad="38100" dist="38100" dir="2700000" algn="tl">
                  <a:srgbClr val="000000"/>
                </a:outerShdw>
              </a:effectLst>
              <a:latin typeface="Lucida Console" pitchFamily="49" charset="0"/>
            </a:endParaRP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solidFill>
                  <a:srgbClr val="FFFFFF"/>
                </a:solidFill>
                <a:effectLst>
                  <a:outerShdw blurRad="38100" dist="38100" dir="2700000" algn="tl">
                    <a:srgbClr val="000000"/>
                  </a:outerShdw>
                </a:effectLst>
                <a:latin typeface="Lucida Console" pitchFamily="49" charset="0"/>
              </a:rPr>
              <a:t>Ciphertext: CTATTSKPAO DLEONIDUPT MBAWOAXYTZ</a:t>
            </a:r>
          </a:p>
          <a:p>
            <a:pPr lvl="1" indent="-284163">
              <a:lnSpc>
                <a:spcPct val="8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 </a:t>
            </a:r>
          </a:p>
        </p:txBody>
      </p:sp>
      <p:sp>
        <p:nvSpPr>
          <p:cNvPr id="59395" name="Line 3"/>
          <p:cNvSpPr>
            <a:spLocks noChangeShapeType="1"/>
          </p:cNvSpPr>
          <p:nvPr/>
        </p:nvSpPr>
        <p:spPr bwMode="auto">
          <a:xfrm flipH="1">
            <a:off x="2914650" y="3716338"/>
            <a:ext cx="65087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396" name="Line 4"/>
          <p:cNvSpPr>
            <a:spLocks noChangeShapeType="1"/>
          </p:cNvSpPr>
          <p:nvPr/>
        </p:nvSpPr>
        <p:spPr bwMode="auto">
          <a:xfrm flipH="1">
            <a:off x="3057525" y="3716338"/>
            <a:ext cx="122872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397" name="Line 5"/>
          <p:cNvSpPr>
            <a:spLocks noChangeShapeType="1"/>
          </p:cNvSpPr>
          <p:nvPr/>
        </p:nvSpPr>
        <p:spPr bwMode="auto">
          <a:xfrm flipH="1">
            <a:off x="3201988" y="3716338"/>
            <a:ext cx="147637"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398" name="Line 6"/>
          <p:cNvSpPr>
            <a:spLocks noChangeShapeType="1"/>
          </p:cNvSpPr>
          <p:nvPr/>
        </p:nvSpPr>
        <p:spPr bwMode="auto">
          <a:xfrm>
            <a:off x="3059113" y="3716338"/>
            <a:ext cx="28892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399" name="Line 7"/>
          <p:cNvSpPr>
            <a:spLocks noChangeShapeType="1"/>
          </p:cNvSpPr>
          <p:nvPr/>
        </p:nvSpPr>
        <p:spPr bwMode="auto">
          <a:xfrm>
            <a:off x="3203575" y="3716338"/>
            <a:ext cx="28892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00" name="Line 8"/>
          <p:cNvSpPr>
            <a:spLocks noChangeShapeType="1"/>
          </p:cNvSpPr>
          <p:nvPr/>
        </p:nvSpPr>
        <p:spPr bwMode="auto">
          <a:xfrm flipH="1">
            <a:off x="3706813" y="3716338"/>
            <a:ext cx="43497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01" name="Line 9"/>
          <p:cNvSpPr>
            <a:spLocks noChangeShapeType="1"/>
          </p:cNvSpPr>
          <p:nvPr/>
        </p:nvSpPr>
        <p:spPr bwMode="auto">
          <a:xfrm>
            <a:off x="3635375" y="3716338"/>
            <a:ext cx="215900"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02" name="Line 10"/>
          <p:cNvSpPr>
            <a:spLocks noChangeShapeType="1"/>
          </p:cNvSpPr>
          <p:nvPr/>
        </p:nvSpPr>
        <p:spPr bwMode="auto">
          <a:xfrm>
            <a:off x="2916238" y="3716338"/>
            <a:ext cx="1223962"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03" name="Line 11"/>
          <p:cNvSpPr>
            <a:spLocks noChangeShapeType="1"/>
          </p:cNvSpPr>
          <p:nvPr/>
        </p:nvSpPr>
        <p:spPr bwMode="auto">
          <a:xfrm>
            <a:off x="3779838" y="3716338"/>
            <a:ext cx="215900"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04" name="Line 12"/>
          <p:cNvSpPr>
            <a:spLocks noChangeShapeType="1"/>
          </p:cNvSpPr>
          <p:nvPr/>
        </p:nvSpPr>
        <p:spPr bwMode="auto">
          <a:xfrm>
            <a:off x="3995738" y="3716338"/>
            <a:ext cx="28892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05" name="Line 13"/>
          <p:cNvSpPr>
            <a:spLocks noChangeShapeType="1"/>
          </p:cNvSpPr>
          <p:nvPr/>
        </p:nvSpPr>
        <p:spPr bwMode="auto">
          <a:xfrm flipH="1">
            <a:off x="4572000" y="3716338"/>
            <a:ext cx="65087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06" name="Line 14"/>
          <p:cNvSpPr>
            <a:spLocks noChangeShapeType="1"/>
          </p:cNvSpPr>
          <p:nvPr/>
        </p:nvSpPr>
        <p:spPr bwMode="auto">
          <a:xfrm flipH="1">
            <a:off x="4714875" y="3716338"/>
            <a:ext cx="122872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07" name="Line 15"/>
          <p:cNvSpPr>
            <a:spLocks noChangeShapeType="1"/>
          </p:cNvSpPr>
          <p:nvPr/>
        </p:nvSpPr>
        <p:spPr bwMode="auto">
          <a:xfrm flipH="1">
            <a:off x="4859338" y="3716338"/>
            <a:ext cx="147637"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08" name="Line 16"/>
          <p:cNvSpPr>
            <a:spLocks noChangeShapeType="1"/>
          </p:cNvSpPr>
          <p:nvPr/>
        </p:nvSpPr>
        <p:spPr bwMode="auto">
          <a:xfrm>
            <a:off x="4716463" y="3716338"/>
            <a:ext cx="28892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09" name="Line 17"/>
          <p:cNvSpPr>
            <a:spLocks noChangeShapeType="1"/>
          </p:cNvSpPr>
          <p:nvPr/>
        </p:nvSpPr>
        <p:spPr bwMode="auto">
          <a:xfrm>
            <a:off x="4860925" y="3716338"/>
            <a:ext cx="28892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10" name="Line 18"/>
          <p:cNvSpPr>
            <a:spLocks noChangeShapeType="1"/>
          </p:cNvSpPr>
          <p:nvPr/>
        </p:nvSpPr>
        <p:spPr bwMode="auto">
          <a:xfrm flipH="1">
            <a:off x="5364163" y="3716338"/>
            <a:ext cx="43497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11" name="Line 19"/>
          <p:cNvSpPr>
            <a:spLocks noChangeShapeType="1"/>
          </p:cNvSpPr>
          <p:nvPr/>
        </p:nvSpPr>
        <p:spPr bwMode="auto">
          <a:xfrm>
            <a:off x="5292725" y="3716338"/>
            <a:ext cx="215900"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12" name="Line 20"/>
          <p:cNvSpPr>
            <a:spLocks noChangeShapeType="1"/>
          </p:cNvSpPr>
          <p:nvPr/>
        </p:nvSpPr>
        <p:spPr bwMode="auto">
          <a:xfrm>
            <a:off x="4573588" y="3716338"/>
            <a:ext cx="1223962"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13" name="Line 21"/>
          <p:cNvSpPr>
            <a:spLocks noChangeShapeType="1"/>
          </p:cNvSpPr>
          <p:nvPr/>
        </p:nvSpPr>
        <p:spPr bwMode="auto">
          <a:xfrm>
            <a:off x="5437188" y="3716338"/>
            <a:ext cx="215900"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14" name="Line 22"/>
          <p:cNvSpPr>
            <a:spLocks noChangeShapeType="1"/>
          </p:cNvSpPr>
          <p:nvPr/>
        </p:nvSpPr>
        <p:spPr bwMode="auto">
          <a:xfrm>
            <a:off x="5653088" y="3716338"/>
            <a:ext cx="28892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15" name="Line 23"/>
          <p:cNvSpPr>
            <a:spLocks noChangeShapeType="1"/>
          </p:cNvSpPr>
          <p:nvPr/>
        </p:nvSpPr>
        <p:spPr bwMode="auto">
          <a:xfrm flipH="1">
            <a:off x="6226175" y="3716338"/>
            <a:ext cx="65087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16" name="Line 24"/>
          <p:cNvSpPr>
            <a:spLocks noChangeShapeType="1"/>
          </p:cNvSpPr>
          <p:nvPr/>
        </p:nvSpPr>
        <p:spPr bwMode="auto">
          <a:xfrm flipH="1">
            <a:off x="6369050" y="3716338"/>
            <a:ext cx="122872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17" name="Line 25"/>
          <p:cNvSpPr>
            <a:spLocks noChangeShapeType="1"/>
          </p:cNvSpPr>
          <p:nvPr/>
        </p:nvSpPr>
        <p:spPr bwMode="auto">
          <a:xfrm flipH="1">
            <a:off x="6513513" y="3716338"/>
            <a:ext cx="147637"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18" name="Line 26"/>
          <p:cNvSpPr>
            <a:spLocks noChangeShapeType="1"/>
          </p:cNvSpPr>
          <p:nvPr/>
        </p:nvSpPr>
        <p:spPr bwMode="auto">
          <a:xfrm>
            <a:off x="6370638" y="3716338"/>
            <a:ext cx="28892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19" name="Line 27"/>
          <p:cNvSpPr>
            <a:spLocks noChangeShapeType="1"/>
          </p:cNvSpPr>
          <p:nvPr/>
        </p:nvSpPr>
        <p:spPr bwMode="auto">
          <a:xfrm>
            <a:off x="6515100" y="3716338"/>
            <a:ext cx="28892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20" name="Line 28"/>
          <p:cNvSpPr>
            <a:spLocks noChangeShapeType="1"/>
          </p:cNvSpPr>
          <p:nvPr/>
        </p:nvSpPr>
        <p:spPr bwMode="auto">
          <a:xfrm flipH="1">
            <a:off x="7018338" y="3716338"/>
            <a:ext cx="434975"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21" name="Line 29"/>
          <p:cNvSpPr>
            <a:spLocks noChangeShapeType="1"/>
          </p:cNvSpPr>
          <p:nvPr/>
        </p:nvSpPr>
        <p:spPr bwMode="auto">
          <a:xfrm>
            <a:off x="6946900" y="3716338"/>
            <a:ext cx="215900"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22" name="Line 30"/>
          <p:cNvSpPr>
            <a:spLocks noChangeShapeType="1"/>
          </p:cNvSpPr>
          <p:nvPr/>
        </p:nvSpPr>
        <p:spPr bwMode="auto">
          <a:xfrm>
            <a:off x="6227763" y="3716338"/>
            <a:ext cx="1223962"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23" name="Line 31"/>
          <p:cNvSpPr>
            <a:spLocks noChangeShapeType="1"/>
          </p:cNvSpPr>
          <p:nvPr/>
        </p:nvSpPr>
        <p:spPr bwMode="auto">
          <a:xfrm>
            <a:off x="7091363" y="3716338"/>
            <a:ext cx="215900" cy="288925"/>
          </a:xfrm>
          <a:prstGeom prst="line">
            <a:avLst/>
          </a:prstGeom>
          <a:noFill/>
          <a:ln w="9360">
            <a:solidFill>
              <a:srgbClr val="FFFFFF"/>
            </a:solidFill>
            <a:miter lim="800000"/>
            <a:headEnd/>
            <a:tailEnd type="triangle" w="med" len="med"/>
          </a:ln>
          <a:effectLst/>
        </p:spPr>
        <p:txBody>
          <a:bodyPr/>
          <a:lstStyle/>
          <a:p>
            <a:endParaRPr lang="en-US"/>
          </a:p>
        </p:txBody>
      </p:sp>
      <p:sp>
        <p:nvSpPr>
          <p:cNvPr id="59424" name="Line 32"/>
          <p:cNvSpPr>
            <a:spLocks noChangeShapeType="1"/>
          </p:cNvSpPr>
          <p:nvPr/>
        </p:nvSpPr>
        <p:spPr bwMode="auto">
          <a:xfrm>
            <a:off x="7307263" y="3716338"/>
            <a:ext cx="288925" cy="288925"/>
          </a:xfrm>
          <a:prstGeom prst="line">
            <a:avLst/>
          </a:prstGeom>
          <a:noFill/>
          <a:ln w="9360">
            <a:solidFill>
              <a:srgbClr val="FFFFFF"/>
            </a:solidFill>
            <a:miter lim="800000"/>
            <a:headEnd/>
            <a:tail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468313" y="26035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Homework 1</a:t>
            </a:r>
          </a:p>
        </p:txBody>
      </p:sp>
      <p:sp>
        <p:nvSpPr>
          <p:cNvPr id="60418"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Due next class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Question 2: </a:t>
            </a:r>
          </a:p>
          <a:p>
            <a:pPr marL="341313" indent="-341313">
              <a:spcBef>
                <a:spcPts val="8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Mathematically specify an arbitrary block transposition cipher with block length B and permutation </a:t>
            </a:r>
            <a:r>
              <a:rPr lang="en-US" sz="3200">
                <a:solidFill>
                  <a:srgbClr val="FFFFFF"/>
                </a:solidFill>
                <a:effectLst>
                  <a:outerShdw blurRad="38100" dist="38100" dir="2700000" algn="tl">
                    <a:srgbClr val="000000"/>
                  </a:outerShdw>
                </a:effectLst>
                <a:latin typeface="Symbol" pitchFamily="16" charset="2"/>
              </a:rPr>
              <a:t></a:t>
            </a:r>
            <a:r>
              <a:rPr lang="en-US" sz="3200">
                <a:solidFill>
                  <a:srgbClr val="FFFFFF"/>
                </a:solidFill>
                <a:effectLst>
                  <a:outerShdw blurRad="38100" dist="38100" dir="2700000" algn="tl">
                    <a:srgbClr val="000000"/>
                  </a:outerShdw>
                </a:effectLst>
              </a:rPr>
              <a:t>:[0..B-1] </a:t>
            </a:r>
            <a:r>
              <a:rPr lang="en-US" sz="3200">
                <a:solidFill>
                  <a:srgbClr val="FFFFFF"/>
                </a:solidFill>
                <a:effectLst>
                  <a:outerShdw blurRad="38100" dist="38100" dir="2700000" algn="tl">
                    <a:srgbClr val="000000"/>
                  </a:outerShdw>
                </a:effectLst>
                <a:cs typeface="Arial" charset="0"/>
              </a:rPr>
              <a:t>→</a:t>
            </a:r>
            <a:r>
              <a:rPr lang="en-US" sz="3200">
                <a:solidFill>
                  <a:srgbClr val="FFFFFF"/>
                </a:solidFill>
                <a:effectLst>
                  <a:outerShdw blurRad="38100" dist="38100" dir="2700000" algn="tl">
                    <a:srgbClr val="000000"/>
                  </a:outerShdw>
                </a:effectLst>
              </a:rPr>
              <a:t> [0..B-1] for plaintext P=p</a:t>
            </a:r>
            <a:r>
              <a:rPr lang="en-US" sz="3200" baseline="-25000">
                <a:solidFill>
                  <a:srgbClr val="FFFFFF"/>
                </a:solidFill>
                <a:effectLst>
                  <a:outerShdw blurRad="38100" dist="38100" dir="2700000" algn="tl">
                    <a:srgbClr val="000000"/>
                  </a:outerShdw>
                </a:effectLst>
              </a:rPr>
              <a:t>0</a:t>
            </a:r>
            <a:r>
              <a:rPr lang="en-US" sz="3200">
                <a:solidFill>
                  <a:srgbClr val="FFFFFF"/>
                </a:solidFill>
                <a:effectLst>
                  <a:outerShdw blurRad="38100" dist="38100" dir="2700000" algn="tl">
                    <a:srgbClr val="000000"/>
                  </a:outerShdw>
                </a:effectLst>
              </a:rPr>
              <a:t>p</a:t>
            </a:r>
            <a:r>
              <a:rPr lang="en-US" sz="3200" baseline="-25000">
                <a:solidFill>
                  <a:srgbClr val="FFFFFF"/>
                </a:solidFill>
                <a:effectLst>
                  <a:outerShdw blurRad="38100" dist="38100" dir="2700000" algn="tl">
                    <a:srgbClr val="000000"/>
                  </a:outerShdw>
                </a:effectLst>
              </a:rPr>
              <a:t>1</a:t>
            </a:r>
            <a:r>
              <a:rPr lang="en-US" sz="3200">
                <a:solidFill>
                  <a:srgbClr val="FFFFFF"/>
                </a:solidFill>
                <a:effectLst>
                  <a:outerShdw blurRad="38100" dist="38100" dir="2700000" algn="tl">
                    <a:srgbClr val="000000"/>
                  </a:outerShdw>
                </a:effectLst>
              </a:rPr>
              <a:t>p</a:t>
            </a:r>
            <a:r>
              <a:rPr lang="en-US" sz="3200" baseline="-25000">
                <a:solidFill>
                  <a:srgbClr val="FFFFFF"/>
                </a:solidFill>
                <a:effectLst>
                  <a:outerShdw blurRad="38100" dist="38100" dir="2700000" algn="tl">
                    <a:srgbClr val="000000"/>
                  </a:outerShdw>
                </a:effectLst>
              </a:rPr>
              <a:t>2</a:t>
            </a:r>
            <a:r>
              <a:rPr lang="en-US" sz="3200">
                <a:solidFill>
                  <a:srgbClr val="FFFFFF"/>
                </a:solidFill>
                <a:effectLst>
                  <a:outerShdw blurRad="38100" dist="38100" dir="2700000" algn="tl">
                    <a:srgbClr val="000000"/>
                  </a:outerShdw>
                </a:effectLst>
              </a:rPr>
              <a:t>p</a:t>
            </a:r>
            <a:r>
              <a:rPr lang="en-US" sz="3200" baseline="-25000">
                <a:solidFill>
                  <a:srgbClr val="FFFFFF"/>
                </a:solidFill>
                <a:effectLst>
                  <a:outerShdw blurRad="38100" dist="38100" dir="2700000" algn="tl">
                    <a:srgbClr val="000000"/>
                  </a:outerShdw>
                </a:effectLst>
              </a:rPr>
              <a:t>3</a:t>
            </a:r>
            <a:r>
              <a:rPr lang="en-US" sz="3200">
                <a:solidFill>
                  <a:srgbClr val="FFFFFF"/>
                </a:solidFill>
                <a:effectLst>
                  <a:outerShdw blurRad="38100" dist="38100" dir="2700000" algn="tl">
                    <a:srgbClr val="000000"/>
                  </a:outerShdw>
                </a:effectLst>
              </a:rPr>
              <a:t>…p</a:t>
            </a:r>
            <a:r>
              <a:rPr lang="en-US" sz="3200" baseline="-25000">
                <a:solidFill>
                  <a:srgbClr val="FFFFFF"/>
                </a:solidFill>
                <a:effectLst>
                  <a:outerShdw blurRad="38100" dist="38100" dir="2700000" algn="tl">
                    <a:srgbClr val="000000"/>
                  </a:outerShdw>
                </a:effectLst>
              </a:rPr>
              <a:t>N-1</a:t>
            </a:r>
            <a:r>
              <a:rPr lang="en-US" sz="3200">
                <a:solidFill>
                  <a:srgbClr val="FFFFFF"/>
                </a:solidFill>
                <a:effectLst>
                  <a:outerShdw blurRad="38100" dist="38100" dir="2700000" algn="tl">
                    <a:srgbClr val="000000"/>
                  </a:outerShdw>
                </a:effectLst>
              </a:rPr>
              <a:t>, where N is a multiple of B.</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Product Ciphers</a:t>
            </a:r>
          </a:p>
        </p:txBody>
      </p:sp>
      <p:sp>
        <p:nvSpPr>
          <p:cNvPr id="61442"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ciphers using substitutions or transpositions are not secure because of language characteristics</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hence consider using several ciphers in succession to make harder, but: </a:t>
            </a:r>
          </a:p>
          <a:p>
            <a:pPr marL="741363" lvl="1" indent="-284163">
              <a:lnSpc>
                <a:spcPct val="9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two substitutions make a more complex substitution </a:t>
            </a:r>
          </a:p>
          <a:p>
            <a:pPr marL="741363" lvl="1" indent="-284163">
              <a:lnSpc>
                <a:spcPct val="9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two transpositions make more complex transposition </a:t>
            </a:r>
          </a:p>
          <a:p>
            <a:pPr marL="741363" lvl="1" indent="-284163">
              <a:lnSpc>
                <a:spcPct val="9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but a substitution followed by a transposition makes a new much harder cipher </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this is bridge from classical to modern ciphers</a:t>
            </a:r>
          </a:p>
          <a:p>
            <a:pPr marL="341313" indent="-341313">
              <a:lnSpc>
                <a:spcPct val="90000"/>
              </a:lnSpc>
              <a:spcBef>
                <a:spcPts val="7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80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468313" y="26035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Homework 1</a:t>
            </a:r>
          </a:p>
        </p:txBody>
      </p:sp>
      <p:sp>
        <p:nvSpPr>
          <p:cNvPr id="62466"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608013" indent="-608013">
              <a:spcBef>
                <a:spcPts val="800"/>
              </a:spcBef>
              <a:buClr>
                <a:srgbClr val="5FAFFF"/>
              </a:buClr>
              <a:buSzPct val="80000"/>
              <a:buFont typeface="Wingdings"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sz="3200">
                <a:solidFill>
                  <a:srgbClr val="FFFFFF"/>
                </a:solidFill>
                <a:effectLst>
                  <a:outerShdw blurRad="38100" dist="38100" dir="2700000" algn="tl">
                    <a:srgbClr val="000000"/>
                  </a:outerShdw>
                </a:effectLst>
              </a:rPr>
              <a:t>Due next class</a:t>
            </a:r>
          </a:p>
          <a:p>
            <a:pPr marL="608013" indent="-608013">
              <a:spcBef>
                <a:spcPts val="800"/>
              </a:spcBef>
              <a:buClr>
                <a:srgbClr val="5FAFFF"/>
              </a:buClr>
              <a:buSzPct val="80000"/>
              <a:buFont typeface="Wingdings"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sz="3200">
                <a:solidFill>
                  <a:srgbClr val="FFFFFF"/>
                </a:solidFill>
                <a:effectLst>
                  <a:outerShdw blurRad="38100" dist="38100" dir="2700000" algn="tl">
                    <a:srgbClr val="000000"/>
                  </a:outerShdw>
                </a:effectLst>
              </a:rPr>
              <a:t>Question 3: (be mathematical) </a:t>
            </a:r>
          </a:p>
          <a:p>
            <a:pPr marL="608013" indent="-608013">
              <a:spcBef>
                <a:spcPts val="800"/>
              </a:spcBef>
              <a:buClr>
                <a:srgbClr val="5FAFFF"/>
              </a:buClr>
              <a:buSzPct val="80000"/>
              <a:buFont typeface="Arial" charset="0"/>
              <a:buAutoNum type="alphaL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sz="3200">
                <a:solidFill>
                  <a:srgbClr val="FFFFFF"/>
                </a:solidFill>
                <a:effectLst>
                  <a:outerShdw blurRad="38100" dist="38100" dir="2700000" algn="tl">
                    <a:srgbClr val="000000"/>
                  </a:outerShdw>
                </a:effectLst>
              </a:rPr>
              <a:t>What is the result of the product of two rotational substitutions?</a:t>
            </a:r>
          </a:p>
          <a:p>
            <a:pPr marL="608013" indent="-608013">
              <a:spcBef>
                <a:spcPts val="800"/>
              </a:spcBef>
              <a:buClr>
                <a:srgbClr val="5FAFFF"/>
              </a:buClr>
              <a:buSzPct val="80000"/>
              <a:buFont typeface="Arial" charset="0"/>
              <a:buAutoNum type="alphaL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sz="3200">
                <a:solidFill>
                  <a:srgbClr val="FFFFFF"/>
                </a:solidFill>
                <a:effectLst>
                  <a:outerShdw blurRad="38100" dist="38100" dir="2700000" algn="tl">
                    <a:srgbClr val="000000"/>
                  </a:outerShdw>
                </a:effectLst>
              </a:rPr>
              <a:t>What is the result of the product of two affine substitutions?</a:t>
            </a:r>
          </a:p>
          <a:p>
            <a:pPr marL="608013" indent="-608013">
              <a:spcBef>
                <a:spcPts val="800"/>
              </a:spcBef>
              <a:buClr>
                <a:srgbClr val="5FAFFF"/>
              </a:buClr>
              <a:buSzPct val="80000"/>
              <a:buFont typeface="Arial" charset="0"/>
              <a:buAutoNum type="alphaL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sz="3200">
                <a:solidFill>
                  <a:srgbClr val="FFFFFF"/>
                </a:solidFill>
                <a:effectLst>
                  <a:outerShdw blurRad="38100" dist="38100" dir="2700000" algn="tl">
                    <a:srgbClr val="000000"/>
                  </a:outerShdw>
                </a:effectLst>
              </a:rPr>
              <a:t>What is the result of the product of two block transpositions?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Rotor Machines</a:t>
            </a:r>
          </a:p>
        </p:txBody>
      </p:sp>
      <p:sp>
        <p:nvSpPr>
          <p:cNvPr id="63490"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before modern ciphers, rotor machines were most common complex ciphers in use</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widely used in WW2</a:t>
            </a:r>
          </a:p>
          <a:p>
            <a:pPr marL="741363" lvl="1" indent="-284163">
              <a:lnSpc>
                <a:spcPct val="9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German Enigma, Allied Hagelin, Japanese Purple</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implemented a very complex, varying substitution cipher</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used a series of cylinders, each giving one substitution, which rotated and changed after each letter was encrypted</a:t>
            </a:r>
          </a:p>
          <a:p>
            <a:pPr marL="341313" indent="-341313">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with 3 cylinders have 26</a:t>
            </a:r>
            <a:r>
              <a:rPr lang="en-US" sz="2800" baseline="30000">
                <a:solidFill>
                  <a:srgbClr val="FFFFFF"/>
                </a:solidFill>
                <a:effectLst>
                  <a:outerShdw blurRad="38100" dist="38100" dir="2700000" algn="tl">
                    <a:srgbClr val="000000"/>
                  </a:outerShdw>
                </a:effectLst>
              </a:rPr>
              <a:t>3</a:t>
            </a:r>
            <a:r>
              <a:rPr lang="en-US" sz="2800">
                <a:solidFill>
                  <a:srgbClr val="FFFFFF"/>
                </a:solidFill>
                <a:effectLst>
                  <a:outerShdw blurRad="38100" dist="38100" dir="2700000" algn="tl">
                    <a:srgbClr val="000000"/>
                  </a:outerShdw>
                </a:effectLst>
              </a:rPr>
              <a:t>=17576 alphabets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Hagelin Rotor Machine</a:t>
            </a:r>
          </a:p>
        </p:txBody>
      </p:sp>
      <p:pic>
        <p:nvPicPr>
          <p:cNvPr id="64514" name="Picture 2"/>
          <p:cNvPicPr>
            <a:picLocks noChangeAspect="1" noChangeArrowheads="1"/>
          </p:cNvPicPr>
          <p:nvPr/>
        </p:nvPicPr>
        <p:blipFill>
          <a:blip r:embed="rId3"/>
          <a:srcRect/>
          <a:stretch>
            <a:fillRect/>
          </a:stretch>
        </p:blipFill>
        <p:spPr bwMode="auto">
          <a:xfrm>
            <a:off x="2743200" y="1524000"/>
            <a:ext cx="3552825" cy="49514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7200" y="15240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Cryptography</a:t>
            </a:r>
          </a:p>
        </p:txBody>
      </p:sp>
      <p:sp>
        <p:nvSpPr>
          <p:cNvPr id="10242" name="Text Box 2"/>
          <p:cNvSpPr txBox="1">
            <a:spLocks noChangeArrowheads="1"/>
          </p:cNvSpPr>
          <p:nvPr/>
        </p:nvSpPr>
        <p:spPr bwMode="auto">
          <a:xfrm>
            <a:off x="457200" y="1447800"/>
            <a:ext cx="8229600" cy="4724400"/>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can characterize cryptographic system by:</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type of encryption operations used</a:t>
            </a:r>
          </a:p>
          <a:p>
            <a:pPr lvl="2">
              <a:spcBef>
                <a:spcPts val="600"/>
              </a:spcBef>
              <a:buClr>
                <a:srgbClr val="00FF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substitution</a:t>
            </a:r>
          </a:p>
          <a:p>
            <a:pPr lvl="2">
              <a:spcBef>
                <a:spcPts val="600"/>
              </a:spcBef>
              <a:buClr>
                <a:srgbClr val="00FF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transposition</a:t>
            </a:r>
          </a:p>
          <a:p>
            <a:pPr lvl="2">
              <a:spcBef>
                <a:spcPts val="600"/>
              </a:spcBef>
              <a:buClr>
                <a:srgbClr val="00FF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product</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number of keys used</a:t>
            </a:r>
          </a:p>
          <a:p>
            <a:pPr lvl="2">
              <a:spcBef>
                <a:spcPts val="600"/>
              </a:spcBef>
              <a:buClr>
                <a:srgbClr val="00FF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single-key or private</a:t>
            </a:r>
          </a:p>
          <a:p>
            <a:pPr lvl="2">
              <a:spcBef>
                <a:spcPts val="600"/>
              </a:spcBef>
              <a:buClr>
                <a:srgbClr val="00FF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two-key or public</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way in which plaintext is processed</a:t>
            </a:r>
          </a:p>
          <a:p>
            <a:pPr lvl="2">
              <a:spcBef>
                <a:spcPts val="600"/>
              </a:spcBef>
              <a:buClr>
                <a:srgbClr val="00FF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block</a:t>
            </a:r>
          </a:p>
          <a:p>
            <a:pPr lvl="2">
              <a:spcBef>
                <a:spcPts val="600"/>
              </a:spcBef>
              <a:buClr>
                <a:srgbClr val="00FF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stream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0242">
                                            <p:txEl>
                                              <p:pRg st="1" end="1"/>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0242">
                                            <p:txEl>
                                              <p:pRg st="2" end="2"/>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0242">
                                            <p:txEl>
                                              <p:pRg st="3" end="3"/>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024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additive="repl">
                                        <p:cTn id="16" dur="1" fill="hold">
                                          <p:stCondLst>
                                            <p:cond delay="0"/>
                                          </p:stCondLst>
                                        </p:cTn>
                                        <p:tgtEl>
                                          <p:spTgt spid="10242">
                                            <p:txEl>
                                              <p:pRg st="5" end="5"/>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0242">
                                            <p:txEl>
                                              <p:pRg st="6" end="6"/>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024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additive="repl">
                                        <p:cTn id="24" dur="1" fill="hold">
                                          <p:stCondLst>
                                            <p:cond delay="0"/>
                                          </p:stCondLst>
                                        </p:cTn>
                                        <p:tgtEl>
                                          <p:spTgt spid="10242">
                                            <p:txEl>
                                              <p:pRg st="8" end="8"/>
                                            </p:txEl>
                                          </p:spTgt>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10242">
                                            <p:txEl>
                                              <p:pRg st="9" end="9"/>
                                            </p:txEl>
                                          </p:spTgt>
                                        </p:tgtEl>
                                        <p:attrNameLst>
                                          <p:attrName>style.visibility</p:attrName>
                                        </p:attrNameLst>
                                      </p:cBhvr>
                                      <p:to>
                                        <p:strVal val="visible"/>
                                      </p:to>
                                    </p:set>
                                  </p:childTnLst>
                                </p:cTn>
                              </p:par>
                              <p:par>
                                <p:cTn id="27" presetID="1" presetClass="entr" fill="hold" nodeType="withEffect">
                                  <p:stCondLst>
                                    <p:cond delay="0"/>
                                  </p:stCondLst>
                                  <p:childTnLst>
                                    <p:set>
                                      <p:cBhvr additive="repl">
                                        <p:cTn id="28" dur="1" fill="hold">
                                          <p:stCondLst>
                                            <p:cond delay="0"/>
                                          </p:stCondLst>
                                        </p:cTn>
                                        <p:tgtEl>
                                          <p:spTgt spid="1024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457200"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Rotor Machine Principles</a:t>
            </a:r>
          </a:p>
        </p:txBody>
      </p:sp>
      <p:pic>
        <p:nvPicPr>
          <p:cNvPr id="65538" name="Picture 2"/>
          <p:cNvPicPr>
            <a:picLocks noChangeAspect="1" noChangeArrowheads="1"/>
          </p:cNvPicPr>
          <p:nvPr/>
        </p:nvPicPr>
        <p:blipFill>
          <a:blip r:embed="rId3"/>
          <a:srcRect/>
          <a:stretch>
            <a:fillRect/>
          </a:stretch>
        </p:blipFill>
        <p:spPr bwMode="auto">
          <a:xfrm>
            <a:off x="762000" y="1143000"/>
            <a:ext cx="7642225" cy="54514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Homework 1</a:t>
            </a:r>
          </a:p>
        </p:txBody>
      </p:sp>
      <p:sp>
        <p:nvSpPr>
          <p:cNvPr id="66562"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Due next class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Question 4: </a:t>
            </a:r>
          </a:p>
          <a:p>
            <a:pPr marL="341313" indent="-341313">
              <a:spcBef>
                <a:spcPts val="8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Give a mathematical description of a two-rotor cipher.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Rotor Ciphers</a:t>
            </a:r>
          </a:p>
        </p:txBody>
      </p:sp>
      <p:sp>
        <p:nvSpPr>
          <p:cNvPr id="67586"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Each rotor implements some permutation between its input and output contacts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Rotors turn like an odometer on each key stroke (rotating input and output contacts)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Key is the sequence of rotors and their initial positions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a:solidFill>
                  <a:srgbClr val="D9D9FF"/>
                </a:solidFill>
                <a:effectLst>
                  <a:outerShdw blurRad="38100" dist="38100" dir="2700000" algn="tl">
                    <a:srgbClr val="000000"/>
                  </a:outerShdw>
                </a:effectLst>
              </a:rPr>
              <a:t>Steganography</a:t>
            </a:r>
          </a:p>
        </p:txBody>
      </p:sp>
      <p:sp>
        <p:nvSpPr>
          <p:cNvPr id="68610" name="Text Box 2"/>
          <p:cNvSpPr txBox="1">
            <a:spLocks noChangeArrowheads="1"/>
          </p:cNvSpPr>
          <p:nvPr/>
        </p:nvSpPr>
        <p:spPr bwMode="auto">
          <a:xfrm>
            <a:off x="457200" y="1412875"/>
            <a:ext cx="8229600" cy="4718050"/>
          </a:xfrm>
          <a:prstGeom prst="rect">
            <a:avLst/>
          </a:prstGeom>
          <a:noFill/>
          <a:ln w="9525">
            <a:noFill/>
            <a:round/>
            <a:headEnd/>
            <a:tailEnd/>
          </a:ln>
          <a:effectLst/>
        </p:spPr>
        <p:txBody>
          <a:bodyPr/>
          <a:lstStyle/>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an alternative to encryption</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hides existence of message</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using only a subset of letters/words in a longer message marked in some way</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using invisible ink</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hiding in LSB in graphic image or sound file</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hide in “noise”</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has drawbacks</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high overhead to hide relatively few info bits</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advantage is can obscure encryption use</a:t>
            </a:r>
          </a:p>
          <a:p>
            <a:pPr marL="741363" lvl="1" indent="-284163">
              <a:spcBef>
                <a:spcPts val="700"/>
              </a:spcBef>
              <a:buClr>
                <a:srgbClr val="D9D9FF"/>
              </a:buClr>
              <a:buSzPct val="5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Summary</a:t>
            </a:r>
          </a:p>
        </p:txBody>
      </p:sp>
      <p:sp>
        <p:nvSpPr>
          <p:cNvPr id="69634" name="Text Box 2"/>
          <p:cNvSpPr txBox="1">
            <a:spLocks noChangeArrowheads="1"/>
          </p:cNvSpPr>
          <p:nvPr/>
        </p:nvSpPr>
        <p:spPr bwMode="auto">
          <a:xfrm>
            <a:off x="457200" y="1676400"/>
            <a:ext cx="8229600" cy="4953000"/>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have considered:</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classical cipher techniques and terminology</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monoalphabetic substitution ciphers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cryptanalysis using letter frequencies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Playfair cipher</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polyalphabetic ciphers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transposition ciphers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product ciphers and rotor machines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steganography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Cryptanalysis</a:t>
            </a:r>
          </a:p>
        </p:txBody>
      </p:sp>
      <p:sp>
        <p:nvSpPr>
          <p:cNvPr id="11266"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objective to recover key not just message</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general approaches: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cryptanalytic attack</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brute-force attack</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if either succeed all key use compromised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Cryptanalytic Attacks</a:t>
            </a:r>
          </a:p>
        </p:txBody>
      </p:sp>
      <p:sp>
        <p:nvSpPr>
          <p:cNvPr id="12290" name="Text Box 2"/>
          <p:cNvSpPr txBox="1">
            <a:spLocks noChangeArrowheads="1"/>
          </p:cNvSpPr>
          <p:nvPr/>
        </p:nvSpPr>
        <p:spPr bwMode="auto">
          <a:xfrm>
            <a:off x="468313" y="1268413"/>
            <a:ext cx="8229600" cy="5589587"/>
          </a:xfrm>
          <a:prstGeom prst="rect">
            <a:avLst/>
          </a:prstGeom>
          <a:noFill/>
          <a:ln w="9525">
            <a:noFill/>
            <a:round/>
            <a:headEnd/>
            <a:tailEnd/>
          </a:ln>
          <a:effectLst/>
        </p:spPr>
        <p:txBody>
          <a:bodyPr/>
          <a:lstStyle/>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b="1">
                <a:solidFill>
                  <a:srgbClr val="FFFFFF"/>
                </a:solidFill>
                <a:effectLst>
                  <a:outerShdw blurRad="38100" dist="38100" dir="2700000" algn="tl">
                    <a:srgbClr val="000000"/>
                  </a:outerShdw>
                </a:effectLst>
              </a:rPr>
              <a:t>ciphertext only</a:t>
            </a:r>
            <a:r>
              <a:rPr lang="en-AU" sz="3200">
                <a:solidFill>
                  <a:srgbClr val="FFFFFF"/>
                </a:solidFill>
                <a:effectLst>
                  <a:outerShdw blurRad="38100" dist="38100" dir="2700000" algn="tl">
                    <a:srgbClr val="000000"/>
                  </a:outerShdw>
                </a:effectLst>
              </a:rPr>
              <a:t> </a:t>
            </a:r>
          </a:p>
          <a:p>
            <a:pPr marL="741363" lvl="1" indent="-284163">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only know algorithm &amp; ciphertext, is statistical, can identify plaintext </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b="1">
                <a:solidFill>
                  <a:srgbClr val="FFFFFF"/>
                </a:solidFill>
                <a:effectLst>
                  <a:outerShdw blurRad="38100" dist="38100" dir="2700000" algn="tl">
                    <a:srgbClr val="000000"/>
                  </a:outerShdw>
                </a:effectLst>
              </a:rPr>
              <a:t>known plaintext</a:t>
            </a:r>
            <a:r>
              <a:rPr lang="en-AU" sz="3200">
                <a:solidFill>
                  <a:srgbClr val="FFFFFF"/>
                </a:solidFill>
                <a:effectLst>
                  <a:outerShdw blurRad="38100" dist="38100" dir="2700000" algn="tl">
                    <a:srgbClr val="000000"/>
                  </a:outerShdw>
                </a:effectLst>
              </a:rPr>
              <a:t> </a:t>
            </a:r>
          </a:p>
          <a:p>
            <a:pPr marL="741363" lvl="1" indent="-284163">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know/suspect plaintext &amp; ciphertext</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b="1">
                <a:solidFill>
                  <a:srgbClr val="FFFFFF"/>
                </a:solidFill>
                <a:effectLst>
                  <a:outerShdw blurRad="38100" dist="38100" dir="2700000" algn="tl">
                    <a:srgbClr val="000000"/>
                  </a:outerShdw>
                </a:effectLst>
              </a:rPr>
              <a:t>chosen plaintext</a:t>
            </a:r>
            <a:r>
              <a:rPr lang="en-AU" sz="3200">
                <a:solidFill>
                  <a:srgbClr val="FFFFFF"/>
                </a:solidFill>
                <a:effectLst>
                  <a:outerShdw blurRad="38100" dist="38100" dir="2700000" algn="tl">
                    <a:srgbClr val="000000"/>
                  </a:outerShdw>
                </a:effectLst>
              </a:rPr>
              <a:t> </a:t>
            </a:r>
          </a:p>
          <a:p>
            <a:pPr marL="741363" lvl="1" indent="-284163">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select plaintext and obtain ciphertext</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b="1">
                <a:solidFill>
                  <a:srgbClr val="FFFFFF"/>
                </a:solidFill>
                <a:effectLst>
                  <a:outerShdw blurRad="38100" dist="38100" dir="2700000" algn="tl">
                    <a:srgbClr val="000000"/>
                  </a:outerShdw>
                </a:effectLst>
              </a:rPr>
              <a:t>chosen ciphertext</a:t>
            </a:r>
            <a:r>
              <a:rPr lang="en-AU" sz="3200">
                <a:solidFill>
                  <a:srgbClr val="FFFFFF"/>
                </a:solidFill>
                <a:effectLst>
                  <a:outerShdw blurRad="38100" dist="38100" dir="2700000" algn="tl">
                    <a:srgbClr val="000000"/>
                  </a:outerShdw>
                </a:effectLst>
              </a:rPr>
              <a:t> </a:t>
            </a:r>
          </a:p>
          <a:p>
            <a:pPr marL="741363" lvl="1" indent="-284163">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select ciphertext and obtain plaintext</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b="1">
                <a:solidFill>
                  <a:srgbClr val="FFFFFF"/>
                </a:solidFill>
                <a:effectLst>
                  <a:outerShdw blurRad="38100" dist="38100" dir="2700000" algn="tl">
                    <a:srgbClr val="000000"/>
                  </a:outerShdw>
                </a:effectLst>
              </a:rPr>
              <a:t>chosen text</a:t>
            </a:r>
            <a:r>
              <a:rPr lang="en-AU" sz="3200">
                <a:solidFill>
                  <a:srgbClr val="FFFFFF"/>
                </a:solidFill>
                <a:effectLst>
                  <a:outerShdw blurRad="38100" dist="38100" dir="2700000" algn="tl">
                    <a:srgbClr val="000000"/>
                  </a:outerShdw>
                </a:effectLst>
              </a:rPr>
              <a:t> </a:t>
            </a:r>
          </a:p>
          <a:p>
            <a:pPr marL="741363" lvl="1" indent="-284163">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select plaintext or ciphertext to en/decrypt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2290">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additive="repl">
                                        <p:cTn id="12" dur="1" fill="hold">
                                          <p:stCondLst>
                                            <p:cond delay="0"/>
                                          </p:stCondLst>
                                        </p:cTn>
                                        <p:tgtEl>
                                          <p:spTgt spid="12290">
                                            <p:txEl>
                                              <p:pRg st="2" end="2"/>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12290">
                                            <p:txEl>
                                              <p:pRg st="4" end="4"/>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229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additive="repl">
                                        <p:cTn id="24" dur="1" fill="hold">
                                          <p:stCondLst>
                                            <p:cond delay="0"/>
                                          </p:stCondLst>
                                        </p:cTn>
                                        <p:tgtEl>
                                          <p:spTgt spid="12290">
                                            <p:txEl>
                                              <p:pRg st="6" end="6"/>
                                            </p:txEl>
                                          </p:spTgt>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1229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12290">
                                            <p:txEl>
                                              <p:pRg st="8" end="8"/>
                                            </p:txEl>
                                          </p:spTgt>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122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Cipher Strength</a:t>
            </a:r>
          </a:p>
        </p:txBody>
      </p:sp>
      <p:sp>
        <p:nvSpPr>
          <p:cNvPr id="13314" name="Text Box 2"/>
          <p:cNvSpPr txBox="1">
            <a:spLocks noChangeArrowheads="1"/>
          </p:cNvSpPr>
          <p:nvPr/>
        </p:nvSpPr>
        <p:spPr bwMode="auto">
          <a:xfrm>
            <a:off x="457200" y="1447800"/>
            <a:ext cx="8229600" cy="4800600"/>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b="1">
                <a:solidFill>
                  <a:srgbClr val="FFFFFF"/>
                </a:solidFill>
                <a:effectLst>
                  <a:outerShdw blurRad="38100" dist="38100" dir="2700000" algn="tl">
                    <a:srgbClr val="000000"/>
                  </a:outerShdw>
                </a:effectLst>
              </a:rPr>
              <a:t>unconditional security</a:t>
            </a:r>
            <a:r>
              <a:rPr lang="en-AU" sz="3200">
                <a:solidFill>
                  <a:srgbClr val="FFFFFF"/>
                </a:solidFill>
                <a:effectLst>
                  <a:outerShdw blurRad="38100" dist="38100" dir="2700000" algn="tl">
                    <a:srgbClr val="000000"/>
                  </a:outerShdw>
                </a:effectLst>
              </a:rPr>
              <a:t> </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no matter how much computer power or time is available, the cipher cannot be broken since the ciphertext provides insufficient information to uniquely determine the corresponding plaintext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b="1">
                <a:solidFill>
                  <a:srgbClr val="FFFFFF"/>
                </a:solidFill>
                <a:effectLst>
                  <a:outerShdw blurRad="38100" dist="38100" dir="2700000" algn="tl">
                    <a:srgbClr val="000000"/>
                  </a:outerShdw>
                </a:effectLst>
              </a:rPr>
              <a:t>computational security</a:t>
            </a:r>
            <a:r>
              <a:rPr lang="en-AU" sz="3200">
                <a:solidFill>
                  <a:srgbClr val="FFFFFF"/>
                </a:solidFill>
                <a:effectLst>
                  <a:outerShdw blurRad="38100" dist="38100" dir="2700000" algn="tl">
                    <a:srgbClr val="000000"/>
                  </a:outerShdw>
                </a:effectLst>
              </a:rPr>
              <a:t> </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given limited computing resources (e.g. time needed for calculations is greater than age of universe), the cipher cannot be broken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3314">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additive="repl">
                                        <p:cTn id="12" dur="1" fill="hold">
                                          <p:stCondLst>
                                            <p:cond delay="0"/>
                                          </p:stCondLst>
                                        </p:cTn>
                                        <p:tgtEl>
                                          <p:spTgt spid="13314">
                                            <p:txEl>
                                              <p:pRg st="2" end="2"/>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Arial" charset="0"/>
            <a:ea typeface="ＭＳ Ｐゴシック"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Arial" charset="0"/>
            <a:ea typeface="ＭＳ Ｐゴシック"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10530</TotalTime>
  <Words>11058</Words>
  <Application>Microsoft Office PowerPoint</Application>
  <PresentationFormat>On-screen Show (4:3)</PresentationFormat>
  <Paragraphs>760</Paragraphs>
  <Slides>64</Slides>
  <Notes>64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64</vt:i4>
      </vt:variant>
    </vt:vector>
  </HeadingPairs>
  <TitlesOfParts>
    <vt:vector size="73" baseType="lpstr">
      <vt:lpstr>ＭＳ Ｐゴシック</vt:lpstr>
      <vt:lpstr>Arial</vt:lpstr>
      <vt:lpstr>Courier New</vt:lpstr>
      <vt:lpstr>Lucida Console</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lastModifiedBy>Admin</cp:lastModifiedBy>
  <cp:revision>59</cp:revision>
  <cp:lastPrinted>2009-08-04T04:48:40Z</cp:lastPrinted>
  <dcterms:created xsi:type="dcterms:W3CDTF">2009-08-04T03:17:45Z</dcterms:created>
  <dcterms:modified xsi:type="dcterms:W3CDTF">2023-09-13T08:27:03Z</dcterms:modified>
</cp:coreProperties>
</file>