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9" r:id="rId15"/>
    <p:sldId id="269" r:id="rId16"/>
    <p:sldId id="270" r:id="rId17"/>
    <p:sldId id="271" r:id="rId18"/>
    <p:sldId id="276" r:id="rId19"/>
    <p:sldId id="277" r:id="rId20"/>
    <p:sldId id="278" r:id="rId21"/>
    <p:sldId id="272" r:id="rId22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49" d="100"/>
          <a:sy n="49" d="100"/>
        </p:scale>
        <p:origin x="-82" y="-28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609600"/>
            <a:ext cx="169545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609600"/>
            <a:ext cx="4988063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en-US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1981200"/>
            <a:ext cx="3323082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5118" y="1981200"/>
            <a:ext cx="3323082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2.png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3" name="Title 2052"/>
          <p:cNvSpPr>
            <a:spLocks noGrp="1"/>
          </p:cNvSpPr>
          <p:nvPr>
            <p:ph type="title"/>
          </p:nvPr>
        </p:nvSpPr>
        <p:spPr>
          <a:xfrm>
            <a:off x="1676400" y="609600"/>
            <a:ext cx="67818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 anchorCtr="0"/>
          <a:p>
            <a:pPr lvl="0"/>
            <a:r>
              <a:rPr dirty="0"/>
              <a:t>Click to edit Master title style</a:t>
            </a:r>
            <a:endParaRPr dirty="0"/>
          </a:p>
        </p:txBody>
      </p:sp>
      <p:sp>
        <p:nvSpPr>
          <p:cNvPr id="2055" name="Date Placeholder 2054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 anchorCtr="0"/>
          <a:lstStyle>
            <a:lvl1pPr>
              <a:defRPr sz="1400"/>
            </a:lvl1pPr>
          </a:lstStyle>
          <a:p>
            <a:pPr lvl="0"/>
            <a:fld id="{BB962C8B-B14F-4D97-AF65-F5344CB8AC3E}" type="datetime1">
              <a:rPr lang="en-US"/>
            </a:fld>
            <a:endParaRPr lang="en-US"/>
          </a:p>
        </p:txBody>
      </p:sp>
      <p:sp>
        <p:nvSpPr>
          <p:cNvPr id="2056" name="Footer Placeholder 205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 anchorCtr="0"/>
          <a:lstStyle>
            <a:lvl1pPr algn="ctr">
              <a:defRPr sz="1400"/>
            </a:lvl1pPr>
          </a:lstStyle>
          <a:p>
            <a:pPr lvl="0"/>
            <a:endParaRPr lang="en-US"/>
          </a:p>
        </p:txBody>
      </p:sp>
      <p:sp>
        <p:nvSpPr>
          <p:cNvPr id="2057" name="Slide Number Placeholder 2056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 anchorCtr="0"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  <p:sp>
        <p:nvSpPr>
          <p:cNvPr id="2059" name="Text Placeholder 2058"/>
          <p:cNvSpPr>
            <a:spLocks noGrp="1"/>
          </p:cNvSpPr>
          <p:nvPr>
            <p:ph type="body" idx="1"/>
          </p:nvPr>
        </p:nvSpPr>
        <p:spPr>
          <a:xfrm>
            <a:off x="1676400" y="1981200"/>
            <a:ext cx="67818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effectLst>
            <a:outerShdw blurRad="38100" dist="38100" dir="2700000">
              <a:srgbClr val="000000"/>
            </a:outerShdw>
          </a:effectLst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FontTx/>
        <a:buBlip>
          <a:blip r:embed="rId15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Blip>
          <a:blip r:embed="rId15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FontTx/>
        <a:buBlip>
          <a:blip r:embed="rId15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Tx/>
        <a:buBlip>
          <a:blip r:embed="rId15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Tx/>
        <a:buBlip>
          <a:blip r:embed="rId15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Tx/>
        <a:buBlip>
          <a:blip r:embed="rId15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Tx/>
        <a:buBlip>
          <a:blip r:embed="rId15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Tx/>
        <a:buBlip>
          <a:blip r:embed="rId15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Title 3072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ln/>
        </p:spPr>
        <p:txBody>
          <a:bodyPr lIns="92075" tIns="46038" rIns="92075" bIns="46038" anchor="ctr" anchorCtr="0"/>
          <a:p>
            <a:pPr defTabSz="914400">
              <a:buClrTx/>
              <a:buSzTx/>
              <a:buFontTx/>
              <a:buNone/>
            </a:pPr>
            <a:r>
              <a:rPr sz="4400" kern="1200" baseline="0">
                <a:solidFill>
                  <a:srgbClr val="FFCC66"/>
                </a:solidFill>
                <a:latin typeface="Arial" panose="020B0604020202020204" pitchFamily="34" charset="0"/>
              </a:rPr>
              <a:t>Euclidean Algorithm</a:t>
            </a:r>
            <a:endParaRPr sz="4400" kern="1200" baseline="0">
              <a:latin typeface="Arial" panose="020B0604020202020204" pitchFamily="34" charset="0"/>
            </a:endParaRPr>
          </a:p>
        </p:txBody>
      </p:sp>
      <p:sp>
        <p:nvSpPr>
          <p:cNvPr id="30723" name="Subtitle 3072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ln/>
        </p:spPr>
        <p:txBody>
          <a:bodyPr/>
          <a:p>
            <a:pPr defTabSz="914400">
              <a:buSzTx/>
            </a:pPr>
            <a:r>
              <a:rPr sz="3200" kern="1200" baseline="0">
                <a:solidFill>
                  <a:schemeClr val="bg1"/>
                </a:solidFill>
                <a:latin typeface="Times New Roman" panose="02020603050405020304" pitchFamily="18" charset="0"/>
              </a:rPr>
              <a:t>How to find a greatest common divisor in several easy steps</a:t>
            </a:r>
            <a:endParaRPr sz="3200" kern="1200" baseline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0724" name="Picture 30723" descr="EY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13725" y="5956300"/>
            <a:ext cx="930275" cy="901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Title 39937"/>
          <p:cNvSpPr>
            <a:spLocks noGrp="1"/>
          </p:cNvSpPr>
          <p:nvPr>
            <p:ph type="title"/>
          </p:nvPr>
        </p:nvSpPr>
        <p:spPr>
          <a:ln/>
        </p:spPr>
        <p:txBody>
          <a:bodyPr lIns="92075" tIns="46038" rIns="92075" bIns="46038" anchor="ctr" anchorCtr="0"/>
          <a:p>
            <a:r>
              <a:t>Euclidean Algorithm</a:t>
            </a:r>
          </a:p>
        </p:txBody>
      </p:sp>
      <p:sp>
        <p:nvSpPr>
          <p:cNvPr id="39939" name="Text Placeholder 39938"/>
          <p:cNvSpPr>
            <a:spLocks noGrp="1"/>
          </p:cNvSpPr>
          <p:nvPr>
            <p:ph type="body" sz="half" idx="1"/>
          </p:nvPr>
        </p:nvSpPr>
        <p:spPr>
          <a:xfrm>
            <a:off x="1676400" y="1981200"/>
            <a:ext cx="5919788" cy="4114800"/>
          </a:xfrm>
          <a:ln/>
        </p:spPr>
        <p:txBody>
          <a:bodyPr/>
          <a:p>
            <a:pPr>
              <a:buClr>
                <a:schemeClr val="accent2"/>
              </a:buClr>
              <a:buSzTx/>
              <a:buFont typeface="Wingdings" panose="05000000000000000000" pitchFamily="2" charset="2"/>
            </a:pPr>
            <a:r>
              <a:rPr sz="2800"/>
              <a:t>Answers</a:t>
            </a:r>
            <a:endParaRPr sz="2800"/>
          </a:p>
          <a:p>
            <a:pPr>
              <a:buClr>
                <a:schemeClr val="accent2"/>
              </a:buClr>
              <a:buSzTx/>
              <a:buFont typeface="Wingdings" panose="05000000000000000000" pitchFamily="2" charset="2"/>
            </a:pPr>
            <a:r>
              <a:rPr sz="2800" i="1"/>
              <a:t>q</a:t>
            </a:r>
            <a:r>
              <a:rPr sz="2800"/>
              <a:t>=2, </a:t>
            </a:r>
            <a:r>
              <a:rPr sz="2800" i="1"/>
              <a:t>r</a:t>
            </a:r>
            <a:r>
              <a:rPr sz="2800"/>
              <a:t>=4</a:t>
            </a:r>
            <a:endParaRPr sz="2800"/>
          </a:p>
          <a:p>
            <a:pPr>
              <a:buClr>
                <a:schemeClr val="accent2"/>
              </a:buClr>
              <a:buSzTx/>
              <a:buFont typeface="Wingdings" panose="05000000000000000000" pitchFamily="2" charset="2"/>
            </a:pPr>
            <a:r>
              <a:rPr sz="2800" i="1"/>
              <a:t>q</a:t>
            </a:r>
            <a:r>
              <a:rPr sz="2800"/>
              <a:t>=1, </a:t>
            </a:r>
            <a:r>
              <a:rPr sz="2800" i="1"/>
              <a:t>r</a:t>
            </a:r>
            <a:r>
              <a:rPr sz="2800"/>
              <a:t>=20</a:t>
            </a:r>
            <a:endParaRPr sz="2800"/>
          </a:p>
          <a:p>
            <a:pPr>
              <a:buClr>
                <a:schemeClr val="accent2"/>
              </a:buClr>
              <a:buSzTx/>
              <a:buFont typeface="Wingdings" panose="05000000000000000000" pitchFamily="2" charset="2"/>
            </a:pPr>
            <a:r>
              <a:rPr sz="2800" i="1"/>
              <a:t>q</a:t>
            </a:r>
            <a:r>
              <a:rPr sz="2800"/>
              <a:t>=2, </a:t>
            </a:r>
            <a:r>
              <a:rPr sz="2800" i="1"/>
              <a:t>r</a:t>
            </a:r>
            <a:r>
              <a:rPr sz="2800"/>
              <a:t>=7</a:t>
            </a:r>
            <a:endParaRPr sz="2800"/>
          </a:p>
          <a:p>
            <a:pPr>
              <a:buClr>
                <a:schemeClr val="accent2"/>
              </a:buClr>
              <a:buSzTx/>
              <a:buFont typeface="Wingdings" panose="05000000000000000000" pitchFamily="2" charset="2"/>
            </a:pPr>
            <a:r>
              <a:rPr sz="2800" i="1"/>
              <a:t>q</a:t>
            </a:r>
            <a:r>
              <a:rPr sz="2800"/>
              <a:t>=5, </a:t>
            </a:r>
            <a:r>
              <a:rPr sz="2800" i="1"/>
              <a:t>r</a:t>
            </a:r>
            <a:r>
              <a:rPr sz="2800"/>
              <a:t>=0</a:t>
            </a:r>
            <a:endParaRPr sz="2800"/>
          </a:p>
        </p:txBody>
      </p:sp>
      <p:pic>
        <p:nvPicPr>
          <p:cNvPr id="39940" name="Content Placeholder 39939" descr="EYLOGO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215313" y="5934075"/>
            <a:ext cx="928687" cy="923925"/>
          </a:xfrm>
          <a:ln/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Title 50177"/>
          <p:cNvSpPr>
            <a:spLocks noGrp="1"/>
          </p:cNvSpPr>
          <p:nvPr>
            <p:ph type="title"/>
          </p:nvPr>
        </p:nvSpPr>
        <p:spPr>
          <a:ln/>
        </p:spPr>
        <p:txBody>
          <a:bodyPr lIns="92075" tIns="46038" rIns="92075" bIns="46038" anchor="ctr" anchorCtr="0"/>
          <a:p>
            <a:r>
              <a:t>Euclidean Algorithm</a:t>
            </a:r>
            <a:endParaRPr lang="en-AU" altLang="x-none"/>
          </a:p>
        </p:txBody>
      </p:sp>
      <p:sp>
        <p:nvSpPr>
          <p:cNvPr id="50179" name="Text Placeholder 50178"/>
          <p:cNvSpPr>
            <a:spLocks noGrp="1"/>
          </p:cNvSpPr>
          <p:nvPr>
            <p:ph type="body" sz="half" idx="1"/>
          </p:nvPr>
        </p:nvSpPr>
        <p:spPr>
          <a:xfrm>
            <a:off x="1676400" y="1981200"/>
            <a:ext cx="5703888" cy="4114800"/>
          </a:xfrm>
          <a:ln/>
        </p:spPr>
        <p:txBody>
          <a:bodyPr/>
          <a:p>
            <a:pPr>
              <a:lnSpc>
                <a:spcPct val="90000"/>
              </a:lnSpc>
              <a:buClr>
                <a:schemeClr val="accent2"/>
              </a:buClr>
              <a:buSzTx/>
              <a:buFont typeface="Wingdings" panose="05000000000000000000" pitchFamily="2" charset="2"/>
            </a:pPr>
            <a:r>
              <a:rPr lang="en-AU" altLang="x-none" sz="2800"/>
              <a:t>The algorithm works in the following way.</a:t>
            </a:r>
            <a:endParaRPr lang="en-AU" altLang="x-none" sz="2800"/>
          </a:p>
          <a:p>
            <a:pPr>
              <a:lnSpc>
                <a:spcPct val="90000"/>
              </a:lnSpc>
              <a:buClr>
                <a:schemeClr val="accent2"/>
              </a:buClr>
              <a:buSzTx/>
              <a:buFont typeface="Wingdings" panose="05000000000000000000" pitchFamily="2" charset="2"/>
            </a:pPr>
            <a:r>
              <a:rPr lang="en-AU" altLang="x-none" sz="2800"/>
              <a:t>Given </a:t>
            </a:r>
            <a:r>
              <a:rPr lang="en-AU" altLang="x-none" sz="2800" i="1"/>
              <a:t>a</a:t>
            </a:r>
            <a:r>
              <a:rPr lang="en-AU" altLang="x-none" sz="2800"/>
              <a:t> and  </a:t>
            </a:r>
            <a:r>
              <a:rPr lang="en-AU" altLang="x-none" sz="2800" i="1"/>
              <a:t>b</a:t>
            </a:r>
            <a:r>
              <a:rPr lang="en-AU" altLang="x-none" sz="2800"/>
              <a:t>, we find numbers </a:t>
            </a:r>
            <a:r>
              <a:rPr lang="en-AU" altLang="x-none" sz="2800" i="1"/>
              <a:t>q</a:t>
            </a:r>
            <a:r>
              <a:rPr lang="en-AU" altLang="x-none" sz="2800"/>
              <a:t> and </a:t>
            </a:r>
            <a:r>
              <a:rPr lang="en-AU" altLang="x-none" sz="2800" i="1"/>
              <a:t>r</a:t>
            </a:r>
            <a:r>
              <a:rPr lang="en-AU" altLang="x-none" sz="2800"/>
              <a:t> so that </a:t>
            </a:r>
            <a:r>
              <a:rPr lang="en-AU" altLang="x-none" sz="2800" i="1"/>
              <a:t>a</a:t>
            </a:r>
            <a:r>
              <a:rPr lang="en-AU" altLang="x-none" sz="2800"/>
              <a:t>=</a:t>
            </a:r>
            <a:r>
              <a:rPr lang="en-AU" altLang="x-none" sz="2800" i="1" err="1"/>
              <a:t>bq</a:t>
            </a:r>
            <a:r>
              <a:rPr lang="en-AU" altLang="x-none" sz="2800" err="1"/>
              <a:t>+</a:t>
            </a:r>
            <a:r>
              <a:rPr lang="en-AU" altLang="x-none" sz="2800" i="1" err="1"/>
              <a:t>r</a:t>
            </a:r>
            <a:r>
              <a:rPr lang="en-AU" altLang="x-none" sz="2800"/>
              <a:t>.</a:t>
            </a:r>
            <a:endParaRPr lang="en-AU" altLang="x-none" sz="2800"/>
          </a:p>
          <a:p>
            <a:pPr>
              <a:lnSpc>
                <a:spcPct val="90000"/>
              </a:lnSpc>
              <a:buClr>
                <a:schemeClr val="accent2"/>
              </a:buClr>
              <a:buSzTx/>
              <a:buFont typeface="Wingdings" panose="05000000000000000000" pitchFamily="2" charset="2"/>
            </a:pPr>
            <a:r>
              <a:rPr lang="en-AU" altLang="x-none" sz="2800"/>
              <a:t>We make sure that q is as large as possible (</a:t>
            </a:r>
            <a:r>
              <a:rPr lang="en-AU" altLang="x-none" sz="2800">
                <a:cs typeface="Times New Roman" panose="02020603050405020304" pitchFamily="18" charset="0"/>
              </a:rPr>
              <a:t>≥0)</a:t>
            </a:r>
            <a:r>
              <a:rPr lang="en-AU" altLang="x-none" sz="2800"/>
              <a:t>, and 0</a:t>
            </a:r>
            <a:r>
              <a:rPr lang="en-AU" altLang="x-none" sz="2800">
                <a:cs typeface="Times New Roman" panose="02020603050405020304" pitchFamily="18" charset="0"/>
              </a:rPr>
              <a:t>≤</a:t>
            </a:r>
            <a:r>
              <a:rPr lang="en-AU" altLang="x-none" sz="2800" i="1">
                <a:cs typeface="Times New Roman" panose="02020603050405020304" pitchFamily="18" charset="0"/>
              </a:rPr>
              <a:t>r</a:t>
            </a:r>
            <a:r>
              <a:rPr lang="en-AU" altLang="x-none" sz="2800">
                <a:cs typeface="Times New Roman" panose="02020603050405020304" pitchFamily="18" charset="0"/>
              </a:rPr>
              <a:t>&lt;</a:t>
            </a:r>
            <a:r>
              <a:rPr lang="en-AU" altLang="x-none" sz="2800" i="1">
                <a:cs typeface="Times New Roman" panose="02020603050405020304" pitchFamily="18" charset="0"/>
              </a:rPr>
              <a:t>b</a:t>
            </a:r>
            <a:r>
              <a:rPr lang="en-AU" altLang="x-none" sz="2800">
                <a:cs typeface="Times New Roman" panose="02020603050405020304" pitchFamily="18" charset="0"/>
              </a:rPr>
              <a:t>.</a:t>
            </a:r>
            <a:endParaRPr lang="en-AU" altLang="x-none" sz="28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SzTx/>
              <a:buFont typeface="Wingdings" panose="05000000000000000000" pitchFamily="2" charset="2"/>
            </a:pPr>
            <a:r>
              <a:rPr lang="en-AU" altLang="x-none" sz="2800">
                <a:cs typeface="Times New Roman" panose="02020603050405020304" pitchFamily="18" charset="0"/>
              </a:rPr>
              <a:t>For example, if </a:t>
            </a:r>
            <a:r>
              <a:rPr lang="en-AU" altLang="x-none" sz="2800" i="1">
                <a:cs typeface="Times New Roman" panose="02020603050405020304" pitchFamily="18" charset="0"/>
              </a:rPr>
              <a:t>a</a:t>
            </a:r>
            <a:r>
              <a:rPr lang="en-AU" altLang="x-none" sz="2800">
                <a:cs typeface="Times New Roman" panose="02020603050405020304" pitchFamily="18" charset="0"/>
              </a:rPr>
              <a:t>=18, </a:t>
            </a:r>
            <a:r>
              <a:rPr lang="en-AU" altLang="x-none" sz="2800" i="1">
                <a:cs typeface="Times New Roman" panose="02020603050405020304" pitchFamily="18" charset="0"/>
              </a:rPr>
              <a:t>b</a:t>
            </a:r>
            <a:r>
              <a:rPr lang="en-AU" altLang="x-none" sz="2800">
                <a:cs typeface="Times New Roman" panose="02020603050405020304" pitchFamily="18" charset="0"/>
              </a:rPr>
              <a:t>=12, then we write 18=12*1+6.</a:t>
            </a:r>
            <a:endParaRPr lang="en-AU" altLang="x-none" sz="2800" i="1">
              <a:ea typeface="Times New Roman" panose="02020603050405020304" pitchFamily="18" charset="0"/>
            </a:endParaRPr>
          </a:p>
        </p:txBody>
      </p:sp>
      <p:pic>
        <p:nvPicPr>
          <p:cNvPr id="50180" name="Content Placeholder 50179" descr="EYLOGO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215313" y="5934075"/>
            <a:ext cx="928687" cy="923925"/>
          </a:xfrm>
          <a:ln/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Title 51201"/>
          <p:cNvSpPr>
            <a:spLocks noGrp="1"/>
          </p:cNvSpPr>
          <p:nvPr>
            <p:ph type="title"/>
          </p:nvPr>
        </p:nvSpPr>
        <p:spPr>
          <a:ln/>
        </p:spPr>
        <p:txBody>
          <a:bodyPr lIns="92075" tIns="46038" rIns="92075" bIns="46038" anchor="ctr" anchorCtr="0"/>
          <a:p>
            <a:r>
              <a:t>Euclidean Algorithm</a:t>
            </a:r>
            <a:endParaRPr lang="en-AU" altLang="x-none"/>
          </a:p>
        </p:txBody>
      </p:sp>
      <p:sp>
        <p:nvSpPr>
          <p:cNvPr id="51203" name="Text Placeholder 51202"/>
          <p:cNvSpPr>
            <a:spLocks noGrp="1"/>
          </p:cNvSpPr>
          <p:nvPr>
            <p:ph type="body" sz="half" idx="1"/>
          </p:nvPr>
        </p:nvSpPr>
        <p:spPr>
          <a:xfrm>
            <a:off x="1676400" y="1981200"/>
            <a:ext cx="6135688" cy="4114800"/>
          </a:xfrm>
          <a:ln/>
        </p:spPr>
        <p:txBody>
          <a:bodyPr/>
          <a:p>
            <a:pPr>
              <a:buClr>
                <a:schemeClr val="accent2"/>
              </a:buClr>
              <a:buSzTx/>
              <a:buFont typeface="Wingdings" panose="05000000000000000000" pitchFamily="2" charset="2"/>
            </a:pPr>
            <a:r>
              <a:rPr lang="en-AU" altLang="x-none" sz="2800"/>
              <a:t>Actually the number </a:t>
            </a:r>
            <a:r>
              <a:rPr lang="en-AU" altLang="x-none" sz="2800" i="1"/>
              <a:t>q</a:t>
            </a:r>
            <a:r>
              <a:rPr lang="en-AU" altLang="x-none" sz="2800"/>
              <a:t> isn’t important, it is just easier to find </a:t>
            </a:r>
            <a:r>
              <a:rPr lang="en-AU" altLang="x-none" sz="2800" i="1"/>
              <a:t>r</a:t>
            </a:r>
            <a:r>
              <a:rPr lang="en-AU" altLang="x-none" sz="2800"/>
              <a:t> with it when solving problems by hand. Most software can find the </a:t>
            </a:r>
            <a:r>
              <a:rPr lang="en-AU" altLang="x-none" sz="2800" i="1"/>
              <a:t>remainder</a:t>
            </a:r>
            <a:r>
              <a:rPr lang="en-AU" altLang="x-none" sz="2800"/>
              <a:t> </a:t>
            </a:r>
            <a:r>
              <a:rPr lang="en-AU" altLang="x-none" sz="2800" i="1"/>
              <a:t>r</a:t>
            </a:r>
            <a:r>
              <a:rPr lang="en-AU" altLang="x-none" sz="2800"/>
              <a:t> without finding </a:t>
            </a:r>
            <a:r>
              <a:rPr lang="en-AU" altLang="x-none" sz="2800" i="1"/>
              <a:t>q</a:t>
            </a:r>
            <a:r>
              <a:rPr lang="en-AU" altLang="x-none" sz="2800"/>
              <a:t>.</a:t>
            </a:r>
            <a:endParaRPr lang="en-AU" altLang="x-none" sz="2800"/>
          </a:p>
          <a:p>
            <a:pPr>
              <a:buClr>
                <a:schemeClr val="accent2"/>
              </a:buClr>
              <a:buSzTx/>
              <a:buFont typeface="Wingdings" panose="05000000000000000000" pitchFamily="2" charset="2"/>
            </a:pPr>
            <a:r>
              <a:rPr lang="en-AU" altLang="x-none" sz="2800"/>
              <a:t>For example the Java statement below will find </a:t>
            </a:r>
            <a:r>
              <a:rPr lang="en-AU" altLang="x-none" sz="2800" i="1"/>
              <a:t>r</a:t>
            </a:r>
            <a:r>
              <a:rPr lang="en-AU" altLang="x-none" sz="2800"/>
              <a:t>.</a:t>
            </a:r>
            <a:endParaRPr lang="en-AU" altLang="x-none" sz="2800"/>
          </a:p>
          <a:p>
            <a:pPr>
              <a:buClr>
                <a:schemeClr val="accent2"/>
              </a:buClr>
              <a:buSzTx/>
              <a:buFont typeface="Wingdings" panose="05000000000000000000" pitchFamily="2" charset="2"/>
            </a:pPr>
            <a:r>
              <a:rPr lang="en-AU" altLang="x-none" sz="2800">
                <a:latin typeface="Courier New" panose="02070309020205020404" pitchFamily="49" charset="0"/>
              </a:rPr>
              <a:t>r=</a:t>
            </a:r>
            <a:r>
              <a:rPr lang="en-AU" altLang="x-none" sz="2800" err="1">
                <a:latin typeface="Courier New" panose="02070309020205020404" pitchFamily="49" charset="0"/>
              </a:rPr>
              <a:t>a%b</a:t>
            </a:r>
            <a:r>
              <a:rPr lang="en-AU" altLang="x-none" sz="2800">
                <a:latin typeface="Courier New" panose="02070309020205020404" pitchFamily="49" charset="0"/>
              </a:rPr>
              <a:t>;</a:t>
            </a:r>
            <a:endParaRPr lang="en-AU" altLang="x-none" sz="2800">
              <a:latin typeface="Courier New" panose="02070309020205020404" pitchFamily="49" charset="0"/>
            </a:endParaRPr>
          </a:p>
        </p:txBody>
      </p:sp>
      <p:pic>
        <p:nvPicPr>
          <p:cNvPr id="51204" name="Content Placeholder 51203" descr="EYLOGO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215313" y="5934075"/>
            <a:ext cx="928687" cy="923925"/>
          </a:xfrm>
          <a:ln/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Title 73729"/>
          <p:cNvSpPr>
            <a:spLocks noGrp="1"/>
          </p:cNvSpPr>
          <p:nvPr>
            <p:ph type="title"/>
          </p:nvPr>
        </p:nvSpPr>
        <p:spPr>
          <a:ln/>
        </p:spPr>
        <p:txBody>
          <a:bodyPr lIns="92075" tIns="46038" rIns="92075" bIns="46038" anchor="ctr" anchorCtr="0"/>
          <a:p>
            <a:r>
              <a:t>Euclidean Algorithm</a:t>
            </a:r>
            <a:endParaRPr lang="en-AU" altLang="x-none"/>
          </a:p>
        </p:txBody>
      </p:sp>
      <p:sp>
        <p:nvSpPr>
          <p:cNvPr id="73731" name="Text Placeholder 73730"/>
          <p:cNvSpPr>
            <a:spLocks noGrp="1"/>
          </p:cNvSpPr>
          <p:nvPr>
            <p:ph type="body" sz="half" idx="1"/>
          </p:nvPr>
        </p:nvSpPr>
        <p:spPr>
          <a:xfrm>
            <a:off x="1676400" y="1981200"/>
            <a:ext cx="6135688" cy="4114800"/>
          </a:xfrm>
          <a:ln/>
        </p:spPr>
        <p:txBody>
          <a:bodyPr/>
          <a:p>
            <a:pPr>
              <a:buClr>
                <a:schemeClr val="accent2"/>
              </a:buClr>
              <a:buSzTx/>
              <a:buFont typeface="Wingdings" panose="05000000000000000000" pitchFamily="2" charset="2"/>
            </a:pPr>
            <a:r>
              <a:rPr lang="en-AU" altLang="x-none" sz="2800"/>
              <a:t>Once the remainder r has been found we replace </a:t>
            </a:r>
            <a:r>
              <a:rPr lang="en-AU" altLang="x-none" sz="2800" i="1"/>
              <a:t>a</a:t>
            </a:r>
            <a:r>
              <a:rPr lang="en-AU" altLang="x-none" sz="2800"/>
              <a:t> by </a:t>
            </a:r>
            <a:r>
              <a:rPr lang="en-AU" altLang="x-none" sz="2800" i="1"/>
              <a:t>b</a:t>
            </a:r>
            <a:r>
              <a:rPr lang="en-AU" altLang="x-none" sz="2800"/>
              <a:t> and </a:t>
            </a:r>
            <a:r>
              <a:rPr lang="en-AU" altLang="x-none" sz="2800" i="1"/>
              <a:t>b</a:t>
            </a:r>
            <a:r>
              <a:rPr lang="en-AU" altLang="x-none" sz="2800"/>
              <a:t> by </a:t>
            </a:r>
            <a:r>
              <a:rPr lang="en-AU" altLang="x-none" sz="2800" i="1"/>
              <a:t>r</a:t>
            </a:r>
            <a:r>
              <a:rPr lang="en-AU" altLang="x-none" sz="2800"/>
              <a:t>.</a:t>
            </a:r>
            <a:endParaRPr lang="en-AU" altLang="x-none" sz="2800"/>
          </a:p>
          <a:p>
            <a:pPr>
              <a:buClr>
                <a:schemeClr val="accent2"/>
              </a:buClr>
              <a:buSzTx/>
              <a:buFont typeface="Wingdings" panose="05000000000000000000" pitchFamily="2" charset="2"/>
            </a:pPr>
            <a:r>
              <a:rPr lang="en-AU" altLang="x-none" sz="2800"/>
              <a:t>This relies on the fact that </a:t>
            </a:r>
            <a:r>
              <a:rPr lang="en-AU" altLang="x-none" sz="2800" err="1"/>
              <a:t>GCD(</a:t>
            </a:r>
            <a:r>
              <a:rPr lang="en-AU" altLang="x-none" sz="2800" i="1" err="1"/>
              <a:t>a</a:t>
            </a:r>
            <a:r>
              <a:rPr lang="en-AU" altLang="x-none" sz="2800" err="1"/>
              <a:t>,</a:t>
            </a:r>
            <a:r>
              <a:rPr lang="en-AU" altLang="x-none" sz="2800" i="1" err="1"/>
              <a:t>b</a:t>
            </a:r>
            <a:r>
              <a:rPr lang="en-AU" altLang="x-none" sz="2800"/>
              <a:t>)=</a:t>
            </a:r>
            <a:r>
              <a:rPr lang="en-AU" altLang="x-none" sz="2800" err="1"/>
              <a:t>GCD(</a:t>
            </a:r>
            <a:r>
              <a:rPr lang="en-AU" altLang="x-none" sz="2800" i="1" err="1"/>
              <a:t>b</a:t>
            </a:r>
            <a:r>
              <a:rPr lang="en-AU" altLang="x-none" sz="2800" err="1"/>
              <a:t>,</a:t>
            </a:r>
            <a:r>
              <a:rPr lang="en-AU" altLang="x-none" sz="2800" i="1" err="1"/>
              <a:t>r</a:t>
            </a:r>
            <a:r>
              <a:rPr lang="en-AU" altLang="x-none" sz="2800"/>
              <a:t>).</a:t>
            </a:r>
            <a:endParaRPr lang="en-AU" altLang="x-none" sz="2800"/>
          </a:p>
          <a:p>
            <a:pPr>
              <a:buClr>
                <a:schemeClr val="accent2"/>
              </a:buClr>
              <a:buSzTx/>
              <a:buFont typeface="Wingdings" panose="05000000000000000000" pitchFamily="2" charset="2"/>
            </a:pPr>
            <a:r>
              <a:rPr lang="en-AU" altLang="x-none" sz="2800"/>
              <a:t>Hence we repeatedly find </a:t>
            </a:r>
            <a:r>
              <a:rPr lang="en-AU" altLang="x-none" sz="2800" i="1"/>
              <a:t>r</a:t>
            </a:r>
            <a:r>
              <a:rPr lang="en-AU" altLang="x-none" sz="2800"/>
              <a:t>, the remainder after </a:t>
            </a:r>
            <a:r>
              <a:rPr lang="en-AU" altLang="x-none" sz="2800" i="1"/>
              <a:t>a</a:t>
            </a:r>
            <a:r>
              <a:rPr lang="en-AU" altLang="x-none" sz="2800"/>
              <a:t> is divided by </a:t>
            </a:r>
            <a:r>
              <a:rPr lang="en-AU" altLang="x-none" sz="2800" i="1"/>
              <a:t>b</a:t>
            </a:r>
            <a:r>
              <a:rPr lang="en-AU" altLang="x-none" sz="2800"/>
              <a:t>.</a:t>
            </a:r>
            <a:endParaRPr lang="en-AU" altLang="x-none" sz="2800"/>
          </a:p>
          <a:p>
            <a:pPr>
              <a:buClr>
                <a:schemeClr val="accent2"/>
              </a:buClr>
              <a:buSzTx/>
              <a:buFont typeface="Wingdings" panose="05000000000000000000" pitchFamily="2" charset="2"/>
            </a:pPr>
            <a:r>
              <a:rPr lang="en-AU" altLang="x-none" sz="2800"/>
              <a:t>Then replace </a:t>
            </a:r>
            <a:r>
              <a:rPr lang="en-AU" altLang="x-none" sz="2800" i="1"/>
              <a:t>a</a:t>
            </a:r>
            <a:r>
              <a:rPr lang="en-AU" altLang="x-none" sz="2800"/>
              <a:t> by </a:t>
            </a:r>
            <a:r>
              <a:rPr lang="en-AU" altLang="x-none" sz="2800" i="1"/>
              <a:t>b</a:t>
            </a:r>
            <a:r>
              <a:rPr lang="en-AU" altLang="x-none" sz="2800"/>
              <a:t> and </a:t>
            </a:r>
            <a:r>
              <a:rPr lang="en-AU" altLang="x-none" sz="2800" i="1"/>
              <a:t>b</a:t>
            </a:r>
            <a:r>
              <a:rPr lang="en-AU" altLang="x-none" sz="2800"/>
              <a:t> by </a:t>
            </a:r>
            <a:r>
              <a:rPr lang="en-AU" altLang="x-none" sz="2800" i="1"/>
              <a:t>r</a:t>
            </a:r>
            <a:r>
              <a:rPr lang="en-AU" altLang="x-none" sz="2800"/>
              <a:t>, and keep on in this way until </a:t>
            </a:r>
            <a:r>
              <a:rPr lang="en-AU" altLang="x-none" sz="2800" i="1"/>
              <a:t>r</a:t>
            </a:r>
            <a:r>
              <a:rPr lang="en-AU" altLang="x-none" sz="2800"/>
              <a:t>=0.</a:t>
            </a:r>
            <a:endParaRPr lang="en-AU" altLang="x-none" sz="2800"/>
          </a:p>
        </p:txBody>
      </p:sp>
      <p:pic>
        <p:nvPicPr>
          <p:cNvPr id="73732" name="Content Placeholder 73731" descr="EYLOGO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215313" y="5934075"/>
            <a:ext cx="928687" cy="923925"/>
          </a:xfrm>
          <a:ln/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Title 52225"/>
          <p:cNvSpPr>
            <a:spLocks noGrp="1"/>
          </p:cNvSpPr>
          <p:nvPr>
            <p:ph type="title"/>
          </p:nvPr>
        </p:nvSpPr>
        <p:spPr>
          <a:ln/>
        </p:spPr>
        <p:txBody>
          <a:bodyPr lIns="92075" tIns="46038" rIns="92075" bIns="46038" anchor="ctr" anchorCtr="0"/>
          <a:p>
            <a:r>
              <a:t>Euclidean Algorithm</a:t>
            </a:r>
            <a:endParaRPr lang="en-AU" altLang="x-none"/>
          </a:p>
        </p:txBody>
      </p:sp>
      <p:sp>
        <p:nvSpPr>
          <p:cNvPr id="52227" name="Text Placeholder 52226"/>
          <p:cNvSpPr>
            <a:spLocks noGrp="1"/>
          </p:cNvSpPr>
          <p:nvPr>
            <p:ph type="body" sz="half" idx="1"/>
          </p:nvPr>
        </p:nvSpPr>
        <p:spPr>
          <a:xfrm>
            <a:off x="1676400" y="1981200"/>
            <a:ext cx="6424613" cy="4114800"/>
          </a:xfrm>
          <a:ln/>
        </p:spPr>
        <p:txBody>
          <a:bodyPr/>
          <a:p>
            <a:pPr>
              <a:buClr>
                <a:schemeClr val="accent2"/>
              </a:buClr>
              <a:buSzTx/>
              <a:buFont typeface="Wingdings" panose="05000000000000000000" pitchFamily="2" charset="2"/>
            </a:pPr>
            <a:r>
              <a:rPr lang="en-AU" altLang="x-none" sz="2800"/>
              <a:t>Let us look at a graphical interpretation of the Euclidean algorithm.</a:t>
            </a:r>
            <a:endParaRPr lang="en-AU" altLang="x-none" sz="2800"/>
          </a:p>
          <a:p>
            <a:pPr>
              <a:buClr>
                <a:schemeClr val="accent2"/>
              </a:buClr>
              <a:buSzTx/>
              <a:buFont typeface="Wingdings" panose="05000000000000000000" pitchFamily="2" charset="2"/>
            </a:pPr>
            <a:r>
              <a:rPr lang="en-AU" altLang="x-none" sz="2800"/>
              <a:t>Obviously if </a:t>
            </a:r>
            <a:r>
              <a:rPr lang="en-AU" altLang="x-none" sz="2800" i="1"/>
              <a:t>p</a:t>
            </a:r>
            <a:r>
              <a:rPr lang="en-AU" altLang="x-none" sz="2800"/>
              <a:t>=</a:t>
            </a:r>
            <a:r>
              <a:rPr lang="en-AU" altLang="x-none" sz="2800" err="1"/>
              <a:t>GCD(</a:t>
            </a:r>
            <a:r>
              <a:rPr lang="en-AU" altLang="x-none" sz="2800" i="1" err="1"/>
              <a:t>a</a:t>
            </a:r>
            <a:r>
              <a:rPr lang="en-AU" altLang="x-none" sz="2800" err="1"/>
              <a:t>,</a:t>
            </a:r>
            <a:r>
              <a:rPr lang="en-AU" altLang="x-none" sz="2800" i="1" err="1"/>
              <a:t>b</a:t>
            </a:r>
            <a:r>
              <a:rPr lang="en-AU" altLang="x-none" sz="2800"/>
              <a:t>) then </a:t>
            </a:r>
            <a:r>
              <a:rPr lang="en-AU" altLang="x-none" sz="2800" i="1" err="1"/>
              <a:t>p</a:t>
            </a:r>
            <a:r>
              <a:rPr lang="en-AU" altLang="x-none" sz="2800" err="1"/>
              <a:t>|</a:t>
            </a:r>
            <a:r>
              <a:rPr lang="en-AU" altLang="x-none" sz="2800" i="1" err="1"/>
              <a:t>a</a:t>
            </a:r>
            <a:r>
              <a:rPr lang="en-AU" altLang="x-none" sz="2800"/>
              <a:t> and </a:t>
            </a:r>
            <a:r>
              <a:rPr lang="en-AU" altLang="x-none" sz="2800" i="1" err="1"/>
              <a:t>p</a:t>
            </a:r>
            <a:r>
              <a:rPr lang="en-AU" altLang="x-none" sz="2800" err="1"/>
              <a:t>|</a:t>
            </a:r>
            <a:r>
              <a:rPr lang="en-AU" altLang="x-none" sz="2800" i="1" err="1"/>
              <a:t>b</a:t>
            </a:r>
            <a:r>
              <a:rPr lang="en-AU" altLang="x-none" sz="2800"/>
              <a:t>, that is to say </a:t>
            </a:r>
            <a:r>
              <a:rPr lang="en-AU" altLang="x-none" sz="2800" i="1"/>
              <a:t>p</a:t>
            </a:r>
            <a:r>
              <a:rPr lang="en-AU" altLang="x-none" sz="2800"/>
              <a:t> divides both </a:t>
            </a:r>
            <a:r>
              <a:rPr lang="en-AU" altLang="x-none" sz="2800" i="1"/>
              <a:t>a</a:t>
            </a:r>
            <a:r>
              <a:rPr lang="en-AU" altLang="x-none" sz="2800"/>
              <a:t> and </a:t>
            </a:r>
            <a:r>
              <a:rPr lang="en-AU" altLang="x-none" sz="2800" i="1"/>
              <a:t>b</a:t>
            </a:r>
            <a:r>
              <a:rPr lang="en-AU" altLang="x-none" sz="2800"/>
              <a:t> evenly with no remainder.</a:t>
            </a:r>
            <a:endParaRPr lang="en-AU" altLang="x-none" sz="2800"/>
          </a:p>
        </p:txBody>
      </p:sp>
      <p:pic>
        <p:nvPicPr>
          <p:cNvPr id="52228" name="Content Placeholder 52227" descr="EYLOGO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210550" y="5929313"/>
            <a:ext cx="928688" cy="923925"/>
          </a:xfrm>
          <a:ln/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Title 53249"/>
          <p:cNvSpPr>
            <a:spLocks noGrp="1"/>
          </p:cNvSpPr>
          <p:nvPr>
            <p:ph type="title"/>
          </p:nvPr>
        </p:nvSpPr>
        <p:spPr>
          <a:ln/>
        </p:spPr>
        <p:txBody>
          <a:bodyPr lIns="92075" tIns="46038" rIns="92075" bIns="46038" anchor="ctr" anchorCtr="0"/>
          <a:p>
            <a:r>
              <a:t>Euclidean Algorithm</a:t>
            </a:r>
            <a:endParaRPr lang="en-AU" altLang="x-none"/>
          </a:p>
        </p:txBody>
      </p:sp>
      <p:sp>
        <p:nvSpPr>
          <p:cNvPr id="53251" name="Text Placeholder 53250"/>
          <p:cNvSpPr>
            <a:spLocks noGrp="1"/>
          </p:cNvSpPr>
          <p:nvPr>
            <p:ph type="body" sz="half" idx="1"/>
          </p:nvPr>
        </p:nvSpPr>
        <p:spPr>
          <a:xfrm>
            <a:off x="1676400" y="1981200"/>
            <a:ext cx="5991225" cy="4114800"/>
          </a:xfrm>
          <a:ln/>
        </p:spPr>
        <p:txBody>
          <a:bodyPr/>
          <a:p>
            <a:pPr>
              <a:buClr>
                <a:schemeClr val="accent2"/>
              </a:buClr>
              <a:buSzTx/>
              <a:buFont typeface="Wingdings" panose="05000000000000000000" pitchFamily="2" charset="2"/>
            </a:pPr>
            <a:r>
              <a:rPr lang="en-AU" altLang="x-none" sz="2800"/>
              <a:t>Suppose </a:t>
            </a:r>
            <a:r>
              <a:rPr lang="en-AU" altLang="x-none" sz="2800" i="1"/>
              <a:t>a</a:t>
            </a:r>
            <a:r>
              <a:rPr lang="en-AU" altLang="x-none" sz="2800"/>
              <a:t> and </a:t>
            </a:r>
            <a:r>
              <a:rPr lang="en-AU" altLang="x-none" sz="2800" i="1"/>
              <a:t>b</a:t>
            </a:r>
            <a:r>
              <a:rPr lang="en-AU" altLang="x-none" sz="2800"/>
              <a:t> are represented by the lengths below.</a:t>
            </a:r>
            <a:endParaRPr lang="en-AU" altLang="x-none" sz="2800"/>
          </a:p>
          <a:p>
            <a:pPr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lang="en-AU" altLang="x-none" sz="2800"/>
              <a:t> </a:t>
            </a:r>
            <a:endParaRPr lang="en-AU" altLang="x-none" sz="2800"/>
          </a:p>
          <a:p>
            <a:pPr>
              <a:buClr>
                <a:schemeClr val="accent2"/>
              </a:buClr>
              <a:buSzTx/>
              <a:buFont typeface="Wingdings" panose="05000000000000000000" pitchFamily="2" charset="2"/>
            </a:pPr>
            <a:endParaRPr lang="en-AU" altLang="x-none" sz="2800"/>
          </a:p>
        </p:txBody>
      </p:sp>
      <p:pic>
        <p:nvPicPr>
          <p:cNvPr id="53778" name="Content Placeholder 53777" descr="GCD_Pix1"/>
          <p:cNvPicPr>
            <a:picLocks noChangeAspect="1"/>
          </p:cNvPicPr>
          <p:nvPr>
            <p:ph sz="quarter" idx="2"/>
          </p:nvPr>
        </p:nvPicPr>
        <p:blipFill>
          <a:blip r:embed="rId1"/>
          <a:stretch>
            <a:fillRect/>
          </a:stretch>
        </p:blipFill>
        <p:spPr>
          <a:xfrm>
            <a:off x="1763713" y="3933825"/>
            <a:ext cx="5614987" cy="1955800"/>
          </a:xfrm>
          <a:ln/>
        </p:spPr>
      </p:pic>
      <p:pic>
        <p:nvPicPr>
          <p:cNvPr id="53779" name="Content Placeholder 53778" descr="EYLOGO"/>
          <p:cNvPicPr>
            <a:picLocks noChangeAspect="1"/>
          </p:cNvPicPr>
          <p:nvPr>
            <p:ph sz="quarter" idx="3"/>
          </p:nvPr>
        </p:nvPicPr>
        <p:blipFill>
          <a:blip r:embed="rId2"/>
          <a:stretch>
            <a:fillRect/>
          </a:stretch>
        </p:blipFill>
        <p:spPr>
          <a:xfrm>
            <a:off x="8215313" y="5934075"/>
            <a:ext cx="928687" cy="923925"/>
          </a:xfrm>
          <a:ln/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Title 55297"/>
          <p:cNvSpPr>
            <a:spLocks noGrp="1"/>
          </p:cNvSpPr>
          <p:nvPr>
            <p:ph type="title"/>
          </p:nvPr>
        </p:nvSpPr>
        <p:spPr>
          <a:ln/>
        </p:spPr>
        <p:txBody>
          <a:bodyPr lIns="92075" tIns="46038" rIns="92075" bIns="46038" anchor="ctr" anchorCtr="0"/>
          <a:p>
            <a:r>
              <a:t>Euclidean Algorithm</a:t>
            </a:r>
            <a:endParaRPr lang="en-AU" altLang="x-none"/>
          </a:p>
        </p:txBody>
      </p:sp>
      <p:sp>
        <p:nvSpPr>
          <p:cNvPr id="55299" name="Text Placeholder 55298"/>
          <p:cNvSpPr>
            <a:spLocks noGrp="1"/>
          </p:cNvSpPr>
          <p:nvPr>
            <p:ph type="body" sz="half" idx="1"/>
          </p:nvPr>
        </p:nvSpPr>
        <p:spPr>
          <a:xfrm>
            <a:off x="1676400" y="1981200"/>
            <a:ext cx="6927850" cy="4114800"/>
          </a:xfrm>
          <a:ln/>
        </p:spPr>
        <p:txBody>
          <a:bodyPr/>
          <a:p>
            <a:pPr>
              <a:buClr>
                <a:schemeClr val="accent2"/>
              </a:buClr>
              <a:buSzTx/>
              <a:buFont typeface="Wingdings" panose="05000000000000000000" pitchFamily="2" charset="2"/>
            </a:pPr>
            <a:r>
              <a:rPr lang="en-AU" altLang="x-none" sz="2800"/>
              <a:t>Note that </a:t>
            </a:r>
            <a:r>
              <a:rPr lang="en-AU" altLang="x-none" sz="2800" i="1"/>
              <a:t>b</a:t>
            </a:r>
            <a:r>
              <a:rPr lang="en-AU" altLang="x-none" sz="2800"/>
              <a:t> does not go into </a:t>
            </a:r>
            <a:r>
              <a:rPr lang="en-AU" altLang="x-none" sz="2800" i="1"/>
              <a:t>a</a:t>
            </a:r>
            <a:r>
              <a:rPr lang="en-AU" altLang="x-none" sz="2800"/>
              <a:t> evenly, but has some small remainder.</a:t>
            </a:r>
            <a:endParaRPr lang="en-AU" altLang="x-none" sz="2800"/>
          </a:p>
          <a:p>
            <a:pPr>
              <a:buClr>
                <a:schemeClr val="accent2"/>
              </a:buClr>
              <a:buSzTx/>
              <a:buFont typeface="Wingdings" panose="05000000000000000000" pitchFamily="2" charset="2"/>
            </a:pPr>
            <a:endParaRPr lang="en-AU" altLang="x-none" sz="2800"/>
          </a:p>
        </p:txBody>
      </p:sp>
      <p:pic>
        <p:nvPicPr>
          <p:cNvPr id="55353" name="Content Placeholder 55352" descr="GCD_Pix2"/>
          <p:cNvPicPr>
            <a:picLocks noGrp="1" noChangeAspect="1"/>
          </p:cNvPicPr>
          <p:nvPr>
            <p:ph sz="quarter" idx="2"/>
          </p:nvPr>
        </p:nvPicPr>
        <p:blipFill>
          <a:blip r:embed="rId1"/>
          <a:stretch>
            <a:fillRect/>
          </a:stretch>
        </p:blipFill>
        <p:spPr>
          <a:xfrm>
            <a:off x="1476375" y="3429000"/>
            <a:ext cx="6335713" cy="2487613"/>
          </a:xfrm>
          <a:ln/>
        </p:spPr>
      </p:pic>
      <p:graphicFrame>
        <p:nvGraphicFramePr>
          <p:cNvPr id="55344" name="Table 55343"/>
          <p:cNvGraphicFramePr/>
          <p:nvPr/>
        </p:nvGraphicFramePr>
        <p:xfrm>
          <a:off x="0" y="0"/>
          <a:ext cx="1460500" cy="517525"/>
        </p:xfrm>
        <a:graphic>
          <a:graphicData uri="http://schemas.openxmlformats.org/drawingml/2006/table">
            <a:tbl>
              <a:tblPr/>
              <a:tblGrid>
                <a:gridCol w="182563"/>
                <a:gridCol w="182562"/>
                <a:gridCol w="182563"/>
                <a:gridCol w="182562"/>
                <a:gridCol w="182563"/>
                <a:gridCol w="182562"/>
                <a:gridCol w="182563"/>
                <a:gridCol w="182562"/>
              </a:tblGrid>
              <a:tr h="5175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Blip>
                          <a:blip r:embed="rId2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Blip>
                          <a:blip r:embed="rId2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Blip>
                          <a:blip r:embed="rId2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en-AU" altLang="x-none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Blip>
                          <a:blip r:embed="rId2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Blip>
                          <a:blip r:embed="rId2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Blip>
                          <a:blip r:embed="rId2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en-AU" altLang="x-none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Blip>
                          <a:blip r:embed="rId2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Blip>
                          <a:blip r:embed="rId2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Blip>
                          <a:blip r:embed="rId2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en-AU" altLang="x-none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Blip>
                          <a:blip r:embed="rId2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Blip>
                          <a:blip r:embed="rId2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Blip>
                          <a:blip r:embed="rId2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en-AU" altLang="x-none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Blip>
                          <a:blip r:embed="rId2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Blip>
                          <a:blip r:embed="rId2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Blip>
                          <a:blip r:embed="rId2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en-AU" altLang="x-none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Blip>
                          <a:blip r:embed="rId2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Blip>
                          <a:blip r:embed="rId2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Blip>
                          <a:blip r:embed="rId2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en-AU" altLang="x-none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Blip>
                          <a:blip r:embed="rId2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Blip>
                          <a:blip r:embed="rId2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Blip>
                          <a:blip r:embed="rId2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en-AU" altLang="x-none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Blip>
                          <a:blip r:embed="rId2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Blip>
                          <a:blip r:embed="rId2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Blip>
                          <a:blip r:embed="rId2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en-AU" altLang="x-none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5354" name="Content Placeholder 55353" descr="EYLOGO"/>
          <p:cNvPicPr>
            <a:picLocks noChangeAspect="1"/>
          </p:cNvPicPr>
          <p:nvPr>
            <p:ph sz="quarter" idx="3"/>
          </p:nvPr>
        </p:nvPicPr>
        <p:blipFill>
          <a:blip r:embed="rId3"/>
          <a:stretch>
            <a:fillRect/>
          </a:stretch>
        </p:blipFill>
        <p:spPr>
          <a:xfrm>
            <a:off x="8215313" y="5934075"/>
            <a:ext cx="928687" cy="923925"/>
          </a:xfrm>
          <a:ln/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Title 68609"/>
          <p:cNvSpPr>
            <a:spLocks noGrp="1"/>
          </p:cNvSpPr>
          <p:nvPr>
            <p:ph type="title"/>
          </p:nvPr>
        </p:nvSpPr>
        <p:spPr>
          <a:ln/>
        </p:spPr>
        <p:txBody>
          <a:bodyPr lIns="92075" tIns="46038" rIns="92075" bIns="46038" anchor="ctr" anchorCtr="0"/>
          <a:p>
            <a:r>
              <a:t>Euclidean Algorithm</a:t>
            </a:r>
            <a:endParaRPr lang="en-AU" altLang="x-none"/>
          </a:p>
        </p:txBody>
      </p:sp>
      <p:sp>
        <p:nvSpPr>
          <p:cNvPr id="68611" name="Text Placeholder 68610"/>
          <p:cNvSpPr>
            <a:spLocks noGrp="1"/>
          </p:cNvSpPr>
          <p:nvPr>
            <p:ph type="body" sz="half" idx="1"/>
          </p:nvPr>
        </p:nvSpPr>
        <p:spPr>
          <a:xfrm>
            <a:off x="1676400" y="1981200"/>
            <a:ext cx="6927850" cy="4114800"/>
          </a:xfrm>
          <a:ln/>
        </p:spPr>
        <p:txBody>
          <a:bodyPr/>
          <a:p>
            <a:pPr>
              <a:buClr>
                <a:schemeClr val="accent2"/>
              </a:buClr>
              <a:buSzTx/>
              <a:buFont typeface="Wingdings" panose="05000000000000000000" pitchFamily="2" charset="2"/>
            </a:pPr>
            <a:r>
              <a:rPr lang="en-AU" altLang="x-none" sz="2800"/>
              <a:t>If </a:t>
            </a:r>
            <a:r>
              <a:rPr lang="en-AU" altLang="x-none" sz="2800" i="1"/>
              <a:t>p</a:t>
            </a:r>
            <a:r>
              <a:rPr lang="en-AU" altLang="x-none" sz="2800"/>
              <a:t> is the GCD of </a:t>
            </a:r>
            <a:r>
              <a:rPr lang="en-AU" altLang="x-none" sz="2800" i="1"/>
              <a:t>a</a:t>
            </a:r>
            <a:r>
              <a:rPr lang="en-AU" altLang="x-none" sz="2800"/>
              <a:t> and </a:t>
            </a:r>
            <a:r>
              <a:rPr lang="en-AU" altLang="x-none" sz="2800" i="1"/>
              <a:t>b</a:t>
            </a:r>
            <a:r>
              <a:rPr lang="en-AU" altLang="x-none" sz="2800"/>
              <a:t> then it divides evenly into both </a:t>
            </a:r>
            <a:r>
              <a:rPr lang="en-AU" altLang="x-none" sz="2800" i="1"/>
              <a:t>a</a:t>
            </a:r>
            <a:r>
              <a:rPr lang="en-AU" altLang="x-none" sz="2800"/>
              <a:t> and </a:t>
            </a:r>
            <a:r>
              <a:rPr lang="en-AU" altLang="x-none" sz="2800" i="1"/>
              <a:t>b</a:t>
            </a:r>
            <a:r>
              <a:rPr lang="en-AU" altLang="x-none" sz="2800"/>
              <a:t>. Hence it divides evenly into </a:t>
            </a:r>
            <a:r>
              <a:rPr lang="en-AU" altLang="x-none" sz="2800" i="1"/>
              <a:t>b</a:t>
            </a:r>
            <a:r>
              <a:rPr lang="en-AU" altLang="x-none" sz="2800"/>
              <a:t> and thus must divide evenly into both of the larger two boxes in the previous diagram.</a:t>
            </a:r>
            <a:endParaRPr lang="en-AU" altLang="x-none" sz="2800"/>
          </a:p>
          <a:p>
            <a:pPr>
              <a:buClr>
                <a:schemeClr val="accent2"/>
              </a:buClr>
              <a:buSzTx/>
              <a:buFont typeface="Wingdings" panose="05000000000000000000" pitchFamily="2" charset="2"/>
            </a:pPr>
            <a:endParaRPr lang="en-AU" altLang="x-none" sz="2800"/>
          </a:p>
        </p:txBody>
      </p:sp>
      <p:graphicFrame>
        <p:nvGraphicFramePr>
          <p:cNvPr id="68613" name="Table 68612"/>
          <p:cNvGraphicFramePr/>
          <p:nvPr/>
        </p:nvGraphicFramePr>
        <p:xfrm>
          <a:off x="0" y="0"/>
          <a:ext cx="1460500" cy="517525"/>
        </p:xfrm>
        <a:graphic>
          <a:graphicData uri="http://schemas.openxmlformats.org/drawingml/2006/table">
            <a:tbl>
              <a:tblPr/>
              <a:tblGrid>
                <a:gridCol w="182563"/>
                <a:gridCol w="182562"/>
                <a:gridCol w="182563"/>
                <a:gridCol w="182562"/>
                <a:gridCol w="182563"/>
                <a:gridCol w="182562"/>
                <a:gridCol w="182563"/>
                <a:gridCol w="182562"/>
              </a:tblGrid>
              <a:tr h="5175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en-AU" altLang="x-none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en-AU" altLang="x-none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en-AU" altLang="x-none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en-AU" altLang="x-none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en-AU" altLang="x-none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en-AU" altLang="x-none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en-AU" altLang="x-none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en-AU" altLang="x-none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8633" name="Content Placeholder 68632" descr="EYLOGO"/>
          <p:cNvPicPr>
            <a:picLocks noChangeAspect="1"/>
          </p:cNvPicPr>
          <p:nvPr>
            <p:ph sz="quarter" idx="3"/>
          </p:nvPr>
        </p:nvPicPr>
        <p:blipFill>
          <a:blip r:embed="rId2"/>
          <a:stretch>
            <a:fillRect/>
          </a:stretch>
        </p:blipFill>
        <p:spPr>
          <a:xfrm>
            <a:off x="8215313" y="5934075"/>
            <a:ext cx="928687" cy="923925"/>
          </a:xfrm>
          <a:ln/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Title 69633"/>
          <p:cNvSpPr>
            <a:spLocks noGrp="1"/>
          </p:cNvSpPr>
          <p:nvPr>
            <p:ph type="title"/>
          </p:nvPr>
        </p:nvSpPr>
        <p:spPr>
          <a:ln/>
        </p:spPr>
        <p:txBody>
          <a:bodyPr lIns="92075" tIns="46038" rIns="92075" bIns="46038" anchor="ctr" anchorCtr="0"/>
          <a:p>
            <a:r>
              <a:t>Euclidean Algorithm</a:t>
            </a:r>
            <a:endParaRPr lang="en-AU" altLang="x-none"/>
          </a:p>
        </p:txBody>
      </p:sp>
      <p:sp>
        <p:nvSpPr>
          <p:cNvPr id="69635" name="Text Placeholder 69634"/>
          <p:cNvSpPr>
            <a:spLocks noGrp="1"/>
          </p:cNvSpPr>
          <p:nvPr>
            <p:ph type="body" sz="half" idx="1"/>
          </p:nvPr>
        </p:nvSpPr>
        <p:spPr>
          <a:xfrm>
            <a:off x="1676400" y="1981200"/>
            <a:ext cx="6927850" cy="4114800"/>
          </a:xfrm>
          <a:ln/>
        </p:spPr>
        <p:txBody>
          <a:bodyPr/>
          <a:p>
            <a:pPr>
              <a:buClr>
                <a:schemeClr val="accent2"/>
              </a:buClr>
              <a:buSzTx/>
              <a:buFont typeface="Wingdings" panose="05000000000000000000" pitchFamily="2" charset="2"/>
            </a:pPr>
            <a:r>
              <a:rPr lang="en-AU" altLang="x-none" sz="2800"/>
              <a:t>Then </a:t>
            </a:r>
            <a:r>
              <a:rPr lang="en-AU" altLang="x-none" sz="2800" i="1"/>
              <a:t>p</a:t>
            </a:r>
            <a:r>
              <a:rPr lang="en-AU" altLang="x-none" sz="2800"/>
              <a:t> divides the length representing </a:t>
            </a:r>
            <a:r>
              <a:rPr lang="en-AU" altLang="x-none" sz="2800" i="1"/>
              <a:t>b</a:t>
            </a:r>
            <a:r>
              <a:rPr lang="en-AU" altLang="x-none" sz="2800"/>
              <a:t> a whole number of times, and hence the boxes in </a:t>
            </a:r>
            <a:r>
              <a:rPr lang="en-AU" altLang="x-none" sz="2800" i="1"/>
              <a:t>a</a:t>
            </a:r>
            <a:r>
              <a:rPr lang="en-AU" altLang="x-none" sz="2800"/>
              <a:t> that represent whole lengths of </a:t>
            </a:r>
            <a:r>
              <a:rPr lang="en-AU" altLang="x-none" sz="2800" i="1"/>
              <a:t>b</a:t>
            </a:r>
            <a:r>
              <a:rPr lang="en-AU" altLang="x-none" sz="2800"/>
              <a:t>.</a:t>
            </a:r>
            <a:endParaRPr lang="en-AU" altLang="x-none" sz="2800"/>
          </a:p>
        </p:txBody>
      </p:sp>
      <p:graphicFrame>
        <p:nvGraphicFramePr>
          <p:cNvPr id="69637" name="Table 69636"/>
          <p:cNvGraphicFramePr/>
          <p:nvPr/>
        </p:nvGraphicFramePr>
        <p:xfrm>
          <a:off x="0" y="0"/>
          <a:ext cx="1460500" cy="517525"/>
        </p:xfrm>
        <a:graphic>
          <a:graphicData uri="http://schemas.openxmlformats.org/drawingml/2006/table">
            <a:tbl>
              <a:tblPr/>
              <a:tblGrid>
                <a:gridCol w="182563"/>
                <a:gridCol w="182562"/>
                <a:gridCol w="182563"/>
                <a:gridCol w="182562"/>
                <a:gridCol w="182563"/>
                <a:gridCol w="182562"/>
                <a:gridCol w="182563"/>
                <a:gridCol w="182562"/>
              </a:tblGrid>
              <a:tr h="5175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en-AU" altLang="x-none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en-AU" altLang="x-none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en-AU" altLang="x-none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en-AU" altLang="x-none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en-AU" altLang="x-none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en-AU" altLang="x-none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en-AU" altLang="x-none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en-AU" altLang="x-none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9657" name="Content Placeholder 69656" descr="EYLOGO"/>
          <p:cNvPicPr>
            <a:picLocks noChangeAspect="1"/>
          </p:cNvPicPr>
          <p:nvPr>
            <p:ph sz="quarter" idx="3"/>
          </p:nvPr>
        </p:nvPicPr>
        <p:blipFill>
          <a:blip r:embed="rId2"/>
          <a:stretch>
            <a:fillRect/>
          </a:stretch>
        </p:blipFill>
        <p:spPr>
          <a:xfrm>
            <a:off x="8215313" y="5934075"/>
            <a:ext cx="928687" cy="923925"/>
          </a:xfrm>
          <a:ln/>
        </p:spPr>
      </p:pic>
      <p:pic>
        <p:nvPicPr>
          <p:cNvPr id="69659" name="Content Placeholder 69658" descr="GCD_Pix3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763713" y="3644900"/>
            <a:ext cx="6030912" cy="2479675"/>
          </a:xfrm>
          <a:ln/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Title 70657"/>
          <p:cNvSpPr>
            <a:spLocks noGrp="1"/>
          </p:cNvSpPr>
          <p:nvPr>
            <p:ph type="title"/>
          </p:nvPr>
        </p:nvSpPr>
        <p:spPr>
          <a:ln/>
        </p:spPr>
        <p:txBody>
          <a:bodyPr lIns="92075" tIns="46038" rIns="92075" bIns="46038" anchor="ctr" anchorCtr="0"/>
          <a:p>
            <a:r>
              <a:t>Euclidean Algorithm</a:t>
            </a:r>
            <a:endParaRPr lang="en-AU" altLang="x-none"/>
          </a:p>
        </p:txBody>
      </p:sp>
      <p:sp>
        <p:nvSpPr>
          <p:cNvPr id="70659" name="Text Placeholder 70658"/>
          <p:cNvSpPr>
            <a:spLocks noGrp="1"/>
          </p:cNvSpPr>
          <p:nvPr>
            <p:ph type="body" sz="half" idx="1"/>
          </p:nvPr>
        </p:nvSpPr>
        <p:spPr>
          <a:xfrm>
            <a:off x="1676400" y="1981200"/>
            <a:ext cx="6927850" cy="4114800"/>
          </a:xfrm>
          <a:ln/>
        </p:spPr>
        <p:txBody>
          <a:bodyPr/>
          <a:p>
            <a:pPr>
              <a:buClr>
                <a:schemeClr val="accent2"/>
              </a:buClr>
              <a:buSzTx/>
              <a:buFont typeface="Wingdings" panose="05000000000000000000" pitchFamily="2" charset="2"/>
            </a:pPr>
            <a:r>
              <a:rPr lang="en-AU" altLang="x-none" sz="2800"/>
              <a:t>Of course if </a:t>
            </a:r>
            <a:r>
              <a:rPr lang="en-AU" altLang="x-none" sz="2800" i="1"/>
              <a:t>p</a:t>
            </a:r>
            <a:r>
              <a:rPr lang="en-AU" altLang="x-none" sz="2800"/>
              <a:t> divides </a:t>
            </a:r>
            <a:r>
              <a:rPr lang="en-AU" altLang="x-none" sz="2800" i="1"/>
              <a:t>a</a:t>
            </a:r>
            <a:r>
              <a:rPr lang="en-AU" altLang="x-none" sz="2800"/>
              <a:t> evenly then it must also divide the remainder evenly. The picture below shows this.</a:t>
            </a:r>
            <a:endParaRPr lang="en-AU" altLang="x-none" sz="2800"/>
          </a:p>
          <a:p>
            <a:pPr>
              <a:buClr>
                <a:schemeClr val="accent2"/>
              </a:buClr>
              <a:buSzTx/>
              <a:buFont typeface="Wingdings" panose="05000000000000000000" pitchFamily="2" charset="2"/>
            </a:pPr>
            <a:endParaRPr lang="en-AU" altLang="x-none" sz="2800"/>
          </a:p>
        </p:txBody>
      </p:sp>
      <p:graphicFrame>
        <p:nvGraphicFramePr>
          <p:cNvPr id="70661" name="Table 70660"/>
          <p:cNvGraphicFramePr/>
          <p:nvPr/>
        </p:nvGraphicFramePr>
        <p:xfrm>
          <a:off x="0" y="0"/>
          <a:ext cx="1460500" cy="517525"/>
        </p:xfrm>
        <a:graphic>
          <a:graphicData uri="http://schemas.openxmlformats.org/drawingml/2006/table">
            <a:tbl>
              <a:tblPr/>
              <a:tblGrid>
                <a:gridCol w="182563"/>
                <a:gridCol w="182562"/>
                <a:gridCol w="182563"/>
                <a:gridCol w="182562"/>
                <a:gridCol w="182563"/>
                <a:gridCol w="182562"/>
                <a:gridCol w="182563"/>
                <a:gridCol w="182562"/>
              </a:tblGrid>
              <a:tr h="5175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en-AU" altLang="x-none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en-AU" altLang="x-none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en-AU" altLang="x-none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en-AU" altLang="x-none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en-AU" altLang="x-none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en-AU" altLang="x-none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en-AU" altLang="x-none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Blip>
                          <a:blip r:embed="rId1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Blip>
                          <a:blip r:embed="rId1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Blip>
                          <a:blip r:embed="rId1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en-AU" altLang="x-none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0681" name="Content Placeholder 70680" descr="EYLOGO"/>
          <p:cNvPicPr>
            <a:picLocks noChangeAspect="1"/>
          </p:cNvPicPr>
          <p:nvPr>
            <p:ph sz="quarter" idx="3"/>
          </p:nvPr>
        </p:nvPicPr>
        <p:blipFill>
          <a:blip r:embed="rId2"/>
          <a:stretch>
            <a:fillRect/>
          </a:stretch>
        </p:blipFill>
        <p:spPr>
          <a:xfrm>
            <a:off x="8215313" y="5934075"/>
            <a:ext cx="928687" cy="923925"/>
          </a:xfrm>
          <a:ln/>
        </p:spPr>
      </p:pic>
      <p:pic>
        <p:nvPicPr>
          <p:cNvPr id="70683" name="Content Placeholder 70682" descr="GCD_Pix4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763713" y="3573463"/>
            <a:ext cx="6056312" cy="2476500"/>
          </a:xfrm>
          <a:ln/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Title 31745"/>
          <p:cNvSpPr>
            <a:spLocks noGrp="1"/>
          </p:cNvSpPr>
          <p:nvPr>
            <p:ph type="title"/>
          </p:nvPr>
        </p:nvSpPr>
        <p:spPr>
          <a:ln/>
        </p:spPr>
        <p:txBody>
          <a:bodyPr lIns="92075" tIns="46038" rIns="92075" bIns="46038" anchor="ctr" anchorCtr="0"/>
          <a:p>
            <a:r>
              <a:t>Euclidean Algorithm</a:t>
            </a:r>
          </a:p>
        </p:txBody>
      </p:sp>
      <p:sp>
        <p:nvSpPr>
          <p:cNvPr id="31747" name="Text Placeholder 31746"/>
          <p:cNvSpPr>
            <a:spLocks noGrp="1"/>
          </p:cNvSpPr>
          <p:nvPr>
            <p:ph type="body" sz="half" idx="1"/>
          </p:nvPr>
        </p:nvSpPr>
        <p:spPr>
          <a:xfrm>
            <a:off x="1676400" y="1981200"/>
            <a:ext cx="5919788" cy="4114800"/>
          </a:xfrm>
          <a:ln/>
        </p:spPr>
        <p:txBody>
          <a:bodyPr/>
          <a:p>
            <a:pPr>
              <a:buClr>
                <a:schemeClr val="accent2"/>
              </a:buClr>
              <a:buSzTx/>
              <a:buFont typeface="Wingdings" panose="05000000000000000000" pitchFamily="2" charset="2"/>
            </a:pPr>
            <a:r>
              <a:rPr sz="2800"/>
              <a:t>The well known Euclidean algorithm finds the greatest common divisor of two numbers using only elementary mathematical operations - division and subtraction</a:t>
            </a:r>
            <a:endParaRPr sz="2800"/>
          </a:p>
        </p:txBody>
      </p:sp>
      <p:pic>
        <p:nvPicPr>
          <p:cNvPr id="31748" name="Content Placeholder 31747" descr="EYLOGO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215313" y="5934075"/>
            <a:ext cx="928687" cy="923925"/>
          </a:xfrm>
          <a:ln/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Title 57345"/>
          <p:cNvSpPr>
            <a:spLocks noGrp="1"/>
          </p:cNvSpPr>
          <p:nvPr>
            <p:ph type="title"/>
          </p:nvPr>
        </p:nvSpPr>
        <p:spPr>
          <a:ln/>
        </p:spPr>
        <p:txBody>
          <a:bodyPr lIns="92075" tIns="46038" rIns="92075" bIns="46038" anchor="ctr" anchorCtr="0"/>
          <a:p>
            <a:r>
              <a:t>Euclidean Algorithm</a:t>
            </a:r>
            <a:endParaRPr lang="en-AU" altLang="x-none"/>
          </a:p>
        </p:txBody>
      </p:sp>
      <p:sp>
        <p:nvSpPr>
          <p:cNvPr id="57347" name="Text Placeholder 5734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lang="en-AU" altLang="x-none"/>
              <a:t>Hopefully it will be clear that by now any number that divides both </a:t>
            </a:r>
            <a:r>
              <a:rPr lang="en-AU" altLang="x-none" i="1"/>
              <a:t>a</a:t>
            </a:r>
            <a:r>
              <a:rPr lang="en-AU" altLang="x-none"/>
              <a:t> and </a:t>
            </a:r>
            <a:r>
              <a:rPr lang="en-AU" altLang="x-none" i="1"/>
              <a:t>b</a:t>
            </a:r>
            <a:r>
              <a:rPr lang="en-AU" altLang="x-none"/>
              <a:t> must also divide the remainder </a:t>
            </a:r>
            <a:r>
              <a:rPr lang="en-AU" altLang="x-none" i="1"/>
              <a:t>r</a:t>
            </a:r>
            <a:r>
              <a:rPr lang="en-AU" altLang="x-none"/>
              <a:t>.</a:t>
            </a:r>
            <a:endParaRPr lang="en-AU" altLang="x-none"/>
          </a:p>
          <a:p>
            <a:r>
              <a:rPr lang="en-AU" altLang="x-none"/>
              <a:t>The largest of these will of course be the GCD of </a:t>
            </a:r>
            <a:r>
              <a:rPr lang="en-AU" altLang="x-none" i="1"/>
              <a:t>a</a:t>
            </a:r>
            <a:r>
              <a:rPr lang="en-AU" altLang="x-none"/>
              <a:t> and </a:t>
            </a:r>
            <a:r>
              <a:rPr lang="en-AU" altLang="x-none" i="1"/>
              <a:t>b</a:t>
            </a:r>
            <a:r>
              <a:rPr lang="en-AU" altLang="x-none"/>
              <a:t>.</a:t>
            </a:r>
            <a:endParaRPr lang="en-AU" altLang="x-none"/>
          </a:p>
          <a:p>
            <a:r>
              <a:rPr lang="en-AU" altLang="x-none"/>
              <a:t>So </a:t>
            </a:r>
            <a:r>
              <a:rPr lang="en-AU" altLang="x-none" err="1"/>
              <a:t>GCD(</a:t>
            </a:r>
            <a:r>
              <a:rPr lang="en-AU" altLang="x-none" i="1" err="1"/>
              <a:t>a</a:t>
            </a:r>
            <a:r>
              <a:rPr lang="en-AU" altLang="x-none" err="1"/>
              <a:t>,</a:t>
            </a:r>
            <a:r>
              <a:rPr lang="en-AU" altLang="x-none" i="1" err="1"/>
              <a:t>b</a:t>
            </a:r>
            <a:r>
              <a:rPr lang="en-AU" altLang="x-none"/>
              <a:t>)=</a:t>
            </a:r>
            <a:r>
              <a:rPr lang="en-AU" altLang="x-none" err="1"/>
              <a:t>GCD(</a:t>
            </a:r>
            <a:r>
              <a:rPr lang="en-AU" altLang="x-none" i="1" err="1"/>
              <a:t>b</a:t>
            </a:r>
            <a:r>
              <a:rPr lang="en-AU" altLang="x-none" err="1"/>
              <a:t>,</a:t>
            </a:r>
            <a:r>
              <a:rPr lang="en-AU" altLang="x-none" i="1" err="1"/>
              <a:t>r</a:t>
            </a:r>
            <a:r>
              <a:rPr lang="en-AU" altLang="x-none"/>
              <a:t>).</a:t>
            </a:r>
            <a:endParaRPr lang="en-AU" altLang="x-none"/>
          </a:p>
          <a:p>
            <a:pPr>
              <a:buNone/>
            </a:pPr>
            <a:endParaRPr lang="en-AU" altLang="x-none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Title 32769"/>
          <p:cNvSpPr>
            <a:spLocks noGrp="1"/>
          </p:cNvSpPr>
          <p:nvPr>
            <p:ph type="title"/>
          </p:nvPr>
        </p:nvSpPr>
        <p:spPr>
          <a:ln/>
        </p:spPr>
        <p:txBody>
          <a:bodyPr lIns="92075" tIns="46038" rIns="92075" bIns="46038" anchor="ctr" anchorCtr="0"/>
          <a:p>
            <a:r>
              <a:t>Euclidean Algorithm</a:t>
            </a:r>
          </a:p>
        </p:txBody>
      </p:sp>
      <p:sp>
        <p:nvSpPr>
          <p:cNvPr id="32771" name="Text Placeholder 32770"/>
          <p:cNvSpPr>
            <a:spLocks noGrp="1"/>
          </p:cNvSpPr>
          <p:nvPr>
            <p:ph type="body" sz="half" idx="1"/>
          </p:nvPr>
        </p:nvSpPr>
        <p:spPr>
          <a:xfrm>
            <a:off x="1676400" y="1981200"/>
            <a:ext cx="5919788" cy="4114800"/>
          </a:xfrm>
          <a:ln/>
        </p:spPr>
        <p:txBody>
          <a:bodyPr/>
          <a:p>
            <a:pPr>
              <a:buClr>
                <a:schemeClr val="accent2"/>
              </a:buClr>
              <a:buSzTx/>
              <a:buFont typeface="Wingdings" panose="05000000000000000000" pitchFamily="2" charset="2"/>
            </a:pPr>
            <a:r>
              <a:rPr sz="2800"/>
              <a:t>A </a:t>
            </a:r>
            <a:r>
              <a:rPr sz="2800" i="1"/>
              <a:t>divisor</a:t>
            </a:r>
            <a:r>
              <a:rPr sz="2800"/>
              <a:t> of a number </a:t>
            </a:r>
            <a:r>
              <a:rPr sz="2800" i="1"/>
              <a:t>a</a:t>
            </a:r>
            <a:r>
              <a:rPr sz="2800"/>
              <a:t> is an integer that divides it without remainder</a:t>
            </a:r>
            <a:endParaRPr sz="2800"/>
          </a:p>
          <a:p>
            <a:pPr>
              <a:buClr>
                <a:schemeClr val="accent2"/>
              </a:buClr>
              <a:buSzTx/>
              <a:buFont typeface="Wingdings" panose="05000000000000000000" pitchFamily="2" charset="2"/>
            </a:pPr>
            <a:r>
              <a:rPr sz="2800"/>
              <a:t>For example the divisors of 12 are 1, 2, 3, 4, 6 and 12</a:t>
            </a:r>
            <a:endParaRPr sz="2800"/>
          </a:p>
          <a:p>
            <a:pPr>
              <a:buClr>
                <a:schemeClr val="accent2"/>
              </a:buClr>
              <a:buSzTx/>
              <a:buFont typeface="Wingdings" panose="05000000000000000000" pitchFamily="2" charset="2"/>
            </a:pPr>
            <a:r>
              <a:rPr sz="2800"/>
              <a:t>The divisors of 18 are 1, 2, 3, 6, 9 and 18.</a:t>
            </a:r>
            <a:endParaRPr sz="2800"/>
          </a:p>
        </p:txBody>
      </p:sp>
      <p:pic>
        <p:nvPicPr>
          <p:cNvPr id="32772" name="Content Placeholder 32771" descr="EYLOGO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215313" y="5934075"/>
            <a:ext cx="928687" cy="923925"/>
          </a:xfrm>
          <a:ln/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Title 33793"/>
          <p:cNvSpPr>
            <a:spLocks noGrp="1"/>
          </p:cNvSpPr>
          <p:nvPr>
            <p:ph type="title"/>
          </p:nvPr>
        </p:nvSpPr>
        <p:spPr>
          <a:ln/>
        </p:spPr>
        <p:txBody>
          <a:bodyPr lIns="92075" tIns="46038" rIns="92075" bIns="46038" anchor="ctr" anchorCtr="0"/>
          <a:p>
            <a:r>
              <a:t>Euclidean Algorithm</a:t>
            </a:r>
          </a:p>
        </p:txBody>
      </p:sp>
      <p:sp>
        <p:nvSpPr>
          <p:cNvPr id="33795" name="Text Placeholder 33794"/>
          <p:cNvSpPr>
            <a:spLocks noGrp="1"/>
          </p:cNvSpPr>
          <p:nvPr>
            <p:ph type="body" sz="half" idx="1"/>
          </p:nvPr>
        </p:nvSpPr>
        <p:spPr>
          <a:xfrm>
            <a:off x="1676400" y="1981200"/>
            <a:ext cx="5919788" cy="4114800"/>
          </a:xfrm>
          <a:ln/>
        </p:spPr>
        <p:txBody>
          <a:bodyPr/>
          <a:p>
            <a:pPr>
              <a:buClr>
                <a:schemeClr val="accent2"/>
              </a:buClr>
              <a:buSzTx/>
              <a:buFont typeface="Wingdings" panose="05000000000000000000" pitchFamily="2" charset="2"/>
            </a:pPr>
            <a:r>
              <a:rPr sz="2800"/>
              <a:t>The </a:t>
            </a:r>
            <a:r>
              <a:rPr sz="2800" i="1"/>
              <a:t>greatest common divisor</a:t>
            </a:r>
            <a:r>
              <a:rPr sz="2800"/>
              <a:t>, or GCD, of two numbers is the largest divisor that is common to both of them.</a:t>
            </a:r>
            <a:endParaRPr sz="2800"/>
          </a:p>
          <a:p>
            <a:pPr>
              <a:buClr>
                <a:schemeClr val="accent2"/>
              </a:buClr>
              <a:buSzTx/>
              <a:buFont typeface="Wingdings" panose="05000000000000000000" pitchFamily="2" charset="2"/>
            </a:pPr>
            <a:r>
              <a:rPr sz="2800"/>
              <a:t>For example GCD(12, 18) is the largest of the divisors common to both 12 and 18.</a:t>
            </a:r>
            <a:endParaRPr sz="2800"/>
          </a:p>
        </p:txBody>
      </p:sp>
      <p:pic>
        <p:nvPicPr>
          <p:cNvPr id="33799" name="Content Placeholder 33798" descr="EYLOGO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215313" y="5934075"/>
            <a:ext cx="928687" cy="9239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Title 34817"/>
          <p:cNvSpPr>
            <a:spLocks noGrp="1"/>
          </p:cNvSpPr>
          <p:nvPr>
            <p:ph type="title"/>
          </p:nvPr>
        </p:nvSpPr>
        <p:spPr>
          <a:ln/>
        </p:spPr>
        <p:txBody>
          <a:bodyPr lIns="92075" tIns="46038" rIns="92075" bIns="46038" anchor="ctr" anchorCtr="0"/>
          <a:p>
            <a:r>
              <a:t>Euclidean Algorithm</a:t>
            </a:r>
          </a:p>
        </p:txBody>
      </p:sp>
      <p:sp>
        <p:nvSpPr>
          <p:cNvPr id="34819" name="Text Placeholder 34818"/>
          <p:cNvSpPr>
            <a:spLocks noGrp="1"/>
          </p:cNvSpPr>
          <p:nvPr>
            <p:ph type="body" sz="half" idx="1"/>
          </p:nvPr>
        </p:nvSpPr>
        <p:spPr>
          <a:xfrm>
            <a:off x="1676400" y="1981200"/>
            <a:ext cx="5919788" cy="4114800"/>
          </a:xfrm>
          <a:ln/>
        </p:spPr>
        <p:txBody>
          <a:bodyPr/>
          <a:p>
            <a:pPr>
              <a:buClr>
                <a:schemeClr val="accent2"/>
              </a:buClr>
              <a:buSzTx/>
              <a:buFont typeface="Wingdings" panose="05000000000000000000" pitchFamily="2" charset="2"/>
            </a:pPr>
            <a:r>
              <a:rPr sz="2800"/>
              <a:t>The common divisors of 12 and 18 are 1, 2, 3 and 6.</a:t>
            </a:r>
            <a:endParaRPr sz="2800"/>
          </a:p>
          <a:p>
            <a:pPr>
              <a:buClr>
                <a:schemeClr val="accent2"/>
              </a:buClr>
              <a:buSzTx/>
              <a:buFont typeface="Wingdings" panose="05000000000000000000" pitchFamily="2" charset="2"/>
            </a:pPr>
            <a:r>
              <a:rPr sz="2800"/>
              <a:t>Hence GCD(12, 18)=6.</a:t>
            </a:r>
            <a:endParaRPr sz="2800"/>
          </a:p>
        </p:txBody>
      </p:sp>
      <p:pic>
        <p:nvPicPr>
          <p:cNvPr id="34820" name="Content Placeholder 34819" descr="EYLOGO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215313" y="5934075"/>
            <a:ext cx="928687" cy="923925"/>
          </a:xfrm>
          <a:ln/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Title 35841"/>
          <p:cNvSpPr>
            <a:spLocks noGrp="1"/>
          </p:cNvSpPr>
          <p:nvPr>
            <p:ph type="title"/>
          </p:nvPr>
        </p:nvSpPr>
        <p:spPr>
          <a:ln/>
        </p:spPr>
        <p:txBody>
          <a:bodyPr lIns="92075" tIns="46038" rIns="92075" bIns="46038" anchor="ctr" anchorCtr="0"/>
          <a:p>
            <a:r>
              <a:t>Euclidean Algorithm</a:t>
            </a:r>
          </a:p>
        </p:txBody>
      </p:sp>
      <p:sp>
        <p:nvSpPr>
          <p:cNvPr id="35843" name="Text Placeholder 35842"/>
          <p:cNvSpPr>
            <a:spLocks noGrp="1"/>
          </p:cNvSpPr>
          <p:nvPr>
            <p:ph type="body" sz="half" idx="1"/>
          </p:nvPr>
        </p:nvSpPr>
        <p:spPr>
          <a:xfrm>
            <a:off x="1676400" y="1981200"/>
            <a:ext cx="5775325" cy="4114800"/>
          </a:xfrm>
          <a:ln/>
        </p:spPr>
        <p:txBody>
          <a:bodyPr/>
          <a:p>
            <a:pPr>
              <a:buClr>
                <a:schemeClr val="accent2"/>
              </a:buClr>
              <a:buSzTx/>
              <a:buFont typeface="Wingdings" panose="05000000000000000000" pitchFamily="2" charset="2"/>
            </a:pPr>
            <a:r>
              <a:rPr sz="2800"/>
              <a:t>The Euclidean Algorithm to find GCD(</a:t>
            </a:r>
            <a:r>
              <a:rPr sz="2800" i="1"/>
              <a:t>a</a:t>
            </a:r>
            <a:r>
              <a:rPr sz="2800"/>
              <a:t>, </a:t>
            </a:r>
            <a:r>
              <a:rPr sz="2800" i="1"/>
              <a:t>b</a:t>
            </a:r>
            <a:r>
              <a:rPr sz="2800"/>
              <a:t>) relies upon replacing one of </a:t>
            </a:r>
            <a:r>
              <a:rPr sz="2800" i="1"/>
              <a:t>a</a:t>
            </a:r>
            <a:r>
              <a:rPr sz="2800"/>
              <a:t> or </a:t>
            </a:r>
            <a:r>
              <a:rPr sz="2800" i="1"/>
              <a:t>b</a:t>
            </a:r>
            <a:r>
              <a:rPr sz="2800"/>
              <a:t> with the remainder after division.</a:t>
            </a:r>
            <a:endParaRPr sz="2800"/>
          </a:p>
          <a:p>
            <a:pPr>
              <a:buClr>
                <a:schemeClr val="accent2"/>
              </a:buClr>
              <a:buSzTx/>
              <a:buFont typeface="Wingdings" panose="05000000000000000000" pitchFamily="2" charset="2"/>
            </a:pPr>
            <a:r>
              <a:rPr sz="2800"/>
              <a:t>Thus the numbers we seek the GCD of are steadily becoming smaller and smaller. We stop when one of them becomes 0.</a:t>
            </a:r>
            <a:endParaRPr sz="2800"/>
          </a:p>
        </p:txBody>
      </p:sp>
      <p:pic>
        <p:nvPicPr>
          <p:cNvPr id="35844" name="Content Placeholder 35843" descr="EYLOGO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215313" y="5934075"/>
            <a:ext cx="928687" cy="923925"/>
          </a:xfrm>
          <a:ln/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Title 36865"/>
          <p:cNvSpPr>
            <a:spLocks noGrp="1"/>
          </p:cNvSpPr>
          <p:nvPr>
            <p:ph type="title"/>
          </p:nvPr>
        </p:nvSpPr>
        <p:spPr>
          <a:ln/>
        </p:spPr>
        <p:txBody>
          <a:bodyPr lIns="92075" tIns="46038" rIns="92075" bIns="46038" anchor="ctr" anchorCtr="0"/>
          <a:p>
            <a:r>
              <a:t>Euclidean Algorithm</a:t>
            </a:r>
          </a:p>
        </p:txBody>
      </p:sp>
      <p:sp>
        <p:nvSpPr>
          <p:cNvPr id="36867" name="Text Placeholder 36866"/>
          <p:cNvSpPr>
            <a:spLocks noGrp="1"/>
          </p:cNvSpPr>
          <p:nvPr>
            <p:ph type="body" sz="half" idx="1"/>
          </p:nvPr>
        </p:nvSpPr>
        <p:spPr>
          <a:xfrm>
            <a:off x="1676400" y="1981200"/>
            <a:ext cx="5919788" cy="4114800"/>
          </a:xfrm>
          <a:ln/>
        </p:spPr>
        <p:txBody>
          <a:bodyPr/>
          <a:p>
            <a:pPr>
              <a:buClr>
                <a:schemeClr val="accent2"/>
              </a:buClr>
              <a:buSzTx/>
              <a:buFont typeface="Wingdings" panose="05000000000000000000" pitchFamily="2" charset="2"/>
            </a:pPr>
            <a:r>
              <a:rPr sz="2800"/>
              <a:t>Specifically, we assume that </a:t>
            </a:r>
            <a:r>
              <a:rPr sz="2800" i="1"/>
              <a:t>a</a:t>
            </a:r>
            <a:r>
              <a:rPr sz="2800"/>
              <a:t> is larger than </a:t>
            </a:r>
            <a:r>
              <a:rPr sz="2800" i="1"/>
              <a:t>b</a:t>
            </a:r>
            <a:r>
              <a:rPr sz="2800"/>
              <a:t>. If </a:t>
            </a:r>
            <a:r>
              <a:rPr sz="2800" i="1"/>
              <a:t>b</a:t>
            </a:r>
            <a:r>
              <a:rPr sz="2800"/>
              <a:t> is larger than </a:t>
            </a:r>
            <a:r>
              <a:rPr sz="2800" i="1"/>
              <a:t>a</a:t>
            </a:r>
            <a:r>
              <a:rPr sz="2800"/>
              <a:t>, then we swap them around so that </a:t>
            </a:r>
            <a:r>
              <a:rPr sz="2800" i="1"/>
              <a:t>a</a:t>
            </a:r>
            <a:r>
              <a:rPr sz="2800"/>
              <a:t> becomes the old </a:t>
            </a:r>
            <a:r>
              <a:rPr sz="2800" i="1"/>
              <a:t>b</a:t>
            </a:r>
            <a:r>
              <a:rPr sz="2800"/>
              <a:t> and </a:t>
            </a:r>
            <a:r>
              <a:rPr sz="2800" i="1"/>
              <a:t>b</a:t>
            </a:r>
            <a:r>
              <a:rPr sz="2800"/>
              <a:t> becomes the old </a:t>
            </a:r>
            <a:r>
              <a:rPr sz="2800" i="1"/>
              <a:t>a</a:t>
            </a:r>
            <a:r>
              <a:rPr sz="2800"/>
              <a:t>.</a:t>
            </a:r>
            <a:endParaRPr sz="2800"/>
          </a:p>
          <a:p>
            <a:pPr>
              <a:buClr>
                <a:schemeClr val="accent2"/>
              </a:buClr>
              <a:buSzTx/>
              <a:buFont typeface="Wingdings" panose="05000000000000000000" pitchFamily="2" charset="2"/>
            </a:pPr>
            <a:r>
              <a:rPr sz="2800"/>
              <a:t>We then look for numbers </a:t>
            </a:r>
            <a:r>
              <a:rPr sz="2800" i="1"/>
              <a:t>q</a:t>
            </a:r>
            <a:r>
              <a:rPr sz="2800"/>
              <a:t> and </a:t>
            </a:r>
            <a:r>
              <a:rPr sz="2800" i="1"/>
              <a:t>r</a:t>
            </a:r>
            <a:r>
              <a:rPr sz="2800"/>
              <a:t> so that </a:t>
            </a:r>
            <a:r>
              <a:rPr sz="2800" i="1"/>
              <a:t>a</a:t>
            </a:r>
            <a:r>
              <a:rPr sz="2800"/>
              <a:t>=</a:t>
            </a:r>
            <a:r>
              <a:rPr sz="2800" i="1" err="1"/>
              <a:t>bq</a:t>
            </a:r>
            <a:r>
              <a:rPr sz="2800" err="1"/>
              <a:t>+</a:t>
            </a:r>
            <a:r>
              <a:rPr sz="2800" i="1" err="1"/>
              <a:t>r</a:t>
            </a:r>
            <a:r>
              <a:rPr sz="2800"/>
              <a:t>. They must have the properties that </a:t>
            </a:r>
            <a:r>
              <a:rPr sz="2800" i="1"/>
              <a:t>q</a:t>
            </a:r>
            <a:r>
              <a:rPr sz="2800">
                <a:sym typeface="Symbol" panose="05050102010706020507" pitchFamily="18" charset="2"/>
              </a:rPr>
              <a:t>0 and 0</a:t>
            </a:r>
            <a:r>
              <a:rPr sz="2800" i="1">
                <a:sym typeface="Symbol" panose="05050102010706020507" pitchFamily="18" charset="2"/>
              </a:rPr>
              <a:t>r</a:t>
            </a:r>
            <a:r>
              <a:rPr sz="2800">
                <a:sym typeface="Symbol" panose="05050102010706020507" pitchFamily="18" charset="2"/>
              </a:rPr>
              <a:t>&lt;</a:t>
            </a:r>
            <a:r>
              <a:rPr sz="2800" i="1">
                <a:sym typeface="Symbol" panose="05050102010706020507" pitchFamily="18" charset="2"/>
              </a:rPr>
              <a:t>b</a:t>
            </a:r>
            <a:r>
              <a:rPr sz="2800">
                <a:sym typeface="Symbol" panose="05050102010706020507" pitchFamily="18" charset="2"/>
              </a:rPr>
              <a:t>.</a:t>
            </a:r>
            <a:endParaRPr sz="2800">
              <a:sym typeface="Symbol" panose="05050102010706020507" pitchFamily="18" charset="2"/>
            </a:endParaRPr>
          </a:p>
          <a:p>
            <a:pPr>
              <a:buClr>
                <a:schemeClr val="accent2"/>
              </a:buClr>
              <a:buSzTx/>
              <a:buFont typeface="Wingdings" panose="05000000000000000000" pitchFamily="2" charset="2"/>
            </a:pPr>
            <a:r>
              <a:rPr sz="2800">
                <a:sym typeface="Symbol" panose="05050102010706020507" pitchFamily="18" charset="2"/>
              </a:rPr>
              <a:t>In other words, we seek the largest such </a:t>
            </a:r>
            <a:r>
              <a:rPr sz="2800" i="1">
                <a:sym typeface="Symbol" panose="05050102010706020507" pitchFamily="18" charset="2"/>
              </a:rPr>
              <a:t>q</a:t>
            </a:r>
            <a:r>
              <a:rPr sz="2800">
                <a:sym typeface="Symbol" panose="05050102010706020507" pitchFamily="18" charset="2"/>
              </a:rPr>
              <a:t>.</a:t>
            </a:r>
            <a:endParaRPr sz="2800"/>
          </a:p>
        </p:txBody>
      </p:sp>
      <p:pic>
        <p:nvPicPr>
          <p:cNvPr id="36868" name="Content Placeholder 36867" descr="EYLOGO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215313" y="5934075"/>
            <a:ext cx="928687" cy="923925"/>
          </a:xfrm>
          <a:ln/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Title 37889"/>
          <p:cNvSpPr>
            <a:spLocks noGrp="1"/>
          </p:cNvSpPr>
          <p:nvPr>
            <p:ph type="title"/>
          </p:nvPr>
        </p:nvSpPr>
        <p:spPr>
          <a:ln/>
        </p:spPr>
        <p:txBody>
          <a:bodyPr lIns="92075" tIns="46038" rIns="92075" bIns="46038" anchor="ctr" anchorCtr="0"/>
          <a:p>
            <a:r>
              <a:t>Euclidean Algorithm</a:t>
            </a:r>
          </a:p>
        </p:txBody>
      </p:sp>
      <p:sp>
        <p:nvSpPr>
          <p:cNvPr id="37891" name="Text Placeholder 37890"/>
          <p:cNvSpPr>
            <a:spLocks noGrp="1"/>
          </p:cNvSpPr>
          <p:nvPr>
            <p:ph type="body" sz="half" idx="1"/>
          </p:nvPr>
        </p:nvSpPr>
        <p:spPr>
          <a:xfrm>
            <a:off x="1676400" y="1981200"/>
            <a:ext cx="5919788" cy="4114800"/>
          </a:xfrm>
          <a:ln/>
        </p:spPr>
        <p:txBody>
          <a:bodyPr/>
          <a:p>
            <a:pPr>
              <a:buClr>
                <a:schemeClr val="accent2"/>
              </a:buClr>
              <a:buSzTx/>
              <a:buFont typeface="Wingdings" panose="05000000000000000000" pitchFamily="2" charset="2"/>
            </a:pPr>
            <a:r>
              <a:rPr sz="2800"/>
              <a:t>As examples, consider the following.</a:t>
            </a:r>
            <a:endParaRPr sz="2800"/>
          </a:p>
          <a:p>
            <a:pPr>
              <a:buClr>
                <a:schemeClr val="accent2"/>
              </a:buClr>
              <a:buSzTx/>
              <a:buFont typeface="Wingdings" panose="05000000000000000000" pitchFamily="2" charset="2"/>
            </a:pPr>
            <a:r>
              <a:rPr sz="2800" i="1"/>
              <a:t>a</a:t>
            </a:r>
            <a:r>
              <a:rPr sz="2800"/>
              <a:t>=12, </a:t>
            </a:r>
            <a:r>
              <a:rPr sz="2800" i="1"/>
              <a:t>b</a:t>
            </a:r>
            <a:r>
              <a:rPr sz="2800"/>
              <a:t>=5; 12=5*2+2 so </a:t>
            </a:r>
            <a:r>
              <a:rPr sz="2800" i="1"/>
              <a:t>q</a:t>
            </a:r>
            <a:r>
              <a:rPr sz="2800"/>
              <a:t>=2, </a:t>
            </a:r>
            <a:r>
              <a:rPr sz="2800" i="1"/>
              <a:t>r</a:t>
            </a:r>
            <a:r>
              <a:rPr sz="2800"/>
              <a:t>=2</a:t>
            </a:r>
            <a:endParaRPr sz="2800"/>
          </a:p>
          <a:p>
            <a:pPr>
              <a:buClr>
                <a:schemeClr val="accent2"/>
              </a:buClr>
              <a:buSzTx/>
              <a:buFont typeface="Wingdings" panose="05000000000000000000" pitchFamily="2" charset="2"/>
            </a:pPr>
            <a:r>
              <a:rPr sz="2800" i="1"/>
              <a:t>a</a:t>
            </a:r>
            <a:r>
              <a:rPr sz="2800"/>
              <a:t>=24, </a:t>
            </a:r>
            <a:r>
              <a:rPr sz="2800" i="1"/>
              <a:t>b</a:t>
            </a:r>
            <a:r>
              <a:rPr sz="2800"/>
              <a:t>=18; 24=18*1+6 so </a:t>
            </a:r>
            <a:r>
              <a:rPr sz="2800" i="1"/>
              <a:t>q</a:t>
            </a:r>
            <a:r>
              <a:rPr sz="2800"/>
              <a:t>=1, </a:t>
            </a:r>
            <a:r>
              <a:rPr sz="2800" i="1"/>
              <a:t>r</a:t>
            </a:r>
            <a:r>
              <a:rPr sz="2800"/>
              <a:t>=6</a:t>
            </a:r>
            <a:endParaRPr sz="2800"/>
          </a:p>
          <a:p>
            <a:pPr>
              <a:buClr>
                <a:schemeClr val="accent2"/>
              </a:buClr>
              <a:buSzTx/>
              <a:buFont typeface="Wingdings" panose="05000000000000000000" pitchFamily="2" charset="2"/>
            </a:pPr>
            <a:r>
              <a:rPr sz="2800" i="1"/>
              <a:t>a</a:t>
            </a:r>
            <a:r>
              <a:rPr sz="2800"/>
              <a:t>=30, </a:t>
            </a:r>
            <a:r>
              <a:rPr sz="2800" i="1"/>
              <a:t>b</a:t>
            </a:r>
            <a:r>
              <a:rPr sz="2800"/>
              <a:t>=15; 30=15*2+0 so </a:t>
            </a:r>
            <a:r>
              <a:rPr sz="2800" i="1"/>
              <a:t>q</a:t>
            </a:r>
            <a:r>
              <a:rPr sz="2800"/>
              <a:t>=2, </a:t>
            </a:r>
            <a:r>
              <a:rPr sz="2800" i="1"/>
              <a:t>r</a:t>
            </a:r>
            <a:r>
              <a:rPr sz="2800"/>
              <a:t>=0</a:t>
            </a:r>
            <a:endParaRPr sz="2800"/>
          </a:p>
          <a:p>
            <a:pPr>
              <a:buClr>
                <a:schemeClr val="accent2"/>
              </a:buClr>
              <a:buSzTx/>
              <a:buFont typeface="Wingdings" panose="05000000000000000000" pitchFamily="2" charset="2"/>
            </a:pPr>
            <a:r>
              <a:rPr sz="2800" i="1"/>
              <a:t>a</a:t>
            </a:r>
            <a:r>
              <a:rPr sz="2800"/>
              <a:t>=27, b=14; 27=14*1+13 so </a:t>
            </a:r>
            <a:r>
              <a:rPr sz="2800" i="1"/>
              <a:t>q</a:t>
            </a:r>
            <a:r>
              <a:rPr sz="2800"/>
              <a:t>=1, </a:t>
            </a:r>
            <a:r>
              <a:rPr sz="2800" i="1"/>
              <a:t>r</a:t>
            </a:r>
            <a:r>
              <a:rPr sz="2800"/>
              <a:t>=13</a:t>
            </a:r>
            <a:endParaRPr sz="2800"/>
          </a:p>
          <a:p>
            <a:pPr>
              <a:buClr>
                <a:schemeClr val="accent2"/>
              </a:buClr>
              <a:buSzTx/>
              <a:buFont typeface="Wingdings" panose="05000000000000000000" pitchFamily="2" charset="2"/>
            </a:pPr>
            <a:r>
              <a:rPr sz="2800"/>
              <a:t>Try the ones on the next slide.</a:t>
            </a:r>
            <a:endParaRPr sz="2800"/>
          </a:p>
          <a:p>
            <a:pPr>
              <a:buClr>
                <a:schemeClr val="accent2"/>
              </a:buClr>
              <a:buSzTx/>
              <a:buFont typeface="Wingdings" panose="05000000000000000000" pitchFamily="2" charset="2"/>
            </a:pPr>
            <a:endParaRPr sz="2800"/>
          </a:p>
        </p:txBody>
      </p:sp>
      <p:pic>
        <p:nvPicPr>
          <p:cNvPr id="37892" name="Content Placeholder 37891" descr="EYLOGO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215313" y="5934075"/>
            <a:ext cx="928687" cy="923925"/>
          </a:xfrm>
          <a:ln/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Title 38913"/>
          <p:cNvSpPr>
            <a:spLocks noGrp="1"/>
          </p:cNvSpPr>
          <p:nvPr>
            <p:ph type="title"/>
          </p:nvPr>
        </p:nvSpPr>
        <p:spPr>
          <a:ln/>
        </p:spPr>
        <p:txBody>
          <a:bodyPr lIns="92075" tIns="46038" rIns="92075" bIns="46038" anchor="ctr" anchorCtr="0"/>
          <a:p>
            <a:r>
              <a:t>Euclidean Algorithm</a:t>
            </a:r>
          </a:p>
        </p:txBody>
      </p:sp>
      <p:sp>
        <p:nvSpPr>
          <p:cNvPr id="38915" name="Text Placeholder 38914"/>
          <p:cNvSpPr>
            <a:spLocks noGrp="1"/>
          </p:cNvSpPr>
          <p:nvPr>
            <p:ph type="body" sz="half" idx="1"/>
          </p:nvPr>
        </p:nvSpPr>
        <p:spPr>
          <a:xfrm>
            <a:off x="1676400" y="1981200"/>
            <a:ext cx="5919788" cy="4114800"/>
          </a:xfrm>
          <a:ln/>
        </p:spPr>
        <p:txBody>
          <a:bodyPr/>
          <a:p>
            <a:pPr>
              <a:buClr>
                <a:schemeClr val="accent2"/>
              </a:buClr>
              <a:buSzTx/>
              <a:buFont typeface="Wingdings" panose="05000000000000000000" pitchFamily="2" charset="2"/>
            </a:pPr>
            <a:r>
              <a:rPr sz="2800"/>
              <a:t>Find </a:t>
            </a:r>
            <a:r>
              <a:rPr sz="2800" i="1"/>
              <a:t>q</a:t>
            </a:r>
            <a:r>
              <a:rPr sz="2800"/>
              <a:t> and </a:t>
            </a:r>
            <a:r>
              <a:rPr sz="2800" i="1"/>
              <a:t>r</a:t>
            </a:r>
            <a:r>
              <a:rPr sz="2800"/>
              <a:t> for the following sets of </a:t>
            </a:r>
            <a:r>
              <a:rPr sz="2800" i="1"/>
              <a:t>a</a:t>
            </a:r>
            <a:r>
              <a:rPr sz="2800"/>
              <a:t> and </a:t>
            </a:r>
            <a:r>
              <a:rPr sz="2800" i="1"/>
              <a:t>b</a:t>
            </a:r>
            <a:r>
              <a:rPr sz="2800"/>
              <a:t>. The answers are on the next slide.</a:t>
            </a:r>
            <a:endParaRPr sz="2800" i="1"/>
          </a:p>
          <a:p>
            <a:pPr>
              <a:buClr>
                <a:schemeClr val="accent2"/>
              </a:buClr>
              <a:buSzTx/>
              <a:buFont typeface="Wingdings" panose="05000000000000000000" pitchFamily="2" charset="2"/>
            </a:pPr>
            <a:r>
              <a:rPr sz="2800" i="1"/>
              <a:t>a</a:t>
            </a:r>
            <a:r>
              <a:rPr sz="2800"/>
              <a:t>=28, </a:t>
            </a:r>
            <a:r>
              <a:rPr sz="2800" i="1"/>
              <a:t>b</a:t>
            </a:r>
            <a:r>
              <a:rPr sz="2800"/>
              <a:t>=12</a:t>
            </a:r>
            <a:endParaRPr sz="2800"/>
          </a:p>
          <a:p>
            <a:pPr>
              <a:buClr>
                <a:schemeClr val="accent2"/>
              </a:buClr>
              <a:buSzTx/>
              <a:buFont typeface="Wingdings" panose="05000000000000000000" pitchFamily="2" charset="2"/>
            </a:pPr>
            <a:r>
              <a:rPr sz="2800" i="1"/>
              <a:t>a=50, b=30</a:t>
            </a:r>
            <a:endParaRPr sz="2800" i="1"/>
          </a:p>
          <a:p>
            <a:pPr>
              <a:buClr>
                <a:schemeClr val="accent2"/>
              </a:buClr>
              <a:buSzTx/>
              <a:buFont typeface="Wingdings" panose="05000000000000000000" pitchFamily="2" charset="2"/>
            </a:pPr>
            <a:r>
              <a:rPr sz="2800" i="1"/>
              <a:t>a</a:t>
            </a:r>
            <a:r>
              <a:rPr sz="2800"/>
              <a:t>=35, </a:t>
            </a:r>
            <a:r>
              <a:rPr sz="2800" i="1"/>
              <a:t>b</a:t>
            </a:r>
            <a:r>
              <a:rPr sz="2800"/>
              <a:t>=14</a:t>
            </a:r>
            <a:endParaRPr sz="2800"/>
          </a:p>
          <a:p>
            <a:pPr>
              <a:buClr>
                <a:schemeClr val="accent2"/>
              </a:buClr>
              <a:buSzTx/>
              <a:buFont typeface="Wingdings" panose="05000000000000000000" pitchFamily="2" charset="2"/>
            </a:pPr>
            <a:r>
              <a:rPr sz="2800" i="1"/>
              <a:t>a</a:t>
            </a:r>
            <a:r>
              <a:rPr sz="2800"/>
              <a:t>=100, </a:t>
            </a:r>
            <a:r>
              <a:rPr sz="2800" i="1"/>
              <a:t>b=20</a:t>
            </a:r>
            <a:endParaRPr sz="2800" i="1"/>
          </a:p>
          <a:p>
            <a:pPr>
              <a:buClr>
                <a:schemeClr val="accent2"/>
              </a:buClr>
              <a:buSzTx/>
              <a:buFont typeface="Wingdings" panose="05000000000000000000" pitchFamily="2" charset="2"/>
            </a:pPr>
            <a:endParaRPr sz="2800" i="1"/>
          </a:p>
        </p:txBody>
      </p:sp>
      <p:pic>
        <p:nvPicPr>
          <p:cNvPr id="38916" name="Content Placeholder 38915" descr="EYLOGO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215313" y="5934075"/>
            <a:ext cx="928687" cy="923925"/>
          </a:xfrm>
          <a:ln/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03-6">
  <a:themeElements>
    <a:clrScheme name="">
      <a:dk1>
        <a:srgbClr val="FFFFFF"/>
      </a:dk1>
      <a:lt1>
        <a:srgbClr val="0000FF"/>
      </a:lt1>
      <a:dk2>
        <a:srgbClr val="FFCC66"/>
      </a:dk2>
      <a:lt2>
        <a:srgbClr val="000000"/>
      </a:lt2>
      <a:accent1>
        <a:srgbClr val="00FFFF"/>
      </a:accent1>
      <a:accent2>
        <a:srgbClr val="3366FF"/>
      </a:accent2>
      <a:accent3>
        <a:srgbClr val="AAAAFF"/>
      </a:accent3>
      <a:accent4>
        <a:srgbClr val="DCDCDC"/>
      </a:accent4>
      <a:accent5>
        <a:srgbClr val="AAFFFF"/>
      </a:accent5>
      <a:accent6>
        <a:srgbClr val="2D5BE5"/>
      </a:accent6>
      <a:hlink>
        <a:srgbClr val="FF0033"/>
      </a:hlink>
      <a:folHlink>
        <a:srgbClr val="FFFF00"/>
      </a:folHlink>
    </a:clrScheme>
    <a:fontScheme name="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CC66"/>
        </a:dk2>
        <a:lt2>
          <a:srgbClr val="000000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CDCDC"/>
        </a:accent4>
        <a:accent5>
          <a:srgbClr val="AAFFFF"/>
        </a:accent5>
        <a:accent6>
          <a:srgbClr val="2D5BE5"/>
        </a:accent6>
        <a:hlink>
          <a:srgbClr val="FF0033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9CAFF"/>
        </a:accent5>
        <a:accent6>
          <a:srgbClr val="5BB7E5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1E1E1"/>
        </a:accent5>
        <a:accent6>
          <a:srgbClr val="D2D2D2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CC66"/>
        </a:dk2>
        <a:lt2>
          <a:srgbClr val="000000"/>
        </a:lt2>
        <a:accent1>
          <a:srgbClr val="0099CC"/>
        </a:accent1>
        <a:accent2>
          <a:srgbClr val="009999"/>
        </a:accent2>
        <a:accent3>
          <a:srgbClr val="AAC1C1"/>
        </a:accent3>
        <a:accent4>
          <a:srgbClr val="DCDCDC"/>
        </a:accent4>
        <a:accent5>
          <a:srgbClr val="AACAE2"/>
        </a:accent5>
        <a:accent6>
          <a:srgbClr val="008989"/>
        </a:accent6>
        <a:hlink>
          <a:srgbClr val="6600CC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993300"/>
        </a:lt1>
        <a:dk2>
          <a:srgbClr val="FFCC66"/>
        </a:dk2>
        <a:lt2>
          <a:srgbClr val="000000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CDCDC"/>
        </a:accent4>
        <a:accent5>
          <a:srgbClr val="FFB9AD"/>
        </a:accent5>
        <a:accent6>
          <a:srgbClr val="B75B00"/>
        </a:accent6>
        <a:hlink>
          <a:srgbClr val="CC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333333"/>
    </a:lt2>
    <a:accent1>
      <a:srgbClr val="DDDDDD"/>
    </a:accent1>
    <a:accent2>
      <a:srgbClr val="808080"/>
    </a:accent2>
    <a:accent3>
      <a:srgbClr val="FFFFFF"/>
    </a:accent3>
    <a:accent4>
      <a:srgbClr val="000000"/>
    </a:accent4>
    <a:accent5>
      <a:srgbClr val="EBEBEB"/>
    </a:accent5>
    <a:accent6>
      <a:srgbClr val="727272"/>
    </a:accent6>
    <a:hlink>
      <a:srgbClr val="4D4D4D"/>
    </a:hlink>
    <a:folHlink>
      <a:srgbClr val="EAEAE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files\eudora\attach\03-6.pot</Template>
  <TotalTime>0</TotalTime>
  <Words>3473</Words>
  <Application>WPS Presentation</Application>
  <PresentationFormat>On-screen Show</PresentationFormat>
  <Paragraphs>119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SimSun</vt:lpstr>
      <vt:lpstr>Wingdings</vt:lpstr>
      <vt:lpstr>Times New Roman</vt:lpstr>
      <vt:lpstr>Symbol</vt:lpstr>
      <vt:lpstr>Courier New</vt:lpstr>
      <vt:lpstr>Microsoft YaHei</vt:lpstr>
      <vt:lpstr>Arial Unicode MS</vt:lpstr>
      <vt:lpstr>Calibri</vt:lpstr>
      <vt:lpstr>03-6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Euclidean Algorithm</dc:title>
  <dc:creator>Ian Lockwood</dc:creator>
  <cp:lastModifiedBy>Lenovo</cp:lastModifiedBy>
  <cp:revision>26</cp:revision>
  <dcterms:created xsi:type="dcterms:W3CDTF">2001-11-26T09:30:02Z</dcterms:created>
  <dcterms:modified xsi:type="dcterms:W3CDTF">2023-10-04T08:11:14Z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0D9DB03E9803494698574627DB00DC5E_13</vt:lpwstr>
  </property>
  <property fmtid="{D5CDD505-2E9C-101B-9397-08002B2CF9AE}" pid="3" name="KSOProductBuildVer">
    <vt:lpwstr>1033-12.2.0.13215</vt:lpwstr>
  </property>
</Properties>
</file>