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288" r:id="rId5"/>
    <p:sldId id="270" r:id="rId6"/>
    <p:sldId id="271" r:id="rId7"/>
    <p:sldId id="272" r:id="rId8"/>
    <p:sldId id="273" r:id="rId9"/>
    <p:sldId id="274" r:id="rId10"/>
    <p:sldId id="276" r:id="rId11"/>
    <p:sldId id="275" r:id="rId12"/>
    <p:sldId id="279" r:id="rId13"/>
    <p:sldId id="278" r:id="rId14"/>
    <p:sldId id="294" r:id="rId15"/>
    <p:sldId id="293" r:id="rId16"/>
    <p:sldId id="295" r:id="rId17"/>
    <p:sldId id="296" r:id="rId18"/>
    <p:sldId id="292" r:id="rId19"/>
    <p:sldId id="280" r:id="rId20"/>
    <p:sldId id="290" r:id="rId21"/>
    <p:sldId id="277" r:id="rId22"/>
    <p:sldId id="302" r:id="rId23"/>
    <p:sldId id="303" r:id="rId24"/>
    <p:sldId id="297" r:id="rId25"/>
    <p:sldId id="298" r:id="rId26"/>
    <p:sldId id="299" r:id="rId27"/>
    <p:sldId id="300" r:id="rId28"/>
    <p:sldId id="305" r:id="rId29"/>
  </p:sldIdLst>
  <p:sldSz cx="9144000" cy="6858000" type="screen4x3"/>
  <p:notesSz cx="7315200" cy="96012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iggs" initials="b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470"/>
    <p:restoredTop sz="94660"/>
  </p:normalViewPr>
  <p:slideViewPr>
    <p:cSldViewPr showGuides="1">
      <p:cViewPr varScale="1">
        <p:scale>
          <a:sx n="73" d="100"/>
          <a:sy n="73" d="100"/>
        </p:scale>
        <p:origin x="-96" y="-468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8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0226" name="Header Placeholder 18022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p>
            <a:pPr lvl="0" defTabSz="967105"/>
            <a:endParaRPr lang="en-US" sz="1300"/>
          </a:p>
        </p:txBody>
      </p:sp>
      <p:sp>
        <p:nvSpPr>
          <p:cNvPr id="180227" name="Date Placeholder 180226"/>
          <p:cNvSpPr>
            <a:spLocks noGrp="1"/>
          </p:cNvSpPr>
          <p:nvPr>
            <p:ph type="dt" sz="quarter" idx="1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p>
            <a:pPr lvl="0" algn="r" defTabSz="967105"/>
            <a:endParaRPr lang="en-US" sz="1300"/>
          </a:p>
        </p:txBody>
      </p:sp>
      <p:sp>
        <p:nvSpPr>
          <p:cNvPr id="180228" name="Footer Placeholder 180227"/>
          <p:cNvSpPr>
            <a:spLocks noGrp="1"/>
          </p:cNvSpPr>
          <p:nvPr>
            <p:ph type="ftr" sz="quarter" idx="2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p>
            <a:pPr lvl="0" defTabSz="967105"/>
            <a:endParaRPr lang="en-US" sz="1300"/>
          </a:p>
        </p:txBody>
      </p:sp>
      <p:sp>
        <p:nvSpPr>
          <p:cNvPr id="180229" name="Slide Number Placeholder 180228"/>
          <p:cNvSpPr>
            <a:spLocks noGrp="1"/>
          </p:cNvSpPr>
          <p:nvPr>
            <p:ph type="sldNum" sz="quarter" idx="3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p>
            <a:pPr lvl="0" algn="r" defTabSz="967105"/>
            <a:fld id="{9A0DB2DC-4C9A-4742-B13C-FB6460FD3503}" type="slidenum">
              <a:rPr lang="en-US" sz="1300"/>
            </a:fld>
            <a:endParaRPr 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Header Placeholder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lIns="96653" tIns="48326" rIns="96653" bIns="48326"/>
          <a:p>
            <a:pPr lvl="0" defTabSz="967105"/>
            <a:endParaRPr lang="en-US" sz="1300" dirty="0"/>
          </a:p>
        </p:txBody>
      </p:sp>
      <p:sp>
        <p:nvSpPr>
          <p:cNvPr id="4099" name="Date Placeholder 4098"/>
          <p:cNvSpPr>
            <a:spLocks noGrp="1"/>
          </p:cNvSpPr>
          <p:nvPr>
            <p:ph type="dt" idx="1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53" tIns="48326" rIns="96653" bIns="48326"/>
          <a:p>
            <a:pPr lvl="0" algn="r" defTabSz="967105"/>
            <a:endParaRPr lang="en-US" sz="1300" dirty="0"/>
          </a:p>
        </p:txBody>
      </p:sp>
      <p:sp>
        <p:nvSpPr>
          <p:cNvPr id="4100" name="Slide Image Placeholder 4099"/>
          <p:cNvSpPr>
            <a:spLocks noTextEdit="1"/>
          </p:cNvSpPr>
          <p:nvPr>
            <p:ph type="sldImg" idx="2"/>
          </p:nvPr>
        </p:nvSpPr>
        <p:spPr>
          <a:xfrm>
            <a:off x="1258888" y="720725"/>
            <a:ext cx="4800600" cy="36004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Text Placeholder 4100"/>
          <p:cNvSpPr>
            <a:spLocks noGrp="1"/>
          </p:cNvSpPr>
          <p:nvPr>
            <p:ph type="body" sz="quarter" idx="3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lIns="96653" tIns="48326" rIns="96653" bIns="48326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102" name="Footer Placeholder 4101"/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lIns="96653" tIns="48326" rIns="96653" bIns="48326" anchor="b" anchorCtr="0"/>
          <a:p>
            <a:pPr lvl="0" defTabSz="967105"/>
            <a:endParaRPr lang="en-US" sz="1300" dirty="0"/>
          </a:p>
        </p:txBody>
      </p:sp>
      <p:sp>
        <p:nvSpPr>
          <p:cNvPr id="4103" name="Slide Number Placeholder 4102"/>
          <p:cNvSpPr>
            <a:spLocks noGrp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6653" tIns="48326" rIns="96653" bIns="48326" anchor="b" anchorCtr="0"/>
          <a:p>
            <a:pPr lvl="0" algn="r" defTabSz="967105"/>
            <a:fld id="{9A0DB2DC-4C9A-4742-B13C-FB6460FD3503}" type="slidenum">
              <a:rPr lang="en-US" sz="1300" dirty="0"/>
            </a:fld>
            <a:endParaRPr lang="en-US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300" dirty="0"/>
            </a:fld>
            <a:endParaRPr lang="en-US" sz="1300" dirty="0"/>
          </a:p>
        </p:txBody>
      </p:sp>
      <p:sp>
        <p:nvSpPr>
          <p:cNvPr id="111618" name="Slide Image Placeholder 11161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1619" name="Text Placeholder 111618"/>
          <p:cNvSpPr>
            <a:spLocks noGrp="1"/>
          </p:cNvSpPr>
          <p:nvPr>
            <p:ph type="body" idx="1"/>
          </p:nvPr>
        </p:nvSpPr>
        <p:spPr>
          <a:ln/>
        </p:spPr>
        <p:txBody>
          <a:bodyPr lIns="96653" tIns="48326" rIns="96653" bIns="48326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 defTabSz="967105"/>
            <a:fld id="{9A0DB2DC-4C9A-4742-B13C-FB6460FD3503}" type="slidenum">
              <a:rPr lang="en-US" sz="1300" dirty="0"/>
            </a:fld>
            <a:endParaRPr lang="en-US" sz="1300" dirty="0"/>
          </a:p>
        </p:txBody>
      </p:sp>
      <p:sp>
        <p:nvSpPr>
          <p:cNvPr id="152578" name="Slide Image Placeholder 152577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2579" name="Text Placeholder 152578"/>
          <p:cNvSpPr>
            <a:spLocks noGrp="1"/>
          </p:cNvSpPr>
          <p:nvPr>
            <p:ph type="body" idx="1"/>
          </p:nvPr>
        </p:nvSpPr>
        <p:spPr>
          <a:ln/>
        </p:spPr>
        <p:txBody>
          <a:bodyPr lIns="96653" tIns="48326" rIns="96653" bIns="48326"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08476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24" y="1676400"/>
            <a:ext cx="3808476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en-US"/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1775" lvl="0" indent="-231775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3405" lvl="1" indent="-22733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60425" lvl="2" indent="-17272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46175" lvl="3" indent="-1714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433830" lvl="4" indent="-173355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rivier.edu/faculty/bhiggs/web/cs572aweb/Tools/ModularArithmetic.htm" TargetMode="Externa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hyperlink" Target="http://www.rivier.edu/faculty/bhiggs/web/cs572aweb/Tools/ModularArithmetic.htm" TargetMode="Externa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p>
            <a:pPr lvl="0"/>
            <a:fld id="{BB962C8B-B14F-4D97-AF65-F5344CB8AC3E}" type="datetime4">
              <a:rPr lang="en-US"/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p>
            <a:pPr lvl="0"/>
            <a:r>
              <a:rPr lang="en-US"/>
              <a:t>©2004, Bryan J. Higgs</a:t>
            </a:r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xfrm>
            <a:off x="2057400" y="1752600"/>
            <a:ext cx="5715000" cy="762000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sz="4000" kern="1200" baseline="0">
                <a:latin typeface="Times New Roman" panose="02020603050405020304" pitchFamily="18" charset="0"/>
              </a:rPr>
              <a:t>Computer Security</a:t>
            </a:r>
            <a:endParaRPr sz="4000" kern="1200" baseline="0">
              <a:latin typeface="Times New Roman" panose="02020603050405020304" pitchFamily="18" charset="0"/>
            </a:endParaRP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676400" y="3200400"/>
            <a:ext cx="6400800" cy="1752600"/>
          </a:xfrm>
          <a:ln/>
        </p:spPr>
        <p:txBody>
          <a:bodyPr/>
          <a:p>
            <a:pPr defTabSz="914400">
              <a:buClrTx/>
              <a:buSzTx/>
              <a:buFontTx/>
            </a:pPr>
            <a:r>
              <a:rPr sz="2800" kern="1200" baseline="0">
                <a:latin typeface="Times New Roman" panose="02020603050405020304" pitchFamily="18" charset="0"/>
              </a:rPr>
              <a:t>Modular Arithmetic</a:t>
            </a:r>
            <a:endParaRPr sz="2800" kern="1200" baseline="0">
              <a:latin typeface="Times New Roman" panose="02020603050405020304" pitchFamily="18" charset="0"/>
            </a:endParaRPr>
          </a:p>
        </p:txBody>
      </p:sp>
      <p:pic>
        <p:nvPicPr>
          <p:cNvPr id="2052" name="Picture 2051" descr="sp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447800"/>
            <a:ext cx="1416050" cy="175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50530" name="Title 15052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Modular Arithmetic</a:t>
            </a:r>
          </a:p>
        </p:txBody>
      </p:sp>
      <p:sp>
        <p:nvSpPr>
          <p:cNvPr id="150531" name="Text Placeholder 150530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5638800" cy="4267200"/>
          </a:xfrm>
          <a:ln/>
        </p:spPr>
        <p:txBody>
          <a:bodyPr/>
          <a:p>
            <a:r>
              <a:rPr sz="2100"/>
              <a:t>Here are the possible values of (</a:t>
            </a:r>
            <a:r>
              <a:rPr sz="2100" i="1"/>
              <a:t>a</a:t>
            </a:r>
            <a:r>
              <a:rPr sz="2100"/>
              <a:t> + </a:t>
            </a:r>
            <a:r>
              <a:rPr sz="2100" i="1"/>
              <a:t>b</a:t>
            </a:r>
            <a:r>
              <a:rPr sz="2100"/>
              <a:t>) mod 8:</a:t>
            </a:r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pPr>
              <a:buNone/>
            </a:pPr>
            <a:r>
              <a:rPr sz="2400"/>
              <a:t>	</a:t>
            </a:r>
            <a:r>
              <a:rPr sz="2100"/>
              <a:t>and (</a:t>
            </a:r>
            <a:r>
              <a:rPr sz="2100" i="1"/>
              <a:t>a</a:t>
            </a:r>
            <a:r>
              <a:rPr sz="2100"/>
              <a:t>·</a:t>
            </a:r>
            <a:r>
              <a:rPr sz="2100" i="1"/>
              <a:t>b</a:t>
            </a:r>
            <a:r>
              <a:rPr sz="2100"/>
              <a:t>) mod 8:</a:t>
            </a:r>
            <a:endParaRPr sz="2400"/>
          </a:p>
          <a:p/>
        </p:txBody>
      </p:sp>
      <p:pic>
        <p:nvPicPr>
          <p:cNvPr id="150532" name="Picture 1505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1676400"/>
            <a:ext cx="1614488" cy="2362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0533" name="Picture 1505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733800"/>
            <a:ext cx="1647825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0534" name="Rectangles 150533"/>
          <p:cNvSpPr/>
          <p:nvPr/>
        </p:nvSpPr>
        <p:spPr>
          <a:xfrm>
            <a:off x="4876800" y="4495800"/>
            <a:ext cx="3276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1800">
                <a:hlinkClick r:id="rId3"/>
              </a:rPr>
              <a:t>Try a Java applet which demonstrates modular arithmetic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49506" name="Title 14950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Modular Arithmetic: Exponentiation</a:t>
            </a:r>
          </a:p>
        </p:txBody>
      </p:sp>
      <p:sp>
        <p:nvSpPr>
          <p:cNvPr id="149507" name="Text Placeholder 1495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400"/>
              <a:t>Recall that </a:t>
            </a:r>
            <a:r>
              <a:rPr sz="2400" b="1" i="1"/>
              <a:t>exponentiation</a:t>
            </a:r>
            <a:r>
              <a:rPr sz="2400"/>
              <a:t> is defined:</a:t>
            </a:r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pPr lvl="1"/>
            <a:r>
              <a:rPr sz="2000"/>
              <a:t>In ordinary arithmetic, exponentiation rapidly produces very large numbers</a:t>
            </a:r>
            <a:endParaRPr sz="2000"/>
          </a:p>
          <a:p>
            <a:pPr lvl="1"/>
            <a:r>
              <a:rPr sz="2000"/>
              <a:t>However, because of the important property of modular arithmetic that intermediate results can be computed mod </a:t>
            </a:r>
            <a:r>
              <a:rPr sz="2000" i="1"/>
              <a:t>m</a:t>
            </a:r>
            <a:r>
              <a:rPr sz="2000"/>
              <a:t>, then is is possible in mod </a:t>
            </a:r>
            <a:r>
              <a:rPr sz="2000" i="1"/>
              <a:t>m</a:t>
            </a:r>
            <a:r>
              <a:rPr sz="2000"/>
              <a:t> arithmetic to do powerful exponentiation without producing very large numbers</a:t>
            </a:r>
            <a:endParaRPr sz="2000"/>
          </a:p>
          <a:p>
            <a:pPr lvl="1"/>
            <a:r>
              <a:rPr sz="2000"/>
              <a:t>Remember, in cryptography, we'll be dealing with very large values of </a:t>
            </a:r>
            <a:r>
              <a:rPr sz="2000" i="1"/>
              <a:t>m</a:t>
            </a:r>
            <a:r>
              <a:rPr sz="2000"/>
              <a:t>, so this is important.</a:t>
            </a:r>
            <a:endParaRPr sz="2000"/>
          </a:p>
        </p:txBody>
      </p:sp>
      <p:graphicFrame>
        <p:nvGraphicFramePr>
          <p:cNvPr id="149508" name="Object 149507"/>
          <p:cNvGraphicFramePr/>
          <p:nvPr/>
        </p:nvGraphicFramePr>
        <p:xfrm>
          <a:off x="1905000" y="2133600"/>
          <a:ext cx="4492625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565400" imgH="736600" progId="Equation.3">
                  <p:embed/>
                </p:oleObj>
              </mc:Choice>
              <mc:Fallback>
                <p:oleObj name="" r:id="rId1" imgW="2565400" imgH="736600" progId="Equation.3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2133600"/>
                        <a:ext cx="4492625" cy="1290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67938" name="Title 16793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Modular Arithmetic: Exponentiation</a:t>
            </a:r>
          </a:p>
        </p:txBody>
      </p:sp>
      <p:sp>
        <p:nvSpPr>
          <p:cNvPr id="167939" name="Text Placeholder 1679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200"/>
              <a:t>For example, instead of performing the calculation:</a:t>
            </a:r>
            <a:endParaRPr sz="2200"/>
          </a:p>
          <a:p>
            <a:endParaRPr sz="2200"/>
          </a:p>
          <a:p>
            <a:pPr>
              <a:buNone/>
            </a:pPr>
            <a:r>
              <a:rPr sz="2200"/>
              <a:t> 	we can instead perform fewer multiplications and use intermediate modular reductions.</a:t>
            </a:r>
            <a:endParaRPr sz="2200"/>
          </a:p>
          <a:p>
            <a:pPr lvl="1"/>
            <a:r>
              <a:rPr sz="2000"/>
              <a:t>Let's take a specific case of </a:t>
            </a:r>
            <a:r>
              <a:rPr sz="2000" i="1"/>
              <a:t>a</a:t>
            </a:r>
            <a:r>
              <a:rPr sz="2000" baseline="30000"/>
              <a:t>8</a:t>
            </a:r>
            <a:r>
              <a:rPr sz="2000"/>
              <a:t> mod </a:t>
            </a:r>
            <a:r>
              <a:rPr sz="2000" i="1"/>
              <a:t>n</a:t>
            </a:r>
            <a:r>
              <a:rPr sz="2000"/>
              <a:t>.  We can calculate it:</a:t>
            </a:r>
            <a:endParaRPr sz="2000"/>
          </a:p>
          <a:p>
            <a:pPr lvl="1"/>
            <a:endParaRPr sz="2000"/>
          </a:p>
          <a:p>
            <a:pPr lvl="1"/>
            <a:r>
              <a:rPr sz="2000"/>
              <a:t>Similarly:</a:t>
            </a:r>
            <a:endParaRPr sz="2000"/>
          </a:p>
        </p:txBody>
      </p:sp>
      <p:graphicFrame>
        <p:nvGraphicFramePr>
          <p:cNvPr id="167940" name="Object 167939"/>
          <p:cNvGraphicFramePr/>
          <p:nvPr/>
        </p:nvGraphicFramePr>
        <p:xfrm>
          <a:off x="2209800" y="2057400"/>
          <a:ext cx="3581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968500" imgH="228600" progId="Equation.3">
                  <p:embed/>
                </p:oleObj>
              </mc:Choice>
              <mc:Fallback>
                <p:oleObj name="" r:id="rId1" imgW="1968500" imgH="2286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2057400"/>
                        <a:ext cx="35814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167940"/>
          <p:cNvGraphicFramePr/>
          <p:nvPr/>
        </p:nvGraphicFramePr>
        <p:xfrm>
          <a:off x="2236788" y="3581400"/>
          <a:ext cx="45450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527300" imgH="228600" progId="Equation.3">
                  <p:embed/>
                </p:oleObj>
              </mc:Choice>
              <mc:Fallback>
                <p:oleObj name="" r:id="rId3" imgW="2527300" imgH="228600" progId="Equation.3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6788" y="3581400"/>
                        <a:ext cx="4545012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167941"/>
          <p:cNvGraphicFramePr/>
          <p:nvPr/>
        </p:nvGraphicFramePr>
        <p:xfrm>
          <a:off x="914400" y="4419600"/>
          <a:ext cx="77724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4811395" imgH="482600" progId="Equation.3">
                  <p:embed/>
                </p:oleObj>
              </mc:Choice>
              <mc:Fallback>
                <p:oleObj name="" r:id="rId5" imgW="4811395" imgH="482600" progId="Equation.3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4419600"/>
                        <a:ext cx="7772400" cy="776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66914" name="Title 166913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ln/>
        </p:spPr>
        <p:txBody>
          <a:bodyPr anchor="ctr" anchorCtr="0"/>
          <a:p>
            <a:r>
              <a:t>Modular Arithmetic: Division</a:t>
            </a:r>
          </a:p>
        </p:txBody>
      </p:sp>
      <p:sp>
        <p:nvSpPr>
          <p:cNvPr id="166915" name="Text Placeholder 166914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  <a:ln/>
        </p:spPr>
        <p:txBody>
          <a:bodyPr/>
          <a:p>
            <a:r>
              <a:rPr sz="2000"/>
              <a:t>So far, for mod </a:t>
            </a:r>
            <a:r>
              <a:rPr sz="2000" i="1"/>
              <a:t>m</a:t>
            </a:r>
            <a:r>
              <a:rPr sz="2000"/>
              <a:t> arithmetic, we have addition, subtraction (defined through an additive inverse), and multiplication.</a:t>
            </a:r>
            <a:endParaRPr sz="2000"/>
          </a:p>
          <a:p>
            <a:r>
              <a:rPr sz="2000"/>
              <a:t>What about </a:t>
            </a:r>
            <a:r>
              <a:rPr sz="2000" b="1" i="1"/>
              <a:t>division</a:t>
            </a:r>
            <a:r>
              <a:rPr sz="2000"/>
              <a:t>?</a:t>
            </a:r>
            <a:endParaRPr sz="2000"/>
          </a:p>
          <a:p>
            <a:pPr lvl="1"/>
            <a:r>
              <a:rPr sz="2000"/>
              <a:t>Division is defined through a </a:t>
            </a:r>
            <a:r>
              <a:rPr sz="2000" i="1"/>
              <a:t>multiplicative inverse</a:t>
            </a:r>
            <a:r>
              <a:rPr sz="2000"/>
              <a:t>. </a:t>
            </a:r>
            <a:endParaRPr sz="2000"/>
          </a:p>
          <a:p>
            <a:pPr lvl="1"/>
            <a:r>
              <a:rPr sz="2000"/>
              <a:t>In regular arithmetic:</a:t>
            </a:r>
            <a:endParaRPr sz="2000"/>
          </a:p>
          <a:p>
            <a:pPr lvl="2"/>
            <a:r>
              <a:rPr sz="1700"/>
              <a:t>The multiplicative inverse of 5 is 1/5, because 5·1/5 = 1</a:t>
            </a:r>
            <a:endParaRPr sz="1700"/>
          </a:p>
          <a:p>
            <a:pPr lvl="1"/>
            <a:r>
              <a:rPr sz="2000"/>
              <a:t>In modular arithmetic, things are not so easy:</a:t>
            </a:r>
            <a:endParaRPr sz="2000"/>
          </a:p>
          <a:p>
            <a:pPr lvl="2">
              <a:buNone/>
            </a:pPr>
            <a:r>
              <a:rPr sz="1800"/>
              <a:t>	</a:t>
            </a:r>
            <a:endParaRPr sz="1800"/>
          </a:p>
          <a:p>
            <a:pPr lvl="1">
              <a:buNone/>
            </a:pPr>
            <a:r>
              <a:rPr sz="2000"/>
              <a:t>	which is equivalent to finding an </a:t>
            </a:r>
            <a:r>
              <a:rPr sz="2000" i="1"/>
              <a:t>x</a:t>
            </a:r>
            <a:r>
              <a:rPr sz="2000"/>
              <a:t> and a </a:t>
            </a:r>
            <a:r>
              <a:rPr sz="2000" i="1"/>
              <a:t>k</a:t>
            </a:r>
            <a:r>
              <a:rPr sz="2000"/>
              <a:t> (both integers) such that:</a:t>
            </a:r>
            <a:endParaRPr sz="2000"/>
          </a:p>
          <a:p>
            <a:pPr lvl="3">
              <a:buNone/>
            </a:pPr>
            <a:r>
              <a:rPr sz="1900"/>
              <a:t>5</a:t>
            </a:r>
            <a:r>
              <a:rPr sz="1900" i="1"/>
              <a:t>x</a:t>
            </a:r>
            <a:r>
              <a:rPr sz="1900"/>
              <a:t> = 7</a:t>
            </a:r>
            <a:r>
              <a:rPr sz="1900" i="1"/>
              <a:t>k</a:t>
            </a:r>
            <a:r>
              <a:rPr sz="1900"/>
              <a:t> + 1</a:t>
            </a:r>
            <a:endParaRPr sz="2100"/>
          </a:p>
          <a:p>
            <a:pPr lvl="1"/>
            <a:r>
              <a:rPr sz="2000"/>
              <a:t>The general problem is to find </a:t>
            </a:r>
            <a:r>
              <a:rPr sz="2000" i="1"/>
              <a:t>x</a:t>
            </a:r>
            <a:r>
              <a:rPr sz="2000"/>
              <a:t> such that:</a:t>
            </a:r>
            <a:endParaRPr sz="2000"/>
          </a:p>
        </p:txBody>
      </p:sp>
      <p:graphicFrame>
        <p:nvGraphicFramePr>
          <p:cNvPr id="166916" name="Object 166915"/>
          <p:cNvGraphicFramePr/>
          <p:nvPr/>
        </p:nvGraphicFramePr>
        <p:xfrm>
          <a:off x="1714500" y="3829050"/>
          <a:ext cx="3009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839595" imgH="203200" progId="Equation.3">
                  <p:embed/>
                </p:oleObj>
              </mc:Choice>
              <mc:Fallback>
                <p:oleObj name="" r:id="rId1" imgW="1839595" imgH="2032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3829050"/>
                        <a:ext cx="3009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166916"/>
          <p:cNvGraphicFramePr/>
          <p:nvPr/>
        </p:nvGraphicFramePr>
        <p:xfrm>
          <a:off x="1752600" y="5257800"/>
          <a:ext cx="21336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346200" imgH="685800" progId="Equation.3">
                  <p:embed/>
                </p:oleObj>
              </mc:Choice>
              <mc:Fallback>
                <p:oleObj name="" r:id="rId3" imgW="1346200" imgH="6858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5257800"/>
                        <a:ext cx="2133600" cy="1087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68962" name="Title 1689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sz="3200"/>
              <a:t>Modular Arithmetic: Multiplicative Inverse</a:t>
            </a:r>
          </a:p>
        </p:txBody>
      </p:sp>
      <p:sp>
        <p:nvSpPr>
          <p:cNvPr id="168963" name="Text Placeholder 16896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724400" cy="4419600"/>
          </a:xfrm>
          <a:ln/>
        </p:spPr>
        <p:txBody>
          <a:bodyPr/>
          <a:p>
            <a:pPr>
              <a:buClrTx/>
              <a:buSzTx/>
              <a:buFontTx/>
            </a:pPr>
            <a:r>
              <a:rPr sz="2000"/>
              <a:t>Sometimes the modular multiplicative inverse has a solution, and sometimes it doesn't:</a:t>
            </a:r>
            <a:endParaRPr sz="2000"/>
          </a:p>
          <a:p>
            <a:pPr lvl="1"/>
            <a:r>
              <a:rPr sz="1800"/>
              <a:t>The inverse of 5, mod 14, is 3</a:t>
            </a:r>
            <a:endParaRPr sz="1800"/>
          </a:p>
          <a:p>
            <a:pPr marL="803275" lvl="2" indent="-115570">
              <a:buNone/>
            </a:pPr>
            <a:r>
              <a:rPr sz="1600"/>
              <a:t>5*3 mod 14 = 1</a:t>
            </a:r>
            <a:endParaRPr sz="1600"/>
          </a:p>
          <a:p>
            <a:pPr lvl="1"/>
            <a:r>
              <a:rPr sz="1800"/>
              <a:t>The inverse of 2, mod 14, doesn't exist.</a:t>
            </a:r>
            <a:endParaRPr sz="1800"/>
          </a:p>
          <a:p>
            <a:pPr marL="803275" lvl="2" indent="-115570"/>
            <a:r>
              <a:rPr sz="1600"/>
              <a:t>Look at the row for 2, at right;  </a:t>
            </a:r>
            <a:endParaRPr sz="1600"/>
          </a:p>
          <a:p>
            <a:pPr marL="803275" lvl="2" indent="-115570"/>
            <a:r>
              <a:rPr sz="1600"/>
              <a:t>It does not contain a value 1</a:t>
            </a:r>
            <a:endParaRPr sz="1600"/>
          </a:p>
          <a:p>
            <a:pPr>
              <a:spcBef>
                <a:spcPct val="40000"/>
              </a:spcBef>
              <a:buClrTx/>
              <a:buSzTx/>
              <a:buFontTx/>
            </a:pPr>
            <a:r>
              <a:rPr sz="2000"/>
              <a:t>It turns out that                                 </a:t>
            </a:r>
            <a:r>
              <a:rPr sz="2000" b="1"/>
              <a:t>has a solution </a:t>
            </a:r>
            <a:r>
              <a:rPr sz="2000" b="1" err="1"/>
              <a:t>iff</a:t>
            </a:r>
            <a:r>
              <a:rPr sz="2000" b="1"/>
              <a:t> </a:t>
            </a:r>
            <a:r>
              <a:rPr sz="2000" b="1" i="1"/>
              <a:t>a</a:t>
            </a:r>
            <a:r>
              <a:rPr sz="2000" b="1"/>
              <a:t> and </a:t>
            </a:r>
            <a:r>
              <a:rPr sz="2000" b="1" i="1"/>
              <a:t>n</a:t>
            </a:r>
            <a:r>
              <a:rPr sz="2000" b="1"/>
              <a:t> are relatively prime</a:t>
            </a:r>
            <a:r>
              <a:rPr sz="2000"/>
              <a:t>.</a:t>
            </a:r>
            <a:endParaRPr sz="2000"/>
          </a:p>
          <a:p>
            <a:pPr lvl="1"/>
            <a:r>
              <a:rPr sz="1800"/>
              <a:t>For example, look at the rows to the right.</a:t>
            </a:r>
            <a:endParaRPr sz="1800"/>
          </a:p>
          <a:p>
            <a:pPr lvl="1"/>
            <a:r>
              <a:rPr sz="1800"/>
              <a:t>The only rows that contain a 1 are for values that are relatively prime to 14:</a:t>
            </a:r>
            <a:endParaRPr sz="1800"/>
          </a:p>
          <a:p>
            <a:pPr marL="803275" lvl="2" indent="-115570">
              <a:buNone/>
            </a:pPr>
            <a:r>
              <a:rPr sz="1600"/>
              <a:t>1, 3, 5, 9, 11, 13</a:t>
            </a:r>
            <a:endParaRPr sz="1600"/>
          </a:p>
        </p:txBody>
      </p:sp>
      <p:graphicFrame>
        <p:nvGraphicFramePr>
          <p:cNvPr id="168964" name="Object 168963"/>
          <p:cNvGraphicFramePr/>
          <p:nvPr/>
        </p:nvGraphicFramePr>
        <p:xfrm>
          <a:off x="2393950" y="4081463"/>
          <a:ext cx="19177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054100" imgH="228600" progId="Equation.3">
                  <p:embed/>
                </p:oleObj>
              </mc:Choice>
              <mc:Fallback>
                <p:oleObj name="" r:id="rId1" imgW="1054100" imgH="228600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3950" y="4081463"/>
                        <a:ext cx="1917700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8965" name="Content Placeholder 168964" descr="mod14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1600" y="1981200"/>
            <a:ext cx="3457575" cy="3876675"/>
          </a:xfrm>
          <a:ln/>
        </p:spPr>
      </p:pic>
      <p:sp>
        <p:nvSpPr>
          <p:cNvPr id="168967" name="Text Box 168966"/>
          <p:cNvSpPr txBox="1"/>
          <p:nvPr/>
        </p:nvSpPr>
        <p:spPr>
          <a:xfrm>
            <a:off x="5334000" y="1600200"/>
            <a:ext cx="31242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sz="1600" b="1"/>
              <a:t>The mod 14 multiplication table.</a:t>
            </a:r>
            <a:endParaRPr sz="16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69986" name="Title 16998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sz="3200"/>
              <a:t>Modular Arithmetic: Multiplicative Inverse</a:t>
            </a:r>
            <a:endParaRPr sz="3200"/>
          </a:p>
        </p:txBody>
      </p:sp>
      <p:sp>
        <p:nvSpPr>
          <p:cNvPr id="169987" name="Text Placeholder 169986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8077200" cy="4419600"/>
          </a:xfrm>
          <a:ln/>
        </p:spPr>
        <p:txBody>
          <a:bodyPr/>
          <a:p>
            <a:r>
              <a:rPr sz="2200"/>
              <a:t>One way of finding the inverse of </a:t>
            </a:r>
            <a:r>
              <a:rPr sz="2200" i="1"/>
              <a:t>a</a:t>
            </a:r>
            <a:r>
              <a:rPr sz="2200"/>
              <a:t> modulo </a:t>
            </a:r>
            <a:r>
              <a:rPr sz="2200" i="1"/>
              <a:t>m</a:t>
            </a:r>
            <a:r>
              <a:rPr sz="2200"/>
              <a:t> is to extend Euclid's greatest common divisor algorithm:</a:t>
            </a:r>
            <a:endParaRPr sz="2200"/>
          </a:p>
          <a:p>
            <a:pPr lvl="1"/>
            <a:r>
              <a:rPr sz="2000"/>
              <a:t>The </a:t>
            </a:r>
            <a:r>
              <a:rPr sz="2000" b="1" i="1"/>
              <a:t>Extended Euclidean Algorithm:</a:t>
            </a:r>
            <a:endParaRPr sz="2000"/>
          </a:p>
          <a:p>
            <a:pPr lvl="2"/>
            <a:r>
              <a:rPr sz="1800"/>
              <a:t>While computing </a:t>
            </a:r>
            <a:r>
              <a:rPr sz="1800" err="1"/>
              <a:t>gcd(</a:t>
            </a:r>
            <a:r>
              <a:rPr sz="1800" i="1" err="1"/>
              <a:t>a</a:t>
            </a:r>
            <a:r>
              <a:rPr sz="1800"/>
              <a:t>, </a:t>
            </a:r>
            <a:r>
              <a:rPr sz="1800" i="1"/>
              <a:t>m</a:t>
            </a:r>
            <a:r>
              <a:rPr sz="1800"/>
              <a:t>), we can also find two integers </a:t>
            </a:r>
            <a:r>
              <a:rPr sz="1800" i="1"/>
              <a:t>u</a:t>
            </a:r>
            <a:r>
              <a:rPr sz="1800"/>
              <a:t> and </a:t>
            </a:r>
            <a:r>
              <a:rPr sz="1800" i="1"/>
              <a:t>v</a:t>
            </a:r>
            <a:r>
              <a:rPr sz="1800"/>
              <a:t> such that:</a:t>
            </a:r>
            <a:endParaRPr sz="1800"/>
          </a:p>
          <a:p>
            <a:pPr lvl="4">
              <a:buNone/>
            </a:pPr>
            <a:r>
              <a:rPr err="1"/>
              <a:t>gcd(</a:t>
            </a:r>
            <a:r>
              <a:rPr i="1" err="1"/>
              <a:t>a</a:t>
            </a:r>
            <a:r>
              <a:t>, </a:t>
            </a:r>
            <a:r>
              <a:rPr i="1"/>
              <a:t>m</a:t>
            </a:r>
            <a:r>
              <a:t>) = </a:t>
            </a:r>
            <a:r>
              <a:rPr i="1" err="1"/>
              <a:t>ua</a:t>
            </a:r>
            <a:r>
              <a:t> + </a:t>
            </a:r>
            <a:r>
              <a:rPr i="1" err="1"/>
              <a:t>vm</a:t>
            </a:r>
            <a:endParaRPr i="1"/>
          </a:p>
          <a:p>
            <a:pPr lvl="2"/>
            <a:r>
              <a:rPr sz="1800"/>
              <a:t>If </a:t>
            </a:r>
            <a:r>
              <a:rPr sz="1800" i="1"/>
              <a:t>a</a:t>
            </a:r>
            <a:r>
              <a:rPr sz="1800"/>
              <a:t> and m are relatively prime, then the </a:t>
            </a:r>
            <a:r>
              <a:rPr sz="1800" err="1"/>
              <a:t>gcd(</a:t>
            </a:r>
            <a:r>
              <a:rPr sz="1800" i="1" err="1"/>
              <a:t>a</a:t>
            </a:r>
            <a:r>
              <a:rPr sz="1800"/>
              <a:t>, </a:t>
            </a:r>
            <a:r>
              <a:rPr sz="1800" i="1"/>
              <a:t>m</a:t>
            </a:r>
            <a:r>
              <a:rPr sz="1800"/>
              <a:t>) = 1, and: </a:t>
            </a:r>
            <a:endParaRPr sz="1800"/>
          </a:p>
          <a:p>
            <a:pPr lvl="4">
              <a:buNone/>
            </a:pPr>
            <a:r>
              <a:t>1 = </a:t>
            </a:r>
            <a:r>
              <a:rPr i="1" err="1"/>
              <a:t>ua</a:t>
            </a:r>
            <a:r>
              <a:t> + </a:t>
            </a:r>
            <a:r>
              <a:rPr i="1" err="1"/>
              <a:t>vm</a:t>
            </a:r>
            <a:r>
              <a:rPr i="1"/>
              <a:t> = </a:t>
            </a:r>
            <a:r>
              <a:rPr i="1" err="1"/>
              <a:t>ua</a:t>
            </a:r>
            <a:r>
              <a:rPr i="1"/>
              <a:t> </a:t>
            </a:r>
            <a:r>
              <a:t>(mod </a:t>
            </a:r>
            <a:r>
              <a:rPr i="1"/>
              <a:t>m</a:t>
            </a:r>
            <a:r>
              <a:t>)       (performing a reduction mod </a:t>
            </a:r>
            <a:r>
              <a:rPr i="1"/>
              <a:t>m</a:t>
            </a:r>
            <a:r>
              <a:t>)</a:t>
            </a:r>
          </a:p>
          <a:p>
            <a:pPr lvl="2">
              <a:buNone/>
            </a:pPr>
            <a:r>
              <a:t>	and then, multiplying both sides by </a:t>
            </a:r>
            <a:r>
              <a:rPr i="1"/>
              <a:t>a</a:t>
            </a:r>
            <a:r>
              <a:rPr baseline="30000"/>
              <a:t>-1</a:t>
            </a:r>
            <a:r>
              <a:t>:</a:t>
            </a:r>
          </a:p>
          <a:p>
            <a:pPr lvl="4">
              <a:buNone/>
            </a:pPr>
            <a:r>
              <a:rPr i="1"/>
              <a:t>a</a:t>
            </a:r>
            <a:r>
              <a:rPr baseline="30000"/>
              <a:t>-1</a:t>
            </a:r>
            <a:r>
              <a:t> = </a:t>
            </a:r>
            <a:r>
              <a:rPr i="1"/>
              <a:t>ua</a:t>
            </a:r>
            <a:r>
              <a:t>·</a:t>
            </a:r>
            <a:r>
              <a:rPr i="1"/>
              <a:t>a</a:t>
            </a:r>
            <a:r>
              <a:rPr baseline="30000"/>
              <a:t>-1</a:t>
            </a:r>
            <a:r>
              <a:t> = </a:t>
            </a:r>
            <a:r>
              <a:rPr i="1"/>
              <a:t>u</a:t>
            </a:r>
            <a:endParaRPr i="1"/>
          </a:p>
          <a:p>
            <a:pPr lvl="2"/>
            <a:r>
              <a:t>So, if </a:t>
            </a:r>
            <a:r>
              <a:rPr err="1"/>
              <a:t>gcd(</a:t>
            </a:r>
            <a:r>
              <a:rPr i="1" err="1"/>
              <a:t>a</a:t>
            </a:r>
            <a:r>
              <a:t>, </a:t>
            </a:r>
            <a:r>
              <a:rPr i="1"/>
              <a:t>m</a:t>
            </a:r>
            <a:r>
              <a:t>) = 1, then </a:t>
            </a:r>
            <a:r>
              <a:rPr i="1"/>
              <a:t>u</a:t>
            </a:r>
            <a:r>
              <a:t> is the multiplicative inverse of </a:t>
            </a:r>
            <a:r>
              <a:rPr i="1"/>
              <a:t>a</a:t>
            </a:r>
            <a:r>
              <a:t> mod </a:t>
            </a:r>
            <a:r>
              <a:rPr i="1"/>
              <a:t>m</a:t>
            </a:r>
            <a:r>
              <a:t>; </a:t>
            </a:r>
            <a:br/>
            <a:r>
              <a:t>otherwise, there is no multiplicative inverse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65890" name="Title 16588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Finite, or Galois Fields</a:t>
            </a:r>
          </a:p>
        </p:txBody>
      </p:sp>
      <p:sp>
        <p:nvSpPr>
          <p:cNvPr id="165891" name="Text Placeholder 165890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7620000" cy="4191000"/>
          </a:xfrm>
          <a:ln/>
        </p:spPr>
        <p:txBody>
          <a:bodyPr/>
          <a:p>
            <a:r>
              <a:rPr sz="2200"/>
              <a:t>A </a:t>
            </a:r>
            <a:r>
              <a:rPr sz="2200" b="1" i="1"/>
              <a:t>finite field</a:t>
            </a:r>
            <a:r>
              <a:rPr sz="2200"/>
              <a:t> (also known as a </a:t>
            </a:r>
            <a:r>
              <a:rPr sz="2200" b="1" i="1"/>
              <a:t>Galois* Field</a:t>
            </a:r>
            <a:r>
              <a:rPr sz="2200"/>
              <a:t>) is a field with a finite number of elements.  Finite fields are critical to the success of many cryptographic algorithms.</a:t>
            </a:r>
            <a:endParaRPr sz="240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sz="2100"/>
              <a:t>The finite fields are </a:t>
            </a:r>
            <a:r>
              <a:rPr sz="2100" b="1" i="1"/>
              <a:t>completely known:</a:t>
            </a:r>
            <a:endParaRPr sz="2000" b="1" i="1"/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t>It can be shown that the order of a finite field (number of elements in the field) must be a power of a prime, </a:t>
            </a:r>
            <a:r>
              <a:rPr i="1" err="1"/>
              <a:t>p</a:t>
            </a:r>
            <a:r>
              <a:rPr i="1" baseline="30000" err="1"/>
              <a:t>n</a:t>
            </a:r>
            <a:r>
              <a:t>, where </a:t>
            </a:r>
            <a:r>
              <a:rPr i="1"/>
              <a:t>n</a:t>
            </a:r>
            <a:r>
              <a:t> is a positive integer.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sz="2000" b="1"/>
              <a:t>For a given prime, </a:t>
            </a:r>
            <a:r>
              <a:rPr sz="2000" b="1" i="1"/>
              <a:t>p</a:t>
            </a:r>
            <a:r>
              <a:rPr sz="2000" b="1"/>
              <a:t>, the finite field of order </a:t>
            </a:r>
            <a:r>
              <a:rPr sz="2000" b="1" i="1"/>
              <a:t>p</a:t>
            </a:r>
            <a:r>
              <a:rPr sz="2000" b="1"/>
              <a:t>, GF(</a:t>
            </a:r>
            <a:r>
              <a:rPr sz="2000" b="1" i="1"/>
              <a:t>p</a:t>
            </a:r>
            <a:r>
              <a:rPr sz="2000" b="1"/>
              <a:t>) is defined as the set </a:t>
            </a:r>
            <a:r>
              <a:rPr sz="2000" b="1" err="1"/>
              <a:t>Z</a:t>
            </a:r>
            <a:r>
              <a:rPr sz="2000" b="1" i="1" baseline="-25000" err="1"/>
              <a:t>p</a:t>
            </a:r>
            <a:r>
              <a:rPr sz="2000" b="1"/>
              <a:t> of integers {0, 1, ... , </a:t>
            </a:r>
            <a:r>
              <a:rPr sz="2000" b="1" i="1"/>
              <a:t>p</a:t>
            </a:r>
            <a:r>
              <a:rPr sz="2000" b="1"/>
              <a:t> - 1}, together with the arithmetic operations modulo </a:t>
            </a:r>
            <a:r>
              <a:rPr sz="2000" b="1" i="1"/>
              <a:t>p</a:t>
            </a:r>
            <a:r>
              <a:rPr sz="2000" b="1"/>
              <a:t>.</a:t>
            </a:r>
            <a:endParaRPr sz="2000"/>
          </a:p>
          <a:p>
            <a:pPr lvl="2">
              <a:spcBef>
                <a:spcPts val="500"/>
              </a:spcBef>
              <a:spcAft>
                <a:spcPts val="500"/>
              </a:spcAft>
            </a:pPr>
            <a:endParaRPr sz="1800"/>
          </a:p>
          <a:p>
            <a:pPr lvl="2"/>
            <a:endParaRPr sz="1600"/>
          </a:p>
        </p:txBody>
      </p:sp>
      <p:sp>
        <p:nvSpPr>
          <p:cNvPr id="165893" name="Text Box 165892"/>
          <p:cNvSpPr txBox="1"/>
          <p:nvPr/>
        </p:nvSpPr>
        <p:spPr>
          <a:xfrm>
            <a:off x="1752600" y="5715000"/>
            <a:ext cx="5410200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ts val="500"/>
              </a:spcBef>
              <a:spcAft>
                <a:spcPts val="500"/>
              </a:spcAft>
            </a:pPr>
            <a:r>
              <a:rPr sz="1800" b="1"/>
              <a:t>*</a:t>
            </a:r>
            <a:r>
              <a:rPr sz="1800" b="1" err="1"/>
              <a:t>Evariste</a:t>
            </a:r>
            <a:r>
              <a:rPr sz="1800" b="1"/>
              <a:t> Galois (1811-1832),</a:t>
            </a:r>
            <a:r>
              <a:rPr sz="1800"/>
              <a:t> French mathematician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51554" name="Title 15155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Modular Arithmetic</a:t>
            </a:r>
          </a:p>
        </p:txBody>
      </p:sp>
      <p:sp>
        <p:nvSpPr>
          <p:cNvPr id="151555" name="Text Placeholder 1515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400"/>
              <a:t>Here are the values for (a + b) mod 2:</a:t>
            </a:r>
            <a:endParaRPr sz="2400"/>
          </a:p>
          <a:p>
            <a:endParaRPr sz="2400"/>
          </a:p>
          <a:p>
            <a:pPr>
              <a:buNone/>
            </a:pPr>
            <a:r>
              <a:rPr sz="2400"/>
              <a:t>	and (a·b) mod 2:</a:t>
            </a:r>
            <a:endParaRPr sz="2400"/>
          </a:p>
          <a:p>
            <a:pPr>
              <a:buNone/>
            </a:pPr>
            <a:endParaRPr sz="2400"/>
          </a:p>
          <a:p>
            <a:pPr>
              <a:buNone/>
            </a:pPr>
            <a:endParaRPr sz="2400"/>
          </a:p>
          <a:p>
            <a:pPr algn="ctr">
              <a:buNone/>
            </a:pPr>
            <a:r>
              <a:t>Notice anything?</a:t>
            </a:r>
          </a:p>
        </p:txBody>
      </p:sp>
      <p:pic>
        <p:nvPicPr>
          <p:cNvPr id="151556" name="Picture 1515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0" y="1752600"/>
            <a:ext cx="695325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1557" name="Picture 1515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667000"/>
            <a:ext cx="619125" cy="9144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51558" name="Object 151557">
            <a:hlinkClick r:id="" action="ppaction://ole?verb="/>
          </p:cNvPr>
          <p:cNvGraphicFramePr/>
          <p:nvPr/>
        </p:nvGraphicFramePr>
        <p:xfrm>
          <a:off x="2819400" y="4724400"/>
          <a:ext cx="3505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650365" imgH="431800" progId="Equation.3">
                  <p:embed/>
                </p:oleObj>
              </mc:Choice>
              <mc:Fallback>
                <p:oleObj name="" r:id="rId3" imgW="1650365" imgH="431800" progId="Equation.3">
                  <p:embed/>
                  <p:pic>
                    <p:nvPicPr>
                      <p:cNvPr id="0" name="Picture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4724400"/>
                        <a:ext cx="3505200" cy="912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Text Box 151558"/>
          <p:cNvSpPr txBox="1"/>
          <p:nvPr/>
        </p:nvSpPr>
        <p:spPr>
          <a:xfrm>
            <a:off x="1524000" y="5943600"/>
            <a:ext cx="6172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000">
                <a:hlinkClick r:id="rId5"/>
              </a:rPr>
              <a:t>Try a Java applet which demonstrates modular 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63842" name="Title 16384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Modular Arithmetic</a:t>
            </a:r>
          </a:p>
        </p:txBody>
      </p:sp>
      <p:sp>
        <p:nvSpPr>
          <p:cNvPr id="163843" name="Text Placeholder 1638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400"/>
              <a:t>Another useful feature of arithmetic mod 2 is:</a:t>
            </a:r>
            <a:endParaRPr sz="2400"/>
          </a:p>
          <a:p>
            <a:pPr lvl="1"/>
            <a:r>
              <a:t>In the field </a:t>
            </a:r>
            <a:r>
              <a:rPr b="1"/>
              <a:t>Z</a:t>
            </a:r>
            <a:r>
              <a:rPr b="1" baseline="-25000"/>
              <a:t>2</a:t>
            </a:r>
            <a:r>
              <a:t>, ({0, 1})</a:t>
            </a:r>
            <a:r>
              <a:rPr b="1"/>
              <a:t>, </a:t>
            </a:r>
            <a:r>
              <a:t>there is only one inversion possible:</a:t>
            </a:r>
          </a:p>
          <a:p>
            <a:pPr lvl="4">
              <a:buNone/>
            </a:pPr>
            <a:r>
              <a:rPr sz="2400"/>
              <a:t>1/1 = 1</a:t>
            </a:r>
          </a:p>
          <a:p>
            <a:pPr lvl="1">
              <a:buNone/>
            </a:pPr>
            <a:r>
              <a:t>	so division is the same operation as multiplication!</a:t>
            </a:r>
          </a:p>
          <a:p>
            <a:endParaRPr sz="2400"/>
          </a:p>
          <a:p>
            <a:r>
              <a:rPr sz="2400"/>
              <a:t>Not surprisingly, the field </a:t>
            </a:r>
            <a:r>
              <a:rPr sz="2400" b="1"/>
              <a:t>Z</a:t>
            </a:r>
            <a:r>
              <a:rPr sz="2400" b="1" baseline="-25000"/>
              <a:t>2</a:t>
            </a:r>
            <a:r>
              <a:rPr sz="2400"/>
              <a:t> is an important tool to analyze certain cryptographic algorithms by computer.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48482" name="Title 14848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Modular Arithmetic</a:t>
            </a:r>
          </a:p>
        </p:txBody>
      </p:sp>
      <p:sp>
        <p:nvSpPr>
          <p:cNvPr id="148483" name="Text Placeholder 1484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200"/>
              <a:t>Cryptography uses modular arithmetic a great deal, because:</a:t>
            </a:r>
            <a:endParaRPr sz="2200"/>
          </a:p>
          <a:p>
            <a:pPr lvl="1"/>
            <a:r>
              <a:rPr sz="2000"/>
              <a:t>Calculating discrete logarithms and square roots mod </a:t>
            </a:r>
            <a:r>
              <a:rPr sz="2000" i="1"/>
              <a:t>n</a:t>
            </a:r>
            <a:r>
              <a:rPr sz="2000"/>
              <a:t> can be hard problems.</a:t>
            </a:r>
            <a:endParaRPr sz="2000"/>
          </a:p>
          <a:p>
            <a:pPr lvl="1"/>
            <a:r>
              <a:rPr sz="2000"/>
              <a:t>It's easier to work with on computers, because it restricts the range of all intermediate values and results</a:t>
            </a:r>
            <a:endParaRPr sz="2000"/>
          </a:p>
          <a:p>
            <a:pPr lvl="2"/>
            <a:r>
              <a:t>For a </a:t>
            </a:r>
            <a:r>
              <a:rPr i="1"/>
              <a:t>k</a:t>
            </a:r>
            <a:r>
              <a:t>-bit modulus, </a:t>
            </a:r>
            <a:r>
              <a:rPr i="1"/>
              <a:t>n</a:t>
            </a:r>
            <a:r>
              <a:t>, the intermediate results of any addition, subtraction, or multiplication will not exceed 2</a:t>
            </a:r>
            <a:r>
              <a:rPr i="1"/>
              <a:t>k</a:t>
            </a:r>
            <a:r>
              <a:t> bits in length.</a:t>
            </a:r>
          </a:p>
          <a:p>
            <a:pPr lvl="2"/>
            <a:r>
              <a:t>We can perform modular exponentiation without generating huge intermediate results</a:t>
            </a:r>
          </a:p>
          <a:p>
            <a:pPr lvl="2"/>
            <a:r>
              <a:t>Arithmetic operations, mod 2, are natural for computers, because of the equivalence of addition with XOR, and </a:t>
            </a:r>
            <a:r>
              <a:rPr sz="1800"/>
              <a:t>multiplication with AND, etc.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60770" name="Title 1607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Sources</a:t>
            </a:r>
          </a:p>
        </p:txBody>
      </p:sp>
      <p:sp>
        <p:nvSpPr>
          <p:cNvPr id="160771" name="Text Placeholder 1607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1800" i="1"/>
              <a:t>The Basics of Abstract Algebra, </a:t>
            </a:r>
            <a:r>
              <a:rPr sz="1800"/>
              <a:t>Paul E. Bland, Freeman</a:t>
            </a:r>
            <a:endParaRPr sz="1800"/>
          </a:p>
          <a:p>
            <a:r>
              <a:rPr sz="1800" i="1"/>
              <a:t>Introduction to Cryptography with Java Applets</a:t>
            </a:r>
            <a:r>
              <a:rPr sz="1800"/>
              <a:t>, David Bishop, Jones &amp; Bartlett</a:t>
            </a:r>
            <a:endParaRPr sz="1800"/>
          </a:p>
          <a:p>
            <a:r>
              <a:rPr sz="1800" i="1"/>
              <a:t>Practical Cryptography</a:t>
            </a:r>
            <a:r>
              <a:rPr sz="1800"/>
              <a:t>, </a:t>
            </a:r>
            <a:r>
              <a:rPr sz="1800" err="1"/>
              <a:t>Niels</a:t>
            </a:r>
            <a:r>
              <a:rPr sz="1800"/>
              <a:t> Ferguson and Bruce </a:t>
            </a:r>
            <a:r>
              <a:rPr sz="1800" err="1"/>
              <a:t>Schneier</a:t>
            </a:r>
            <a:r>
              <a:rPr sz="1800"/>
              <a:t>, Wiley</a:t>
            </a:r>
            <a:endParaRPr sz="1800"/>
          </a:p>
          <a:p>
            <a:r>
              <a:rPr sz="1800" i="1"/>
              <a:t>Concrete Mathematics</a:t>
            </a:r>
            <a:r>
              <a:rPr sz="1800"/>
              <a:t>, Graham, </a:t>
            </a:r>
            <a:r>
              <a:rPr sz="1800" err="1"/>
              <a:t>Knuth</a:t>
            </a:r>
            <a:r>
              <a:rPr sz="1800"/>
              <a:t>, and </a:t>
            </a:r>
            <a:r>
              <a:rPr sz="1800" err="1"/>
              <a:t>Patashnik</a:t>
            </a:r>
            <a:r>
              <a:rPr sz="1800"/>
              <a:t>, Addison-Wesley</a:t>
            </a:r>
            <a:endParaRPr sz="1800"/>
          </a:p>
          <a:p>
            <a:r>
              <a:rPr sz="1800" i="1"/>
              <a:t>Network Security: Private Communications in a Public World</a:t>
            </a:r>
            <a:r>
              <a:rPr sz="1800"/>
              <a:t>, </a:t>
            </a:r>
            <a:r>
              <a:rPr sz="1800" i="1"/>
              <a:t>Second Edition</a:t>
            </a:r>
            <a:r>
              <a:rPr sz="1800"/>
              <a:t> Charlie Kaufman, </a:t>
            </a:r>
            <a:r>
              <a:rPr sz="1800" err="1"/>
              <a:t>Radia</a:t>
            </a:r>
            <a:r>
              <a:rPr sz="1800"/>
              <a:t> </a:t>
            </a:r>
            <a:r>
              <a:rPr sz="1800" err="1"/>
              <a:t>Perlman</a:t>
            </a:r>
            <a:r>
              <a:rPr sz="1800"/>
              <a:t>, Mike </a:t>
            </a:r>
            <a:r>
              <a:rPr sz="1800" err="1"/>
              <a:t>Speciner</a:t>
            </a:r>
            <a:r>
              <a:rPr sz="1800"/>
              <a:t>, Prentice-Hall</a:t>
            </a:r>
            <a:endParaRPr sz="1800"/>
          </a:p>
          <a:p>
            <a:r>
              <a:rPr sz="1800" i="1"/>
              <a:t>Applied Cryptography: Protocols, Algorithms and Source Code in C, Second Edition,</a:t>
            </a:r>
            <a:r>
              <a:rPr sz="1800"/>
              <a:t> Bruce </a:t>
            </a:r>
            <a:r>
              <a:rPr sz="1800" err="1"/>
              <a:t>Schneier</a:t>
            </a:r>
            <a:r>
              <a:rPr sz="1800"/>
              <a:t>, Wiley</a:t>
            </a:r>
            <a:endParaRPr sz="1800" i="1"/>
          </a:p>
          <a:p>
            <a:r>
              <a:rPr sz="1800" i="1"/>
              <a:t>Cryptography and Network Security: Principles and Practices</a:t>
            </a:r>
            <a:r>
              <a:rPr sz="1800"/>
              <a:t>, William Stallings, Prentice-Hall</a:t>
            </a:r>
            <a:endParaRPr sz="1800"/>
          </a:p>
          <a:p>
            <a:r>
              <a:rPr sz="1800"/>
              <a:t>and a number of web sites...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76130" name="Title 17612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b="1"/>
              <a:t>Z</a:t>
            </a:r>
            <a:r>
              <a:rPr b="1" i="1" baseline="-25000"/>
              <a:t>n</a:t>
            </a:r>
            <a:r>
              <a:t>*</a:t>
            </a:r>
          </a:p>
        </p:txBody>
      </p:sp>
      <p:sp>
        <p:nvSpPr>
          <p:cNvPr id="176131" name="Text Placeholder 1761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b="1"/>
              <a:t>Z</a:t>
            </a:r>
            <a:r>
              <a:t> is the set of all integers</a:t>
            </a:r>
          </a:p>
          <a:p>
            <a:r>
              <a:t>We've seen that </a:t>
            </a:r>
            <a:r>
              <a:rPr b="1"/>
              <a:t>Z</a:t>
            </a:r>
            <a:r>
              <a:rPr b="1" i="1" baseline="-25000"/>
              <a:t>n</a:t>
            </a:r>
            <a:r>
              <a:t> is the set of integers mod </a:t>
            </a:r>
            <a:r>
              <a:rPr i="1"/>
              <a:t>n</a:t>
            </a:r>
          </a:p>
          <a:p>
            <a:pPr lvl="1"/>
            <a:r>
              <a:rPr b="1"/>
              <a:t>Z</a:t>
            </a:r>
            <a:r>
              <a:rPr b="1" baseline="-25000"/>
              <a:t>10</a:t>
            </a:r>
            <a:r>
              <a:t> = {0,1,2,3,4,5,6,7,8,9}</a:t>
            </a:r>
          </a:p>
          <a:p>
            <a:endParaRPr b="1"/>
          </a:p>
          <a:p>
            <a:r>
              <a:rPr b="1"/>
              <a:t>Z</a:t>
            </a:r>
            <a:r>
              <a:rPr b="1" i="1" baseline="-25000"/>
              <a:t>n</a:t>
            </a:r>
            <a:r>
              <a:rPr b="1"/>
              <a:t>*</a:t>
            </a:r>
            <a:r>
              <a:t> is defined as the set of mod </a:t>
            </a:r>
            <a:r>
              <a:rPr i="1"/>
              <a:t>n</a:t>
            </a:r>
            <a:r>
              <a:t> integers that are relatively prime to </a:t>
            </a:r>
            <a:r>
              <a:rPr i="1"/>
              <a:t>n</a:t>
            </a:r>
          </a:p>
          <a:p>
            <a:pPr lvl="1"/>
            <a:r>
              <a:rPr b="1"/>
              <a:t>Z</a:t>
            </a:r>
            <a:r>
              <a:rPr b="1" baseline="-25000"/>
              <a:t>10</a:t>
            </a:r>
            <a:r>
              <a:rPr b="1"/>
              <a:t>*</a:t>
            </a:r>
            <a:r>
              <a:t> = {1,3,7,9}    </a:t>
            </a:r>
            <a:r>
              <a:rPr sz="2000"/>
              <a:t>(0 is missing because gcd(0, 10) = 10)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77154" name="Title 17715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b="1"/>
              <a:t>Z</a:t>
            </a:r>
            <a:r>
              <a:rPr b="1" i="1" baseline="-25000"/>
              <a:t>n</a:t>
            </a:r>
            <a:r>
              <a:t>*</a:t>
            </a:r>
          </a:p>
        </p:txBody>
      </p:sp>
      <p:sp>
        <p:nvSpPr>
          <p:cNvPr id="177155" name="Text Placeholder 177154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848600" cy="4267200"/>
          </a:xfrm>
          <a:ln/>
        </p:spPr>
        <p:txBody>
          <a:bodyPr/>
          <a:p>
            <a:r>
              <a:rPr sz="2400"/>
              <a:t>The multiplication table for </a:t>
            </a:r>
            <a:r>
              <a:rPr sz="2400" b="1"/>
              <a:t>Z</a:t>
            </a:r>
            <a:r>
              <a:rPr sz="2400" b="1" baseline="-25000"/>
              <a:t>10</a:t>
            </a:r>
            <a:r>
              <a:rPr sz="2400"/>
              <a:t>* provides some surprises:</a:t>
            </a:r>
            <a:endParaRPr sz="2400"/>
          </a:p>
          <a:p>
            <a:r>
              <a:rPr sz="2400"/>
              <a:t>Notice anything?</a:t>
            </a:r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endParaRPr sz="2400"/>
          </a:p>
          <a:p>
            <a:pPr marL="1830705" lvl="4" indent="0">
              <a:buNone/>
            </a:pPr>
            <a:endParaRPr sz="2400"/>
          </a:p>
        </p:txBody>
      </p:sp>
      <p:graphicFrame>
        <p:nvGraphicFramePr>
          <p:cNvPr id="177156" name="Object 177155"/>
          <p:cNvGraphicFramePr/>
          <p:nvPr/>
        </p:nvGraphicFramePr>
        <p:xfrm>
          <a:off x="3500438" y="2286000"/>
          <a:ext cx="5643562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5640705" imgH="1389380" progId="Word.Document.8">
                  <p:embed/>
                </p:oleObj>
              </mc:Choice>
              <mc:Fallback>
                <p:oleObj name="" r:id="rId1" imgW="5640705" imgH="1389380" progId="Word.Document.8">
                  <p:embed/>
                  <p:pic>
                    <p:nvPicPr>
                      <p:cNvPr id="0" name="Picture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0438" y="2286000"/>
                        <a:ext cx="5643562" cy="1390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7" name="Text Box 177156"/>
          <p:cNvSpPr txBox="1"/>
          <p:nvPr/>
        </p:nvSpPr>
        <p:spPr>
          <a:xfrm>
            <a:off x="1447800" y="3657600"/>
            <a:ext cx="5791200" cy="2462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76530" indent="-176530">
              <a:spcBef>
                <a:spcPct val="50000"/>
              </a:spcBef>
              <a:buChar char="•"/>
            </a:pPr>
            <a:r>
              <a:rPr sz="1800" b="1"/>
              <a:t>Every element in Z</a:t>
            </a:r>
            <a:r>
              <a:rPr sz="1800" b="1" baseline="-25000"/>
              <a:t>10</a:t>
            </a:r>
            <a:r>
              <a:rPr sz="1800" b="1"/>
              <a:t>* is present in the table, and no other elements other than those are present.</a:t>
            </a:r>
            <a:br>
              <a:rPr sz="1800" b="1"/>
            </a:br>
            <a:r>
              <a:rPr sz="1800" b="1"/>
              <a:t>Furthermore, every element in Z</a:t>
            </a:r>
            <a:r>
              <a:rPr sz="1800" b="1" baseline="-25000"/>
              <a:t>10</a:t>
            </a:r>
            <a:r>
              <a:rPr sz="1800" b="1"/>
              <a:t>* is present in every row of the table.</a:t>
            </a:r>
            <a:r>
              <a:rPr sz="2000" b="1"/>
              <a:t>  </a:t>
            </a:r>
            <a:endParaRPr sz="2000" b="1"/>
          </a:p>
          <a:p>
            <a:pPr marL="290830" lvl="1" indent="0" algn="ctr">
              <a:spcBef>
                <a:spcPct val="20000"/>
              </a:spcBef>
              <a:spcAft>
                <a:spcPct val="20000"/>
              </a:spcAft>
            </a:pPr>
            <a:r>
              <a:rPr b="1">
                <a:solidFill>
                  <a:srgbClr val="FF3300"/>
                </a:solidFill>
              </a:rPr>
              <a:t>What does this mean for Z</a:t>
            </a:r>
            <a:r>
              <a:rPr b="1" baseline="-25000">
                <a:solidFill>
                  <a:srgbClr val="FF3300"/>
                </a:solidFill>
              </a:rPr>
              <a:t>10</a:t>
            </a:r>
            <a:r>
              <a:rPr b="1">
                <a:solidFill>
                  <a:srgbClr val="FF3300"/>
                </a:solidFill>
              </a:rPr>
              <a:t>*?</a:t>
            </a:r>
            <a:endParaRPr>
              <a:solidFill>
                <a:srgbClr val="FF3300"/>
              </a:solidFill>
            </a:endParaRPr>
          </a:p>
          <a:p>
            <a:pPr marL="176530" indent="-176530">
              <a:buChar char="•"/>
            </a:pPr>
            <a:r>
              <a:t>It turns out that this is true for all </a:t>
            </a:r>
            <a:r>
              <a:rPr i="1"/>
              <a:t>n</a:t>
            </a:r>
            <a:r>
              <a:t>:</a:t>
            </a:r>
          </a:p>
          <a:p>
            <a:pPr marL="290830" lvl="1" indent="0" algn="ctr"/>
            <a:r>
              <a:rPr b="1"/>
              <a:t>Z</a:t>
            </a:r>
            <a:r>
              <a:rPr b="1" i="1" baseline="-25000"/>
              <a:t>n</a:t>
            </a:r>
            <a:r>
              <a:rPr b="1"/>
              <a:t>*</a:t>
            </a:r>
            <a:r>
              <a:t> </a:t>
            </a:r>
            <a:r>
              <a:rPr b="1"/>
              <a:t>is closed under multiplication mod </a:t>
            </a:r>
            <a:r>
              <a:rPr b="1" i="1"/>
              <a:t>n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71010" name="Title 1710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err="1"/>
              <a:t>Fermat's</a:t>
            </a:r>
            <a:r>
              <a:t> Little Theorem</a:t>
            </a:r>
          </a:p>
        </p:txBody>
      </p:sp>
      <p:sp>
        <p:nvSpPr>
          <p:cNvPr id="171011" name="Text Placeholder 171010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772400" cy="2590800"/>
          </a:xfrm>
          <a:ln/>
        </p:spPr>
        <p:txBody>
          <a:bodyPr/>
          <a:p>
            <a:r>
              <a:rPr sz="2400"/>
              <a:t>*</a:t>
            </a:r>
            <a:r>
              <a:rPr sz="2400" err="1"/>
              <a:t>Fermat's</a:t>
            </a:r>
            <a:r>
              <a:rPr sz="2400"/>
              <a:t> Little Theorem states:</a:t>
            </a:r>
            <a:endParaRPr sz="2400"/>
          </a:p>
          <a:p>
            <a:pPr lvl="1"/>
            <a:r>
              <a:rPr sz="2000"/>
              <a:t>If </a:t>
            </a:r>
            <a:r>
              <a:rPr sz="2000" i="1"/>
              <a:t>p</a:t>
            </a:r>
            <a:r>
              <a:rPr sz="2000"/>
              <a:t> is prime and </a:t>
            </a:r>
            <a:r>
              <a:rPr sz="2000" i="1"/>
              <a:t>a</a:t>
            </a:r>
            <a:r>
              <a:rPr sz="2000"/>
              <a:t> is a positive integer not divisible by </a:t>
            </a:r>
            <a:r>
              <a:rPr sz="2000" i="1"/>
              <a:t>p</a:t>
            </a:r>
            <a:r>
              <a:rPr sz="2000"/>
              <a:t>, then:</a:t>
            </a:r>
            <a:endParaRPr sz="2000"/>
          </a:p>
          <a:p>
            <a:pPr lvl="1"/>
            <a:endParaRPr sz="2000"/>
          </a:p>
          <a:p>
            <a:pPr lvl="1"/>
            <a:endParaRPr sz="2000"/>
          </a:p>
          <a:p>
            <a:pPr lvl="1"/>
            <a:r>
              <a:rPr sz="2000"/>
              <a:t>If we multiply both sides by </a:t>
            </a:r>
            <a:r>
              <a:rPr sz="2000" i="1"/>
              <a:t>a</a:t>
            </a:r>
            <a:r>
              <a:rPr sz="2000"/>
              <a:t>, we can come up with an alternative form:</a:t>
            </a:r>
            <a:endParaRPr sz="2000"/>
          </a:p>
        </p:txBody>
      </p:sp>
      <p:sp>
        <p:nvSpPr>
          <p:cNvPr id="171012" name="Text Box 171011"/>
          <p:cNvSpPr txBox="1"/>
          <p:nvPr/>
        </p:nvSpPr>
        <p:spPr>
          <a:xfrm>
            <a:off x="990600" y="5257800"/>
            <a:ext cx="6858000" cy="12001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1800" b="1"/>
              <a:t>*Pierre de </a:t>
            </a:r>
            <a:r>
              <a:rPr sz="1800" b="1" err="1"/>
              <a:t>Fermat</a:t>
            </a:r>
            <a:r>
              <a:rPr sz="1800" b="1"/>
              <a:t> (1601 - 1665)</a:t>
            </a:r>
            <a:r>
              <a:rPr sz="1800"/>
              <a:t>, French mathematician most famous for </a:t>
            </a:r>
            <a:r>
              <a:rPr sz="1800" i="1" err="1"/>
              <a:t>Fermat's</a:t>
            </a:r>
            <a:r>
              <a:rPr sz="1800" i="1"/>
              <a:t> Last Theorem</a:t>
            </a:r>
            <a:r>
              <a:rPr sz="1800"/>
              <a:t>, which was considered one of mathematics' most difficult theorems, and has only recently been finally proven.   His Little Theorem has nothing to do with his Last Theorem.</a:t>
            </a:r>
            <a:endParaRPr sz="2000"/>
          </a:p>
        </p:txBody>
      </p:sp>
      <p:graphicFrame>
        <p:nvGraphicFramePr>
          <p:cNvPr id="171013" name="Object 171012"/>
          <p:cNvGraphicFramePr/>
          <p:nvPr/>
        </p:nvGraphicFramePr>
        <p:xfrm>
          <a:off x="2819400" y="2624138"/>
          <a:ext cx="19748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901065" imgH="228600" progId="Equation.3">
                  <p:embed/>
                </p:oleObj>
              </mc:Choice>
              <mc:Fallback>
                <p:oleObj name="" r:id="rId1" imgW="901065" imgH="228600" progId="Equation.3">
                  <p:embed/>
                  <p:pic>
                    <p:nvPicPr>
                      <p:cNvPr id="0" name="Picture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2624138"/>
                        <a:ext cx="1974850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4" name="Object 171013"/>
          <p:cNvGraphicFramePr/>
          <p:nvPr/>
        </p:nvGraphicFramePr>
        <p:xfrm>
          <a:off x="2263775" y="3962400"/>
          <a:ext cx="30861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409700" imgH="228600" progId="Equation.3">
                  <p:embed/>
                </p:oleObj>
              </mc:Choice>
              <mc:Fallback>
                <p:oleObj name="" r:id="rId3" imgW="1409700" imgH="228600" progId="Equation.3">
                  <p:embed/>
                  <p:pic>
                    <p:nvPicPr>
                      <p:cNvPr id="0" name="Picture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3775" y="3962400"/>
                        <a:ext cx="3086100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72034" name="Title 1720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err="1"/>
              <a:t>Euler's</a:t>
            </a:r>
            <a:r>
              <a:t> </a:t>
            </a:r>
            <a:r>
              <a:rPr err="1"/>
              <a:t>Totient</a:t>
            </a:r>
            <a:r>
              <a:t> Function</a:t>
            </a:r>
          </a:p>
        </p:txBody>
      </p:sp>
      <p:sp>
        <p:nvSpPr>
          <p:cNvPr id="172035" name="Text Placeholder 172034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ln/>
        </p:spPr>
        <p:txBody>
          <a:bodyPr/>
          <a:p>
            <a:r>
              <a:rPr sz="2200"/>
              <a:t>An important quantity in number theory is *</a:t>
            </a:r>
            <a:r>
              <a:rPr sz="2200" b="1" i="1" err="1"/>
              <a:t>Euler's</a:t>
            </a:r>
            <a:r>
              <a:rPr sz="2200" b="1" i="1"/>
              <a:t> </a:t>
            </a:r>
            <a:r>
              <a:rPr sz="2200" b="1" i="1" err="1"/>
              <a:t>Totient</a:t>
            </a:r>
            <a:r>
              <a:rPr sz="2200" b="1" i="1"/>
              <a:t> Function</a:t>
            </a:r>
            <a:r>
              <a:rPr sz="2200"/>
              <a:t>:</a:t>
            </a:r>
            <a:endParaRPr sz="2200"/>
          </a:p>
          <a:p>
            <a:pPr lvl="1"/>
            <a:r>
              <a:rPr sz="2000" b="1"/>
              <a:t>The number of positive integers less than </a:t>
            </a:r>
            <a:r>
              <a:rPr sz="2000" b="1" i="1"/>
              <a:t>n</a:t>
            </a:r>
            <a:r>
              <a:rPr sz="2000" b="1"/>
              <a:t>, that are relatively prime to </a:t>
            </a:r>
            <a:r>
              <a:rPr sz="2000" b="1" i="1"/>
              <a:t>n</a:t>
            </a:r>
            <a:r>
              <a:rPr sz="2000" b="1"/>
              <a:t>.  </a:t>
            </a:r>
            <a:endParaRPr sz="2000" b="1"/>
          </a:p>
          <a:p>
            <a:r>
              <a:rPr sz="2200"/>
              <a:t>It is written         : </a:t>
            </a:r>
            <a:endParaRPr sz="2200"/>
          </a:p>
          <a:p>
            <a:endParaRPr sz="2200"/>
          </a:p>
          <a:p>
            <a:endParaRPr sz="2200"/>
          </a:p>
          <a:p>
            <a:endParaRPr sz="2200"/>
          </a:p>
          <a:p>
            <a:r>
              <a:rPr sz="2200"/>
              <a:t>In other words, </a:t>
            </a:r>
            <a:r>
              <a:rPr sz="2200" err="1"/>
              <a:t>Euler's</a:t>
            </a:r>
            <a:r>
              <a:rPr sz="2200"/>
              <a:t> </a:t>
            </a:r>
            <a:r>
              <a:rPr sz="2200" err="1"/>
              <a:t>Totient</a:t>
            </a:r>
            <a:r>
              <a:rPr sz="2200"/>
              <a:t> Function         is </a:t>
            </a:r>
            <a:r>
              <a:rPr sz="2200" b="1" i="1"/>
              <a:t>the number of elements in</a:t>
            </a:r>
            <a:r>
              <a:rPr sz="2200"/>
              <a:t> </a:t>
            </a:r>
            <a:r>
              <a:rPr sz="2200" b="1"/>
              <a:t>Z</a:t>
            </a:r>
            <a:r>
              <a:rPr sz="2200" b="1" i="1" baseline="-25000"/>
              <a:t>n</a:t>
            </a:r>
            <a:r>
              <a:rPr sz="2200" b="1"/>
              <a:t>*</a:t>
            </a:r>
            <a:endParaRPr sz="2200"/>
          </a:p>
        </p:txBody>
      </p:sp>
      <p:graphicFrame>
        <p:nvGraphicFramePr>
          <p:cNvPr id="172036" name="Object 172035"/>
          <p:cNvGraphicFramePr/>
          <p:nvPr/>
        </p:nvGraphicFramePr>
        <p:xfrm>
          <a:off x="1600200" y="3340100"/>
          <a:ext cx="35052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246630" imgH="660400" progId="Equation.3">
                  <p:embed/>
                </p:oleObj>
              </mc:Choice>
              <mc:Fallback>
                <p:oleObj name="" r:id="rId1" imgW="2246630" imgH="660400" progId="Equation.3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3340100"/>
                        <a:ext cx="3505200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172036"/>
          <p:cNvGraphicFramePr/>
          <p:nvPr/>
        </p:nvGraphicFramePr>
        <p:xfrm>
          <a:off x="2333625" y="2909888"/>
          <a:ext cx="5762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317500" imgH="203200" progId="Equation.3">
                  <p:embed/>
                </p:oleObj>
              </mc:Choice>
              <mc:Fallback>
                <p:oleObj name="" r:id="rId3" imgW="317500" imgH="203200" progId="Equation.3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3625" y="2909888"/>
                        <a:ext cx="576263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8" name="Text Box 172037"/>
          <p:cNvSpPr txBox="1"/>
          <p:nvPr/>
        </p:nvSpPr>
        <p:spPr>
          <a:xfrm>
            <a:off x="1295400" y="5410200"/>
            <a:ext cx="60198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2000"/>
              <a:t>*</a:t>
            </a:r>
            <a:r>
              <a:rPr sz="2000" b="1" err="1"/>
              <a:t>Leonhard</a:t>
            </a:r>
            <a:r>
              <a:rPr sz="2000" b="1"/>
              <a:t> Euler (1707 - 1783)</a:t>
            </a:r>
            <a:r>
              <a:rPr sz="2000"/>
              <a:t>, Swiss mathematician</a:t>
            </a:r>
          </a:p>
        </p:txBody>
      </p:sp>
      <p:graphicFrame>
        <p:nvGraphicFramePr>
          <p:cNvPr id="172039" name="Object 172038"/>
          <p:cNvGraphicFramePr/>
          <p:nvPr/>
        </p:nvGraphicFramePr>
        <p:xfrm>
          <a:off x="5514975" y="4510088"/>
          <a:ext cx="5762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317500" imgH="203200" progId="Equation.3">
                  <p:embed/>
                </p:oleObj>
              </mc:Choice>
              <mc:Fallback>
                <p:oleObj name="" r:id="rId5" imgW="317500" imgH="203200" progId="Equation.3">
                  <p:embed/>
                  <p:pic>
                    <p:nvPicPr>
                      <p:cNvPr id="0" name="Picture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4975" y="4510088"/>
                        <a:ext cx="576263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73058" name="Title 17305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err="1"/>
              <a:t>Euler's</a:t>
            </a:r>
            <a:r>
              <a:t> </a:t>
            </a:r>
            <a:r>
              <a:rPr err="1"/>
              <a:t>Totient</a:t>
            </a:r>
            <a:r>
              <a:t> Function</a:t>
            </a:r>
          </a:p>
        </p:txBody>
      </p:sp>
      <p:sp>
        <p:nvSpPr>
          <p:cNvPr id="173059" name="Text Placeholder 173058"/>
          <p:cNvSpPr>
            <a:spLocks noGrp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  <a:ln/>
        </p:spPr>
        <p:txBody>
          <a:bodyPr/>
          <a:p>
            <a:r>
              <a:rPr sz="2200"/>
              <a:t>Assume we have two distinct prime numbers, </a:t>
            </a:r>
            <a:r>
              <a:rPr sz="2200" i="1"/>
              <a:t>p</a:t>
            </a:r>
            <a:r>
              <a:rPr sz="2200"/>
              <a:t> and </a:t>
            </a:r>
            <a:r>
              <a:rPr sz="2200" i="1"/>
              <a:t>q</a:t>
            </a:r>
            <a:r>
              <a:rPr sz="2200" i="1">
                <a:sym typeface="Math B" pitchFamily="2" charset="2"/>
              </a:rPr>
              <a:t>, </a:t>
            </a:r>
            <a:r>
              <a:rPr sz="2200">
                <a:sym typeface="Math B" pitchFamily="2" charset="2"/>
              </a:rPr>
              <a:t>and an integer </a:t>
            </a:r>
            <a:r>
              <a:rPr sz="2200" i="1">
                <a:sym typeface="Math B" pitchFamily="2" charset="2"/>
              </a:rPr>
              <a:t>n</a:t>
            </a:r>
            <a:r>
              <a:rPr sz="2200">
                <a:sym typeface="Math B" pitchFamily="2" charset="2"/>
              </a:rPr>
              <a:t> = </a:t>
            </a:r>
            <a:r>
              <a:rPr sz="2200" i="1" err="1">
                <a:sym typeface="Math B" pitchFamily="2" charset="2"/>
              </a:rPr>
              <a:t>pq</a:t>
            </a:r>
            <a:endParaRPr sz="2400" i="1">
              <a:sym typeface="Math B" pitchFamily="2" charset="2"/>
            </a:endParaRPr>
          </a:p>
          <a:p>
            <a:pPr lvl="1"/>
            <a:r>
              <a:rPr sz="2000"/>
              <a:t>Then:</a:t>
            </a:r>
            <a:endParaRPr sz="2000"/>
          </a:p>
          <a:p>
            <a:pPr lvl="1"/>
            <a:endParaRPr sz="2000"/>
          </a:p>
          <a:p>
            <a:pPr lvl="1"/>
            <a:r>
              <a:rPr sz="2000"/>
              <a:t>The set of residues in </a:t>
            </a:r>
            <a:r>
              <a:rPr sz="2000" b="1" i="1"/>
              <a:t>Z</a:t>
            </a:r>
            <a:r>
              <a:rPr sz="2000" b="1" i="1" baseline="-25000"/>
              <a:t>n</a:t>
            </a:r>
            <a:r>
              <a:rPr sz="2000"/>
              <a:t> i s{0,1,...,(</a:t>
            </a:r>
            <a:r>
              <a:rPr sz="2000" i="1" err="1"/>
              <a:t>pq</a:t>
            </a:r>
            <a:r>
              <a:rPr sz="2000"/>
              <a:t> - 1)}</a:t>
            </a:r>
            <a:endParaRPr sz="2000"/>
          </a:p>
          <a:p>
            <a:pPr lvl="1"/>
            <a:r>
              <a:rPr sz="2000"/>
              <a:t>The residues that are not relatively prime to </a:t>
            </a:r>
            <a:r>
              <a:rPr sz="2000" i="1"/>
              <a:t>n</a:t>
            </a:r>
            <a:r>
              <a:rPr sz="2000"/>
              <a:t> are:</a:t>
            </a:r>
            <a:endParaRPr sz="2000"/>
          </a:p>
          <a:p>
            <a:pPr lvl="2"/>
            <a:r>
              <a:rPr sz="1800"/>
              <a:t>The set {</a:t>
            </a:r>
            <a:r>
              <a:rPr sz="1800" i="1"/>
              <a:t>p</a:t>
            </a:r>
            <a:r>
              <a:rPr sz="1800"/>
              <a:t>, 2</a:t>
            </a:r>
            <a:r>
              <a:rPr sz="1800" i="1"/>
              <a:t>p</a:t>
            </a:r>
            <a:r>
              <a:rPr sz="1800"/>
              <a:t>, ... ,(</a:t>
            </a:r>
            <a:r>
              <a:rPr sz="1800" i="1"/>
              <a:t>q</a:t>
            </a:r>
            <a:r>
              <a:rPr sz="1800"/>
              <a:t> - 1)</a:t>
            </a:r>
            <a:r>
              <a:rPr sz="1800" i="1"/>
              <a:t>p</a:t>
            </a:r>
            <a:r>
              <a:rPr sz="1800"/>
              <a:t>}, the set {</a:t>
            </a:r>
            <a:r>
              <a:rPr sz="1800" i="1"/>
              <a:t>q</a:t>
            </a:r>
            <a:r>
              <a:rPr sz="1800"/>
              <a:t>, 2</a:t>
            </a:r>
            <a:r>
              <a:rPr sz="1800" i="1"/>
              <a:t>q</a:t>
            </a:r>
            <a:r>
              <a:rPr sz="1800"/>
              <a:t>, ... ,(</a:t>
            </a:r>
            <a:r>
              <a:rPr sz="1800" i="1"/>
              <a:t>p</a:t>
            </a:r>
            <a:r>
              <a:rPr sz="1800"/>
              <a:t> - 1)</a:t>
            </a:r>
            <a:r>
              <a:rPr sz="1800" i="1"/>
              <a:t>q</a:t>
            </a:r>
            <a:r>
              <a:rPr sz="1800"/>
              <a:t>}, and 0</a:t>
            </a:r>
            <a:endParaRPr sz="1800"/>
          </a:p>
          <a:p>
            <a:pPr lvl="1"/>
            <a:r>
              <a:rPr sz="2000"/>
              <a:t>So:</a:t>
            </a:r>
            <a:endParaRPr sz="2000"/>
          </a:p>
        </p:txBody>
      </p:sp>
      <p:graphicFrame>
        <p:nvGraphicFramePr>
          <p:cNvPr id="173060" name="Object 173059"/>
          <p:cNvGraphicFramePr/>
          <p:nvPr/>
        </p:nvGraphicFramePr>
        <p:xfrm>
          <a:off x="2057400" y="2438400"/>
          <a:ext cx="5410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715260" imgH="203200" progId="Equation.3">
                  <p:embed/>
                </p:oleObj>
              </mc:Choice>
              <mc:Fallback>
                <p:oleObj name="" r:id="rId1" imgW="2715260" imgH="203200" progId="Equation.3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7400" y="2438400"/>
                        <a:ext cx="541020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1" name="Object 173060"/>
          <p:cNvGraphicFramePr/>
          <p:nvPr/>
        </p:nvGraphicFramePr>
        <p:xfrm>
          <a:off x="2133600" y="4267200"/>
          <a:ext cx="32766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943100" imgH="889000" progId="Equation.3">
                  <p:embed/>
                </p:oleObj>
              </mc:Choice>
              <mc:Fallback>
                <p:oleObj name="" r:id="rId3" imgW="1943100" imgH="889000" progId="Equation.3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4267200"/>
                        <a:ext cx="32766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74082" name="Title 17408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err="1"/>
              <a:t>Euler's</a:t>
            </a:r>
            <a:r>
              <a:t> </a:t>
            </a:r>
            <a:r>
              <a:rPr err="1"/>
              <a:t>Totient</a:t>
            </a:r>
            <a:r>
              <a:t> Function</a:t>
            </a:r>
          </a:p>
        </p:txBody>
      </p:sp>
      <p:graphicFrame>
        <p:nvGraphicFramePr>
          <p:cNvPr id="174083" name="Text Placeholder 174082"/>
          <p:cNvGraphicFramePr>
            <a:graphicFrameLocks noGrp="1"/>
          </p:cNvGraphicFramePr>
          <p:nvPr>
            <p:ph type="body" idx="1"/>
          </p:nvPr>
        </p:nvGraphicFramePr>
        <p:xfrm>
          <a:off x="1752600" y="2286000"/>
          <a:ext cx="5257800" cy="389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6104890" imgH="4518025" progId="Excel.Chart.8">
                  <p:embed/>
                </p:oleObj>
              </mc:Choice>
              <mc:Fallback>
                <p:oleObj name="" r:id="rId1" imgW="6104890" imgH="4518025" progId="Excel.Chart.8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2286000"/>
                        <a:ext cx="5257800" cy="38909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4" name="Rectangles 174083"/>
          <p:cNvSpPr/>
          <p:nvPr/>
        </p:nvSpPr>
        <p:spPr>
          <a:xfrm>
            <a:off x="685800" y="1447800"/>
            <a:ext cx="77724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31775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3405" lvl="1" indent="-22733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0425" lvl="2" indent="-1727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146175" lvl="3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33830" lvl="4" indent="-1733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sz="2400"/>
              <a:t>Here is what the Euler </a:t>
            </a:r>
            <a:r>
              <a:rPr sz="2400" err="1"/>
              <a:t>Totient</a:t>
            </a:r>
            <a:r>
              <a:rPr sz="2400"/>
              <a:t> Function values look like for small values of </a:t>
            </a:r>
            <a:r>
              <a:rPr sz="2400" i="1"/>
              <a:t>n</a:t>
            </a:r>
            <a:r>
              <a:rPr sz="2400"/>
              <a:t>.  </a:t>
            </a:r>
            <a:r>
              <a:rPr sz="2000"/>
              <a:t>(The dotted red line is the line </a:t>
            </a:r>
            <a:r>
              <a:rPr sz="2000" i="1"/>
              <a:t>f</a:t>
            </a:r>
            <a:r>
              <a:rPr sz="2000"/>
              <a:t>(</a:t>
            </a:r>
            <a:r>
              <a:rPr sz="2000" i="1"/>
              <a:t>n</a:t>
            </a:r>
            <a:r>
              <a:rPr sz="2000"/>
              <a:t>) = </a:t>
            </a:r>
            <a:r>
              <a:rPr sz="2000" i="1"/>
              <a:t>n</a:t>
            </a:r>
            <a:r>
              <a:rPr sz="2000"/>
              <a:t> - 1)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79202" name="Title 17920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Summary</a:t>
            </a:r>
          </a:p>
        </p:txBody>
      </p:sp>
      <p:sp>
        <p:nvSpPr>
          <p:cNvPr id="179203" name="Text Placeholder 1792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400"/>
              <a:t>Whew!  That's all the math we're going to do for now!</a:t>
            </a:r>
            <a:endParaRPr sz="2400"/>
          </a:p>
          <a:p>
            <a:endParaRPr sz="2400"/>
          </a:p>
          <a:p>
            <a:r>
              <a:rPr sz="2400"/>
              <a:t>We'll </a:t>
            </a:r>
            <a:r>
              <a:rPr sz="2400" dirty="0"/>
              <a:t>relate</a:t>
            </a:r>
            <a:r>
              <a:rPr sz="2400"/>
              <a:t> this to the cryptographic algorithms we're going to study in the near future.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41314" name="Title 14131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Modular Arithmetic</a:t>
            </a:r>
          </a:p>
        </p:txBody>
      </p:sp>
      <p:sp>
        <p:nvSpPr>
          <p:cNvPr id="141315" name="Text Placeholder 1413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400" b="1" i="1"/>
              <a:t>Modular Arithmetic</a:t>
            </a:r>
            <a:r>
              <a:rPr sz="2400"/>
              <a:t> is one of the main tools provided by number theory</a:t>
            </a:r>
            <a:endParaRPr sz="2400"/>
          </a:p>
          <a:p>
            <a:pPr lvl="1"/>
            <a:r>
              <a:rPr sz="2000"/>
              <a:t>The </a:t>
            </a:r>
            <a:r>
              <a:rPr sz="2000" b="1" i="1"/>
              <a:t>quotient</a:t>
            </a:r>
            <a:r>
              <a:rPr sz="2000"/>
              <a:t> of </a:t>
            </a:r>
            <a:r>
              <a:rPr sz="2000" i="1"/>
              <a:t>n</a:t>
            </a:r>
            <a:r>
              <a:rPr sz="2000"/>
              <a:t> divided by </a:t>
            </a:r>
            <a:r>
              <a:rPr sz="2000" i="1"/>
              <a:t>m</a:t>
            </a:r>
            <a:r>
              <a:rPr sz="2000"/>
              <a:t> is            , where </a:t>
            </a:r>
            <a:r>
              <a:rPr sz="2000" i="1"/>
              <a:t>m</a:t>
            </a:r>
            <a:r>
              <a:rPr sz="2000"/>
              <a:t> and </a:t>
            </a:r>
            <a:r>
              <a:rPr sz="2000" i="1"/>
              <a:t>n</a:t>
            </a:r>
            <a:r>
              <a:rPr sz="2000"/>
              <a:t> are positive integers</a:t>
            </a:r>
            <a:endParaRPr sz="2000"/>
          </a:p>
          <a:p>
            <a:pPr lvl="1"/>
            <a:r>
              <a:rPr sz="2000"/>
              <a:t>The </a:t>
            </a:r>
            <a:r>
              <a:rPr sz="2000" b="1" i="1"/>
              <a:t>remainder</a:t>
            </a:r>
            <a:r>
              <a:rPr sz="2000"/>
              <a:t> of this division is called '</a:t>
            </a:r>
            <a:r>
              <a:rPr sz="2000" i="1"/>
              <a:t>n</a:t>
            </a:r>
            <a:r>
              <a:rPr sz="2000"/>
              <a:t> mod </a:t>
            </a:r>
            <a:r>
              <a:rPr sz="2000" i="1"/>
              <a:t>m</a:t>
            </a:r>
            <a:r>
              <a:rPr sz="2000"/>
              <a:t>'</a:t>
            </a:r>
            <a:endParaRPr sz="2000"/>
          </a:p>
          <a:p>
            <a:pPr lvl="1"/>
            <a:r>
              <a:rPr sz="2000"/>
              <a:t>So, the following holds:</a:t>
            </a:r>
            <a:endParaRPr sz="2000"/>
          </a:p>
          <a:p>
            <a:pPr lvl="1"/>
            <a:endParaRPr sz="2000"/>
          </a:p>
          <a:p>
            <a:pPr lvl="1">
              <a:buNone/>
            </a:pPr>
            <a:r>
              <a:rPr sz="2000"/>
              <a:t>	where the first term is the quotient and the second the remainder.</a:t>
            </a:r>
            <a:endParaRPr sz="2000"/>
          </a:p>
        </p:txBody>
      </p:sp>
      <p:graphicFrame>
        <p:nvGraphicFramePr>
          <p:cNvPr id="141316" name="Object 141315"/>
          <p:cNvGraphicFramePr/>
          <p:nvPr/>
        </p:nvGraphicFramePr>
        <p:xfrm>
          <a:off x="4791075" y="2484438"/>
          <a:ext cx="7524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44500" imgH="228600" progId="Equation.3">
                  <p:embed/>
                </p:oleObj>
              </mc:Choice>
              <mc:Fallback>
                <p:oleObj name="" r:id="rId1" imgW="444500" imgH="2286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91075" y="2484438"/>
                        <a:ext cx="752475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141316"/>
          <p:cNvGraphicFramePr/>
          <p:nvPr/>
        </p:nvGraphicFramePr>
        <p:xfrm>
          <a:off x="2362200" y="3857625"/>
          <a:ext cx="3048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435100" imgH="228600" progId="Equation.3">
                  <p:embed/>
                </p:oleObj>
              </mc:Choice>
              <mc:Fallback>
                <p:oleObj name="" r:id="rId3" imgW="1435100" imgH="2286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3857625"/>
                        <a:ext cx="304800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42338" name="Title 14233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Modular Arithmetic</a:t>
            </a:r>
          </a:p>
        </p:txBody>
      </p:sp>
      <p:sp>
        <p:nvSpPr>
          <p:cNvPr id="142339" name="Text Placeholder 1423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Another way of putting this is:</a:t>
            </a:r>
          </a:p>
          <a:p>
            <a:pPr lvl="1"/>
            <a:r>
              <a:rPr sz="2000"/>
              <a:t>Given any positive integer </a:t>
            </a:r>
            <a:r>
              <a:rPr sz="2000" i="1"/>
              <a:t>n</a:t>
            </a:r>
            <a:r>
              <a:rPr sz="2000"/>
              <a:t> and any integer </a:t>
            </a:r>
            <a:r>
              <a:rPr sz="2000" i="1"/>
              <a:t>m</a:t>
            </a:r>
            <a:r>
              <a:rPr sz="2000"/>
              <a:t>, if we divide </a:t>
            </a:r>
            <a:r>
              <a:rPr sz="2000" i="1"/>
              <a:t>m</a:t>
            </a:r>
            <a:r>
              <a:rPr sz="2000"/>
              <a:t> by </a:t>
            </a:r>
            <a:r>
              <a:rPr sz="2000" i="1"/>
              <a:t>n</a:t>
            </a:r>
            <a:r>
              <a:rPr sz="2000"/>
              <a:t>, we get an integer quotient, </a:t>
            </a:r>
            <a:r>
              <a:rPr sz="2000" i="1"/>
              <a:t>q</a:t>
            </a:r>
            <a:r>
              <a:rPr sz="2000"/>
              <a:t>, and integer remainder, </a:t>
            </a:r>
            <a:r>
              <a:rPr sz="2000" i="1"/>
              <a:t>r</a:t>
            </a:r>
            <a:r>
              <a:rPr sz="2000"/>
              <a:t>, that obey the following relationship:</a:t>
            </a:r>
            <a:endParaRPr sz="2000"/>
          </a:p>
          <a:p>
            <a:pPr lvl="1"/>
            <a:endParaRPr sz="2000"/>
          </a:p>
          <a:p>
            <a:pPr lvl="1"/>
            <a:r>
              <a:rPr sz="2000"/>
              <a:t>The remainder, </a:t>
            </a:r>
            <a:r>
              <a:rPr sz="2000" i="1"/>
              <a:t>r</a:t>
            </a:r>
            <a:r>
              <a:rPr sz="2000"/>
              <a:t>, is often referred to as a </a:t>
            </a:r>
            <a:r>
              <a:rPr sz="2000" b="1" i="1"/>
              <a:t>residue</a:t>
            </a:r>
            <a:r>
              <a:rPr sz="2000"/>
              <a:t> of </a:t>
            </a:r>
            <a:r>
              <a:rPr sz="2000" i="1"/>
              <a:t>m</a:t>
            </a:r>
            <a:r>
              <a:rPr sz="2000"/>
              <a:t> modulo </a:t>
            </a:r>
            <a:r>
              <a:rPr sz="2000" i="1"/>
              <a:t>n</a:t>
            </a:r>
            <a:r>
              <a:rPr sz="2000"/>
              <a:t>, and is the smallest non-negative integer that differs from </a:t>
            </a:r>
            <a:r>
              <a:rPr sz="2000" i="1"/>
              <a:t>m</a:t>
            </a:r>
            <a:r>
              <a:rPr sz="2000"/>
              <a:t> by a multiple of </a:t>
            </a:r>
            <a:r>
              <a:rPr sz="2000" i="1"/>
              <a:t>n</a:t>
            </a:r>
            <a:r>
              <a:rPr sz="2000"/>
              <a:t>.</a:t>
            </a:r>
            <a:endParaRPr sz="2000" i="1"/>
          </a:p>
          <a:p>
            <a:pPr lvl="2">
              <a:buNone/>
            </a:pPr>
            <a:r>
              <a:t>	For example, </a:t>
            </a:r>
          </a:p>
        </p:txBody>
      </p:sp>
      <p:graphicFrame>
        <p:nvGraphicFramePr>
          <p:cNvPr id="142340" name="Object 142339"/>
          <p:cNvGraphicFramePr/>
          <p:nvPr/>
        </p:nvGraphicFramePr>
        <p:xfrm>
          <a:off x="1919288" y="3124200"/>
          <a:ext cx="48244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451100" imgH="228600" progId="Equation.3">
                  <p:embed/>
                </p:oleObj>
              </mc:Choice>
              <mc:Fallback>
                <p:oleObj name="" r:id="rId1" imgW="2451100" imgH="2286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3124200"/>
                        <a:ext cx="4824412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142340"/>
          <p:cNvGraphicFramePr/>
          <p:nvPr/>
        </p:nvGraphicFramePr>
        <p:xfrm>
          <a:off x="2024063" y="4953000"/>
          <a:ext cx="5097462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881630" imgH="431800" progId="Equation.3">
                  <p:embed/>
                </p:oleObj>
              </mc:Choice>
              <mc:Fallback>
                <p:oleObj name="" r:id="rId3" imgW="2881630" imgH="431800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4063" y="4953000"/>
                        <a:ext cx="5097462" cy="760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43362" name="Title 1433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Modular Arithmetic</a:t>
            </a:r>
          </a:p>
        </p:txBody>
      </p:sp>
      <p:sp>
        <p:nvSpPr>
          <p:cNvPr id="143363" name="Text Placeholder 143362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924800" cy="4419600"/>
          </a:xfrm>
          <a:ln/>
        </p:spPr>
        <p:txBody>
          <a:bodyPr/>
          <a:p>
            <a:r>
              <a:rPr sz="2200"/>
              <a:t>Two integers, </a:t>
            </a:r>
            <a:r>
              <a:rPr sz="2200" i="1"/>
              <a:t>a</a:t>
            </a:r>
            <a:r>
              <a:rPr sz="2200"/>
              <a:t> and </a:t>
            </a:r>
            <a:r>
              <a:rPr sz="2200" i="1"/>
              <a:t>b</a:t>
            </a:r>
            <a:r>
              <a:rPr sz="2200"/>
              <a:t> are said to be </a:t>
            </a:r>
            <a:r>
              <a:rPr sz="2200" b="1" i="1"/>
              <a:t>congruent</a:t>
            </a:r>
            <a:r>
              <a:rPr sz="2200"/>
              <a:t> (denoted by      ) if:</a:t>
            </a:r>
            <a:endParaRPr sz="2200"/>
          </a:p>
          <a:p>
            <a:endParaRPr sz="2200"/>
          </a:p>
          <a:p>
            <a:pPr>
              <a:buNone/>
            </a:pPr>
            <a:r>
              <a:rPr sz="2200"/>
              <a:t>	that is, "</a:t>
            </a:r>
            <a:r>
              <a:rPr sz="2200" b="1" i="1"/>
              <a:t>a</a:t>
            </a:r>
            <a:r>
              <a:rPr sz="2200" b="1"/>
              <a:t> is congruent to </a:t>
            </a:r>
            <a:r>
              <a:rPr sz="2200" b="1" i="1"/>
              <a:t>b</a:t>
            </a:r>
            <a:r>
              <a:rPr sz="2200" b="1"/>
              <a:t> modulo </a:t>
            </a:r>
            <a:r>
              <a:rPr sz="2200" b="1" i="1"/>
              <a:t>m</a:t>
            </a:r>
            <a:r>
              <a:rPr sz="2200"/>
              <a:t>"</a:t>
            </a:r>
            <a:endParaRPr sz="2200"/>
          </a:p>
          <a:p>
            <a:r>
              <a:rPr sz="2200"/>
              <a:t>Alternatively, </a:t>
            </a:r>
            <a:r>
              <a:rPr sz="2200" b="1"/>
              <a:t>in arithmetic modulo </a:t>
            </a:r>
            <a:r>
              <a:rPr sz="2200" b="1" i="1"/>
              <a:t>m</a:t>
            </a:r>
            <a:r>
              <a:rPr sz="2200"/>
              <a:t>, </a:t>
            </a:r>
            <a:r>
              <a:rPr sz="2200" i="1"/>
              <a:t>a</a:t>
            </a:r>
            <a:r>
              <a:rPr sz="2200"/>
              <a:t> and </a:t>
            </a:r>
            <a:r>
              <a:rPr sz="2200" i="1"/>
              <a:t>b</a:t>
            </a:r>
            <a:r>
              <a:rPr sz="2200"/>
              <a:t> are </a:t>
            </a:r>
            <a:r>
              <a:rPr sz="2200" b="1" i="1"/>
              <a:t>equivalent</a:t>
            </a:r>
            <a:r>
              <a:rPr sz="2200"/>
              <a:t> if their difference, (</a:t>
            </a:r>
            <a:r>
              <a:rPr sz="2200" i="1"/>
              <a:t>a</a:t>
            </a:r>
            <a:r>
              <a:rPr sz="2200"/>
              <a:t> - </a:t>
            </a:r>
            <a:r>
              <a:rPr sz="2200" i="1"/>
              <a:t>b</a:t>
            </a:r>
            <a:r>
              <a:rPr sz="2200"/>
              <a:t>), is a multiple of </a:t>
            </a:r>
            <a:r>
              <a:rPr sz="2200" i="1"/>
              <a:t>m</a:t>
            </a:r>
            <a:r>
              <a:rPr sz="2200"/>
              <a:t>; that is, </a:t>
            </a:r>
            <a:r>
              <a:rPr sz="2200" i="1"/>
              <a:t>m </a:t>
            </a:r>
            <a:r>
              <a:rPr sz="2200"/>
              <a:t>| (</a:t>
            </a:r>
            <a:r>
              <a:rPr sz="2200" i="1"/>
              <a:t>a</a:t>
            </a:r>
            <a:r>
              <a:rPr sz="2200"/>
              <a:t> - </a:t>
            </a:r>
            <a:r>
              <a:rPr sz="2200" i="1"/>
              <a:t>b</a:t>
            </a:r>
            <a:r>
              <a:rPr sz="2200"/>
              <a:t>)</a:t>
            </a:r>
            <a:endParaRPr sz="2200"/>
          </a:p>
          <a:p>
            <a:r>
              <a:rPr sz="2200"/>
              <a:t>The set of integers </a:t>
            </a:r>
            <a:r>
              <a:rPr sz="2200" b="1" i="1"/>
              <a:t>Z</a:t>
            </a:r>
            <a:r>
              <a:rPr sz="2200" b="1" i="1" baseline="-25000"/>
              <a:t>m</a:t>
            </a:r>
            <a:r>
              <a:rPr sz="2200"/>
              <a:t> = {0,1, ... </a:t>
            </a:r>
            <a:r>
              <a:rPr sz="2200" i="1"/>
              <a:t>m </a:t>
            </a:r>
            <a:r>
              <a:rPr sz="2200"/>
              <a:t>- 1} form </a:t>
            </a:r>
            <a:r>
              <a:rPr sz="2200" b="1"/>
              <a:t>the complete set of residues modulo </a:t>
            </a:r>
            <a:r>
              <a:rPr sz="2200" b="1" i="1"/>
              <a:t>m</a:t>
            </a:r>
            <a:r>
              <a:rPr sz="2200"/>
              <a:t> -- there are only </a:t>
            </a:r>
            <a:r>
              <a:rPr sz="2200" i="1"/>
              <a:t>m</a:t>
            </a:r>
            <a:r>
              <a:rPr sz="2200"/>
              <a:t> different integers, mod </a:t>
            </a:r>
            <a:r>
              <a:rPr sz="2200" i="1"/>
              <a:t>m</a:t>
            </a:r>
            <a:endParaRPr sz="2200" b="1" i="1"/>
          </a:p>
          <a:p>
            <a:r>
              <a:rPr sz="2200"/>
              <a:t>The operation </a:t>
            </a:r>
            <a:r>
              <a:rPr sz="2200" i="1"/>
              <a:t>a</a:t>
            </a:r>
            <a:r>
              <a:rPr sz="2200"/>
              <a:t> mod </a:t>
            </a:r>
            <a:r>
              <a:rPr sz="2200" i="1"/>
              <a:t>m</a:t>
            </a:r>
            <a:r>
              <a:rPr sz="2200"/>
              <a:t> denotes the residue of </a:t>
            </a:r>
            <a:r>
              <a:rPr sz="2200" i="1"/>
              <a:t>a</a:t>
            </a:r>
            <a:r>
              <a:rPr sz="2200"/>
              <a:t>, such that the residue is some integer from 0 to </a:t>
            </a:r>
            <a:r>
              <a:rPr sz="2200" i="1"/>
              <a:t>m</a:t>
            </a:r>
            <a:r>
              <a:rPr sz="2200"/>
              <a:t> - 1.  This operation is known as a </a:t>
            </a:r>
            <a:r>
              <a:rPr sz="2200" b="1" i="1"/>
              <a:t>modular reduction</a:t>
            </a:r>
            <a:r>
              <a:rPr sz="2200"/>
              <a:t>.</a:t>
            </a:r>
            <a:endParaRPr sz="2200"/>
          </a:p>
          <a:p>
            <a:pPr lvl="1"/>
            <a:r>
              <a:rPr sz="2000"/>
              <a:t>Example:</a:t>
            </a:r>
            <a:endParaRPr sz="2000"/>
          </a:p>
        </p:txBody>
      </p:sp>
      <p:graphicFrame>
        <p:nvGraphicFramePr>
          <p:cNvPr id="143364" name="Object 143363"/>
          <p:cNvGraphicFramePr/>
          <p:nvPr/>
        </p:nvGraphicFramePr>
        <p:xfrm>
          <a:off x="1828800" y="2095500"/>
          <a:ext cx="4953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461895" imgH="203200" progId="Equation.3">
                  <p:embed/>
                </p:oleObj>
              </mc:Choice>
              <mc:Fallback>
                <p:oleObj name="" r:id="rId1" imgW="2461895" imgH="203200" progId="Equation.3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2095500"/>
                        <a:ext cx="49530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143364"/>
          <p:cNvGraphicFramePr/>
          <p:nvPr/>
        </p:nvGraphicFramePr>
        <p:xfrm>
          <a:off x="7686675" y="1752600"/>
          <a:ext cx="3048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27000" imgH="114300" progId="Equation.3">
                  <p:embed/>
                </p:oleObj>
              </mc:Choice>
              <mc:Fallback>
                <p:oleObj name="" r:id="rId3" imgW="127000" imgH="114300" progId="Equation.3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86675" y="1752600"/>
                        <a:ext cx="304800" cy="27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143365"/>
          <p:cNvGraphicFramePr/>
          <p:nvPr/>
        </p:nvGraphicFramePr>
        <p:xfrm>
          <a:off x="2438400" y="5638800"/>
          <a:ext cx="3810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2068195" imgH="203200" progId="Equation.3">
                  <p:embed/>
                </p:oleObj>
              </mc:Choice>
              <mc:Fallback>
                <p:oleObj name="" r:id="rId5" imgW="2068195" imgH="203200" progId="Equation.3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5638800"/>
                        <a:ext cx="381000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44386" name="Title 14438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Modular Arithmetic</a:t>
            </a:r>
          </a:p>
        </p:txBody>
      </p:sp>
      <p:sp>
        <p:nvSpPr>
          <p:cNvPr id="144387" name="Text Placeholder 1443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200"/>
              <a:t>Congruence is an </a:t>
            </a:r>
            <a:r>
              <a:rPr sz="2200" b="1" i="1"/>
              <a:t>equivalence relation</a:t>
            </a:r>
            <a:r>
              <a:rPr sz="2200"/>
              <a:t> -- that is, it satisfies:</a:t>
            </a:r>
            <a:endParaRPr sz="2200"/>
          </a:p>
          <a:p>
            <a:pPr lvl="1">
              <a:buNone/>
            </a:pPr>
            <a:endParaRPr sz="2000"/>
          </a:p>
          <a:p>
            <a:pPr lvl="1">
              <a:buNone/>
            </a:pPr>
            <a:endParaRPr sz="2000"/>
          </a:p>
          <a:p>
            <a:pPr lvl="1">
              <a:buNone/>
            </a:pPr>
            <a:endParaRPr sz="2000"/>
          </a:p>
          <a:p>
            <a:pPr lvl="1">
              <a:buNone/>
            </a:pPr>
            <a:endParaRPr sz="2000"/>
          </a:p>
          <a:p>
            <a:r>
              <a:rPr sz="2200"/>
              <a:t>Finding the smallest non-negative integer to which </a:t>
            </a:r>
            <a:r>
              <a:rPr sz="2200" i="1"/>
              <a:t>k</a:t>
            </a:r>
            <a:r>
              <a:rPr sz="2200"/>
              <a:t> is congruent modulo </a:t>
            </a:r>
            <a:r>
              <a:rPr sz="2200" i="1"/>
              <a:t>n</a:t>
            </a:r>
            <a:r>
              <a:rPr sz="2200"/>
              <a:t> is called </a:t>
            </a:r>
            <a:r>
              <a:rPr sz="2200" b="1"/>
              <a:t>reducing </a:t>
            </a:r>
            <a:r>
              <a:rPr sz="2200" b="1" i="1"/>
              <a:t>k</a:t>
            </a:r>
            <a:r>
              <a:rPr sz="2200" b="1"/>
              <a:t> modulo </a:t>
            </a:r>
            <a:r>
              <a:rPr sz="2200" b="1" i="1"/>
              <a:t>n</a:t>
            </a:r>
            <a:endParaRPr sz="2200"/>
          </a:p>
        </p:txBody>
      </p:sp>
      <p:graphicFrame>
        <p:nvGraphicFramePr>
          <p:cNvPr id="144388" name="Object 144387"/>
          <p:cNvGraphicFramePr/>
          <p:nvPr/>
        </p:nvGraphicFramePr>
        <p:xfrm>
          <a:off x="1371600" y="2209800"/>
          <a:ext cx="48768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678430" imgH="660400" progId="Equation.3">
                  <p:embed/>
                </p:oleObj>
              </mc:Choice>
              <mc:Fallback>
                <p:oleObj name="" r:id="rId1" imgW="2678430" imgH="660400" progId="Equation.3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2209800"/>
                        <a:ext cx="4876800" cy="1201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45410" name="Title 1454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Modular Arithmetic</a:t>
            </a:r>
            <a:endParaRPr sz="3500"/>
          </a:p>
        </p:txBody>
      </p:sp>
      <p:sp>
        <p:nvSpPr>
          <p:cNvPr id="145411" name="Text Placeholder 1454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200"/>
              <a:t>We can also </a:t>
            </a:r>
            <a:r>
              <a:rPr sz="2200" b="1" i="1"/>
              <a:t>add</a:t>
            </a:r>
            <a:r>
              <a:rPr sz="2200"/>
              <a:t> and </a:t>
            </a:r>
            <a:r>
              <a:rPr sz="2200" b="1" i="1"/>
              <a:t>subtract</a:t>
            </a:r>
            <a:r>
              <a:rPr sz="2200"/>
              <a:t> congruent elements without losing congruence:</a:t>
            </a:r>
            <a:endParaRPr sz="2200"/>
          </a:p>
          <a:p/>
          <a:p>
            <a:endParaRPr sz="2200"/>
          </a:p>
          <a:p>
            <a:endParaRPr sz="2200"/>
          </a:p>
          <a:p>
            <a:r>
              <a:rPr sz="2200" b="1" i="1"/>
              <a:t>Multiplication</a:t>
            </a:r>
            <a:r>
              <a:rPr sz="2200"/>
              <a:t> also works:</a:t>
            </a:r>
          </a:p>
          <a:p/>
        </p:txBody>
      </p:sp>
      <p:graphicFrame>
        <p:nvGraphicFramePr>
          <p:cNvPr id="145414" name="Object 145413"/>
          <p:cNvGraphicFramePr/>
          <p:nvPr/>
        </p:nvGraphicFramePr>
        <p:xfrm>
          <a:off x="1546225" y="2514600"/>
          <a:ext cx="53641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729230" imgH="431800" progId="Equation.3">
                  <p:embed/>
                </p:oleObj>
              </mc:Choice>
              <mc:Fallback>
                <p:oleObj name="" r:id="rId1" imgW="2729230" imgH="431800" progId="Equation.3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6225" y="2514600"/>
                        <a:ext cx="5364163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145415"/>
          <p:cNvGraphicFramePr/>
          <p:nvPr/>
        </p:nvGraphicFramePr>
        <p:xfrm>
          <a:off x="1493838" y="4438650"/>
          <a:ext cx="6245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3476625" imgH="203200" progId="Equation.3">
                  <p:embed/>
                </p:oleObj>
              </mc:Choice>
              <mc:Fallback>
                <p:oleObj name="" r:id="rId3" imgW="3476625" imgH="203200" progId="Equation.3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3838" y="4438650"/>
                        <a:ext cx="624522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47458" name="Title 14745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Modular Arithmetic</a:t>
            </a:r>
            <a:endParaRPr sz="3500"/>
          </a:p>
        </p:txBody>
      </p:sp>
      <p:sp>
        <p:nvSpPr>
          <p:cNvPr id="147459" name="Text Placeholder 1474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200"/>
              <a:t>Modular arithmetic is like ordinary arithmetic.  It is:</a:t>
            </a:r>
            <a:endParaRPr sz="2200"/>
          </a:p>
          <a:p>
            <a:pPr lvl="1"/>
            <a:r>
              <a:rPr sz="2000" b="1" i="1"/>
              <a:t>commutative</a:t>
            </a:r>
            <a:r>
              <a:rPr sz="2000"/>
              <a:t> (for addition and multiplication)</a:t>
            </a:r>
            <a:endParaRPr sz="2000"/>
          </a:p>
          <a:p>
            <a:pPr lvl="2">
              <a:buNone/>
            </a:pPr>
            <a:r>
              <a:rPr sz="1800" i="1"/>
              <a:t>a</a:t>
            </a:r>
            <a:r>
              <a:rPr sz="1800"/>
              <a:t> + </a:t>
            </a:r>
            <a:r>
              <a:rPr sz="1800" i="1"/>
              <a:t>b</a:t>
            </a:r>
            <a:r>
              <a:rPr sz="1800"/>
              <a:t> = </a:t>
            </a:r>
            <a:r>
              <a:rPr sz="1800" i="1"/>
              <a:t>b</a:t>
            </a:r>
            <a:r>
              <a:rPr sz="1800"/>
              <a:t> + </a:t>
            </a:r>
            <a:r>
              <a:rPr sz="1800" i="1"/>
              <a:t>a</a:t>
            </a:r>
            <a:endParaRPr sz="1800"/>
          </a:p>
          <a:p>
            <a:pPr lvl="1"/>
            <a:r>
              <a:rPr sz="2000" b="1" i="1"/>
              <a:t>associative</a:t>
            </a:r>
            <a:endParaRPr sz="2000" b="1" i="1"/>
          </a:p>
          <a:p>
            <a:pPr lvl="2">
              <a:buNone/>
            </a:pPr>
            <a:r>
              <a:rPr sz="1800"/>
              <a:t>(</a:t>
            </a:r>
            <a:r>
              <a:rPr sz="1800" i="1"/>
              <a:t>a</a:t>
            </a:r>
            <a:r>
              <a:rPr sz="1800"/>
              <a:t> + </a:t>
            </a:r>
            <a:r>
              <a:rPr sz="1800" i="1"/>
              <a:t>b</a:t>
            </a:r>
            <a:r>
              <a:rPr sz="1800"/>
              <a:t>) + </a:t>
            </a:r>
            <a:r>
              <a:rPr sz="1800" i="1"/>
              <a:t>c</a:t>
            </a:r>
            <a:r>
              <a:rPr sz="1800"/>
              <a:t> = </a:t>
            </a:r>
            <a:r>
              <a:rPr sz="1800" i="1"/>
              <a:t>a</a:t>
            </a:r>
            <a:r>
              <a:rPr sz="1800"/>
              <a:t> + (</a:t>
            </a:r>
            <a:r>
              <a:rPr sz="1800" i="1"/>
              <a:t>b</a:t>
            </a:r>
            <a:r>
              <a:rPr sz="1800"/>
              <a:t> + </a:t>
            </a:r>
            <a:r>
              <a:rPr sz="1800" i="1"/>
              <a:t>c</a:t>
            </a:r>
            <a:r>
              <a:rPr sz="1800"/>
              <a:t>)</a:t>
            </a:r>
            <a:endParaRPr sz="1800"/>
          </a:p>
          <a:p>
            <a:pPr>
              <a:buNone/>
            </a:pPr>
            <a:r>
              <a:rPr sz="2000"/>
              <a:t>	</a:t>
            </a:r>
            <a:r>
              <a:rPr sz="1800"/>
              <a:t>and </a:t>
            </a:r>
            <a:endParaRPr sz="2000"/>
          </a:p>
          <a:p>
            <a:pPr lvl="1"/>
            <a:r>
              <a:rPr sz="2000" b="1" i="1"/>
              <a:t>distributive</a:t>
            </a:r>
            <a:endParaRPr sz="2000" b="1" i="1"/>
          </a:p>
          <a:p>
            <a:pPr lvl="3">
              <a:buNone/>
            </a:pPr>
            <a:r>
              <a:rPr i="1"/>
              <a:t>a</a:t>
            </a:r>
            <a:r>
              <a:t>(</a:t>
            </a:r>
            <a:r>
              <a:rPr i="1"/>
              <a:t>b</a:t>
            </a:r>
            <a:r>
              <a:t> + </a:t>
            </a:r>
            <a:r>
              <a:rPr i="1"/>
              <a:t>c</a:t>
            </a:r>
            <a:r>
              <a:t>) = (</a:t>
            </a:r>
            <a:r>
              <a:rPr i="1" err="1"/>
              <a:t>ab</a:t>
            </a:r>
            <a:r>
              <a:t>) + (</a:t>
            </a:r>
            <a:r>
              <a:rPr i="1"/>
              <a:t>ac</a:t>
            </a:r>
            <a:r>
              <a:t>) </a:t>
            </a:r>
          </a:p>
          <a:p>
            <a:pPr lvl="2">
              <a:buNone/>
            </a:pPr>
            <a:r>
              <a:rPr sz="1600"/>
              <a:t>and </a:t>
            </a:r>
            <a:endParaRPr sz="1800"/>
          </a:p>
          <a:p>
            <a:pPr lvl="3">
              <a:buNone/>
            </a:pPr>
            <a:r>
              <a:t>(</a:t>
            </a:r>
            <a:r>
              <a:rPr i="1"/>
              <a:t>b</a:t>
            </a:r>
            <a:r>
              <a:t> + </a:t>
            </a:r>
            <a:r>
              <a:rPr i="1"/>
              <a:t>c</a:t>
            </a:r>
            <a:r>
              <a:t>)</a:t>
            </a:r>
            <a:r>
              <a:rPr i="1"/>
              <a:t>a</a:t>
            </a:r>
            <a:r>
              <a:t> = (</a:t>
            </a:r>
            <a:r>
              <a:rPr i="1" err="1"/>
              <a:t>ba</a:t>
            </a:r>
            <a:r>
              <a:t>) + (</a:t>
            </a:r>
            <a:r>
              <a:rPr i="1"/>
              <a:t>ca</a:t>
            </a:r>
            <a:r>
              <a:t>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146434" name="Title 1464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Modular Arithmetic</a:t>
            </a:r>
          </a:p>
        </p:txBody>
      </p:sp>
      <p:sp>
        <p:nvSpPr>
          <p:cNvPr id="146435" name="Text Placeholder 1464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400"/>
              <a:t>A very important property of modular arithmetic is:</a:t>
            </a:r>
            <a:endParaRPr sz="2400"/>
          </a:p>
          <a:p>
            <a:pPr lvl="1"/>
            <a:r>
              <a:rPr sz="2000" b="1" i="1"/>
              <a:t>Reducing each intermediate result modulo m yields the same result as doing the entire calculation, and then reducing the result to modulo m:</a:t>
            </a:r>
            <a:endParaRPr sz="2000" b="1" i="1"/>
          </a:p>
          <a:p>
            <a:pPr lvl="1"/>
            <a:endParaRPr sz="2000" b="1" i="1"/>
          </a:p>
          <a:p>
            <a:pPr lvl="1"/>
            <a:endParaRPr sz="2000" b="1" i="1"/>
          </a:p>
          <a:p>
            <a:pPr lvl="1"/>
            <a:endParaRPr sz="2000" b="1" i="1"/>
          </a:p>
          <a:p>
            <a:pPr lvl="1"/>
            <a:endParaRPr sz="2000" b="1" i="1"/>
          </a:p>
          <a:p>
            <a:pPr lvl="1"/>
            <a:endParaRPr sz="2000" b="1" i="1"/>
          </a:p>
          <a:p>
            <a:pPr lvl="1"/>
            <a:r>
              <a:rPr sz="2000"/>
              <a:t>This means that we can do modular arithmetic without worrying about whether we will exceed some large arithmetic bound -- so such calculations can be done on computers, even for large integer values.</a:t>
            </a:r>
            <a:endParaRPr sz="2000"/>
          </a:p>
          <a:p>
            <a:pPr lvl="1"/>
            <a:endParaRPr sz="2000"/>
          </a:p>
        </p:txBody>
      </p:sp>
      <p:graphicFrame>
        <p:nvGraphicFramePr>
          <p:cNvPr id="146438" name="Object 146437"/>
          <p:cNvGraphicFramePr/>
          <p:nvPr/>
        </p:nvGraphicFramePr>
        <p:xfrm>
          <a:off x="1676400" y="3200400"/>
          <a:ext cx="61595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3632200" imgH="889000" progId="Equation.3">
                  <p:embed/>
                </p:oleObj>
              </mc:Choice>
              <mc:Fallback>
                <p:oleObj name="" r:id="rId1" imgW="3632200" imgH="889000" progId="Equation.3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3200400"/>
                        <a:ext cx="6159500" cy="150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mputerSecurity.po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0066CC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Office97\Templates\ComputerSecurity.pot</Template>
  <TotalTime>0</TotalTime>
  <Words>8904</Words>
  <Application>WPS Presentation</Application>
  <PresentationFormat>On-screen Show</PresentationFormat>
  <Paragraphs>319</Paragraphs>
  <Slides>26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26</vt:i4>
      </vt:variant>
    </vt:vector>
  </HeadingPairs>
  <TitlesOfParts>
    <vt:vector size="63" baseType="lpstr">
      <vt:lpstr>Arial</vt:lpstr>
      <vt:lpstr>SimSun</vt:lpstr>
      <vt:lpstr>Wingdings</vt:lpstr>
      <vt:lpstr>Times New Roman</vt:lpstr>
      <vt:lpstr>Math B</vt:lpstr>
      <vt:lpstr>Segoe Print</vt:lpstr>
      <vt:lpstr>Microsoft YaHei</vt:lpstr>
      <vt:lpstr>Arial Unicode MS</vt:lpstr>
      <vt:lpstr>ComputerSecurity.pot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Excel.Chart.8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I, Me, Myself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creator>Bryan J. Higgs</dc:creator>
  <cp:lastModifiedBy>Lenovo</cp:lastModifiedBy>
  <cp:revision>37</cp:revision>
  <cp:lastPrinted>2004-02-01T04:26:33Z</cp:lastPrinted>
  <dcterms:created xsi:type="dcterms:W3CDTF">2004-01-15T22:47:17Z</dcterms:created>
  <dcterms:modified xsi:type="dcterms:W3CDTF">2023-10-04T08:13:07Z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0795636E4A5A44AB9910BC2A0B5BA23C_13</vt:lpwstr>
  </property>
  <property fmtid="{D5CDD505-2E9C-101B-9397-08002B2CF9AE}" pid="3" name="KSOProductBuildVer">
    <vt:lpwstr>1033-12.2.0.13215</vt:lpwstr>
  </property>
</Properties>
</file>