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Lst>
  <p:sldSz cx="9144000" cy="6858000" type="screen4x3"/>
  <p:notesSz cx="6858000" cy="9144000"/>
  <p:defaultTextStyle>
    <a:defPPr>
      <a:defRPr lang="en-GB"/>
    </a:defPPr>
    <a:lvl1pPr marL="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chemeClr val="bg1"/>
        </a:solidFill>
        <a:latin typeface="Arial" panose="020B0604020202020204" pitchFamily="34" charset="0"/>
        <a:ea typeface="MS PGothic" panose="020B0600070205080204" pitchFamily="32" charset="-128"/>
        <a:cs typeface="+mn-cs"/>
      </a:defRPr>
    </a:lvl1pPr>
    <a:lvl2pPr marL="742950" lvl="1" indent="-28575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FFFFFF"/>
        </a:solidFill>
        <a:latin typeface="Arial" panose="020B0604020202020204" pitchFamily="34" charset="0"/>
        <a:ea typeface="MS PGothic" panose="020B0600070205080204" pitchFamily="32" charset="-128"/>
        <a:cs typeface="+mn-cs"/>
      </a:defRPr>
    </a:lvl2pPr>
    <a:lvl3pPr marL="1143000" lvl="2"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FFFFFF"/>
        </a:solidFill>
        <a:latin typeface="Arial" panose="020B0604020202020204" pitchFamily="34" charset="0"/>
        <a:ea typeface="MS PGothic" panose="020B0600070205080204" pitchFamily="32" charset="-128"/>
        <a:cs typeface="+mn-cs"/>
      </a:defRPr>
    </a:lvl3pPr>
    <a:lvl4pPr marL="1600200" lvl="3"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FFFFFF"/>
        </a:solidFill>
        <a:latin typeface="Arial" panose="020B0604020202020204" pitchFamily="34" charset="0"/>
        <a:ea typeface="MS PGothic" panose="020B0600070205080204" pitchFamily="32" charset="-128"/>
        <a:cs typeface="+mn-cs"/>
      </a:defRPr>
    </a:lvl4pPr>
    <a:lvl5pPr marL="2057400" lvl="4"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FFFFFF"/>
        </a:solidFill>
        <a:latin typeface="Arial" panose="020B0604020202020204" pitchFamily="34" charset="0"/>
        <a:ea typeface="MS PGothic" panose="020B0600070205080204" pitchFamily="32" charset="-128"/>
        <a:cs typeface="+mn-cs"/>
      </a:defRPr>
    </a:lvl5pPr>
    <a:lvl6pPr marL="2286000" lvl="5"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FFFFFF"/>
        </a:solidFill>
        <a:latin typeface="Arial" panose="020B0604020202020204" pitchFamily="34" charset="0"/>
        <a:ea typeface="MS PGothic" panose="020B0600070205080204" pitchFamily="32" charset="-128"/>
        <a:cs typeface="+mn-cs"/>
      </a:defRPr>
    </a:lvl6pPr>
    <a:lvl7pPr marL="2743200" lvl="6"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FFFFFF"/>
        </a:solidFill>
        <a:latin typeface="Arial" panose="020B0604020202020204" pitchFamily="34" charset="0"/>
        <a:ea typeface="MS PGothic" panose="020B0600070205080204" pitchFamily="32" charset="-128"/>
        <a:cs typeface="+mn-cs"/>
      </a:defRPr>
    </a:lvl7pPr>
    <a:lvl8pPr marL="3200400" lvl="7"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FFFFFF"/>
        </a:solidFill>
        <a:latin typeface="Arial" panose="020B0604020202020204" pitchFamily="34" charset="0"/>
        <a:ea typeface="MS PGothic" panose="020B0600070205080204" pitchFamily="32" charset="-128"/>
        <a:cs typeface="+mn-cs"/>
      </a:defRPr>
    </a:lvl8pPr>
    <a:lvl9pPr marL="3657600" lvl="8"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FFFFFF"/>
        </a:solidFill>
        <a:latin typeface="Arial" panose="020B0604020202020204" pitchFamily="34" charset="0"/>
        <a:ea typeface="MS PGothic" panose="020B0600070205080204" pitchFamily="32"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5" d="100"/>
          <a:sy n="85" d="100"/>
        </p:scale>
        <p:origin x="-780" y="-84"/>
      </p:cViewPr>
      <p:guideLst>
        <p:guide orient="horz" pos="2160"/>
        <p:guide pos="2880"/>
      </p:guideLst>
    </p:cSldViewPr>
  </p:slideViewPr>
  <p:outlineViewPr>
    <p:cViewPr varScale="1">
      <p:scale>
        <a:sx n="170" d="200"/>
        <a:sy n="170" d="200"/>
      </p:scale>
      <p:origin x="-780" y="-84"/>
    </p:cViewPr>
  </p:outlineViewPr>
  <p:gridSpacing cx="45006" cy="45006"/>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073" name="Rounded Rectangle 3072"/>
          <p:cNvSpPr/>
          <p:nvPr/>
        </p:nvSpPr>
        <p:spPr>
          <a:xfrm>
            <a:off x="0" y="0"/>
            <a:ext cx="6858000" cy="9144000"/>
          </a:xfrm>
          <a:prstGeom prst="roundRect">
            <a:avLst>
              <a:gd name="adj" fmla="val 23"/>
            </a:avLst>
          </a:prstGeom>
          <a:solidFill>
            <a:srgbClr val="FFFFFF"/>
          </a:solidFill>
          <a:ln w="9360">
            <a:noFill/>
          </a:ln>
        </p:spPr>
        <p:txBody>
          <a:bodyPr/>
          <a:p>
            <a:endParaRPr lang="en-US"/>
          </a:p>
        </p:txBody>
      </p:sp>
      <p:sp>
        <p:nvSpPr>
          <p:cNvPr id="3074" name="Rounded Rectangle 3073"/>
          <p:cNvSpPr/>
          <p:nvPr/>
        </p:nvSpPr>
        <p:spPr>
          <a:xfrm>
            <a:off x="0" y="0"/>
            <a:ext cx="6858000" cy="9144000"/>
          </a:xfrm>
          <a:prstGeom prst="roundRect">
            <a:avLst>
              <a:gd name="adj" fmla="val 23"/>
            </a:avLst>
          </a:prstGeom>
          <a:solidFill>
            <a:srgbClr val="FFFFFF"/>
          </a:solidFill>
          <a:ln w="9525">
            <a:noFill/>
          </a:ln>
        </p:spPr>
        <p:txBody>
          <a:bodyPr/>
          <a:p>
            <a:endParaRPr lang="en-US"/>
          </a:p>
        </p:txBody>
      </p:sp>
      <p:sp>
        <p:nvSpPr>
          <p:cNvPr id="3075" name="Text Box 3074"/>
          <p:cNvSpPr txBox="1"/>
          <p:nvPr/>
        </p:nvSpPr>
        <p:spPr>
          <a:xfrm>
            <a:off x="0" y="0"/>
            <a:ext cx="2971800" cy="457200"/>
          </a:xfrm>
          <a:prstGeom prst="rect">
            <a:avLst/>
          </a:prstGeom>
          <a:noFill/>
          <a:ln w="9525">
            <a:noFill/>
          </a:ln>
        </p:spPr>
        <p:txBody>
          <a:bodyPr/>
          <a:p>
            <a:endParaRPr lang="en-US"/>
          </a:p>
        </p:txBody>
      </p:sp>
      <p:sp>
        <p:nvSpPr>
          <p:cNvPr id="3076" name="Text Box 3075"/>
          <p:cNvSpPr txBox="1"/>
          <p:nvPr/>
        </p:nvSpPr>
        <p:spPr>
          <a:xfrm>
            <a:off x="3884613" y="0"/>
            <a:ext cx="2971800" cy="457200"/>
          </a:xfrm>
          <a:prstGeom prst="rect">
            <a:avLst/>
          </a:prstGeom>
          <a:noFill/>
          <a:ln w="9525">
            <a:noFill/>
          </a:ln>
        </p:spPr>
        <p:txBody>
          <a:bodyPr/>
          <a:p>
            <a:endParaRPr lang="en-US"/>
          </a:p>
        </p:txBody>
      </p:sp>
      <p:sp>
        <p:nvSpPr>
          <p:cNvPr id="3077" name="Slide Image Placeholder 3076"/>
          <p:cNvSpPr>
            <a:spLocks noGrp="1"/>
          </p:cNvSpPr>
          <p:nvPr>
            <p:ph type="sldImg"/>
          </p:nvPr>
        </p:nvSpPr>
        <p:spPr>
          <a:xfrm>
            <a:off x="1143000" y="685800"/>
            <a:ext cx="4568825" cy="3425825"/>
          </a:xfrm>
          <a:prstGeom prst="rect">
            <a:avLst/>
          </a:prstGeom>
          <a:noFill/>
          <a:ln w="9360" cap="flat" cmpd="sng">
            <a:solidFill>
              <a:srgbClr val="000000"/>
            </a:solidFill>
            <a:prstDash val="solid"/>
            <a:miter/>
            <a:headEnd type="none" w="med" len="med"/>
            <a:tailEnd type="none" w="med" len="med"/>
          </a:ln>
        </p:spPr>
        <p:txBody>
          <a:bodyPr wrap="square" lIns="90000" tIns="46800" rIns="90000" bIns="46800" anchor="ctr" anchorCtr="0"/>
          <a:p>
            <a:pPr lvl="0"/>
          </a:p>
        </p:txBody>
      </p:sp>
      <p:sp>
        <p:nvSpPr>
          <p:cNvPr id="3078" name="Text Placeholder 3077"/>
          <p:cNvSpPr>
            <a:spLocks noGrp="1"/>
          </p:cNvSpPr>
          <p:nvPr>
            <p:ph type="body"/>
          </p:nvPr>
        </p:nvSpPr>
        <p:spPr>
          <a:xfrm>
            <a:off x="685800" y="4343400"/>
            <a:ext cx="5483225" cy="4111625"/>
          </a:xfrm>
          <a:prstGeom prst="rect">
            <a:avLst/>
          </a:prstGeom>
          <a:noFill/>
          <a:ln w="9525">
            <a:noFill/>
          </a:ln>
        </p:spPr>
        <p:txBody>
          <a:bodyPr wrap="square" lIns="90000" tIns="46800" rIns="90000" bIns="46800" anchor="t" anchorCtr="0"/>
          <a:p>
            <a:pPr lvl="0"/>
          </a:p>
        </p:txBody>
      </p:sp>
      <p:sp>
        <p:nvSpPr>
          <p:cNvPr id="3079" name="Text Box 3078"/>
          <p:cNvSpPr txBox="1"/>
          <p:nvPr/>
        </p:nvSpPr>
        <p:spPr>
          <a:xfrm>
            <a:off x="0" y="8685213"/>
            <a:ext cx="2971800" cy="457200"/>
          </a:xfrm>
          <a:prstGeom prst="rect">
            <a:avLst/>
          </a:prstGeom>
          <a:noFill/>
          <a:ln w="9525">
            <a:noFill/>
          </a:ln>
        </p:spPr>
        <p:txBody>
          <a:bodyPr/>
          <a:p>
            <a:endParaRPr lang="en-US"/>
          </a:p>
        </p:txBody>
      </p:sp>
      <p:sp>
        <p:nvSpPr>
          <p:cNvPr id="3080" name="Slide Number Placeholder 3079"/>
          <p:cNvSpPr>
            <a:spLocks noGrp="1"/>
          </p:cNvSpPr>
          <p:nvPr>
            <p:ph type="sldNum"/>
          </p:nvPr>
        </p:nvSpPr>
        <p:spPr>
          <a:xfrm>
            <a:off x="3884613" y="8685213"/>
            <a:ext cx="2968625" cy="454025"/>
          </a:xfrm>
          <a:prstGeom prst="rect">
            <a:avLst/>
          </a:prstGeom>
          <a:noFill/>
          <a:ln w="9525">
            <a:noFill/>
          </a:ln>
        </p:spPr>
        <p:txBody>
          <a:bodyPr wrap="square" lIns="90000" tIns="46800" rIns="90000" bIns="46800" anchor="b" anchorCtr="0"/>
          <a:p>
            <a:pPr lvl="0" algn="r" defTabSz="457200" eaLnBrk="1">
              <a:lnSpc>
                <a:spcPct val="100000"/>
              </a:lnSpc>
              <a:buClrTx/>
              <a:buSzPct val="100000"/>
              <a:buFontTx/>
              <a:buNone/>
              <a:tabLst>
                <a:tab pos="723900" algn="l"/>
                <a:tab pos="1447800" algn="l"/>
                <a:tab pos="2171700" algn="l"/>
                <a:tab pos="2895600" algn="l"/>
              </a:tabLst>
            </a:pPr>
            <a:fld id="{9A0DB2DC-4C9A-4742-B13C-FB6460FD3503}" type="slidenum">
              <a:rPr lang="en-AU" altLang="x-none" sz="1200" dirty="0" err="1">
                <a:solidFill>
                  <a:srgbClr val="000000"/>
                </a:solidFill>
                <a:latin typeface="Times New Roman" panose="02020603050405020304" pitchFamily="16" charset="0"/>
                <a:cs typeface="DejaVu Sans" charset="0"/>
              </a:rPr>
            </a:fld>
            <a:endParaRPr lang="en-AU" altLang="x-none" sz="1200" dirty="0" err="1">
              <a:solidFill>
                <a:srgbClr val="000000"/>
              </a:solidFill>
              <a:latin typeface="Times New Roman" panose="02020603050405020304" pitchFamily="16" charset="0"/>
              <a:ea typeface="DejaVu Sans" charset="0"/>
              <a:cs typeface="DejaVu Sans" charset="0"/>
            </a:endParaRPr>
          </a:p>
        </p:txBody>
      </p:sp>
    </p:spTree>
  </p:cSld>
  <p:clrMap bg1="lt1" tx1="dk1" bg2="lt2" tx2="dk2" accent1="accent1" accent2="accent2" accent3="accent3" accent4="accent4" accent5="accent5" accent6="accent6" hlink="hlink" folHlink="folHlink"/>
  <p:hf/>
  <p:notesStyle>
    <a:lvl1pPr marL="0" lvl="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1pPr>
    <a:lvl2pPr marL="742950" lvl="1" indent="-28575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2pPr>
    <a:lvl3pPr marL="1143000" lvl="2"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3pPr>
    <a:lvl4pPr marL="1600200" lvl="3"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4pPr>
    <a:lvl5pPr marL="2057400" lvl="4"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5pPr>
    <a:lvl6pPr marL="2286000" lvl="5"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6pPr>
    <a:lvl7pPr marL="2743200" lvl="6"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7pPr>
    <a:lvl8pPr marL="3200400" lvl="7"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8pPr>
    <a:lvl9pPr marL="3657600" lvl="8"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lvl="0" algn="r" defTabSz="457200" eaLnBrk="1">
              <a:lnSpc>
                <a:spcPct val="100000"/>
              </a:lnSpc>
              <a:buClrTx/>
              <a:buSzPct val="100000"/>
              <a:buFontTx/>
              <a:buNone/>
              <a:tabLst>
                <a:tab pos="723900" algn="l"/>
                <a:tab pos="1447800" algn="l"/>
                <a:tab pos="2171700" algn="l"/>
                <a:tab pos="2895600" algn="l"/>
              </a:tabLst>
            </a:pPr>
            <a:fld id="{9A0DB2DC-4C9A-4742-B13C-FB6460FD3503}" type="slidenum">
              <a:rPr lang="en-AU" altLang="x-none" sz="1200" dirty="0" err="1">
                <a:solidFill>
                  <a:srgbClr val="000000"/>
                </a:solidFill>
                <a:latin typeface="Times New Roman" panose="02020603050405020304" pitchFamily="16" charset="0"/>
                <a:cs typeface="DejaVu Sans" charset="0"/>
              </a:rPr>
            </a:fld>
            <a:endParaRPr lang="en-AU" altLang="x-none" sz="1200" dirty="0" err="1">
              <a:solidFill>
                <a:srgbClr val="000000"/>
              </a:solidFill>
              <a:latin typeface="Times New Roman" panose="02020603050405020304" pitchFamily="16" charset="0"/>
              <a:ea typeface="DejaVu Sans" charset="0"/>
              <a:cs typeface="DejaVu Sans" charset="0"/>
            </a:endParaRPr>
          </a:p>
        </p:txBody>
      </p:sp>
      <p:sp>
        <p:nvSpPr>
          <p:cNvPr id="56321" name="Text Box 56320"/>
          <p:cNvSpPr txBox="1"/>
          <p:nvPr/>
        </p:nvSpPr>
        <p:spPr>
          <a:xfrm>
            <a:off x="3884613" y="8685213"/>
            <a:ext cx="2971800" cy="457200"/>
          </a:xfrm>
          <a:prstGeom prst="rect">
            <a:avLst/>
          </a:prstGeom>
          <a:noFill/>
          <a:ln w="9525">
            <a:noFill/>
          </a:ln>
        </p:spPr>
        <p:txBody>
          <a:bodyPr wrap="square" lIns="90000" tIns="46800" rIns="90000" bIns="46800" anchor="b" anchorCtr="0"/>
          <a:p>
            <a:pPr lvl="0" algn="r" defTabSz="457200"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fld>
            <a:endParaRPr lang="en-US" altLang="x-none" sz="1200" dirty="0" err="1"/>
          </a:p>
        </p:txBody>
      </p:sp>
      <p:sp>
        <p:nvSpPr>
          <p:cNvPr id="56322" name="Slide Image Placeholder 56321"/>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56323" name="Text Placeholder 56322"/>
          <p:cNvSpPr txBox="1"/>
          <p:nvPr>
            <p:ph type="body" idx="1"/>
          </p:nvPr>
        </p:nvSpPr>
        <p:spPr>
          <a:xfrm>
            <a:off x="685800" y="4343400"/>
            <a:ext cx="5486400" cy="4114800"/>
          </a:xfrm>
          <a:prstGeom prst="rect">
            <a:avLst/>
          </a:prstGeom>
          <a:noFill/>
          <a:ln w="9525">
            <a:noFill/>
          </a:ln>
        </p:spPr>
        <p:txBody>
          <a:bodyPr wrap="square" lIns="90000" tIns="46800" rIns="90000" bIns="46800" anchor="t" anchorCtr="0"/>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latin typeface="Arial" panose="020B0604020202020204" pitchFamily="34" charset="0"/>
                <a:ea typeface="MS PGothic" panose="020B0600070205080204" pitchFamily="32" charset="-128"/>
              </a:rPr>
              <a:t>Lecture slides by Lawrie Brown for “Cryptography and Network Security”, 5/e, by William Stallings, Chapter 3 – “Block Ciphers and the Data Encryption Standard”.</a:t>
            </a:r>
            <a:endParaRPr lang="en-US" altLang="x-none" dirty="0" err="1">
              <a:latin typeface="Arial" panose="020B0604020202020204" pitchFamily="34" charset="0"/>
              <a:ea typeface="MS PGothic" panose="020B0600070205080204" pitchFamily="32" charset="-128"/>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err="1">
              <a:latin typeface="Arial" panose="020B0604020202020204" pitchFamily="34" charset="0"/>
              <a:ea typeface="MS PGothic" panose="020B0600070205080204" pitchFamily="32"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lvl="0" algn="r" defTabSz="457200" eaLnBrk="1">
              <a:lnSpc>
                <a:spcPct val="100000"/>
              </a:lnSpc>
              <a:buClrTx/>
              <a:buSzPct val="100000"/>
              <a:buFontTx/>
              <a:buNone/>
              <a:tabLst>
                <a:tab pos="723900" algn="l"/>
                <a:tab pos="1447800" algn="l"/>
                <a:tab pos="2171700" algn="l"/>
                <a:tab pos="2895600" algn="l"/>
              </a:tabLst>
            </a:pPr>
            <a:fld id="{9A0DB2DC-4C9A-4742-B13C-FB6460FD3503}" type="slidenum">
              <a:rPr lang="en-AU" altLang="x-none" sz="1200" dirty="0" err="1">
                <a:solidFill>
                  <a:srgbClr val="000000"/>
                </a:solidFill>
                <a:latin typeface="Times New Roman" panose="02020603050405020304" pitchFamily="16" charset="0"/>
                <a:cs typeface="DejaVu Sans" charset="0"/>
              </a:rPr>
            </a:fld>
            <a:endParaRPr lang="en-AU" altLang="x-none" sz="1200" dirty="0" err="1">
              <a:solidFill>
                <a:srgbClr val="000000"/>
              </a:solidFill>
              <a:latin typeface="Times New Roman" panose="02020603050405020304" pitchFamily="16" charset="0"/>
              <a:ea typeface="DejaVu Sans" charset="0"/>
              <a:cs typeface="DejaVu Sans" charset="0"/>
            </a:endParaRPr>
          </a:p>
        </p:txBody>
      </p:sp>
      <p:sp>
        <p:nvSpPr>
          <p:cNvPr id="66561" name="Text Box 66560"/>
          <p:cNvSpPr txBox="1"/>
          <p:nvPr/>
        </p:nvSpPr>
        <p:spPr>
          <a:xfrm>
            <a:off x="3884613" y="8685213"/>
            <a:ext cx="2971800" cy="457200"/>
          </a:xfrm>
          <a:prstGeom prst="rect">
            <a:avLst/>
          </a:prstGeom>
          <a:noFill/>
          <a:ln w="9525">
            <a:noFill/>
          </a:ln>
        </p:spPr>
        <p:txBody>
          <a:bodyPr wrap="square" lIns="90000" tIns="46800" rIns="90000" bIns="46800" anchor="b" anchorCtr="0"/>
          <a:p>
            <a:pPr lvl="0" algn="r" defTabSz="457200"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fld>
            <a:endParaRPr lang="en-US" altLang="x-none" sz="1200" dirty="0" err="1"/>
          </a:p>
        </p:txBody>
      </p:sp>
      <p:sp>
        <p:nvSpPr>
          <p:cNvPr id="66562" name="Slide Image Placeholder 66561"/>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66563" name="Text Placeholder 66562"/>
          <p:cNvSpPr txBox="1"/>
          <p:nvPr>
            <p:ph type="body" idx="1"/>
          </p:nvPr>
        </p:nvSpPr>
        <p:spPr>
          <a:xfrm>
            <a:off x="685800" y="4343400"/>
            <a:ext cx="5486400" cy="4165600"/>
          </a:xfrm>
          <a:prstGeom prst="rect">
            <a:avLst/>
          </a:prstGeom>
          <a:noFill/>
          <a:ln w="9525">
            <a:noFill/>
          </a:ln>
        </p:spPr>
        <p:txBody>
          <a:bodyPr wrap="square" lIns="90000" tIns="46800" rIns="90000" bIns="46800" anchor="t" anchorCtr="0"/>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latin typeface="Arial" panose="020B0604020202020204" pitchFamily="34" charset="0"/>
                <a:ea typeface="MS PGothic" panose="020B0600070205080204" pitchFamily="32" charset="-128"/>
              </a:rPr>
              <a:t>Stallings Figure 3.3 illustrates the classical feistel cipher structure, with data split in 2 halves, processed through a number of rounds which perform a substitution on left half using output of round function on right half &amp; key, and a permutation which swaps halves, as listed previously. The LHS side of this figure shows the flow during encryption, the RHS in decryption. </a:t>
            </a:r>
            <a:endParaRPr lang="en-US" altLang="x-none" dirty="0" err="1">
              <a:latin typeface="Arial" panose="020B0604020202020204" pitchFamily="34" charset="0"/>
              <a:ea typeface="MS PGothic" panose="020B0600070205080204" pitchFamily="32" charset="-128"/>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latin typeface="Arial" panose="020B0604020202020204" pitchFamily="34" charset="0"/>
                <a:ea typeface="MS PGothic" panose="020B0600070205080204" pitchFamily="32" charset="-128"/>
              </a:rPr>
              <a:t>The inputs to the encryption algorithm are a plaintext block of length 2w bits and a key K. The plaintext block is divided into two halves, L</a:t>
            </a:r>
            <a:r>
              <a:rPr lang="en-US" altLang="x-none" baseline="-25000" dirty="0" err="1">
                <a:latin typeface="Arial" panose="020B0604020202020204" pitchFamily="34" charset="0"/>
                <a:ea typeface="MS PGothic" panose="020B0600070205080204" pitchFamily="32" charset="-128"/>
              </a:rPr>
              <a:t>0</a:t>
            </a:r>
            <a:r>
              <a:rPr lang="en-US" altLang="x-none" dirty="0" err="1">
                <a:latin typeface="Arial" panose="020B0604020202020204" pitchFamily="34" charset="0"/>
                <a:ea typeface="MS PGothic" panose="020B0600070205080204" pitchFamily="32" charset="-128"/>
              </a:rPr>
              <a:t> and R</a:t>
            </a:r>
            <a:r>
              <a:rPr lang="en-US" altLang="x-none" baseline="-25000" dirty="0" err="1">
                <a:latin typeface="Arial" panose="020B0604020202020204" pitchFamily="34" charset="0"/>
                <a:ea typeface="MS PGothic" panose="020B0600070205080204" pitchFamily="32" charset="-128"/>
              </a:rPr>
              <a:t>0</a:t>
            </a:r>
            <a:r>
              <a:rPr lang="en-US" altLang="x-none" dirty="0" err="1">
                <a:latin typeface="Arial" panose="020B0604020202020204" pitchFamily="34" charset="0"/>
                <a:ea typeface="MS PGothic" panose="020B0600070205080204" pitchFamily="32" charset="-128"/>
              </a:rPr>
              <a:t>. The two halves of the data pass through n rounds of processing and then combine to produce the ciphertext block. Each round i has as inputs L</a:t>
            </a:r>
            <a:r>
              <a:rPr lang="en-US" altLang="x-none" baseline="-25000" dirty="0" err="1">
                <a:latin typeface="Arial" panose="020B0604020202020204" pitchFamily="34" charset="0"/>
                <a:ea typeface="MS PGothic" panose="020B0600070205080204" pitchFamily="32" charset="-128"/>
              </a:rPr>
              <a:t>i–1 </a:t>
            </a:r>
            <a:r>
              <a:rPr lang="en-US" altLang="x-none" dirty="0" err="1">
                <a:latin typeface="Arial" panose="020B0604020202020204" pitchFamily="34" charset="0"/>
                <a:ea typeface="MS PGothic" panose="020B0600070205080204" pitchFamily="32" charset="-128"/>
              </a:rPr>
              <a:t>and R</a:t>
            </a:r>
            <a:r>
              <a:rPr lang="en-US" altLang="x-none" baseline="-25000" dirty="0" err="1">
                <a:latin typeface="Arial" panose="020B0604020202020204" pitchFamily="34" charset="0"/>
                <a:ea typeface="MS PGothic" panose="020B0600070205080204" pitchFamily="32" charset="-128"/>
              </a:rPr>
              <a:t>i–1</a:t>
            </a:r>
            <a:r>
              <a:rPr lang="en-US" altLang="x-none" dirty="0" err="1">
                <a:latin typeface="Arial" panose="020B0604020202020204" pitchFamily="34" charset="0"/>
                <a:ea typeface="MS PGothic" panose="020B0600070205080204" pitchFamily="32" charset="-128"/>
              </a:rPr>
              <a:t>, derived from the previous round, as well as a subkey K</a:t>
            </a:r>
            <a:r>
              <a:rPr lang="en-US" altLang="x-none" baseline="-25000" dirty="0" err="1">
                <a:latin typeface="Arial" panose="020B0604020202020204" pitchFamily="34" charset="0"/>
                <a:ea typeface="MS PGothic" panose="020B0600070205080204" pitchFamily="32" charset="-128"/>
              </a:rPr>
              <a:t>i</a:t>
            </a:r>
            <a:r>
              <a:rPr lang="en-US" altLang="x-none" dirty="0" err="1">
                <a:latin typeface="Arial" panose="020B0604020202020204" pitchFamily="34" charset="0"/>
                <a:ea typeface="MS PGothic" panose="020B0600070205080204" pitchFamily="32" charset="-128"/>
              </a:rPr>
              <a:t>, derived from the overall K. In general, the subkeys K  are different from K and from each other.</a:t>
            </a:r>
            <a:endParaRPr lang="en-US" altLang="x-none" dirty="0" err="1">
              <a:latin typeface="Arial" panose="020B0604020202020204" pitchFamily="34" charset="0"/>
              <a:ea typeface="MS PGothic" panose="020B0600070205080204" pitchFamily="32" charset="-128"/>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dirty="0" err="1">
                <a:latin typeface="Arial" panose="020B0604020202020204" pitchFamily="34" charset="0"/>
                <a:ea typeface="MS PGothic" panose="020B0600070205080204" pitchFamily="32" charset="-128"/>
              </a:rPr>
              <a:t>The process of decryption with a Feistel cipher is essentially the same as the encryption process. The rule is as follows: Use the ciphertext as input to the algorithm, but use the subkeys </a:t>
            </a:r>
            <a:r>
              <a:rPr lang="en-AU" altLang="x-none" i="1" dirty="0" err="1">
                <a:latin typeface="Arial" panose="020B0604020202020204" pitchFamily="34" charset="0"/>
                <a:ea typeface="MS PGothic" panose="020B0600070205080204" pitchFamily="32" charset="-128"/>
              </a:rPr>
              <a:t>K</a:t>
            </a:r>
            <a:r>
              <a:rPr lang="en-AU" altLang="x-none" baseline="-25000" dirty="0" err="1">
                <a:latin typeface="Arial" panose="020B0604020202020204" pitchFamily="34" charset="0"/>
                <a:ea typeface="MS PGothic" panose="020B0600070205080204" pitchFamily="32" charset="-128"/>
              </a:rPr>
              <a:t>i </a:t>
            </a:r>
            <a:r>
              <a:rPr lang="en-AU" altLang="x-none" dirty="0" err="1">
                <a:latin typeface="Arial" panose="020B0604020202020204" pitchFamily="34" charset="0"/>
                <a:ea typeface="MS PGothic" panose="020B0600070205080204" pitchFamily="32" charset="-128"/>
              </a:rPr>
              <a:t>in reverse order. That is, use </a:t>
            </a:r>
            <a:r>
              <a:rPr lang="en-AU" altLang="x-none" i="1" dirty="0" err="1">
                <a:latin typeface="Arial" panose="020B0604020202020204" pitchFamily="34" charset="0"/>
                <a:ea typeface="MS PGothic" panose="020B0600070205080204" pitchFamily="32" charset="-128"/>
              </a:rPr>
              <a:t>K</a:t>
            </a:r>
            <a:r>
              <a:rPr lang="en-AU" altLang="x-none" i="1" baseline="-25000" dirty="0" err="1">
                <a:latin typeface="Arial" panose="020B0604020202020204" pitchFamily="34" charset="0"/>
                <a:ea typeface="MS PGothic" panose="020B0600070205080204" pitchFamily="32" charset="-128"/>
              </a:rPr>
              <a:t>n</a:t>
            </a:r>
            <a:r>
              <a:rPr lang="en-AU" altLang="x-none" baseline="-25000" dirty="0" err="1">
                <a:latin typeface="Arial" panose="020B0604020202020204" pitchFamily="34" charset="0"/>
                <a:ea typeface="MS PGothic" panose="020B0600070205080204" pitchFamily="32" charset="-128"/>
              </a:rPr>
              <a:t> </a:t>
            </a:r>
            <a:r>
              <a:rPr lang="en-AU" altLang="x-none" dirty="0" err="1">
                <a:latin typeface="Arial" panose="020B0604020202020204" pitchFamily="34" charset="0"/>
                <a:ea typeface="MS PGothic" panose="020B0600070205080204" pitchFamily="32" charset="-128"/>
              </a:rPr>
              <a:t>in the first round, </a:t>
            </a:r>
            <a:r>
              <a:rPr lang="en-AU" altLang="x-none" i="1" dirty="0" err="1">
                <a:latin typeface="Arial" panose="020B0604020202020204" pitchFamily="34" charset="0"/>
                <a:ea typeface="MS PGothic" panose="020B0600070205080204" pitchFamily="32" charset="-128"/>
              </a:rPr>
              <a:t>K</a:t>
            </a:r>
            <a:r>
              <a:rPr lang="en-AU" altLang="x-none" i="1" baseline="-25000" dirty="0" err="1">
                <a:latin typeface="Arial" panose="020B0604020202020204" pitchFamily="34" charset="0"/>
                <a:ea typeface="MS PGothic" panose="020B0600070205080204" pitchFamily="32" charset="-128"/>
              </a:rPr>
              <a:t>n</a:t>
            </a:r>
            <a:r>
              <a:rPr lang="en-AU" altLang="x-none" baseline="-25000" dirty="0" err="1">
                <a:latin typeface="Arial" panose="020B0604020202020204" pitchFamily="34" charset="0"/>
                <a:ea typeface="MS PGothic" panose="020B0600070205080204" pitchFamily="32" charset="-128"/>
              </a:rPr>
              <a:t>–1 </a:t>
            </a:r>
            <a:r>
              <a:rPr lang="en-AU" altLang="x-none" dirty="0" err="1">
                <a:latin typeface="Arial" panose="020B0604020202020204" pitchFamily="34" charset="0"/>
                <a:ea typeface="MS PGothic" panose="020B0600070205080204" pitchFamily="32" charset="-128"/>
              </a:rPr>
              <a:t>in the second round, and so on until </a:t>
            </a:r>
            <a:r>
              <a:rPr lang="en-AU" altLang="x-none" i="1" dirty="0" err="1">
                <a:latin typeface="Arial" panose="020B0604020202020204" pitchFamily="34" charset="0"/>
                <a:ea typeface="MS PGothic" panose="020B0600070205080204" pitchFamily="32" charset="-128"/>
              </a:rPr>
              <a:t>K</a:t>
            </a:r>
            <a:r>
              <a:rPr lang="en-AU" altLang="x-none" baseline="-25000" dirty="0" err="1">
                <a:latin typeface="Arial" panose="020B0604020202020204" pitchFamily="34" charset="0"/>
                <a:ea typeface="MS PGothic" panose="020B0600070205080204" pitchFamily="32" charset="-128"/>
              </a:rPr>
              <a:t>1</a:t>
            </a:r>
            <a:r>
              <a:rPr lang="en-AU" altLang="x-none" dirty="0" err="1">
                <a:latin typeface="Arial" panose="020B0604020202020204" pitchFamily="34" charset="0"/>
                <a:ea typeface="MS PGothic" panose="020B0600070205080204" pitchFamily="32" charset="-128"/>
              </a:rPr>
              <a:t> is used in the last round. This is a nice feature because it means we need not implement two different algorithms, one for encryption and one for decryption.</a:t>
            </a:r>
            <a:r>
              <a:rPr lang="en-US" altLang="x-none" dirty="0" err="1">
                <a:latin typeface="Arial" panose="020B0604020202020204" pitchFamily="34" charset="0"/>
                <a:ea typeface="MS PGothic" panose="020B0600070205080204" pitchFamily="32" charset="-128"/>
              </a:rPr>
              <a:t> See discussion in text for why using the same algorithm with a reversed key order produces the correct result, noting that at every round, the intermediate value of the decryption process is equal to the corresponding value of the encryption process with the two halves of the value swapped.</a:t>
            </a:r>
            <a:endParaRPr lang="en-US" altLang="x-none" dirty="0" err="1">
              <a:latin typeface="Arial" panose="020B0604020202020204" pitchFamily="34" charset="0"/>
              <a:ea typeface="MS PGothic" panose="020B0600070205080204" pitchFamily="32"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lvl="0" algn="r" defTabSz="457200" eaLnBrk="1">
              <a:lnSpc>
                <a:spcPct val="100000"/>
              </a:lnSpc>
              <a:buClrTx/>
              <a:buSzPct val="100000"/>
              <a:buFontTx/>
              <a:buNone/>
              <a:tabLst>
                <a:tab pos="723900" algn="l"/>
                <a:tab pos="1447800" algn="l"/>
                <a:tab pos="2171700" algn="l"/>
                <a:tab pos="2895600" algn="l"/>
              </a:tabLst>
            </a:pPr>
            <a:fld id="{9A0DB2DC-4C9A-4742-B13C-FB6460FD3503}" type="slidenum">
              <a:rPr lang="en-AU" altLang="x-none" sz="1200" dirty="0" err="1">
                <a:solidFill>
                  <a:srgbClr val="000000"/>
                </a:solidFill>
                <a:latin typeface="Times New Roman" panose="02020603050405020304" pitchFamily="16" charset="0"/>
                <a:cs typeface="DejaVu Sans" charset="0"/>
              </a:rPr>
            </a:fld>
            <a:endParaRPr lang="en-AU" altLang="x-none" sz="1200" dirty="0" err="1">
              <a:solidFill>
                <a:srgbClr val="000000"/>
              </a:solidFill>
              <a:latin typeface="Times New Roman" panose="02020603050405020304" pitchFamily="16" charset="0"/>
              <a:ea typeface="DejaVu Sans" charset="0"/>
              <a:cs typeface="DejaVu Sans" charset="0"/>
            </a:endParaRPr>
          </a:p>
        </p:txBody>
      </p:sp>
      <p:sp>
        <p:nvSpPr>
          <p:cNvPr id="67585" name="Text Box 67584"/>
          <p:cNvSpPr txBox="1"/>
          <p:nvPr/>
        </p:nvSpPr>
        <p:spPr>
          <a:xfrm>
            <a:off x="3884613" y="8685213"/>
            <a:ext cx="2971800" cy="457200"/>
          </a:xfrm>
          <a:prstGeom prst="rect">
            <a:avLst/>
          </a:prstGeom>
          <a:noFill/>
          <a:ln w="9525">
            <a:noFill/>
          </a:ln>
        </p:spPr>
        <p:txBody>
          <a:bodyPr wrap="square" lIns="90000" tIns="46800" rIns="90000" bIns="46800" anchor="b" anchorCtr="0"/>
          <a:p>
            <a:pPr lvl="0" algn="r" defTabSz="457200"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fld>
            <a:endParaRPr lang="en-US" altLang="x-none" sz="1200" dirty="0" err="1"/>
          </a:p>
        </p:txBody>
      </p:sp>
      <p:sp>
        <p:nvSpPr>
          <p:cNvPr id="67586" name="Slide Image Placeholder 67585"/>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67587" name="Text Placeholder 67586"/>
          <p:cNvSpPr txBox="1"/>
          <p:nvPr>
            <p:ph type="body" idx="1"/>
          </p:nvPr>
        </p:nvSpPr>
        <p:spPr>
          <a:xfrm>
            <a:off x="685800" y="4343400"/>
            <a:ext cx="5486400" cy="4165600"/>
          </a:xfrm>
          <a:prstGeom prst="rect">
            <a:avLst/>
          </a:prstGeom>
          <a:noFill/>
          <a:ln w="9525">
            <a:noFill/>
          </a:ln>
        </p:spPr>
        <p:txBody>
          <a:bodyPr wrap="square" lIns="90000" tIns="46800" rIns="90000" bIns="46800" anchor="t" anchorCtr="0"/>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latin typeface="Arial" panose="020B0604020202020204" pitchFamily="34" charset="0"/>
                <a:ea typeface="MS PGothic" panose="020B0600070205080204" pitchFamily="32" charset="-128"/>
              </a:rPr>
              <a:t>Stallings Figure 3.3 illustrates the classical feistel cipher structure, with data split in 2 halves, processed through a number of rounds which perform a substitution on left half using output of round function on right half &amp; key, and a permutation which swaps halves, as listed previously. The LHS side of this figure shows the flow during encryption, the RHS in decryption. </a:t>
            </a:r>
            <a:endParaRPr lang="en-US" altLang="x-none" dirty="0" err="1">
              <a:latin typeface="Arial" panose="020B0604020202020204" pitchFamily="34" charset="0"/>
              <a:ea typeface="MS PGothic" panose="020B0600070205080204" pitchFamily="32" charset="-128"/>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latin typeface="Arial" panose="020B0604020202020204" pitchFamily="34" charset="0"/>
                <a:ea typeface="MS PGothic" panose="020B0600070205080204" pitchFamily="32" charset="-128"/>
              </a:rPr>
              <a:t>The inputs to the encryption algorithm are a plaintext block of length 2w bits and a key K. The plaintext block is divided into two halves, L</a:t>
            </a:r>
            <a:r>
              <a:rPr lang="en-US" altLang="x-none" baseline="-25000" dirty="0" err="1">
                <a:latin typeface="Arial" panose="020B0604020202020204" pitchFamily="34" charset="0"/>
                <a:ea typeface="MS PGothic" panose="020B0600070205080204" pitchFamily="32" charset="-128"/>
              </a:rPr>
              <a:t>0</a:t>
            </a:r>
            <a:r>
              <a:rPr lang="en-US" altLang="x-none" dirty="0" err="1">
                <a:latin typeface="Arial" panose="020B0604020202020204" pitchFamily="34" charset="0"/>
                <a:ea typeface="MS PGothic" panose="020B0600070205080204" pitchFamily="32" charset="-128"/>
              </a:rPr>
              <a:t> and R</a:t>
            </a:r>
            <a:r>
              <a:rPr lang="en-US" altLang="x-none" baseline="-25000" dirty="0" err="1">
                <a:latin typeface="Arial" panose="020B0604020202020204" pitchFamily="34" charset="0"/>
                <a:ea typeface="MS PGothic" panose="020B0600070205080204" pitchFamily="32" charset="-128"/>
              </a:rPr>
              <a:t>0</a:t>
            </a:r>
            <a:r>
              <a:rPr lang="en-US" altLang="x-none" dirty="0" err="1">
                <a:latin typeface="Arial" panose="020B0604020202020204" pitchFamily="34" charset="0"/>
                <a:ea typeface="MS PGothic" panose="020B0600070205080204" pitchFamily="32" charset="-128"/>
              </a:rPr>
              <a:t>. The two halves of the data pass through n rounds of processing and then combine to produce the ciphertext block. Each round i has as inputs L</a:t>
            </a:r>
            <a:r>
              <a:rPr lang="en-US" altLang="x-none" baseline="-25000" dirty="0" err="1">
                <a:latin typeface="Arial" panose="020B0604020202020204" pitchFamily="34" charset="0"/>
                <a:ea typeface="MS PGothic" panose="020B0600070205080204" pitchFamily="32" charset="-128"/>
              </a:rPr>
              <a:t>i–1 </a:t>
            </a:r>
            <a:r>
              <a:rPr lang="en-US" altLang="x-none" dirty="0" err="1">
                <a:latin typeface="Arial" panose="020B0604020202020204" pitchFamily="34" charset="0"/>
                <a:ea typeface="MS PGothic" panose="020B0600070205080204" pitchFamily="32" charset="-128"/>
              </a:rPr>
              <a:t>and R</a:t>
            </a:r>
            <a:r>
              <a:rPr lang="en-US" altLang="x-none" baseline="-25000" dirty="0" err="1">
                <a:latin typeface="Arial" panose="020B0604020202020204" pitchFamily="34" charset="0"/>
                <a:ea typeface="MS PGothic" panose="020B0600070205080204" pitchFamily="32" charset="-128"/>
              </a:rPr>
              <a:t>i–1</a:t>
            </a:r>
            <a:r>
              <a:rPr lang="en-US" altLang="x-none" dirty="0" err="1">
                <a:latin typeface="Arial" panose="020B0604020202020204" pitchFamily="34" charset="0"/>
                <a:ea typeface="MS PGothic" panose="020B0600070205080204" pitchFamily="32" charset="-128"/>
              </a:rPr>
              <a:t>, derived from the previous round, as well as a subkey K</a:t>
            </a:r>
            <a:r>
              <a:rPr lang="en-US" altLang="x-none" baseline="-25000" dirty="0" err="1">
                <a:latin typeface="Arial" panose="020B0604020202020204" pitchFamily="34" charset="0"/>
                <a:ea typeface="MS PGothic" panose="020B0600070205080204" pitchFamily="32" charset="-128"/>
              </a:rPr>
              <a:t>i</a:t>
            </a:r>
            <a:r>
              <a:rPr lang="en-US" altLang="x-none" dirty="0" err="1">
                <a:latin typeface="Arial" panose="020B0604020202020204" pitchFamily="34" charset="0"/>
                <a:ea typeface="MS PGothic" panose="020B0600070205080204" pitchFamily="32" charset="-128"/>
              </a:rPr>
              <a:t>, derived from the overall K. In general, the subkeys K  are different from K and from each other.</a:t>
            </a:r>
            <a:endParaRPr lang="en-US" altLang="x-none" dirty="0" err="1">
              <a:latin typeface="Arial" panose="020B0604020202020204" pitchFamily="34" charset="0"/>
              <a:ea typeface="MS PGothic" panose="020B0600070205080204" pitchFamily="32" charset="-128"/>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dirty="0" err="1">
                <a:latin typeface="Arial" panose="020B0604020202020204" pitchFamily="34" charset="0"/>
                <a:ea typeface="MS PGothic" panose="020B0600070205080204" pitchFamily="32" charset="-128"/>
              </a:rPr>
              <a:t>The process of decryption with a Feistel cipher is essentially the same as the encryption process. The rule is as follows: Use the ciphertext as input to the algorithm, but use the subkeys </a:t>
            </a:r>
            <a:r>
              <a:rPr lang="en-AU" altLang="x-none" i="1" dirty="0" err="1">
                <a:latin typeface="Arial" panose="020B0604020202020204" pitchFamily="34" charset="0"/>
                <a:ea typeface="MS PGothic" panose="020B0600070205080204" pitchFamily="32" charset="-128"/>
              </a:rPr>
              <a:t>K</a:t>
            </a:r>
            <a:r>
              <a:rPr lang="en-AU" altLang="x-none" baseline="-25000" dirty="0" err="1">
                <a:latin typeface="Arial" panose="020B0604020202020204" pitchFamily="34" charset="0"/>
                <a:ea typeface="MS PGothic" panose="020B0600070205080204" pitchFamily="32" charset="-128"/>
              </a:rPr>
              <a:t>i </a:t>
            </a:r>
            <a:r>
              <a:rPr lang="en-AU" altLang="x-none" dirty="0" err="1">
                <a:latin typeface="Arial" panose="020B0604020202020204" pitchFamily="34" charset="0"/>
                <a:ea typeface="MS PGothic" panose="020B0600070205080204" pitchFamily="32" charset="-128"/>
              </a:rPr>
              <a:t>in reverse order. That is, use </a:t>
            </a:r>
            <a:r>
              <a:rPr lang="en-AU" altLang="x-none" i="1" dirty="0" err="1">
                <a:latin typeface="Arial" panose="020B0604020202020204" pitchFamily="34" charset="0"/>
                <a:ea typeface="MS PGothic" panose="020B0600070205080204" pitchFamily="32" charset="-128"/>
              </a:rPr>
              <a:t>K</a:t>
            </a:r>
            <a:r>
              <a:rPr lang="en-AU" altLang="x-none" i="1" baseline="-25000" dirty="0" err="1">
                <a:latin typeface="Arial" panose="020B0604020202020204" pitchFamily="34" charset="0"/>
                <a:ea typeface="MS PGothic" panose="020B0600070205080204" pitchFamily="32" charset="-128"/>
              </a:rPr>
              <a:t>n</a:t>
            </a:r>
            <a:r>
              <a:rPr lang="en-AU" altLang="x-none" baseline="-25000" dirty="0" err="1">
                <a:latin typeface="Arial" panose="020B0604020202020204" pitchFamily="34" charset="0"/>
                <a:ea typeface="MS PGothic" panose="020B0600070205080204" pitchFamily="32" charset="-128"/>
              </a:rPr>
              <a:t> </a:t>
            </a:r>
            <a:r>
              <a:rPr lang="en-AU" altLang="x-none" dirty="0" err="1">
                <a:latin typeface="Arial" panose="020B0604020202020204" pitchFamily="34" charset="0"/>
                <a:ea typeface="MS PGothic" panose="020B0600070205080204" pitchFamily="32" charset="-128"/>
              </a:rPr>
              <a:t>in the first round, </a:t>
            </a:r>
            <a:r>
              <a:rPr lang="en-AU" altLang="x-none" i="1" dirty="0" err="1">
                <a:latin typeface="Arial" panose="020B0604020202020204" pitchFamily="34" charset="0"/>
                <a:ea typeface="MS PGothic" panose="020B0600070205080204" pitchFamily="32" charset="-128"/>
              </a:rPr>
              <a:t>K</a:t>
            </a:r>
            <a:r>
              <a:rPr lang="en-AU" altLang="x-none" i="1" baseline="-25000" dirty="0" err="1">
                <a:latin typeface="Arial" panose="020B0604020202020204" pitchFamily="34" charset="0"/>
                <a:ea typeface="MS PGothic" panose="020B0600070205080204" pitchFamily="32" charset="-128"/>
              </a:rPr>
              <a:t>n</a:t>
            </a:r>
            <a:r>
              <a:rPr lang="en-AU" altLang="x-none" baseline="-25000" dirty="0" err="1">
                <a:latin typeface="Arial" panose="020B0604020202020204" pitchFamily="34" charset="0"/>
                <a:ea typeface="MS PGothic" panose="020B0600070205080204" pitchFamily="32" charset="-128"/>
              </a:rPr>
              <a:t>–1 </a:t>
            </a:r>
            <a:r>
              <a:rPr lang="en-AU" altLang="x-none" dirty="0" err="1">
                <a:latin typeface="Arial" panose="020B0604020202020204" pitchFamily="34" charset="0"/>
                <a:ea typeface="MS PGothic" panose="020B0600070205080204" pitchFamily="32" charset="-128"/>
              </a:rPr>
              <a:t>in the second round, and so on until </a:t>
            </a:r>
            <a:r>
              <a:rPr lang="en-AU" altLang="x-none" i="1" dirty="0" err="1">
                <a:latin typeface="Arial" panose="020B0604020202020204" pitchFamily="34" charset="0"/>
                <a:ea typeface="MS PGothic" panose="020B0600070205080204" pitchFamily="32" charset="-128"/>
              </a:rPr>
              <a:t>K</a:t>
            </a:r>
            <a:r>
              <a:rPr lang="en-AU" altLang="x-none" baseline="-25000" dirty="0" err="1">
                <a:latin typeface="Arial" panose="020B0604020202020204" pitchFamily="34" charset="0"/>
                <a:ea typeface="MS PGothic" panose="020B0600070205080204" pitchFamily="32" charset="-128"/>
              </a:rPr>
              <a:t>1</a:t>
            </a:r>
            <a:r>
              <a:rPr lang="en-AU" altLang="x-none" dirty="0" err="1">
                <a:latin typeface="Arial" panose="020B0604020202020204" pitchFamily="34" charset="0"/>
                <a:ea typeface="MS PGothic" panose="020B0600070205080204" pitchFamily="32" charset="-128"/>
              </a:rPr>
              <a:t> is used in the last round. This is a nice feature because it means we need not implement two different algorithms, one for encryption and one for decryption.</a:t>
            </a:r>
            <a:r>
              <a:rPr lang="en-US" altLang="x-none" dirty="0" err="1">
                <a:latin typeface="Arial" panose="020B0604020202020204" pitchFamily="34" charset="0"/>
                <a:ea typeface="MS PGothic" panose="020B0600070205080204" pitchFamily="32" charset="-128"/>
              </a:rPr>
              <a:t> See discussion in text for why using the same algorithm with a reversed key order produces the correct result, noting that at every round, the intermediate value of the decryption process is equal to the corresponding value of the encryption process with the two halves of the value swapped.</a:t>
            </a:r>
            <a:endParaRPr lang="en-US" altLang="x-none" dirty="0" err="1">
              <a:latin typeface="Arial" panose="020B0604020202020204" pitchFamily="34" charset="0"/>
              <a:ea typeface="MS PGothic" panose="020B0600070205080204" pitchFamily="32"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lvl="0" algn="r" defTabSz="457200" eaLnBrk="1">
              <a:lnSpc>
                <a:spcPct val="100000"/>
              </a:lnSpc>
              <a:buClrTx/>
              <a:buSzPct val="100000"/>
              <a:buFontTx/>
              <a:buNone/>
              <a:tabLst>
                <a:tab pos="723900" algn="l"/>
                <a:tab pos="1447800" algn="l"/>
                <a:tab pos="2171700" algn="l"/>
                <a:tab pos="2895600" algn="l"/>
              </a:tabLst>
            </a:pPr>
            <a:fld id="{9A0DB2DC-4C9A-4742-B13C-FB6460FD3503}" type="slidenum">
              <a:rPr lang="en-AU" altLang="x-none" sz="1200" dirty="0" err="1">
                <a:solidFill>
                  <a:srgbClr val="000000"/>
                </a:solidFill>
                <a:latin typeface="Times New Roman" panose="02020603050405020304" pitchFamily="16" charset="0"/>
                <a:cs typeface="DejaVu Sans" charset="0"/>
              </a:rPr>
            </a:fld>
            <a:endParaRPr lang="en-AU" altLang="x-none" sz="1200" dirty="0" err="1">
              <a:solidFill>
                <a:srgbClr val="000000"/>
              </a:solidFill>
              <a:latin typeface="Times New Roman" panose="02020603050405020304" pitchFamily="16" charset="0"/>
              <a:ea typeface="DejaVu Sans" charset="0"/>
              <a:cs typeface="DejaVu Sans" charset="0"/>
            </a:endParaRPr>
          </a:p>
        </p:txBody>
      </p:sp>
      <p:sp>
        <p:nvSpPr>
          <p:cNvPr id="68609" name="Text Box 68608"/>
          <p:cNvSpPr txBox="1"/>
          <p:nvPr/>
        </p:nvSpPr>
        <p:spPr>
          <a:xfrm>
            <a:off x="3884613" y="8685213"/>
            <a:ext cx="2971800" cy="457200"/>
          </a:xfrm>
          <a:prstGeom prst="rect">
            <a:avLst/>
          </a:prstGeom>
          <a:noFill/>
          <a:ln w="9525">
            <a:noFill/>
          </a:ln>
        </p:spPr>
        <p:txBody>
          <a:bodyPr wrap="square" lIns="90000" tIns="46800" rIns="90000" bIns="46800" anchor="b" anchorCtr="0"/>
          <a:p>
            <a:pPr lvl="0" algn="r" defTabSz="457200"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fld>
            <a:endParaRPr lang="en-US" altLang="x-none" sz="1200" dirty="0" err="1"/>
          </a:p>
        </p:txBody>
      </p:sp>
      <p:sp>
        <p:nvSpPr>
          <p:cNvPr id="68610" name="Slide Image Placeholder 68609"/>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68611" name="Text Placeholder 68610"/>
          <p:cNvSpPr txBox="1"/>
          <p:nvPr>
            <p:ph type="body" idx="1"/>
          </p:nvPr>
        </p:nvSpPr>
        <p:spPr>
          <a:xfrm>
            <a:off x="685800" y="4343400"/>
            <a:ext cx="5486400" cy="4114800"/>
          </a:xfrm>
          <a:prstGeom prst="rect">
            <a:avLst/>
          </a:prstGeom>
          <a:noFill/>
          <a:ln w="9525">
            <a:noFill/>
          </a:ln>
        </p:spPr>
        <p:txBody>
          <a:bodyPr wrap="square" lIns="90000" tIns="46800" rIns="90000" bIns="46800" anchor="t" anchorCtr="0"/>
          <a:p>
            <a:pPr lvl="0" defTabSz="457200" eaLnBrk="1" hangingPunct="1">
              <a:lnSpc>
                <a:spcPct val="8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latin typeface="Arial" panose="020B0604020202020204" pitchFamily="34" charset="0"/>
                <a:cs typeface="Arial" panose="020B0604020202020204" pitchFamily="34" charset="0"/>
              </a:rPr>
              <a:t>The exact realization of a Feistel network depends on the choice of the following parameters and design features:</a:t>
            </a:r>
            <a:endParaRPr lang="en-US" altLang="x-none" dirty="0" err="1">
              <a:latin typeface="Arial" panose="020B0604020202020204" pitchFamily="34" charset="0"/>
              <a:cs typeface="Arial" panose="020B0604020202020204" pitchFamily="34" charset="0"/>
            </a:endParaRPr>
          </a:p>
          <a:p>
            <a:pPr lvl="0" defTabSz="457200" eaLnBrk="1" hangingPunct="1">
              <a:lnSpc>
                <a:spcPct val="80000"/>
              </a:lnSpc>
              <a:spcBef>
                <a:spcPts val="4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dirty="0" err="1">
                <a:latin typeface="Arial" panose="020B0604020202020204" pitchFamily="34" charset="0"/>
                <a:cs typeface="Arial" panose="020B0604020202020204" pitchFamily="34" charset="0"/>
              </a:rPr>
              <a:t> </a:t>
            </a:r>
            <a:r>
              <a:rPr lang="en-AU" altLang="x-none" dirty="0" err="1">
                <a:latin typeface="Arial" panose="020B0604020202020204" pitchFamily="34" charset="0"/>
                <a:cs typeface="Arial" panose="020B0604020202020204" pitchFamily="34" charset="0"/>
              </a:rPr>
              <a:t>block size  - increasing size improves security, but slows cipher </a:t>
            </a:r>
            <a:endParaRPr lang="en-AU" altLang="x-none" dirty="0" err="1">
              <a:latin typeface="Arial" panose="020B0604020202020204" pitchFamily="34" charset="0"/>
              <a:cs typeface="Arial" panose="020B0604020202020204" pitchFamily="34" charset="0"/>
            </a:endParaRPr>
          </a:p>
          <a:p>
            <a:pPr lvl="0" defTabSz="457200" eaLnBrk="1" hangingPunct="1">
              <a:lnSpc>
                <a:spcPct val="80000"/>
              </a:lnSpc>
              <a:spcBef>
                <a:spcPts val="4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dirty="0" err="1">
                <a:latin typeface="Arial" panose="020B0604020202020204" pitchFamily="34" charset="0"/>
                <a:cs typeface="Arial" panose="020B0604020202020204" pitchFamily="34" charset="0"/>
              </a:rPr>
              <a:t> </a:t>
            </a:r>
            <a:r>
              <a:rPr lang="en-AU" altLang="x-none" dirty="0" err="1">
                <a:latin typeface="Arial" panose="020B0604020202020204" pitchFamily="34" charset="0"/>
                <a:cs typeface="Arial" panose="020B0604020202020204" pitchFamily="34" charset="0"/>
              </a:rPr>
              <a:t>key size - increasing size improves security, makes exhaustive key searching harder, but may slow cipher </a:t>
            </a:r>
            <a:endParaRPr lang="en-AU" altLang="x-none" dirty="0" err="1">
              <a:latin typeface="Arial" panose="020B0604020202020204" pitchFamily="34" charset="0"/>
              <a:cs typeface="Arial" panose="020B0604020202020204" pitchFamily="34" charset="0"/>
            </a:endParaRPr>
          </a:p>
          <a:p>
            <a:pPr lvl="0" defTabSz="457200" eaLnBrk="1" hangingPunct="1">
              <a:lnSpc>
                <a:spcPct val="80000"/>
              </a:lnSpc>
              <a:spcBef>
                <a:spcPts val="4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dirty="0" err="1">
                <a:latin typeface="Arial" panose="020B0604020202020204" pitchFamily="34" charset="0"/>
                <a:cs typeface="Arial" panose="020B0604020202020204" pitchFamily="34" charset="0"/>
              </a:rPr>
              <a:t> </a:t>
            </a:r>
            <a:r>
              <a:rPr lang="en-AU" altLang="x-none" dirty="0" err="1">
                <a:latin typeface="Arial" panose="020B0604020202020204" pitchFamily="34" charset="0"/>
                <a:cs typeface="Arial" panose="020B0604020202020204" pitchFamily="34" charset="0"/>
              </a:rPr>
              <a:t>number of rounds - increasing number improves security, but slows cipher </a:t>
            </a:r>
            <a:endParaRPr lang="en-AU" altLang="x-none" dirty="0" err="1">
              <a:latin typeface="Arial" panose="020B0604020202020204" pitchFamily="34" charset="0"/>
              <a:cs typeface="Arial" panose="020B0604020202020204" pitchFamily="34" charset="0"/>
            </a:endParaRPr>
          </a:p>
          <a:p>
            <a:pPr lvl="0" defTabSz="457200" eaLnBrk="1" hangingPunct="1">
              <a:lnSpc>
                <a:spcPct val="80000"/>
              </a:lnSpc>
              <a:spcBef>
                <a:spcPts val="4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dirty="0" err="1">
                <a:latin typeface="Arial" panose="020B0604020202020204" pitchFamily="34" charset="0"/>
                <a:cs typeface="Arial" panose="020B0604020202020204" pitchFamily="34" charset="0"/>
              </a:rPr>
              <a:t> </a:t>
            </a:r>
            <a:r>
              <a:rPr lang="en-AU" altLang="x-none" dirty="0" err="1">
                <a:latin typeface="Arial" panose="020B0604020202020204" pitchFamily="34" charset="0"/>
                <a:cs typeface="Arial" panose="020B0604020202020204" pitchFamily="34" charset="0"/>
              </a:rPr>
              <a:t>subkey generation algorithm - greater complexity can make analysis harder, but slows cipher </a:t>
            </a:r>
            <a:endParaRPr lang="en-AU" altLang="x-none" dirty="0" err="1">
              <a:latin typeface="Arial" panose="020B0604020202020204" pitchFamily="34" charset="0"/>
              <a:cs typeface="Arial" panose="020B0604020202020204" pitchFamily="34" charset="0"/>
            </a:endParaRPr>
          </a:p>
          <a:p>
            <a:pPr lvl="0" defTabSz="457200" eaLnBrk="1" hangingPunct="1">
              <a:lnSpc>
                <a:spcPct val="80000"/>
              </a:lnSpc>
              <a:spcBef>
                <a:spcPts val="4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dirty="0" err="1">
                <a:latin typeface="Arial" panose="020B0604020202020204" pitchFamily="34" charset="0"/>
                <a:cs typeface="Arial" panose="020B0604020202020204" pitchFamily="34" charset="0"/>
              </a:rPr>
              <a:t> </a:t>
            </a:r>
            <a:r>
              <a:rPr lang="en-AU" altLang="x-none" dirty="0" err="1">
                <a:latin typeface="Arial" panose="020B0604020202020204" pitchFamily="34" charset="0"/>
                <a:cs typeface="Arial" panose="020B0604020202020204" pitchFamily="34" charset="0"/>
              </a:rPr>
              <a:t>round function - greater complexity can make analysis harder, but slows cipher </a:t>
            </a:r>
            <a:endParaRPr lang="en-AU" altLang="x-none" dirty="0" err="1">
              <a:latin typeface="Arial" panose="020B0604020202020204" pitchFamily="34" charset="0"/>
              <a:cs typeface="Arial" panose="020B0604020202020204" pitchFamily="34" charset="0"/>
            </a:endParaRPr>
          </a:p>
          <a:p>
            <a:pPr lvl="0" defTabSz="457200" eaLnBrk="1" hangingPunct="1">
              <a:lnSpc>
                <a:spcPct val="80000"/>
              </a:lnSpc>
              <a:spcBef>
                <a:spcPts val="4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latin typeface="Arial" panose="020B0604020202020204" pitchFamily="34" charset="0"/>
                <a:cs typeface="Arial" panose="020B0604020202020204" pitchFamily="34" charset="0"/>
              </a:rPr>
              <a:t> </a:t>
            </a:r>
            <a:r>
              <a:rPr lang="en-US" altLang="x-none" dirty="0" err="1">
                <a:latin typeface="Arial" panose="020B0604020202020204" pitchFamily="34" charset="0"/>
                <a:cs typeface="Arial" panose="020B0604020202020204" pitchFamily="34" charset="0"/>
              </a:rPr>
              <a:t>fast software en/decryption - more recent concern for practical use </a:t>
            </a:r>
            <a:endParaRPr lang="en-US" altLang="x-none" dirty="0" err="1">
              <a:latin typeface="Arial" panose="020B0604020202020204" pitchFamily="34" charset="0"/>
              <a:cs typeface="Arial" panose="020B0604020202020204" pitchFamily="34" charset="0"/>
            </a:endParaRPr>
          </a:p>
          <a:p>
            <a:pPr lvl="0" defTabSz="457200" eaLnBrk="1" hangingPunct="1">
              <a:lnSpc>
                <a:spcPct val="80000"/>
              </a:lnSpc>
              <a:spcBef>
                <a:spcPts val="4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latin typeface="Arial" panose="020B0604020202020204" pitchFamily="34" charset="0"/>
                <a:cs typeface="Arial" panose="020B0604020202020204" pitchFamily="34" charset="0"/>
              </a:rPr>
              <a:t> </a:t>
            </a:r>
            <a:r>
              <a:rPr lang="en-US" altLang="x-none" dirty="0" err="1">
                <a:latin typeface="Arial" panose="020B0604020202020204" pitchFamily="34" charset="0"/>
                <a:cs typeface="Arial" panose="020B0604020202020204" pitchFamily="34" charset="0"/>
              </a:rPr>
              <a:t>ease of analysis - for easier validation &amp; testing of strength</a:t>
            </a:r>
            <a:endParaRPr lang="en-US" altLang="x-none" dirty="0" err="1">
              <a:latin typeface="Arial" panose="020B0604020202020204" pitchFamily="34" charset="0"/>
              <a:ea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lvl="0" algn="r" defTabSz="457200" eaLnBrk="1">
              <a:lnSpc>
                <a:spcPct val="100000"/>
              </a:lnSpc>
              <a:buClrTx/>
              <a:buSzPct val="100000"/>
              <a:buFontTx/>
              <a:buNone/>
              <a:tabLst>
                <a:tab pos="723900" algn="l"/>
                <a:tab pos="1447800" algn="l"/>
                <a:tab pos="2171700" algn="l"/>
                <a:tab pos="2895600" algn="l"/>
              </a:tabLst>
            </a:pPr>
            <a:fld id="{9A0DB2DC-4C9A-4742-B13C-FB6460FD3503}" type="slidenum">
              <a:rPr lang="en-AU" altLang="x-none" sz="1200" dirty="0" err="1">
                <a:solidFill>
                  <a:srgbClr val="000000"/>
                </a:solidFill>
                <a:latin typeface="Times New Roman" panose="02020603050405020304" pitchFamily="16" charset="0"/>
                <a:cs typeface="DejaVu Sans" charset="0"/>
              </a:rPr>
            </a:fld>
            <a:endParaRPr lang="en-AU" altLang="x-none" sz="1200" dirty="0" err="1">
              <a:solidFill>
                <a:srgbClr val="000000"/>
              </a:solidFill>
              <a:latin typeface="Times New Roman" panose="02020603050405020304" pitchFamily="16" charset="0"/>
              <a:ea typeface="DejaVu Sans" charset="0"/>
              <a:cs typeface="DejaVu Sans" charset="0"/>
            </a:endParaRPr>
          </a:p>
        </p:txBody>
      </p:sp>
      <p:sp>
        <p:nvSpPr>
          <p:cNvPr id="69633" name="Text Box 69632"/>
          <p:cNvSpPr txBox="1"/>
          <p:nvPr/>
        </p:nvSpPr>
        <p:spPr>
          <a:xfrm>
            <a:off x="3884613" y="8685213"/>
            <a:ext cx="2971800" cy="457200"/>
          </a:xfrm>
          <a:prstGeom prst="rect">
            <a:avLst/>
          </a:prstGeom>
          <a:noFill/>
          <a:ln w="9525">
            <a:noFill/>
          </a:ln>
        </p:spPr>
        <p:txBody>
          <a:bodyPr wrap="square" lIns="90000" tIns="46800" rIns="90000" bIns="46800" anchor="b" anchorCtr="0"/>
          <a:p>
            <a:pPr lvl="0" algn="r" defTabSz="457200"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fld>
            <a:endParaRPr lang="en-US" altLang="x-none" sz="1200" dirty="0" err="1"/>
          </a:p>
        </p:txBody>
      </p:sp>
      <p:sp>
        <p:nvSpPr>
          <p:cNvPr id="69634" name="Slide Image Placeholder 69633"/>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69635" name="Text Placeholder 69634"/>
          <p:cNvSpPr txBox="1"/>
          <p:nvPr>
            <p:ph type="body" idx="1"/>
          </p:nvPr>
        </p:nvSpPr>
        <p:spPr>
          <a:xfrm>
            <a:off x="685800" y="4343400"/>
            <a:ext cx="5486400" cy="4114800"/>
          </a:xfrm>
          <a:prstGeom prst="rect">
            <a:avLst/>
          </a:prstGeom>
          <a:noFill/>
          <a:ln w="9525">
            <a:noFill/>
          </a:ln>
        </p:spPr>
        <p:txBody>
          <a:bodyPr wrap="square" lIns="90000" tIns="46800" rIns="90000" bIns="46800" anchor="t" anchorCtr="0"/>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latin typeface="Arial" panose="020B0604020202020204" pitchFamily="34" charset="0"/>
                <a:ea typeface="MS PGothic" panose="020B0600070205080204" pitchFamily="32" charset="-128"/>
              </a:rPr>
              <a:t>The most widely used private key block cipher, is the Data Encryption Standard (DES). It was adopted in 1977 by the National Bureau of Standards as Federal Information Processing Standard 46 (FIPS PUB 46). DES encrypts data in 64-bit blocks using a 56-bit key. The DES enjoys widespread use. It has also been the subject of much controversy its security.</a:t>
            </a:r>
            <a:endParaRPr lang="en-US" altLang="x-none" dirty="0" err="1">
              <a:latin typeface="Arial" panose="020B0604020202020204" pitchFamily="34" charset="0"/>
              <a:ea typeface="MS PGothic" panose="020B0600070205080204" pitchFamily="32"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lvl="0" algn="r" defTabSz="457200" eaLnBrk="1">
              <a:lnSpc>
                <a:spcPct val="100000"/>
              </a:lnSpc>
              <a:buClrTx/>
              <a:buSzPct val="100000"/>
              <a:buFontTx/>
              <a:buNone/>
              <a:tabLst>
                <a:tab pos="723900" algn="l"/>
                <a:tab pos="1447800" algn="l"/>
                <a:tab pos="2171700" algn="l"/>
                <a:tab pos="2895600" algn="l"/>
              </a:tabLst>
            </a:pPr>
            <a:fld id="{9A0DB2DC-4C9A-4742-B13C-FB6460FD3503}" type="slidenum">
              <a:rPr lang="en-AU" altLang="x-none" sz="1200" dirty="0" err="1">
                <a:solidFill>
                  <a:srgbClr val="000000"/>
                </a:solidFill>
                <a:latin typeface="Times New Roman" panose="02020603050405020304" pitchFamily="16" charset="0"/>
                <a:cs typeface="DejaVu Sans" charset="0"/>
              </a:rPr>
            </a:fld>
            <a:endParaRPr lang="en-AU" altLang="x-none" sz="1200" dirty="0" err="1">
              <a:solidFill>
                <a:srgbClr val="000000"/>
              </a:solidFill>
              <a:latin typeface="Times New Roman" panose="02020603050405020304" pitchFamily="16" charset="0"/>
              <a:ea typeface="DejaVu Sans" charset="0"/>
              <a:cs typeface="DejaVu Sans" charset="0"/>
            </a:endParaRPr>
          </a:p>
        </p:txBody>
      </p:sp>
      <p:sp>
        <p:nvSpPr>
          <p:cNvPr id="70657" name="Text Box 70656"/>
          <p:cNvSpPr txBox="1"/>
          <p:nvPr/>
        </p:nvSpPr>
        <p:spPr>
          <a:xfrm>
            <a:off x="3884613" y="8685213"/>
            <a:ext cx="2971800" cy="457200"/>
          </a:xfrm>
          <a:prstGeom prst="rect">
            <a:avLst/>
          </a:prstGeom>
          <a:noFill/>
          <a:ln w="9525">
            <a:noFill/>
          </a:ln>
        </p:spPr>
        <p:txBody>
          <a:bodyPr wrap="square" lIns="90000" tIns="46800" rIns="90000" bIns="46800" anchor="b" anchorCtr="0"/>
          <a:p>
            <a:pPr lvl="0" algn="r" defTabSz="457200"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fld>
            <a:endParaRPr lang="en-US" altLang="x-none" sz="1200" dirty="0" err="1"/>
          </a:p>
        </p:txBody>
      </p:sp>
      <p:sp>
        <p:nvSpPr>
          <p:cNvPr id="70658" name="Slide Image Placeholder 70657"/>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70659" name="Text Placeholder 70658"/>
          <p:cNvSpPr txBox="1"/>
          <p:nvPr>
            <p:ph type="body" idx="1"/>
          </p:nvPr>
        </p:nvSpPr>
        <p:spPr>
          <a:xfrm>
            <a:off x="685800" y="4343400"/>
            <a:ext cx="5486400" cy="4114800"/>
          </a:xfrm>
          <a:prstGeom prst="rect">
            <a:avLst/>
          </a:prstGeom>
          <a:noFill/>
          <a:ln w="9525">
            <a:noFill/>
          </a:ln>
        </p:spPr>
        <p:txBody>
          <a:bodyPr wrap="square" lIns="90000" tIns="46800" rIns="90000" bIns="46800" anchor="t" anchorCtr="0"/>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latin typeface="Arial" panose="020B0604020202020204" pitchFamily="34" charset="0"/>
                <a:cs typeface="Arial" panose="020B0604020202020204" pitchFamily="34" charset="0"/>
              </a:rPr>
              <a:t>In the late 1960s, IBM set up a research project in computer cryptography led by Horst Feistel. The project concluded in 1971 with the development of the LUCIFER algorithm. LUCIFER is a Feistel block cipher that operates on blocks of 64 bits, using a key size of 128 bits.</a:t>
            </a:r>
            <a:endParaRPr lang="en-US" altLang="x-none" dirty="0" err="1">
              <a:latin typeface="Arial" panose="020B0604020202020204" pitchFamily="34" charset="0"/>
              <a:cs typeface="Arial" panose="020B0604020202020204" pitchFamily="34" charset="0"/>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latin typeface="Arial" panose="020B0604020202020204" pitchFamily="34" charset="0"/>
                <a:cs typeface="Arial" panose="020B0604020202020204" pitchFamily="34" charset="0"/>
              </a:rPr>
              <a:t>Because of the promising results produced by the LUCIFER project, IBM embarked on an effort, headed by Walter Tuchman and Carl Meyer, to develop a marketable commercial encryption product that ideally could be implemented on a single chip.  It involved not only IBM researchers but also outside consultants and technical advice from NSA. The outcome of this effort was a refined version of LUCIFER that was more resistant to cryptanalysis but that had a reduced key size of 56 bits, to fit on a single chip. </a:t>
            </a:r>
            <a:endParaRPr lang="en-US" altLang="x-none" dirty="0" err="1">
              <a:latin typeface="Arial" panose="020B0604020202020204" pitchFamily="34" charset="0"/>
              <a:cs typeface="Arial" panose="020B0604020202020204" pitchFamily="34" charset="0"/>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latin typeface="Arial" panose="020B0604020202020204" pitchFamily="34" charset="0"/>
                <a:cs typeface="Arial" panose="020B0604020202020204" pitchFamily="34" charset="0"/>
              </a:rPr>
              <a:t>In 1973, the National Bureau of Standards (NBS) issued a request for proposals for a national cipher standard. IBM submitted the modified LUCIFER. It was by far the best algorithm proposed and was adopted in 1977 as the Data Encryption Standard. </a:t>
            </a:r>
            <a:endParaRPr lang="en-US" altLang="x-none" dirty="0" err="1">
              <a:latin typeface="Arial" panose="020B0604020202020204" pitchFamily="34" charset="0"/>
              <a:cs typeface="Arial" panose="020B0604020202020204" pitchFamily="34" charset="0"/>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err="1">
              <a:latin typeface="Arial" panose="020B0604020202020204" pitchFamily="34" charset="0"/>
              <a:ea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lvl="0" algn="r" defTabSz="457200" eaLnBrk="1">
              <a:lnSpc>
                <a:spcPct val="100000"/>
              </a:lnSpc>
              <a:buClrTx/>
              <a:buSzPct val="100000"/>
              <a:buFontTx/>
              <a:buNone/>
              <a:tabLst>
                <a:tab pos="723900" algn="l"/>
                <a:tab pos="1447800" algn="l"/>
                <a:tab pos="2171700" algn="l"/>
                <a:tab pos="2895600" algn="l"/>
              </a:tabLst>
            </a:pPr>
            <a:fld id="{9A0DB2DC-4C9A-4742-B13C-FB6460FD3503}" type="slidenum">
              <a:rPr lang="en-AU" altLang="x-none" sz="1200" dirty="0" err="1">
                <a:solidFill>
                  <a:srgbClr val="000000"/>
                </a:solidFill>
                <a:latin typeface="Times New Roman" panose="02020603050405020304" pitchFamily="16" charset="0"/>
                <a:cs typeface="DejaVu Sans" charset="0"/>
              </a:rPr>
            </a:fld>
            <a:endParaRPr lang="en-AU" altLang="x-none" sz="1200" dirty="0" err="1">
              <a:solidFill>
                <a:srgbClr val="000000"/>
              </a:solidFill>
              <a:latin typeface="Times New Roman" panose="02020603050405020304" pitchFamily="16" charset="0"/>
              <a:ea typeface="DejaVu Sans" charset="0"/>
              <a:cs typeface="DejaVu Sans" charset="0"/>
            </a:endParaRPr>
          </a:p>
        </p:txBody>
      </p:sp>
      <p:sp>
        <p:nvSpPr>
          <p:cNvPr id="71681" name="Text Box 71680"/>
          <p:cNvSpPr txBox="1"/>
          <p:nvPr/>
        </p:nvSpPr>
        <p:spPr>
          <a:xfrm>
            <a:off x="3884613" y="8685213"/>
            <a:ext cx="2971800" cy="457200"/>
          </a:xfrm>
          <a:prstGeom prst="rect">
            <a:avLst/>
          </a:prstGeom>
          <a:noFill/>
          <a:ln w="9525">
            <a:noFill/>
          </a:ln>
        </p:spPr>
        <p:txBody>
          <a:bodyPr wrap="square" lIns="90000" tIns="46800" rIns="90000" bIns="46800" anchor="b" anchorCtr="0"/>
          <a:p>
            <a:pPr lvl="0" algn="r" defTabSz="457200"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fld>
            <a:endParaRPr lang="en-US" altLang="x-none" sz="1200" dirty="0" err="1"/>
          </a:p>
        </p:txBody>
      </p:sp>
      <p:sp>
        <p:nvSpPr>
          <p:cNvPr id="71682" name="Slide Image Placeholder 71681"/>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71683" name="Text Placeholder 71682"/>
          <p:cNvSpPr txBox="1"/>
          <p:nvPr>
            <p:ph type="body" idx="1"/>
          </p:nvPr>
        </p:nvSpPr>
        <p:spPr>
          <a:xfrm>
            <a:off x="685800" y="4343400"/>
            <a:ext cx="5486400" cy="4114800"/>
          </a:xfrm>
          <a:prstGeom prst="rect">
            <a:avLst/>
          </a:prstGeom>
          <a:noFill/>
          <a:ln w="9525">
            <a:noFill/>
          </a:ln>
        </p:spPr>
        <p:txBody>
          <a:bodyPr wrap="square" lIns="90000" tIns="46800" rIns="90000" bIns="46800" anchor="t" anchorCtr="0"/>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latin typeface="Arial" panose="020B0604020202020204" pitchFamily="34" charset="0"/>
                <a:ea typeface="MS PGothic" panose="020B0600070205080204" pitchFamily="32" charset="-128"/>
              </a:rPr>
              <a:t>Before its adoption as a standard, the proposed DES was subjected to intense &amp; continuing criticism over the size of its key &amp; the classified design criteria.</a:t>
            </a:r>
            <a:endParaRPr lang="en-US" altLang="x-none" dirty="0" err="1">
              <a:latin typeface="Arial" panose="020B0604020202020204" pitchFamily="34" charset="0"/>
              <a:ea typeface="MS PGothic" panose="020B0600070205080204" pitchFamily="32" charset="-128"/>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dirty="0" err="1">
                <a:latin typeface="Arial" panose="020B0604020202020204" pitchFamily="34" charset="0"/>
                <a:ea typeface="MS PGothic" panose="020B0600070205080204" pitchFamily="32" charset="-128"/>
              </a:rPr>
              <a:t>Recent analysis has shown despite this controversy, that DES is well designed. DES is theoretically broken using Differential or Linear Cryptanalysis but in practise is unlikely to be a problem yet. Also rapid advances in computing speed though have rendered the 56 bit key susceptible to exhaustive key search, as predicted by Diffie &amp; Hellman. </a:t>
            </a:r>
            <a:endParaRPr lang="en-AU" altLang="x-none" dirty="0" err="1">
              <a:latin typeface="Arial" panose="020B0604020202020204" pitchFamily="34" charset="0"/>
              <a:ea typeface="MS PGothic" panose="020B0600070205080204" pitchFamily="32" charset="-128"/>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latin typeface="Arial" panose="020B0604020202020204" pitchFamily="34" charset="0"/>
                <a:ea typeface="MS PGothic" panose="020B0600070205080204" pitchFamily="32" charset="-128"/>
              </a:rPr>
              <a:t>DES has flourished and is widely used, especially in financial applications. It is still standardized for legacy systems, with either AES or triple DES for new applications.</a:t>
            </a:r>
            <a:endParaRPr lang="en-US" altLang="x-none" dirty="0" err="1">
              <a:latin typeface="Arial" panose="020B0604020202020204" pitchFamily="34" charset="0"/>
              <a:ea typeface="MS PGothic" panose="020B0600070205080204" pitchFamily="32"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lvl="0" algn="r" defTabSz="457200" eaLnBrk="1">
              <a:lnSpc>
                <a:spcPct val="100000"/>
              </a:lnSpc>
              <a:buClrTx/>
              <a:buSzPct val="100000"/>
              <a:buFontTx/>
              <a:buNone/>
              <a:tabLst>
                <a:tab pos="723900" algn="l"/>
                <a:tab pos="1447800" algn="l"/>
                <a:tab pos="2171700" algn="l"/>
                <a:tab pos="2895600" algn="l"/>
              </a:tabLst>
            </a:pPr>
            <a:fld id="{9A0DB2DC-4C9A-4742-B13C-FB6460FD3503}" type="slidenum">
              <a:rPr lang="en-AU" altLang="x-none" sz="1200" dirty="0" err="1">
                <a:solidFill>
                  <a:srgbClr val="000000"/>
                </a:solidFill>
                <a:latin typeface="Times New Roman" panose="02020603050405020304" pitchFamily="16" charset="0"/>
                <a:cs typeface="DejaVu Sans" charset="0"/>
              </a:rPr>
            </a:fld>
            <a:endParaRPr lang="en-AU" altLang="x-none" sz="1200" dirty="0" err="1">
              <a:solidFill>
                <a:srgbClr val="000000"/>
              </a:solidFill>
              <a:latin typeface="Times New Roman" panose="02020603050405020304" pitchFamily="16" charset="0"/>
              <a:ea typeface="DejaVu Sans" charset="0"/>
              <a:cs typeface="DejaVu Sans" charset="0"/>
            </a:endParaRPr>
          </a:p>
        </p:txBody>
      </p:sp>
      <p:sp>
        <p:nvSpPr>
          <p:cNvPr id="72705" name="Text Box 72704"/>
          <p:cNvSpPr txBox="1"/>
          <p:nvPr/>
        </p:nvSpPr>
        <p:spPr>
          <a:xfrm>
            <a:off x="3884613" y="8685213"/>
            <a:ext cx="2971800" cy="457200"/>
          </a:xfrm>
          <a:prstGeom prst="rect">
            <a:avLst/>
          </a:prstGeom>
          <a:noFill/>
          <a:ln w="9525">
            <a:noFill/>
          </a:ln>
        </p:spPr>
        <p:txBody>
          <a:bodyPr wrap="square" lIns="90000" tIns="46800" rIns="90000" bIns="46800" anchor="b" anchorCtr="0"/>
          <a:p>
            <a:pPr lvl="0" algn="r" defTabSz="457200"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fld>
            <a:endParaRPr lang="en-US" altLang="x-none" sz="1200" dirty="0" err="1"/>
          </a:p>
        </p:txBody>
      </p:sp>
      <p:sp>
        <p:nvSpPr>
          <p:cNvPr id="72706" name="Slide Image Placeholder 72705"/>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72707" name="Text Placeholder 72706"/>
          <p:cNvSpPr txBox="1"/>
          <p:nvPr>
            <p:ph type="body" idx="1"/>
          </p:nvPr>
        </p:nvSpPr>
        <p:spPr>
          <a:xfrm>
            <a:off x="685800" y="4343400"/>
            <a:ext cx="5486400" cy="4114800"/>
          </a:xfrm>
          <a:prstGeom prst="rect">
            <a:avLst/>
          </a:prstGeom>
          <a:noFill/>
          <a:ln w="9525">
            <a:noFill/>
          </a:ln>
        </p:spPr>
        <p:txBody>
          <a:bodyPr wrap="square" lIns="90000" tIns="46800" rIns="90000" bIns="46800" anchor="t" anchorCtr="0"/>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latin typeface="Arial" panose="020B0604020202020204" pitchFamily="34" charset="0"/>
                <a:cs typeface="Arial" panose="020B0604020202020204" pitchFamily="34" charset="0"/>
              </a:rPr>
              <a:t>The overall scheme for DES encryption is illustrated in Stallings Figure 3.4, which takes as input 64-bits of data and of key.</a:t>
            </a:r>
            <a:endParaRPr lang="en-US" altLang="x-none" dirty="0" err="1">
              <a:latin typeface="Arial" panose="020B0604020202020204" pitchFamily="34" charset="0"/>
              <a:cs typeface="Arial" panose="020B0604020202020204" pitchFamily="34" charset="0"/>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dirty="0" err="1">
                <a:latin typeface="Arial" panose="020B0604020202020204" pitchFamily="34" charset="0"/>
                <a:cs typeface="Arial" panose="020B0604020202020204" pitchFamily="34" charset="0"/>
              </a:rPr>
              <a:t>The left side shows the basic process for enciphering a 64-bit data block which consists of: </a:t>
            </a:r>
            <a:endParaRPr lang="en-AU" altLang="x-none" dirty="0" err="1">
              <a:latin typeface="Arial" panose="020B0604020202020204" pitchFamily="34" charset="0"/>
              <a:cs typeface="Arial" panose="020B0604020202020204" pitchFamily="34" charset="0"/>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dirty="0" err="1">
                <a:latin typeface="Arial" panose="020B0604020202020204" pitchFamily="34" charset="0"/>
                <a:cs typeface="Arial" panose="020B0604020202020204" pitchFamily="34" charset="0"/>
              </a:rPr>
              <a:t>- an initial permutation (IP) which shuffles the 64-bit input block</a:t>
            </a:r>
            <a:endParaRPr lang="en-AU" altLang="x-none" dirty="0" err="1">
              <a:latin typeface="Arial" panose="020B0604020202020204" pitchFamily="34" charset="0"/>
              <a:cs typeface="Arial" panose="020B0604020202020204" pitchFamily="34" charset="0"/>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dirty="0" err="1">
                <a:latin typeface="Arial" panose="020B0604020202020204" pitchFamily="34" charset="0"/>
                <a:cs typeface="Arial" panose="020B0604020202020204" pitchFamily="34" charset="0"/>
              </a:rPr>
              <a:t>- 16 rounds of a complex key dependent round function involving substitutions &amp; permutations</a:t>
            </a:r>
            <a:endParaRPr lang="en-AU" altLang="x-none" dirty="0" err="1">
              <a:latin typeface="Arial" panose="020B0604020202020204" pitchFamily="34" charset="0"/>
              <a:cs typeface="Arial" panose="020B0604020202020204" pitchFamily="34" charset="0"/>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dirty="0" err="1">
                <a:latin typeface="Arial" panose="020B0604020202020204" pitchFamily="34" charset="0"/>
                <a:cs typeface="Arial" panose="020B0604020202020204" pitchFamily="34" charset="0"/>
              </a:rPr>
              <a:t>- a final permutation, being the inverse of IP </a:t>
            </a:r>
            <a:endParaRPr lang="en-AU" altLang="x-none" dirty="0" err="1">
              <a:latin typeface="Arial" panose="020B0604020202020204" pitchFamily="34" charset="0"/>
              <a:cs typeface="Arial" panose="020B0604020202020204" pitchFamily="34" charset="0"/>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latin typeface="Arial" panose="020B0604020202020204" pitchFamily="34" charset="0"/>
                <a:cs typeface="Arial" panose="020B0604020202020204" pitchFamily="34" charset="0"/>
              </a:rPr>
              <a:t>The right side shows the handling of the 56-bit key and consists of:</a:t>
            </a:r>
            <a:endParaRPr lang="en-US" altLang="x-none" dirty="0" err="1">
              <a:latin typeface="Arial" panose="020B0604020202020204" pitchFamily="34" charset="0"/>
              <a:cs typeface="Arial" panose="020B0604020202020204" pitchFamily="34" charset="0"/>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dirty="0" err="1">
                <a:latin typeface="Arial" panose="020B0604020202020204" pitchFamily="34" charset="0"/>
                <a:cs typeface="Arial" panose="020B0604020202020204" pitchFamily="34" charset="0"/>
              </a:rPr>
              <a:t>- an initial permutation of the key (PC1) which selects 56-bits out of the 64-bits input, in two 28-bit halves </a:t>
            </a:r>
            <a:endParaRPr lang="en-AU" altLang="x-none" dirty="0" err="1">
              <a:latin typeface="Arial" panose="020B0604020202020204" pitchFamily="34" charset="0"/>
              <a:cs typeface="Arial" panose="020B0604020202020204" pitchFamily="34" charset="0"/>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dirty="0" err="1">
                <a:latin typeface="Arial" panose="020B0604020202020204" pitchFamily="34" charset="0"/>
                <a:cs typeface="Arial" panose="020B0604020202020204" pitchFamily="34" charset="0"/>
              </a:rPr>
              <a:t>- 16 stages to generate the 48-bit subkeys using a left circular shift and a permutation of the two 28-bit halves </a:t>
            </a:r>
            <a:endParaRPr lang="en-AU" altLang="x-none" dirty="0" err="1">
              <a:latin typeface="Arial" panose="020B0604020202020204" pitchFamily="34" charset="0"/>
              <a:cs typeface="Arial" panose="020B0604020202020204" pitchFamily="34" charset="0"/>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err="1">
              <a:latin typeface="Arial" panose="020B0604020202020204" pitchFamily="34" charset="0"/>
              <a:cs typeface="Arial" panose="020B0604020202020204" pitchFamily="34" charset="0"/>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err="1">
              <a:latin typeface="Arial" panose="020B0604020202020204" pitchFamily="34" charset="0"/>
              <a:ea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lvl="0" algn="r" defTabSz="457200" eaLnBrk="1">
              <a:lnSpc>
                <a:spcPct val="100000"/>
              </a:lnSpc>
              <a:buClrTx/>
              <a:buSzPct val="100000"/>
              <a:buFontTx/>
              <a:buNone/>
              <a:tabLst>
                <a:tab pos="723900" algn="l"/>
                <a:tab pos="1447800" algn="l"/>
                <a:tab pos="2171700" algn="l"/>
                <a:tab pos="2895600" algn="l"/>
              </a:tabLst>
            </a:pPr>
            <a:fld id="{9A0DB2DC-4C9A-4742-B13C-FB6460FD3503}" type="slidenum">
              <a:rPr lang="en-AU" altLang="x-none" sz="1200" dirty="0" err="1">
                <a:solidFill>
                  <a:srgbClr val="000000"/>
                </a:solidFill>
                <a:latin typeface="Times New Roman" panose="02020603050405020304" pitchFamily="16" charset="0"/>
                <a:cs typeface="DejaVu Sans" charset="0"/>
              </a:rPr>
            </a:fld>
            <a:endParaRPr lang="en-AU" altLang="x-none" sz="1200" dirty="0" err="1">
              <a:solidFill>
                <a:srgbClr val="000000"/>
              </a:solidFill>
              <a:latin typeface="Times New Roman" panose="02020603050405020304" pitchFamily="16" charset="0"/>
              <a:ea typeface="DejaVu Sans" charset="0"/>
              <a:cs typeface="DejaVu Sans" charset="0"/>
            </a:endParaRPr>
          </a:p>
        </p:txBody>
      </p:sp>
      <p:sp>
        <p:nvSpPr>
          <p:cNvPr id="73729" name="Text Box 73728"/>
          <p:cNvSpPr txBox="1"/>
          <p:nvPr/>
        </p:nvSpPr>
        <p:spPr>
          <a:xfrm>
            <a:off x="3884613" y="8685213"/>
            <a:ext cx="2971800" cy="457200"/>
          </a:xfrm>
          <a:prstGeom prst="rect">
            <a:avLst/>
          </a:prstGeom>
          <a:noFill/>
          <a:ln w="9525">
            <a:noFill/>
          </a:ln>
        </p:spPr>
        <p:txBody>
          <a:bodyPr wrap="square" lIns="90000" tIns="46800" rIns="90000" bIns="46800" anchor="b" anchorCtr="0"/>
          <a:p>
            <a:pPr lvl="0" algn="r" defTabSz="457200"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fld>
            <a:endParaRPr lang="en-US" altLang="x-none" sz="1200" dirty="0" err="1"/>
          </a:p>
        </p:txBody>
      </p:sp>
      <p:sp>
        <p:nvSpPr>
          <p:cNvPr id="73730" name="Slide Image Placeholder 73729"/>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73731" name="Text Placeholder 73730"/>
          <p:cNvSpPr txBox="1"/>
          <p:nvPr>
            <p:ph type="body" idx="1"/>
          </p:nvPr>
        </p:nvSpPr>
        <p:spPr>
          <a:xfrm>
            <a:off x="685800" y="4343400"/>
            <a:ext cx="5486400" cy="4114800"/>
          </a:xfrm>
          <a:prstGeom prst="rect">
            <a:avLst/>
          </a:prstGeom>
          <a:noFill/>
          <a:ln w="9525">
            <a:noFill/>
          </a:ln>
        </p:spPr>
        <p:txBody>
          <a:bodyPr wrap="square" lIns="90000" tIns="46800" rIns="90000" bIns="46800" anchor="t" anchorCtr="0"/>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dirty="0" err="1">
                <a:latin typeface="Arial" panose="020B0604020202020204" pitchFamily="34" charset="0"/>
                <a:cs typeface="Arial" panose="020B0604020202020204" pitchFamily="34" charset="0"/>
              </a:rPr>
              <a:t>The initial permutation and its inverse are defined by tables, as shown in Stallings Tables 3.2a and 3.2b, respectively. The tables are to be interpreted as follows. The input to a table consists of 64 bits numbered left to right from 1 to 64. The 64 entries in the permutation table contain a permutation of the numbers from 1 to 64. Each entry in the permutation table indicates the position of a numbered input bit in the output, which also consists of 64 bits.</a:t>
            </a:r>
            <a:endParaRPr lang="en-AU" altLang="x-none" dirty="0" err="1">
              <a:latin typeface="Arial" panose="020B0604020202020204" pitchFamily="34" charset="0"/>
              <a:cs typeface="Arial" panose="020B0604020202020204" pitchFamily="34" charset="0"/>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dirty="0" err="1">
                <a:latin typeface="Arial" panose="020B0604020202020204" pitchFamily="34" charset="0"/>
                <a:cs typeface="Arial" panose="020B0604020202020204" pitchFamily="34" charset="0"/>
              </a:rPr>
              <a:t>Note that the bit numbering for DES reflects IBM mainframe practice, and is the opposite of what we now mostly use - so be careful! Numbers from Bit 1 (leftmost, most significant) to bit 32/48/64 etc (rightmost, least significant).</a:t>
            </a:r>
            <a:endParaRPr lang="en-AU" altLang="x-none" dirty="0" err="1">
              <a:latin typeface="Arial" panose="020B0604020202020204" pitchFamily="34" charset="0"/>
              <a:cs typeface="Arial" panose="020B0604020202020204" pitchFamily="34" charset="0"/>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latin typeface="Arial" panose="020B0604020202020204" pitchFamily="34" charset="0"/>
                <a:cs typeface="Arial" panose="020B0604020202020204" pitchFamily="34" charset="0"/>
              </a:rPr>
              <a:t>For example, a 64-bit plaintext value of </a:t>
            </a:r>
            <a:r>
              <a:rPr lang="en-AU" altLang="x-none" dirty="0" err="1">
                <a:latin typeface="Arial" panose="020B0604020202020204" pitchFamily="34" charset="0"/>
                <a:cs typeface="Arial" panose="020B0604020202020204" pitchFamily="34" charset="0"/>
              </a:rPr>
              <a:t>“675a6967 5e5a6b5a” (written in left &amp; right halves)  after permuting with IP becomes “ffb2194d 004df6fb”. </a:t>
            </a:r>
            <a:r>
              <a:rPr lang="en-US" altLang="x-none" dirty="0" err="1">
                <a:latin typeface="Arial" panose="020B0604020202020204" pitchFamily="34" charset="0"/>
                <a:cs typeface="Arial" panose="020B0604020202020204" pitchFamily="34" charset="0"/>
              </a:rPr>
              <a:t>Note that example values are specified using hexadecimal. </a:t>
            </a:r>
            <a:endParaRPr lang="en-US" altLang="x-none" dirty="0" err="1">
              <a:latin typeface="Arial" panose="020B0604020202020204" pitchFamily="34" charset="0"/>
              <a:cs typeface="Arial" panose="020B0604020202020204" pitchFamily="34" charset="0"/>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err="1">
              <a:latin typeface="Arial" panose="020B0604020202020204" pitchFamily="34" charset="0"/>
              <a:cs typeface="Arial" panose="020B0604020202020204" pitchFamily="34" charset="0"/>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AU" altLang="x-none" dirty="0" err="1">
              <a:latin typeface="Arial" panose="020B0604020202020204" pitchFamily="34" charset="0"/>
              <a:cs typeface="Arial" panose="020B0604020202020204" pitchFamily="34" charset="0"/>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AU" altLang="x-none" dirty="0" err="1">
              <a:latin typeface="Arial" panose="020B0604020202020204" pitchFamily="34" charset="0"/>
              <a:ea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lvl="0" algn="r" defTabSz="457200" eaLnBrk="1">
              <a:lnSpc>
                <a:spcPct val="100000"/>
              </a:lnSpc>
              <a:buClrTx/>
              <a:buSzPct val="100000"/>
              <a:buFontTx/>
              <a:buNone/>
              <a:tabLst>
                <a:tab pos="723900" algn="l"/>
                <a:tab pos="1447800" algn="l"/>
                <a:tab pos="2171700" algn="l"/>
                <a:tab pos="2895600" algn="l"/>
              </a:tabLst>
            </a:pPr>
            <a:fld id="{9A0DB2DC-4C9A-4742-B13C-FB6460FD3503}" type="slidenum">
              <a:rPr lang="en-AU" altLang="x-none" sz="1200" dirty="0" err="1">
                <a:solidFill>
                  <a:srgbClr val="000000"/>
                </a:solidFill>
                <a:latin typeface="Times New Roman" panose="02020603050405020304" pitchFamily="16" charset="0"/>
                <a:cs typeface="DejaVu Sans" charset="0"/>
              </a:rPr>
            </a:fld>
            <a:endParaRPr lang="en-AU" altLang="x-none" sz="1200" dirty="0" err="1">
              <a:solidFill>
                <a:srgbClr val="000000"/>
              </a:solidFill>
              <a:latin typeface="Times New Roman" panose="02020603050405020304" pitchFamily="16" charset="0"/>
              <a:ea typeface="DejaVu Sans" charset="0"/>
              <a:cs typeface="DejaVu Sans" charset="0"/>
            </a:endParaRPr>
          </a:p>
        </p:txBody>
      </p:sp>
      <p:sp>
        <p:nvSpPr>
          <p:cNvPr id="74753" name="Text Box 74752"/>
          <p:cNvSpPr txBox="1"/>
          <p:nvPr/>
        </p:nvSpPr>
        <p:spPr>
          <a:xfrm>
            <a:off x="3884613" y="8685213"/>
            <a:ext cx="2971800" cy="457200"/>
          </a:xfrm>
          <a:prstGeom prst="rect">
            <a:avLst/>
          </a:prstGeom>
          <a:noFill/>
          <a:ln w="9525">
            <a:noFill/>
          </a:ln>
        </p:spPr>
        <p:txBody>
          <a:bodyPr wrap="square" lIns="90000" tIns="46800" rIns="90000" bIns="46800" anchor="b" anchorCtr="0"/>
          <a:p>
            <a:pPr lvl="0" algn="r" defTabSz="457200"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fld>
            <a:endParaRPr lang="en-US" altLang="x-none" sz="1200" dirty="0" err="1"/>
          </a:p>
        </p:txBody>
      </p:sp>
      <p:sp>
        <p:nvSpPr>
          <p:cNvPr id="74754" name="Slide Image Placeholder 74753"/>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74755" name="Text Placeholder 74754"/>
          <p:cNvSpPr txBox="1"/>
          <p:nvPr>
            <p:ph type="body" idx="1"/>
          </p:nvPr>
        </p:nvSpPr>
        <p:spPr>
          <a:xfrm>
            <a:off x="685800" y="4343400"/>
            <a:ext cx="5486400" cy="4165600"/>
          </a:xfrm>
          <a:prstGeom prst="rect">
            <a:avLst/>
          </a:prstGeom>
          <a:noFill/>
          <a:ln w="9525">
            <a:noFill/>
          </a:ln>
        </p:spPr>
        <p:txBody>
          <a:bodyPr wrap="square" lIns="90000" tIns="46800" rIns="90000" bIns="46800" anchor="t" anchorCtr="0"/>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latin typeface="Arial" panose="020B0604020202020204" pitchFamily="34" charset="0"/>
                <a:ea typeface="MS PGothic" panose="020B0600070205080204" pitchFamily="32" charset="-128"/>
              </a:rPr>
              <a:t>Stallings Figure 3.3 illustrates the classical feistel cipher structure, with data split in 2 halves, processed through a number of rounds which perform a substitution on left half using output of round function on right half &amp; key, and a permutation which swaps halves, as listed previously. The LHS side of this figure shows the flow during encryption, the RHS in decryption. </a:t>
            </a:r>
            <a:endParaRPr lang="en-US" altLang="x-none" dirty="0" err="1">
              <a:latin typeface="Arial" panose="020B0604020202020204" pitchFamily="34" charset="0"/>
              <a:ea typeface="MS PGothic" panose="020B0600070205080204" pitchFamily="32" charset="-128"/>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latin typeface="Arial" panose="020B0604020202020204" pitchFamily="34" charset="0"/>
                <a:ea typeface="MS PGothic" panose="020B0600070205080204" pitchFamily="32" charset="-128"/>
              </a:rPr>
              <a:t>The inputs to the encryption algorithm are a plaintext block of length 2w bits and a key K. The plaintext block is divided into two halves, L</a:t>
            </a:r>
            <a:r>
              <a:rPr lang="en-US" altLang="x-none" baseline="-25000" dirty="0" err="1">
                <a:latin typeface="Arial" panose="020B0604020202020204" pitchFamily="34" charset="0"/>
                <a:ea typeface="MS PGothic" panose="020B0600070205080204" pitchFamily="32" charset="-128"/>
              </a:rPr>
              <a:t>0</a:t>
            </a:r>
            <a:r>
              <a:rPr lang="en-US" altLang="x-none" dirty="0" err="1">
                <a:latin typeface="Arial" panose="020B0604020202020204" pitchFamily="34" charset="0"/>
                <a:ea typeface="MS PGothic" panose="020B0600070205080204" pitchFamily="32" charset="-128"/>
              </a:rPr>
              <a:t> and R</a:t>
            </a:r>
            <a:r>
              <a:rPr lang="en-US" altLang="x-none" baseline="-25000" dirty="0" err="1">
                <a:latin typeface="Arial" panose="020B0604020202020204" pitchFamily="34" charset="0"/>
                <a:ea typeface="MS PGothic" panose="020B0600070205080204" pitchFamily="32" charset="-128"/>
              </a:rPr>
              <a:t>0</a:t>
            </a:r>
            <a:r>
              <a:rPr lang="en-US" altLang="x-none" dirty="0" err="1">
                <a:latin typeface="Arial" panose="020B0604020202020204" pitchFamily="34" charset="0"/>
                <a:ea typeface="MS PGothic" panose="020B0600070205080204" pitchFamily="32" charset="-128"/>
              </a:rPr>
              <a:t>. The two halves of the data pass through n rounds of processing and then combine to produce the ciphertext block. Each round i has as inputs L</a:t>
            </a:r>
            <a:r>
              <a:rPr lang="en-US" altLang="x-none" baseline="-25000" dirty="0" err="1">
                <a:latin typeface="Arial" panose="020B0604020202020204" pitchFamily="34" charset="0"/>
                <a:ea typeface="MS PGothic" panose="020B0600070205080204" pitchFamily="32" charset="-128"/>
              </a:rPr>
              <a:t>i–1 </a:t>
            </a:r>
            <a:r>
              <a:rPr lang="en-US" altLang="x-none" dirty="0" err="1">
                <a:latin typeface="Arial" panose="020B0604020202020204" pitchFamily="34" charset="0"/>
                <a:ea typeface="MS PGothic" panose="020B0600070205080204" pitchFamily="32" charset="-128"/>
              </a:rPr>
              <a:t>and R</a:t>
            </a:r>
            <a:r>
              <a:rPr lang="en-US" altLang="x-none" baseline="-25000" dirty="0" err="1">
                <a:latin typeface="Arial" panose="020B0604020202020204" pitchFamily="34" charset="0"/>
                <a:ea typeface="MS PGothic" panose="020B0600070205080204" pitchFamily="32" charset="-128"/>
              </a:rPr>
              <a:t>i–1</a:t>
            </a:r>
            <a:r>
              <a:rPr lang="en-US" altLang="x-none" dirty="0" err="1">
                <a:latin typeface="Arial" panose="020B0604020202020204" pitchFamily="34" charset="0"/>
                <a:ea typeface="MS PGothic" panose="020B0600070205080204" pitchFamily="32" charset="-128"/>
              </a:rPr>
              <a:t>, derived from the previous round, as well as a subkey K</a:t>
            </a:r>
            <a:r>
              <a:rPr lang="en-US" altLang="x-none" baseline="-25000" dirty="0" err="1">
                <a:latin typeface="Arial" panose="020B0604020202020204" pitchFamily="34" charset="0"/>
                <a:ea typeface="MS PGothic" panose="020B0600070205080204" pitchFamily="32" charset="-128"/>
              </a:rPr>
              <a:t>i</a:t>
            </a:r>
            <a:r>
              <a:rPr lang="en-US" altLang="x-none" dirty="0" err="1">
                <a:latin typeface="Arial" panose="020B0604020202020204" pitchFamily="34" charset="0"/>
                <a:ea typeface="MS PGothic" panose="020B0600070205080204" pitchFamily="32" charset="-128"/>
              </a:rPr>
              <a:t>, derived from the overall K. In general, the subkeys K  are different from K and from each other.</a:t>
            </a:r>
            <a:endParaRPr lang="en-US" altLang="x-none" dirty="0" err="1">
              <a:latin typeface="Arial" panose="020B0604020202020204" pitchFamily="34" charset="0"/>
              <a:ea typeface="MS PGothic" panose="020B0600070205080204" pitchFamily="32" charset="-128"/>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dirty="0" err="1">
                <a:latin typeface="Arial" panose="020B0604020202020204" pitchFamily="34" charset="0"/>
                <a:ea typeface="MS PGothic" panose="020B0600070205080204" pitchFamily="32" charset="-128"/>
              </a:rPr>
              <a:t>The process of decryption with a Feistel cipher is essentially the same as the encryption process. The rule is as follows: Use the ciphertext as input to the algorithm, but use the subkeys </a:t>
            </a:r>
            <a:r>
              <a:rPr lang="en-AU" altLang="x-none" i="1" dirty="0" err="1">
                <a:latin typeface="Arial" panose="020B0604020202020204" pitchFamily="34" charset="0"/>
                <a:ea typeface="MS PGothic" panose="020B0600070205080204" pitchFamily="32" charset="-128"/>
              </a:rPr>
              <a:t>K</a:t>
            </a:r>
            <a:r>
              <a:rPr lang="en-AU" altLang="x-none" baseline="-25000" dirty="0" err="1">
                <a:latin typeface="Arial" panose="020B0604020202020204" pitchFamily="34" charset="0"/>
                <a:ea typeface="MS PGothic" panose="020B0600070205080204" pitchFamily="32" charset="-128"/>
              </a:rPr>
              <a:t>i </a:t>
            </a:r>
            <a:r>
              <a:rPr lang="en-AU" altLang="x-none" dirty="0" err="1">
                <a:latin typeface="Arial" panose="020B0604020202020204" pitchFamily="34" charset="0"/>
                <a:ea typeface="MS PGothic" panose="020B0600070205080204" pitchFamily="32" charset="-128"/>
              </a:rPr>
              <a:t>in reverse order. That is, use </a:t>
            </a:r>
            <a:r>
              <a:rPr lang="en-AU" altLang="x-none" i="1" dirty="0" err="1">
                <a:latin typeface="Arial" panose="020B0604020202020204" pitchFamily="34" charset="0"/>
                <a:ea typeface="MS PGothic" panose="020B0600070205080204" pitchFamily="32" charset="-128"/>
              </a:rPr>
              <a:t>K</a:t>
            </a:r>
            <a:r>
              <a:rPr lang="en-AU" altLang="x-none" i="1" baseline="-25000" dirty="0" err="1">
                <a:latin typeface="Arial" panose="020B0604020202020204" pitchFamily="34" charset="0"/>
                <a:ea typeface="MS PGothic" panose="020B0600070205080204" pitchFamily="32" charset="-128"/>
              </a:rPr>
              <a:t>n</a:t>
            </a:r>
            <a:r>
              <a:rPr lang="en-AU" altLang="x-none" baseline="-25000" dirty="0" err="1">
                <a:latin typeface="Arial" panose="020B0604020202020204" pitchFamily="34" charset="0"/>
                <a:ea typeface="MS PGothic" panose="020B0600070205080204" pitchFamily="32" charset="-128"/>
              </a:rPr>
              <a:t> </a:t>
            </a:r>
            <a:r>
              <a:rPr lang="en-AU" altLang="x-none" dirty="0" err="1">
                <a:latin typeface="Arial" panose="020B0604020202020204" pitchFamily="34" charset="0"/>
                <a:ea typeface="MS PGothic" panose="020B0600070205080204" pitchFamily="32" charset="-128"/>
              </a:rPr>
              <a:t>in the first round, </a:t>
            </a:r>
            <a:r>
              <a:rPr lang="en-AU" altLang="x-none" i="1" dirty="0" err="1">
                <a:latin typeface="Arial" panose="020B0604020202020204" pitchFamily="34" charset="0"/>
                <a:ea typeface="MS PGothic" panose="020B0600070205080204" pitchFamily="32" charset="-128"/>
              </a:rPr>
              <a:t>K</a:t>
            </a:r>
            <a:r>
              <a:rPr lang="en-AU" altLang="x-none" i="1" baseline="-25000" dirty="0" err="1">
                <a:latin typeface="Arial" panose="020B0604020202020204" pitchFamily="34" charset="0"/>
                <a:ea typeface="MS PGothic" panose="020B0600070205080204" pitchFamily="32" charset="-128"/>
              </a:rPr>
              <a:t>n</a:t>
            </a:r>
            <a:r>
              <a:rPr lang="en-AU" altLang="x-none" baseline="-25000" dirty="0" err="1">
                <a:latin typeface="Arial" panose="020B0604020202020204" pitchFamily="34" charset="0"/>
                <a:ea typeface="MS PGothic" panose="020B0600070205080204" pitchFamily="32" charset="-128"/>
              </a:rPr>
              <a:t>–1 </a:t>
            </a:r>
            <a:r>
              <a:rPr lang="en-AU" altLang="x-none" dirty="0" err="1">
                <a:latin typeface="Arial" panose="020B0604020202020204" pitchFamily="34" charset="0"/>
                <a:ea typeface="MS PGothic" panose="020B0600070205080204" pitchFamily="32" charset="-128"/>
              </a:rPr>
              <a:t>in the second round, and so on until </a:t>
            </a:r>
            <a:r>
              <a:rPr lang="en-AU" altLang="x-none" i="1" dirty="0" err="1">
                <a:latin typeface="Arial" panose="020B0604020202020204" pitchFamily="34" charset="0"/>
                <a:ea typeface="MS PGothic" panose="020B0600070205080204" pitchFamily="32" charset="-128"/>
              </a:rPr>
              <a:t>K</a:t>
            </a:r>
            <a:r>
              <a:rPr lang="en-AU" altLang="x-none" baseline="-25000" dirty="0" err="1">
                <a:latin typeface="Arial" panose="020B0604020202020204" pitchFamily="34" charset="0"/>
                <a:ea typeface="MS PGothic" panose="020B0600070205080204" pitchFamily="32" charset="-128"/>
              </a:rPr>
              <a:t>1</a:t>
            </a:r>
            <a:r>
              <a:rPr lang="en-AU" altLang="x-none" dirty="0" err="1">
                <a:latin typeface="Arial" panose="020B0604020202020204" pitchFamily="34" charset="0"/>
                <a:ea typeface="MS PGothic" panose="020B0600070205080204" pitchFamily="32" charset="-128"/>
              </a:rPr>
              <a:t> is used in the last round. This is a nice feature because it means we need not implement two different algorithms, one for encryption and one for decryption.</a:t>
            </a:r>
            <a:r>
              <a:rPr lang="en-US" altLang="x-none" dirty="0" err="1">
                <a:latin typeface="Arial" panose="020B0604020202020204" pitchFamily="34" charset="0"/>
                <a:ea typeface="MS PGothic" panose="020B0600070205080204" pitchFamily="32" charset="-128"/>
              </a:rPr>
              <a:t> See discussion in text for why using the same algorithm with a reversed key order produces the correct result, noting that at every round, the intermediate value of the decryption process is equal to the corresponding value of the encryption process with the two halves of the value swapped.</a:t>
            </a:r>
            <a:endParaRPr lang="en-US" altLang="x-none" dirty="0" err="1">
              <a:latin typeface="Arial" panose="020B0604020202020204" pitchFamily="34" charset="0"/>
              <a:ea typeface="MS PGothic" panose="020B0600070205080204" pitchFamily="32"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lvl="0" algn="r" defTabSz="457200" eaLnBrk="1">
              <a:lnSpc>
                <a:spcPct val="100000"/>
              </a:lnSpc>
              <a:buClrTx/>
              <a:buSzPct val="100000"/>
              <a:buFontTx/>
              <a:buNone/>
              <a:tabLst>
                <a:tab pos="723900" algn="l"/>
                <a:tab pos="1447800" algn="l"/>
                <a:tab pos="2171700" algn="l"/>
                <a:tab pos="2895600" algn="l"/>
              </a:tabLst>
            </a:pPr>
            <a:fld id="{9A0DB2DC-4C9A-4742-B13C-FB6460FD3503}" type="slidenum">
              <a:rPr lang="en-AU" altLang="x-none" sz="1200" dirty="0" err="1">
                <a:solidFill>
                  <a:srgbClr val="000000"/>
                </a:solidFill>
                <a:latin typeface="Times New Roman" panose="02020603050405020304" pitchFamily="16" charset="0"/>
                <a:cs typeface="DejaVu Sans" charset="0"/>
              </a:rPr>
            </a:fld>
            <a:endParaRPr lang="en-AU" altLang="x-none" sz="1200" dirty="0" err="1">
              <a:solidFill>
                <a:srgbClr val="000000"/>
              </a:solidFill>
              <a:latin typeface="Times New Roman" panose="02020603050405020304" pitchFamily="16" charset="0"/>
              <a:ea typeface="DejaVu Sans" charset="0"/>
              <a:cs typeface="DejaVu Sans" charset="0"/>
            </a:endParaRPr>
          </a:p>
        </p:txBody>
      </p:sp>
      <p:sp>
        <p:nvSpPr>
          <p:cNvPr id="75777" name="Text Box 75776"/>
          <p:cNvSpPr txBox="1"/>
          <p:nvPr/>
        </p:nvSpPr>
        <p:spPr>
          <a:xfrm>
            <a:off x="3884613" y="8685213"/>
            <a:ext cx="2971800" cy="457200"/>
          </a:xfrm>
          <a:prstGeom prst="rect">
            <a:avLst/>
          </a:prstGeom>
          <a:noFill/>
          <a:ln w="9525">
            <a:noFill/>
          </a:ln>
        </p:spPr>
        <p:txBody>
          <a:bodyPr wrap="square" lIns="90000" tIns="46800" rIns="90000" bIns="46800" anchor="b" anchorCtr="0"/>
          <a:p>
            <a:pPr lvl="0" algn="r" defTabSz="457200"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fld>
            <a:endParaRPr lang="en-US" altLang="x-none" sz="1200" dirty="0" err="1"/>
          </a:p>
        </p:txBody>
      </p:sp>
      <p:sp>
        <p:nvSpPr>
          <p:cNvPr id="75778" name="Slide Image Placeholder 75777"/>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75779" name="Text Placeholder 75778"/>
          <p:cNvSpPr txBox="1"/>
          <p:nvPr>
            <p:ph type="body" idx="1"/>
          </p:nvPr>
        </p:nvSpPr>
        <p:spPr>
          <a:xfrm>
            <a:off x="685800" y="4343400"/>
            <a:ext cx="5486400" cy="4114800"/>
          </a:xfrm>
          <a:prstGeom prst="rect">
            <a:avLst/>
          </a:prstGeom>
          <a:noFill/>
          <a:ln w="9525">
            <a:noFill/>
          </a:ln>
        </p:spPr>
        <p:txBody>
          <a:bodyPr wrap="square" lIns="90000" tIns="46800" rIns="90000" bIns="46800" anchor="t" anchorCtr="0"/>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latin typeface="Arial" panose="020B0604020202020204" pitchFamily="34" charset="0"/>
                <a:ea typeface="MS PGothic" panose="020B0600070205080204" pitchFamily="32" charset="-128"/>
              </a:rPr>
              <a:t>We now review the internal structure of the DES round function F, which takes R half &amp; subkey, and processes them. The round key </a:t>
            </a:r>
            <a:r>
              <a:rPr lang="en-AU" altLang="x-none" i="1" dirty="0" err="1">
                <a:latin typeface="Arial" panose="020B0604020202020204" pitchFamily="34" charset="0"/>
                <a:ea typeface="MS PGothic" panose="020B0600070205080204" pitchFamily="32" charset="-128"/>
              </a:rPr>
              <a:t>K</a:t>
            </a:r>
            <a:r>
              <a:rPr lang="en-AU" altLang="x-none" baseline="-25000" dirty="0" err="1">
                <a:latin typeface="Arial" panose="020B0604020202020204" pitchFamily="34" charset="0"/>
                <a:ea typeface="MS PGothic" panose="020B0600070205080204" pitchFamily="32" charset="-128"/>
              </a:rPr>
              <a:t>i </a:t>
            </a:r>
            <a:r>
              <a:rPr lang="en-AU" altLang="x-none" dirty="0" err="1">
                <a:latin typeface="Arial" panose="020B0604020202020204" pitchFamily="34" charset="0"/>
                <a:ea typeface="MS PGothic" panose="020B0600070205080204" pitchFamily="32" charset="-128"/>
              </a:rPr>
              <a:t> </a:t>
            </a:r>
            <a:r>
              <a:rPr lang="en-US" altLang="x-none" dirty="0" err="1">
                <a:latin typeface="Arial" panose="020B0604020202020204" pitchFamily="34" charset="0"/>
                <a:ea typeface="MS PGothic" panose="020B0600070205080204" pitchFamily="32" charset="-128"/>
              </a:rPr>
              <a:t>is 48 bits. The R input is 32 bits. This R input is first expanded to 48 bits by using a table that defines a permutation plus an expansion that involves duplication of 16 of the R bits (Table 3.2c). The resulting 48 bits are XORed with </a:t>
            </a:r>
            <a:r>
              <a:rPr lang="en-AU" altLang="x-none" i="1" dirty="0" err="1">
                <a:latin typeface="Arial" panose="020B0604020202020204" pitchFamily="34" charset="0"/>
                <a:ea typeface="MS PGothic" panose="020B0600070205080204" pitchFamily="32" charset="-128"/>
              </a:rPr>
              <a:t>K</a:t>
            </a:r>
            <a:r>
              <a:rPr lang="en-AU" altLang="x-none" baseline="-25000" dirty="0" err="1">
                <a:latin typeface="Arial" panose="020B0604020202020204" pitchFamily="34" charset="0"/>
                <a:ea typeface="MS PGothic" panose="020B0600070205080204" pitchFamily="32" charset="-128"/>
              </a:rPr>
              <a:t>i  </a:t>
            </a:r>
            <a:r>
              <a:rPr lang="en-US" altLang="x-none" dirty="0" err="1">
                <a:latin typeface="Arial" panose="020B0604020202020204" pitchFamily="34" charset="0"/>
                <a:ea typeface="MS PGothic" panose="020B0600070205080204" pitchFamily="32" charset="-128"/>
              </a:rPr>
              <a:t>This 48-bit result passes through a substitution function that produces a 32-bit output, which is permuted as defined by Table 3.2d. This follows the classic structure for a feistel cipher.</a:t>
            </a:r>
            <a:endParaRPr lang="en-US" altLang="x-none" dirty="0" err="1">
              <a:latin typeface="Arial" panose="020B0604020202020204" pitchFamily="34" charset="0"/>
              <a:ea typeface="MS PGothic" panose="020B0600070205080204" pitchFamily="32" charset="-128"/>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latin typeface="Arial" panose="020B0604020202020204" pitchFamily="34" charset="0"/>
                <a:ea typeface="MS PGothic" panose="020B0600070205080204" pitchFamily="32" charset="-128"/>
              </a:rPr>
              <a:t>Note that the s-boxes provide the “confusion” of data and key values, whilst the permutation P then spreads this as widely as possible, so each S-box output affects as many S-box inputs in the next round as possible, giving “diffusion”.</a:t>
            </a:r>
            <a:endParaRPr lang="en-US" altLang="x-none" dirty="0" err="1">
              <a:latin typeface="Arial" panose="020B0604020202020204" pitchFamily="34" charset="0"/>
              <a:ea typeface="MS PGothic" panose="020B0600070205080204" pitchFamily="32"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lvl="0" algn="r" defTabSz="457200" eaLnBrk="1">
              <a:lnSpc>
                <a:spcPct val="100000"/>
              </a:lnSpc>
              <a:buClrTx/>
              <a:buSzPct val="100000"/>
              <a:buFontTx/>
              <a:buNone/>
              <a:tabLst>
                <a:tab pos="723900" algn="l"/>
                <a:tab pos="1447800" algn="l"/>
                <a:tab pos="2171700" algn="l"/>
                <a:tab pos="2895600" algn="l"/>
              </a:tabLst>
            </a:pPr>
            <a:fld id="{9A0DB2DC-4C9A-4742-B13C-FB6460FD3503}" type="slidenum">
              <a:rPr lang="en-AU" altLang="x-none" sz="1200" dirty="0" err="1">
                <a:solidFill>
                  <a:srgbClr val="000000"/>
                </a:solidFill>
                <a:latin typeface="Times New Roman" panose="02020603050405020304" pitchFamily="16" charset="0"/>
                <a:cs typeface="DejaVu Sans" charset="0"/>
              </a:rPr>
            </a:fld>
            <a:endParaRPr lang="en-AU" altLang="x-none" sz="1200" dirty="0" err="1">
              <a:solidFill>
                <a:srgbClr val="000000"/>
              </a:solidFill>
              <a:latin typeface="Times New Roman" panose="02020603050405020304" pitchFamily="16" charset="0"/>
              <a:ea typeface="DejaVu Sans" charset="0"/>
              <a:cs typeface="DejaVu Sans" charset="0"/>
            </a:endParaRPr>
          </a:p>
        </p:txBody>
      </p:sp>
      <p:sp>
        <p:nvSpPr>
          <p:cNvPr id="58369" name="Text Box 58368"/>
          <p:cNvSpPr txBox="1"/>
          <p:nvPr/>
        </p:nvSpPr>
        <p:spPr>
          <a:xfrm>
            <a:off x="3884613" y="8685213"/>
            <a:ext cx="2971800" cy="457200"/>
          </a:xfrm>
          <a:prstGeom prst="rect">
            <a:avLst/>
          </a:prstGeom>
          <a:noFill/>
          <a:ln w="9525">
            <a:noFill/>
          </a:ln>
        </p:spPr>
        <p:txBody>
          <a:bodyPr wrap="square" lIns="90000" tIns="46800" rIns="90000" bIns="46800" anchor="b" anchorCtr="0"/>
          <a:p>
            <a:pPr lvl="0" algn="r" defTabSz="457200"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fld>
            <a:endParaRPr lang="en-US" altLang="x-none" sz="1200" dirty="0" err="1"/>
          </a:p>
        </p:txBody>
      </p:sp>
      <p:sp>
        <p:nvSpPr>
          <p:cNvPr id="58370" name="Slide Image Placeholder 58369"/>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58371" name="Text Placeholder 58370"/>
          <p:cNvSpPr txBox="1"/>
          <p:nvPr>
            <p:ph type="body" idx="1"/>
          </p:nvPr>
        </p:nvSpPr>
        <p:spPr>
          <a:xfrm>
            <a:off x="685800" y="4343400"/>
            <a:ext cx="5486400" cy="4114800"/>
          </a:xfrm>
          <a:prstGeom prst="rect">
            <a:avLst/>
          </a:prstGeom>
          <a:noFill/>
          <a:ln w="9525">
            <a:noFill/>
          </a:ln>
        </p:spPr>
        <p:txBody>
          <a:bodyPr wrap="square" lIns="90000" tIns="46800" rIns="90000" bIns="46800" anchor="t" anchorCtr="0"/>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latin typeface="Arial" panose="020B0604020202020204" pitchFamily="34" charset="0"/>
                <a:ea typeface="MS PGothic" panose="020B0600070205080204" pitchFamily="32" charset="-128"/>
              </a:rPr>
              <a:t>The objective of this chapter is to illustrate the principles of modern symmetric ciphers. For this purpose, we focus on the most widely used symmetric cipher: the Data Encryption Standard (DES). Although numerous symmetric ciphers have been developed since the introduction of DES, and although it is destined to be replaced by the Advanced Encryption Standard (AES), DES remains the most important such algorithm. Further, a detailed study of DES provides an understanding of the principles used in other symmetric ciphers. This chapter begins with a discussion of the general principles of symmetric block ciphers. Next, we cover full DES. Following this look at a specific algorithm, we return to a more general discussion of block cipher design.</a:t>
            </a:r>
            <a:endParaRPr lang="en-US" altLang="x-none" dirty="0" err="1">
              <a:latin typeface="Arial" panose="020B0604020202020204" pitchFamily="34" charset="0"/>
              <a:ea typeface="MS PGothic" panose="020B0600070205080204" pitchFamily="32"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lvl="0" algn="r" defTabSz="457200" eaLnBrk="1">
              <a:lnSpc>
                <a:spcPct val="100000"/>
              </a:lnSpc>
              <a:buClrTx/>
              <a:buSzPct val="100000"/>
              <a:buFontTx/>
              <a:buNone/>
              <a:tabLst>
                <a:tab pos="723900" algn="l"/>
                <a:tab pos="1447800" algn="l"/>
                <a:tab pos="2171700" algn="l"/>
                <a:tab pos="2895600" algn="l"/>
              </a:tabLst>
            </a:pPr>
            <a:fld id="{9A0DB2DC-4C9A-4742-B13C-FB6460FD3503}" type="slidenum">
              <a:rPr lang="en-AU" altLang="x-none" sz="1200" dirty="0" err="1">
                <a:solidFill>
                  <a:srgbClr val="000000"/>
                </a:solidFill>
                <a:latin typeface="Times New Roman" panose="02020603050405020304" pitchFamily="16" charset="0"/>
                <a:cs typeface="DejaVu Sans" charset="0"/>
              </a:rPr>
            </a:fld>
            <a:endParaRPr lang="en-AU" altLang="x-none" sz="1200" dirty="0" err="1">
              <a:solidFill>
                <a:srgbClr val="000000"/>
              </a:solidFill>
              <a:latin typeface="Times New Roman" panose="02020603050405020304" pitchFamily="16" charset="0"/>
              <a:ea typeface="DejaVu Sans" charset="0"/>
              <a:cs typeface="DejaVu Sans" charset="0"/>
            </a:endParaRPr>
          </a:p>
        </p:txBody>
      </p:sp>
      <p:sp>
        <p:nvSpPr>
          <p:cNvPr id="76801" name="Text Box 76800"/>
          <p:cNvSpPr txBox="1"/>
          <p:nvPr/>
        </p:nvSpPr>
        <p:spPr>
          <a:xfrm>
            <a:off x="3884613" y="8685213"/>
            <a:ext cx="2971800" cy="457200"/>
          </a:xfrm>
          <a:prstGeom prst="rect">
            <a:avLst/>
          </a:prstGeom>
          <a:noFill/>
          <a:ln w="9525">
            <a:noFill/>
          </a:ln>
        </p:spPr>
        <p:txBody>
          <a:bodyPr wrap="square" lIns="90000" tIns="46800" rIns="90000" bIns="46800" anchor="b" anchorCtr="0"/>
          <a:p>
            <a:pPr lvl="0" algn="r" defTabSz="457200"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fld>
            <a:endParaRPr lang="en-US" altLang="x-none" sz="1200" dirty="0" err="1"/>
          </a:p>
        </p:txBody>
      </p:sp>
      <p:sp>
        <p:nvSpPr>
          <p:cNvPr id="76802" name="Slide Image Placeholder 76801"/>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76803" name="Text Placeholder 76802"/>
          <p:cNvSpPr txBox="1"/>
          <p:nvPr>
            <p:ph type="body" idx="1"/>
          </p:nvPr>
        </p:nvSpPr>
        <p:spPr>
          <a:xfrm>
            <a:off x="685800" y="4343400"/>
            <a:ext cx="5486400" cy="4114800"/>
          </a:xfrm>
          <a:prstGeom prst="rect">
            <a:avLst/>
          </a:prstGeom>
          <a:noFill/>
          <a:ln w="9525">
            <a:noFill/>
          </a:ln>
        </p:spPr>
        <p:txBody>
          <a:bodyPr wrap="square" lIns="90000" tIns="46800" rIns="90000" bIns="46800" anchor="t" anchorCtr="0"/>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latin typeface="Arial" panose="020B0604020202020204" pitchFamily="34" charset="0"/>
                <a:ea typeface="MS PGothic" panose="020B0600070205080204" pitchFamily="32" charset="-128"/>
              </a:rPr>
              <a:t>We now review the internal structure of the DES round function F, which takes R half &amp; subkey, and processes them. The round key </a:t>
            </a:r>
            <a:r>
              <a:rPr lang="en-AU" altLang="x-none" i="1" dirty="0" err="1">
                <a:latin typeface="Arial" panose="020B0604020202020204" pitchFamily="34" charset="0"/>
                <a:ea typeface="MS PGothic" panose="020B0600070205080204" pitchFamily="32" charset="-128"/>
              </a:rPr>
              <a:t>K</a:t>
            </a:r>
            <a:r>
              <a:rPr lang="en-AU" altLang="x-none" baseline="-25000" dirty="0" err="1">
                <a:latin typeface="Arial" panose="020B0604020202020204" pitchFamily="34" charset="0"/>
                <a:ea typeface="MS PGothic" panose="020B0600070205080204" pitchFamily="32" charset="-128"/>
              </a:rPr>
              <a:t>i </a:t>
            </a:r>
            <a:r>
              <a:rPr lang="en-AU" altLang="x-none" dirty="0" err="1">
                <a:latin typeface="Arial" panose="020B0604020202020204" pitchFamily="34" charset="0"/>
                <a:ea typeface="MS PGothic" panose="020B0600070205080204" pitchFamily="32" charset="-128"/>
              </a:rPr>
              <a:t> </a:t>
            </a:r>
            <a:r>
              <a:rPr lang="en-US" altLang="x-none" dirty="0" err="1">
                <a:latin typeface="Arial" panose="020B0604020202020204" pitchFamily="34" charset="0"/>
                <a:ea typeface="MS PGothic" panose="020B0600070205080204" pitchFamily="32" charset="-128"/>
              </a:rPr>
              <a:t>is 48 bits. The R input is 32 bits. This R input is first expanded to 48 bits by using a table that defines a permutation plus an expansion that involves duplication of 16 of the R bits (Table 3.2c). The resulting 48 bits are XORed with </a:t>
            </a:r>
            <a:r>
              <a:rPr lang="en-AU" altLang="x-none" i="1" dirty="0" err="1">
                <a:latin typeface="Arial" panose="020B0604020202020204" pitchFamily="34" charset="0"/>
                <a:ea typeface="MS PGothic" panose="020B0600070205080204" pitchFamily="32" charset="-128"/>
              </a:rPr>
              <a:t>K</a:t>
            </a:r>
            <a:r>
              <a:rPr lang="en-AU" altLang="x-none" baseline="-25000" dirty="0" err="1">
                <a:latin typeface="Arial" panose="020B0604020202020204" pitchFamily="34" charset="0"/>
                <a:ea typeface="MS PGothic" panose="020B0600070205080204" pitchFamily="32" charset="-128"/>
              </a:rPr>
              <a:t>i  </a:t>
            </a:r>
            <a:r>
              <a:rPr lang="en-US" altLang="x-none" dirty="0" err="1">
                <a:latin typeface="Arial" panose="020B0604020202020204" pitchFamily="34" charset="0"/>
                <a:ea typeface="MS PGothic" panose="020B0600070205080204" pitchFamily="32" charset="-128"/>
              </a:rPr>
              <a:t>This 48-bit result passes through a substitution function that produces a 32-bit output, which is permuted as defined by Table 3.2d. This follows the classic structure for a feistel cipher.</a:t>
            </a:r>
            <a:endParaRPr lang="en-US" altLang="x-none" dirty="0" err="1">
              <a:latin typeface="Arial" panose="020B0604020202020204" pitchFamily="34" charset="0"/>
              <a:ea typeface="MS PGothic" panose="020B0600070205080204" pitchFamily="32" charset="-128"/>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latin typeface="Arial" panose="020B0604020202020204" pitchFamily="34" charset="0"/>
                <a:ea typeface="MS PGothic" panose="020B0600070205080204" pitchFamily="32" charset="-128"/>
              </a:rPr>
              <a:t>Note that the s-boxes provide the “confusion” of data and key values, whilst the permutation P then spreads this as widely as possible, so each S-box output affects as many S-box inputs in the next round as possible, giving “diffusion”.</a:t>
            </a:r>
            <a:endParaRPr lang="en-US" altLang="x-none" dirty="0" err="1">
              <a:latin typeface="Arial" panose="020B0604020202020204" pitchFamily="34" charset="0"/>
              <a:ea typeface="MS PGothic" panose="020B0600070205080204" pitchFamily="32"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lvl="0" algn="r" defTabSz="457200" eaLnBrk="1">
              <a:lnSpc>
                <a:spcPct val="100000"/>
              </a:lnSpc>
              <a:buClrTx/>
              <a:buSzPct val="100000"/>
              <a:buFontTx/>
              <a:buNone/>
              <a:tabLst>
                <a:tab pos="723900" algn="l"/>
                <a:tab pos="1447800" algn="l"/>
                <a:tab pos="2171700" algn="l"/>
                <a:tab pos="2895600" algn="l"/>
              </a:tabLst>
            </a:pPr>
            <a:fld id="{9A0DB2DC-4C9A-4742-B13C-FB6460FD3503}" type="slidenum">
              <a:rPr lang="en-AU" altLang="x-none" sz="1200" dirty="0" err="1">
                <a:solidFill>
                  <a:srgbClr val="000000"/>
                </a:solidFill>
                <a:latin typeface="Times New Roman" panose="02020603050405020304" pitchFamily="16" charset="0"/>
                <a:cs typeface="DejaVu Sans" charset="0"/>
              </a:rPr>
            </a:fld>
            <a:endParaRPr lang="en-AU" altLang="x-none" sz="1200" dirty="0" err="1">
              <a:solidFill>
                <a:srgbClr val="000000"/>
              </a:solidFill>
              <a:latin typeface="Times New Roman" panose="02020603050405020304" pitchFamily="16" charset="0"/>
              <a:ea typeface="DejaVu Sans" charset="0"/>
              <a:cs typeface="DejaVu Sans" charset="0"/>
            </a:endParaRPr>
          </a:p>
        </p:txBody>
      </p:sp>
      <p:sp>
        <p:nvSpPr>
          <p:cNvPr id="77825" name="Text Box 77824"/>
          <p:cNvSpPr txBox="1"/>
          <p:nvPr/>
        </p:nvSpPr>
        <p:spPr>
          <a:xfrm>
            <a:off x="3884613" y="8685213"/>
            <a:ext cx="2971800" cy="457200"/>
          </a:xfrm>
          <a:prstGeom prst="rect">
            <a:avLst/>
          </a:prstGeom>
          <a:noFill/>
          <a:ln w="9525">
            <a:noFill/>
          </a:ln>
        </p:spPr>
        <p:txBody>
          <a:bodyPr wrap="square" lIns="90000" tIns="46800" rIns="90000" bIns="46800" anchor="b" anchorCtr="0"/>
          <a:p>
            <a:pPr lvl="0" algn="r" defTabSz="457200"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fld>
            <a:endParaRPr lang="en-US" altLang="x-none" sz="1200" dirty="0" err="1"/>
          </a:p>
        </p:txBody>
      </p:sp>
      <p:sp>
        <p:nvSpPr>
          <p:cNvPr id="77826" name="Slide Image Placeholder 77825"/>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77827" name="Text Placeholder 77826"/>
          <p:cNvSpPr txBox="1"/>
          <p:nvPr>
            <p:ph type="body" idx="1"/>
          </p:nvPr>
        </p:nvSpPr>
        <p:spPr>
          <a:xfrm>
            <a:off x="685800" y="4343400"/>
            <a:ext cx="5486400" cy="4114800"/>
          </a:xfrm>
          <a:prstGeom prst="rect">
            <a:avLst/>
          </a:prstGeom>
          <a:noFill/>
          <a:ln w="9525">
            <a:noFill/>
          </a:ln>
        </p:spPr>
        <p:txBody>
          <a:bodyPr wrap="square" lIns="90000" tIns="46800" rIns="90000" bIns="46800" anchor="t" anchorCtr="0"/>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latin typeface="Arial" panose="020B0604020202020204" pitchFamily="34" charset="0"/>
                <a:cs typeface="Arial" panose="020B0604020202020204" pitchFamily="34" charset="0"/>
              </a:rPr>
              <a:t>Stallings Figure 3.7 illustrates the internal structure of the DES round function F. The R input is first expanded to 48 bits by using expansion table E that defines a permutation plus an expansion that involves duplication of 16 of the R bits (Stallings Table 3.2c). The resulting 48 bits are XORed with </a:t>
            </a:r>
            <a:r>
              <a:rPr lang="en-US" altLang="x-none" dirty="0" err="1">
                <a:latin typeface="Arial" panose="020B0604020202020204" pitchFamily="34" charset="0"/>
                <a:ea typeface="MS PGothic" panose="020B0600070205080204" pitchFamily="32" charset="-128"/>
              </a:rPr>
              <a:t>key </a:t>
            </a:r>
            <a:r>
              <a:rPr lang="en-AU" altLang="x-none" i="1" dirty="0" err="1">
                <a:latin typeface="Arial" panose="020B0604020202020204" pitchFamily="34" charset="0"/>
                <a:ea typeface="MS PGothic" panose="020B0600070205080204" pitchFamily="32" charset="-128"/>
              </a:rPr>
              <a:t>K</a:t>
            </a:r>
            <a:r>
              <a:rPr lang="en-AU" altLang="x-none" baseline="-25000" dirty="0" err="1">
                <a:latin typeface="Arial" panose="020B0604020202020204" pitchFamily="34" charset="0"/>
                <a:ea typeface="MS PGothic" panose="020B0600070205080204" pitchFamily="32" charset="-128"/>
              </a:rPr>
              <a:t>i </a:t>
            </a:r>
            <a:r>
              <a:rPr lang="en-US" altLang="x-none" dirty="0" err="1">
                <a:latin typeface="Arial" panose="020B0604020202020204" pitchFamily="34" charset="0"/>
                <a:cs typeface="Arial" panose="020B0604020202020204" pitchFamily="34" charset="0"/>
              </a:rPr>
              <a:t>. This 48-bit result passes through a substitution function comprising 8 S-boxes which each map 6 input bits to 4 output bits, producing a 32-bit output, which is then permuted by permutation P as defined by Stallings Table 3.2d. </a:t>
            </a:r>
            <a:endParaRPr lang="en-US" altLang="x-none" dirty="0" err="1">
              <a:latin typeface="Arial" panose="020B0604020202020204" pitchFamily="34" charset="0"/>
              <a:ea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lvl="0" algn="r" defTabSz="457200" eaLnBrk="1">
              <a:lnSpc>
                <a:spcPct val="100000"/>
              </a:lnSpc>
              <a:buClrTx/>
              <a:buSzPct val="100000"/>
              <a:buFontTx/>
              <a:buNone/>
              <a:tabLst>
                <a:tab pos="723900" algn="l"/>
                <a:tab pos="1447800" algn="l"/>
                <a:tab pos="2171700" algn="l"/>
                <a:tab pos="2895600" algn="l"/>
              </a:tabLst>
            </a:pPr>
            <a:fld id="{9A0DB2DC-4C9A-4742-B13C-FB6460FD3503}" type="slidenum">
              <a:rPr lang="en-AU" altLang="x-none" sz="1200" dirty="0" err="1">
                <a:solidFill>
                  <a:srgbClr val="000000"/>
                </a:solidFill>
                <a:latin typeface="Times New Roman" panose="02020603050405020304" pitchFamily="16" charset="0"/>
                <a:cs typeface="DejaVu Sans" charset="0"/>
              </a:rPr>
            </a:fld>
            <a:endParaRPr lang="en-AU" altLang="x-none" sz="1200" dirty="0" err="1">
              <a:solidFill>
                <a:srgbClr val="000000"/>
              </a:solidFill>
              <a:latin typeface="Times New Roman" panose="02020603050405020304" pitchFamily="16" charset="0"/>
              <a:ea typeface="DejaVu Sans" charset="0"/>
              <a:cs typeface="DejaVu Sans" charset="0"/>
            </a:endParaRPr>
          </a:p>
        </p:txBody>
      </p:sp>
      <p:sp>
        <p:nvSpPr>
          <p:cNvPr id="78849" name="Text Box 78848"/>
          <p:cNvSpPr txBox="1"/>
          <p:nvPr/>
        </p:nvSpPr>
        <p:spPr>
          <a:xfrm>
            <a:off x="3884613" y="8685213"/>
            <a:ext cx="2971800" cy="457200"/>
          </a:xfrm>
          <a:prstGeom prst="rect">
            <a:avLst/>
          </a:prstGeom>
          <a:noFill/>
          <a:ln w="9525">
            <a:noFill/>
          </a:ln>
        </p:spPr>
        <p:txBody>
          <a:bodyPr wrap="square" lIns="90000" tIns="46800" rIns="90000" bIns="46800" anchor="b" anchorCtr="0"/>
          <a:p>
            <a:pPr lvl="0" algn="r" defTabSz="457200"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fld>
            <a:endParaRPr lang="en-US" altLang="x-none" sz="1200" dirty="0" err="1"/>
          </a:p>
        </p:txBody>
      </p:sp>
      <p:sp>
        <p:nvSpPr>
          <p:cNvPr id="78850" name="Slide Image Placeholder 78849"/>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78851" name="Text Placeholder 78850"/>
          <p:cNvSpPr txBox="1"/>
          <p:nvPr>
            <p:ph type="body" idx="1"/>
          </p:nvPr>
        </p:nvSpPr>
        <p:spPr>
          <a:xfrm>
            <a:off x="685800" y="4343400"/>
            <a:ext cx="5486400" cy="4114800"/>
          </a:xfrm>
          <a:prstGeom prst="rect">
            <a:avLst/>
          </a:prstGeom>
          <a:noFill/>
          <a:ln w="9525">
            <a:noFill/>
          </a:ln>
        </p:spPr>
        <p:txBody>
          <a:bodyPr wrap="square" lIns="90000" tIns="46800" rIns="90000" bIns="46800" anchor="t" anchorCtr="0"/>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latin typeface="Arial" panose="020B0604020202020204" pitchFamily="34" charset="0"/>
                <a:cs typeface="Arial" panose="020B0604020202020204" pitchFamily="34" charset="0"/>
              </a:rPr>
              <a:t>Stallings Figure 3.7 illustrates the internal structure of the DES round function F. The R input is first expanded to 48 bits by using expansion table E that defines a permutation plus an expansion that involves duplication of 16 of the R bits (Stallings Table 3.2c). The resulting 48 bits are XORed with </a:t>
            </a:r>
            <a:r>
              <a:rPr lang="en-US" altLang="x-none" dirty="0" err="1">
                <a:latin typeface="Arial" panose="020B0604020202020204" pitchFamily="34" charset="0"/>
                <a:ea typeface="MS PGothic" panose="020B0600070205080204" pitchFamily="32" charset="-128"/>
              </a:rPr>
              <a:t>key </a:t>
            </a:r>
            <a:r>
              <a:rPr lang="en-AU" altLang="x-none" i="1" dirty="0" err="1">
                <a:latin typeface="Arial" panose="020B0604020202020204" pitchFamily="34" charset="0"/>
                <a:ea typeface="MS PGothic" panose="020B0600070205080204" pitchFamily="32" charset="-128"/>
              </a:rPr>
              <a:t>K</a:t>
            </a:r>
            <a:r>
              <a:rPr lang="en-AU" altLang="x-none" baseline="-25000" dirty="0" err="1">
                <a:latin typeface="Arial" panose="020B0604020202020204" pitchFamily="34" charset="0"/>
                <a:ea typeface="MS PGothic" panose="020B0600070205080204" pitchFamily="32" charset="-128"/>
              </a:rPr>
              <a:t>i </a:t>
            </a:r>
            <a:r>
              <a:rPr lang="en-US" altLang="x-none" dirty="0" err="1">
                <a:latin typeface="Arial" panose="020B0604020202020204" pitchFamily="34" charset="0"/>
                <a:cs typeface="Arial" panose="020B0604020202020204" pitchFamily="34" charset="0"/>
              </a:rPr>
              <a:t>. This 48-bit result passes through a substitution function comprising 8 S-boxes which each map 6 input bits to 4 output bits, producing a 32-bit output, which is then permuted by permutation P as defined by Stallings Table 3.2d. </a:t>
            </a:r>
            <a:endParaRPr lang="en-US" altLang="x-none" dirty="0" err="1">
              <a:latin typeface="Arial" panose="020B0604020202020204" pitchFamily="34" charset="0"/>
              <a:ea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lvl="0" algn="r" defTabSz="457200" eaLnBrk="1">
              <a:lnSpc>
                <a:spcPct val="100000"/>
              </a:lnSpc>
              <a:buClrTx/>
              <a:buSzPct val="100000"/>
              <a:buFontTx/>
              <a:buNone/>
              <a:tabLst>
                <a:tab pos="723900" algn="l"/>
                <a:tab pos="1447800" algn="l"/>
                <a:tab pos="2171700" algn="l"/>
                <a:tab pos="2895600" algn="l"/>
              </a:tabLst>
            </a:pPr>
            <a:fld id="{9A0DB2DC-4C9A-4742-B13C-FB6460FD3503}" type="slidenum">
              <a:rPr lang="en-AU" altLang="x-none" sz="1200" dirty="0" err="1">
                <a:solidFill>
                  <a:srgbClr val="000000"/>
                </a:solidFill>
                <a:latin typeface="Times New Roman" panose="02020603050405020304" pitchFamily="16" charset="0"/>
                <a:cs typeface="DejaVu Sans" charset="0"/>
              </a:rPr>
            </a:fld>
            <a:endParaRPr lang="en-AU" altLang="x-none" sz="1200" dirty="0" err="1">
              <a:solidFill>
                <a:srgbClr val="000000"/>
              </a:solidFill>
              <a:latin typeface="Times New Roman" panose="02020603050405020304" pitchFamily="16" charset="0"/>
              <a:ea typeface="DejaVu Sans" charset="0"/>
              <a:cs typeface="DejaVu Sans" charset="0"/>
            </a:endParaRPr>
          </a:p>
        </p:txBody>
      </p:sp>
      <p:sp>
        <p:nvSpPr>
          <p:cNvPr id="79873" name="Text Box 79872"/>
          <p:cNvSpPr txBox="1"/>
          <p:nvPr/>
        </p:nvSpPr>
        <p:spPr>
          <a:xfrm>
            <a:off x="3884613" y="8685213"/>
            <a:ext cx="2971800" cy="457200"/>
          </a:xfrm>
          <a:prstGeom prst="rect">
            <a:avLst/>
          </a:prstGeom>
          <a:noFill/>
          <a:ln w="9525">
            <a:noFill/>
          </a:ln>
        </p:spPr>
        <p:txBody>
          <a:bodyPr wrap="square" lIns="90000" tIns="46800" rIns="90000" bIns="46800" anchor="b" anchorCtr="0"/>
          <a:p>
            <a:pPr lvl="0" algn="r" defTabSz="457200"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fld>
            <a:endParaRPr lang="en-US" altLang="x-none" sz="1200" dirty="0" err="1"/>
          </a:p>
        </p:txBody>
      </p:sp>
      <p:sp>
        <p:nvSpPr>
          <p:cNvPr id="79874" name="Slide Image Placeholder 79873"/>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79875" name="Text Placeholder 79874"/>
          <p:cNvSpPr txBox="1"/>
          <p:nvPr>
            <p:ph type="body" idx="1"/>
          </p:nvPr>
        </p:nvSpPr>
        <p:spPr>
          <a:xfrm>
            <a:off x="685800" y="4343400"/>
            <a:ext cx="5486400" cy="4114800"/>
          </a:xfrm>
          <a:prstGeom prst="rect">
            <a:avLst/>
          </a:prstGeom>
          <a:noFill/>
          <a:ln w="9525">
            <a:noFill/>
          </a:ln>
        </p:spPr>
        <p:txBody>
          <a:bodyPr wrap="square" lIns="90000" tIns="46800" rIns="90000" bIns="46800" anchor="t" anchorCtr="0"/>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dirty="0" err="1">
                <a:latin typeface="Arial" panose="020B0604020202020204" pitchFamily="34" charset="0"/>
                <a:ea typeface="MS PGothic" panose="020B0600070205080204" pitchFamily="32" charset="-128"/>
              </a:rPr>
              <a:t>The substitution consists of a set of eight S-boxes, each of which accepts 6 bits as input and produces 4 bits as output. These transformations are defined in Stallings Table 3.3, which is interpreted as follows: The first and last bits of the input to box S</a:t>
            </a:r>
            <a:r>
              <a:rPr lang="en-AU" altLang="x-none" i="1" dirty="0" err="1">
                <a:latin typeface="Arial" panose="020B0604020202020204" pitchFamily="34" charset="0"/>
                <a:ea typeface="MS PGothic" panose="020B0600070205080204" pitchFamily="32" charset="-128"/>
              </a:rPr>
              <a:t>i </a:t>
            </a:r>
            <a:r>
              <a:rPr lang="en-AU" altLang="x-none" dirty="0" err="1">
                <a:latin typeface="Arial" panose="020B0604020202020204" pitchFamily="34" charset="0"/>
                <a:ea typeface="MS PGothic" panose="020B0600070205080204" pitchFamily="32" charset="-128"/>
              </a:rPr>
              <a:t>form a 2-bit binary number to select one of four substitutions defined by the four rows in the table for S</a:t>
            </a:r>
            <a:r>
              <a:rPr lang="en-AU" altLang="x-none" i="1" dirty="0" err="1">
                <a:latin typeface="Arial" panose="020B0604020202020204" pitchFamily="34" charset="0"/>
                <a:ea typeface="MS PGothic" panose="020B0600070205080204" pitchFamily="32" charset="-128"/>
              </a:rPr>
              <a:t>i</a:t>
            </a:r>
            <a:r>
              <a:rPr lang="en-AU" altLang="x-none" dirty="0" err="1">
                <a:latin typeface="Arial" panose="020B0604020202020204" pitchFamily="34" charset="0"/>
                <a:ea typeface="MS PGothic" panose="020B0600070205080204" pitchFamily="32" charset="-128"/>
              </a:rPr>
              <a:t>. The middle four bits select one of the sixteen columns. The decimal value in the cell selected by the row and column is then converted to its 4-bit representation to produce the output. For example, in S1, for input 011001, the row is 01 (row 1) and the column is 1100 (column 12). The value in row 1, column 12 is 9, so the output is 1001.</a:t>
            </a:r>
            <a:endParaRPr lang="en-AU" altLang="x-none" dirty="0" err="1">
              <a:latin typeface="Arial" panose="020B0604020202020204" pitchFamily="34" charset="0"/>
              <a:ea typeface="MS PGothic" panose="020B0600070205080204" pitchFamily="32" charset="-128"/>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AU" altLang="x-none" dirty="0" err="1">
              <a:latin typeface="Arial" panose="020B0604020202020204" pitchFamily="34" charset="0"/>
              <a:ea typeface="MS PGothic" panose="020B0600070205080204" pitchFamily="32" charset="-128"/>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dirty="0" err="1">
                <a:latin typeface="Arial" panose="020B0604020202020204" pitchFamily="34" charset="0"/>
                <a:ea typeface="MS PGothic" panose="020B0600070205080204" pitchFamily="32" charset="-128"/>
              </a:rPr>
              <a:t>The example lists 8 6-bit values (ie 18 in hex is 011000 in binary, 09 hex is 001001 binary, 12 hex is 010010  binary, 3d hex is 111101 binary etc), each of which is replaced following the process detailed above using the appropriate S-box. ie</a:t>
            </a:r>
            <a:endParaRPr lang="en-AU" altLang="x-none" dirty="0" err="1">
              <a:latin typeface="Arial" panose="020B0604020202020204" pitchFamily="34" charset="0"/>
              <a:ea typeface="MS PGothic" panose="020B0600070205080204" pitchFamily="32" charset="-128"/>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dirty="0" err="1">
                <a:latin typeface="Arial" panose="020B0604020202020204" pitchFamily="34" charset="0"/>
                <a:ea typeface="MS PGothic" panose="020B0600070205080204" pitchFamily="32" charset="-128"/>
              </a:rPr>
              <a:t>S1(011000) lookup row 00 col 1100 in S1 to get 5</a:t>
            </a:r>
            <a:endParaRPr lang="en-AU" altLang="x-none" dirty="0" err="1">
              <a:latin typeface="Arial" panose="020B0604020202020204" pitchFamily="34" charset="0"/>
              <a:ea typeface="MS PGothic" panose="020B0600070205080204" pitchFamily="32" charset="-128"/>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dirty="0" err="1">
                <a:latin typeface="Arial" panose="020B0604020202020204" pitchFamily="34" charset="0"/>
                <a:ea typeface="MS PGothic" panose="020B0600070205080204" pitchFamily="32" charset="-128"/>
              </a:rPr>
              <a:t>S2(001001) lookup row 01 col 0100 in S2 to get 15 = f in hex</a:t>
            </a:r>
            <a:endParaRPr lang="en-AU" altLang="x-none" dirty="0" err="1">
              <a:latin typeface="Arial" panose="020B0604020202020204" pitchFamily="34" charset="0"/>
              <a:ea typeface="MS PGothic" panose="020B0600070205080204" pitchFamily="32" charset="-128"/>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dirty="0" err="1">
                <a:latin typeface="Arial" panose="020B0604020202020204" pitchFamily="34" charset="0"/>
                <a:ea typeface="MS PGothic" panose="020B0600070205080204" pitchFamily="32" charset="-128"/>
              </a:rPr>
              <a:t>S3(010010) lookup row 00 col 1001 in S3 to get 13 = d in hex</a:t>
            </a:r>
            <a:endParaRPr lang="en-AU" altLang="x-none" dirty="0" err="1">
              <a:latin typeface="Arial" panose="020B0604020202020204" pitchFamily="34" charset="0"/>
              <a:ea typeface="MS PGothic" panose="020B0600070205080204" pitchFamily="32" charset="-128"/>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dirty="0" err="1">
                <a:latin typeface="Arial" panose="020B0604020202020204" pitchFamily="34" charset="0"/>
                <a:ea typeface="MS PGothic" panose="020B0600070205080204" pitchFamily="32" charset="-128"/>
              </a:rPr>
              <a:t>S4(111101) lookup row 11 col 1110 in S4 to get 2 etc</a:t>
            </a:r>
            <a:endParaRPr lang="en-AU" altLang="x-none" dirty="0" err="1">
              <a:latin typeface="Arial" panose="020B0604020202020204" pitchFamily="34" charset="0"/>
              <a:ea typeface="MS PGothic" panose="020B0600070205080204" pitchFamily="32"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lvl="0" algn="r" defTabSz="457200" eaLnBrk="1">
              <a:lnSpc>
                <a:spcPct val="100000"/>
              </a:lnSpc>
              <a:buClrTx/>
              <a:buSzPct val="100000"/>
              <a:buFontTx/>
              <a:buNone/>
              <a:tabLst>
                <a:tab pos="723900" algn="l"/>
                <a:tab pos="1447800" algn="l"/>
                <a:tab pos="2171700" algn="l"/>
                <a:tab pos="2895600" algn="l"/>
              </a:tabLst>
            </a:pPr>
            <a:fld id="{9A0DB2DC-4C9A-4742-B13C-FB6460FD3503}" type="slidenum">
              <a:rPr lang="en-AU" altLang="x-none" sz="1200" dirty="0" err="1">
                <a:solidFill>
                  <a:srgbClr val="000000"/>
                </a:solidFill>
                <a:latin typeface="Times New Roman" panose="02020603050405020304" pitchFamily="16" charset="0"/>
                <a:cs typeface="DejaVu Sans" charset="0"/>
              </a:rPr>
            </a:fld>
            <a:endParaRPr lang="en-AU" altLang="x-none" sz="1200" dirty="0" err="1">
              <a:solidFill>
                <a:srgbClr val="000000"/>
              </a:solidFill>
              <a:latin typeface="Times New Roman" panose="02020603050405020304" pitchFamily="16" charset="0"/>
              <a:ea typeface="DejaVu Sans" charset="0"/>
              <a:cs typeface="DejaVu Sans" charset="0"/>
            </a:endParaRPr>
          </a:p>
        </p:txBody>
      </p:sp>
      <p:sp>
        <p:nvSpPr>
          <p:cNvPr id="80897" name="Text Box 80896"/>
          <p:cNvSpPr txBox="1"/>
          <p:nvPr/>
        </p:nvSpPr>
        <p:spPr>
          <a:xfrm>
            <a:off x="3884613" y="8685213"/>
            <a:ext cx="2971800" cy="457200"/>
          </a:xfrm>
          <a:prstGeom prst="rect">
            <a:avLst/>
          </a:prstGeom>
          <a:noFill/>
          <a:ln w="9525">
            <a:noFill/>
          </a:ln>
        </p:spPr>
        <p:txBody>
          <a:bodyPr wrap="square" lIns="90000" tIns="46800" rIns="90000" bIns="46800" anchor="b" anchorCtr="0"/>
          <a:p>
            <a:pPr lvl="0" algn="r" defTabSz="457200"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fld>
            <a:endParaRPr lang="en-US" altLang="x-none" sz="1200" dirty="0" err="1"/>
          </a:p>
        </p:txBody>
      </p:sp>
      <p:sp>
        <p:nvSpPr>
          <p:cNvPr id="80898" name="Slide Image Placeholder 80897"/>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80899" name="Text Placeholder 80898"/>
          <p:cNvSpPr txBox="1"/>
          <p:nvPr>
            <p:ph type="body" idx="1"/>
          </p:nvPr>
        </p:nvSpPr>
        <p:spPr>
          <a:xfrm>
            <a:off x="685800" y="4343400"/>
            <a:ext cx="5486400" cy="4114800"/>
          </a:xfrm>
          <a:prstGeom prst="rect">
            <a:avLst/>
          </a:prstGeom>
          <a:noFill/>
          <a:ln w="9525">
            <a:noFill/>
          </a:ln>
        </p:spPr>
        <p:txBody>
          <a:bodyPr wrap="square" lIns="90000" tIns="46800" rIns="90000" bIns="46800" anchor="t" anchorCtr="0"/>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dirty="0" err="1">
                <a:latin typeface="Arial" panose="020B0604020202020204" pitchFamily="34" charset="0"/>
                <a:ea typeface="MS PGothic" panose="020B0600070205080204" pitchFamily="32" charset="-128"/>
              </a:rPr>
              <a:t>The substitution consists of a set of eight S-boxes, each of which accepts 6 bits as input and produces 4 bits as output. These transformations are defined in Stallings Table 3.3, which is interpreted as follows: The first and last bits of the input to box S</a:t>
            </a:r>
            <a:r>
              <a:rPr lang="en-AU" altLang="x-none" i="1" dirty="0" err="1">
                <a:latin typeface="Arial" panose="020B0604020202020204" pitchFamily="34" charset="0"/>
                <a:ea typeface="MS PGothic" panose="020B0600070205080204" pitchFamily="32" charset="-128"/>
              </a:rPr>
              <a:t>i </a:t>
            </a:r>
            <a:r>
              <a:rPr lang="en-AU" altLang="x-none" dirty="0" err="1">
                <a:latin typeface="Arial" panose="020B0604020202020204" pitchFamily="34" charset="0"/>
                <a:ea typeface="MS PGothic" panose="020B0600070205080204" pitchFamily="32" charset="-128"/>
              </a:rPr>
              <a:t>form a 2-bit binary number to select one of four subostitutions defined by the four rows in the table for S</a:t>
            </a:r>
            <a:r>
              <a:rPr lang="en-AU" altLang="x-none" i="1" dirty="0" err="1">
                <a:latin typeface="Arial" panose="020B0604020202020204" pitchFamily="34" charset="0"/>
                <a:ea typeface="MS PGothic" panose="020B0600070205080204" pitchFamily="32" charset="-128"/>
              </a:rPr>
              <a:t>i</a:t>
            </a:r>
            <a:r>
              <a:rPr lang="en-AU" altLang="x-none" dirty="0" err="1">
                <a:latin typeface="Arial" panose="020B0604020202020204" pitchFamily="34" charset="0"/>
                <a:ea typeface="MS PGothic" panose="020B0600070205080204" pitchFamily="32" charset="-128"/>
              </a:rPr>
              <a:t>. The middle four bits select one of the sixteen columns. The decimal value in the cell selected by the row and column is then converted to its 4-bit representation to produce the output. For example, in S1, for input 011001, the row is 01 (row 1) and the column is 1100 (column 12). The value in row 1, column 12 is 9, so the output is 1001.</a:t>
            </a:r>
            <a:endParaRPr lang="en-AU" altLang="x-none" dirty="0" err="1">
              <a:latin typeface="Arial" panose="020B0604020202020204" pitchFamily="34" charset="0"/>
              <a:ea typeface="MS PGothic" panose="020B0600070205080204" pitchFamily="32" charset="-128"/>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AU" altLang="x-none" dirty="0" err="1">
              <a:latin typeface="Arial" panose="020B0604020202020204" pitchFamily="34" charset="0"/>
              <a:ea typeface="MS PGothic" panose="020B0600070205080204" pitchFamily="32" charset="-128"/>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dirty="0" err="1">
                <a:latin typeface="Arial" panose="020B0604020202020204" pitchFamily="34" charset="0"/>
                <a:ea typeface="MS PGothic" panose="020B0600070205080204" pitchFamily="32" charset="-128"/>
              </a:rPr>
              <a:t>The example lists 8 6-bit values (ie 18 in hex is 011000 in binary, 09 hex is 001001 binary, 12 hex is 010010  binary, 3d hex is 111101 binary etc), each of which is replaced following the process detailed above using the appropriate S-box. ie</a:t>
            </a:r>
            <a:endParaRPr lang="en-AU" altLang="x-none" dirty="0" err="1">
              <a:latin typeface="Arial" panose="020B0604020202020204" pitchFamily="34" charset="0"/>
              <a:ea typeface="MS PGothic" panose="020B0600070205080204" pitchFamily="32" charset="-128"/>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dirty="0" err="1">
                <a:latin typeface="Arial" panose="020B0604020202020204" pitchFamily="34" charset="0"/>
                <a:ea typeface="MS PGothic" panose="020B0600070205080204" pitchFamily="32" charset="-128"/>
              </a:rPr>
              <a:t>S1(011000) lookup row 00 col 1100 in S1 to get 5</a:t>
            </a:r>
            <a:endParaRPr lang="en-AU" altLang="x-none" dirty="0" err="1">
              <a:latin typeface="Arial" panose="020B0604020202020204" pitchFamily="34" charset="0"/>
              <a:ea typeface="MS PGothic" panose="020B0600070205080204" pitchFamily="32" charset="-128"/>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dirty="0" err="1">
                <a:latin typeface="Arial" panose="020B0604020202020204" pitchFamily="34" charset="0"/>
                <a:ea typeface="MS PGothic" panose="020B0600070205080204" pitchFamily="32" charset="-128"/>
              </a:rPr>
              <a:t>S2(001001) lookup row 01 col 0100 in S2 to get 15 = f in hex</a:t>
            </a:r>
            <a:endParaRPr lang="en-AU" altLang="x-none" dirty="0" err="1">
              <a:latin typeface="Arial" panose="020B0604020202020204" pitchFamily="34" charset="0"/>
              <a:ea typeface="MS PGothic" panose="020B0600070205080204" pitchFamily="32" charset="-128"/>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dirty="0" err="1">
                <a:latin typeface="Arial" panose="020B0604020202020204" pitchFamily="34" charset="0"/>
                <a:ea typeface="MS PGothic" panose="020B0600070205080204" pitchFamily="32" charset="-128"/>
              </a:rPr>
              <a:t>S3(010010) lookup row 00 col 1001 in S3 to get 13 = d in hex</a:t>
            </a:r>
            <a:endParaRPr lang="en-AU" altLang="x-none" dirty="0" err="1">
              <a:latin typeface="Arial" panose="020B0604020202020204" pitchFamily="34" charset="0"/>
              <a:ea typeface="MS PGothic" panose="020B0600070205080204" pitchFamily="32" charset="-128"/>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dirty="0" err="1">
                <a:latin typeface="Arial" panose="020B0604020202020204" pitchFamily="34" charset="0"/>
                <a:ea typeface="MS PGothic" panose="020B0600070205080204" pitchFamily="32" charset="-128"/>
              </a:rPr>
              <a:t>S4(111101) lookup row 11 col 1110 in S4 to get 2 etc</a:t>
            </a:r>
            <a:endParaRPr lang="en-AU" altLang="x-none" dirty="0" err="1">
              <a:latin typeface="Arial" panose="020B0604020202020204" pitchFamily="34" charset="0"/>
              <a:ea typeface="MS PGothic" panose="020B0600070205080204" pitchFamily="32"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lvl="0" algn="r" defTabSz="457200" eaLnBrk="1">
              <a:lnSpc>
                <a:spcPct val="100000"/>
              </a:lnSpc>
              <a:buClrTx/>
              <a:buSzPct val="100000"/>
              <a:buFontTx/>
              <a:buNone/>
              <a:tabLst>
                <a:tab pos="723900" algn="l"/>
                <a:tab pos="1447800" algn="l"/>
                <a:tab pos="2171700" algn="l"/>
                <a:tab pos="2895600" algn="l"/>
              </a:tabLst>
            </a:pPr>
            <a:fld id="{9A0DB2DC-4C9A-4742-B13C-FB6460FD3503}" type="slidenum">
              <a:rPr lang="en-AU" altLang="x-none" sz="1200" dirty="0" err="1">
                <a:solidFill>
                  <a:srgbClr val="000000"/>
                </a:solidFill>
                <a:latin typeface="Times New Roman" panose="02020603050405020304" pitchFamily="16" charset="0"/>
                <a:cs typeface="DejaVu Sans" charset="0"/>
              </a:rPr>
            </a:fld>
            <a:endParaRPr lang="en-AU" altLang="x-none" sz="1200" dirty="0" err="1">
              <a:solidFill>
                <a:srgbClr val="000000"/>
              </a:solidFill>
              <a:latin typeface="Times New Roman" panose="02020603050405020304" pitchFamily="16" charset="0"/>
              <a:ea typeface="DejaVu Sans" charset="0"/>
              <a:cs typeface="DejaVu Sans" charset="0"/>
            </a:endParaRPr>
          </a:p>
        </p:txBody>
      </p:sp>
      <p:sp>
        <p:nvSpPr>
          <p:cNvPr id="81921" name="Text Box 81920"/>
          <p:cNvSpPr txBox="1"/>
          <p:nvPr/>
        </p:nvSpPr>
        <p:spPr>
          <a:xfrm>
            <a:off x="3884613" y="8685213"/>
            <a:ext cx="2971800" cy="457200"/>
          </a:xfrm>
          <a:prstGeom prst="rect">
            <a:avLst/>
          </a:prstGeom>
          <a:noFill/>
          <a:ln w="9525">
            <a:noFill/>
          </a:ln>
        </p:spPr>
        <p:txBody>
          <a:bodyPr wrap="square" lIns="90000" tIns="46800" rIns="90000" bIns="46800" anchor="b" anchorCtr="0"/>
          <a:p>
            <a:pPr lvl="0" algn="r" defTabSz="457200"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fld>
            <a:endParaRPr lang="en-US" altLang="x-none" sz="1200" dirty="0" err="1"/>
          </a:p>
        </p:txBody>
      </p:sp>
      <p:sp>
        <p:nvSpPr>
          <p:cNvPr id="81922" name="Slide Image Placeholder 81921"/>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81923" name="Text Placeholder 81922"/>
          <p:cNvSpPr txBox="1"/>
          <p:nvPr>
            <p:ph type="body" idx="1"/>
          </p:nvPr>
        </p:nvSpPr>
        <p:spPr>
          <a:xfrm>
            <a:off x="685800" y="4343400"/>
            <a:ext cx="5486400" cy="4114800"/>
          </a:xfrm>
          <a:prstGeom prst="rect">
            <a:avLst/>
          </a:prstGeom>
          <a:noFill/>
          <a:ln w="9525">
            <a:noFill/>
          </a:ln>
        </p:spPr>
        <p:txBody>
          <a:bodyPr wrap="square" lIns="90000" tIns="46800" rIns="90000" bIns="46800" anchor="t" anchorCtr="0"/>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dirty="0" err="1">
                <a:latin typeface="Arial" panose="020B0604020202020204" pitchFamily="34" charset="0"/>
                <a:ea typeface="MS PGothic" panose="020B0600070205080204" pitchFamily="32" charset="-128"/>
              </a:rPr>
              <a:t>The substitution consists of a set of eight S-boxes, each of which accepts 6 bits as input and produces 4 bits as output. These transformations are defined in Stallings Table 3.3, which is interpreted as follows: The first and last bits of the input to box S</a:t>
            </a:r>
            <a:r>
              <a:rPr lang="en-AU" altLang="x-none" i="1" dirty="0" err="1">
                <a:latin typeface="Arial" panose="020B0604020202020204" pitchFamily="34" charset="0"/>
                <a:ea typeface="MS PGothic" panose="020B0600070205080204" pitchFamily="32" charset="-128"/>
              </a:rPr>
              <a:t>i </a:t>
            </a:r>
            <a:r>
              <a:rPr lang="en-AU" altLang="x-none" dirty="0" err="1">
                <a:latin typeface="Arial" panose="020B0604020202020204" pitchFamily="34" charset="0"/>
                <a:ea typeface="MS PGothic" panose="020B0600070205080204" pitchFamily="32" charset="-128"/>
              </a:rPr>
              <a:t>form a 2-bit binary number to select one of four substitutions defined by the four rows in the table for S</a:t>
            </a:r>
            <a:r>
              <a:rPr lang="en-AU" altLang="x-none" i="1" dirty="0" err="1">
                <a:latin typeface="Arial" panose="020B0604020202020204" pitchFamily="34" charset="0"/>
                <a:ea typeface="MS PGothic" panose="020B0600070205080204" pitchFamily="32" charset="-128"/>
              </a:rPr>
              <a:t>i</a:t>
            </a:r>
            <a:r>
              <a:rPr lang="en-AU" altLang="x-none" dirty="0" err="1">
                <a:latin typeface="Arial" panose="020B0604020202020204" pitchFamily="34" charset="0"/>
                <a:ea typeface="MS PGothic" panose="020B0600070205080204" pitchFamily="32" charset="-128"/>
              </a:rPr>
              <a:t>. The middle four bits select one of the sixteen columns. The decimal value in the cell selected by the row and column is then converted to its 4-bit representation to produce the output. For example, in S1, for input 011001, the row is 01 (row 1) and the column is 1100 (column 12). The value in row 1, column 12 is 9, so the output is 1001.</a:t>
            </a:r>
            <a:endParaRPr lang="en-AU" altLang="x-none" dirty="0" err="1">
              <a:latin typeface="Arial" panose="020B0604020202020204" pitchFamily="34" charset="0"/>
              <a:ea typeface="MS PGothic" panose="020B0600070205080204" pitchFamily="32" charset="-128"/>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AU" altLang="x-none" dirty="0" err="1">
              <a:latin typeface="Arial" panose="020B0604020202020204" pitchFamily="34" charset="0"/>
              <a:ea typeface="MS PGothic" panose="020B0600070205080204" pitchFamily="32" charset="-128"/>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dirty="0" err="1">
                <a:latin typeface="Arial" panose="020B0604020202020204" pitchFamily="34" charset="0"/>
                <a:ea typeface="MS PGothic" panose="020B0600070205080204" pitchFamily="32" charset="-128"/>
              </a:rPr>
              <a:t>The example lists 8 6-bit values (ie 18 in hex is 011000 in binary, 09 hex is 001001 binary, 12 hex is 010010  binary, 3d hex is 111101 binary etc), each of which is replaced following the process detailed above using the appropriate S-box. ie</a:t>
            </a:r>
            <a:endParaRPr lang="en-AU" altLang="x-none" dirty="0" err="1">
              <a:latin typeface="Arial" panose="020B0604020202020204" pitchFamily="34" charset="0"/>
              <a:ea typeface="MS PGothic" panose="020B0600070205080204" pitchFamily="32" charset="-128"/>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dirty="0" err="1">
                <a:latin typeface="Arial" panose="020B0604020202020204" pitchFamily="34" charset="0"/>
                <a:ea typeface="MS PGothic" panose="020B0600070205080204" pitchFamily="32" charset="-128"/>
              </a:rPr>
              <a:t>S1(011000) lookup row 00 col 1100 in S1 to get 5</a:t>
            </a:r>
            <a:endParaRPr lang="en-AU" altLang="x-none" dirty="0" err="1">
              <a:latin typeface="Arial" panose="020B0604020202020204" pitchFamily="34" charset="0"/>
              <a:ea typeface="MS PGothic" panose="020B0600070205080204" pitchFamily="32" charset="-128"/>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dirty="0" err="1">
                <a:latin typeface="Arial" panose="020B0604020202020204" pitchFamily="34" charset="0"/>
                <a:ea typeface="MS PGothic" panose="020B0600070205080204" pitchFamily="32" charset="-128"/>
              </a:rPr>
              <a:t>S2(001001) lookup row 01 col 0100 in S2 to get 15 = f in hex</a:t>
            </a:r>
            <a:endParaRPr lang="en-AU" altLang="x-none" dirty="0" err="1">
              <a:latin typeface="Arial" panose="020B0604020202020204" pitchFamily="34" charset="0"/>
              <a:ea typeface="MS PGothic" panose="020B0600070205080204" pitchFamily="32" charset="-128"/>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dirty="0" err="1">
                <a:latin typeface="Arial" panose="020B0604020202020204" pitchFamily="34" charset="0"/>
                <a:ea typeface="MS PGothic" panose="020B0600070205080204" pitchFamily="32" charset="-128"/>
              </a:rPr>
              <a:t>S3(010010) lookup row 00 col 1001 in S3 to get 13 = d in hex</a:t>
            </a:r>
            <a:endParaRPr lang="en-AU" altLang="x-none" dirty="0" err="1">
              <a:latin typeface="Arial" panose="020B0604020202020204" pitchFamily="34" charset="0"/>
              <a:ea typeface="MS PGothic" panose="020B0600070205080204" pitchFamily="32" charset="-128"/>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dirty="0" err="1">
                <a:latin typeface="Arial" panose="020B0604020202020204" pitchFamily="34" charset="0"/>
                <a:ea typeface="MS PGothic" panose="020B0600070205080204" pitchFamily="32" charset="-128"/>
              </a:rPr>
              <a:t>S4(111101) lookup row 11 col 1110 in S4 to get 2 etc</a:t>
            </a:r>
            <a:endParaRPr lang="en-AU" altLang="x-none" dirty="0" err="1">
              <a:latin typeface="Arial" panose="020B0604020202020204" pitchFamily="34" charset="0"/>
              <a:ea typeface="MS PGothic" panose="020B0600070205080204" pitchFamily="32"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lvl="0" algn="r" defTabSz="457200" eaLnBrk="1">
              <a:lnSpc>
                <a:spcPct val="100000"/>
              </a:lnSpc>
              <a:buClrTx/>
              <a:buSzPct val="100000"/>
              <a:buFontTx/>
              <a:buNone/>
              <a:tabLst>
                <a:tab pos="723900" algn="l"/>
                <a:tab pos="1447800" algn="l"/>
                <a:tab pos="2171700" algn="l"/>
                <a:tab pos="2895600" algn="l"/>
              </a:tabLst>
            </a:pPr>
            <a:fld id="{9A0DB2DC-4C9A-4742-B13C-FB6460FD3503}" type="slidenum">
              <a:rPr lang="en-AU" altLang="x-none" sz="1200" dirty="0" err="1">
                <a:solidFill>
                  <a:srgbClr val="000000"/>
                </a:solidFill>
                <a:latin typeface="Times New Roman" panose="02020603050405020304" pitchFamily="16" charset="0"/>
                <a:cs typeface="DejaVu Sans" charset="0"/>
              </a:rPr>
            </a:fld>
            <a:endParaRPr lang="en-AU" altLang="x-none" sz="1200" dirty="0" err="1">
              <a:solidFill>
                <a:srgbClr val="000000"/>
              </a:solidFill>
              <a:latin typeface="Times New Roman" panose="02020603050405020304" pitchFamily="16" charset="0"/>
              <a:ea typeface="DejaVu Sans" charset="0"/>
              <a:cs typeface="DejaVu Sans" charset="0"/>
            </a:endParaRPr>
          </a:p>
        </p:txBody>
      </p:sp>
      <p:sp>
        <p:nvSpPr>
          <p:cNvPr id="82945" name="Text Box 82944"/>
          <p:cNvSpPr txBox="1"/>
          <p:nvPr/>
        </p:nvSpPr>
        <p:spPr>
          <a:xfrm>
            <a:off x="3884613" y="8685213"/>
            <a:ext cx="2971800" cy="457200"/>
          </a:xfrm>
          <a:prstGeom prst="rect">
            <a:avLst/>
          </a:prstGeom>
          <a:noFill/>
          <a:ln w="9525">
            <a:noFill/>
          </a:ln>
        </p:spPr>
        <p:txBody>
          <a:bodyPr wrap="square" lIns="90000" tIns="46800" rIns="90000" bIns="46800" anchor="b" anchorCtr="0"/>
          <a:p>
            <a:pPr lvl="0" algn="r" defTabSz="457200"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fld>
            <a:endParaRPr lang="en-US" altLang="x-none" sz="1200" dirty="0" err="1"/>
          </a:p>
        </p:txBody>
      </p:sp>
      <p:sp>
        <p:nvSpPr>
          <p:cNvPr id="82946" name="Slide Image Placeholder 82945"/>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82947" name="Text Placeholder 82946"/>
          <p:cNvSpPr txBox="1"/>
          <p:nvPr>
            <p:ph type="body" idx="1"/>
          </p:nvPr>
        </p:nvSpPr>
        <p:spPr>
          <a:xfrm>
            <a:off x="685800" y="4343400"/>
            <a:ext cx="5486400" cy="4114800"/>
          </a:xfrm>
          <a:prstGeom prst="rect">
            <a:avLst/>
          </a:prstGeom>
          <a:noFill/>
          <a:ln w="9525">
            <a:noFill/>
          </a:ln>
        </p:spPr>
        <p:txBody>
          <a:bodyPr wrap="square" lIns="90000" tIns="46800" rIns="90000" bIns="46800" anchor="t" anchorCtr="0"/>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dirty="0" err="1">
                <a:latin typeface="Arial" panose="020B0604020202020204" pitchFamily="34" charset="0"/>
                <a:cs typeface="Arial" panose="020B0604020202020204" pitchFamily="34" charset="0"/>
              </a:rPr>
              <a:t>The DES Key Schedule generates the subkeys needed for each data encryption round. A 64-bit </a:t>
            </a:r>
            <a:r>
              <a:rPr lang="en-US" altLang="x-none" dirty="0" err="1">
                <a:latin typeface="Arial" panose="020B0604020202020204" pitchFamily="34" charset="0"/>
                <a:cs typeface="Arial" panose="020B0604020202020204" pitchFamily="34" charset="0"/>
              </a:rPr>
              <a:t>key is used as input to the algorithm, though every eighth bit is ignored, as indicated by the lack of shading in Table 3.4a. It is first processed by Permuted Choice One (Stallings Table 3.4b). The resulting 56-bit key is then treated as two 28-bit quantities C &amp; D. In each round, these are separately processed through a circular left shift (rotation) of 1 or 2 bits as shown in Stallings Table 3.4d. These shifted values serve as input to the next round of the key schedule. They also serve as input to Permuted Choice Two (Stallings Table 3.4c), which produces a 48-bit output that serves as input to the round function F.</a:t>
            </a:r>
            <a:endParaRPr lang="en-US" altLang="x-none" dirty="0" err="1">
              <a:latin typeface="Arial" panose="020B0604020202020204" pitchFamily="34" charset="0"/>
              <a:cs typeface="Arial" panose="020B0604020202020204" pitchFamily="34" charset="0"/>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AU" altLang="x-none" dirty="0" err="1">
              <a:latin typeface="Arial" panose="020B0604020202020204" pitchFamily="34" charset="0"/>
              <a:cs typeface="Arial" panose="020B0604020202020204" pitchFamily="34" charset="0"/>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dirty="0" err="1">
                <a:latin typeface="Arial" panose="020B0604020202020204" pitchFamily="34" charset="0"/>
                <a:cs typeface="Arial" panose="020B0604020202020204" pitchFamily="34" charset="0"/>
              </a:rPr>
              <a:t>The 56 bit key size comes from security considerations as we know now. It was big enough so that an exhaustive key search was about as hard as the best direct attack (a form of differential cryptanalysis called a T-attack, known by the IBM &amp; NSA researchers), but no bigger. The extra 8 bits were then used as parity (error detecting) bits, which makes sense given the original design use for hardware communications links. However we hit an incompatibility with simple s/w implementations since the top bit in each byte is 0 (since ASCII only uses 7 bits), but the DES key schedule throws away the bottom bit! A good implementation needs to be cleverer! </a:t>
            </a:r>
            <a:endParaRPr lang="en-AU" altLang="x-none" dirty="0" err="1">
              <a:latin typeface="Arial" panose="020B0604020202020204" pitchFamily="34" charset="0"/>
              <a:cs typeface="Arial" panose="020B0604020202020204" pitchFamily="34" charset="0"/>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AU" altLang="x-none" dirty="0" err="1">
              <a:latin typeface="Arial" panose="020B0604020202020204" pitchFamily="34" charset="0"/>
              <a:ea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lvl="0" algn="r" defTabSz="457200" eaLnBrk="1">
              <a:lnSpc>
                <a:spcPct val="100000"/>
              </a:lnSpc>
              <a:buClrTx/>
              <a:buSzPct val="100000"/>
              <a:buFontTx/>
              <a:buNone/>
              <a:tabLst>
                <a:tab pos="723900" algn="l"/>
                <a:tab pos="1447800" algn="l"/>
                <a:tab pos="2171700" algn="l"/>
                <a:tab pos="2895600" algn="l"/>
              </a:tabLst>
            </a:pPr>
            <a:fld id="{9A0DB2DC-4C9A-4742-B13C-FB6460FD3503}" type="slidenum">
              <a:rPr lang="en-AU" altLang="x-none" sz="1200" dirty="0" err="1">
                <a:solidFill>
                  <a:srgbClr val="000000"/>
                </a:solidFill>
                <a:latin typeface="Times New Roman" panose="02020603050405020304" pitchFamily="16" charset="0"/>
                <a:cs typeface="DejaVu Sans" charset="0"/>
              </a:rPr>
            </a:fld>
            <a:endParaRPr lang="en-AU" altLang="x-none" sz="1200" dirty="0" err="1">
              <a:solidFill>
                <a:srgbClr val="000000"/>
              </a:solidFill>
              <a:latin typeface="Times New Roman" panose="02020603050405020304" pitchFamily="16" charset="0"/>
              <a:ea typeface="DejaVu Sans" charset="0"/>
              <a:cs typeface="DejaVu Sans" charset="0"/>
            </a:endParaRPr>
          </a:p>
        </p:txBody>
      </p:sp>
      <p:sp>
        <p:nvSpPr>
          <p:cNvPr id="83969" name="Text Box 83968"/>
          <p:cNvSpPr txBox="1"/>
          <p:nvPr/>
        </p:nvSpPr>
        <p:spPr>
          <a:xfrm>
            <a:off x="3884613" y="8685213"/>
            <a:ext cx="2971800" cy="457200"/>
          </a:xfrm>
          <a:prstGeom prst="rect">
            <a:avLst/>
          </a:prstGeom>
          <a:noFill/>
          <a:ln w="9525">
            <a:noFill/>
          </a:ln>
        </p:spPr>
        <p:txBody>
          <a:bodyPr wrap="square" lIns="90000" tIns="46800" rIns="90000" bIns="46800" anchor="b" anchorCtr="0"/>
          <a:p>
            <a:pPr lvl="0" algn="r" defTabSz="457200"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fld>
            <a:endParaRPr lang="en-US" altLang="x-none" sz="1200" dirty="0" err="1"/>
          </a:p>
        </p:txBody>
      </p:sp>
      <p:sp>
        <p:nvSpPr>
          <p:cNvPr id="83970" name="Slide Image Placeholder 83969"/>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83971" name="Text Placeholder 83970"/>
          <p:cNvSpPr txBox="1"/>
          <p:nvPr>
            <p:ph type="body" idx="1"/>
          </p:nvPr>
        </p:nvSpPr>
        <p:spPr>
          <a:xfrm>
            <a:off x="685800" y="4343400"/>
            <a:ext cx="5486400" cy="4114800"/>
          </a:xfrm>
          <a:prstGeom prst="rect">
            <a:avLst/>
          </a:prstGeom>
          <a:noFill/>
          <a:ln w="9525">
            <a:noFill/>
          </a:ln>
        </p:spPr>
        <p:txBody>
          <a:bodyPr wrap="square" lIns="90000" tIns="46800" rIns="90000" bIns="46800" anchor="t" anchorCtr="0"/>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dirty="0" err="1">
                <a:latin typeface="Arial" panose="020B0604020202020204" pitchFamily="34" charset="0"/>
                <a:cs typeface="Arial" panose="020B0604020202020204" pitchFamily="34" charset="0"/>
              </a:rPr>
              <a:t>The DES Key Schedule generates the subkeys needed for each data encryption round. A 64-bit </a:t>
            </a:r>
            <a:r>
              <a:rPr lang="en-US" altLang="x-none" dirty="0" err="1">
                <a:latin typeface="Arial" panose="020B0604020202020204" pitchFamily="34" charset="0"/>
                <a:cs typeface="Arial" panose="020B0604020202020204" pitchFamily="34" charset="0"/>
              </a:rPr>
              <a:t>key is used as input to the algorithm, though every eighth bit is ignored, as indicated by the lack of shading in Table 3.4a. It is first processed by Permuted Choice One (Stallings Table 3.4b). The resulting 56-bit key is then treated as two 28-bit quantities C &amp; D. In each round, these are separately processed through a circular left shift (rotation) of 1 or 2 bits as shown in Stallings Table 3.4d. These shifted values serve as input to the next round of the key schedule. They also serve as input to Permuted Choice Two (Stallings Table 3.4c), which produces a 48-bit output that serves as input to the round function F.</a:t>
            </a:r>
            <a:endParaRPr lang="en-US" altLang="x-none" dirty="0" err="1">
              <a:latin typeface="Arial" panose="020B0604020202020204" pitchFamily="34" charset="0"/>
              <a:cs typeface="Arial" panose="020B0604020202020204" pitchFamily="34" charset="0"/>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AU" altLang="x-none" dirty="0" err="1">
              <a:latin typeface="Arial" panose="020B0604020202020204" pitchFamily="34" charset="0"/>
              <a:cs typeface="Arial" panose="020B0604020202020204" pitchFamily="34" charset="0"/>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dirty="0" err="1">
                <a:latin typeface="Arial" panose="020B0604020202020204" pitchFamily="34" charset="0"/>
                <a:cs typeface="Arial" panose="020B0604020202020204" pitchFamily="34" charset="0"/>
              </a:rPr>
              <a:t>The 56 bit key size comes from security considerations as we know now. It was big enough so that an exhaustive key search was about as hard as the best direct attack (a form of differential cryptanalysis called a T-attack, known by the IBM &amp; NSA researchers), but no bigger. The extra 8 bits were then used as parity (error detecting) bits, which makes sense given the original design use for hardware communications links. However we hit an incompatibility with simple s/w implementations since the top bit in each byte is 0 (since ASCII only uses 7 bits), but the DES key schedule throws away the bottom bit! A good implementation needs to be cleverer! </a:t>
            </a:r>
            <a:endParaRPr lang="en-AU" altLang="x-none" dirty="0" err="1">
              <a:latin typeface="Arial" panose="020B0604020202020204" pitchFamily="34" charset="0"/>
              <a:cs typeface="Arial" panose="020B0604020202020204" pitchFamily="34" charset="0"/>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AU" altLang="x-none" dirty="0" err="1">
              <a:latin typeface="Arial" panose="020B0604020202020204" pitchFamily="34" charset="0"/>
              <a:ea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lvl="0" algn="r" defTabSz="457200" eaLnBrk="1">
              <a:lnSpc>
                <a:spcPct val="100000"/>
              </a:lnSpc>
              <a:buClrTx/>
              <a:buSzPct val="100000"/>
              <a:buFontTx/>
              <a:buNone/>
              <a:tabLst>
                <a:tab pos="723900" algn="l"/>
                <a:tab pos="1447800" algn="l"/>
                <a:tab pos="2171700" algn="l"/>
                <a:tab pos="2895600" algn="l"/>
              </a:tabLst>
            </a:pPr>
            <a:fld id="{9A0DB2DC-4C9A-4742-B13C-FB6460FD3503}" type="slidenum">
              <a:rPr lang="en-AU" altLang="x-none" sz="1200" dirty="0" err="1">
                <a:solidFill>
                  <a:srgbClr val="000000"/>
                </a:solidFill>
                <a:latin typeface="Times New Roman" panose="02020603050405020304" pitchFamily="16" charset="0"/>
                <a:cs typeface="DejaVu Sans" charset="0"/>
              </a:rPr>
            </a:fld>
            <a:endParaRPr lang="en-AU" altLang="x-none" sz="1200" dirty="0" err="1">
              <a:solidFill>
                <a:srgbClr val="000000"/>
              </a:solidFill>
              <a:latin typeface="Times New Roman" panose="02020603050405020304" pitchFamily="16" charset="0"/>
              <a:ea typeface="DejaVu Sans" charset="0"/>
              <a:cs typeface="DejaVu Sans" charset="0"/>
            </a:endParaRPr>
          </a:p>
        </p:txBody>
      </p:sp>
      <p:sp>
        <p:nvSpPr>
          <p:cNvPr id="84993" name="Text Box 84992"/>
          <p:cNvSpPr txBox="1"/>
          <p:nvPr/>
        </p:nvSpPr>
        <p:spPr>
          <a:xfrm>
            <a:off x="3884613" y="8685213"/>
            <a:ext cx="2971800" cy="457200"/>
          </a:xfrm>
          <a:prstGeom prst="rect">
            <a:avLst/>
          </a:prstGeom>
          <a:noFill/>
          <a:ln w="9525">
            <a:noFill/>
          </a:ln>
        </p:spPr>
        <p:txBody>
          <a:bodyPr wrap="square" lIns="90000" tIns="46800" rIns="90000" bIns="46800" anchor="b" anchorCtr="0"/>
          <a:p>
            <a:pPr lvl="0" algn="r" defTabSz="457200"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fld>
            <a:endParaRPr lang="en-US" altLang="x-none" sz="1200" dirty="0" err="1"/>
          </a:p>
        </p:txBody>
      </p:sp>
      <p:sp>
        <p:nvSpPr>
          <p:cNvPr id="84994" name="Slide Image Placeholder 84993"/>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84995" name="Text Placeholder 84994"/>
          <p:cNvSpPr txBox="1"/>
          <p:nvPr>
            <p:ph type="body" idx="1"/>
          </p:nvPr>
        </p:nvSpPr>
        <p:spPr>
          <a:xfrm>
            <a:off x="685800" y="4343400"/>
            <a:ext cx="5486400" cy="4114800"/>
          </a:xfrm>
          <a:prstGeom prst="rect">
            <a:avLst/>
          </a:prstGeom>
          <a:noFill/>
          <a:ln w="9525">
            <a:noFill/>
          </a:ln>
        </p:spPr>
        <p:txBody>
          <a:bodyPr wrap="square" lIns="90000" tIns="46800" rIns="90000" bIns="46800" anchor="t" anchorCtr="0"/>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dirty="0" err="1">
                <a:latin typeface="Arial" panose="020B0604020202020204" pitchFamily="34" charset="0"/>
                <a:cs typeface="Arial" panose="020B0604020202020204" pitchFamily="34" charset="0"/>
              </a:rPr>
              <a:t>The DES Key Schedule generates the subkeys needed for each data encryption round. A 64-bit </a:t>
            </a:r>
            <a:r>
              <a:rPr lang="en-US" altLang="x-none" dirty="0" err="1">
                <a:latin typeface="Arial" panose="020B0604020202020204" pitchFamily="34" charset="0"/>
                <a:cs typeface="Arial" panose="020B0604020202020204" pitchFamily="34" charset="0"/>
              </a:rPr>
              <a:t>key is used as input to the algorithm, though every eighth bit is ignored, as indicated by the lack of shading in Table 3.4a. It is first processed by Permuted Choice One (Stallings Table 3.4b). The resulting 56-bit key is then treated as two 28-bit quantities C &amp; D. In each round, these are separately processed through a circular left shift (rotation) of 1 or 2 bits as shown in Stallings Table 3.4d. These shifted values serve as input to the next round of the key schedule. They also serve as input to Permuted Choice Two (Stallings Table 3.4c), which produces a 48-bit output that serves as input to the round function F.</a:t>
            </a:r>
            <a:endParaRPr lang="en-US" altLang="x-none" dirty="0" err="1">
              <a:latin typeface="Arial" panose="020B0604020202020204" pitchFamily="34" charset="0"/>
              <a:cs typeface="Arial" panose="020B0604020202020204" pitchFamily="34" charset="0"/>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AU" altLang="x-none" dirty="0" err="1">
              <a:latin typeface="Arial" panose="020B0604020202020204" pitchFamily="34" charset="0"/>
              <a:cs typeface="Arial" panose="020B0604020202020204" pitchFamily="34" charset="0"/>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dirty="0" err="1">
                <a:latin typeface="Arial" panose="020B0604020202020204" pitchFamily="34" charset="0"/>
                <a:cs typeface="Arial" panose="020B0604020202020204" pitchFamily="34" charset="0"/>
              </a:rPr>
              <a:t>The 56 bit key size comes from security considerations as we know now. It was big enough so that an exhaustive key search was about as hard as the best direct attack (a form of differential cryptanalysis called a T-attack, known by the IBM &amp; NSA researchers), but no bigger. The extra 8 bits were then used as parity (error detecting) bits, which makes sense given the original design use for hardware communications links. However we hit an incompatibility with simple s/w implementations since the top bit in each byte is 0 (since ASCII only uses 7 bits), but the DES key schedule throws away the bottom bit! A good implementation needs to be cleverer! </a:t>
            </a:r>
            <a:endParaRPr lang="en-AU" altLang="x-none" dirty="0" err="1">
              <a:latin typeface="Arial" panose="020B0604020202020204" pitchFamily="34" charset="0"/>
              <a:cs typeface="Arial" panose="020B0604020202020204" pitchFamily="34" charset="0"/>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AU" altLang="x-none" dirty="0" err="1">
              <a:latin typeface="Arial" panose="020B0604020202020204" pitchFamily="34" charset="0"/>
              <a:ea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lvl="0" algn="r" defTabSz="457200" eaLnBrk="1">
              <a:lnSpc>
                <a:spcPct val="100000"/>
              </a:lnSpc>
              <a:buClrTx/>
              <a:buSzPct val="100000"/>
              <a:buFontTx/>
              <a:buNone/>
              <a:tabLst>
                <a:tab pos="723900" algn="l"/>
                <a:tab pos="1447800" algn="l"/>
                <a:tab pos="2171700" algn="l"/>
                <a:tab pos="2895600" algn="l"/>
              </a:tabLst>
            </a:pPr>
            <a:fld id="{9A0DB2DC-4C9A-4742-B13C-FB6460FD3503}" type="slidenum">
              <a:rPr lang="en-AU" altLang="x-none" sz="1200" dirty="0" err="1">
                <a:solidFill>
                  <a:srgbClr val="000000"/>
                </a:solidFill>
                <a:latin typeface="Times New Roman" panose="02020603050405020304" pitchFamily="16" charset="0"/>
                <a:cs typeface="DejaVu Sans" charset="0"/>
              </a:rPr>
            </a:fld>
            <a:endParaRPr lang="en-AU" altLang="x-none" sz="1200" dirty="0" err="1">
              <a:solidFill>
                <a:srgbClr val="000000"/>
              </a:solidFill>
              <a:latin typeface="Times New Roman" panose="02020603050405020304" pitchFamily="16" charset="0"/>
              <a:ea typeface="DejaVu Sans" charset="0"/>
              <a:cs typeface="DejaVu Sans" charset="0"/>
            </a:endParaRPr>
          </a:p>
        </p:txBody>
      </p:sp>
      <p:sp>
        <p:nvSpPr>
          <p:cNvPr id="86017" name="Text Box 86016"/>
          <p:cNvSpPr txBox="1"/>
          <p:nvPr/>
        </p:nvSpPr>
        <p:spPr>
          <a:xfrm>
            <a:off x="3884613" y="8685213"/>
            <a:ext cx="2971800" cy="457200"/>
          </a:xfrm>
          <a:prstGeom prst="rect">
            <a:avLst/>
          </a:prstGeom>
          <a:noFill/>
          <a:ln w="9525">
            <a:noFill/>
          </a:ln>
        </p:spPr>
        <p:txBody>
          <a:bodyPr wrap="square" lIns="90000" tIns="46800" rIns="90000" bIns="46800" anchor="b" anchorCtr="0"/>
          <a:p>
            <a:pPr lvl="0" algn="r" defTabSz="457200"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fld>
            <a:endParaRPr lang="en-US" altLang="x-none" sz="1200" dirty="0" err="1"/>
          </a:p>
        </p:txBody>
      </p:sp>
      <p:sp>
        <p:nvSpPr>
          <p:cNvPr id="86018" name="Slide Image Placeholder 86017"/>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86019" name="Text Placeholder 86018"/>
          <p:cNvSpPr txBox="1"/>
          <p:nvPr>
            <p:ph type="body" idx="1"/>
          </p:nvPr>
        </p:nvSpPr>
        <p:spPr>
          <a:xfrm>
            <a:off x="685800" y="4343400"/>
            <a:ext cx="5486400" cy="4114800"/>
          </a:xfrm>
          <a:prstGeom prst="rect">
            <a:avLst/>
          </a:prstGeom>
          <a:noFill/>
          <a:ln w="9525">
            <a:noFill/>
          </a:ln>
        </p:spPr>
        <p:txBody>
          <a:bodyPr wrap="square" lIns="90000" tIns="46800" rIns="90000" bIns="46800" anchor="t" anchorCtr="0"/>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latin typeface="Arial" panose="020B0604020202020204" pitchFamily="34" charset="0"/>
                <a:cs typeface="Arial" panose="020B0604020202020204" pitchFamily="34" charset="0"/>
              </a:rPr>
              <a:t>As with any Feistel cipher, DES decryption uses the same algorithm as encryption except that the subkeys are used in reverse order SK16 .. SK1.</a:t>
            </a:r>
            <a:endParaRPr lang="en-US" altLang="x-none" dirty="0" err="1">
              <a:latin typeface="Arial" panose="020B0604020202020204" pitchFamily="34" charset="0"/>
              <a:cs typeface="Arial" panose="020B0604020202020204" pitchFamily="34" charset="0"/>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latin typeface="Arial" panose="020B0604020202020204" pitchFamily="34" charset="0"/>
                <a:cs typeface="Arial" panose="020B0604020202020204" pitchFamily="34" charset="0"/>
              </a:rPr>
              <a:t>If you trace through the DES overview diagram can see how each decryption step top to bottom with reversed subkeys, undoes the equivalent encryption step moving from bottom to top.</a:t>
            </a:r>
            <a:endParaRPr lang="en-US" altLang="x-none" dirty="0" err="1">
              <a:latin typeface="Arial" panose="020B0604020202020204" pitchFamily="34" charset="0"/>
              <a:ea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lvl="0" algn="r" defTabSz="457200" eaLnBrk="1">
              <a:lnSpc>
                <a:spcPct val="100000"/>
              </a:lnSpc>
              <a:buClrTx/>
              <a:buSzPct val="100000"/>
              <a:buFontTx/>
              <a:buNone/>
              <a:tabLst>
                <a:tab pos="723900" algn="l"/>
                <a:tab pos="1447800" algn="l"/>
                <a:tab pos="2171700" algn="l"/>
                <a:tab pos="2895600" algn="l"/>
              </a:tabLst>
            </a:pPr>
            <a:fld id="{9A0DB2DC-4C9A-4742-B13C-FB6460FD3503}" type="slidenum">
              <a:rPr lang="en-AU" altLang="x-none" sz="1200" dirty="0" err="1">
                <a:solidFill>
                  <a:srgbClr val="000000"/>
                </a:solidFill>
                <a:latin typeface="Times New Roman" panose="02020603050405020304" pitchFamily="16" charset="0"/>
                <a:cs typeface="DejaVu Sans" charset="0"/>
              </a:rPr>
            </a:fld>
            <a:endParaRPr lang="en-AU" altLang="x-none" sz="1200" dirty="0" err="1">
              <a:solidFill>
                <a:srgbClr val="000000"/>
              </a:solidFill>
              <a:latin typeface="Times New Roman" panose="02020603050405020304" pitchFamily="16" charset="0"/>
              <a:ea typeface="DejaVu Sans" charset="0"/>
              <a:cs typeface="DejaVu Sans" charset="0"/>
            </a:endParaRPr>
          </a:p>
        </p:txBody>
      </p:sp>
      <p:sp>
        <p:nvSpPr>
          <p:cNvPr id="59393" name="Text Box 59392"/>
          <p:cNvSpPr txBox="1"/>
          <p:nvPr/>
        </p:nvSpPr>
        <p:spPr>
          <a:xfrm>
            <a:off x="3884613" y="8685213"/>
            <a:ext cx="2971800" cy="457200"/>
          </a:xfrm>
          <a:prstGeom prst="rect">
            <a:avLst/>
          </a:prstGeom>
          <a:noFill/>
          <a:ln w="9525">
            <a:noFill/>
          </a:ln>
        </p:spPr>
        <p:txBody>
          <a:bodyPr wrap="square" lIns="90000" tIns="46800" rIns="90000" bIns="46800" anchor="b" anchorCtr="0"/>
          <a:p>
            <a:pPr lvl="0" algn="r" defTabSz="457200"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fld>
            <a:endParaRPr lang="en-US" altLang="x-none" sz="1200" dirty="0" err="1"/>
          </a:p>
        </p:txBody>
      </p:sp>
      <p:sp>
        <p:nvSpPr>
          <p:cNvPr id="59394" name="Slide Image Placeholder 59393"/>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59395" name="Text Placeholder 59394"/>
          <p:cNvSpPr txBox="1"/>
          <p:nvPr>
            <p:ph type="body" idx="1"/>
          </p:nvPr>
        </p:nvSpPr>
        <p:spPr>
          <a:xfrm>
            <a:off x="685800" y="4343400"/>
            <a:ext cx="5486400" cy="4114800"/>
          </a:xfrm>
          <a:prstGeom prst="rect">
            <a:avLst/>
          </a:prstGeom>
          <a:noFill/>
          <a:ln w="9525">
            <a:noFill/>
          </a:ln>
        </p:spPr>
        <p:txBody>
          <a:bodyPr wrap="square" lIns="90000" tIns="46800" rIns="90000" bIns="46800" anchor="t" anchorCtr="0"/>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latin typeface="Arial" panose="020B0604020202020204" pitchFamily="34" charset="0"/>
                <a:ea typeface="MS PGothic" panose="020B0600070205080204" pitchFamily="32" charset="-128"/>
              </a:rPr>
              <a:t>Block ciphers work a on block / word at a time, which is some number of bits. All of these bits have to be available before the block can be processed. Stream ciphers work on a bit or byte of the message at a time, hence process it as a “stream”. Block ciphers are currently better analysed, and seem to have a broader range of applications, hence focus on them.</a:t>
            </a:r>
            <a:endParaRPr lang="en-US" altLang="x-none" dirty="0" err="1">
              <a:latin typeface="Arial" panose="020B0604020202020204" pitchFamily="34" charset="0"/>
              <a:ea typeface="MS PGothic" panose="020B0600070205080204" pitchFamily="32"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lvl="0" algn="r" defTabSz="457200" eaLnBrk="1">
              <a:lnSpc>
                <a:spcPct val="100000"/>
              </a:lnSpc>
              <a:buClrTx/>
              <a:buSzPct val="100000"/>
              <a:buFontTx/>
              <a:buNone/>
              <a:tabLst>
                <a:tab pos="723900" algn="l"/>
                <a:tab pos="1447800" algn="l"/>
                <a:tab pos="2171700" algn="l"/>
                <a:tab pos="2895600" algn="l"/>
              </a:tabLst>
            </a:pPr>
            <a:fld id="{9A0DB2DC-4C9A-4742-B13C-FB6460FD3503}" type="slidenum">
              <a:rPr lang="en-AU" altLang="x-none" sz="1200" dirty="0" err="1">
                <a:solidFill>
                  <a:srgbClr val="000000"/>
                </a:solidFill>
                <a:latin typeface="Times New Roman" panose="02020603050405020304" pitchFamily="16" charset="0"/>
                <a:cs typeface="DejaVu Sans" charset="0"/>
              </a:rPr>
            </a:fld>
            <a:endParaRPr lang="en-AU" altLang="x-none" sz="1200" dirty="0" err="1">
              <a:solidFill>
                <a:srgbClr val="000000"/>
              </a:solidFill>
              <a:latin typeface="Times New Roman" panose="02020603050405020304" pitchFamily="16" charset="0"/>
              <a:ea typeface="DejaVu Sans" charset="0"/>
              <a:cs typeface="DejaVu Sans" charset="0"/>
            </a:endParaRPr>
          </a:p>
        </p:txBody>
      </p:sp>
      <p:sp>
        <p:nvSpPr>
          <p:cNvPr id="87041" name="Text Box 87040"/>
          <p:cNvSpPr txBox="1"/>
          <p:nvPr/>
        </p:nvSpPr>
        <p:spPr>
          <a:xfrm>
            <a:off x="3884613" y="8685213"/>
            <a:ext cx="2971800" cy="457200"/>
          </a:xfrm>
          <a:prstGeom prst="rect">
            <a:avLst/>
          </a:prstGeom>
          <a:noFill/>
          <a:ln w="9525">
            <a:noFill/>
          </a:ln>
        </p:spPr>
        <p:txBody>
          <a:bodyPr wrap="square" lIns="90000" tIns="46800" rIns="90000" bIns="46800" anchor="b" anchorCtr="0"/>
          <a:p>
            <a:pPr lvl="0" algn="r" defTabSz="457200"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fld>
            <a:endParaRPr lang="en-US" altLang="x-none" sz="1200" dirty="0" err="1"/>
          </a:p>
        </p:txBody>
      </p:sp>
      <p:sp>
        <p:nvSpPr>
          <p:cNvPr id="87042" name="Slide Image Placeholder 87041"/>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87043" name="Text Placeholder 87042"/>
          <p:cNvSpPr txBox="1"/>
          <p:nvPr>
            <p:ph type="body" idx="1"/>
          </p:nvPr>
        </p:nvSpPr>
        <p:spPr>
          <a:xfrm>
            <a:off x="685800" y="4343400"/>
            <a:ext cx="5486400" cy="4114800"/>
          </a:xfrm>
          <a:prstGeom prst="rect">
            <a:avLst/>
          </a:prstGeom>
          <a:noFill/>
          <a:ln w="9525">
            <a:noFill/>
          </a:ln>
        </p:spPr>
        <p:txBody>
          <a:bodyPr wrap="square" lIns="90000" tIns="46800" rIns="90000" bIns="46800" anchor="t" anchorCtr="0"/>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latin typeface="Arial" panose="020B0604020202020204" pitchFamily="34" charset="0"/>
                <a:cs typeface="Arial" panose="020B0604020202020204" pitchFamily="34" charset="0"/>
              </a:rPr>
              <a:t>As with any Feistel cipher, DES decryption uses the same algorithm as encryption except that the subkeys are used in reverse order SK16 .. SK1.</a:t>
            </a:r>
            <a:endParaRPr lang="en-US" altLang="x-none" dirty="0" err="1">
              <a:latin typeface="Arial" panose="020B0604020202020204" pitchFamily="34" charset="0"/>
              <a:cs typeface="Arial" panose="020B0604020202020204" pitchFamily="34" charset="0"/>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latin typeface="Arial" panose="020B0604020202020204" pitchFamily="34" charset="0"/>
                <a:cs typeface="Arial" panose="020B0604020202020204" pitchFamily="34" charset="0"/>
              </a:rPr>
              <a:t>If you trace through the DES overview diagram can see how each decryption step top to bottom with reversed subkeys, undoes the equivalent encryption step moving from bottom to top.</a:t>
            </a:r>
            <a:endParaRPr lang="en-US" altLang="x-none" dirty="0" err="1">
              <a:latin typeface="Arial" panose="020B0604020202020204" pitchFamily="34" charset="0"/>
              <a:ea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lvl="0" algn="r" defTabSz="457200" eaLnBrk="1">
              <a:lnSpc>
                <a:spcPct val="100000"/>
              </a:lnSpc>
              <a:buClrTx/>
              <a:buSzPct val="100000"/>
              <a:buFontTx/>
              <a:buNone/>
              <a:tabLst>
                <a:tab pos="723900" algn="l"/>
                <a:tab pos="1447800" algn="l"/>
                <a:tab pos="2171700" algn="l"/>
                <a:tab pos="2895600" algn="l"/>
              </a:tabLst>
            </a:pPr>
            <a:fld id="{9A0DB2DC-4C9A-4742-B13C-FB6460FD3503}" type="slidenum">
              <a:rPr lang="en-AU" altLang="x-none" sz="1200" dirty="0" err="1">
                <a:solidFill>
                  <a:srgbClr val="000000"/>
                </a:solidFill>
                <a:latin typeface="Times New Roman" panose="02020603050405020304" pitchFamily="16" charset="0"/>
                <a:cs typeface="DejaVu Sans" charset="0"/>
              </a:rPr>
            </a:fld>
            <a:endParaRPr lang="en-AU" altLang="x-none" sz="1200" dirty="0" err="1">
              <a:solidFill>
                <a:srgbClr val="000000"/>
              </a:solidFill>
              <a:latin typeface="Times New Roman" panose="02020603050405020304" pitchFamily="16" charset="0"/>
              <a:ea typeface="DejaVu Sans" charset="0"/>
              <a:cs typeface="DejaVu Sans" charset="0"/>
            </a:endParaRPr>
          </a:p>
        </p:txBody>
      </p:sp>
      <p:sp>
        <p:nvSpPr>
          <p:cNvPr id="88065" name="Slide Image Placeholder 88064"/>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88066" name="Text Placeholder 88065"/>
          <p:cNvSpPr txBox="1"/>
          <p:nvPr>
            <p:ph type="body" idx="1"/>
          </p:nvPr>
        </p:nvSpPr>
        <p:spPr>
          <a:xfrm>
            <a:off x="685800" y="4343400"/>
            <a:ext cx="5486400" cy="4114800"/>
          </a:xfrm>
          <a:prstGeom prst="rect">
            <a:avLst/>
          </a:prstGeom>
          <a:noFill/>
          <a:ln w="9525">
            <a:noFill/>
          </a:ln>
        </p:spPr>
        <p:txBody>
          <a:bodyPr wrap="square" lIns="90000" tIns="46800" rIns="90000" bIns="46800" anchor="t" anchorCtr="0"/>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latin typeface="Arial" panose="020B0604020202020204" pitchFamily="34" charset="0"/>
                <a:ea typeface="MS PGothic" panose="020B0600070205080204" pitchFamily="32" charset="-128"/>
              </a:rPr>
              <a:t>Can now work through an example, and consider some of its implications. In this example, the plaintext is a hexadecimal palindrome, with:  </a:t>
            </a:r>
            <a:endParaRPr lang="en-US" altLang="x-none" dirty="0" err="1">
              <a:latin typeface="Arial" panose="020B0604020202020204" pitchFamily="34" charset="0"/>
              <a:ea typeface="MS PGothic" panose="020B0600070205080204" pitchFamily="32" charset="-128"/>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latin typeface="Arial" panose="020B0604020202020204" pitchFamily="34" charset="0"/>
                <a:ea typeface="MS PGothic" panose="020B0600070205080204" pitchFamily="32" charset="-128"/>
              </a:rPr>
              <a:t>Plaintext: 02468aceeca86420</a:t>
            </a:r>
            <a:endParaRPr lang="en-US" altLang="x-none" dirty="0" err="1">
              <a:latin typeface="Arial" panose="020B0604020202020204" pitchFamily="34" charset="0"/>
              <a:ea typeface="MS PGothic" panose="020B0600070205080204" pitchFamily="32" charset="-128"/>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latin typeface="Arial" panose="020B0604020202020204" pitchFamily="34" charset="0"/>
                <a:ea typeface="MS PGothic" panose="020B0600070205080204" pitchFamily="32" charset="-128"/>
              </a:rPr>
              <a:t>Key: 0f1571c947d9e859</a:t>
            </a:r>
            <a:endParaRPr lang="en-US" altLang="x-none" dirty="0" err="1">
              <a:latin typeface="Arial" panose="020B0604020202020204" pitchFamily="34" charset="0"/>
              <a:ea typeface="MS PGothic" panose="020B0600070205080204" pitchFamily="32" charset="-128"/>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latin typeface="Arial" panose="020B0604020202020204" pitchFamily="34" charset="0"/>
                <a:ea typeface="MS PGothic" panose="020B0600070205080204" pitchFamily="32" charset="-128"/>
              </a:rPr>
              <a:t>Ciphertext: da02ce3a89ecac3b</a:t>
            </a:r>
            <a:endParaRPr lang="en-US" altLang="x-none" dirty="0" err="1">
              <a:latin typeface="Arial" panose="020B0604020202020204" pitchFamily="34" charset="0"/>
              <a:ea typeface="MS PGothic" panose="020B0600070205080204" pitchFamily="32" charset="-128"/>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latin typeface="Arial" panose="020B0604020202020204" pitchFamily="34" charset="0"/>
                <a:ea typeface="MS PGothic" panose="020B0600070205080204" pitchFamily="32" charset="-128"/>
              </a:rPr>
              <a:t>Table 3.5 shows the progression of the algorithm. The first row shows the 32-bit values of the left and right halves of data after the initial permutation. The next 16 rows show the results after each round. Also shown is the value of the 48-bit subkey generated for each round. The final row shows the left and right-hand values after the inverse initial permutation. These two values combined form the ciphertext. </a:t>
            </a:r>
            <a:endParaRPr lang="en-US" altLang="x-none" dirty="0" err="1">
              <a:latin typeface="Arial" panose="020B0604020202020204" pitchFamily="34" charset="0"/>
              <a:ea typeface="MS PGothic" panose="020B0600070205080204" pitchFamily="32" charset="-128"/>
            </a:endParaRPr>
          </a:p>
        </p:txBody>
      </p:sp>
      <p:sp>
        <p:nvSpPr>
          <p:cNvPr id="88067" name="Text Box 88066"/>
          <p:cNvSpPr txBox="1"/>
          <p:nvPr/>
        </p:nvSpPr>
        <p:spPr>
          <a:xfrm>
            <a:off x="3884613" y="8685213"/>
            <a:ext cx="2971800" cy="457200"/>
          </a:xfrm>
          <a:prstGeom prst="rect">
            <a:avLst/>
          </a:prstGeom>
          <a:noFill/>
          <a:ln w="9525">
            <a:noFill/>
          </a:ln>
        </p:spPr>
        <p:txBody>
          <a:bodyPr wrap="square" lIns="90000" tIns="46800" rIns="90000" bIns="46800" anchor="b" anchorCtr="0"/>
          <a:p>
            <a:pPr lvl="0" algn="r" defTabSz="457200"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fld>
            <a:endParaRPr lang="en-US" altLang="x-none" sz="1200" dirty="0" err="1"/>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lvl="0" algn="r" defTabSz="457200" eaLnBrk="1">
              <a:lnSpc>
                <a:spcPct val="100000"/>
              </a:lnSpc>
              <a:buClrTx/>
              <a:buSzPct val="100000"/>
              <a:buFontTx/>
              <a:buNone/>
              <a:tabLst>
                <a:tab pos="723900" algn="l"/>
                <a:tab pos="1447800" algn="l"/>
                <a:tab pos="2171700" algn="l"/>
                <a:tab pos="2895600" algn="l"/>
              </a:tabLst>
            </a:pPr>
            <a:fld id="{9A0DB2DC-4C9A-4742-B13C-FB6460FD3503}" type="slidenum">
              <a:rPr lang="en-AU" altLang="x-none" sz="1200" dirty="0" err="1">
                <a:solidFill>
                  <a:srgbClr val="000000"/>
                </a:solidFill>
                <a:latin typeface="Times New Roman" panose="02020603050405020304" pitchFamily="16" charset="0"/>
                <a:cs typeface="DejaVu Sans" charset="0"/>
              </a:rPr>
            </a:fld>
            <a:endParaRPr lang="en-AU" altLang="x-none" sz="1200" dirty="0" err="1">
              <a:solidFill>
                <a:srgbClr val="000000"/>
              </a:solidFill>
              <a:latin typeface="Times New Roman" panose="02020603050405020304" pitchFamily="16" charset="0"/>
              <a:ea typeface="DejaVu Sans" charset="0"/>
              <a:cs typeface="DejaVu Sans" charset="0"/>
            </a:endParaRPr>
          </a:p>
        </p:txBody>
      </p:sp>
      <p:sp>
        <p:nvSpPr>
          <p:cNvPr id="89089" name="Text Box 89088"/>
          <p:cNvSpPr txBox="1"/>
          <p:nvPr/>
        </p:nvSpPr>
        <p:spPr>
          <a:xfrm>
            <a:off x="3884613" y="8685213"/>
            <a:ext cx="2971800" cy="457200"/>
          </a:xfrm>
          <a:prstGeom prst="rect">
            <a:avLst/>
          </a:prstGeom>
          <a:noFill/>
          <a:ln w="9525">
            <a:noFill/>
          </a:ln>
        </p:spPr>
        <p:txBody>
          <a:bodyPr wrap="square" lIns="90000" tIns="46800" rIns="90000" bIns="46800" anchor="b" anchorCtr="0"/>
          <a:p>
            <a:pPr lvl="0" algn="r" defTabSz="457200"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fld>
            <a:endParaRPr lang="en-US" altLang="x-none" sz="1200" dirty="0" err="1"/>
          </a:p>
        </p:txBody>
      </p:sp>
      <p:sp>
        <p:nvSpPr>
          <p:cNvPr id="89090" name="Slide Image Placeholder 89089"/>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89091" name="Text Placeholder 89090"/>
          <p:cNvSpPr txBox="1"/>
          <p:nvPr>
            <p:ph type="body" idx="1"/>
          </p:nvPr>
        </p:nvSpPr>
        <p:spPr>
          <a:xfrm>
            <a:off x="685800" y="4343400"/>
            <a:ext cx="5486400" cy="4114800"/>
          </a:xfrm>
          <a:prstGeom prst="rect">
            <a:avLst/>
          </a:prstGeom>
          <a:noFill/>
          <a:ln w="9525">
            <a:noFill/>
          </a:ln>
        </p:spPr>
        <p:txBody>
          <a:bodyPr wrap="square" lIns="90000" tIns="46800" rIns="90000" bIns="46800" anchor="t" anchorCtr="0"/>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latin typeface="Arial" panose="020B0604020202020204" pitchFamily="34" charset="0"/>
                <a:cs typeface="Arial" panose="020B0604020202020204" pitchFamily="34" charset="0"/>
              </a:rPr>
              <a:t>A desirable property of any encryption algorithm is that a small change in either the plaintext or the key should produce a significant change in the ciphertext. In particular, a change in one bit of the plaintext or one bit of the key should produce a change in many bits of the ciphertext. If the change were small, this might provide a way to reduce the size of the plaintext or key space to be searched. DES exhibits a strong avalanche effect, as may be seen in Stallings Table 3.5.</a:t>
            </a:r>
            <a:endParaRPr lang="en-US" altLang="x-none" dirty="0" err="1">
              <a:latin typeface="Arial" panose="020B0604020202020204" pitchFamily="34" charset="0"/>
              <a:ea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lvl="0" algn="r" defTabSz="457200" eaLnBrk="1">
              <a:lnSpc>
                <a:spcPct val="100000"/>
              </a:lnSpc>
              <a:buClrTx/>
              <a:buSzPct val="100000"/>
              <a:buFontTx/>
              <a:buNone/>
              <a:tabLst>
                <a:tab pos="723900" algn="l"/>
                <a:tab pos="1447800" algn="l"/>
                <a:tab pos="2171700" algn="l"/>
                <a:tab pos="2895600" algn="l"/>
              </a:tabLst>
            </a:pPr>
            <a:fld id="{9A0DB2DC-4C9A-4742-B13C-FB6460FD3503}" type="slidenum">
              <a:rPr lang="en-AU" altLang="x-none" sz="1200" dirty="0" err="1">
                <a:solidFill>
                  <a:srgbClr val="000000"/>
                </a:solidFill>
                <a:latin typeface="Times New Roman" panose="02020603050405020304" pitchFamily="16" charset="0"/>
                <a:cs typeface="DejaVu Sans" charset="0"/>
              </a:rPr>
            </a:fld>
            <a:endParaRPr lang="en-AU" altLang="x-none" sz="1200" dirty="0" err="1">
              <a:solidFill>
                <a:srgbClr val="000000"/>
              </a:solidFill>
              <a:latin typeface="Times New Roman" panose="02020603050405020304" pitchFamily="16" charset="0"/>
              <a:ea typeface="DejaVu Sans" charset="0"/>
              <a:cs typeface="DejaVu Sans" charset="0"/>
            </a:endParaRPr>
          </a:p>
        </p:txBody>
      </p:sp>
      <p:sp>
        <p:nvSpPr>
          <p:cNvPr id="90113" name="Slide Image Placeholder 90112"/>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90114" name="Text Placeholder 90113"/>
          <p:cNvSpPr txBox="1"/>
          <p:nvPr>
            <p:ph type="body" idx="1"/>
          </p:nvPr>
        </p:nvSpPr>
        <p:spPr>
          <a:xfrm>
            <a:off x="685800" y="4343400"/>
            <a:ext cx="5486400" cy="4114800"/>
          </a:xfrm>
          <a:prstGeom prst="rect">
            <a:avLst/>
          </a:prstGeom>
          <a:noFill/>
          <a:ln w="9525">
            <a:noFill/>
          </a:ln>
        </p:spPr>
        <p:txBody>
          <a:bodyPr wrap="square" lIns="90000" tIns="46800" rIns="90000" bIns="46800" anchor="t" anchorCtr="0"/>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latin typeface="Arial" panose="020B0604020202020204" pitchFamily="34" charset="0"/>
                <a:ea typeface="MS PGothic" panose="020B0600070205080204" pitchFamily="32" charset="-128"/>
              </a:rPr>
              <a:t>A desirable property of any encryption algorithm is that a small change in either the plaintext or the key should produce a significant change in the ciphertext. In particular, a change in one bit of the plaintext or one bit of the key should produce a change in many bits of the ciphertext. This is referred to as the avalanche effect. Using the example from Table 3.5, Table 3.6 shows the result when the fourth bit of the plaintext is changed, so that the plaintext is 12468aceeca86420. The second column of the table shows the intermediate 64-bit values at the end of each round for the two plaintexts. The third column shows the number of bits that differ between the two intermediate values. The table shows that after just three rounds, 18 bits differ between the two blocks. On completion, the two ciphertexts differ in 32 bit positions. Table 3.7 in the text shows a similar test using the original plaintext of with two keys that differ in only the fourth bit position. Again, the results show that about half of the bits in the ciphertext differ and that the avalanche effect is pronounced after just a few rounds.</a:t>
            </a:r>
            <a:endParaRPr lang="en-US" altLang="x-none" dirty="0" err="1">
              <a:latin typeface="Arial" panose="020B0604020202020204" pitchFamily="34" charset="0"/>
              <a:ea typeface="MS PGothic" panose="020B0600070205080204" pitchFamily="32" charset="-128"/>
            </a:endParaRPr>
          </a:p>
        </p:txBody>
      </p:sp>
      <p:sp>
        <p:nvSpPr>
          <p:cNvPr id="90115" name="Text Box 90114"/>
          <p:cNvSpPr txBox="1"/>
          <p:nvPr/>
        </p:nvSpPr>
        <p:spPr>
          <a:xfrm>
            <a:off x="3884613" y="8685213"/>
            <a:ext cx="2971800" cy="457200"/>
          </a:xfrm>
          <a:prstGeom prst="rect">
            <a:avLst/>
          </a:prstGeom>
          <a:noFill/>
          <a:ln w="9525">
            <a:noFill/>
          </a:ln>
        </p:spPr>
        <p:txBody>
          <a:bodyPr wrap="square" lIns="90000" tIns="46800" rIns="90000" bIns="46800" anchor="b" anchorCtr="0"/>
          <a:p>
            <a:pPr lvl="0" algn="r" defTabSz="457200"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fld>
            <a:endParaRPr lang="en-US" altLang="x-none" sz="1200" dirty="0" err="1"/>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lvl="0" algn="r" defTabSz="457200" eaLnBrk="1">
              <a:lnSpc>
                <a:spcPct val="100000"/>
              </a:lnSpc>
              <a:buClrTx/>
              <a:buSzPct val="100000"/>
              <a:buFontTx/>
              <a:buNone/>
              <a:tabLst>
                <a:tab pos="723900" algn="l"/>
                <a:tab pos="1447800" algn="l"/>
                <a:tab pos="2171700" algn="l"/>
                <a:tab pos="2895600" algn="l"/>
              </a:tabLst>
            </a:pPr>
            <a:fld id="{9A0DB2DC-4C9A-4742-B13C-FB6460FD3503}" type="slidenum">
              <a:rPr lang="en-AU" altLang="x-none" sz="1200" dirty="0" err="1">
                <a:solidFill>
                  <a:srgbClr val="000000"/>
                </a:solidFill>
                <a:latin typeface="Times New Roman" panose="02020603050405020304" pitchFamily="16" charset="0"/>
                <a:cs typeface="DejaVu Sans" charset="0"/>
              </a:rPr>
            </a:fld>
            <a:endParaRPr lang="en-AU" altLang="x-none" sz="1200" dirty="0" err="1">
              <a:solidFill>
                <a:srgbClr val="000000"/>
              </a:solidFill>
              <a:latin typeface="Times New Roman" panose="02020603050405020304" pitchFamily="16" charset="0"/>
              <a:ea typeface="DejaVu Sans" charset="0"/>
              <a:cs typeface="DejaVu Sans" charset="0"/>
            </a:endParaRPr>
          </a:p>
        </p:txBody>
      </p:sp>
      <p:sp>
        <p:nvSpPr>
          <p:cNvPr id="91137" name="Text Box 91136"/>
          <p:cNvSpPr txBox="1"/>
          <p:nvPr/>
        </p:nvSpPr>
        <p:spPr>
          <a:xfrm>
            <a:off x="3884613" y="8685213"/>
            <a:ext cx="2971800" cy="457200"/>
          </a:xfrm>
          <a:prstGeom prst="rect">
            <a:avLst/>
          </a:prstGeom>
          <a:noFill/>
          <a:ln w="9525">
            <a:noFill/>
          </a:ln>
        </p:spPr>
        <p:txBody>
          <a:bodyPr wrap="square" lIns="90000" tIns="46800" rIns="90000" bIns="46800" anchor="b" anchorCtr="0"/>
          <a:p>
            <a:pPr lvl="0" algn="r" defTabSz="457200"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fld>
            <a:endParaRPr lang="en-US" altLang="x-none" sz="1200" dirty="0" err="1"/>
          </a:p>
        </p:txBody>
      </p:sp>
      <p:sp>
        <p:nvSpPr>
          <p:cNvPr id="91138" name="Slide Image Placeholder 91137"/>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91139" name="Text Placeholder 91138"/>
          <p:cNvSpPr txBox="1"/>
          <p:nvPr>
            <p:ph type="body" idx="1"/>
          </p:nvPr>
        </p:nvSpPr>
        <p:spPr>
          <a:xfrm>
            <a:off x="685800" y="4343400"/>
            <a:ext cx="5486400" cy="4621213"/>
          </a:xfrm>
          <a:prstGeom prst="rect">
            <a:avLst/>
          </a:prstGeom>
          <a:noFill/>
          <a:ln w="9525">
            <a:noFill/>
          </a:ln>
        </p:spPr>
        <p:txBody>
          <a:bodyPr wrap="square" lIns="90000" tIns="46800" rIns="90000" bIns="46800" anchor="t" anchorCtr="0"/>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latin typeface="Arial" panose="020B0604020202020204" pitchFamily="34" charset="0"/>
                <a:cs typeface="Arial" panose="020B0604020202020204" pitchFamily="34" charset="0"/>
              </a:rPr>
              <a:t>Since its adoption as a federal standard, there have been lingering concerns about the level of security provided by DES in two areas: key size and the nature of the algorithm.</a:t>
            </a:r>
            <a:endParaRPr lang="en-US" altLang="x-none" dirty="0" err="1">
              <a:latin typeface="Arial" panose="020B0604020202020204" pitchFamily="34" charset="0"/>
              <a:cs typeface="Arial" panose="020B0604020202020204" pitchFamily="34" charset="0"/>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latin typeface="Arial" panose="020B0604020202020204" pitchFamily="34" charset="0"/>
                <a:cs typeface="Arial" panose="020B0604020202020204" pitchFamily="34" charset="0"/>
              </a:rPr>
              <a:t>With a key length of 56 bits, there are 2</a:t>
            </a:r>
            <a:r>
              <a:rPr lang="en-US" altLang="x-none" baseline="30000" dirty="0" err="1">
                <a:latin typeface="Arial" panose="020B0604020202020204" pitchFamily="34" charset="0"/>
                <a:cs typeface="Arial" panose="020B0604020202020204" pitchFamily="34" charset="0"/>
              </a:rPr>
              <a:t>56</a:t>
            </a:r>
            <a:r>
              <a:rPr lang="en-US" altLang="x-none" dirty="0" err="1">
                <a:latin typeface="Arial" panose="020B0604020202020204" pitchFamily="34" charset="0"/>
                <a:cs typeface="Arial" panose="020B0604020202020204" pitchFamily="34" charset="0"/>
              </a:rPr>
              <a:t> possible keys, which is approximately 7.2*10</a:t>
            </a:r>
            <a:r>
              <a:rPr lang="en-US" altLang="x-none" baseline="30000" dirty="0" err="1">
                <a:latin typeface="Arial" panose="020B0604020202020204" pitchFamily="34" charset="0"/>
                <a:cs typeface="Arial" panose="020B0604020202020204" pitchFamily="34" charset="0"/>
              </a:rPr>
              <a:t>16</a:t>
            </a:r>
            <a:r>
              <a:rPr lang="en-US" altLang="x-none" dirty="0" err="1">
                <a:latin typeface="Arial" panose="020B0604020202020204" pitchFamily="34" charset="0"/>
                <a:cs typeface="Arial" panose="020B0604020202020204" pitchFamily="34" charset="0"/>
              </a:rPr>
              <a:t> keys. Thus a brute-force attack appeared impractical. </a:t>
            </a:r>
            <a:endParaRPr lang="en-US" altLang="x-none" dirty="0" err="1">
              <a:latin typeface="Arial" panose="020B0604020202020204" pitchFamily="34" charset="0"/>
              <a:cs typeface="Arial" panose="020B0604020202020204" pitchFamily="34" charset="0"/>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dirty="0" err="1">
                <a:latin typeface="Arial" panose="020B0604020202020204" pitchFamily="34" charset="0"/>
                <a:cs typeface="Arial" panose="020B0604020202020204" pitchFamily="34" charset="0"/>
              </a:rPr>
              <a:t>However DES was finally and definitively proved insecure in July 1998, when the Electronic Frontier Foundation (EFF) announced that it had broken a DES encryption using a special-purpose "DES cracker" machine that was built for less than $250,000. The attack took less than three days. The EFF has published a detailed description of the machine, enabling others to build their own cracker [EFF98].</a:t>
            </a:r>
            <a:endParaRPr lang="en-AU" altLang="x-none" dirty="0" err="1">
              <a:latin typeface="Arial" panose="020B0604020202020204" pitchFamily="34" charset="0"/>
              <a:cs typeface="Arial" panose="020B0604020202020204" pitchFamily="34" charset="0"/>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dirty="0" err="1">
                <a:latin typeface="Arial" panose="020B0604020202020204" pitchFamily="34" charset="0"/>
                <a:cs typeface="Arial" panose="020B0604020202020204" pitchFamily="34" charset="0"/>
              </a:rPr>
              <a:t>There have been other demonstrated breaks of the DES using both large networks of computers &amp; dedicated h/w, including: </a:t>
            </a:r>
            <a:endParaRPr lang="en-AU" altLang="x-none" dirty="0" err="1">
              <a:latin typeface="Arial" panose="020B0604020202020204" pitchFamily="34" charset="0"/>
              <a:cs typeface="Arial" panose="020B0604020202020204" pitchFamily="34" charset="0"/>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dirty="0" err="1">
                <a:latin typeface="Arial" panose="020B0604020202020204" pitchFamily="34" charset="0"/>
                <a:cs typeface="Arial" panose="020B0604020202020204" pitchFamily="34" charset="0"/>
              </a:rPr>
              <a:t>- 1997 on a large network of computers in a few months </a:t>
            </a:r>
            <a:endParaRPr lang="en-AU" altLang="x-none" dirty="0" err="1">
              <a:latin typeface="Arial" panose="020B0604020202020204" pitchFamily="34" charset="0"/>
              <a:cs typeface="Arial" panose="020B0604020202020204" pitchFamily="34" charset="0"/>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dirty="0" err="1">
                <a:latin typeface="Arial" panose="020B0604020202020204" pitchFamily="34" charset="0"/>
                <a:cs typeface="Arial" panose="020B0604020202020204" pitchFamily="34" charset="0"/>
              </a:rPr>
              <a:t>- 1998 on dedicated h/w (EFF) in a few days </a:t>
            </a:r>
            <a:endParaRPr lang="en-AU" altLang="x-none" dirty="0" err="1">
              <a:latin typeface="Arial" panose="020B0604020202020204" pitchFamily="34" charset="0"/>
              <a:cs typeface="Arial" panose="020B0604020202020204" pitchFamily="34" charset="0"/>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dirty="0" err="1">
                <a:latin typeface="Arial" panose="020B0604020202020204" pitchFamily="34" charset="0"/>
                <a:cs typeface="Arial" panose="020B0604020202020204" pitchFamily="34" charset="0"/>
              </a:rPr>
              <a:t>- 1999 above combined in 22hrs!</a:t>
            </a:r>
            <a:endParaRPr lang="en-AU" altLang="x-none" dirty="0" err="1">
              <a:latin typeface="Arial" panose="020B0604020202020204" pitchFamily="34" charset="0"/>
              <a:cs typeface="Arial" panose="020B0604020202020204" pitchFamily="34" charset="0"/>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latin typeface="Arial" panose="020B0604020202020204" pitchFamily="34" charset="0"/>
                <a:cs typeface="Arial" panose="020B0604020202020204" pitchFamily="34" charset="0"/>
              </a:rPr>
              <a:t>It is important to note that there is more to a key-search attack than simply running through all possible keys. Unless known plaintext is provided, the analyst must be able to recognize plaintext as plaintext.</a:t>
            </a:r>
            <a:endParaRPr lang="en-US" altLang="x-none" dirty="0" err="1">
              <a:latin typeface="Arial" panose="020B0604020202020204" pitchFamily="34" charset="0"/>
              <a:cs typeface="Arial" panose="020B0604020202020204" pitchFamily="34" charset="0"/>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latin typeface="Arial" panose="020B0604020202020204" pitchFamily="34" charset="0"/>
                <a:cs typeface="Arial" panose="020B0604020202020204" pitchFamily="34" charset="0"/>
              </a:rPr>
              <a:t>Clearly must now consider alternatives to DES, the most important of which are AES and triple DES.</a:t>
            </a:r>
            <a:endParaRPr lang="en-US" altLang="x-none" dirty="0" err="1">
              <a:latin typeface="Arial" panose="020B0604020202020204" pitchFamily="34" charset="0"/>
              <a:cs typeface="Arial" panose="020B0604020202020204" pitchFamily="34" charset="0"/>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err="1">
              <a:latin typeface="Arial" panose="020B0604020202020204" pitchFamily="34" charset="0"/>
              <a:ea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lvl="0" algn="r" defTabSz="457200" eaLnBrk="1">
              <a:lnSpc>
                <a:spcPct val="100000"/>
              </a:lnSpc>
              <a:buClrTx/>
              <a:buSzPct val="100000"/>
              <a:buFontTx/>
              <a:buNone/>
              <a:tabLst>
                <a:tab pos="723900" algn="l"/>
                <a:tab pos="1447800" algn="l"/>
                <a:tab pos="2171700" algn="l"/>
                <a:tab pos="2895600" algn="l"/>
              </a:tabLst>
            </a:pPr>
            <a:fld id="{9A0DB2DC-4C9A-4742-B13C-FB6460FD3503}" type="slidenum">
              <a:rPr lang="en-AU" altLang="x-none" sz="1200" dirty="0" err="1">
                <a:solidFill>
                  <a:srgbClr val="000000"/>
                </a:solidFill>
                <a:latin typeface="Times New Roman" panose="02020603050405020304" pitchFamily="16" charset="0"/>
                <a:cs typeface="DejaVu Sans" charset="0"/>
              </a:rPr>
            </a:fld>
            <a:endParaRPr lang="en-AU" altLang="x-none" sz="1200" dirty="0" err="1">
              <a:solidFill>
                <a:srgbClr val="000000"/>
              </a:solidFill>
              <a:latin typeface="Times New Roman" panose="02020603050405020304" pitchFamily="16" charset="0"/>
              <a:ea typeface="DejaVu Sans" charset="0"/>
              <a:cs typeface="DejaVu Sans" charset="0"/>
            </a:endParaRPr>
          </a:p>
        </p:txBody>
      </p:sp>
      <p:sp>
        <p:nvSpPr>
          <p:cNvPr id="92161" name="Text Box 92160"/>
          <p:cNvSpPr txBox="1"/>
          <p:nvPr/>
        </p:nvSpPr>
        <p:spPr>
          <a:xfrm>
            <a:off x="3884613" y="8685213"/>
            <a:ext cx="2971800" cy="457200"/>
          </a:xfrm>
          <a:prstGeom prst="rect">
            <a:avLst/>
          </a:prstGeom>
          <a:noFill/>
          <a:ln w="9525">
            <a:noFill/>
          </a:ln>
        </p:spPr>
        <p:txBody>
          <a:bodyPr wrap="square" lIns="90000" tIns="46800" rIns="90000" bIns="46800" anchor="b" anchorCtr="0"/>
          <a:p>
            <a:pPr lvl="0" algn="r" defTabSz="457200"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fld>
            <a:endParaRPr lang="en-US" altLang="x-none" sz="1200" dirty="0" err="1"/>
          </a:p>
        </p:txBody>
      </p:sp>
      <p:sp>
        <p:nvSpPr>
          <p:cNvPr id="92162" name="Slide Image Placeholder 92161"/>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92163" name="Text Placeholder 92162"/>
          <p:cNvSpPr txBox="1"/>
          <p:nvPr>
            <p:ph type="body" idx="1"/>
          </p:nvPr>
        </p:nvSpPr>
        <p:spPr>
          <a:xfrm>
            <a:off x="685800" y="4343400"/>
            <a:ext cx="5486400" cy="4114800"/>
          </a:xfrm>
          <a:prstGeom prst="rect">
            <a:avLst/>
          </a:prstGeom>
          <a:noFill/>
          <a:ln w="9525">
            <a:noFill/>
          </a:ln>
        </p:spPr>
        <p:txBody>
          <a:bodyPr wrap="square" lIns="90000" tIns="46800" rIns="90000" bIns="46800" anchor="t" anchorCtr="0"/>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latin typeface="Arial" panose="020B0604020202020204" pitchFamily="34" charset="0"/>
                <a:cs typeface="Arial" panose="020B0604020202020204" pitchFamily="34" charset="0"/>
              </a:rPr>
              <a:t>Another concern is the possibility that cryptanalysis is possible by exploiting the characteristics of the DES algorithm. The focus of concern has been on the eight substitution tables, or S-boxes, that are used in each iteration. These techniques </a:t>
            </a:r>
            <a:r>
              <a:rPr lang="en-AU" altLang="x-none" dirty="0" err="1">
                <a:latin typeface="Arial" panose="020B0604020202020204" pitchFamily="34" charset="0"/>
                <a:cs typeface="Arial" panose="020B0604020202020204" pitchFamily="34" charset="0"/>
              </a:rPr>
              <a:t>utilise some deep structure of the cipher by gathering information about encryptions so that eventually you can recover some/all of the sub-key bits, and then exhaustively search for the rest if necessary. Generally these are statistical attacks which depend on the amount of information gathered for their likelihood of success. Attacks of this form include differential cryptanalysis. linear cryptanalysis, and related key attacks.</a:t>
            </a:r>
            <a:endParaRPr lang="en-AU" altLang="x-none" dirty="0" err="1">
              <a:latin typeface="Arial" panose="020B0604020202020204" pitchFamily="34" charset="0"/>
              <a:ea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lvl="0" algn="r" defTabSz="457200" eaLnBrk="1">
              <a:lnSpc>
                <a:spcPct val="100000"/>
              </a:lnSpc>
              <a:buClrTx/>
              <a:buSzPct val="100000"/>
              <a:buFontTx/>
              <a:buNone/>
              <a:tabLst>
                <a:tab pos="723900" algn="l"/>
                <a:tab pos="1447800" algn="l"/>
                <a:tab pos="2171700" algn="l"/>
                <a:tab pos="2895600" algn="l"/>
              </a:tabLst>
            </a:pPr>
            <a:fld id="{9A0DB2DC-4C9A-4742-B13C-FB6460FD3503}" type="slidenum">
              <a:rPr lang="en-AU" altLang="x-none" sz="1200" dirty="0" err="1">
                <a:solidFill>
                  <a:srgbClr val="000000"/>
                </a:solidFill>
                <a:latin typeface="Times New Roman" panose="02020603050405020304" pitchFamily="16" charset="0"/>
                <a:cs typeface="DejaVu Sans" charset="0"/>
              </a:rPr>
            </a:fld>
            <a:endParaRPr lang="en-AU" altLang="x-none" sz="1200" dirty="0" err="1">
              <a:solidFill>
                <a:srgbClr val="000000"/>
              </a:solidFill>
              <a:latin typeface="Times New Roman" panose="02020603050405020304" pitchFamily="16" charset="0"/>
              <a:ea typeface="DejaVu Sans" charset="0"/>
              <a:cs typeface="DejaVu Sans" charset="0"/>
            </a:endParaRPr>
          </a:p>
        </p:txBody>
      </p:sp>
      <p:sp>
        <p:nvSpPr>
          <p:cNvPr id="93185" name="Text Box 93184"/>
          <p:cNvSpPr txBox="1"/>
          <p:nvPr/>
        </p:nvSpPr>
        <p:spPr>
          <a:xfrm>
            <a:off x="3884613" y="8685213"/>
            <a:ext cx="2971800" cy="457200"/>
          </a:xfrm>
          <a:prstGeom prst="rect">
            <a:avLst/>
          </a:prstGeom>
          <a:noFill/>
          <a:ln w="9525">
            <a:noFill/>
          </a:ln>
        </p:spPr>
        <p:txBody>
          <a:bodyPr wrap="square" lIns="90000" tIns="46800" rIns="90000" bIns="46800" anchor="b" anchorCtr="0"/>
          <a:p>
            <a:pPr lvl="0" algn="r" defTabSz="457200"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fld>
            <a:endParaRPr lang="en-US" altLang="x-none" sz="1200" dirty="0" err="1"/>
          </a:p>
        </p:txBody>
      </p:sp>
      <p:sp>
        <p:nvSpPr>
          <p:cNvPr id="93186" name="Slide Image Placeholder 93185"/>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93187" name="Text Placeholder 93186"/>
          <p:cNvSpPr txBox="1"/>
          <p:nvPr>
            <p:ph type="body" idx="1"/>
          </p:nvPr>
        </p:nvSpPr>
        <p:spPr>
          <a:xfrm>
            <a:off x="685800" y="4343400"/>
            <a:ext cx="5486400" cy="4114800"/>
          </a:xfrm>
          <a:prstGeom prst="rect">
            <a:avLst/>
          </a:prstGeom>
          <a:noFill/>
          <a:ln w="9525">
            <a:noFill/>
          </a:ln>
        </p:spPr>
        <p:txBody>
          <a:bodyPr wrap="square" lIns="90000" tIns="46800" rIns="90000" bIns="46800" anchor="t" anchorCtr="0"/>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latin typeface="Arial" panose="020B0604020202020204" pitchFamily="34" charset="0"/>
                <a:cs typeface="Arial" panose="020B0604020202020204" pitchFamily="34" charset="0"/>
              </a:rPr>
              <a:t>We will discuss timing attacks in more detail later, as they relate to public-key algorithms. However, the issue may also be relevant for symmetric ciphers. A timing attack is one in which information about the key or the plaintext is obtained by observing how long it takes a given implementation to perform decryptions on various ciphertexts. A timing attack exploits the fact that an encryption or decryption algorithm often takes slightly different amounts of time on different inputs. The AES analysis process has highlighted this attack approach, and showed that it is a concern particularly with smartcard implementations, though DES appears to be fairly resistant to a successful timing attack.</a:t>
            </a:r>
            <a:endParaRPr lang="en-US" altLang="x-none" dirty="0" err="1">
              <a:latin typeface="Arial" panose="020B0604020202020204" pitchFamily="34" charset="0"/>
              <a:ea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lvl="0" algn="r" defTabSz="457200" eaLnBrk="1">
              <a:lnSpc>
                <a:spcPct val="100000"/>
              </a:lnSpc>
              <a:buClrTx/>
              <a:buSzPct val="100000"/>
              <a:buFontTx/>
              <a:buNone/>
              <a:tabLst>
                <a:tab pos="723900" algn="l"/>
                <a:tab pos="1447800" algn="l"/>
                <a:tab pos="2171700" algn="l"/>
                <a:tab pos="2895600" algn="l"/>
              </a:tabLst>
            </a:pPr>
            <a:fld id="{9A0DB2DC-4C9A-4742-B13C-FB6460FD3503}" type="slidenum">
              <a:rPr lang="en-AU" altLang="x-none" sz="1200" dirty="0" err="1">
                <a:solidFill>
                  <a:srgbClr val="000000"/>
                </a:solidFill>
                <a:latin typeface="Times New Roman" panose="02020603050405020304" pitchFamily="16" charset="0"/>
                <a:cs typeface="DejaVu Sans" charset="0"/>
              </a:rPr>
            </a:fld>
            <a:endParaRPr lang="en-AU" altLang="x-none" sz="1200" dirty="0" err="1">
              <a:solidFill>
                <a:srgbClr val="000000"/>
              </a:solidFill>
              <a:latin typeface="Times New Roman" panose="02020603050405020304" pitchFamily="16" charset="0"/>
              <a:ea typeface="DejaVu Sans" charset="0"/>
              <a:cs typeface="DejaVu Sans" charset="0"/>
            </a:endParaRPr>
          </a:p>
        </p:txBody>
      </p:sp>
      <p:sp>
        <p:nvSpPr>
          <p:cNvPr id="94209" name="Text Box 94208"/>
          <p:cNvSpPr txBox="1"/>
          <p:nvPr/>
        </p:nvSpPr>
        <p:spPr>
          <a:xfrm>
            <a:off x="3884613" y="8685213"/>
            <a:ext cx="2971800" cy="457200"/>
          </a:xfrm>
          <a:prstGeom prst="rect">
            <a:avLst/>
          </a:prstGeom>
          <a:noFill/>
          <a:ln w="9525">
            <a:noFill/>
          </a:ln>
        </p:spPr>
        <p:txBody>
          <a:bodyPr wrap="square" lIns="90000" tIns="46800" rIns="90000" bIns="46800" anchor="b" anchorCtr="0"/>
          <a:p>
            <a:pPr lvl="0" algn="r" defTabSz="457200"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fld>
            <a:endParaRPr lang="en-US" altLang="x-none" sz="1200" dirty="0" err="1"/>
          </a:p>
        </p:txBody>
      </p:sp>
      <p:sp>
        <p:nvSpPr>
          <p:cNvPr id="94210" name="Slide Image Placeholder 94209"/>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94211" name="Text Placeholder 94210"/>
          <p:cNvSpPr txBox="1"/>
          <p:nvPr>
            <p:ph type="body" idx="1"/>
          </p:nvPr>
        </p:nvSpPr>
        <p:spPr>
          <a:xfrm>
            <a:off x="685800" y="4343400"/>
            <a:ext cx="5486400" cy="4114800"/>
          </a:xfrm>
          <a:prstGeom prst="rect">
            <a:avLst/>
          </a:prstGeom>
          <a:noFill/>
          <a:ln w="9525">
            <a:noFill/>
          </a:ln>
        </p:spPr>
        <p:txBody>
          <a:bodyPr wrap="square" lIns="90000" tIns="46800" rIns="90000" bIns="46800" anchor="t" anchorCtr="0"/>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latin typeface="Arial" panose="020B0604020202020204" pitchFamily="34" charset="0"/>
                <a:cs typeface="Arial" panose="020B0604020202020204" pitchFamily="34" charset="0"/>
              </a:rPr>
              <a:t>Biham &amp; Shamir </a:t>
            </a:r>
            <a:r>
              <a:rPr lang="en-AU" altLang="x-none" dirty="0" err="1">
                <a:latin typeface="Arial" panose="020B0604020202020204" pitchFamily="34" charset="0"/>
                <a:cs typeface="Arial" panose="020B0604020202020204" pitchFamily="34" charset="0"/>
              </a:rPr>
              <a:t>show Differential Cryptanalysis can be successfully used to cryptanalyse the DES with an effort on the order of 2</a:t>
            </a:r>
            <a:r>
              <a:rPr lang="en-AU" altLang="x-none" baseline="30000" dirty="0" err="1">
                <a:latin typeface="Arial" panose="020B0604020202020204" pitchFamily="34" charset="0"/>
                <a:cs typeface="Arial" panose="020B0604020202020204" pitchFamily="34" charset="0"/>
              </a:rPr>
              <a:t>47 </a:t>
            </a:r>
            <a:r>
              <a:rPr lang="en-US" altLang="x-none" dirty="0" err="1">
                <a:latin typeface="Arial" panose="020B0604020202020204" pitchFamily="34" charset="0"/>
                <a:cs typeface="Arial" panose="020B0604020202020204" pitchFamily="34" charset="0"/>
              </a:rPr>
              <a:t>encryptions, </a:t>
            </a:r>
            <a:r>
              <a:rPr lang="en-AU" altLang="x-none" dirty="0" err="1">
                <a:latin typeface="Arial" panose="020B0604020202020204" pitchFamily="34" charset="0"/>
                <a:cs typeface="Arial" panose="020B0604020202020204" pitchFamily="34" charset="0"/>
              </a:rPr>
              <a:t>requiring 2</a:t>
            </a:r>
            <a:r>
              <a:rPr lang="en-AU" altLang="x-none" baseline="30000" dirty="0" err="1">
                <a:latin typeface="Arial" panose="020B0604020202020204" pitchFamily="34" charset="0"/>
                <a:cs typeface="Arial" panose="020B0604020202020204" pitchFamily="34" charset="0"/>
              </a:rPr>
              <a:t>47</a:t>
            </a:r>
            <a:r>
              <a:rPr lang="en-AU" altLang="x-none" dirty="0" err="1">
                <a:latin typeface="Arial" panose="020B0604020202020204" pitchFamily="34" charset="0"/>
                <a:cs typeface="Arial" panose="020B0604020202020204" pitchFamily="34" charset="0"/>
              </a:rPr>
              <a:t> chosen plaintexts.  </a:t>
            </a:r>
            <a:r>
              <a:rPr lang="en-US" altLang="x-none" dirty="0" err="1">
                <a:latin typeface="Arial" panose="020B0604020202020204" pitchFamily="34" charset="0"/>
                <a:cs typeface="Arial" panose="020B0604020202020204" pitchFamily="34" charset="0"/>
              </a:rPr>
              <a:t>Although </a:t>
            </a:r>
            <a:r>
              <a:rPr lang="en-AU" altLang="x-none" dirty="0" err="1">
                <a:latin typeface="Arial" panose="020B0604020202020204" pitchFamily="34" charset="0"/>
                <a:cs typeface="Arial" panose="020B0604020202020204" pitchFamily="34" charset="0"/>
              </a:rPr>
              <a:t>2</a:t>
            </a:r>
            <a:r>
              <a:rPr lang="en-AU" altLang="x-none" baseline="30000" dirty="0" err="1">
                <a:latin typeface="Arial" panose="020B0604020202020204" pitchFamily="34" charset="0"/>
                <a:cs typeface="Arial" panose="020B0604020202020204" pitchFamily="34" charset="0"/>
              </a:rPr>
              <a:t>47</a:t>
            </a:r>
            <a:r>
              <a:rPr lang="en-US" altLang="x-none" dirty="0" err="1">
                <a:latin typeface="Arial" panose="020B0604020202020204" pitchFamily="34" charset="0"/>
                <a:cs typeface="Arial" panose="020B0604020202020204" pitchFamily="34" charset="0"/>
              </a:rPr>
              <a:t> is certainly significantly less than </a:t>
            </a:r>
            <a:r>
              <a:rPr lang="en-AU" altLang="x-none" dirty="0" err="1">
                <a:latin typeface="Arial" panose="020B0604020202020204" pitchFamily="34" charset="0"/>
                <a:cs typeface="Arial" panose="020B0604020202020204" pitchFamily="34" charset="0"/>
              </a:rPr>
              <a:t>2</a:t>
            </a:r>
            <a:r>
              <a:rPr lang="en-AU" altLang="x-none" baseline="30000" dirty="0" err="1">
                <a:latin typeface="Arial" panose="020B0604020202020204" pitchFamily="34" charset="0"/>
                <a:cs typeface="Arial" panose="020B0604020202020204" pitchFamily="34" charset="0"/>
              </a:rPr>
              <a:t>55</a:t>
            </a:r>
            <a:r>
              <a:rPr lang="en-US" altLang="x-none" dirty="0" err="1">
                <a:latin typeface="Arial" panose="020B0604020202020204" pitchFamily="34" charset="0"/>
                <a:cs typeface="Arial" panose="020B0604020202020204" pitchFamily="34" charset="0"/>
              </a:rPr>
              <a:t>, the need for the adversary to find </a:t>
            </a:r>
            <a:r>
              <a:rPr lang="en-AU" altLang="x-none" dirty="0" err="1">
                <a:latin typeface="Arial" panose="020B0604020202020204" pitchFamily="34" charset="0"/>
                <a:cs typeface="Arial" panose="020B0604020202020204" pitchFamily="34" charset="0"/>
              </a:rPr>
              <a:t>2</a:t>
            </a:r>
            <a:r>
              <a:rPr lang="en-AU" altLang="x-none" baseline="30000" dirty="0" err="1">
                <a:latin typeface="Arial" panose="020B0604020202020204" pitchFamily="34" charset="0"/>
                <a:cs typeface="Arial" panose="020B0604020202020204" pitchFamily="34" charset="0"/>
              </a:rPr>
              <a:t>47</a:t>
            </a:r>
            <a:r>
              <a:rPr lang="en-US" altLang="x-none" dirty="0" err="1">
                <a:latin typeface="Arial" panose="020B0604020202020204" pitchFamily="34" charset="0"/>
                <a:cs typeface="Arial" panose="020B0604020202020204" pitchFamily="34" charset="0"/>
              </a:rPr>
              <a:t> chosen plaintexts makes this attack of only theoretical interest. </a:t>
            </a:r>
            <a:r>
              <a:rPr lang="en-AU" altLang="x-none" dirty="0" err="1">
                <a:latin typeface="Arial" panose="020B0604020202020204" pitchFamily="34" charset="0"/>
                <a:cs typeface="Arial" panose="020B0604020202020204" pitchFamily="34" charset="0"/>
              </a:rPr>
              <a:t>They also </a:t>
            </a:r>
            <a:r>
              <a:rPr lang="en-US" altLang="x-none" dirty="0" err="1">
                <a:latin typeface="Arial" panose="020B0604020202020204" pitchFamily="34" charset="0"/>
                <a:cs typeface="Arial" panose="020B0604020202020204" pitchFamily="34" charset="0"/>
              </a:rPr>
              <a:t>demonstrated this form of attack on a variety of encryption algorithms and hash functions.</a:t>
            </a:r>
            <a:endParaRPr lang="en-US" altLang="x-none" dirty="0" err="1">
              <a:latin typeface="Arial" panose="020B0604020202020204" pitchFamily="34" charset="0"/>
              <a:cs typeface="Arial" panose="020B0604020202020204" pitchFamily="34" charset="0"/>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dirty="0" err="1">
                <a:latin typeface="Arial" panose="020B0604020202020204" pitchFamily="34" charset="0"/>
                <a:cs typeface="Arial" panose="020B0604020202020204" pitchFamily="34" charset="0"/>
              </a:rPr>
              <a:t>Differential cryptanalysis was known to the IBM DES design team as early as 1974 (as a T attack), and influenced the design of the S-boxes and the permutation P to improve its resistance to it. Compare DES’s security with the cryptanalysis of an eight-round LUCIFER algorithm which requires only 256 chosen plaintexts, verses an attack on an eight-round version of DES requires 2</a:t>
            </a:r>
            <a:r>
              <a:rPr lang="en-AU" altLang="x-none" baseline="30000" dirty="0" err="1">
                <a:latin typeface="Arial" panose="020B0604020202020204" pitchFamily="34" charset="0"/>
                <a:cs typeface="Arial" panose="020B0604020202020204" pitchFamily="34" charset="0"/>
              </a:rPr>
              <a:t>14</a:t>
            </a:r>
            <a:r>
              <a:rPr lang="en-AU" altLang="x-none" dirty="0" err="1">
                <a:latin typeface="Arial" panose="020B0604020202020204" pitchFamily="34" charset="0"/>
                <a:cs typeface="Arial" panose="020B0604020202020204" pitchFamily="34" charset="0"/>
              </a:rPr>
              <a:t> chosen plaintexts.</a:t>
            </a:r>
            <a:endParaRPr lang="en-AU" altLang="x-none" dirty="0" err="1">
              <a:latin typeface="Arial" panose="020B0604020202020204" pitchFamily="34" charset="0"/>
              <a:cs typeface="Arial" panose="020B0604020202020204" pitchFamily="34" charset="0"/>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AU" altLang="x-none" dirty="0" err="1">
              <a:latin typeface="Arial" panose="020B0604020202020204" pitchFamily="34" charset="0"/>
              <a:cs typeface="Arial" panose="020B0604020202020204" pitchFamily="34" charset="0"/>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AU" altLang="x-none" dirty="0" err="1">
              <a:latin typeface="Arial" panose="020B0604020202020204" pitchFamily="34" charset="0"/>
              <a:cs typeface="Arial" panose="020B0604020202020204" pitchFamily="34" charset="0"/>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AU" altLang="x-none" dirty="0" err="1">
              <a:latin typeface="Arial" panose="020B0604020202020204" pitchFamily="34" charset="0"/>
              <a:cs typeface="Arial" panose="020B0604020202020204" pitchFamily="34" charset="0"/>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AU" altLang="x-none" dirty="0" err="1">
              <a:latin typeface="Arial" panose="020B0604020202020204" pitchFamily="34" charset="0"/>
              <a:ea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lvl="0" algn="r" defTabSz="457200" eaLnBrk="1">
              <a:lnSpc>
                <a:spcPct val="100000"/>
              </a:lnSpc>
              <a:buClrTx/>
              <a:buSzPct val="100000"/>
              <a:buFontTx/>
              <a:buNone/>
              <a:tabLst>
                <a:tab pos="723900" algn="l"/>
                <a:tab pos="1447800" algn="l"/>
                <a:tab pos="2171700" algn="l"/>
                <a:tab pos="2895600" algn="l"/>
              </a:tabLst>
            </a:pPr>
            <a:fld id="{9A0DB2DC-4C9A-4742-B13C-FB6460FD3503}" type="slidenum">
              <a:rPr lang="en-AU" altLang="x-none" sz="1200" dirty="0" err="1">
                <a:solidFill>
                  <a:srgbClr val="000000"/>
                </a:solidFill>
                <a:latin typeface="Times New Roman" panose="02020603050405020304" pitchFamily="16" charset="0"/>
                <a:cs typeface="DejaVu Sans" charset="0"/>
              </a:rPr>
            </a:fld>
            <a:endParaRPr lang="en-AU" altLang="x-none" sz="1200" dirty="0" err="1">
              <a:solidFill>
                <a:srgbClr val="000000"/>
              </a:solidFill>
              <a:latin typeface="Times New Roman" panose="02020603050405020304" pitchFamily="16" charset="0"/>
              <a:ea typeface="DejaVu Sans" charset="0"/>
              <a:cs typeface="DejaVu Sans" charset="0"/>
            </a:endParaRPr>
          </a:p>
        </p:txBody>
      </p:sp>
      <p:sp>
        <p:nvSpPr>
          <p:cNvPr id="95233" name="Text Box 95232"/>
          <p:cNvSpPr txBox="1"/>
          <p:nvPr/>
        </p:nvSpPr>
        <p:spPr>
          <a:xfrm>
            <a:off x="3884613" y="8685213"/>
            <a:ext cx="2971800" cy="457200"/>
          </a:xfrm>
          <a:prstGeom prst="rect">
            <a:avLst/>
          </a:prstGeom>
          <a:noFill/>
          <a:ln w="9525">
            <a:noFill/>
          </a:ln>
        </p:spPr>
        <p:txBody>
          <a:bodyPr wrap="square" lIns="90000" tIns="46800" rIns="90000" bIns="46800" anchor="b" anchorCtr="0"/>
          <a:p>
            <a:pPr lvl="0" algn="r" defTabSz="457200"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fld>
            <a:endParaRPr lang="en-US" altLang="x-none" sz="1200" dirty="0" err="1"/>
          </a:p>
        </p:txBody>
      </p:sp>
      <p:sp>
        <p:nvSpPr>
          <p:cNvPr id="95234" name="Slide Image Placeholder 95233"/>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95235" name="Text Placeholder 95234"/>
          <p:cNvSpPr txBox="1"/>
          <p:nvPr>
            <p:ph type="body" idx="1"/>
          </p:nvPr>
        </p:nvSpPr>
        <p:spPr>
          <a:xfrm>
            <a:off x="685800" y="4343400"/>
            <a:ext cx="5486400" cy="4114800"/>
          </a:xfrm>
          <a:prstGeom prst="rect">
            <a:avLst/>
          </a:prstGeom>
          <a:noFill/>
          <a:ln w="9525">
            <a:noFill/>
          </a:ln>
        </p:spPr>
        <p:txBody>
          <a:bodyPr wrap="square" lIns="90000" tIns="46800" rIns="90000" bIns="46800" anchor="t" anchorCtr="0"/>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latin typeface="Arial" panose="020B0604020202020204" pitchFamily="34" charset="0"/>
                <a:cs typeface="Arial" panose="020B0604020202020204" pitchFamily="34" charset="0"/>
              </a:rPr>
              <a:t>The differential cryptanalysis attack is complex. The rationale behind differential cryptanalysis is to observe the behavior of pairs of text blocks evolving along each round of the cipher, instead of observing the evolution of a single text block. Each round of DES maps the right-hand input into the left-hand output and sets the right-hand output to be a function of the left-hand input and the subkey for this round, which means you </a:t>
            </a:r>
            <a:r>
              <a:rPr lang="en-AU" altLang="x-none" dirty="0" err="1">
                <a:latin typeface="Arial" panose="020B0604020202020204" pitchFamily="34" charset="0"/>
                <a:cs typeface="Arial" panose="020B0604020202020204" pitchFamily="34" charset="0"/>
              </a:rPr>
              <a:t>cannot trace values back through cipher without knowing the value of the key. Differential Cryptanalysis compares two related pairs of encryptions, which can leak information about the key, given a sufficiently large number of suitable pairs.</a:t>
            </a:r>
            <a:endParaRPr lang="en-AU" altLang="x-none" dirty="0" err="1">
              <a:latin typeface="Arial" panose="020B0604020202020204" pitchFamily="34" charset="0"/>
              <a:cs typeface="Arial" panose="020B0604020202020204" pitchFamily="34" charset="0"/>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AU" altLang="x-none" dirty="0" err="1">
              <a:latin typeface="Arial" panose="020B0604020202020204" pitchFamily="34" charset="0"/>
              <a:ea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lvl="0" algn="r" defTabSz="457200" eaLnBrk="1">
              <a:lnSpc>
                <a:spcPct val="100000"/>
              </a:lnSpc>
              <a:buClrTx/>
              <a:buSzPct val="100000"/>
              <a:buFontTx/>
              <a:buNone/>
              <a:tabLst>
                <a:tab pos="723900" algn="l"/>
                <a:tab pos="1447800" algn="l"/>
                <a:tab pos="2171700" algn="l"/>
                <a:tab pos="2895600" algn="l"/>
              </a:tabLst>
            </a:pPr>
            <a:fld id="{9A0DB2DC-4C9A-4742-B13C-FB6460FD3503}" type="slidenum">
              <a:rPr lang="en-AU" altLang="x-none" sz="1200" dirty="0" err="1">
                <a:solidFill>
                  <a:srgbClr val="000000"/>
                </a:solidFill>
                <a:latin typeface="Times New Roman" panose="02020603050405020304" pitchFamily="16" charset="0"/>
                <a:cs typeface="DejaVu Sans" charset="0"/>
              </a:rPr>
            </a:fld>
            <a:endParaRPr lang="en-AU" altLang="x-none" sz="1200" dirty="0" err="1">
              <a:solidFill>
                <a:srgbClr val="000000"/>
              </a:solidFill>
              <a:latin typeface="Times New Roman" panose="02020603050405020304" pitchFamily="16" charset="0"/>
              <a:ea typeface="DejaVu Sans" charset="0"/>
              <a:cs typeface="DejaVu Sans" charset="0"/>
            </a:endParaRPr>
          </a:p>
        </p:txBody>
      </p:sp>
      <p:sp>
        <p:nvSpPr>
          <p:cNvPr id="96257" name="Text Box 96256"/>
          <p:cNvSpPr txBox="1"/>
          <p:nvPr/>
        </p:nvSpPr>
        <p:spPr>
          <a:xfrm>
            <a:off x="3884613" y="8685213"/>
            <a:ext cx="2971800" cy="457200"/>
          </a:xfrm>
          <a:prstGeom prst="rect">
            <a:avLst/>
          </a:prstGeom>
          <a:noFill/>
          <a:ln w="9525">
            <a:noFill/>
          </a:ln>
        </p:spPr>
        <p:txBody>
          <a:bodyPr wrap="square" lIns="90000" tIns="46800" rIns="90000" bIns="46800" anchor="b" anchorCtr="0"/>
          <a:p>
            <a:pPr lvl="0" algn="r" defTabSz="457200"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fld>
            <a:endParaRPr lang="en-US" altLang="x-none" sz="1200" dirty="0" err="1"/>
          </a:p>
        </p:txBody>
      </p:sp>
      <p:sp>
        <p:nvSpPr>
          <p:cNvPr id="96258" name="Slide Image Placeholder 96257"/>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96259" name="Text Placeholder 96258"/>
          <p:cNvSpPr txBox="1"/>
          <p:nvPr>
            <p:ph type="body" idx="1"/>
          </p:nvPr>
        </p:nvSpPr>
        <p:spPr>
          <a:xfrm>
            <a:off x="685800" y="4343400"/>
            <a:ext cx="5486400" cy="4114800"/>
          </a:xfrm>
          <a:prstGeom prst="rect">
            <a:avLst/>
          </a:prstGeom>
          <a:noFill/>
          <a:ln w="9525">
            <a:noFill/>
          </a:ln>
        </p:spPr>
        <p:txBody>
          <a:bodyPr wrap="square" lIns="90000" tIns="46800" rIns="90000" bIns="46800" anchor="t" anchorCtr="0"/>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dirty="0" err="1">
                <a:latin typeface="Arial" panose="020B0604020202020204" pitchFamily="34" charset="0"/>
                <a:cs typeface="Arial" panose="020B0604020202020204" pitchFamily="34" charset="0"/>
              </a:rPr>
              <a:t>This attack is known as </a:t>
            </a:r>
            <a:r>
              <a:rPr lang="en-AU" altLang="x-none" b="1" dirty="0" err="1">
                <a:latin typeface="Arial" panose="020B0604020202020204" pitchFamily="34" charset="0"/>
                <a:cs typeface="Arial" panose="020B0604020202020204" pitchFamily="34" charset="0"/>
              </a:rPr>
              <a:t>Differential Cryptanalysis</a:t>
            </a:r>
            <a:r>
              <a:rPr lang="en-AU" altLang="x-none" dirty="0" err="1">
                <a:latin typeface="Arial" panose="020B0604020202020204" pitchFamily="34" charset="0"/>
                <a:cs typeface="Arial" panose="020B0604020202020204" pitchFamily="34" charset="0"/>
              </a:rPr>
              <a:t> because the analysis compares </a:t>
            </a:r>
            <a:r>
              <a:rPr lang="en-AU" altLang="x-none" b="1" dirty="0" err="1">
                <a:latin typeface="Arial" panose="020B0604020202020204" pitchFamily="34" charset="0"/>
                <a:cs typeface="Arial" panose="020B0604020202020204" pitchFamily="34" charset="0"/>
              </a:rPr>
              <a:t>differences</a:t>
            </a:r>
            <a:r>
              <a:rPr lang="en-AU" altLang="x-none" dirty="0" err="1">
                <a:latin typeface="Arial" panose="020B0604020202020204" pitchFamily="34" charset="0"/>
                <a:cs typeface="Arial" panose="020B0604020202020204" pitchFamily="34" charset="0"/>
              </a:rPr>
              <a:t> between two related encryptions, and looks for a </a:t>
            </a:r>
            <a:r>
              <a:rPr lang="en-AU" altLang="x-none" b="1" dirty="0" err="1">
                <a:latin typeface="Arial" panose="020B0604020202020204" pitchFamily="34" charset="0"/>
                <a:cs typeface="Arial" panose="020B0604020202020204" pitchFamily="34" charset="0"/>
              </a:rPr>
              <a:t>known difference in</a:t>
            </a:r>
            <a:r>
              <a:rPr lang="en-AU" altLang="x-none" dirty="0" err="1">
                <a:latin typeface="Arial" panose="020B0604020202020204" pitchFamily="34" charset="0"/>
                <a:cs typeface="Arial" panose="020B0604020202020204" pitchFamily="34" charset="0"/>
              </a:rPr>
              <a:t> leading to a </a:t>
            </a:r>
            <a:r>
              <a:rPr lang="en-AU" altLang="x-none" b="1" dirty="0" err="1">
                <a:latin typeface="Arial" panose="020B0604020202020204" pitchFamily="34" charset="0"/>
                <a:cs typeface="Arial" panose="020B0604020202020204" pitchFamily="34" charset="0"/>
              </a:rPr>
              <a:t>known difference out</a:t>
            </a:r>
            <a:r>
              <a:rPr lang="en-AU" altLang="x-none" dirty="0" err="1">
                <a:latin typeface="Arial" panose="020B0604020202020204" pitchFamily="34" charset="0"/>
                <a:cs typeface="Arial" panose="020B0604020202020204" pitchFamily="34" charset="0"/>
              </a:rPr>
              <a:t> with some (pretty small but still significant) probability. </a:t>
            </a:r>
            <a:r>
              <a:rPr lang="en-US" altLang="x-none" dirty="0" err="1">
                <a:latin typeface="Arial" panose="020B0604020202020204" pitchFamily="34" charset="0"/>
                <a:cs typeface="Arial" panose="020B0604020202020204" pitchFamily="34" charset="0"/>
              </a:rPr>
              <a:t>If a number of such differences are determined, it is feasible to determine the subkey used in the function f.</a:t>
            </a:r>
            <a:endParaRPr lang="en-US" altLang="x-none" dirty="0" err="1">
              <a:latin typeface="Arial" panose="020B0604020202020204" pitchFamily="34" charset="0"/>
              <a:cs typeface="Arial" panose="020B0604020202020204" pitchFamily="34" charset="0"/>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latin typeface="Arial" panose="020B0604020202020204" pitchFamily="34" charset="0"/>
                <a:cs typeface="Arial" panose="020B0604020202020204" pitchFamily="34" charset="0"/>
              </a:rPr>
              <a:t>In differential cryptanalysis, we start with two messages, </a:t>
            </a:r>
            <a:r>
              <a:rPr lang="en-US" altLang="x-none" i="1" dirty="0" err="1">
                <a:latin typeface="Arial" panose="020B0604020202020204" pitchFamily="34" charset="0"/>
                <a:cs typeface="Arial" panose="020B0604020202020204" pitchFamily="34" charset="0"/>
              </a:rPr>
              <a:t>m </a:t>
            </a:r>
            <a:r>
              <a:rPr lang="en-US" altLang="x-none" dirty="0" err="1">
                <a:latin typeface="Arial" panose="020B0604020202020204" pitchFamily="34" charset="0"/>
                <a:cs typeface="Arial" panose="020B0604020202020204" pitchFamily="34" charset="0"/>
              </a:rPr>
              <a:t>and </a:t>
            </a:r>
            <a:r>
              <a:rPr lang="en-US" altLang="x-none" i="1" dirty="0" err="1">
                <a:latin typeface="Arial" panose="020B0604020202020204" pitchFamily="34" charset="0"/>
                <a:cs typeface="Arial" panose="020B0604020202020204" pitchFamily="34" charset="0"/>
              </a:rPr>
              <a:t>m'</a:t>
            </a:r>
            <a:r>
              <a:rPr lang="en-US" altLang="x-none" dirty="0" err="1">
                <a:latin typeface="Arial" panose="020B0604020202020204" pitchFamily="34" charset="0"/>
                <a:cs typeface="Arial" panose="020B0604020202020204" pitchFamily="34" charset="0"/>
              </a:rPr>
              <a:t>, with a known XOR difference dm = m xor m', and consider the difference between the intermediate message halves: dm  = m xor m'. Then we have </a:t>
            </a:r>
            <a:r>
              <a:rPr lang="en-AU" altLang="x-none" dirty="0" err="1">
                <a:latin typeface="Arial" panose="020B0604020202020204" pitchFamily="34" charset="0"/>
                <a:cs typeface="Arial" panose="020B0604020202020204" pitchFamily="34" charset="0"/>
              </a:rPr>
              <a:t>the equation from Stallings section 3.4 which shows how this removes the influence of the key, hence enabling the analysis. </a:t>
            </a:r>
            <a:r>
              <a:rPr lang="en-US" altLang="x-none" dirty="0" err="1">
                <a:latin typeface="Arial" panose="020B0604020202020204" pitchFamily="34" charset="0"/>
                <a:cs typeface="Arial" panose="020B0604020202020204" pitchFamily="34" charset="0"/>
              </a:rPr>
              <a:t>Suppose that many pairs of inputs to f with the same difference yield the same output difference if the same subkey is used. To put this more precisely, let us say that X may cause Y with probability p, if for a fraction p of the pairs in which the input XOR is X, the output XOR equals Y. We want to suppose that there are a number of values of X that have high probability of causing a particular output difference.</a:t>
            </a:r>
            <a:endParaRPr lang="en-US" altLang="x-none" dirty="0" err="1">
              <a:latin typeface="Arial" panose="020B0604020202020204" pitchFamily="34" charset="0"/>
              <a:ea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lvl="0" algn="r" defTabSz="457200" eaLnBrk="1">
              <a:lnSpc>
                <a:spcPct val="100000"/>
              </a:lnSpc>
              <a:buClrTx/>
              <a:buSzPct val="100000"/>
              <a:buFontTx/>
              <a:buNone/>
              <a:tabLst>
                <a:tab pos="723900" algn="l"/>
                <a:tab pos="1447800" algn="l"/>
                <a:tab pos="2171700" algn="l"/>
                <a:tab pos="2895600" algn="l"/>
              </a:tabLst>
            </a:pPr>
            <a:fld id="{9A0DB2DC-4C9A-4742-B13C-FB6460FD3503}" type="slidenum">
              <a:rPr lang="en-AU" altLang="x-none" sz="1200" dirty="0" err="1">
                <a:solidFill>
                  <a:srgbClr val="000000"/>
                </a:solidFill>
                <a:latin typeface="Times New Roman" panose="02020603050405020304" pitchFamily="16" charset="0"/>
                <a:cs typeface="DejaVu Sans" charset="0"/>
              </a:rPr>
            </a:fld>
            <a:endParaRPr lang="en-AU" altLang="x-none" sz="1200" dirty="0" err="1">
              <a:solidFill>
                <a:srgbClr val="000000"/>
              </a:solidFill>
              <a:latin typeface="Times New Roman" panose="02020603050405020304" pitchFamily="16" charset="0"/>
              <a:ea typeface="DejaVu Sans" charset="0"/>
              <a:cs typeface="DejaVu Sans" charset="0"/>
            </a:endParaRPr>
          </a:p>
        </p:txBody>
      </p:sp>
      <p:sp>
        <p:nvSpPr>
          <p:cNvPr id="60417" name="Slide Image Placeholder 60416"/>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60418" name="Text Placeholder 60417"/>
          <p:cNvSpPr txBox="1"/>
          <p:nvPr>
            <p:ph type="body" idx="1"/>
          </p:nvPr>
        </p:nvSpPr>
        <p:spPr>
          <a:xfrm>
            <a:off x="685800" y="4343400"/>
            <a:ext cx="5486400" cy="4114800"/>
          </a:xfrm>
          <a:prstGeom prst="rect">
            <a:avLst/>
          </a:prstGeom>
          <a:noFill/>
          <a:ln w="9525">
            <a:noFill/>
          </a:ln>
        </p:spPr>
        <p:txBody>
          <a:bodyPr wrap="square" lIns="90000" tIns="46800" rIns="90000" bIns="46800" anchor="t" anchorCtr="0"/>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latin typeface="Arial" panose="020B0604020202020204" pitchFamily="34" charset="0"/>
                <a:ea typeface="MS PGothic" panose="020B0600070205080204" pitchFamily="32" charset="-128"/>
              </a:rPr>
              <a:t>A block cipher is one in which a block of plaintext is treated as a whole and used to produce a ciphertext block of equal length. Typically, a block size of 64 or 128 bits is used. As with a stream cipher, the two users share a symmetric encryption key (Figure 3.1b). A stream cipher is one that encrypts a digital data stream one bit or one byte at a time. In the ideal case, a one-time pad version of the Vernam cipher would be used (Figure 2.7), in which the keystream (k ) is as long as the plaintext bit stream (p). </a:t>
            </a:r>
            <a:endParaRPr lang="en-US" altLang="x-none" dirty="0" err="1">
              <a:latin typeface="Arial" panose="020B0604020202020204" pitchFamily="34" charset="0"/>
              <a:ea typeface="MS PGothic" panose="020B0600070205080204" pitchFamily="32" charset="-128"/>
            </a:endParaRPr>
          </a:p>
        </p:txBody>
      </p:sp>
      <p:sp>
        <p:nvSpPr>
          <p:cNvPr id="60419" name="Text Box 60418"/>
          <p:cNvSpPr txBox="1"/>
          <p:nvPr/>
        </p:nvSpPr>
        <p:spPr>
          <a:xfrm>
            <a:off x="3884613" y="8685213"/>
            <a:ext cx="2971800" cy="457200"/>
          </a:xfrm>
          <a:prstGeom prst="rect">
            <a:avLst/>
          </a:prstGeom>
          <a:noFill/>
          <a:ln w="9525">
            <a:noFill/>
          </a:ln>
        </p:spPr>
        <p:txBody>
          <a:bodyPr wrap="square" lIns="90000" tIns="46800" rIns="90000" bIns="46800" anchor="b" anchorCtr="0"/>
          <a:p>
            <a:pPr lvl="0" algn="r" defTabSz="457200"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fld>
            <a:endParaRPr lang="en-US" altLang="x-none" sz="1200" dirty="0" err="1"/>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lvl="0" algn="r" defTabSz="457200" eaLnBrk="1">
              <a:lnSpc>
                <a:spcPct val="100000"/>
              </a:lnSpc>
              <a:buClrTx/>
              <a:buSzPct val="100000"/>
              <a:buFontTx/>
              <a:buNone/>
              <a:tabLst>
                <a:tab pos="723900" algn="l"/>
                <a:tab pos="1447800" algn="l"/>
                <a:tab pos="2171700" algn="l"/>
                <a:tab pos="2895600" algn="l"/>
              </a:tabLst>
            </a:pPr>
            <a:fld id="{9A0DB2DC-4C9A-4742-B13C-FB6460FD3503}" type="slidenum">
              <a:rPr lang="en-AU" altLang="x-none" sz="1200" dirty="0" err="1">
                <a:solidFill>
                  <a:srgbClr val="000000"/>
                </a:solidFill>
                <a:latin typeface="Times New Roman" panose="02020603050405020304" pitchFamily="16" charset="0"/>
                <a:cs typeface="DejaVu Sans" charset="0"/>
              </a:rPr>
            </a:fld>
            <a:endParaRPr lang="en-AU" altLang="x-none" sz="1200" dirty="0" err="1">
              <a:solidFill>
                <a:srgbClr val="000000"/>
              </a:solidFill>
              <a:latin typeface="Times New Roman" panose="02020603050405020304" pitchFamily="16" charset="0"/>
              <a:ea typeface="DejaVu Sans" charset="0"/>
              <a:cs typeface="DejaVu Sans" charset="0"/>
            </a:endParaRPr>
          </a:p>
        </p:txBody>
      </p:sp>
      <p:sp>
        <p:nvSpPr>
          <p:cNvPr id="97281" name="Text Box 97280"/>
          <p:cNvSpPr txBox="1"/>
          <p:nvPr/>
        </p:nvSpPr>
        <p:spPr>
          <a:xfrm>
            <a:off x="3884613" y="8685213"/>
            <a:ext cx="2971800" cy="457200"/>
          </a:xfrm>
          <a:prstGeom prst="rect">
            <a:avLst/>
          </a:prstGeom>
          <a:noFill/>
          <a:ln w="9525">
            <a:noFill/>
          </a:ln>
        </p:spPr>
        <p:txBody>
          <a:bodyPr wrap="square" lIns="90000" tIns="46800" rIns="90000" bIns="46800" anchor="b" anchorCtr="0"/>
          <a:p>
            <a:pPr lvl="0" algn="r" defTabSz="457200"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fld>
            <a:endParaRPr lang="en-US" altLang="x-none" sz="1200" dirty="0" err="1"/>
          </a:p>
        </p:txBody>
      </p:sp>
      <p:sp>
        <p:nvSpPr>
          <p:cNvPr id="97282" name="Slide Image Placeholder 97281"/>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97283" name="Text Placeholder 97282"/>
          <p:cNvSpPr txBox="1"/>
          <p:nvPr>
            <p:ph type="body" idx="1"/>
          </p:nvPr>
        </p:nvSpPr>
        <p:spPr>
          <a:xfrm>
            <a:off x="685800" y="4343400"/>
            <a:ext cx="5486400" cy="4114800"/>
          </a:xfrm>
          <a:prstGeom prst="rect">
            <a:avLst/>
          </a:prstGeom>
          <a:noFill/>
          <a:ln w="9525">
            <a:noFill/>
          </a:ln>
        </p:spPr>
        <p:txBody>
          <a:bodyPr wrap="square" lIns="90000" tIns="46800" rIns="90000" bIns="46800" anchor="t" anchorCtr="0"/>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dirty="0" err="1">
                <a:latin typeface="Arial" panose="020B0604020202020204" pitchFamily="34" charset="0"/>
                <a:cs typeface="Arial" panose="020B0604020202020204" pitchFamily="34" charset="0"/>
              </a:rPr>
              <a:t>This attack is known as </a:t>
            </a:r>
            <a:r>
              <a:rPr lang="en-AU" altLang="x-none" b="1" dirty="0" err="1">
                <a:latin typeface="Arial" panose="020B0604020202020204" pitchFamily="34" charset="0"/>
                <a:cs typeface="Arial" panose="020B0604020202020204" pitchFamily="34" charset="0"/>
              </a:rPr>
              <a:t>Differential Cryptanalysis</a:t>
            </a:r>
            <a:r>
              <a:rPr lang="en-AU" altLang="x-none" dirty="0" err="1">
                <a:latin typeface="Arial" panose="020B0604020202020204" pitchFamily="34" charset="0"/>
                <a:cs typeface="Arial" panose="020B0604020202020204" pitchFamily="34" charset="0"/>
              </a:rPr>
              <a:t> because the analysis compares </a:t>
            </a:r>
            <a:r>
              <a:rPr lang="en-AU" altLang="x-none" b="1" dirty="0" err="1">
                <a:latin typeface="Arial" panose="020B0604020202020204" pitchFamily="34" charset="0"/>
                <a:cs typeface="Arial" panose="020B0604020202020204" pitchFamily="34" charset="0"/>
              </a:rPr>
              <a:t>differences</a:t>
            </a:r>
            <a:r>
              <a:rPr lang="en-AU" altLang="x-none" dirty="0" err="1">
                <a:latin typeface="Arial" panose="020B0604020202020204" pitchFamily="34" charset="0"/>
                <a:cs typeface="Arial" panose="020B0604020202020204" pitchFamily="34" charset="0"/>
              </a:rPr>
              <a:t> between two related encryptions, and looks for a </a:t>
            </a:r>
            <a:r>
              <a:rPr lang="en-AU" altLang="x-none" b="1" dirty="0" err="1">
                <a:latin typeface="Arial" panose="020B0604020202020204" pitchFamily="34" charset="0"/>
                <a:cs typeface="Arial" panose="020B0604020202020204" pitchFamily="34" charset="0"/>
              </a:rPr>
              <a:t>known difference in</a:t>
            </a:r>
            <a:r>
              <a:rPr lang="en-AU" altLang="x-none" dirty="0" err="1">
                <a:latin typeface="Arial" panose="020B0604020202020204" pitchFamily="34" charset="0"/>
                <a:cs typeface="Arial" panose="020B0604020202020204" pitchFamily="34" charset="0"/>
              </a:rPr>
              <a:t> leading to a </a:t>
            </a:r>
            <a:r>
              <a:rPr lang="en-AU" altLang="x-none" b="1" dirty="0" err="1">
                <a:latin typeface="Arial" panose="020B0604020202020204" pitchFamily="34" charset="0"/>
                <a:cs typeface="Arial" panose="020B0604020202020204" pitchFamily="34" charset="0"/>
              </a:rPr>
              <a:t>known difference out</a:t>
            </a:r>
            <a:r>
              <a:rPr lang="en-AU" altLang="x-none" dirty="0" err="1">
                <a:latin typeface="Arial" panose="020B0604020202020204" pitchFamily="34" charset="0"/>
                <a:cs typeface="Arial" panose="020B0604020202020204" pitchFamily="34" charset="0"/>
              </a:rPr>
              <a:t> with some (pretty small but still significant) probability. </a:t>
            </a:r>
            <a:r>
              <a:rPr lang="en-US" altLang="x-none" dirty="0" err="1">
                <a:latin typeface="Arial" panose="020B0604020202020204" pitchFamily="34" charset="0"/>
                <a:cs typeface="Arial" panose="020B0604020202020204" pitchFamily="34" charset="0"/>
              </a:rPr>
              <a:t>If a number of such differences are determined, it is feasible to determine the subkey used in the function f.</a:t>
            </a:r>
            <a:endParaRPr lang="en-US" altLang="x-none" dirty="0" err="1">
              <a:latin typeface="Arial" panose="020B0604020202020204" pitchFamily="34" charset="0"/>
              <a:cs typeface="Arial" panose="020B0604020202020204" pitchFamily="34" charset="0"/>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latin typeface="Arial" panose="020B0604020202020204" pitchFamily="34" charset="0"/>
                <a:cs typeface="Arial" panose="020B0604020202020204" pitchFamily="34" charset="0"/>
              </a:rPr>
              <a:t>In differential cryptanalysis, we start with two messages, </a:t>
            </a:r>
            <a:r>
              <a:rPr lang="en-US" altLang="x-none" i="1" dirty="0" err="1">
                <a:latin typeface="Arial" panose="020B0604020202020204" pitchFamily="34" charset="0"/>
                <a:cs typeface="Arial" panose="020B0604020202020204" pitchFamily="34" charset="0"/>
              </a:rPr>
              <a:t>m </a:t>
            </a:r>
            <a:r>
              <a:rPr lang="en-US" altLang="x-none" dirty="0" err="1">
                <a:latin typeface="Arial" panose="020B0604020202020204" pitchFamily="34" charset="0"/>
                <a:cs typeface="Arial" panose="020B0604020202020204" pitchFamily="34" charset="0"/>
              </a:rPr>
              <a:t>and </a:t>
            </a:r>
            <a:r>
              <a:rPr lang="en-US" altLang="x-none" i="1" dirty="0" err="1">
                <a:latin typeface="Arial" panose="020B0604020202020204" pitchFamily="34" charset="0"/>
                <a:cs typeface="Arial" panose="020B0604020202020204" pitchFamily="34" charset="0"/>
              </a:rPr>
              <a:t>m'</a:t>
            </a:r>
            <a:r>
              <a:rPr lang="en-US" altLang="x-none" dirty="0" err="1">
                <a:latin typeface="Arial" panose="020B0604020202020204" pitchFamily="34" charset="0"/>
                <a:cs typeface="Arial" panose="020B0604020202020204" pitchFamily="34" charset="0"/>
              </a:rPr>
              <a:t>, with a known XOR difference dm = m xor m', and consider the difference between the intermediate message halves: dm  = m xor m'. Then we have </a:t>
            </a:r>
            <a:r>
              <a:rPr lang="en-AU" altLang="x-none" dirty="0" err="1">
                <a:latin typeface="Arial" panose="020B0604020202020204" pitchFamily="34" charset="0"/>
                <a:cs typeface="Arial" panose="020B0604020202020204" pitchFamily="34" charset="0"/>
              </a:rPr>
              <a:t>the equation from Stallings section 3.4 which shows how this removes the influence of the key, hence enabling the analysis. </a:t>
            </a:r>
            <a:r>
              <a:rPr lang="en-US" altLang="x-none" dirty="0" err="1">
                <a:latin typeface="Arial" panose="020B0604020202020204" pitchFamily="34" charset="0"/>
                <a:cs typeface="Arial" panose="020B0604020202020204" pitchFamily="34" charset="0"/>
              </a:rPr>
              <a:t>Suppose that many pairs of inputs to f with the same difference yield the same output difference if the same subkey is used. To put this more precisely, let us say that X may cause Y with probability p, if for a fraction p of the pairs in which the input XOR is X, the output XOR equals Y. We want to suppose that there are a number of values of X that have high probability of causing a particular output difference.</a:t>
            </a:r>
            <a:endParaRPr lang="en-US" altLang="x-none" dirty="0" err="1">
              <a:latin typeface="Arial" panose="020B0604020202020204" pitchFamily="34" charset="0"/>
              <a:ea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lvl="0" algn="r" defTabSz="457200" eaLnBrk="1">
              <a:lnSpc>
                <a:spcPct val="100000"/>
              </a:lnSpc>
              <a:buClrTx/>
              <a:buSzPct val="100000"/>
              <a:buFontTx/>
              <a:buNone/>
              <a:tabLst>
                <a:tab pos="723900" algn="l"/>
                <a:tab pos="1447800" algn="l"/>
                <a:tab pos="2171700" algn="l"/>
                <a:tab pos="2895600" algn="l"/>
              </a:tabLst>
            </a:pPr>
            <a:fld id="{9A0DB2DC-4C9A-4742-B13C-FB6460FD3503}" type="slidenum">
              <a:rPr lang="en-AU" altLang="x-none" sz="1200" dirty="0" err="1">
                <a:solidFill>
                  <a:srgbClr val="000000"/>
                </a:solidFill>
                <a:latin typeface="Times New Roman" panose="02020603050405020304" pitchFamily="16" charset="0"/>
                <a:cs typeface="DejaVu Sans" charset="0"/>
              </a:rPr>
            </a:fld>
            <a:endParaRPr lang="en-AU" altLang="x-none" sz="1200" dirty="0" err="1">
              <a:solidFill>
                <a:srgbClr val="000000"/>
              </a:solidFill>
              <a:latin typeface="Times New Roman" panose="02020603050405020304" pitchFamily="16" charset="0"/>
              <a:ea typeface="DejaVu Sans" charset="0"/>
              <a:cs typeface="DejaVu Sans" charset="0"/>
            </a:endParaRPr>
          </a:p>
        </p:txBody>
      </p:sp>
      <p:sp>
        <p:nvSpPr>
          <p:cNvPr id="98305" name="Text Box 98304"/>
          <p:cNvSpPr txBox="1"/>
          <p:nvPr/>
        </p:nvSpPr>
        <p:spPr>
          <a:xfrm>
            <a:off x="3884613" y="8685213"/>
            <a:ext cx="2971800" cy="457200"/>
          </a:xfrm>
          <a:prstGeom prst="rect">
            <a:avLst/>
          </a:prstGeom>
          <a:noFill/>
          <a:ln w="9525">
            <a:noFill/>
          </a:ln>
        </p:spPr>
        <p:txBody>
          <a:bodyPr wrap="square" lIns="90000" tIns="46800" rIns="90000" bIns="46800" anchor="b" anchorCtr="0"/>
          <a:p>
            <a:pPr lvl="0" algn="r" defTabSz="457200"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fld>
            <a:endParaRPr lang="en-US" altLang="x-none" sz="1200" dirty="0" err="1"/>
          </a:p>
        </p:txBody>
      </p:sp>
      <p:sp>
        <p:nvSpPr>
          <p:cNvPr id="98306" name="Slide Image Placeholder 98305"/>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98307" name="Text Placeholder 98306"/>
          <p:cNvSpPr txBox="1"/>
          <p:nvPr>
            <p:ph type="body" idx="1"/>
          </p:nvPr>
        </p:nvSpPr>
        <p:spPr>
          <a:xfrm>
            <a:off x="685800" y="4343400"/>
            <a:ext cx="5486400" cy="4114800"/>
          </a:xfrm>
          <a:prstGeom prst="rect">
            <a:avLst/>
          </a:prstGeom>
          <a:noFill/>
          <a:ln w="9525">
            <a:noFill/>
          </a:ln>
        </p:spPr>
        <p:txBody>
          <a:bodyPr wrap="square" lIns="90000" tIns="46800" rIns="90000" bIns="46800" anchor="t" anchorCtr="0"/>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dirty="0" err="1">
                <a:latin typeface="Arial" panose="020B0604020202020204" pitchFamily="34" charset="0"/>
                <a:cs typeface="Arial" panose="020B0604020202020204" pitchFamily="34" charset="0"/>
              </a:rPr>
              <a:t>This attack is known as </a:t>
            </a:r>
            <a:r>
              <a:rPr lang="en-AU" altLang="x-none" b="1" dirty="0" err="1">
                <a:latin typeface="Arial" panose="020B0604020202020204" pitchFamily="34" charset="0"/>
                <a:cs typeface="Arial" panose="020B0604020202020204" pitchFamily="34" charset="0"/>
              </a:rPr>
              <a:t>Differential Cryptanalysis</a:t>
            </a:r>
            <a:r>
              <a:rPr lang="en-AU" altLang="x-none" dirty="0" err="1">
                <a:latin typeface="Arial" panose="020B0604020202020204" pitchFamily="34" charset="0"/>
                <a:cs typeface="Arial" panose="020B0604020202020204" pitchFamily="34" charset="0"/>
              </a:rPr>
              <a:t> because the analysis compares </a:t>
            </a:r>
            <a:r>
              <a:rPr lang="en-AU" altLang="x-none" b="1" dirty="0" err="1">
                <a:latin typeface="Arial" panose="020B0604020202020204" pitchFamily="34" charset="0"/>
                <a:cs typeface="Arial" panose="020B0604020202020204" pitchFamily="34" charset="0"/>
              </a:rPr>
              <a:t>differences</a:t>
            </a:r>
            <a:r>
              <a:rPr lang="en-AU" altLang="x-none" dirty="0" err="1">
                <a:latin typeface="Arial" panose="020B0604020202020204" pitchFamily="34" charset="0"/>
                <a:cs typeface="Arial" panose="020B0604020202020204" pitchFamily="34" charset="0"/>
              </a:rPr>
              <a:t> between two related encryptions, and looks for a </a:t>
            </a:r>
            <a:r>
              <a:rPr lang="en-AU" altLang="x-none" b="1" dirty="0" err="1">
                <a:latin typeface="Arial" panose="020B0604020202020204" pitchFamily="34" charset="0"/>
                <a:cs typeface="Arial" panose="020B0604020202020204" pitchFamily="34" charset="0"/>
              </a:rPr>
              <a:t>known difference in</a:t>
            </a:r>
            <a:r>
              <a:rPr lang="en-AU" altLang="x-none" dirty="0" err="1">
                <a:latin typeface="Arial" panose="020B0604020202020204" pitchFamily="34" charset="0"/>
                <a:cs typeface="Arial" panose="020B0604020202020204" pitchFamily="34" charset="0"/>
              </a:rPr>
              <a:t> leading to a </a:t>
            </a:r>
            <a:r>
              <a:rPr lang="en-AU" altLang="x-none" b="1" dirty="0" err="1">
                <a:latin typeface="Arial" panose="020B0604020202020204" pitchFamily="34" charset="0"/>
                <a:cs typeface="Arial" panose="020B0604020202020204" pitchFamily="34" charset="0"/>
              </a:rPr>
              <a:t>known difference out</a:t>
            </a:r>
            <a:r>
              <a:rPr lang="en-AU" altLang="x-none" dirty="0" err="1">
                <a:latin typeface="Arial" panose="020B0604020202020204" pitchFamily="34" charset="0"/>
                <a:cs typeface="Arial" panose="020B0604020202020204" pitchFamily="34" charset="0"/>
              </a:rPr>
              <a:t> with some (pretty small but still significant) probability. </a:t>
            </a:r>
            <a:r>
              <a:rPr lang="en-US" altLang="x-none" dirty="0" err="1">
                <a:latin typeface="Arial" panose="020B0604020202020204" pitchFamily="34" charset="0"/>
                <a:cs typeface="Arial" panose="020B0604020202020204" pitchFamily="34" charset="0"/>
              </a:rPr>
              <a:t>If a number of such differences are determined, it is feasible to determine the subkey used in the function f.</a:t>
            </a:r>
            <a:endParaRPr lang="en-US" altLang="x-none" dirty="0" err="1">
              <a:latin typeface="Arial" panose="020B0604020202020204" pitchFamily="34" charset="0"/>
              <a:cs typeface="Arial" panose="020B0604020202020204" pitchFamily="34" charset="0"/>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latin typeface="Arial" panose="020B0604020202020204" pitchFamily="34" charset="0"/>
                <a:cs typeface="Arial" panose="020B0604020202020204" pitchFamily="34" charset="0"/>
              </a:rPr>
              <a:t>In differential cryptanalysis, we start with two messages, </a:t>
            </a:r>
            <a:r>
              <a:rPr lang="en-US" altLang="x-none" i="1" dirty="0" err="1">
                <a:latin typeface="Arial" panose="020B0604020202020204" pitchFamily="34" charset="0"/>
                <a:cs typeface="Arial" panose="020B0604020202020204" pitchFamily="34" charset="0"/>
              </a:rPr>
              <a:t>m </a:t>
            </a:r>
            <a:r>
              <a:rPr lang="en-US" altLang="x-none" dirty="0" err="1">
                <a:latin typeface="Arial" panose="020B0604020202020204" pitchFamily="34" charset="0"/>
                <a:cs typeface="Arial" panose="020B0604020202020204" pitchFamily="34" charset="0"/>
              </a:rPr>
              <a:t>and </a:t>
            </a:r>
            <a:r>
              <a:rPr lang="en-US" altLang="x-none" i="1" dirty="0" err="1">
                <a:latin typeface="Arial" panose="020B0604020202020204" pitchFamily="34" charset="0"/>
                <a:cs typeface="Arial" panose="020B0604020202020204" pitchFamily="34" charset="0"/>
              </a:rPr>
              <a:t>m'</a:t>
            </a:r>
            <a:r>
              <a:rPr lang="en-US" altLang="x-none" dirty="0" err="1">
                <a:latin typeface="Arial" panose="020B0604020202020204" pitchFamily="34" charset="0"/>
                <a:cs typeface="Arial" panose="020B0604020202020204" pitchFamily="34" charset="0"/>
              </a:rPr>
              <a:t>, with a known XOR difference dm = m xor m', and consider the difference between the intermediate message halves: dm  = m xor m'. Then we have </a:t>
            </a:r>
            <a:r>
              <a:rPr lang="en-AU" altLang="x-none" dirty="0" err="1">
                <a:latin typeface="Arial" panose="020B0604020202020204" pitchFamily="34" charset="0"/>
                <a:cs typeface="Arial" panose="020B0604020202020204" pitchFamily="34" charset="0"/>
              </a:rPr>
              <a:t>the equation from Stallings section 3.4 which shows how this removes the influence of the key, hence enabling the analysis. </a:t>
            </a:r>
            <a:r>
              <a:rPr lang="en-US" altLang="x-none" dirty="0" err="1">
                <a:latin typeface="Arial" panose="020B0604020202020204" pitchFamily="34" charset="0"/>
                <a:cs typeface="Arial" panose="020B0604020202020204" pitchFamily="34" charset="0"/>
              </a:rPr>
              <a:t>Suppose that many pairs of inputs to f with the same difference yield the same output difference if the same subkey is used. To put this more precisely, let us say that X may cause Y with probability p, if for a fraction p of the pairs in which the input XOR is X, the output XOR equals Y. We want to suppose that there are a number of values of X that have high probability of causing a particular output difference.</a:t>
            </a:r>
            <a:endParaRPr lang="en-US" altLang="x-none" dirty="0" err="1">
              <a:latin typeface="Arial" panose="020B0604020202020204" pitchFamily="34" charset="0"/>
              <a:ea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lvl="0" algn="r" defTabSz="457200" eaLnBrk="1">
              <a:lnSpc>
                <a:spcPct val="100000"/>
              </a:lnSpc>
              <a:buClrTx/>
              <a:buSzPct val="100000"/>
              <a:buFontTx/>
              <a:buNone/>
              <a:tabLst>
                <a:tab pos="723900" algn="l"/>
                <a:tab pos="1447800" algn="l"/>
                <a:tab pos="2171700" algn="l"/>
                <a:tab pos="2895600" algn="l"/>
              </a:tabLst>
            </a:pPr>
            <a:fld id="{9A0DB2DC-4C9A-4742-B13C-FB6460FD3503}" type="slidenum">
              <a:rPr lang="en-AU" altLang="x-none" sz="1200" dirty="0" err="1">
                <a:solidFill>
                  <a:srgbClr val="000000"/>
                </a:solidFill>
                <a:latin typeface="Times New Roman" panose="02020603050405020304" pitchFamily="16" charset="0"/>
                <a:cs typeface="DejaVu Sans" charset="0"/>
              </a:rPr>
            </a:fld>
            <a:endParaRPr lang="en-AU" altLang="x-none" sz="1200" dirty="0" err="1">
              <a:solidFill>
                <a:srgbClr val="000000"/>
              </a:solidFill>
              <a:latin typeface="Times New Roman" panose="02020603050405020304" pitchFamily="16" charset="0"/>
              <a:ea typeface="DejaVu Sans" charset="0"/>
              <a:cs typeface="DejaVu Sans" charset="0"/>
            </a:endParaRPr>
          </a:p>
        </p:txBody>
      </p:sp>
      <p:sp>
        <p:nvSpPr>
          <p:cNvPr id="99329" name="Text Box 99328"/>
          <p:cNvSpPr txBox="1"/>
          <p:nvPr/>
        </p:nvSpPr>
        <p:spPr>
          <a:xfrm>
            <a:off x="3884613" y="8685213"/>
            <a:ext cx="2971800" cy="457200"/>
          </a:xfrm>
          <a:prstGeom prst="rect">
            <a:avLst/>
          </a:prstGeom>
          <a:noFill/>
          <a:ln w="9525">
            <a:noFill/>
          </a:ln>
        </p:spPr>
        <p:txBody>
          <a:bodyPr wrap="square" lIns="90000" tIns="46800" rIns="90000" bIns="46800" anchor="b" anchorCtr="0"/>
          <a:p>
            <a:pPr lvl="0" algn="r" defTabSz="457200"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fld>
            <a:endParaRPr lang="en-US" altLang="x-none" sz="1200" dirty="0" err="1"/>
          </a:p>
        </p:txBody>
      </p:sp>
      <p:sp>
        <p:nvSpPr>
          <p:cNvPr id="99330" name="Slide Image Placeholder 99329"/>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99331" name="Text Placeholder 99330"/>
          <p:cNvSpPr txBox="1"/>
          <p:nvPr>
            <p:ph type="body" idx="1"/>
          </p:nvPr>
        </p:nvSpPr>
        <p:spPr>
          <a:xfrm>
            <a:off x="685800" y="4343400"/>
            <a:ext cx="5486400" cy="4114800"/>
          </a:xfrm>
          <a:prstGeom prst="rect">
            <a:avLst/>
          </a:prstGeom>
          <a:noFill/>
          <a:ln w="9525">
            <a:noFill/>
          </a:ln>
        </p:spPr>
        <p:txBody>
          <a:bodyPr wrap="square" lIns="90000" tIns="46800" rIns="90000" bIns="46800" anchor="t" anchorCtr="0"/>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dirty="0" err="1">
                <a:latin typeface="Arial" panose="020B0604020202020204" pitchFamily="34" charset="0"/>
                <a:cs typeface="Arial" panose="020B0604020202020204" pitchFamily="34" charset="0"/>
              </a:rPr>
              <a:t>This attack is known as </a:t>
            </a:r>
            <a:r>
              <a:rPr lang="en-AU" altLang="x-none" b="1" dirty="0" err="1">
                <a:latin typeface="Arial" panose="020B0604020202020204" pitchFamily="34" charset="0"/>
                <a:cs typeface="Arial" panose="020B0604020202020204" pitchFamily="34" charset="0"/>
              </a:rPr>
              <a:t>Differential Cryptanalysis</a:t>
            </a:r>
            <a:r>
              <a:rPr lang="en-AU" altLang="x-none" dirty="0" err="1">
                <a:latin typeface="Arial" panose="020B0604020202020204" pitchFamily="34" charset="0"/>
                <a:cs typeface="Arial" panose="020B0604020202020204" pitchFamily="34" charset="0"/>
              </a:rPr>
              <a:t> because the analysis compares </a:t>
            </a:r>
            <a:r>
              <a:rPr lang="en-AU" altLang="x-none" b="1" dirty="0" err="1">
                <a:latin typeface="Arial" panose="020B0604020202020204" pitchFamily="34" charset="0"/>
                <a:cs typeface="Arial" panose="020B0604020202020204" pitchFamily="34" charset="0"/>
              </a:rPr>
              <a:t>differences</a:t>
            </a:r>
            <a:r>
              <a:rPr lang="en-AU" altLang="x-none" dirty="0" err="1">
                <a:latin typeface="Arial" panose="020B0604020202020204" pitchFamily="34" charset="0"/>
                <a:cs typeface="Arial" panose="020B0604020202020204" pitchFamily="34" charset="0"/>
              </a:rPr>
              <a:t> between two related encryptions, and looks for a </a:t>
            </a:r>
            <a:r>
              <a:rPr lang="en-AU" altLang="x-none" b="1" dirty="0" err="1">
                <a:latin typeface="Arial" panose="020B0604020202020204" pitchFamily="34" charset="0"/>
                <a:cs typeface="Arial" panose="020B0604020202020204" pitchFamily="34" charset="0"/>
              </a:rPr>
              <a:t>known difference in</a:t>
            </a:r>
            <a:r>
              <a:rPr lang="en-AU" altLang="x-none" dirty="0" err="1">
                <a:latin typeface="Arial" panose="020B0604020202020204" pitchFamily="34" charset="0"/>
                <a:cs typeface="Arial" panose="020B0604020202020204" pitchFamily="34" charset="0"/>
              </a:rPr>
              <a:t> leading to a </a:t>
            </a:r>
            <a:r>
              <a:rPr lang="en-AU" altLang="x-none" b="1" dirty="0" err="1">
                <a:latin typeface="Arial" panose="020B0604020202020204" pitchFamily="34" charset="0"/>
                <a:cs typeface="Arial" panose="020B0604020202020204" pitchFamily="34" charset="0"/>
              </a:rPr>
              <a:t>known difference out</a:t>
            </a:r>
            <a:r>
              <a:rPr lang="en-AU" altLang="x-none" dirty="0" err="1">
                <a:latin typeface="Arial" panose="020B0604020202020204" pitchFamily="34" charset="0"/>
                <a:cs typeface="Arial" panose="020B0604020202020204" pitchFamily="34" charset="0"/>
              </a:rPr>
              <a:t> with some (pretty small but still significant) probability. </a:t>
            </a:r>
            <a:r>
              <a:rPr lang="en-US" altLang="x-none" dirty="0" err="1">
                <a:latin typeface="Arial" panose="020B0604020202020204" pitchFamily="34" charset="0"/>
                <a:cs typeface="Arial" panose="020B0604020202020204" pitchFamily="34" charset="0"/>
              </a:rPr>
              <a:t>If a number of such differences are determined, it is feasible to determine the subkey used in the function f.</a:t>
            </a:r>
            <a:endParaRPr lang="en-US" altLang="x-none" dirty="0" err="1">
              <a:latin typeface="Arial" panose="020B0604020202020204" pitchFamily="34" charset="0"/>
              <a:cs typeface="Arial" panose="020B0604020202020204" pitchFamily="34" charset="0"/>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latin typeface="Arial" panose="020B0604020202020204" pitchFamily="34" charset="0"/>
                <a:cs typeface="Arial" panose="020B0604020202020204" pitchFamily="34" charset="0"/>
              </a:rPr>
              <a:t>In differential cryptanalysis, we start with two messages, </a:t>
            </a:r>
            <a:r>
              <a:rPr lang="en-US" altLang="x-none" i="1" dirty="0" err="1">
                <a:latin typeface="Arial" panose="020B0604020202020204" pitchFamily="34" charset="0"/>
                <a:cs typeface="Arial" panose="020B0604020202020204" pitchFamily="34" charset="0"/>
              </a:rPr>
              <a:t>m </a:t>
            </a:r>
            <a:r>
              <a:rPr lang="en-US" altLang="x-none" dirty="0" err="1">
                <a:latin typeface="Arial" panose="020B0604020202020204" pitchFamily="34" charset="0"/>
                <a:cs typeface="Arial" panose="020B0604020202020204" pitchFamily="34" charset="0"/>
              </a:rPr>
              <a:t>and </a:t>
            </a:r>
            <a:r>
              <a:rPr lang="en-US" altLang="x-none" i="1" dirty="0" err="1">
                <a:latin typeface="Arial" panose="020B0604020202020204" pitchFamily="34" charset="0"/>
                <a:cs typeface="Arial" panose="020B0604020202020204" pitchFamily="34" charset="0"/>
              </a:rPr>
              <a:t>m'</a:t>
            </a:r>
            <a:r>
              <a:rPr lang="en-US" altLang="x-none" dirty="0" err="1">
                <a:latin typeface="Arial" panose="020B0604020202020204" pitchFamily="34" charset="0"/>
                <a:cs typeface="Arial" panose="020B0604020202020204" pitchFamily="34" charset="0"/>
              </a:rPr>
              <a:t>, with a known XOR difference dm = m xor m', and consider the difference between the intermediate message halves: dm  = m xor m'. Then we have </a:t>
            </a:r>
            <a:r>
              <a:rPr lang="en-AU" altLang="x-none" dirty="0" err="1">
                <a:latin typeface="Arial" panose="020B0604020202020204" pitchFamily="34" charset="0"/>
                <a:cs typeface="Arial" panose="020B0604020202020204" pitchFamily="34" charset="0"/>
              </a:rPr>
              <a:t>the equation from Stallings section 3.4 which shows how this removes the influence of the key, hence enabling the analysis. </a:t>
            </a:r>
            <a:r>
              <a:rPr lang="en-US" altLang="x-none" dirty="0" err="1">
                <a:latin typeface="Arial" panose="020B0604020202020204" pitchFamily="34" charset="0"/>
                <a:cs typeface="Arial" panose="020B0604020202020204" pitchFamily="34" charset="0"/>
              </a:rPr>
              <a:t>Suppose that many pairs of inputs to f with the same difference yield the same output difference if the same subkey is used. To put this more precisely, let us say that X may cause Y with probability p, if for a fraction p of the pairs in which the input XOR is X, the output XOR equals Y. We want to suppose that there are a number of values of X that have high probability of causing a particular output difference.</a:t>
            </a:r>
            <a:endParaRPr lang="en-US" altLang="x-none" dirty="0" err="1">
              <a:latin typeface="Arial" panose="020B0604020202020204" pitchFamily="34" charset="0"/>
              <a:ea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lvl="0" algn="r" defTabSz="457200" eaLnBrk="1">
              <a:lnSpc>
                <a:spcPct val="100000"/>
              </a:lnSpc>
              <a:buClrTx/>
              <a:buSzPct val="100000"/>
              <a:buFontTx/>
              <a:buNone/>
              <a:tabLst>
                <a:tab pos="723900" algn="l"/>
                <a:tab pos="1447800" algn="l"/>
                <a:tab pos="2171700" algn="l"/>
                <a:tab pos="2895600" algn="l"/>
              </a:tabLst>
            </a:pPr>
            <a:fld id="{9A0DB2DC-4C9A-4742-B13C-FB6460FD3503}" type="slidenum">
              <a:rPr lang="en-AU" altLang="x-none" sz="1200" dirty="0" err="1">
                <a:solidFill>
                  <a:srgbClr val="000000"/>
                </a:solidFill>
                <a:latin typeface="Times New Roman" panose="02020603050405020304" pitchFamily="16" charset="0"/>
                <a:cs typeface="DejaVu Sans" charset="0"/>
              </a:rPr>
            </a:fld>
            <a:endParaRPr lang="en-AU" altLang="x-none" sz="1200" dirty="0" err="1">
              <a:solidFill>
                <a:srgbClr val="000000"/>
              </a:solidFill>
              <a:latin typeface="Times New Roman" panose="02020603050405020304" pitchFamily="16" charset="0"/>
              <a:ea typeface="DejaVu Sans" charset="0"/>
              <a:cs typeface="DejaVu Sans" charset="0"/>
            </a:endParaRPr>
          </a:p>
        </p:txBody>
      </p:sp>
      <p:sp>
        <p:nvSpPr>
          <p:cNvPr id="100353" name="Text Box 100352"/>
          <p:cNvSpPr txBox="1"/>
          <p:nvPr/>
        </p:nvSpPr>
        <p:spPr>
          <a:xfrm>
            <a:off x="3884613" y="8685213"/>
            <a:ext cx="2971800" cy="457200"/>
          </a:xfrm>
          <a:prstGeom prst="rect">
            <a:avLst/>
          </a:prstGeom>
          <a:noFill/>
          <a:ln w="9525">
            <a:noFill/>
          </a:ln>
        </p:spPr>
        <p:txBody>
          <a:bodyPr wrap="square" lIns="90000" tIns="46800" rIns="90000" bIns="46800" anchor="b" anchorCtr="0"/>
          <a:p>
            <a:pPr lvl="0" algn="r" defTabSz="457200"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fld>
            <a:endParaRPr lang="en-US" altLang="x-none" sz="1200" dirty="0" err="1"/>
          </a:p>
        </p:txBody>
      </p:sp>
      <p:sp>
        <p:nvSpPr>
          <p:cNvPr id="100354" name="Slide Image Placeholder 100353"/>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100355" name="Text Placeholder 100354"/>
          <p:cNvSpPr txBox="1"/>
          <p:nvPr>
            <p:ph type="body" idx="1"/>
          </p:nvPr>
        </p:nvSpPr>
        <p:spPr>
          <a:xfrm>
            <a:off x="685800" y="4343400"/>
            <a:ext cx="5486400" cy="4114800"/>
          </a:xfrm>
          <a:prstGeom prst="rect">
            <a:avLst/>
          </a:prstGeom>
          <a:noFill/>
          <a:ln w="9525">
            <a:noFill/>
          </a:ln>
        </p:spPr>
        <p:txBody>
          <a:bodyPr wrap="square" lIns="90000" tIns="46800" rIns="90000" bIns="46800" anchor="t" anchorCtr="0"/>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latin typeface="Arial" panose="020B0604020202020204" pitchFamily="34" charset="0"/>
                <a:cs typeface="Arial" panose="020B0604020202020204" pitchFamily="34" charset="0"/>
              </a:rPr>
              <a:t>The overall strategy of differential cryptanalysis is based on these considerations for a single round. The procedure is to begin with two plaintext messages m and m’ with a given difference and trace through a probable pattern of differences after each round to yield a probable difference for the ciphertext. You submit m and m’ for encryption to determine the actual difference under the unknown key and compare the result to the probable difference. If there is a match, then suspect that all the probable patterns at all the intermediate rounds are correct. With that assumption, can make some deductions about the key bits. This procedure must be repeated many times to determine all the key bits. </a:t>
            </a:r>
            <a:endParaRPr lang="en-US" altLang="x-none" dirty="0" err="1">
              <a:latin typeface="Arial" panose="020B0604020202020204" pitchFamily="34" charset="0"/>
              <a:ea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lvl="0" algn="r" defTabSz="457200" eaLnBrk="1">
              <a:lnSpc>
                <a:spcPct val="100000"/>
              </a:lnSpc>
              <a:buClrTx/>
              <a:buSzPct val="100000"/>
              <a:buFontTx/>
              <a:buNone/>
              <a:tabLst>
                <a:tab pos="723900" algn="l"/>
                <a:tab pos="1447800" algn="l"/>
                <a:tab pos="2171700" algn="l"/>
                <a:tab pos="2895600" algn="l"/>
              </a:tabLst>
            </a:pPr>
            <a:fld id="{9A0DB2DC-4C9A-4742-B13C-FB6460FD3503}" type="slidenum">
              <a:rPr lang="en-AU" altLang="x-none" sz="1200" dirty="0" err="1">
                <a:solidFill>
                  <a:srgbClr val="000000"/>
                </a:solidFill>
                <a:latin typeface="Times New Roman" panose="02020603050405020304" pitchFamily="16" charset="0"/>
                <a:cs typeface="DejaVu Sans" charset="0"/>
              </a:rPr>
            </a:fld>
            <a:endParaRPr lang="en-AU" altLang="x-none" sz="1200" dirty="0" err="1">
              <a:solidFill>
                <a:srgbClr val="000000"/>
              </a:solidFill>
              <a:latin typeface="Times New Roman" panose="02020603050405020304" pitchFamily="16" charset="0"/>
              <a:ea typeface="DejaVu Sans" charset="0"/>
              <a:cs typeface="DejaVu Sans" charset="0"/>
            </a:endParaRPr>
          </a:p>
        </p:txBody>
      </p:sp>
      <p:sp>
        <p:nvSpPr>
          <p:cNvPr id="101377" name="Text Box 101376"/>
          <p:cNvSpPr txBox="1"/>
          <p:nvPr/>
        </p:nvSpPr>
        <p:spPr>
          <a:xfrm>
            <a:off x="3884613" y="8685213"/>
            <a:ext cx="2971800" cy="457200"/>
          </a:xfrm>
          <a:prstGeom prst="rect">
            <a:avLst/>
          </a:prstGeom>
          <a:noFill/>
          <a:ln w="9525">
            <a:noFill/>
          </a:ln>
        </p:spPr>
        <p:txBody>
          <a:bodyPr wrap="square" lIns="90000" tIns="46800" rIns="90000" bIns="46800" anchor="b" anchorCtr="0"/>
          <a:p>
            <a:pPr lvl="0" algn="r" defTabSz="457200"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fld>
            <a:endParaRPr lang="en-US" altLang="x-none" sz="1200" dirty="0" err="1"/>
          </a:p>
        </p:txBody>
      </p:sp>
      <p:sp>
        <p:nvSpPr>
          <p:cNvPr id="101378" name="Slide Image Placeholder 101377"/>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101379" name="Text Placeholder 101378"/>
          <p:cNvSpPr txBox="1"/>
          <p:nvPr>
            <p:ph type="body" idx="1"/>
          </p:nvPr>
        </p:nvSpPr>
        <p:spPr>
          <a:xfrm>
            <a:off x="685800" y="4343400"/>
            <a:ext cx="5486400" cy="4114800"/>
          </a:xfrm>
          <a:prstGeom prst="rect">
            <a:avLst/>
          </a:prstGeom>
          <a:noFill/>
          <a:ln w="9525">
            <a:noFill/>
          </a:ln>
        </p:spPr>
        <p:txBody>
          <a:bodyPr wrap="square" lIns="90000" tIns="46800" rIns="90000" bIns="46800" anchor="t" anchorCtr="0"/>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latin typeface="Arial" panose="020B0604020202020204" pitchFamily="34" charset="0"/>
                <a:cs typeface="Arial" panose="020B0604020202020204" pitchFamily="34" charset="0"/>
              </a:rPr>
              <a:t>Stallings Figure 3.7 illustrates the propagation of differences through three rounds of DES. The probabilities shown on the right refer to the probability that a given set of intermediate differences will appear as a function of the input differences. Overall, after three rounds the probability that the output difference is as shown is equal to 0.25*1*0.25=0.0625. Since the output difference is the same as the input, this 3 round pattern can be iterated over a larger number of rounds, with probabilities multiplying to be successively smaller.</a:t>
            </a:r>
            <a:endParaRPr lang="en-US" altLang="x-none" dirty="0" err="1">
              <a:latin typeface="Arial" panose="020B0604020202020204" pitchFamily="34" charset="0"/>
              <a:cs typeface="Arial" panose="020B0604020202020204" pitchFamily="34" charset="0"/>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dirty="0" err="1">
              <a:latin typeface="Arial" panose="020B0604020202020204" pitchFamily="34" charset="0"/>
              <a:ea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lvl="0" algn="r" defTabSz="457200" eaLnBrk="1">
              <a:lnSpc>
                <a:spcPct val="100000"/>
              </a:lnSpc>
              <a:buClrTx/>
              <a:buSzPct val="100000"/>
              <a:buFontTx/>
              <a:buNone/>
              <a:tabLst>
                <a:tab pos="723900" algn="l"/>
                <a:tab pos="1447800" algn="l"/>
                <a:tab pos="2171700" algn="l"/>
                <a:tab pos="2895600" algn="l"/>
              </a:tabLst>
            </a:pPr>
            <a:fld id="{9A0DB2DC-4C9A-4742-B13C-FB6460FD3503}" type="slidenum">
              <a:rPr lang="en-AU" altLang="x-none" sz="1200" dirty="0" err="1">
                <a:solidFill>
                  <a:srgbClr val="000000"/>
                </a:solidFill>
                <a:latin typeface="Times New Roman" panose="02020603050405020304" pitchFamily="16" charset="0"/>
                <a:cs typeface="DejaVu Sans" charset="0"/>
              </a:rPr>
            </a:fld>
            <a:endParaRPr lang="en-AU" altLang="x-none" sz="1200" dirty="0" err="1">
              <a:solidFill>
                <a:srgbClr val="000000"/>
              </a:solidFill>
              <a:latin typeface="Times New Roman" panose="02020603050405020304" pitchFamily="16" charset="0"/>
              <a:ea typeface="DejaVu Sans" charset="0"/>
              <a:cs typeface="DejaVu Sans" charset="0"/>
            </a:endParaRPr>
          </a:p>
        </p:txBody>
      </p:sp>
      <p:sp>
        <p:nvSpPr>
          <p:cNvPr id="102401" name="Text Box 102400"/>
          <p:cNvSpPr txBox="1"/>
          <p:nvPr/>
        </p:nvSpPr>
        <p:spPr>
          <a:xfrm>
            <a:off x="3884613" y="8685213"/>
            <a:ext cx="2971800" cy="457200"/>
          </a:xfrm>
          <a:prstGeom prst="rect">
            <a:avLst/>
          </a:prstGeom>
          <a:noFill/>
          <a:ln w="9525">
            <a:noFill/>
          </a:ln>
        </p:spPr>
        <p:txBody>
          <a:bodyPr wrap="square" lIns="90000" tIns="46800" rIns="90000" bIns="46800" anchor="b" anchorCtr="0"/>
          <a:p>
            <a:pPr lvl="0" algn="r" defTabSz="457200"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fld>
            <a:endParaRPr lang="en-US" altLang="x-none" sz="1200" dirty="0" err="1"/>
          </a:p>
        </p:txBody>
      </p:sp>
      <p:sp>
        <p:nvSpPr>
          <p:cNvPr id="102402" name="Slide Image Placeholder 102401"/>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102403" name="Text Placeholder 102402"/>
          <p:cNvSpPr txBox="1"/>
          <p:nvPr>
            <p:ph type="body" idx="1"/>
          </p:nvPr>
        </p:nvSpPr>
        <p:spPr>
          <a:xfrm>
            <a:off x="685800" y="4343400"/>
            <a:ext cx="5486400" cy="4114800"/>
          </a:xfrm>
          <a:prstGeom prst="rect">
            <a:avLst/>
          </a:prstGeom>
          <a:noFill/>
          <a:ln w="9525">
            <a:noFill/>
          </a:ln>
        </p:spPr>
        <p:txBody>
          <a:bodyPr wrap="square" lIns="90000" tIns="46800" rIns="90000" bIns="46800" anchor="t" anchorCtr="0"/>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dirty="0" err="1">
                <a:latin typeface="Arial" panose="020B0604020202020204" pitchFamily="34" charset="0"/>
                <a:cs typeface="Arial" panose="020B0604020202020204" pitchFamily="34" charset="0"/>
              </a:rPr>
              <a:t>Differential Cryptanalysis</a:t>
            </a:r>
            <a:r>
              <a:rPr lang="en-US" altLang="x-none" dirty="0" err="1">
                <a:latin typeface="Arial" panose="020B0604020202020204" pitchFamily="34" charset="0"/>
                <a:cs typeface="Arial" panose="020B0604020202020204" pitchFamily="34" charset="0"/>
              </a:rPr>
              <a:t> works by </a:t>
            </a:r>
            <a:r>
              <a:rPr lang="en-AU" altLang="x-none" dirty="0" err="1">
                <a:latin typeface="Arial" panose="020B0604020202020204" pitchFamily="34" charset="0"/>
                <a:cs typeface="Arial" panose="020B0604020202020204" pitchFamily="34" charset="0"/>
              </a:rPr>
              <a:t>performing the attack by repeatedly encrypting plaintext pairs with known input XOR until obtain desired output XOR.</a:t>
            </a:r>
            <a:r>
              <a:rPr lang="en-US" altLang="x-none" dirty="0" err="1">
                <a:latin typeface="Arial" panose="020B0604020202020204" pitchFamily="34" charset="0"/>
                <a:cs typeface="Arial" panose="020B0604020202020204" pitchFamily="34" charset="0"/>
              </a:rPr>
              <a:t> See [BIHA93] for detailed descriptions. Attack on full DES requires </a:t>
            </a:r>
            <a:r>
              <a:rPr lang="en-AU" altLang="x-none" dirty="0" err="1">
                <a:latin typeface="Arial" panose="020B0604020202020204" pitchFamily="34" charset="0"/>
                <a:cs typeface="Arial" panose="020B0604020202020204" pitchFamily="34" charset="0"/>
              </a:rPr>
              <a:t>an effort on the order of 2</a:t>
            </a:r>
            <a:r>
              <a:rPr lang="en-AU" altLang="x-none" baseline="30000" dirty="0" err="1">
                <a:latin typeface="Arial" panose="020B0604020202020204" pitchFamily="34" charset="0"/>
                <a:cs typeface="Arial" panose="020B0604020202020204" pitchFamily="34" charset="0"/>
              </a:rPr>
              <a:t>47 </a:t>
            </a:r>
            <a:r>
              <a:rPr lang="en-US" altLang="x-none" dirty="0" err="1">
                <a:latin typeface="Arial" panose="020B0604020202020204" pitchFamily="34" charset="0"/>
                <a:cs typeface="Arial" panose="020B0604020202020204" pitchFamily="34" charset="0"/>
              </a:rPr>
              <a:t>encryptions</a:t>
            </a:r>
            <a:r>
              <a:rPr lang="en-AU" altLang="x-none" dirty="0" err="1">
                <a:latin typeface="Arial" panose="020B0604020202020204" pitchFamily="34" charset="0"/>
                <a:cs typeface="Arial" panose="020B0604020202020204" pitchFamily="34" charset="0"/>
              </a:rPr>
              <a:t>, requiring 2</a:t>
            </a:r>
            <a:r>
              <a:rPr lang="en-AU" altLang="x-none" baseline="30000" dirty="0" err="1">
                <a:latin typeface="Arial" panose="020B0604020202020204" pitchFamily="34" charset="0"/>
                <a:cs typeface="Arial" panose="020B0604020202020204" pitchFamily="34" charset="0"/>
              </a:rPr>
              <a:t>47</a:t>
            </a:r>
            <a:r>
              <a:rPr lang="en-AU" altLang="x-none" dirty="0" err="1">
                <a:latin typeface="Arial" panose="020B0604020202020204" pitchFamily="34" charset="0"/>
                <a:cs typeface="Arial" panose="020B0604020202020204" pitchFamily="34" charset="0"/>
              </a:rPr>
              <a:t> chosen plaintexts to be encrypted, with a considerable amount of analysis – in practise exhaustive search is still easier, even though up to 2</a:t>
            </a:r>
            <a:r>
              <a:rPr lang="en-AU" altLang="x-none" baseline="30000" dirty="0" err="1">
                <a:latin typeface="Arial" panose="020B0604020202020204" pitchFamily="34" charset="0"/>
                <a:cs typeface="Arial" panose="020B0604020202020204" pitchFamily="34" charset="0"/>
              </a:rPr>
              <a:t>55</a:t>
            </a:r>
            <a:r>
              <a:rPr lang="en-AU" altLang="x-none" dirty="0" err="1">
                <a:latin typeface="Arial" panose="020B0604020202020204" pitchFamily="34" charset="0"/>
                <a:cs typeface="Arial" panose="020B0604020202020204" pitchFamily="34" charset="0"/>
              </a:rPr>
              <a:t> encryptions are required for this.</a:t>
            </a:r>
            <a:endParaRPr lang="en-AU" altLang="x-none" dirty="0" err="1">
              <a:latin typeface="Arial" panose="020B0604020202020204" pitchFamily="34" charset="0"/>
              <a:ea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lvl="0" algn="r" defTabSz="457200" eaLnBrk="1">
              <a:lnSpc>
                <a:spcPct val="100000"/>
              </a:lnSpc>
              <a:buClrTx/>
              <a:buSzPct val="100000"/>
              <a:buFontTx/>
              <a:buNone/>
              <a:tabLst>
                <a:tab pos="723900" algn="l"/>
                <a:tab pos="1447800" algn="l"/>
                <a:tab pos="2171700" algn="l"/>
                <a:tab pos="2895600" algn="l"/>
              </a:tabLst>
            </a:pPr>
            <a:fld id="{9A0DB2DC-4C9A-4742-B13C-FB6460FD3503}" type="slidenum">
              <a:rPr lang="en-AU" altLang="x-none" sz="1200" dirty="0" err="1">
                <a:solidFill>
                  <a:srgbClr val="000000"/>
                </a:solidFill>
                <a:latin typeface="Times New Roman" panose="02020603050405020304" pitchFamily="16" charset="0"/>
                <a:cs typeface="DejaVu Sans" charset="0"/>
              </a:rPr>
            </a:fld>
            <a:endParaRPr lang="en-AU" altLang="x-none" sz="1200" dirty="0" err="1">
              <a:solidFill>
                <a:srgbClr val="000000"/>
              </a:solidFill>
              <a:latin typeface="Times New Roman" panose="02020603050405020304" pitchFamily="16" charset="0"/>
              <a:ea typeface="DejaVu Sans" charset="0"/>
              <a:cs typeface="DejaVu Sans" charset="0"/>
            </a:endParaRPr>
          </a:p>
        </p:txBody>
      </p:sp>
      <p:sp>
        <p:nvSpPr>
          <p:cNvPr id="103425" name="Text Box 103424"/>
          <p:cNvSpPr txBox="1"/>
          <p:nvPr/>
        </p:nvSpPr>
        <p:spPr>
          <a:xfrm>
            <a:off x="3884613" y="8685213"/>
            <a:ext cx="2971800" cy="457200"/>
          </a:xfrm>
          <a:prstGeom prst="rect">
            <a:avLst/>
          </a:prstGeom>
          <a:noFill/>
          <a:ln w="9525">
            <a:noFill/>
          </a:ln>
        </p:spPr>
        <p:txBody>
          <a:bodyPr wrap="square" lIns="90000" tIns="46800" rIns="90000" bIns="46800" anchor="b" anchorCtr="0"/>
          <a:p>
            <a:pPr lvl="0" algn="r" defTabSz="457200"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fld>
            <a:endParaRPr lang="en-US" altLang="x-none" sz="1200" dirty="0" err="1"/>
          </a:p>
        </p:txBody>
      </p:sp>
      <p:sp>
        <p:nvSpPr>
          <p:cNvPr id="103426" name="Slide Image Placeholder 103425"/>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103427" name="Text Placeholder 103426"/>
          <p:cNvSpPr txBox="1"/>
          <p:nvPr>
            <p:ph type="body" idx="1"/>
          </p:nvPr>
        </p:nvSpPr>
        <p:spPr>
          <a:xfrm>
            <a:off x="685800" y="4343400"/>
            <a:ext cx="5486400" cy="4114800"/>
          </a:xfrm>
          <a:prstGeom prst="rect">
            <a:avLst/>
          </a:prstGeom>
          <a:noFill/>
          <a:ln w="9525">
            <a:noFill/>
          </a:ln>
        </p:spPr>
        <p:txBody>
          <a:bodyPr wrap="square" lIns="90000" tIns="46800" rIns="90000" bIns="46800" anchor="t" anchorCtr="0"/>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latin typeface="Arial" panose="020B0604020202020204" pitchFamily="34" charset="0"/>
                <a:cs typeface="Arial" panose="020B0604020202020204" pitchFamily="34" charset="0"/>
              </a:rPr>
              <a:t>A more recent development is linear cryptanalysis. This attack is based on finding linear approximations to describe the transformations performed in DES. This method can find a DES key given 2^43 known plaintexts, as compared to 2^47 chosen plaintexts for differential cryptanalysis. Although this is a minor improvement, because it may be easier to acquire known plaintext rather than chosen plaintext, it still leaves linear cryptanalysis infeasible as an attack on DES.</a:t>
            </a:r>
            <a:r>
              <a:rPr lang="en-AU" altLang="x-none" dirty="0" err="1">
                <a:latin typeface="Arial" panose="020B0604020202020204" pitchFamily="34" charset="0"/>
                <a:cs typeface="Arial" panose="020B0604020202020204" pitchFamily="34" charset="0"/>
              </a:rPr>
              <a:t> Again, this attack uses structure not seen before. </a:t>
            </a:r>
            <a:r>
              <a:rPr lang="en-US" altLang="x-none" dirty="0" err="1">
                <a:latin typeface="Arial" panose="020B0604020202020204" pitchFamily="34" charset="0"/>
                <a:cs typeface="Arial" panose="020B0604020202020204" pitchFamily="34" charset="0"/>
              </a:rPr>
              <a:t>So far, little work has been done by other groups to validate the linear cryptanalytic approach. </a:t>
            </a:r>
            <a:endParaRPr lang="en-US" altLang="x-none" dirty="0" err="1">
              <a:latin typeface="Arial" panose="020B0604020202020204" pitchFamily="34" charset="0"/>
              <a:ea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lvl="0" algn="r" defTabSz="457200" eaLnBrk="1">
              <a:lnSpc>
                <a:spcPct val="100000"/>
              </a:lnSpc>
              <a:buClrTx/>
              <a:buSzPct val="100000"/>
              <a:buFontTx/>
              <a:buNone/>
              <a:tabLst>
                <a:tab pos="723900" algn="l"/>
                <a:tab pos="1447800" algn="l"/>
                <a:tab pos="2171700" algn="l"/>
                <a:tab pos="2895600" algn="l"/>
              </a:tabLst>
            </a:pPr>
            <a:fld id="{9A0DB2DC-4C9A-4742-B13C-FB6460FD3503}" type="slidenum">
              <a:rPr lang="en-AU" altLang="x-none" sz="1200" dirty="0" err="1">
                <a:solidFill>
                  <a:srgbClr val="000000"/>
                </a:solidFill>
                <a:latin typeface="Times New Roman" panose="02020603050405020304" pitchFamily="16" charset="0"/>
                <a:cs typeface="DejaVu Sans" charset="0"/>
              </a:rPr>
            </a:fld>
            <a:endParaRPr lang="en-AU" altLang="x-none" sz="1200" dirty="0" err="1">
              <a:solidFill>
                <a:srgbClr val="000000"/>
              </a:solidFill>
              <a:latin typeface="Times New Roman" panose="02020603050405020304" pitchFamily="16" charset="0"/>
              <a:ea typeface="DejaVu Sans" charset="0"/>
              <a:cs typeface="DejaVu Sans" charset="0"/>
            </a:endParaRPr>
          </a:p>
        </p:txBody>
      </p:sp>
      <p:sp>
        <p:nvSpPr>
          <p:cNvPr id="104449" name="Text Box 104448"/>
          <p:cNvSpPr txBox="1"/>
          <p:nvPr/>
        </p:nvSpPr>
        <p:spPr>
          <a:xfrm>
            <a:off x="3884613" y="8685213"/>
            <a:ext cx="2971800" cy="457200"/>
          </a:xfrm>
          <a:prstGeom prst="rect">
            <a:avLst/>
          </a:prstGeom>
          <a:noFill/>
          <a:ln w="9525">
            <a:noFill/>
          </a:ln>
        </p:spPr>
        <p:txBody>
          <a:bodyPr wrap="square" lIns="90000" tIns="46800" rIns="90000" bIns="46800" anchor="b" anchorCtr="0"/>
          <a:p>
            <a:pPr lvl="0" algn="r" defTabSz="457200"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fld>
            <a:endParaRPr lang="en-US" altLang="x-none" sz="1200" dirty="0" err="1"/>
          </a:p>
        </p:txBody>
      </p:sp>
      <p:sp>
        <p:nvSpPr>
          <p:cNvPr id="104450" name="Slide Image Placeholder 104449"/>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104451" name="Text Placeholder 104450"/>
          <p:cNvSpPr txBox="1"/>
          <p:nvPr>
            <p:ph type="body" idx="1"/>
          </p:nvPr>
        </p:nvSpPr>
        <p:spPr>
          <a:xfrm>
            <a:off x="685800" y="4343400"/>
            <a:ext cx="5486400" cy="4114800"/>
          </a:xfrm>
          <a:prstGeom prst="rect">
            <a:avLst/>
          </a:prstGeom>
          <a:noFill/>
          <a:ln w="9525">
            <a:noFill/>
          </a:ln>
        </p:spPr>
        <p:txBody>
          <a:bodyPr wrap="square" lIns="90000" tIns="46800" rIns="90000" bIns="46800" anchor="t" anchorCtr="0"/>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latin typeface="Arial" panose="020B0604020202020204" pitchFamily="34" charset="0"/>
                <a:cs typeface="Arial" panose="020B0604020202020204" pitchFamily="34" charset="0"/>
              </a:rPr>
              <a:t>The objective of linear cryptanalysis is to find an effective linear equation relating some plaintext, ciphertext and key bits that holds with probability p&lt;&gt;0.5 as shown. Once a proposed relation is determined, the procedure is to compute the results of the left-hand side of the equation for a large number of plaintext-ciphertext pairs, in order to determine whether the sum of the key bits is 0 or 1, thus giving 1 bit of info about them. This is repeated for other equations and many pairs to derive some of the key bit values.</a:t>
            </a:r>
            <a:r>
              <a:rPr lang="en-AU" altLang="x-none" dirty="0" err="1">
                <a:latin typeface="Arial" panose="020B0604020202020204" pitchFamily="34" charset="0"/>
                <a:cs typeface="Arial" panose="020B0604020202020204" pitchFamily="34" charset="0"/>
              </a:rPr>
              <a:t> </a:t>
            </a:r>
            <a:r>
              <a:rPr lang="en-US" altLang="x-none" dirty="0" err="1">
                <a:latin typeface="Arial" panose="020B0604020202020204" pitchFamily="34" charset="0"/>
                <a:cs typeface="Arial" panose="020B0604020202020204" pitchFamily="34" charset="0"/>
              </a:rPr>
              <a:t>Because we are dealing with linear equations, the problem can be approached one round of the cipher at a time, with the results combined. See [MATS93] for details. </a:t>
            </a:r>
            <a:endParaRPr lang="en-US" altLang="x-none" dirty="0" err="1">
              <a:latin typeface="Arial" panose="020B0604020202020204" pitchFamily="34" charset="0"/>
              <a:ea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lvl="0" algn="r" defTabSz="457200" eaLnBrk="1">
              <a:lnSpc>
                <a:spcPct val="100000"/>
              </a:lnSpc>
              <a:buClrTx/>
              <a:buSzPct val="100000"/>
              <a:buFontTx/>
              <a:buNone/>
              <a:tabLst>
                <a:tab pos="723900" algn="l"/>
                <a:tab pos="1447800" algn="l"/>
                <a:tab pos="2171700" algn="l"/>
                <a:tab pos="2895600" algn="l"/>
              </a:tabLst>
            </a:pPr>
            <a:fld id="{9A0DB2DC-4C9A-4742-B13C-FB6460FD3503}" type="slidenum">
              <a:rPr lang="en-AU" altLang="x-none" sz="1200" dirty="0" err="1">
                <a:solidFill>
                  <a:srgbClr val="000000"/>
                </a:solidFill>
                <a:latin typeface="Times New Roman" panose="02020603050405020304" pitchFamily="16" charset="0"/>
                <a:cs typeface="DejaVu Sans" charset="0"/>
              </a:rPr>
            </a:fld>
            <a:endParaRPr lang="en-AU" altLang="x-none" sz="1200" dirty="0" err="1">
              <a:solidFill>
                <a:srgbClr val="000000"/>
              </a:solidFill>
              <a:latin typeface="Times New Roman" panose="02020603050405020304" pitchFamily="16" charset="0"/>
              <a:ea typeface="DejaVu Sans" charset="0"/>
              <a:cs typeface="DejaVu Sans" charset="0"/>
            </a:endParaRPr>
          </a:p>
        </p:txBody>
      </p:sp>
      <p:sp>
        <p:nvSpPr>
          <p:cNvPr id="105473" name="Text Box 105472"/>
          <p:cNvSpPr txBox="1"/>
          <p:nvPr/>
        </p:nvSpPr>
        <p:spPr>
          <a:xfrm>
            <a:off x="3884613" y="8685213"/>
            <a:ext cx="2971800" cy="457200"/>
          </a:xfrm>
          <a:prstGeom prst="rect">
            <a:avLst/>
          </a:prstGeom>
          <a:noFill/>
          <a:ln w="9525">
            <a:noFill/>
          </a:ln>
        </p:spPr>
        <p:txBody>
          <a:bodyPr wrap="square" lIns="90000" tIns="46800" rIns="90000" bIns="46800" anchor="b" anchorCtr="0"/>
          <a:p>
            <a:pPr lvl="0" algn="r" defTabSz="457200"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fld>
            <a:endParaRPr lang="en-US" altLang="x-none" sz="1200" dirty="0" err="1"/>
          </a:p>
        </p:txBody>
      </p:sp>
      <p:sp>
        <p:nvSpPr>
          <p:cNvPr id="105474" name="Slide Image Placeholder 105473"/>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105475" name="Text Placeholder 105474"/>
          <p:cNvSpPr txBox="1"/>
          <p:nvPr>
            <p:ph type="body" idx="1"/>
          </p:nvPr>
        </p:nvSpPr>
        <p:spPr>
          <a:xfrm>
            <a:off x="685800" y="4343400"/>
            <a:ext cx="5486400" cy="4114800"/>
          </a:xfrm>
          <a:prstGeom prst="rect">
            <a:avLst/>
          </a:prstGeom>
          <a:noFill/>
          <a:ln w="9525">
            <a:noFill/>
          </a:ln>
        </p:spPr>
        <p:txBody>
          <a:bodyPr wrap="square" lIns="90000" tIns="46800" rIns="90000" bIns="46800" anchor="t" anchorCtr="0"/>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latin typeface="Arial" panose="020B0604020202020204" pitchFamily="34" charset="0"/>
                <a:cs typeface="Arial" panose="020B0604020202020204" pitchFamily="34" charset="0"/>
              </a:rPr>
              <a:t>Although much progress has been made in designing block ciphers that are cryptographically strong, the basic principles have not changed all that much since the work of Feistel and the DES design team in the early 1970s. Some of the criteria used in the design of DES were reported in [COPP94], and focused on the design of the S-boxes and on the P function that distributes the output of the S boxes, as summarized above. See text for further details.</a:t>
            </a:r>
            <a:endParaRPr lang="en-US" altLang="x-none" dirty="0" err="1">
              <a:latin typeface="Arial" panose="020B0604020202020204" pitchFamily="34" charset="0"/>
              <a:ea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lvl="0" algn="r" defTabSz="457200" eaLnBrk="1">
              <a:lnSpc>
                <a:spcPct val="100000"/>
              </a:lnSpc>
              <a:buClrTx/>
              <a:buSzPct val="100000"/>
              <a:buFontTx/>
              <a:buNone/>
              <a:tabLst>
                <a:tab pos="723900" algn="l"/>
                <a:tab pos="1447800" algn="l"/>
                <a:tab pos="2171700" algn="l"/>
                <a:tab pos="2895600" algn="l"/>
              </a:tabLst>
            </a:pPr>
            <a:fld id="{9A0DB2DC-4C9A-4742-B13C-FB6460FD3503}" type="slidenum">
              <a:rPr lang="en-AU" altLang="x-none" sz="1200" dirty="0" err="1">
                <a:solidFill>
                  <a:srgbClr val="000000"/>
                </a:solidFill>
                <a:latin typeface="Times New Roman" panose="02020603050405020304" pitchFamily="16" charset="0"/>
                <a:cs typeface="DejaVu Sans" charset="0"/>
              </a:rPr>
            </a:fld>
            <a:endParaRPr lang="en-AU" altLang="x-none" sz="1200" dirty="0" err="1">
              <a:solidFill>
                <a:srgbClr val="000000"/>
              </a:solidFill>
              <a:latin typeface="Times New Roman" panose="02020603050405020304" pitchFamily="16" charset="0"/>
              <a:ea typeface="DejaVu Sans" charset="0"/>
              <a:cs typeface="DejaVu Sans" charset="0"/>
            </a:endParaRPr>
          </a:p>
        </p:txBody>
      </p:sp>
      <p:sp>
        <p:nvSpPr>
          <p:cNvPr id="106497" name="Text Box 106496"/>
          <p:cNvSpPr txBox="1"/>
          <p:nvPr/>
        </p:nvSpPr>
        <p:spPr>
          <a:xfrm>
            <a:off x="3884613" y="8685213"/>
            <a:ext cx="2971800" cy="457200"/>
          </a:xfrm>
          <a:prstGeom prst="rect">
            <a:avLst/>
          </a:prstGeom>
          <a:noFill/>
          <a:ln w="9525">
            <a:noFill/>
          </a:ln>
        </p:spPr>
        <p:txBody>
          <a:bodyPr wrap="square" lIns="90000" tIns="46800" rIns="90000" bIns="46800" anchor="b" anchorCtr="0"/>
          <a:p>
            <a:pPr lvl="0" algn="r" defTabSz="457200"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fld>
            <a:endParaRPr lang="en-US" altLang="x-none" sz="1200" dirty="0" err="1"/>
          </a:p>
        </p:txBody>
      </p:sp>
      <p:sp>
        <p:nvSpPr>
          <p:cNvPr id="106498" name="Slide Image Placeholder 106497"/>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106499" name="Text Placeholder 106498"/>
          <p:cNvSpPr txBox="1"/>
          <p:nvPr>
            <p:ph type="body" idx="1"/>
          </p:nvPr>
        </p:nvSpPr>
        <p:spPr>
          <a:xfrm>
            <a:off x="685800" y="4343400"/>
            <a:ext cx="5486400" cy="4319588"/>
          </a:xfrm>
          <a:prstGeom prst="rect">
            <a:avLst/>
          </a:prstGeom>
          <a:noFill/>
          <a:ln w="9525">
            <a:noFill/>
          </a:ln>
        </p:spPr>
        <p:txBody>
          <a:bodyPr wrap="square" lIns="90000" tIns="46800" rIns="90000" bIns="46800" anchor="t" anchorCtr="0"/>
          <a:p>
            <a:pPr lvl="0" defTabSz="457200" eaLnBrk="1" hangingPunct="1">
              <a:lnSpc>
                <a:spcPct val="100000"/>
              </a:lnSpc>
              <a:spcBef>
                <a:spcPts val="41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1100" dirty="0" err="1">
                <a:latin typeface="Arial" panose="020B0604020202020204" pitchFamily="34" charset="0"/>
                <a:cs typeface="Arial" panose="020B0604020202020204" pitchFamily="34" charset="0"/>
              </a:rPr>
              <a:t>The cryptographic strength of a Feistel cipher derives from three aspects of the design: the number of rounds, the function F, and the key schedule algorithm. Briefly discuss these.</a:t>
            </a:r>
            <a:endParaRPr lang="en-US" altLang="x-none" sz="1100" dirty="0" err="1">
              <a:latin typeface="Arial" panose="020B0604020202020204" pitchFamily="34" charset="0"/>
              <a:cs typeface="Arial" panose="020B0604020202020204" pitchFamily="34" charset="0"/>
            </a:endParaRPr>
          </a:p>
          <a:p>
            <a:pPr lvl="0" defTabSz="457200" eaLnBrk="1" hangingPunct="1">
              <a:lnSpc>
                <a:spcPct val="100000"/>
              </a:lnSpc>
              <a:spcBef>
                <a:spcPts val="41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1100" dirty="0" err="1">
                <a:latin typeface="Arial" panose="020B0604020202020204" pitchFamily="34" charset="0"/>
                <a:cs typeface="Arial" panose="020B0604020202020204" pitchFamily="34" charset="0"/>
              </a:rPr>
              <a:t>The greater the number of rounds, the more difficult it is to perform cryptanalysis, even for a relatively weak F. In general, the criterion should be that the number of rounds is chosen so that known cryptanalytic efforts require greater effort than a simple brute-force key search attack. This criterion is attractive because it makes it easy to judge the strength of an algorithm and to compare different algorithms.</a:t>
            </a:r>
            <a:endParaRPr lang="en-US" altLang="x-none" sz="1100" dirty="0" err="1">
              <a:latin typeface="Arial" panose="020B0604020202020204" pitchFamily="34" charset="0"/>
              <a:cs typeface="Arial" panose="020B0604020202020204" pitchFamily="34" charset="0"/>
            </a:endParaRPr>
          </a:p>
          <a:p>
            <a:pPr lvl="0" defTabSz="457200" eaLnBrk="1" hangingPunct="1">
              <a:lnSpc>
                <a:spcPct val="100000"/>
              </a:lnSpc>
              <a:spcBef>
                <a:spcPts val="41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1100" dirty="0" err="1">
                <a:latin typeface="Arial" panose="020B0604020202020204" pitchFamily="34" charset="0"/>
                <a:cs typeface="Arial" panose="020B0604020202020204" pitchFamily="34" charset="0"/>
              </a:rPr>
              <a:t>The function F provides the element of confusion in a Feistel cipher, want it to be difficult to “unscramble” the substitution performed by F. One obvious criterion is that F be nonlinear. The more nonlinear F, the more difficult any type of cryptanalysis will be. We would like it to have good avalanche properties, or even the strict avalanche criterion (SAC). Another criterion is the bit independence criterion (BIC). One of the most intense areas of research in the field of symmetric block ciphers is that of S-box design. Would like any change to the input vector to an S-box to result in random-looking changes to the output. The relationship should be nonlinear and difficult to approximate with linear functions. </a:t>
            </a:r>
            <a:endParaRPr lang="en-US" altLang="x-none" sz="1100" dirty="0" err="1">
              <a:latin typeface="Arial" panose="020B0604020202020204" pitchFamily="34" charset="0"/>
              <a:cs typeface="Arial" panose="020B0604020202020204" pitchFamily="34" charset="0"/>
            </a:endParaRPr>
          </a:p>
          <a:p>
            <a:pPr lvl="0" defTabSz="457200" eaLnBrk="1" hangingPunct="1">
              <a:lnSpc>
                <a:spcPct val="100000"/>
              </a:lnSpc>
              <a:spcBef>
                <a:spcPts val="41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1100" dirty="0" err="1">
                <a:latin typeface="Arial" panose="020B0604020202020204" pitchFamily="34" charset="0"/>
                <a:cs typeface="Arial" panose="020B0604020202020204" pitchFamily="34" charset="0"/>
              </a:rPr>
              <a:t>A final area of block cipher design, and one that has received less attention than S-box design, is the key schedule algorithm. With any Feistel block cipher, the key schedule is used to generate a subkey for each round. Would like to select subkeys to maximize the difficulty of deducing individual subkeys and the difficulty of working back to the main key. The key schedule should guarantee key/ciphertext Strict Avalanche Criterion and Bit Independence Criterion. </a:t>
            </a:r>
            <a:endParaRPr lang="en-US" altLang="x-none" sz="1100" dirty="0" err="1">
              <a:latin typeface="Arial" panose="020B0604020202020204" pitchFamily="34" charset="0"/>
              <a:cs typeface="Arial" panose="020B0604020202020204" pitchFamily="34" charset="0"/>
            </a:endParaRPr>
          </a:p>
          <a:p>
            <a:pPr lvl="0" defTabSz="457200" eaLnBrk="1" hangingPunct="1">
              <a:lnSpc>
                <a:spcPct val="100000"/>
              </a:lnSpc>
              <a:spcBef>
                <a:spcPts val="41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sz="1100" dirty="0" err="1">
              <a:latin typeface="Arial" panose="020B0604020202020204" pitchFamily="34" charset="0"/>
              <a:ea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lvl="0" algn="r" defTabSz="457200" eaLnBrk="1">
              <a:lnSpc>
                <a:spcPct val="100000"/>
              </a:lnSpc>
              <a:buClrTx/>
              <a:buSzPct val="100000"/>
              <a:buFontTx/>
              <a:buNone/>
              <a:tabLst>
                <a:tab pos="723900" algn="l"/>
                <a:tab pos="1447800" algn="l"/>
                <a:tab pos="2171700" algn="l"/>
                <a:tab pos="2895600" algn="l"/>
              </a:tabLst>
            </a:pPr>
            <a:fld id="{9A0DB2DC-4C9A-4742-B13C-FB6460FD3503}" type="slidenum">
              <a:rPr lang="en-AU" altLang="x-none" sz="1200" dirty="0" err="1">
                <a:solidFill>
                  <a:srgbClr val="000000"/>
                </a:solidFill>
                <a:latin typeface="Times New Roman" panose="02020603050405020304" pitchFamily="16" charset="0"/>
                <a:cs typeface="DejaVu Sans" charset="0"/>
              </a:rPr>
            </a:fld>
            <a:endParaRPr lang="en-AU" altLang="x-none" sz="1200" dirty="0" err="1">
              <a:solidFill>
                <a:srgbClr val="000000"/>
              </a:solidFill>
              <a:latin typeface="Times New Roman" panose="02020603050405020304" pitchFamily="16" charset="0"/>
              <a:ea typeface="DejaVu Sans" charset="0"/>
              <a:cs typeface="DejaVu Sans" charset="0"/>
            </a:endParaRPr>
          </a:p>
        </p:txBody>
      </p:sp>
      <p:sp>
        <p:nvSpPr>
          <p:cNvPr id="61441" name="Text Box 61440"/>
          <p:cNvSpPr txBox="1"/>
          <p:nvPr/>
        </p:nvSpPr>
        <p:spPr>
          <a:xfrm>
            <a:off x="3884613" y="8685213"/>
            <a:ext cx="2971800" cy="457200"/>
          </a:xfrm>
          <a:prstGeom prst="rect">
            <a:avLst/>
          </a:prstGeom>
          <a:noFill/>
          <a:ln w="9525">
            <a:noFill/>
          </a:ln>
        </p:spPr>
        <p:txBody>
          <a:bodyPr wrap="square" lIns="90000" tIns="46800" rIns="90000" bIns="46800" anchor="b" anchorCtr="0"/>
          <a:p>
            <a:pPr lvl="0" algn="r" defTabSz="457200"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fld>
            <a:endParaRPr lang="en-US" altLang="x-none" sz="1200" dirty="0" err="1"/>
          </a:p>
        </p:txBody>
      </p:sp>
      <p:sp>
        <p:nvSpPr>
          <p:cNvPr id="61442" name="Slide Image Placeholder 61441"/>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61443" name="Text Placeholder 61442"/>
          <p:cNvSpPr txBox="1"/>
          <p:nvPr>
            <p:ph type="body" idx="1"/>
          </p:nvPr>
        </p:nvSpPr>
        <p:spPr>
          <a:xfrm>
            <a:off x="685800" y="4343400"/>
            <a:ext cx="5486400" cy="4114800"/>
          </a:xfrm>
          <a:prstGeom prst="rect">
            <a:avLst/>
          </a:prstGeom>
          <a:noFill/>
          <a:ln w="9525">
            <a:noFill/>
          </a:ln>
        </p:spPr>
        <p:txBody>
          <a:bodyPr wrap="square" lIns="90000" tIns="46800" rIns="90000" bIns="46800" anchor="t" anchorCtr="0"/>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latin typeface="Arial" panose="020B0604020202020204" pitchFamily="34" charset="0"/>
                <a:cs typeface="Arial" panose="020B0604020202020204" pitchFamily="34" charset="0"/>
              </a:rPr>
              <a:t>Most symmetric block encryption algorithms in current use are based on a structure referred to as a Feistel block cipher. A block cipher operates on a plaintext block of n bits to produce a ciphertext block of n bits. </a:t>
            </a:r>
            <a:r>
              <a:rPr lang="en-AU" altLang="x-none" dirty="0" err="1">
                <a:latin typeface="Arial" panose="020B0604020202020204" pitchFamily="34" charset="0"/>
                <a:cs typeface="Arial" panose="020B0604020202020204" pitchFamily="34" charset="0"/>
              </a:rPr>
              <a:t>An arbitrary reversible substitution cipher for a large block size is not practical, however, from an implementation and performance point of view. In general, for an </a:t>
            </a:r>
            <a:r>
              <a:rPr lang="en-AU" altLang="x-none" i="1" dirty="0" err="1">
                <a:latin typeface="Arial" panose="020B0604020202020204" pitchFamily="34" charset="0"/>
                <a:cs typeface="Arial" panose="020B0604020202020204" pitchFamily="34" charset="0"/>
              </a:rPr>
              <a:t>n</a:t>
            </a:r>
            <a:r>
              <a:rPr lang="en-AU" altLang="x-none" dirty="0" err="1">
                <a:latin typeface="Arial" panose="020B0604020202020204" pitchFamily="34" charset="0"/>
                <a:cs typeface="Arial" panose="020B0604020202020204" pitchFamily="34" charset="0"/>
              </a:rPr>
              <a:t>-bit general substitution block cipher, the size of the key is </a:t>
            </a:r>
            <a:r>
              <a:rPr lang="en-AU" altLang="x-none" i="1" dirty="0" err="1">
                <a:latin typeface="Arial" panose="020B0604020202020204" pitchFamily="34" charset="0"/>
                <a:cs typeface="Arial" panose="020B0604020202020204" pitchFamily="34" charset="0"/>
              </a:rPr>
              <a:t>n x</a:t>
            </a:r>
            <a:r>
              <a:rPr lang="en-AU" altLang="x-none" dirty="0" err="1">
                <a:latin typeface="Arial" panose="020B0604020202020204" pitchFamily="34" charset="0"/>
                <a:cs typeface="Arial" panose="020B0604020202020204" pitchFamily="34" charset="0"/>
              </a:rPr>
              <a:t> 2</a:t>
            </a:r>
            <a:r>
              <a:rPr lang="en-AU" altLang="x-none" i="1" baseline="30000" dirty="0" err="1">
                <a:latin typeface="Arial" panose="020B0604020202020204" pitchFamily="34" charset="0"/>
                <a:cs typeface="Arial" panose="020B0604020202020204" pitchFamily="34" charset="0"/>
              </a:rPr>
              <a:t>n</a:t>
            </a:r>
            <a:r>
              <a:rPr lang="en-AU" altLang="x-none" dirty="0" err="1">
                <a:latin typeface="Arial" panose="020B0604020202020204" pitchFamily="34" charset="0"/>
                <a:cs typeface="Arial" panose="020B0604020202020204" pitchFamily="34" charset="0"/>
              </a:rPr>
              <a:t>. For a 64-bit block, which is a desirable length to thwart statistical attacks, the key size is 64x 2</a:t>
            </a:r>
            <a:r>
              <a:rPr lang="en-AU" altLang="x-none" baseline="30000" dirty="0" err="1">
                <a:latin typeface="Arial" panose="020B0604020202020204" pitchFamily="34" charset="0"/>
                <a:cs typeface="Arial" panose="020B0604020202020204" pitchFamily="34" charset="0"/>
              </a:rPr>
              <a:t>64</a:t>
            </a:r>
            <a:r>
              <a:rPr lang="en-AU" altLang="x-none" dirty="0" err="1">
                <a:latin typeface="Arial" panose="020B0604020202020204" pitchFamily="34" charset="0"/>
                <a:cs typeface="Arial" panose="020B0604020202020204" pitchFamily="34" charset="0"/>
              </a:rPr>
              <a:t> = 2</a:t>
            </a:r>
            <a:r>
              <a:rPr lang="en-AU" altLang="x-none" baseline="30000" dirty="0" err="1">
                <a:latin typeface="Arial" panose="020B0604020202020204" pitchFamily="34" charset="0"/>
                <a:cs typeface="Arial" panose="020B0604020202020204" pitchFamily="34" charset="0"/>
              </a:rPr>
              <a:t>70</a:t>
            </a:r>
            <a:r>
              <a:rPr lang="en-AU" altLang="x-none" dirty="0" err="1">
                <a:latin typeface="Arial" panose="020B0604020202020204" pitchFamily="34" charset="0"/>
                <a:cs typeface="Arial" panose="020B0604020202020204" pitchFamily="34" charset="0"/>
              </a:rPr>
              <a:t> = 10</a:t>
            </a:r>
            <a:r>
              <a:rPr lang="en-AU" altLang="x-none" baseline="30000" dirty="0" err="1">
                <a:latin typeface="Arial" panose="020B0604020202020204" pitchFamily="34" charset="0"/>
                <a:cs typeface="Arial" panose="020B0604020202020204" pitchFamily="34" charset="0"/>
              </a:rPr>
              <a:t>21</a:t>
            </a:r>
            <a:r>
              <a:rPr lang="en-AU" altLang="x-none" dirty="0" err="1">
                <a:latin typeface="Arial" panose="020B0604020202020204" pitchFamily="34" charset="0"/>
                <a:cs typeface="Arial" panose="020B0604020202020204" pitchFamily="34" charset="0"/>
              </a:rPr>
              <a:t> bits. </a:t>
            </a:r>
            <a:r>
              <a:rPr lang="en-US" altLang="x-none" dirty="0" err="1">
                <a:latin typeface="Arial" panose="020B0604020202020204" pitchFamily="34" charset="0"/>
                <a:cs typeface="Arial" panose="020B0604020202020204" pitchFamily="34" charset="0"/>
              </a:rPr>
              <a:t>In considering these difficulties, Feistel points out that what is needed is an approximation to the ideal block cipher system for large n, built up out of components that are easily realizable.</a:t>
            </a:r>
            <a:endParaRPr lang="en-US" altLang="x-none" dirty="0" err="1">
              <a:latin typeface="Arial" panose="020B0604020202020204" pitchFamily="34" charset="0"/>
              <a:cs typeface="Arial" panose="020B0604020202020204" pitchFamily="34" charset="0"/>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AU" altLang="x-none" dirty="0" err="1">
              <a:latin typeface="Arial" panose="020B0604020202020204" pitchFamily="34" charset="0"/>
              <a:cs typeface="Arial" panose="020B0604020202020204" pitchFamily="34" charset="0"/>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AU" altLang="x-none" dirty="0" err="1">
              <a:latin typeface="Arial" panose="020B0604020202020204" pitchFamily="34" charset="0"/>
              <a:ea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lvl="0" algn="r" defTabSz="457200" eaLnBrk="1">
              <a:lnSpc>
                <a:spcPct val="100000"/>
              </a:lnSpc>
              <a:buClrTx/>
              <a:buSzPct val="100000"/>
              <a:buFontTx/>
              <a:buNone/>
              <a:tabLst>
                <a:tab pos="723900" algn="l"/>
                <a:tab pos="1447800" algn="l"/>
                <a:tab pos="2171700" algn="l"/>
                <a:tab pos="2895600" algn="l"/>
              </a:tabLst>
            </a:pPr>
            <a:fld id="{9A0DB2DC-4C9A-4742-B13C-FB6460FD3503}" type="slidenum">
              <a:rPr lang="en-AU" altLang="x-none" sz="1200" dirty="0" err="1">
                <a:solidFill>
                  <a:srgbClr val="000000"/>
                </a:solidFill>
                <a:latin typeface="Times New Roman" panose="02020603050405020304" pitchFamily="16" charset="0"/>
                <a:cs typeface="DejaVu Sans" charset="0"/>
              </a:rPr>
            </a:fld>
            <a:endParaRPr lang="en-AU" altLang="x-none" sz="1200" dirty="0" err="1">
              <a:solidFill>
                <a:srgbClr val="000000"/>
              </a:solidFill>
              <a:latin typeface="Times New Roman" panose="02020603050405020304" pitchFamily="16" charset="0"/>
              <a:ea typeface="DejaVu Sans" charset="0"/>
              <a:cs typeface="DejaVu Sans" charset="0"/>
            </a:endParaRPr>
          </a:p>
        </p:txBody>
      </p:sp>
      <p:sp>
        <p:nvSpPr>
          <p:cNvPr id="107521" name="Text Box 107520"/>
          <p:cNvSpPr txBox="1"/>
          <p:nvPr/>
        </p:nvSpPr>
        <p:spPr>
          <a:xfrm>
            <a:off x="3884613" y="8685213"/>
            <a:ext cx="2971800" cy="457200"/>
          </a:xfrm>
          <a:prstGeom prst="rect">
            <a:avLst/>
          </a:prstGeom>
          <a:noFill/>
          <a:ln w="9525">
            <a:noFill/>
          </a:ln>
        </p:spPr>
        <p:txBody>
          <a:bodyPr wrap="square" lIns="90000" tIns="46800" rIns="90000" bIns="46800" anchor="b" anchorCtr="0"/>
          <a:p>
            <a:pPr lvl="0" algn="r" defTabSz="457200"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fld>
            <a:endParaRPr lang="en-US" altLang="x-none" sz="1200" dirty="0" err="1"/>
          </a:p>
        </p:txBody>
      </p:sp>
      <p:sp>
        <p:nvSpPr>
          <p:cNvPr id="107522" name="Slide Image Placeholder 107521"/>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107523" name="Text Placeholder 107522"/>
          <p:cNvSpPr txBox="1"/>
          <p:nvPr>
            <p:ph type="body" idx="1"/>
          </p:nvPr>
        </p:nvSpPr>
        <p:spPr>
          <a:xfrm>
            <a:off x="685800" y="4343400"/>
            <a:ext cx="5486400" cy="4114800"/>
          </a:xfrm>
          <a:prstGeom prst="rect">
            <a:avLst/>
          </a:prstGeom>
          <a:noFill/>
          <a:ln w="9525">
            <a:noFill/>
          </a:ln>
        </p:spPr>
        <p:txBody>
          <a:bodyPr wrap="square" lIns="90000" tIns="46800" rIns="90000" bIns="46800" anchor="t" anchorCtr="0"/>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latin typeface="Arial" panose="020B0604020202020204" pitchFamily="34" charset="0"/>
                <a:ea typeface="MS PGothic" panose="020B0600070205080204" pitchFamily="32" charset="-128"/>
              </a:rPr>
              <a:t>Chapter 3 summary.</a:t>
            </a:r>
            <a:endParaRPr lang="en-US" altLang="x-none" dirty="0" err="1">
              <a:latin typeface="Arial" panose="020B0604020202020204" pitchFamily="34" charset="0"/>
              <a:ea typeface="MS PGothic" panose="020B0600070205080204" pitchFamily="32"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lvl="0" algn="r" defTabSz="457200" eaLnBrk="1">
              <a:lnSpc>
                <a:spcPct val="100000"/>
              </a:lnSpc>
              <a:buClrTx/>
              <a:buSzPct val="100000"/>
              <a:buFontTx/>
              <a:buNone/>
              <a:tabLst>
                <a:tab pos="723900" algn="l"/>
                <a:tab pos="1447800" algn="l"/>
                <a:tab pos="2171700" algn="l"/>
                <a:tab pos="2895600" algn="l"/>
              </a:tabLst>
            </a:pPr>
            <a:fld id="{9A0DB2DC-4C9A-4742-B13C-FB6460FD3503}" type="slidenum">
              <a:rPr lang="en-AU" altLang="x-none" sz="1200" dirty="0" err="1">
                <a:solidFill>
                  <a:srgbClr val="000000"/>
                </a:solidFill>
                <a:latin typeface="Times New Roman" panose="02020603050405020304" pitchFamily="16" charset="0"/>
                <a:cs typeface="DejaVu Sans" charset="0"/>
              </a:rPr>
            </a:fld>
            <a:endParaRPr lang="en-AU" altLang="x-none" sz="1200" dirty="0" err="1">
              <a:solidFill>
                <a:srgbClr val="000000"/>
              </a:solidFill>
              <a:latin typeface="Times New Roman" panose="02020603050405020304" pitchFamily="16" charset="0"/>
              <a:ea typeface="DejaVu Sans" charset="0"/>
              <a:cs typeface="DejaVu Sans" charset="0"/>
            </a:endParaRPr>
          </a:p>
        </p:txBody>
      </p:sp>
      <p:sp>
        <p:nvSpPr>
          <p:cNvPr id="62465" name="Text Box 62464"/>
          <p:cNvSpPr txBox="1"/>
          <p:nvPr/>
        </p:nvSpPr>
        <p:spPr>
          <a:xfrm>
            <a:off x="3884613" y="8685213"/>
            <a:ext cx="2971800" cy="457200"/>
          </a:xfrm>
          <a:prstGeom prst="rect">
            <a:avLst/>
          </a:prstGeom>
          <a:noFill/>
          <a:ln w="9525">
            <a:noFill/>
          </a:ln>
        </p:spPr>
        <p:txBody>
          <a:bodyPr wrap="square" lIns="90000" tIns="46800" rIns="90000" bIns="46800" anchor="b" anchorCtr="0"/>
          <a:p>
            <a:pPr lvl="0" algn="r" defTabSz="457200"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fld>
            <a:endParaRPr lang="en-US" altLang="x-none" sz="1200" dirty="0" err="1"/>
          </a:p>
        </p:txBody>
      </p:sp>
      <p:sp>
        <p:nvSpPr>
          <p:cNvPr id="62466" name="Slide Image Placeholder 62465"/>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62467" name="Text Placeholder 62466"/>
          <p:cNvSpPr txBox="1"/>
          <p:nvPr>
            <p:ph type="body" idx="1"/>
          </p:nvPr>
        </p:nvSpPr>
        <p:spPr>
          <a:xfrm>
            <a:off x="685800" y="4343400"/>
            <a:ext cx="5486400" cy="4114800"/>
          </a:xfrm>
          <a:prstGeom prst="rect">
            <a:avLst/>
          </a:prstGeom>
          <a:noFill/>
          <a:ln w="9525">
            <a:noFill/>
          </a:ln>
        </p:spPr>
        <p:txBody>
          <a:bodyPr wrap="square" lIns="90000" tIns="46800" rIns="90000" bIns="46800" anchor="t" anchorCtr="0"/>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dirty="0" err="1">
                <a:latin typeface="Arial" panose="020B0604020202020204" pitchFamily="34" charset="0"/>
                <a:cs typeface="Arial" panose="020B0604020202020204" pitchFamily="34" charset="0"/>
              </a:rPr>
              <a:t>Feistel refers to an </a:t>
            </a:r>
            <a:r>
              <a:rPr lang="en-AU" altLang="x-none" i="1" dirty="0" err="1">
                <a:latin typeface="Arial" panose="020B0604020202020204" pitchFamily="34" charset="0"/>
                <a:cs typeface="Arial" panose="020B0604020202020204" pitchFamily="34" charset="0"/>
              </a:rPr>
              <a:t>n</a:t>
            </a:r>
            <a:r>
              <a:rPr lang="en-AU" altLang="x-none" dirty="0" err="1">
                <a:latin typeface="Arial" panose="020B0604020202020204" pitchFamily="34" charset="0"/>
                <a:cs typeface="Arial" panose="020B0604020202020204" pitchFamily="34" charset="0"/>
              </a:rPr>
              <a:t>-bit general substitution as an ideal block cipher, because it allows for the maximum number of possible encryption mappings from the plaintext to ciphertext block. </a:t>
            </a:r>
            <a:r>
              <a:rPr lang="en-US" altLang="x-none" dirty="0" err="1">
                <a:latin typeface="Arial" panose="020B0604020202020204" pitchFamily="34" charset="0"/>
                <a:cs typeface="Arial" panose="020B0604020202020204" pitchFamily="34" charset="0"/>
              </a:rPr>
              <a:t>A 4-bit input produces one of 16 possible input states, which is mapped by the substitution cipher into a unique one of 16 possible output states, each of which is represented by 4 ciphertext bits. The encryption and decryption mappings can be defined by a tabulation, as shown in </a:t>
            </a:r>
            <a:r>
              <a:rPr lang="en-AU" altLang="x-none" dirty="0" err="1">
                <a:latin typeface="Arial" panose="020B0604020202020204" pitchFamily="34" charset="0"/>
                <a:cs typeface="Arial" panose="020B0604020202020204" pitchFamily="34" charset="0"/>
              </a:rPr>
              <a:t>Stallings Figure 3.2. It illustrates a tiny 4-bit substitution to show that each possible input can be arbitrarily mapped to any output - which is why its complexity grows so rapidly.</a:t>
            </a:r>
            <a:endParaRPr lang="en-AU" altLang="x-none" dirty="0" err="1">
              <a:latin typeface="Arial" panose="020B0604020202020204" pitchFamily="34" charset="0"/>
              <a:ea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lvl="0" algn="r" defTabSz="457200" eaLnBrk="1">
              <a:lnSpc>
                <a:spcPct val="100000"/>
              </a:lnSpc>
              <a:buClrTx/>
              <a:buSzPct val="100000"/>
              <a:buFontTx/>
              <a:buNone/>
              <a:tabLst>
                <a:tab pos="723900" algn="l"/>
                <a:tab pos="1447800" algn="l"/>
                <a:tab pos="2171700" algn="l"/>
                <a:tab pos="2895600" algn="l"/>
              </a:tabLst>
            </a:pPr>
            <a:fld id="{9A0DB2DC-4C9A-4742-B13C-FB6460FD3503}" type="slidenum">
              <a:rPr lang="en-AU" altLang="x-none" sz="1200" dirty="0" err="1">
                <a:solidFill>
                  <a:srgbClr val="000000"/>
                </a:solidFill>
                <a:latin typeface="Times New Roman" panose="02020603050405020304" pitchFamily="16" charset="0"/>
                <a:cs typeface="DejaVu Sans" charset="0"/>
              </a:rPr>
            </a:fld>
            <a:endParaRPr lang="en-AU" altLang="x-none" sz="1200" dirty="0" err="1">
              <a:solidFill>
                <a:srgbClr val="000000"/>
              </a:solidFill>
              <a:latin typeface="Times New Roman" panose="02020603050405020304" pitchFamily="16" charset="0"/>
              <a:ea typeface="DejaVu Sans" charset="0"/>
              <a:cs typeface="DejaVu Sans" charset="0"/>
            </a:endParaRPr>
          </a:p>
        </p:txBody>
      </p:sp>
      <p:sp>
        <p:nvSpPr>
          <p:cNvPr id="63489" name="Text Box 63488"/>
          <p:cNvSpPr txBox="1"/>
          <p:nvPr/>
        </p:nvSpPr>
        <p:spPr>
          <a:xfrm>
            <a:off x="3884613" y="8685213"/>
            <a:ext cx="2971800" cy="457200"/>
          </a:xfrm>
          <a:prstGeom prst="rect">
            <a:avLst/>
          </a:prstGeom>
          <a:noFill/>
          <a:ln w="9525">
            <a:noFill/>
          </a:ln>
        </p:spPr>
        <p:txBody>
          <a:bodyPr wrap="square" lIns="90000" tIns="46800" rIns="90000" bIns="46800" anchor="b" anchorCtr="0"/>
          <a:p>
            <a:pPr lvl="0" algn="r" defTabSz="457200"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fld>
            <a:endParaRPr lang="en-US" altLang="x-none" sz="1200" dirty="0" err="1"/>
          </a:p>
        </p:txBody>
      </p:sp>
      <p:sp>
        <p:nvSpPr>
          <p:cNvPr id="63490" name="Slide Image Placeholder 63489"/>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63491" name="Text Placeholder 63490"/>
          <p:cNvSpPr txBox="1"/>
          <p:nvPr>
            <p:ph type="body" idx="1"/>
          </p:nvPr>
        </p:nvSpPr>
        <p:spPr>
          <a:xfrm>
            <a:off x="685800" y="4343400"/>
            <a:ext cx="5486400" cy="4114800"/>
          </a:xfrm>
          <a:prstGeom prst="rect">
            <a:avLst/>
          </a:prstGeom>
          <a:noFill/>
          <a:ln w="9525">
            <a:noFill/>
          </a:ln>
        </p:spPr>
        <p:txBody>
          <a:bodyPr wrap="square" lIns="90000" tIns="46800" rIns="90000" bIns="46800" anchor="t" anchorCtr="0"/>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latin typeface="Arial" panose="020B0604020202020204" pitchFamily="34" charset="0"/>
                <a:ea typeface="MS PGothic" panose="020B0600070205080204" pitchFamily="32" charset="-128"/>
              </a:rPr>
              <a:t>Feistel proposed that we can approximate the ideal block cipher by utilizing the concept of a product cipher, which is the execution of two or more simple ciphers in sequence in such a way that the final result or product is cryptographically stronger than any of the component ciphers. In particular, Feistel proposed the use of a cipher that alternates substitutions and permutations, as a practical application of a proposal by Claude Shannon.</a:t>
            </a:r>
            <a:r>
              <a:rPr lang="en-AU" altLang="x-none" dirty="0" err="1">
                <a:latin typeface="Arial" panose="020B0604020202020204" pitchFamily="34" charset="0"/>
                <a:ea typeface="MS PGothic" panose="020B0600070205080204" pitchFamily="32" charset="-128"/>
              </a:rPr>
              <a:t> Claude Shannon’s 1949 paper has the key ideas that led to the development of modern block ciphers. Critically, it was the technique of layering groups of S-boxes separated by a larger P-box to form the S-P network, a complex form of a product cipher. He also introduced the ideas of </a:t>
            </a:r>
            <a:r>
              <a:rPr lang="en-AU" altLang="x-none" i="1" dirty="0" err="1">
                <a:latin typeface="Arial" panose="020B0604020202020204" pitchFamily="34" charset="0"/>
                <a:ea typeface="MS PGothic" panose="020B0600070205080204" pitchFamily="32" charset="-128"/>
              </a:rPr>
              <a:t>confusion</a:t>
            </a:r>
            <a:r>
              <a:rPr lang="en-AU" altLang="x-none" dirty="0" err="1">
                <a:latin typeface="Arial" panose="020B0604020202020204" pitchFamily="34" charset="0"/>
                <a:ea typeface="MS PGothic" panose="020B0600070205080204" pitchFamily="32" charset="-128"/>
              </a:rPr>
              <a:t> and </a:t>
            </a:r>
            <a:r>
              <a:rPr lang="en-AU" altLang="x-none" i="1" dirty="0" err="1">
                <a:latin typeface="Arial" panose="020B0604020202020204" pitchFamily="34" charset="0"/>
                <a:ea typeface="MS PGothic" panose="020B0600070205080204" pitchFamily="32" charset="-128"/>
              </a:rPr>
              <a:t>diffusion</a:t>
            </a:r>
            <a:r>
              <a:rPr lang="en-AU" altLang="x-none" dirty="0" err="1">
                <a:latin typeface="Arial" panose="020B0604020202020204" pitchFamily="34" charset="0"/>
                <a:ea typeface="MS PGothic" panose="020B0600070205080204" pitchFamily="32" charset="-128"/>
              </a:rPr>
              <a:t>, notionally provided by S-boxes and P-boxes (in conjunction with S-boxes).</a:t>
            </a:r>
            <a:endParaRPr lang="en-AU" altLang="x-none" dirty="0" err="1">
              <a:latin typeface="Arial" panose="020B0604020202020204" pitchFamily="34" charset="0"/>
              <a:ea typeface="MS PGothic" panose="020B0600070205080204" pitchFamily="32"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lvl="0" algn="r" defTabSz="457200" eaLnBrk="1">
              <a:lnSpc>
                <a:spcPct val="100000"/>
              </a:lnSpc>
              <a:buClrTx/>
              <a:buSzPct val="100000"/>
              <a:buFontTx/>
              <a:buNone/>
              <a:tabLst>
                <a:tab pos="723900" algn="l"/>
                <a:tab pos="1447800" algn="l"/>
                <a:tab pos="2171700" algn="l"/>
                <a:tab pos="2895600" algn="l"/>
              </a:tabLst>
            </a:pPr>
            <a:fld id="{9A0DB2DC-4C9A-4742-B13C-FB6460FD3503}" type="slidenum">
              <a:rPr lang="en-AU" altLang="x-none" sz="1200" dirty="0" err="1">
                <a:solidFill>
                  <a:srgbClr val="000000"/>
                </a:solidFill>
                <a:latin typeface="Times New Roman" panose="02020603050405020304" pitchFamily="16" charset="0"/>
                <a:cs typeface="DejaVu Sans" charset="0"/>
              </a:rPr>
            </a:fld>
            <a:endParaRPr lang="en-AU" altLang="x-none" sz="1200" dirty="0" err="1">
              <a:solidFill>
                <a:srgbClr val="000000"/>
              </a:solidFill>
              <a:latin typeface="Times New Roman" panose="02020603050405020304" pitchFamily="16" charset="0"/>
              <a:ea typeface="DejaVu Sans" charset="0"/>
              <a:cs typeface="DejaVu Sans" charset="0"/>
            </a:endParaRPr>
          </a:p>
        </p:txBody>
      </p:sp>
      <p:sp>
        <p:nvSpPr>
          <p:cNvPr id="64513" name="Text Box 64512"/>
          <p:cNvSpPr txBox="1"/>
          <p:nvPr/>
        </p:nvSpPr>
        <p:spPr>
          <a:xfrm>
            <a:off x="3884613" y="8685213"/>
            <a:ext cx="2971800" cy="457200"/>
          </a:xfrm>
          <a:prstGeom prst="rect">
            <a:avLst/>
          </a:prstGeom>
          <a:noFill/>
          <a:ln w="9525">
            <a:noFill/>
          </a:ln>
        </p:spPr>
        <p:txBody>
          <a:bodyPr wrap="square" lIns="90000" tIns="46800" rIns="90000" bIns="46800" anchor="b" anchorCtr="0"/>
          <a:p>
            <a:pPr lvl="0" algn="r" defTabSz="457200"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fld>
            <a:endParaRPr lang="en-US" altLang="x-none" sz="1200" dirty="0" err="1"/>
          </a:p>
        </p:txBody>
      </p:sp>
      <p:sp>
        <p:nvSpPr>
          <p:cNvPr id="64514" name="Slide Image Placeholder 64513"/>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64515" name="Text Placeholder 64514"/>
          <p:cNvSpPr txBox="1"/>
          <p:nvPr>
            <p:ph type="body" idx="1"/>
          </p:nvPr>
        </p:nvSpPr>
        <p:spPr>
          <a:xfrm>
            <a:off x="685800" y="4343400"/>
            <a:ext cx="5486400" cy="4114800"/>
          </a:xfrm>
          <a:prstGeom prst="rect">
            <a:avLst/>
          </a:prstGeom>
          <a:noFill/>
          <a:ln w="9525">
            <a:noFill/>
          </a:ln>
        </p:spPr>
        <p:txBody>
          <a:bodyPr wrap="square" lIns="90000" tIns="46800" rIns="90000" bIns="46800" anchor="t" anchorCtr="0"/>
          <a:p>
            <a:pPr lvl="0" defTabSz="457200" eaLnBrk="1" hangingPunct="1">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dirty="0" err="1">
                <a:ea typeface="MS PGothic" panose="020B0600070205080204" pitchFamily="32" charset="-128"/>
              </a:rPr>
              <a:t>The terms diffusion and confusion were introduced by Claude Shannon to capture the two basic building blocks for any cryptographic system. </a:t>
            </a:r>
            <a:r>
              <a:rPr lang="en-US" altLang="x-none" dirty="0" err="1">
                <a:latin typeface="Arial" panose="020B0604020202020204" pitchFamily="34" charset="0"/>
                <a:ea typeface="MS PGothic" panose="020B0600070205080204" pitchFamily="32" charset="-128"/>
              </a:rPr>
              <a:t>Shannon's concern was to thwart cryptanalysis based on statistical analysis. </a:t>
            </a:r>
            <a:r>
              <a:rPr lang="en-AU" altLang="x-none" dirty="0" err="1">
                <a:latin typeface="Arial" panose="020B0604020202020204" pitchFamily="34" charset="0"/>
                <a:ea typeface="MS PGothic" panose="020B0600070205080204" pitchFamily="32" charset="-128"/>
              </a:rPr>
              <a:t>Every block cipher involves a transformation of a block of plaintext into a block of ciphertext, where the transformation depends on the key. The mechanism of diffusion seeks to make the statistical relationship between the plaintext and ciphertext as complex as possible in order to thwart attempts to deduce the key. Confusion</a:t>
            </a:r>
            <a:r>
              <a:rPr lang="en-AU" altLang="x-none" b="1" dirty="0" err="1">
                <a:latin typeface="Arial" panose="020B0604020202020204" pitchFamily="34" charset="0"/>
                <a:ea typeface="MS PGothic" panose="020B0600070205080204" pitchFamily="32" charset="-128"/>
              </a:rPr>
              <a:t> </a:t>
            </a:r>
            <a:r>
              <a:rPr lang="en-AU" altLang="x-none" dirty="0" err="1">
                <a:latin typeface="Arial" panose="020B0604020202020204" pitchFamily="34" charset="0"/>
                <a:ea typeface="MS PGothic" panose="020B0600070205080204" pitchFamily="32" charset="-128"/>
              </a:rPr>
              <a:t>seeks to make the relationship between the statistics of the ciphertext and the value of the encryption key as complex as possible, again to thwart attempts to discover the key.</a:t>
            </a:r>
            <a:endParaRPr lang="en-AU" altLang="x-none" dirty="0" err="1">
              <a:latin typeface="Arial" panose="020B0604020202020204" pitchFamily="34" charset="0"/>
              <a:ea typeface="MS PGothic" panose="020B0600070205080204" pitchFamily="32" charset="-128"/>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dirty="0" err="1">
                <a:latin typeface="Arial" panose="020B0604020202020204" pitchFamily="34" charset="0"/>
                <a:ea typeface="MS PGothic" panose="020B0600070205080204" pitchFamily="32" charset="-128"/>
              </a:rPr>
              <a:t>So successful are diffusion and confusion in capturing the essence of the desired attributes of a block cipher that they have become the cornerstone of modern block cipher design.</a:t>
            </a:r>
            <a:endParaRPr lang="en-AU" altLang="x-none" dirty="0" err="1">
              <a:latin typeface="Arial" panose="020B0604020202020204" pitchFamily="34" charset="0"/>
              <a:ea typeface="MS PGothic" panose="020B0600070205080204" pitchFamily="32" charset="-128"/>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AU" altLang="x-none" dirty="0" err="1">
              <a:latin typeface="Arial" panose="020B0604020202020204" pitchFamily="34" charset="0"/>
              <a:ea typeface="MS PGothic" panose="020B0600070205080204" pitchFamily="32" charset="-128"/>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AU" altLang="x-none" dirty="0" err="1">
              <a:latin typeface="Arial" panose="020B0604020202020204" pitchFamily="34" charset="0"/>
              <a:ea typeface="MS PGothic" panose="020B0600070205080204" pitchFamily="32" charset="-128"/>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AU" altLang="x-none" dirty="0" err="1">
              <a:latin typeface="Arial" panose="020B0604020202020204" pitchFamily="34" charset="0"/>
              <a:ea typeface="MS PGothic" panose="020B0600070205080204" pitchFamily="32"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lvl="0" algn="r" defTabSz="457200" eaLnBrk="1">
              <a:lnSpc>
                <a:spcPct val="100000"/>
              </a:lnSpc>
              <a:buClrTx/>
              <a:buSzPct val="100000"/>
              <a:buFontTx/>
              <a:buNone/>
              <a:tabLst>
                <a:tab pos="723900" algn="l"/>
                <a:tab pos="1447800" algn="l"/>
                <a:tab pos="2171700" algn="l"/>
                <a:tab pos="2895600" algn="l"/>
              </a:tabLst>
            </a:pPr>
            <a:fld id="{9A0DB2DC-4C9A-4742-B13C-FB6460FD3503}" type="slidenum">
              <a:rPr lang="en-AU" altLang="x-none" sz="1200" dirty="0" err="1">
                <a:solidFill>
                  <a:srgbClr val="000000"/>
                </a:solidFill>
                <a:latin typeface="Times New Roman" panose="02020603050405020304" pitchFamily="16" charset="0"/>
                <a:cs typeface="DejaVu Sans" charset="0"/>
              </a:rPr>
            </a:fld>
            <a:endParaRPr lang="en-AU" altLang="x-none" sz="1200" dirty="0" err="1">
              <a:solidFill>
                <a:srgbClr val="000000"/>
              </a:solidFill>
              <a:latin typeface="Times New Roman" panose="02020603050405020304" pitchFamily="16" charset="0"/>
              <a:ea typeface="DejaVu Sans" charset="0"/>
              <a:cs typeface="DejaVu Sans" charset="0"/>
            </a:endParaRPr>
          </a:p>
        </p:txBody>
      </p:sp>
      <p:sp>
        <p:nvSpPr>
          <p:cNvPr id="65537" name="Text Box 65536"/>
          <p:cNvSpPr txBox="1"/>
          <p:nvPr/>
        </p:nvSpPr>
        <p:spPr>
          <a:xfrm>
            <a:off x="3884613" y="8685213"/>
            <a:ext cx="2971800" cy="457200"/>
          </a:xfrm>
          <a:prstGeom prst="rect">
            <a:avLst/>
          </a:prstGeom>
          <a:noFill/>
          <a:ln w="9525">
            <a:noFill/>
          </a:ln>
        </p:spPr>
        <p:txBody>
          <a:bodyPr wrap="square" lIns="90000" tIns="46800" rIns="90000" bIns="46800" anchor="b" anchorCtr="0"/>
          <a:p>
            <a:pPr lvl="0" algn="r" defTabSz="457200"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sz="1200" dirty="0" err="1"/>
            </a:fld>
            <a:endParaRPr lang="en-US" altLang="x-none" sz="1200" dirty="0" err="1"/>
          </a:p>
        </p:txBody>
      </p:sp>
      <p:sp>
        <p:nvSpPr>
          <p:cNvPr id="65538" name="Slide Image Placeholder 65537"/>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65539" name="Text Placeholder 65538"/>
          <p:cNvSpPr txBox="1"/>
          <p:nvPr>
            <p:ph type="body" idx="1"/>
          </p:nvPr>
        </p:nvSpPr>
        <p:spPr>
          <a:xfrm>
            <a:off x="685800" y="4343400"/>
            <a:ext cx="5486400" cy="4114800"/>
          </a:xfrm>
          <a:prstGeom prst="rect">
            <a:avLst/>
          </a:prstGeom>
          <a:noFill/>
          <a:ln w="9525">
            <a:noFill/>
          </a:ln>
        </p:spPr>
        <p:txBody>
          <a:bodyPr wrap="square" lIns="90000" tIns="46800" rIns="90000" bIns="46800" anchor="t" anchorCtr="0"/>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dirty="0" err="1">
                <a:latin typeface="Arial" panose="020B0604020202020204" pitchFamily="34" charset="0"/>
                <a:ea typeface="MS PGothic" panose="020B0600070205080204" pitchFamily="32" charset="-128"/>
              </a:rPr>
              <a:t>Horst Feistel, working at IBM Thomas J Watson Research Labs devised a suitable invertible cipher structure in early 70's.</a:t>
            </a:r>
            <a:endParaRPr lang="en-AU" altLang="x-none" dirty="0" err="1">
              <a:latin typeface="Arial" panose="020B0604020202020204" pitchFamily="34" charset="0"/>
              <a:ea typeface="MS PGothic" panose="020B0600070205080204" pitchFamily="32" charset="-128"/>
            </a:endParaRPr>
          </a:p>
          <a:p>
            <a:pPr lvl="0" defTabSz="457200" eaLnBrk="1"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dirty="0" err="1">
                <a:latin typeface="Arial" panose="020B0604020202020204" pitchFamily="34" charset="0"/>
                <a:ea typeface="MS PGothic" panose="020B0600070205080204" pitchFamily="32" charset="-128"/>
              </a:rPr>
              <a:t>One of Feistel's main contributions was the invention of a suitable structure which adapted Shannon's S-P network in an easily inverted structure. It partitions input block into two halves which are </a:t>
            </a:r>
            <a:r>
              <a:rPr lang="en-US" altLang="x-none" dirty="0" err="1">
                <a:latin typeface="Arial" panose="020B0604020202020204" pitchFamily="34" charset="0"/>
                <a:ea typeface="MS PGothic" panose="020B0600070205080204" pitchFamily="32" charset="-128"/>
              </a:rPr>
              <a:t>processed through multiple rounds which perform a substitution on left data half</a:t>
            </a:r>
            <a:r>
              <a:rPr lang="en-AU" altLang="x-none" dirty="0" err="1">
                <a:latin typeface="Arial" panose="020B0604020202020204" pitchFamily="34" charset="0"/>
                <a:ea typeface="MS PGothic" panose="020B0600070205080204" pitchFamily="32" charset="-128"/>
              </a:rPr>
              <a:t>, based on round function of right half &amp; subkey, and then have permutation swapping halves. Essentially the same h/w or s/w is used for both encryption and decryption, with just a slight change in how the keys are used. One layer of S-boxes and the following P-box are used to form the round function. </a:t>
            </a:r>
            <a:endParaRPr lang="en-AU" altLang="x-none" dirty="0" err="1">
              <a:latin typeface="Arial" panose="020B0604020202020204" pitchFamily="34" charset="0"/>
              <a:ea typeface="MS PGothic" panose="020B0600070205080204" pitchFamily="32"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6" name="Slide Number Placeholder 5"/>
          <p:cNvSpPr>
            <a:spLocks noGrp="1"/>
          </p:cNvSpPr>
          <p:nvPr>
            <p:ph type="sldNum" sz="quarter" idx="12"/>
          </p:nvPr>
        </p:nvSpPr>
        <p:spPr/>
        <p:txBody>
          <a:bodyPr/>
          <a:lstStyle/>
          <a:p>
            <a:pPr lvl="0" defTabSz="45720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Slide Number Placeholder 5"/>
          <p:cNvSpPr>
            <a:spLocks noGrp="1"/>
          </p:cNvSpPr>
          <p:nvPr>
            <p:ph type="sldNum" sz="quarter" idx="12"/>
          </p:nvPr>
        </p:nvSpPr>
        <p:spPr/>
        <p:txBody>
          <a:bodyPr/>
          <a:lstStyle/>
          <a:p>
            <a:pPr lvl="0" defTabSz="45720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019" y="130175"/>
            <a:ext cx="2056606" cy="59975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30175"/>
            <a:ext cx="6050595" cy="599757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Slide Number Placeholder 5"/>
          <p:cNvSpPr>
            <a:spLocks noGrp="1"/>
          </p:cNvSpPr>
          <p:nvPr>
            <p:ph type="sldNum" sz="quarter" idx="12"/>
          </p:nvPr>
        </p:nvSpPr>
        <p:spPr/>
        <p:txBody>
          <a:bodyPr/>
          <a:lstStyle/>
          <a:p>
            <a:pPr lvl="0" defTabSz="45720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6" name="Slide Number Placeholder 5"/>
          <p:cNvSpPr>
            <a:spLocks noGrp="1"/>
          </p:cNvSpPr>
          <p:nvPr>
            <p:ph type="sldNum" sz="quarter" idx="12"/>
          </p:nvPr>
        </p:nvSpPr>
        <p:spPr/>
        <p:txBody>
          <a:bodyPr/>
          <a:lstStyle/>
          <a:p>
            <a:pPr lvl="0" defTabSz="457200" eaLnBrk="1">
              <a:lnSpc>
                <a:spcPct val="100000"/>
              </a:lnSpc>
              <a:buClrTx/>
              <a:buSzPct val="100000"/>
              <a:buNone/>
              <a:tabLst>
                <a:tab pos="723900" algn="l"/>
                <a:tab pos="1447800" algn="l"/>
              </a:tabLst>
            </a:pPr>
            <a:fld id="{9A0DB2DC-4C9A-4742-B13C-FB6460FD3503}" type="slidenum">
              <a:rPr lang="en-US" altLang="x-none" dirty="0" err="1">
                <a:effectLst>
                  <a:outerShdw blurRad="38100" dist="38100" dir="2700000">
                    <a:srgbClr val="FFFFFF"/>
                  </a:outerShdw>
                </a:effectLst>
                <a:cs typeface="DejaVu Sans" charset="0"/>
              </a:rPr>
            </a:fld>
            <a:endParaRPr lang="en-US" altLang="x-none" dirty="0" err="1">
              <a:effectLst>
                <a:outerShdw blurRad="38100" dist="38100" dir="2700000">
                  <a:srgbClr val="FFFFFF"/>
                </a:outerShdw>
              </a:effectLst>
              <a:cs typeface="DejaVu Sans"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Slide Number Placeholder 5"/>
          <p:cNvSpPr>
            <a:spLocks noGrp="1"/>
          </p:cNvSpPr>
          <p:nvPr>
            <p:ph type="sldNum" sz="quarter" idx="12"/>
          </p:nvPr>
        </p:nvSpPr>
        <p:spPr/>
        <p:txBody>
          <a:bodyPr/>
          <a:lstStyle/>
          <a:p>
            <a:pPr lvl="0" defTabSz="457200" eaLnBrk="1">
              <a:lnSpc>
                <a:spcPct val="100000"/>
              </a:lnSpc>
              <a:buClrTx/>
              <a:buSzPct val="100000"/>
              <a:buNone/>
              <a:tabLst>
                <a:tab pos="723900" algn="l"/>
                <a:tab pos="1447800" algn="l"/>
              </a:tabLst>
            </a:pPr>
            <a:fld id="{9A0DB2DC-4C9A-4742-B13C-FB6460FD3503}" type="slidenum">
              <a:rPr lang="en-US" altLang="x-none" dirty="0" err="1">
                <a:effectLst>
                  <a:outerShdw blurRad="38100" dist="38100" dir="2700000">
                    <a:srgbClr val="FFFFFF"/>
                  </a:outerShdw>
                </a:effectLst>
                <a:cs typeface="DejaVu Sans" charset="0"/>
              </a:rPr>
            </a:fld>
            <a:endParaRPr lang="en-US" altLang="x-none" dirty="0" err="1">
              <a:effectLst>
                <a:outerShdw blurRad="38100" dist="38100" dir="2700000">
                  <a:srgbClr val="FFFFFF"/>
                </a:outerShdw>
              </a:effectLst>
              <a:cs typeface="DejaVu Sans"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6" name="Slide Number Placeholder 5"/>
          <p:cNvSpPr>
            <a:spLocks noGrp="1"/>
          </p:cNvSpPr>
          <p:nvPr>
            <p:ph type="sldNum" sz="quarter" idx="12"/>
          </p:nvPr>
        </p:nvSpPr>
        <p:spPr/>
        <p:txBody>
          <a:bodyPr/>
          <a:lstStyle/>
          <a:p>
            <a:pPr lvl="0" defTabSz="457200" eaLnBrk="1">
              <a:lnSpc>
                <a:spcPct val="100000"/>
              </a:lnSpc>
              <a:buClrTx/>
              <a:buSzPct val="100000"/>
              <a:buNone/>
              <a:tabLst>
                <a:tab pos="723900" algn="l"/>
                <a:tab pos="1447800" algn="l"/>
              </a:tabLst>
            </a:pPr>
            <a:fld id="{9A0DB2DC-4C9A-4742-B13C-FB6460FD3503}" type="slidenum">
              <a:rPr lang="en-US" altLang="x-none" dirty="0" err="1">
                <a:effectLst>
                  <a:outerShdw blurRad="38100" dist="38100" dir="2700000">
                    <a:srgbClr val="FFFFFF"/>
                  </a:outerShdw>
                </a:effectLst>
                <a:cs typeface="DejaVu Sans" charset="0"/>
              </a:rPr>
            </a:fld>
            <a:endParaRPr lang="en-US" altLang="x-none" dirty="0" err="1">
              <a:effectLst>
                <a:outerShdw blurRad="38100" dist="38100" dir="2700000">
                  <a:srgbClr val="FFFFFF"/>
                </a:outerShdw>
              </a:effectLst>
              <a:cs typeface="DejaVu Sans"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0948" cy="445135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2677" y="1676400"/>
            <a:ext cx="4030948" cy="445135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Slide Number Placeholder 6"/>
          <p:cNvSpPr>
            <a:spLocks noGrp="1"/>
          </p:cNvSpPr>
          <p:nvPr>
            <p:ph type="sldNum" sz="quarter" idx="12"/>
          </p:nvPr>
        </p:nvSpPr>
        <p:spPr/>
        <p:txBody>
          <a:bodyPr/>
          <a:lstStyle/>
          <a:p>
            <a:pPr lvl="0" defTabSz="457200" eaLnBrk="1">
              <a:lnSpc>
                <a:spcPct val="100000"/>
              </a:lnSpc>
              <a:buClrTx/>
              <a:buSzPct val="100000"/>
              <a:buNone/>
              <a:tabLst>
                <a:tab pos="723900" algn="l"/>
                <a:tab pos="1447800" algn="l"/>
              </a:tabLst>
            </a:pPr>
            <a:fld id="{9A0DB2DC-4C9A-4742-B13C-FB6460FD3503}" type="slidenum">
              <a:rPr lang="en-US" altLang="x-none" dirty="0" err="1">
                <a:effectLst>
                  <a:outerShdw blurRad="38100" dist="38100" dir="2700000">
                    <a:srgbClr val="FFFFFF"/>
                  </a:outerShdw>
                </a:effectLst>
                <a:cs typeface="DejaVu Sans" charset="0"/>
              </a:rPr>
            </a:fld>
            <a:endParaRPr lang="en-US" altLang="x-none" dirty="0" err="1">
              <a:effectLst>
                <a:outerShdw blurRad="38100" dist="38100" dir="2700000">
                  <a:srgbClr val="FFFFFF"/>
                </a:outerShdw>
              </a:effectLst>
              <a:cs typeface="DejaVu Sans"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9" name="Slide Number Placeholder 8"/>
          <p:cNvSpPr>
            <a:spLocks noGrp="1"/>
          </p:cNvSpPr>
          <p:nvPr>
            <p:ph type="sldNum" sz="quarter" idx="12"/>
          </p:nvPr>
        </p:nvSpPr>
        <p:spPr/>
        <p:txBody>
          <a:bodyPr/>
          <a:lstStyle/>
          <a:p>
            <a:pPr lvl="0" defTabSz="457200" eaLnBrk="1">
              <a:lnSpc>
                <a:spcPct val="100000"/>
              </a:lnSpc>
              <a:buClrTx/>
              <a:buSzPct val="100000"/>
              <a:buNone/>
              <a:tabLst>
                <a:tab pos="723900" algn="l"/>
                <a:tab pos="1447800" algn="l"/>
              </a:tabLst>
            </a:pPr>
            <a:fld id="{9A0DB2DC-4C9A-4742-B13C-FB6460FD3503}" type="slidenum">
              <a:rPr lang="en-US" altLang="x-none" dirty="0" err="1">
                <a:effectLst>
                  <a:outerShdw blurRad="38100" dist="38100" dir="2700000">
                    <a:srgbClr val="FFFFFF"/>
                  </a:outerShdw>
                </a:effectLst>
                <a:cs typeface="DejaVu Sans" charset="0"/>
              </a:rPr>
            </a:fld>
            <a:endParaRPr lang="en-US" altLang="x-none" dirty="0" err="1">
              <a:effectLst>
                <a:outerShdw blurRad="38100" dist="38100" dir="2700000">
                  <a:srgbClr val="FFFFFF"/>
                </a:outerShdw>
              </a:effectLst>
              <a:cs typeface="DejaVu Sans"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pPr lvl="0" defTabSz="457200" eaLnBrk="1">
              <a:lnSpc>
                <a:spcPct val="100000"/>
              </a:lnSpc>
              <a:buClrTx/>
              <a:buSzPct val="100000"/>
              <a:buNone/>
              <a:tabLst>
                <a:tab pos="723900" algn="l"/>
                <a:tab pos="1447800" algn="l"/>
              </a:tabLst>
            </a:pPr>
            <a:fld id="{9A0DB2DC-4C9A-4742-B13C-FB6460FD3503}" type="slidenum">
              <a:rPr lang="en-US" altLang="x-none" dirty="0" err="1">
                <a:effectLst>
                  <a:outerShdw blurRad="38100" dist="38100" dir="2700000">
                    <a:srgbClr val="FFFFFF"/>
                  </a:outerShdw>
                </a:effectLst>
                <a:cs typeface="DejaVu Sans" charset="0"/>
              </a:rPr>
            </a:fld>
            <a:endParaRPr lang="en-US" altLang="x-none" dirty="0" err="1">
              <a:effectLst>
                <a:outerShdw blurRad="38100" dist="38100" dir="2700000">
                  <a:srgbClr val="FFFFFF"/>
                </a:outerShdw>
              </a:effectLst>
              <a:cs typeface="DejaVu Sans"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defTabSz="457200" eaLnBrk="1">
              <a:lnSpc>
                <a:spcPct val="100000"/>
              </a:lnSpc>
              <a:buClrTx/>
              <a:buSzPct val="100000"/>
              <a:buNone/>
              <a:tabLst>
                <a:tab pos="723900" algn="l"/>
                <a:tab pos="1447800" algn="l"/>
              </a:tabLst>
            </a:pPr>
            <a:fld id="{9A0DB2DC-4C9A-4742-B13C-FB6460FD3503}" type="slidenum">
              <a:rPr lang="en-US" altLang="x-none" dirty="0" err="1">
                <a:effectLst>
                  <a:outerShdw blurRad="38100" dist="38100" dir="2700000">
                    <a:srgbClr val="FFFFFF"/>
                  </a:outerShdw>
                </a:effectLst>
                <a:cs typeface="DejaVu Sans" charset="0"/>
              </a:rPr>
            </a:fld>
            <a:endParaRPr lang="en-US" altLang="x-none" dirty="0" err="1">
              <a:effectLst>
                <a:outerShdw blurRad="38100" dist="38100" dir="2700000">
                  <a:srgbClr val="FFFFFF"/>
                </a:outerShdw>
              </a:effectLst>
              <a:cs typeface="DejaVu Sans"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7" name="Slide Number Placeholder 6"/>
          <p:cNvSpPr>
            <a:spLocks noGrp="1"/>
          </p:cNvSpPr>
          <p:nvPr>
            <p:ph type="sldNum" sz="quarter" idx="12"/>
          </p:nvPr>
        </p:nvSpPr>
        <p:spPr/>
        <p:txBody>
          <a:bodyPr/>
          <a:lstStyle/>
          <a:p>
            <a:pPr lvl="0" defTabSz="457200" eaLnBrk="1">
              <a:lnSpc>
                <a:spcPct val="100000"/>
              </a:lnSpc>
              <a:buClrTx/>
              <a:buSzPct val="100000"/>
              <a:buNone/>
              <a:tabLst>
                <a:tab pos="723900" algn="l"/>
                <a:tab pos="1447800" algn="l"/>
              </a:tabLst>
            </a:pPr>
            <a:fld id="{9A0DB2DC-4C9A-4742-B13C-FB6460FD3503}" type="slidenum">
              <a:rPr lang="en-US" altLang="x-none" dirty="0" err="1">
                <a:effectLst>
                  <a:outerShdw blurRad="38100" dist="38100" dir="2700000">
                    <a:srgbClr val="FFFFFF"/>
                  </a:outerShdw>
                </a:effectLst>
                <a:cs typeface="DejaVu Sans" charset="0"/>
              </a:rPr>
            </a:fld>
            <a:endParaRPr lang="en-US" altLang="x-none" dirty="0" err="1">
              <a:effectLst>
                <a:outerShdw blurRad="38100" dist="38100" dir="2700000">
                  <a:srgbClr val="FFFFFF"/>
                </a:outerShdw>
              </a:effectLst>
              <a:cs typeface="DejaVu Sans"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Slide Number Placeholder 5"/>
          <p:cNvSpPr>
            <a:spLocks noGrp="1"/>
          </p:cNvSpPr>
          <p:nvPr>
            <p:ph type="sldNum" sz="quarter" idx="12"/>
          </p:nvPr>
        </p:nvSpPr>
        <p:spPr/>
        <p:txBody>
          <a:bodyPr/>
          <a:lstStyle/>
          <a:p>
            <a:pPr lvl="0" defTabSz="45720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7" name="Slide Number Placeholder 6"/>
          <p:cNvSpPr>
            <a:spLocks noGrp="1"/>
          </p:cNvSpPr>
          <p:nvPr>
            <p:ph type="sldNum" sz="quarter" idx="12"/>
          </p:nvPr>
        </p:nvSpPr>
        <p:spPr/>
        <p:txBody>
          <a:bodyPr/>
          <a:lstStyle/>
          <a:p>
            <a:pPr lvl="0" defTabSz="457200" eaLnBrk="1">
              <a:lnSpc>
                <a:spcPct val="100000"/>
              </a:lnSpc>
              <a:buClrTx/>
              <a:buSzPct val="100000"/>
              <a:buNone/>
              <a:tabLst>
                <a:tab pos="723900" algn="l"/>
                <a:tab pos="1447800" algn="l"/>
              </a:tabLst>
            </a:pPr>
            <a:fld id="{9A0DB2DC-4C9A-4742-B13C-FB6460FD3503}" type="slidenum">
              <a:rPr lang="en-US" altLang="x-none" dirty="0" err="1">
                <a:effectLst>
                  <a:outerShdw blurRad="38100" dist="38100" dir="2700000">
                    <a:srgbClr val="FFFFFF"/>
                  </a:outerShdw>
                </a:effectLst>
                <a:cs typeface="DejaVu Sans" charset="0"/>
              </a:rPr>
            </a:fld>
            <a:endParaRPr lang="en-US" altLang="x-none" dirty="0" err="1">
              <a:effectLst>
                <a:outerShdw blurRad="38100" dist="38100" dir="2700000">
                  <a:srgbClr val="FFFFFF"/>
                </a:outerShdw>
              </a:effectLst>
              <a:cs typeface="DejaVu Sans" charset="0"/>
            </a:endParaRP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Slide Number Placeholder 5"/>
          <p:cNvSpPr>
            <a:spLocks noGrp="1"/>
          </p:cNvSpPr>
          <p:nvPr>
            <p:ph type="sldNum" sz="quarter" idx="12"/>
          </p:nvPr>
        </p:nvSpPr>
        <p:spPr/>
        <p:txBody>
          <a:bodyPr/>
          <a:lstStyle/>
          <a:p>
            <a:pPr lvl="0" defTabSz="457200" eaLnBrk="1">
              <a:lnSpc>
                <a:spcPct val="100000"/>
              </a:lnSpc>
              <a:buClrTx/>
              <a:buSzPct val="100000"/>
              <a:buNone/>
              <a:tabLst>
                <a:tab pos="723900" algn="l"/>
                <a:tab pos="1447800" algn="l"/>
              </a:tabLst>
            </a:pPr>
            <a:fld id="{9A0DB2DC-4C9A-4742-B13C-FB6460FD3503}" type="slidenum">
              <a:rPr lang="en-US" altLang="x-none" dirty="0" err="1">
                <a:effectLst>
                  <a:outerShdw blurRad="38100" dist="38100" dir="2700000">
                    <a:srgbClr val="FFFFFF"/>
                  </a:outerShdw>
                </a:effectLst>
                <a:cs typeface="DejaVu Sans" charset="0"/>
              </a:rPr>
            </a:fld>
            <a:endParaRPr lang="en-US" altLang="x-none" dirty="0" err="1">
              <a:effectLst>
                <a:outerShdw blurRad="38100" dist="38100" dir="2700000">
                  <a:srgbClr val="FFFFFF"/>
                </a:outerShdw>
              </a:effectLst>
              <a:cs typeface="DejaVu Sans"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019" y="130175"/>
            <a:ext cx="2056606" cy="59975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30175"/>
            <a:ext cx="6050595" cy="599757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Slide Number Placeholder 5"/>
          <p:cNvSpPr>
            <a:spLocks noGrp="1"/>
          </p:cNvSpPr>
          <p:nvPr>
            <p:ph type="sldNum" sz="quarter" idx="12"/>
          </p:nvPr>
        </p:nvSpPr>
        <p:spPr/>
        <p:txBody>
          <a:bodyPr/>
          <a:lstStyle/>
          <a:p>
            <a:pPr lvl="0" defTabSz="457200" eaLnBrk="1">
              <a:lnSpc>
                <a:spcPct val="100000"/>
              </a:lnSpc>
              <a:buClrTx/>
              <a:buSzPct val="100000"/>
              <a:buNone/>
              <a:tabLst>
                <a:tab pos="723900" algn="l"/>
                <a:tab pos="1447800" algn="l"/>
              </a:tabLst>
            </a:pPr>
            <a:fld id="{9A0DB2DC-4C9A-4742-B13C-FB6460FD3503}" type="slidenum">
              <a:rPr lang="en-US" altLang="x-none" dirty="0" err="1">
                <a:effectLst>
                  <a:outerShdw blurRad="38100" dist="38100" dir="2700000">
                    <a:srgbClr val="FFFFFF"/>
                  </a:outerShdw>
                </a:effectLst>
                <a:cs typeface="DejaVu Sans" charset="0"/>
              </a:rPr>
            </a:fld>
            <a:endParaRPr lang="en-US" altLang="x-none" dirty="0" err="1">
              <a:effectLst>
                <a:outerShdw blurRad="38100" dist="38100" dir="2700000">
                  <a:srgbClr val="FFFFFF"/>
                </a:outerShdw>
              </a:effectLst>
              <a:cs typeface="DejaVu Sans"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6" name="Slide Number Placeholder 5"/>
          <p:cNvSpPr>
            <a:spLocks noGrp="1"/>
          </p:cNvSpPr>
          <p:nvPr>
            <p:ph type="sldNum" sz="quarter" idx="12"/>
          </p:nvPr>
        </p:nvSpPr>
        <p:spPr/>
        <p:txBody>
          <a:bodyPr/>
          <a:lstStyle/>
          <a:p>
            <a:pPr lvl="0" defTabSz="45720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0948" cy="445135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2677" y="1676400"/>
            <a:ext cx="4030948" cy="445135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Slide Number Placeholder 6"/>
          <p:cNvSpPr>
            <a:spLocks noGrp="1"/>
          </p:cNvSpPr>
          <p:nvPr>
            <p:ph type="sldNum" sz="quarter" idx="12"/>
          </p:nvPr>
        </p:nvSpPr>
        <p:spPr/>
        <p:txBody>
          <a:bodyPr/>
          <a:lstStyle/>
          <a:p>
            <a:pPr lvl="0" defTabSz="45720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9" name="Slide Number Placeholder 8"/>
          <p:cNvSpPr>
            <a:spLocks noGrp="1"/>
          </p:cNvSpPr>
          <p:nvPr>
            <p:ph type="sldNum" sz="quarter" idx="12"/>
          </p:nvPr>
        </p:nvSpPr>
        <p:spPr/>
        <p:txBody>
          <a:bodyPr/>
          <a:lstStyle/>
          <a:p>
            <a:pPr lvl="0" defTabSz="45720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pPr lvl="0" defTabSz="45720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defTabSz="45720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7" name="Slide Number Placeholder 6"/>
          <p:cNvSpPr>
            <a:spLocks noGrp="1"/>
          </p:cNvSpPr>
          <p:nvPr>
            <p:ph type="sldNum" sz="quarter" idx="12"/>
          </p:nvPr>
        </p:nvSpPr>
        <p:spPr/>
        <p:txBody>
          <a:bodyPr/>
          <a:lstStyle/>
          <a:p>
            <a:pPr lvl="0" defTabSz="45720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7" name="Slide Number Placeholder 6"/>
          <p:cNvSpPr>
            <a:spLocks noGrp="1"/>
          </p:cNvSpPr>
          <p:nvPr>
            <p:ph type="sldNum" sz="quarter" idx="12"/>
          </p:nvPr>
        </p:nvSpPr>
        <p:spPr/>
        <p:txBody>
          <a:bodyPr/>
          <a:lstStyle/>
          <a:p>
            <a:pPr lvl="0" defTabSz="45720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p:grpSp>
        <p:nvGrpSpPr>
          <p:cNvPr id="1025" name="Group 1024"/>
          <p:cNvGrpSpPr/>
          <p:nvPr/>
        </p:nvGrpSpPr>
        <p:grpSpPr>
          <a:xfrm>
            <a:off x="3175" y="4267200"/>
            <a:ext cx="9137650" cy="2587625"/>
            <a:chOff x="2" y="2688"/>
            <a:chExt cx="5756" cy="1630"/>
          </a:xfrm>
        </p:grpSpPr>
        <p:sp>
          <p:nvSpPr>
            <p:cNvPr id="1026" name="Freeform 1025"/>
            <p:cNvSpPr/>
            <p:nvPr/>
          </p:nvSpPr>
          <p:spPr>
            <a:xfrm>
              <a:off x="2" y="2688"/>
              <a:ext cx="5756" cy="1630"/>
            </a:xfrm>
            <a:custGeom>
              <a:avLst/>
              <a:gdLst>
                <a:gd name="txL" fmla="*/ 0 w 5740"/>
                <a:gd name="txT" fmla="*/ 0 h 4316"/>
                <a:gd name="txR" fmla="*/ 5740 w 5740"/>
                <a:gd name="txB" fmla="*/ 4316 h 4316"/>
              </a:gdLst>
              <a:ahLst/>
              <a:cxnLst>
                <a:cxn ang="0">
                  <a:pos x="5740" y="4316"/>
                </a:cxn>
                <a:cxn ang="0">
                  <a:pos x="0" y="4316"/>
                </a:cxn>
                <a:cxn ang="0">
                  <a:pos x="0" y="0"/>
                </a:cxn>
                <a:cxn ang="0">
                  <a:pos x="5740" y="0"/>
                </a:cxn>
                <a:cxn ang="0">
                  <a:pos x="5740" y="4316"/>
                </a:cxn>
                <a:cxn ang="0">
                  <a:pos x="5740" y="4316"/>
                </a:cxn>
              </a:cxnLst>
              <a:rect l="txL" t="txT" r="txR" b="txB"/>
              <a:pathLst>
                <a:path w="5740" h="4316">
                  <a:moveTo>
                    <a:pt x="5740" y="4316"/>
                  </a:moveTo>
                  <a:lnTo>
                    <a:pt x="0" y="4316"/>
                  </a:lnTo>
                  <a:lnTo>
                    <a:pt x="0" y="0"/>
                  </a:lnTo>
                  <a:lnTo>
                    <a:pt x="5740" y="0"/>
                  </a:lnTo>
                  <a:lnTo>
                    <a:pt x="5740" y="4316"/>
                  </a:lnTo>
                  <a:lnTo>
                    <a:pt x="5740" y="4316"/>
                  </a:lnTo>
                  <a:close/>
                </a:path>
              </a:pathLst>
            </a:custGeom>
            <a:gradFill rotWithShape="0">
              <a:gsLst>
                <a:gs pos="0">
                  <a:srgbClr val="9966FF"/>
                </a:gs>
                <a:gs pos="100000">
                  <a:srgbClr val="666699"/>
                </a:gs>
              </a:gsLst>
              <a:lin ang="5400000" scaled="1"/>
              <a:tileRect/>
            </a:gradFill>
            <a:ln w="9525">
              <a:noFill/>
            </a:ln>
          </p:spPr>
          <p:txBody>
            <a:bodyPr/>
            <a:p>
              <a:endParaRPr lang="en-US"/>
            </a:p>
          </p:txBody>
        </p:sp>
        <p:grpSp>
          <p:nvGrpSpPr>
            <p:cNvPr id="1027" name="Group 1026"/>
            <p:cNvGrpSpPr/>
            <p:nvPr/>
          </p:nvGrpSpPr>
          <p:grpSpPr>
            <a:xfrm>
              <a:off x="1776" y="3024"/>
              <a:ext cx="3927" cy="1288"/>
              <a:chOff x="1776" y="3024"/>
              <a:chExt cx="3927" cy="1288"/>
            </a:xfrm>
          </p:grpSpPr>
          <p:grpSp>
            <p:nvGrpSpPr>
              <p:cNvPr id="1028" name="Group 1027"/>
              <p:cNvGrpSpPr/>
              <p:nvPr/>
            </p:nvGrpSpPr>
            <p:grpSpPr>
              <a:xfrm>
                <a:off x="2268" y="3934"/>
                <a:ext cx="636" cy="375"/>
                <a:chOff x="2268" y="3934"/>
                <a:chExt cx="636" cy="375"/>
              </a:xfrm>
            </p:grpSpPr>
            <p:sp>
              <p:nvSpPr>
                <p:cNvPr id="1029" name="Oval 1028"/>
                <p:cNvSpPr/>
                <p:nvPr/>
              </p:nvSpPr>
              <p:spPr>
                <a:xfrm>
                  <a:off x="2268" y="3934"/>
                  <a:ext cx="636" cy="375"/>
                </a:xfrm>
                <a:prstGeom prst="ellipse">
                  <a:avLst/>
                </a:prstGeom>
                <a:gradFill rotWithShape="0">
                  <a:gsLst>
                    <a:gs pos="0">
                      <a:srgbClr val="9966FF"/>
                    </a:gs>
                    <a:gs pos="100000">
                      <a:srgbClr val="865AE0"/>
                    </a:gs>
                  </a:gsLst>
                  <a:lin ang="13500000" scaled="1"/>
                  <a:tileRect/>
                </a:gradFill>
                <a:ln w="9525">
                  <a:noFill/>
                </a:ln>
              </p:spPr>
              <p:txBody>
                <a:bodyPr/>
                <a:p>
                  <a:endParaRPr lang="en-US"/>
                </a:p>
              </p:txBody>
            </p:sp>
            <p:sp>
              <p:nvSpPr>
                <p:cNvPr id="1030" name="Oval 1029"/>
                <p:cNvSpPr/>
                <p:nvPr/>
              </p:nvSpPr>
              <p:spPr>
                <a:xfrm>
                  <a:off x="2314" y="3958"/>
                  <a:ext cx="541" cy="330"/>
                </a:xfrm>
                <a:prstGeom prst="ellipse">
                  <a:avLst/>
                </a:prstGeom>
                <a:gradFill rotWithShape="0">
                  <a:gsLst>
                    <a:gs pos="0">
                      <a:srgbClr val="865AE0"/>
                    </a:gs>
                    <a:gs pos="100000">
                      <a:srgbClr val="9966FF"/>
                    </a:gs>
                  </a:gsLst>
                  <a:lin ang="13500000" scaled="1"/>
                  <a:tileRect/>
                </a:gradFill>
                <a:ln w="9525">
                  <a:noFill/>
                </a:ln>
              </p:spPr>
              <p:txBody>
                <a:bodyPr/>
                <a:p>
                  <a:endParaRPr lang="en-US"/>
                </a:p>
              </p:txBody>
            </p:sp>
            <p:sp>
              <p:nvSpPr>
                <p:cNvPr id="1031" name="Oval 1030"/>
                <p:cNvSpPr/>
                <p:nvPr/>
              </p:nvSpPr>
              <p:spPr>
                <a:xfrm>
                  <a:off x="2341" y="3979"/>
                  <a:ext cx="499" cy="297"/>
                </a:xfrm>
                <a:prstGeom prst="ellipse">
                  <a:avLst/>
                </a:prstGeom>
                <a:gradFill rotWithShape="0">
                  <a:gsLst>
                    <a:gs pos="0">
                      <a:srgbClr val="9966FF"/>
                    </a:gs>
                    <a:gs pos="100000">
                      <a:srgbClr val="8B5DE8"/>
                    </a:gs>
                  </a:gsLst>
                  <a:lin ang="13500000" scaled="1"/>
                  <a:tileRect/>
                </a:gradFill>
                <a:ln w="9525">
                  <a:noFill/>
                </a:ln>
              </p:spPr>
              <p:txBody>
                <a:bodyPr/>
                <a:p>
                  <a:endParaRPr lang="en-US"/>
                </a:p>
              </p:txBody>
            </p:sp>
            <p:sp>
              <p:nvSpPr>
                <p:cNvPr id="1032" name="Oval 1031"/>
                <p:cNvSpPr/>
                <p:nvPr/>
              </p:nvSpPr>
              <p:spPr>
                <a:xfrm>
                  <a:off x="2368" y="3997"/>
                  <a:ext cx="442" cy="256"/>
                </a:xfrm>
                <a:prstGeom prst="ellipse">
                  <a:avLst/>
                </a:prstGeom>
                <a:gradFill rotWithShape="0">
                  <a:gsLst>
                    <a:gs pos="0">
                      <a:srgbClr val="9966FF"/>
                    </a:gs>
                    <a:gs pos="100000">
                      <a:srgbClr val="865AE0"/>
                    </a:gs>
                  </a:gsLst>
                  <a:lin ang="5400000" scaled="1"/>
                  <a:tileRect/>
                </a:gradFill>
                <a:ln w="9525">
                  <a:noFill/>
                </a:ln>
              </p:spPr>
              <p:txBody>
                <a:bodyPr/>
                <a:p>
                  <a:endParaRPr lang="en-US"/>
                </a:p>
              </p:txBody>
            </p:sp>
            <p:sp>
              <p:nvSpPr>
                <p:cNvPr id="1033" name="Oval 1032"/>
                <p:cNvSpPr/>
                <p:nvPr/>
              </p:nvSpPr>
              <p:spPr>
                <a:xfrm>
                  <a:off x="2385" y="4005"/>
                  <a:ext cx="411" cy="238"/>
                </a:xfrm>
                <a:prstGeom prst="ellipse">
                  <a:avLst/>
                </a:prstGeom>
                <a:gradFill rotWithShape="0">
                  <a:gsLst>
                    <a:gs pos="0">
                      <a:srgbClr val="9966FF"/>
                    </a:gs>
                    <a:gs pos="100000">
                      <a:srgbClr val="9060F0"/>
                    </a:gs>
                  </a:gsLst>
                  <a:lin ang="5400000" scaled="1"/>
                  <a:tileRect/>
                </a:gradFill>
                <a:ln w="9525">
                  <a:noFill/>
                </a:ln>
              </p:spPr>
              <p:txBody>
                <a:bodyPr/>
                <a:p>
                  <a:endParaRPr lang="en-US"/>
                </a:p>
              </p:txBody>
            </p:sp>
            <p:sp>
              <p:nvSpPr>
                <p:cNvPr id="1034" name="Oval 1033"/>
                <p:cNvSpPr/>
                <p:nvPr/>
              </p:nvSpPr>
              <p:spPr>
                <a:xfrm>
                  <a:off x="2437" y="4026"/>
                  <a:ext cx="304" cy="190"/>
                </a:xfrm>
                <a:prstGeom prst="ellipse">
                  <a:avLst/>
                </a:prstGeom>
                <a:gradFill rotWithShape="0">
                  <a:gsLst>
                    <a:gs pos="0">
                      <a:srgbClr val="9966FF"/>
                    </a:gs>
                    <a:gs pos="100000">
                      <a:srgbClr val="865AE0"/>
                    </a:gs>
                  </a:gsLst>
                  <a:lin ang="5400000" scaled="1"/>
                  <a:tileRect/>
                </a:gradFill>
                <a:ln w="9525">
                  <a:noFill/>
                </a:ln>
              </p:spPr>
              <p:txBody>
                <a:bodyPr/>
                <a:p>
                  <a:endParaRPr lang="en-US"/>
                </a:p>
              </p:txBody>
            </p:sp>
            <p:sp>
              <p:nvSpPr>
                <p:cNvPr id="1035" name="Oval 1034"/>
                <p:cNvSpPr/>
                <p:nvPr/>
              </p:nvSpPr>
              <p:spPr>
                <a:xfrm>
                  <a:off x="2476" y="4056"/>
                  <a:ext cx="225" cy="133"/>
                </a:xfrm>
                <a:prstGeom prst="ellipse">
                  <a:avLst/>
                </a:prstGeom>
                <a:gradFill rotWithShape="0">
                  <a:gsLst>
                    <a:gs pos="0">
                      <a:srgbClr val="8B5DE8"/>
                    </a:gs>
                    <a:gs pos="100000">
                      <a:srgbClr val="9966FF"/>
                    </a:gs>
                  </a:gsLst>
                  <a:lin ang="13500000" scaled="1"/>
                  <a:tileRect/>
                </a:gradFill>
                <a:ln w="9525">
                  <a:noFill/>
                </a:ln>
              </p:spPr>
              <p:txBody>
                <a:bodyPr/>
                <a:p>
                  <a:endParaRPr lang="en-US"/>
                </a:p>
              </p:txBody>
            </p:sp>
            <p:sp>
              <p:nvSpPr>
                <p:cNvPr id="1036" name="Oval 1035"/>
                <p:cNvSpPr/>
                <p:nvPr/>
              </p:nvSpPr>
              <p:spPr>
                <a:xfrm>
                  <a:off x="2542" y="4097"/>
                  <a:ext cx="88" cy="58"/>
                </a:xfrm>
                <a:prstGeom prst="ellipse">
                  <a:avLst/>
                </a:prstGeom>
                <a:gradFill rotWithShape="0">
                  <a:gsLst>
                    <a:gs pos="0">
                      <a:srgbClr val="8B5DE8"/>
                    </a:gs>
                    <a:gs pos="100000">
                      <a:srgbClr val="9966FF"/>
                    </a:gs>
                  </a:gsLst>
                  <a:lin ang="10800000" scaled="1"/>
                  <a:tileRect/>
                </a:gradFill>
                <a:ln w="9525">
                  <a:noFill/>
                </a:ln>
              </p:spPr>
              <p:txBody>
                <a:bodyPr/>
                <a:p>
                  <a:endParaRPr lang="en-US"/>
                </a:p>
              </p:txBody>
            </p:sp>
          </p:grpSp>
          <p:sp>
            <p:nvSpPr>
              <p:cNvPr id="1037" name="Oval 1036"/>
              <p:cNvSpPr/>
              <p:nvPr/>
            </p:nvSpPr>
            <p:spPr>
              <a:xfrm>
                <a:off x="3686" y="3810"/>
                <a:ext cx="530" cy="325"/>
              </a:xfrm>
              <a:prstGeom prst="ellipse">
                <a:avLst/>
              </a:prstGeom>
              <a:gradFill rotWithShape="0">
                <a:gsLst>
                  <a:gs pos="0">
                    <a:srgbClr val="8B5DE8"/>
                  </a:gs>
                  <a:gs pos="100000">
                    <a:srgbClr val="9966FF"/>
                  </a:gs>
                </a:gsLst>
                <a:path path="shape">
                  <a:fillToRect l="50000" t="50000" r="50000" b="50000"/>
                </a:path>
                <a:tileRect/>
              </a:gradFill>
              <a:ln w="9525">
                <a:noFill/>
              </a:ln>
            </p:spPr>
            <p:txBody>
              <a:bodyPr/>
              <a:p>
                <a:endParaRPr lang="en-US"/>
              </a:p>
            </p:txBody>
          </p:sp>
          <p:sp>
            <p:nvSpPr>
              <p:cNvPr id="1038" name="Oval 1037"/>
              <p:cNvSpPr/>
              <p:nvPr/>
            </p:nvSpPr>
            <p:spPr>
              <a:xfrm>
                <a:off x="3726" y="3840"/>
                <a:ext cx="450" cy="273"/>
              </a:xfrm>
              <a:prstGeom prst="ellipse">
                <a:avLst/>
              </a:prstGeom>
              <a:gradFill rotWithShape="0">
                <a:gsLst>
                  <a:gs pos="0">
                    <a:srgbClr val="9966FF"/>
                  </a:gs>
                  <a:gs pos="100000">
                    <a:srgbClr val="8B5DE8"/>
                  </a:gs>
                </a:gsLst>
                <a:lin ang="5400000" scaled="1"/>
                <a:tileRect/>
              </a:gradFill>
              <a:ln w="9525">
                <a:noFill/>
              </a:ln>
            </p:spPr>
            <p:txBody>
              <a:bodyPr/>
              <a:p>
                <a:endParaRPr lang="en-US"/>
              </a:p>
            </p:txBody>
          </p:sp>
          <p:sp>
            <p:nvSpPr>
              <p:cNvPr id="1039" name="Oval 1038"/>
              <p:cNvSpPr/>
              <p:nvPr/>
            </p:nvSpPr>
            <p:spPr>
              <a:xfrm>
                <a:off x="3782" y="3872"/>
                <a:ext cx="342" cy="205"/>
              </a:xfrm>
              <a:prstGeom prst="ellipse">
                <a:avLst/>
              </a:prstGeom>
              <a:gradFill rotWithShape="0">
                <a:gsLst>
                  <a:gs pos="0">
                    <a:srgbClr val="9060F0"/>
                  </a:gs>
                  <a:gs pos="100000">
                    <a:srgbClr val="9966FF"/>
                  </a:gs>
                </a:gsLst>
                <a:lin ang="5400000" scaled="1"/>
                <a:tileRect/>
              </a:gradFill>
              <a:ln w="9525">
                <a:noFill/>
              </a:ln>
            </p:spPr>
            <p:txBody>
              <a:bodyPr/>
              <a:p>
                <a:endParaRPr lang="en-US"/>
              </a:p>
            </p:txBody>
          </p:sp>
          <p:sp>
            <p:nvSpPr>
              <p:cNvPr id="1040" name="Oval 1039"/>
              <p:cNvSpPr/>
              <p:nvPr/>
            </p:nvSpPr>
            <p:spPr>
              <a:xfrm>
                <a:off x="3822" y="3896"/>
                <a:ext cx="260" cy="157"/>
              </a:xfrm>
              <a:prstGeom prst="ellipse">
                <a:avLst/>
              </a:prstGeom>
              <a:gradFill rotWithShape="0">
                <a:gsLst>
                  <a:gs pos="0">
                    <a:srgbClr val="9966FF"/>
                  </a:gs>
                  <a:gs pos="100000">
                    <a:srgbClr val="9463F7"/>
                  </a:gs>
                </a:gsLst>
                <a:lin ang="5400000" scaled="1"/>
                <a:tileRect/>
              </a:gradFill>
              <a:ln w="9525">
                <a:noFill/>
              </a:ln>
            </p:spPr>
            <p:txBody>
              <a:bodyPr/>
              <a:p>
                <a:endParaRPr lang="en-US"/>
              </a:p>
            </p:txBody>
          </p:sp>
          <p:sp>
            <p:nvSpPr>
              <p:cNvPr id="1041" name="Oval 1040"/>
              <p:cNvSpPr/>
              <p:nvPr/>
            </p:nvSpPr>
            <p:spPr>
              <a:xfrm>
                <a:off x="3856" y="3922"/>
                <a:ext cx="190" cy="105"/>
              </a:xfrm>
              <a:prstGeom prst="ellipse">
                <a:avLst/>
              </a:prstGeom>
              <a:gradFill rotWithShape="0">
                <a:gsLst>
                  <a:gs pos="0">
                    <a:srgbClr val="9060F0"/>
                  </a:gs>
                  <a:gs pos="100000">
                    <a:srgbClr val="9966FF"/>
                  </a:gs>
                </a:gsLst>
                <a:lin ang="5400000" scaled="1"/>
                <a:tileRect/>
              </a:gradFill>
              <a:ln w="9525">
                <a:noFill/>
              </a:ln>
            </p:spPr>
            <p:txBody>
              <a:bodyPr/>
              <a:p>
                <a:endParaRPr lang="en-US"/>
              </a:p>
            </p:txBody>
          </p:sp>
          <p:sp>
            <p:nvSpPr>
              <p:cNvPr id="1042" name="Freeform 1041"/>
              <p:cNvSpPr/>
              <p:nvPr/>
            </p:nvSpPr>
            <p:spPr>
              <a:xfrm>
                <a:off x="3575" y="3715"/>
                <a:ext cx="381" cy="159"/>
              </a:xfrm>
              <a:custGeom>
                <a:avLst/>
                <a:gdLst>
                  <a:gd name="txL" fmla="*/ 0 w 382"/>
                  <a:gd name="txT" fmla="*/ 0 h 161"/>
                  <a:gd name="txR" fmla="*/ 382 w 382"/>
                  <a:gd name="txB" fmla="*/ 161 h 161"/>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txL" t="txT" r="txR" b="tx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rgbClr val="9966FF"/>
                  </a:gs>
                  <a:gs pos="100000">
                    <a:srgbClr val="9060F0"/>
                  </a:gs>
                </a:gsLst>
                <a:lin ang="5400000" scaled="1"/>
                <a:tileRect/>
              </a:gradFill>
              <a:ln w="9525">
                <a:noFill/>
              </a:ln>
            </p:spPr>
            <p:txBody>
              <a:bodyPr/>
              <a:p>
                <a:endParaRPr lang="en-US"/>
              </a:p>
            </p:txBody>
          </p:sp>
          <p:sp>
            <p:nvSpPr>
              <p:cNvPr id="1043" name="Freeform 1042"/>
              <p:cNvSpPr/>
              <p:nvPr/>
            </p:nvSpPr>
            <p:spPr>
              <a:xfrm>
                <a:off x="3695" y="4170"/>
                <a:ext cx="442" cy="64"/>
              </a:xfrm>
              <a:custGeom>
                <a:avLst/>
                <a:gdLst>
                  <a:gd name="txL" fmla="*/ 0 w 443"/>
                  <a:gd name="txT" fmla="*/ 0 h 66"/>
                  <a:gd name="txR" fmla="*/ 443 w 443"/>
                  <a:gd name="txB" fmla="*/ 66 h 66"/>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txL" t="txT" r="txR" b="tx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rgbClr val="9966FF"/>
                  </a:gs>
                  <a:gs pos="100000">
                    <a:srgbClr val="8256D8"/>
                  </a:gs>
                </a:gsLst>
                <a:lin ang="8100000" scaled="1"/>
                <a:tileRect/>
              </a:gradFill>
              <a:ln w="9525">
                <a:noFill/>
              </a:ln>
            </p:spPr>
            <p:txBody>
              <a:bodyPr/>
              <a:p>
                <a:endParaRPr lang="en-US"/>
              </a:p>
            </p:txBody>
          </p:sp>
          <p:sp>
            <p:nvSpPr>
              <p:cNvPr id="1044" name="Freeform 1043"/>
              <p:cNvSpPr/>
              <p:nvPr/>
            </p:nvSpPr>
            <p:spPr>
              <a:xfrm>
                <a:off x="3527" y="3906"/>
                <a:ext cx="87" cy="214"/>
              </a:xfrm>
              <a:custGeom>
                <a:avLst/>
                <a:gdLst>
                  <a:gd name="txL" fmla="*/ 0 w 89"/>
                  <a:gd name="txT" fmla="*/ 0 h 216"/>
                  <a:gd name="txR" fmla="*/ 89 w 89"/>
                  <a:gd name="txB" fmla="*/ 216 h 216"/>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txL" t="txT" r="txR" b="tx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rgbClr val="865AE0"/>
                  </a:gs>
                  <a:gs pos="100000">
                    <a:srgbClr val="9966FF"/>
                  </a:gs>
                </a:gsLst>
                <a:lin ang="5400000" scaled="1"/>
                <a:tileRect/>
              </a:gradFill>
              <a:ln w="9525">
                <a:noFill/>
              </a:ln>
            </p:spPr>
            <p:txBody>
              <a:bodyPr/>
              <a:p>
                <a:endParaRPr lang="en-US"/>
              </a:p>
            </p:txBody>
          </p:sp>
          <p:sp>
            <p:nvSpPr>
              <p:cNvPr id="1045" name="Freeform 1044"/>
              <p:cNvSpPr/>
              <p:nvPr/>
            </p:nvSpPr>
            <p:spPr>
              <a:xfrm>
                <a:off x="3569" y="3745"/>
                <a:ext cx="748" cy="459"/>
              </a:xfrm>
              <a:custGeom>
                <a:avLst/>
                <a:gdLst>
                  <a:gd name="txL" fmla="*/ 0 w 747"/>
                  <a:gd name="txT" fmla="*/ 0 h 461"/>
                  <a:gd name="txR" fmla="*/ 747 w 747"/>
                  <a:gd name="txB" fmla="*/ 461 h 461"/>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txL" t="txT" r="txR" b="tx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blipFill rotWithShape="0">
                <a:blip r:embed="rId12"/>
                <a:stretch>
                  <a:fillRect/>
                </a:stretch>
              </a:blipFill>
              <a:ln w="9525">
                <a:noFill/>
              </a:ln>
            </p:spPr>
            <p:txBody>
              <a:bodyPr/>
              <a:p>
                <a:endParaRPr lang="en-US"/>
              </a:p>
            </p:txBody>
          </p:sp>
          <p:sp>
            <p:nvSpPr>
              <p:cNvPr id="1046" name="Freeform 1045"/>
              <p:cNvSpPr/>
              <p:nvPr/>
            </p:nvSpPr>
            <p:spPr>
              <a:xfrm>
                <a:off x="4037" y="3721"/>
                <a:ext cx="94" cy="28"/>
              </a:xfrm>
              <a:custGeom>
                <a:avLst/>
                <a:gdLst>
                  <a:gd name="txL" fmla="*/ 0 w 96"/>
                  <a:gd name="txT" fmla="*/ 0 h 30"/>
                  <a:gd name="txR" fmla="*/ 96 w 96"/>
                  <a:gd name="txB" fmla="*/ 30 h 30"/>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txL" t="txT" r="txR" b="tx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rgbClr val="865AE0"/>
                  </a:gs>
                  <a:gs pos="100000">
                    <a:srgbClr val="9966FF"/>
                  </a:gs>
                </a:gsLst>
                <a:lin ang="10800000" scaled="1"/>
                <a:tileRect/>
              </a:gradFill>
              <a:ln w="9525">
                <a:noFill/>
              </a:ln>
            </p:spPr>
            <p:txBody>
              <a:bodyPr/>
              <a:p>
                <a:endParaRPr lang="en-US"/>
              </a:p>
            </p:txBody>
          </p:sp>
          <p:sp>
            <p:nvSpPr>
              <p:cNvPr id="1047" name="Freeform 1046"/>
              <p:cNvSpPr/>
              <p:nvPr/>
            </p:nvSpPr>
            <p:spPr>
              <a:xfrm>
                <a:off x="4175" y="4050"/>
                <a:ext cx="178" cy="130"/>
              </a:xfrm>
              <a:custGeom>
                <a:avLst/>
                <a:gdLst>
                  <a:gd name="txL" fmla="*/ 0 w 179"/>
                  <a:gd name="txT" fmla="*/ 0 h 132"/>
                  <a:gd name="txR" fmla="*/ 179 w 179"/>
                  <a:gd name="txB" fmla="*/ 132 h 132"/>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txL" t="txT" r="txR" b="tx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rgbClr val="865AE0"/>
                  </a:gs>
                  <a:gs pos="100000">
                    <a:srgbClr val="9966FF"/>
                  </a:gs>
                </a:gsLst>
                <a:lin ang="8100000" scaled="1"/>
                <a:tileRect/>
              </a:gradFill>
              <a:ln w="9525">
                <a:noFill/>
              </a:ln>
            </p:spPr>
            <p:txBody>
              <a:bodyPr/>
              <a:p>
                <a:endParaRPr lang="en-US"/>
              </a:p>
            </p:txBody>
          </p:sp>
          <p:sp>
            <p:nvSpPr>
              <p:cNvPr id="1048" name="Freeform 1047"/>
              <p:cNvSpPr/>
              <p:nvPr/>
            </p:nvSpPr>
            <p:spPr>
              <a:xfrm>
                <a:off x="2585" y="3822"/>
                <a:ext cx="447" cy="184"/>
              </a:xfrm>
              <a:custGeom>
                <a:avLst/>
                <a:gdLst>
                  <a:gd name="txL" fmla="*/ 0 w 448"/>
                  <a:gd name="txT" fmla="*/ 0 h 186"/>
                  <a:gd name="txR" fmla="*/ 448 w 448"/>
                  <a:gd name="txB" fmla="*/ 186 h 186"/>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txL" t="txT" r="txR" b="tx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rgbClr val="9966FF"/>
                  </a:gs>
                  <a:gs pos="100000">
                    <a:srgbClr val="8B5DE8"/>
                  </a:gs>
                </a:gsLst>
                <a:lin ang="5400000" scaled="1"/>
                <a:tileRect/>
              </a:gradFill>
              <a:ln w="9525">
                <a:noFill/>
              </a:ln>
            </p:spPr>
            <p:txBody>
              <a:bodyPr/>
              <a:p>
                <a:endParaRPr lang="en-US"/>
              </a:p>
            </p:txBody>
          </p:sp>
          <p:sp>
            <p:nvSpPr>
              <p:cNvPr id="1049" name="Freeform 1048"/>
              <p:cNvSpPr/>
              <p:nvPr/>
            </p:nvSpPr>
            <p:spPr>
              <a:xfrm>
                <a:off x="2142" y="3852"/>
                <a:ext cx="890" cy="460"/>
              </a:xfrm>
              <a:custGeom>
                <a:avLst/>
                <a:gdLst>
                  <a:gd name="txL" fmla="*/ 0 w 890"/>
                  <a:gd name="txT" fmla="*/ 0 h 462"/>
                  <a:gd name="txR" fmla="*/ 890 w 890"/>
                  <a:gd name="txB" fmla="*/ 462 h 462"/>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txL" t="txT" r="txR" b="tx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rgbClr val="8256D8"/>
                  </a:gs>
                  <a:gs pos="100000">
                    <a:srgbClr val="9966FF"/>
                  </a:gs>
                </a:gsLst>
                <a:lin ang="13500000" scaled="1"/>
                <a:tileRect/>
              </a:gradFill>
              <a:ln w="9525">
                <a:noFill/>
              </a:ln>
            </p:spPr>
            <p:txBody>
              <a:bodyPr/>
              <a:p>
                <a:endParaRPr lang="en-US"/>
              </a:p>
            </p:txBody>
          </p:sp>
          <p:sp>
            <p:nvSpPr>
              <p:cNvPr id="1050" name="Freeform 1049"/>
              <p:cNvSpPr/>
              <p:nvPr/>
            </p:nvSpPr>
            <p:spPr>
              <a:xfrm>
                <a:off x="2082" y="3828"/>
                <a:ext cx="405" cy="484"/>
              </a:xfrm>
              <a:custGeom>
                <a:avLst/>
                <a:gdLst>
                  <a:gd name="txL" fmla="*/ 0 w 406"/>
                  <a:gd name="txT" fmla="*/ 0 h 486"/>
                  <a:gd name="txR" fmla="*/ 406 w 406"/>
                  <a:gd name="txB" fmla="*/ 486 h 486"/>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txL" t="txT" r="txR" b="tx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rgbClr val="8B5DE8"/>
                  </a:gs>
                  <a:gs pos="100000">
                    <a:srgbClr val="9966FF"/>
                  </a:gs>
                </a:gsLst>
                <a:lin ang="10800000" scaled="1"/>
                <a:tileRect/>
              </a:gradFill>
              <a:ln w="9525">
                <a:noFill/>
              </a:ln>
            </p:spPr>
            <p:txBody>
              <a:bodyPr/>
              <a:p>
                <a:endParaRPr lang="en-US"/>
              </a:p>
            </p:txBody>
          </p:sp>
          <p:sp>
            <p:nvSpPr>
              <p:cNvPr id="1051" name="Freeform 1050"/>
              <p:cNvSpPr/>
              <p:nvPr/>
            </p:nvSpPr>
            <p:spPr>
              <a:xfrm>
                <a:off x="2987" y="4044"/>
                <a:ext cx="106" cy="250"/>
              </a:xfrm>
              <a:custGeom>
                <a:avLst/>
                <a:gdLst>
                  <a:gd name="txL" fmla="*/ 0 w 107"/>
                  <a:gd name="txT" fmla="*/ 0 h 252"/>
                  <a:gd name="txR" fmla="*/ 107 w 107"/>
                  <a:gd name="txB" fmla="*/ 252 h 252"/>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txL" t="txT" r="txR" b="tx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rgbClr val="7D54D1"/>
                  </a:gs>
                  <a:gs pos="100000">
                    <a:srgbClr val="9966FF"/>
                  </a:gs>
                </a:gsLst>
                <a:lin ang="5400000" scaled="1"/>
                <a:tileRect/>
              </a:gradFill>
              <a:ln w="9525">
                <a:noFill/>
              </a:ln>
            </p:spPr>
            <p:txBody>
              <a:bodyPr/>
              <a:p>
                <a:endParaRPr lang="en-US"/>
              </a:p>
            </p:txBody>
          </p:sp>
          <p:sp>
            <p:nvSpPr>
              <p:cNvPr id="1052" name="Freeform 1051"/>
              <p:cNvSpPr/>
              <p:nvPr/>
            </p:nvSpPr>
            <p:spPr>
              <a:xfrm>
                <a:off x="2068" y="3685"/>
                <a:ext cx="833" cy="148"/>
              </a:xfrm>
              <a:custGeom>
                <a:avLst/>
                <a:gdLst>
                  <a:gd name="txL" fmla="*/ 0 w 835"/>
                  <a:gd name="txT" fmla="*/ 0 h 150"/>
                  <a:gd name="txR" fmla="*/ 835 w 835"/>
                  <a:gd name="txB" fmla="*/ 150 h 150"/>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txL" t="txT" r="txR" b="tx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rgbClr val="9966FF"/>
              </a:solidFill>
              <a:ln w="9525">
                <a:noFill/>
              </a:ln>
            </p:spPr>
            <p:txBody>
              <a:bodyPr/>
              <a:p>
                <a:endParaRPr lang="en-US"/>
              </a:p>
            </p:txBody>
          </p:sp>
          <p:sp>
            <p:nvSpPr>
              <p:cNvPr id="1053" name="Freeform 1052"/>
              <p:cNvSpPr/>
              <p:nvPr/>
            </p:nvSpPr>
            <p:spPr>
              <a:xfrm>
                <a:off x="1867" y="3853"/>
                <a:ext cx="169" cy="459"/>
              </a:xfrm>
              <a:custGeom>
                <a:avLst/>
                <a:gdLst>
                  <a:gd name="txL" fmla="*/ 0 w 171"/>
                  <a:gd name="txT" fmla="*/ 0 h 461"/>
                  <a:gd name="txR" fmla="*/ 171 w 171"/>
                  <a:gd name="txB" fmla="*/ 461 h 461"/>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txL" t="txT" r="txR" b="tx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rgbClr val="9966FF"/>
              </a:solidFill>
              <a:ln w="9525">
                <a:noFill/>
              </a:ln>
            </p:spPr>
            <p:txBody>
              <a:bodyPr/>
              <a:p>
                <a:endParaRPr lang="en-US"/>
              </a:p>
            </p:txBody>
          </p:sp>
          <p:sp>
            <p:nvSpPr>
              <p:cNvPr id="1054" name="Freeform 1053"/>
              <p:cNvSpPr/>
              <p:nvPr/>
            </p:nvSpPr>
            <p:spPr>
              <a:xfrm>
                <a:off x="2951" y="3751"/>
                <a:ext cx="358" cy="561"/>
              </a:xfrm>
              <a:custGeom>
                <a:avLst/>
                <a:gdLst>
                  <a:gd name="txL" fmla="*/ 0 w 360"/>
                  <a:gd name="txT" fmla="*/ 0 h 563"/>
                  <a:gd name="txR" fmla="*/ 360 w 360"/>
                  <a:gd name="txB" fmla="*/ 563 h 563"/>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txL" t="txT" r="txR" b="tx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rgbClr val="865AE0"/>
                  </a:gs>
                  <a:gs pos="100000">
                    <a:srgbClr val="9966FF"/>
                  </a:gs>
                </a:gsLst>
                <a:lin ang="5400000" scaled="1"/>
                <a:tileRect/>
              </a:gradFill>
              <a:ln w="9525">
                <a:noFill/>
              </a:ln>
            </p:spPr>
            <p:txBody>
              <a:bodyPr/>
              <a:p>
                <a:endParaRPr lang="en-US"/>
              </a:p>
            </p:txBody>
          </p:sp>
          <p:sp>
            <p:nvSpPr>
              <p:cNvPr id="1055" name="Freeform 1054"/>
              <p:cNvSpPr/>
              <p:nvPr/>
            </p:nvSpPr>
            <p:spPr>
              <a:xfrm>
                <a:off x="2318" y="3631"/>
                <a:ext cx="1076" cy="423"/>
              </a:xfrm>
              <a:custGeom>
                <a:avLst/>
                <a:gdLst>
                  <a:gd name="txL" fmla="*/ 0 w 1078"/>
                  <a:gd name="txT" fmla="*/ 0 h 425"/>
                  <a:gd name="txR" fmla="*/ 1078 w 1078"/>
                  <a:gd name="txB" fmla="*/ 425 h 425"/>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txL" t="txT" r="txR" b="tx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rgbClr val="865AE0"/>
                  </a:gs>
                  <a:gs pos="100000">
                    <a:srgbClr val="9966FF"/>
                  </a:gs>
                </a:gsLst>
                <a:lin ang="5400000" scaled="1"/>
                <a:tileRect/>
              </a:gradFill>
              <a:ln w="9525">
                <a:noFill/>
              </a:ln>
            </p:spPr>
            <p:txBody>
              <a:bodyPr/>
              <a:p>
                <a:endParaRPr lang="en-US"/>
              </a:p>
            </p:txBody>
          </p:sp>
          <p:sp>
            <p:nvSpPr>
              <p:cNvPr id="1056" name="Freeform 1055"/>
              <p:cNvSpPr/>
              <p:nvPr/>
            </p:nvSpPr>
            <p:spPr>
              <a:xfrm>
                <a:off x="3304" y="4080"/>
                <a:ext cx="96" cy="232"/>
              </a:xfrm>
              <a:custGeom>
                <a:avLst/>
                <a:gdLst>
                  <a:gd name="txL" fmla="*/ 0 w 98"/>
                  <a:gd name="txT" fmla="*/ 0 h 234"/>
                  <a:gd name="txR" fmla="*/ 98 w 98"/>
                  <a:gd name="txB" fmla="*/ 234 h 234"/>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txL" t="txT" r="txR" b="tx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rgbClr val="865AE0"/>
                  </a:gs>
                  <a:gs pos="100000">
                    <a:srgbClr val="9966FF"/>
                  </a:gs>
                </a:gsLst>
                <a:lin ang="5400000" scaled="1"/>
                <a:tileRect/>
              </a:gradFill>
              <a:ln w="9525">
                <a:noFill/>
              </a:ln>
            </p:spPr>
            <p:txBody>
              <a:bodyPr/>
              <a:p>
                <a:endParaRPr lang="en-US"/>
              </a:p>
            </p:txBody>
          </p:sp>
          <p:sp>
            <p:nvSpPr>
              <p:cNvPr id="1057" name="Freeform 1056"/>
              <p:cNvSpPr/>
              <p:nvPr/>
            </p:nvSpPr>
            <p:spPr>
              <a:xfrm>
                <a:off x="1776" y="3673"/>
                <a:ext cx="479" cy="639"/>
              </a:xfrm>
              <a:custGeom>
                <a:avLst/>
                <a:gdLst>
                  <a:gd name="txL" fmla="*/ 0 w 481"/>
                  <a:gd name="txT" fmla="*/ 0 h 641"/>
                  <a:gd name="txR" fmla="*/ 481 w 481"/>
                  <a:gd name="txB" fmla="*/ 641 h 641"/>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txL" t="txT" r="txR" b="tx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rgbClr val="9966FF"/>
              </a:solidFill>
              <a:ln w="9525">
                <a:noFill/>
              </a:ln>
            </p:spPr>
            <p:txBody>
              <a:bodyPr/>
              <a:p>
                <a:endParaRPr lang="en-US"/>
              </a:p>
            </p:txBody>
          </p:sp>
          <p:sp>
            <p:nvSpPr>
              <p:cNvPr id="1058" name="Freeform 1057"/>
              <p:cNvSpPr/>
              <p:nvPr/>
            </p:nvSpPr>
            <p:spPr>
              <a:xfrm>
                <a:off x="4200" y="3402"/>
                <a:ext cx="1199" cy="729"/>
              </a:xfrm>
              <a:custGeom>
                <a:avLst/>
                <a:gdLst>
                  <a:gd name="txL" fmla="*/ 0 w 1201"/>
                  <a:gd name="txT" fmla="*/ 0 h 731"/>
                  <a:gd name="txR" fmla="*/ 1201 w 1201"/>
                  <a:gd name="txB" fmla="*/ 731 h 731"/>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txL" t="txT" r="txR" b="tx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rgbClr val="9966FF"/>
                  </a:gs>
                  <a:gs pos="100000">
                    <a:srgbClr val="9C6BFF"/>
                  </a:gs>
                </a:gsLst>
                <a:lin ang="5400000" scaled="1"/>
                <a:tileRect/>
              </a:gradFill>
              <a:ln w="9525">
                <a:noFill/>
              </a:ln>
            </p:spPr>
            <p:txBody>
              <a:bodyPr/>
              <a:p>
                <a:endParaRPr lang="en-US"/>
              </a:p>
            </p:txBody>
          </p:sp>
          <p:sp>
            <p:nvSpPr>
              <p:cNvPr id="1059" name="Freeform 1058"/>
              <p:cNvSpPr/>
              <p:nvPr/>
            </p:nvSpPr>
            <p:spPr>
              <a:xfrm>
                <a:off x="4128" y="3366"/>
                <a:ext cx="542" cy="735"/>
              </a:xfrm>
              <a:custGeom>
                <a:avLst/>
                <a:gdLst>
                  <a:gd name="txL" fmla="*/ 0 w 544"/>
                  <a:gd name="txT" fmla="*/ 0 h 737"/>
                  <a:gd name="txR" fmla="*/ 544 w 544"/>
                  <a:gd name="txB" fmla="*/ 737 h 737"/>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txL" t="txT" r="txR" b="tx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rgbClr val="9966FF"/>
                  </a:gs>
                  <a:gs pos="100000">
                    <a:srgbClr val="9C6BFF"/>
                  </a:gs>
                </a:gsLst>
                <a:lin ang="5400000" scaled="1"/>
                <a:tileRect/>
              </a:gradFill>
              <a:ln w="9525">
                <a:noFill/>
              </a:ln>
            </p:spPr>
            <p:txBody>
              <a:bodyPr/>
              <a:p>
                <a:endParaRPr lang="en-US"/>
              </a:p>
            </p:txBody>
          </p:sp>
          <p:sp>
            <p:nvSpPr>
              <p:cNvPr id="1060" name="Freeform 1059"/>
              <p:cNvSpPr/>
              <p:nvPr/>
            </p:nvSpPr>
            <p:spPr>
              <a:xfrm>
                <a:off x="4792" y="3360"/>
                <a:ext cx="607" cy="250"/>
              </a:xfrm>
              <a:custGeom>
                <a:avLst/>
                <a:gdLst>
                  <a:gd name="txL" fmla="*/ 0 w 609"/>
                  <a:gd name="txT" fmla="*/ 0 h 252"/>
                  <a:gd name="txR" fmla="*/ 609 w 609"/>
                  <a:gd name="txB" fmla="*/ 252 h 252"/>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txL" t="txT" r="txR" b="tx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rgbClr val="9966FF"/>
                  </a:gs>
                  <a:gs pos="100000">
                    <a:srgbClr val="9F6FFF"/>
                  </a:gs>
                </a:gsLst>
                <a:lin ang="5400000" scaled="1"/>
                <a:tileRect/>
              </a:gradFill>
              <a:ln w="9525">
                <a:noFill/>
              </a:ln>
            </p:spPr>
            <p:txBody>
              <a:bodyPr/>
              <a:p>
                <a:endParaRPr lang="en-US"/>
              </a:p>
            </p:txBody>
          </p:sp>
          <p:sp>
            <p:nvSpPr>
              <p:cNvPr id="1061" name="Freeform 1060"/>
              <p:cNvSpPr/>
              <p:nvPr/>
            </p:nvSpPr>
            <p:spPr>
              <a:xfrm>
                <a:off x="5246" y="4007"/>
                <a:ext cx="70" cy="52"/>
              </a:xfrm>
              <a:custGeom>
                <a:avLst/>
                <a:gdLst>
                  <a:gd name="txL" fmla="*/ 0 w 72"/>
                  <a:gd name="txT" fmla="*/ 0 h 54"/>
                  <a:gd name="txR" fmla="*/ 72 w 72"/>
                  <a:gd name="txB" fmla="*/ 54 h 54"/>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txL" t="txT" r="txR" b="tx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rgbClr val="9060F0"/>
                  </a:gs>
                  <a:gs pos="100000">
                    <a:srgbClr val="9966FF"/>
                  </a:gs>
                </a:gsLst>
                <a:lin ang="5400000" scaled="1"/>
                <a:tileRect/>
              </a:gradFill>
              <a:ln w="9525">
                <a:noFill/>
              </a:ln>
            </p:spPr>
            <p:txBody>
              <a:bodyPr/>
              <a:p>
                <a:endParaRPr lang="en-US"/>
              </a:p>
            </p:txBody>
          </p:sp>
          <p:sp>
            <p:nvSpPr>
              <p:cNvPr id="1062" name="Freeform 1061"/>
              <p:cNvSpPr/>
              <p:nvPr/>
            </p:nvSpPr>
            <p:spPr>
              <a:xfrm>
                <a:off x="4505" y="4073"/>
                <a:ext cx="703" cy="106"/>
              </a:xfrm>
              <a:custGeom>
                <a:avLst/>
                <a:gdLst>
                  <a:gd name="txL" fmla="*/ 0 w 705"/>
                  <a:gd name="txT" fmla="*/ 0 h 108"/>
                  <a:gd name="txR" fmla="*/ 705 w 705"/>
                  <a:gd name="txB" fmla="*/ 108 h 108"/>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txL" t="txT" r="txR" b="tx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rgbClr val="9060F0"/>
                  </a:gs>
                  <a:gs pos="100000">
                    <a:srgbClr val="9966FF"/>
                  </a:gs>
                </a:gsLst>
                <a:lin ang="5400000" scaled="1"/>
                <a:tileRect/>
              </a:gradFill>
              <a:ln w="9525">
                <a:noFill/>
              </a:ln>
            </p:spPr>
            <p:txBody>
              <a:bodyPr/>
              <a:p>
                <a:endParaRPr lang="en-US"/>
              </a:p>
            </p:txBody>
          </p:sp>
          <p:sp>
            <p:nvSpPr>
              <p:cNvPr id="1063" name="Freeform 1062"/>
              <p:cNvSpPr/>
              <p:nvPr/>
            </p:nvSpPr>
            <p:spPr>
              <a:xfrm>
                <a:off x="5336" y="3654"/>
                <a:ext cx="141" cy="339"/>
              </a:xfrm>
              <a:custGeom>
                <a:avLst/>
                <a:gdLst>
                  <a:gd name="txL" fmla="*/ 0 w 143"/>
                  <a:gd name="txT" fmla="*/ 0 h 341"/>
                  <a:gd name="txR" fmla="*/ 143 w 143"/>
                  <a:gd name="txB" fmla="*/ 341 h 341"/>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txL" t="txT" r="txR" b="tx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rgbClr val="9060F0"/>
                  </a:gs>
                  <a:gs pos="100000">
                    <a:srgbClr val="9966FF"/>
                  </a:gs>
                </a:gsLst>
                <a:lin ang="5400000" scaled="1"/>
                <a:tileRect/>
              </a:gradFill>
              <a:ln w="9525">
                <a:noFill/>
              </a:ln>
            </p:spPr>
            <p:txBody>
              <a:bodyPr/>
              <a:p>
                <a:endParaRPr lang="en-US"/>
              </a:p>
            </p:txBody>
          </p:sp>
          <p:sp>
            <p:nvSpPr>
              <p:cNvPr id="1064" name="Freeform 1063"/>
              <p:cNvSpPr/>
              <p:nvPr/>
            </p:nvSpPr>
            <p:spPr>
              <a:xfrm>
                <a:off x="5061" y="3624"/>
                <a:ext cx="81" cy="88"/>
              </a:xfrm>
              <a:custGeom>
                <a:avLst/>
                <a:gdLst>
                  <a:gd name="txL" fmla="*/ 0 w 83"/>
                  <a:gd name="txT" fmla="*/ 0 h 90"/>
                  <a:gd name="txR" fmla="*/ 83 w 83"/>
                  <a:gd name="txB" fmla="*/ 90 h 90"/>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txL" t="txT" r="txR" b="tx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rgbClr val="9060F0"/>
                  </a:gs>
                  <a:gs pos="100000">
                    <a:srgbClr val="9966FF"/>
                  </a:gs>
                </a:gsLst>
                <a:lin ang="5400000" scaled="1"/>
                <a:tileRect/>
              </a:gradFill>
              <a:ln w="9525">
                <a:noFill/>
              </a:ln>
            </p:spPr>
            <p:txBody>
              <a:bodyPr/>
              <a:p>
                <a:endParaRPr lang="en-US"/>
              </a:p>
            </p:txBody>
          </p:sp>
          <p:sp>
            <p:nvSpPr>
              <p:cNvPr id="1065" name="Freeform 1064"/>
              <p:cNvSpPr/>
              <p:nvPr/>
            </p:nvSpPr>
            <p:spPr>
              <a:xfrm>
                <a:off x="4445" y="3552"/>
                <a:ext cx="715" cy="429"/>
              </a:xfrm>
              <a:custGeom>
                <a:avLst/>
                <a:gdLst>
                  <a:gd name="txL" fmla="*/ 0 w 717"/>
                  <a:gd name="txT" fmla="*/ 0 h 431"/>
                  <a:gd name="txR" fmla="*/ 717 w 717"/>
                  <a:gd name="txB" fmla="*/ 431 h 431"/>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txL" t="txT" r="txR" b="tx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rgbClr val="9463F7"/>
                  </a:gs>
                  <a:gs pos="100000">
                    <a:srgbClr val="9966FF"/>
                  </a:gs>
                </a:gsLst>
                <a:lin ang="5400000" scaled="1"/>
                <a:tileRect/>
              </a:gradFill>
              <a:ln w="9525">
                <a:noFill/>
              </a:ln>
            </p:spPr>
            <p:txBody>
              <a:bodyPr/>
              <a:p>
                <a:endParaRPr lang="en-US"/>
              </a:p>
            </p:txBody>
          </p:sp>
          <p:sp>
            <p:nvSpPr>
              <p:cNvPr id="1066" name="Freeform 1065"/>
              <p:cNvSpPr/>
              <p:nvPr/>
            </p:nvSpPr>
            <p:spPr>
              <a:xfrm>
                <a:off x="4349" y="3510"/>
                <a:ext cx="907" cy="531"/>
              </a:xfrm>
              <a:custGeom>
                <a:avLst/>
                <a:gdLst>
                  <a:gd name="txL" fmla="*/ 0 w 909"/>
                  <a:gd name="txT" fmla="*/ 0 h 533"/>
                  <a:gd name="txR" fmla="*/ 909 w 909"/>
                  <a:gd name="txB" fmla="*/ 533 h 533"/>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txL" t="txT" r="txR" b="tx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rgbClr val="9966FF"/>
                  </a:gs>
                  <a:gs pos="100000">
                    <a:srgbClr val="9C6BFF"/>
                  </a:gs>
                </a:gsLst>
                <a:lin ang="10800000" scaled="1"/>
                <a:tileRect/>
              </a:gradFill>
              <a:ln w="9525">
                <a:noFill/>
              </a:ln>
            </p:spPr>
            <p:txBody>
              <a:bodyPr/>
              <a:p>
                <a:endParaRPr lang="en-US"/>
              </a:p>
            </p:txBody>
          </p:sp>
          <p:sp>
            <p:nvSpPr>
              <p:cNvPr id="1067" name="Freeform 1066"/>
              <p:cNvSpPr/>
              <p:nvPr/>
            </p:nvSpPr>
            <p:spPr>
              <a:xfrm>
                <a:off x="4564" y="3492"/>
                <a:ext cx="363" cy="64"/>
              </a:xfrm>
              <a:custGeom>
                <a:avLst/>
                <a:gdLst>
                  <a:gd name="txL" fmla="*/ 0 w 365"/>
                  <a:gd name="txT" fmla="*/ 0 h 66"/>
                  <a:gd name="txR" fmla="*/ 365 w 365"/>
                  <a:gd name="txB" fmla="*/ 66 h 66"/>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txL" t="txT" r="txR" b="tx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rgbClr val="9966FF"/>
                  </a:gs>
                  <a:gs pos="100000">
                    <a:srgbClr val="9C6BFF"/>
                  </a:gs>
                </a:gsLst>
                <a:lin ang="5400000" scaled="1"/>
                <a:tileRect/>
              </a:gradFill>
              <a:ln w="9525">
                <a:noFill/>
              </a:ln>
            </p:spPr>
            <p:txBody>
              <a:bodyPr/>
              <a:p>
                <a:endParaRPr lang="en-US"/>
              </a:p>
            </p:txBody>
          </p:sp>
          <p:sp>
            <p:nvSpPr>
              <p:cNvPr id="1068" name="Freeform 1067"/>
              <p:cNvSpPr/>
              <p:nvPr/>
            </p:nvSpPr>
            <p:spPr>
              <a:xfrm>
                <a:off x="4463" y="3558"/>
                <a:ext cx="64" cy="46"/>
              </a:xfrm>
              <a:custGeom>
                <a:avLst/>
                <a:gdLst>
                  <a:gd name="txL" fmla="*/ 0 w 66"/>
                  <a:gd name="txT" fmla="*/ 0 h 48"/>
                  <a:gd name="txR" fmla="*/ 66 w 66"/>
                  <a:gd name="txB" fmla="*/ 48 h 48"/>
                </a:gdLst>
                <a:ahLst/>
                <a:cxnLst>
                  <a:cxn ang="0">
                    <a:pos x="66" y="18"/>
                  </a:cxn>
                  <a:cxn ang="0">
                    <a:pos x="48" y="0"/>
                  </a:cxn>
                  <a:cxn ang="0">
                    <a:pos x="24" y="12"/>
                  </a:cxn>
                  <a:cxn ang="0">
                    <a:pos x="0" y="30"/>
                  </a:cxn>
                  <a:cxn ang="0">
                    <a:pos x="12" y="48"/>
                  </a:cxn>
                  <a:cxn ang="0">
                    <a:pos x="42" y="30"/>
                  </a:cxn>
                  <a:cxn ang="0">
                    <a:pos x="66" y="18"/>
                  </a:cxn>
                  <a:cxn ang="0">
                    <a:pos x="66" y="18"/>
                  </a:cxn>
                </a:cxnLst>
                <a:rect l="txL" t="txT" r="txR" b="tx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rgbClr val="9966FF"/>
                  </a:gs>
                  <a:gs pos="100000">
                    <a:srgbClr val="9C6BFF"/>
                  </a:gs>
                </a:gsLst>
                <a:lin ang="5400000" scaled="1"/>
                <a:tileRect/>
              </a:gradFill>
              <a:ln w="9525">
                <a:noFill/>
              </a:ln>
            </p:spPr>
            <p:txBody>
              <a:bodyPr/>
              <a:p>
                <a:endParaRPr lang="en-US"/>
              </a:p>
            </p:txBody>
          </p:sp>
          <p:sp>
            <p:nvSpPr>
              <p:cNvPr id="1069" name="Freeform 1068"/>
              <p:cNvSpPr/>
              <p:nvPr/>
            </p:nvSpPr>
            <p:spPr>
              <a:xfrm>
                <a:off x="5280" y="3186"/>
                <a:ext cx="381" cy="94"/>
              </a:xfrm>
              <a:custGeom>
                <a:avLst/>
                <a:gdLst>
                  <a:gd name="txL" fmla="*/ 0 w 382"/>
                  <a:gd name="txT" fmla="*/ 0 h 96"/>
                  <a:gd name="txR" fmla="*/ 382 w 382"/>
                  <a:gd name="txB" fmla="*/ 96 h 96"/>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txL" t="txT" r="txR" b="tx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rgbClr val="666699"/>
                  </a:gs>
                  <a:gs pos="100000">
                    <a:srgbClr val="9966FF"/>
                  </a:gs>
                </a:gsLst>
                <a:lin ang="5400000" scaled="1"/>
                <a:tileRect/>
              </a:gradFill>
              <a:ln w="9525">
                <a:noFill/>
              </a:ln>
            </p:spPr>
            <p:txBody>
              <a:bodyPr/>
              <a:p>
                <a:endParaRPr lang="en-US"/>
              </a:p>
            </p:txBody>
          </p:sp>
          <p:sp>
            <p:nvSpPr>
              <p:cNvPr id="1070" name="Freeform 1069"/>
              <p:cNvSpPr/>
              <p:nvPr/>
            </p:nvSpPr>
            <p:spPr>
              <a:xfrm>
                <a:off x="5315" y="3024"/>
                <a:ext cx="256" cy="52"/>
              </a:xfrm>
              <a:custGeom>
                <a:avLst/>
                <a:gdLst>
                  <a:gd name="txL" fmla="*/ 0 w 258"/>
                  <a:gd name="txT" fmla="*/ 0 h 54"/>
                  <a:gd name="txR" fmla="*/ 258 w 258"/>
                  <a:gd name="txB" fmla="*/ 54 h 54"/>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txL" t="txT" r="txR" b="tx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rgbClr val="666699"/>
                  </a:gs>
                  <a:gs pos="100000">
                    <a:srgbClr val="9966FF"/>
                  </a:gs>
                </a:gsLst>
                <a:lin ang="5400000" scaled="1"/>
                <a:tileRect/>
              </a:gradFill>
              <a:ln w="9525">
                <a:noFill/>
              </a:ln>
            </p:spPr>
            <p:txBody>
              <a:bodyPr/>
              <a:p>
                <a:endParaRPr lang="en-US"/>
              </a:p>
            </p:txBody>
          </p:sp>
          <p:sp>
            <p:nvSpPr>
              <p:cNvPr id="1071" name="Freeform 1070"/>
              <p:cNvSpPr/>
              <p:nvPr/>
            </p:nvSpPr>
            <p:spPr>
              <a:xfrm>
                <a:off x="5645" y="3066"/>
                <a:ext cx="58" cy="154"/>
              </a:xfrm>
              <a:custGeom>
                <a:avLst/>
                <a:gdLst>
                  <a:gd name="txL" fmla="*/ 0 w 60"/>
                  <a:gd name="txT" fmla="*/ 0 h 156"/>
                  <a:gd name="txR" fmla="*/ 60 w 60"/>
                  <a:gd name="txB" fmla="*/ 156 h 156"/>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txL" t="txT" r="txR" b="tx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rgbClr val="666699"/>
                  </a:gs>
                  <a:gs pos="100000">
                    <a:srgbClr val="9966FF"/>
                  </a:gs>
                </a:gsLst>
                <a:lin ang="5400000" scaled="1"/>
                <a:tileRect/>
              </a:gradFill>
              <a:ln w="9525">
                <a:noFill/>
              </a:ln>
            </p:spPr>
            <p:txBody>
              <a:bodyPr/>
              <a:p>
                <a:endParaRPr lang="en-US"/>
              </a:p>
            </p:txBody>
          </p:sp>
          <p:sp>
            <p:nvSpPr>
              <p:cNvPr id="1072" name="Freeform 1071"/>
              <p:cNvSpPr/>
              <p:nvPr/>
            </p:nvSpPr>
            <p:spPr>
              <a:xfrm>
                <a:off x="5375" y="3246"/>
                <a:ext cx="190" cy="16"/>
              </a:xfrm>
              <a:custGeom>
                <a:avLst/>
                <a:gdLst>
                  <a:gd name="txL" fmla="*/ 0 w 192"/>
                  <a:gd name="txT" fmla="*/ 0 h 18"/>
                  <a:gd name="txR" fmla="*/ 192 w 192"/>
                  <a:gd name="txB" fmla="*/ 18 h 18"/>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txL" t="txT" r="txR" b="tx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rgbClr val="666699"/>
                  </a:gs>
                  <a:gs pos="100000">
                    <a:srgbClr val="9966FF"/>
                  </a:gs>
                </a:gsLst>
                <a:lin ang="5400000" scaled="1"/>
                <a:tileRect/>
              </a:gradFill>
              <a:ln w="9525">
                <a:noFill/>
              </a:ln>
            </p:spPr>
            <p:txBody>
              <a:bodyPr/>
              <a:p>
                <a:endParaRPr lang="en-US"/>
              </a:p>
            </p:txBody>
          </p:sp>
          <p:sp>
            <p:nvSpPr>
              <p:cNvPr id="1073" name="Freeform 1072"/>
              <p:cNvSpPr/>
              <p:nvPr/>
            </p:nvSpPr>
            <p:spPr>
              <a:xfrm>
                <a:off x="5304" y="3042"/>
                <a:ext cx="159" cy="184"/>
              </a:xfrm>
              <a:custGeom>
                <a:avLst/>
                <a:gdLst>
                  <a:gd name="txL" fmla="*/ 0 w 161"/>
                  <a:gd name="txT" fmla="*/ 0 h 186"/>
                  <a:gd name="txR" fmla="*/ 161 w 161"/>
                  <a:gd name="txB" fmla="*/ 186 h 186"/>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txL" t="txT" r="txR" b="tx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rgbClr val="9966FF"/>
                  </a:gs>
                  <a:gs pos="100000">
                    <a:srgbClr val="666699"/>
                  </a:gs>
                </a:gsLst>
                <a:lin ang="5400000" scaled="1"/>
                <a:tileRect/>
              </a:gradFill>
              <a:ln w="9525">
                <a:noFill/>
              </a:ln>
            </p:spPr>
            <p:txBody>
              <a:bodyPr/>
              <a:p>
                <a:endParaRPr lang="en-US"/>
              </a:p>
            </p:txBody>
          </p:sp>
          <p:sp>
            <p:nvSpPr>
              <p:cNvPr id="1074" name="Freeform 1073"/>
              <p:cNvSpPr/>
              <p:nvPr/>
            </p:nvSpPr>
            <p:spPr>
              <a:xfrm>
                <a:off x="5489" y="3042"/>
                <a:ext cx="184" cy="208"/>
              </a:xfrm>
              <a:custGeom>
                <a:avLst/>
                <a:gdLst>
                  <a:gd name="txL" fmla="*/ 0 w 185"/>
                  <a:gd name="txT" fmla="*/ 0 h 210"/>
                  <a:gd name="txR" fmla="*/ 185 w 185"/>
                  <a:gd name="txB" fmla="*/ 210 h 210"/>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txL" t="txT" r="txR" b="tx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rgbClr val="9966FF"/>
                  </a:gs>
                  <a:gs pos="100000">
                    <a:srgbClr val="666699"/>
                  </a:gs>
                </a:gsLst>
                <a:lin ang="5400000" scaled="1"/>
                <a:tileRect/>
              </a:gradFill>
              <a:ln w="9525">
                <a:noFill/>
              </a:ln>
            </p:spPr>
            <p:txBody>
              <a:bodyPr/>
              <a:p>
                <a:endParaRPr lang="en-US"/>
              </a:p>
            </p:txBody>
          </p:sp>
          <p:sp>
            <p:nvSpPr>
              <p:cNvPr id="1075" name="Freeform 1074"/>
              <p:cNvSpPr/>
              <p:nvPr/>
            </p:nvSpPr>
            <p:spPr>
              <a:xfrm>
                <a:off x="5345" y="3058"/>
                <a:ext cx="297" cy="184"/>
              </a:xfrm>
              <a:custGeom>
                <a:avLst/>
                <a:gdLst>
                  <a:gd name="txL" fmla="*/ 0 w 299"/>
                  <a:gd name="txT" fmla="*/ 0 h 186"/>
                  <a:gd name="txR" fmla="*/ 299 w 299"/>
                  <a:gd name="txB" fmla="*/ 186 h 186"/>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txL" t="txT" r="txR" b="tx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rgbClr val="666699"/>
                  </a:gs>
                  <a:gs pos="100000">
                    <a:srgbClr val="9966FF"/>
                  </a:gs>
                </a:gsLst>
                <a:lin ang="5400000" scaled="1"/>
                <a:tileRect/>
              </a:gradFill>
              <a:ln w="9525">
                <a:noFill/>
              </a:ln>
            </p:spPr>
            <p:txBody>
              <a:bodyPr/>
              <a:p>
                <a:endParaRPr lang="en-US"/>
              </a:p>
            </p:txBody>
          </p:sp>
          <p:sp>
            <p:nvSpPr>
              <p:cNvPr id="1076" name="Oval 1075"/>
              <p:cNvSpPr/>
              <p:nvPr/>
            </p:nvSpPr>
            <p:spPr>
              <a:xfrm>
                <a:off x="3910" y="3948"/>
                <a:ext cx="82" cy="51"/>
              </a:xfrm>
              <a:prstGeom prst="ellipse">
                <a:avLst/>
              </a:prstGeom>
              <a:gradFill rotWithShape="0">
                <a:gsLst>
                  <a:gs pos="0">
                    <a:srgbClr val="9966FF"/>
                  </a:gs>
                  <a:gs pos="100000">
                    <a:srgbClr val="9060F0"/>
                  </a:gs>
                </a:gsLst>
                <a:lin ang="5400000" scaled="1"/>
                <a:tileRect/>
              </a:gradFill>
              <a:ln w="9525">
                <a:noFill/>
              </a:ln>
            </p:spPr>
            <p:txBody>
              <a:bodyPr/>
              <a:p>
                <a:endParaRPr lang="en-US"/>
              </a:p>
            </p:txBody>
          </p:sp>
          <p:grpSp>
            <p:nvGrpSpPr>
              <p:cNvPr id="1077" name="Group 1076"/>
              <p:cNvGrpSpPr/>
              <p:nvPr/>
            </p:nvGrpSpPr>
            <p:grpSpPr>
              <a:xfrm>
                <a:off x="4546" y="3608"/>
                <a:ext cx="516" cy="317"/>
                <a:chOff x="4546" y="3608"/>
                <a:chExt cx="516" cy="317"/>
              </a:xfrm>
            </p:grpSpPr>
            <p:sp>
              <p:nvSpPr>
                <p:cNvPr id="1078" name="Oval 1077"/>
                <p:cNvSpPr/>
                <p:nvPr/>
              </p:nvSpPr>
              <p:spPr>
                <a:xfrm>
                  <a:off x="4546" y="3608"/>
                  <a:ext cx="516" cy="317"/>
                </a:xfrm>
                <a:prstGeom prst="ellipse">
                  <a:avLst/>
                </a:prstGeom>
                <a:gradFill rotWithShape="0">
                  <a:gsLst>
                    <a:gs pos="0">
                      <a:srgbClr val="9966FF"/>
                    </a:gs>
                    <a:gs pos="100000">
                      <a:srgbClr val="9060F0"/>
                    </a:gs>
                  </a:gsLst>
                  <a:lin ang="10800000" scaled="1"/>
                  <a:tileRect/>
                </a:gradFill>
                <a:ln w="9525">
                  <a:noFill/>
                </a:ln>
              </p:spPr>
              <p:txBody>
                <a:bodyPr/>
                <a:p>
                  <a:endParaRPr lang="en-US"/>
                </a:p>
              </p:txBody>
            </p:sp>
            <p:sp>
              <p:nvSpPr>
                <p:cNvPr id="1079" name="Oval 1078"/>
                <p:cNvSpPr/>
                <p:nvPr/>
              </p:nvSpPr>
              <p:spPr>
                <a:xfrm>
                  <a:off x="4578" y="3630"/>
                  <a:ext cx="444" cy="269"/>
                </a:xfrm>
                <a:prstGeom prst="ellipse">
                  <a:avLst/>
                </a:prstGeom>
                <a:gradFill rotWithShape="0">
                  <a:gsLst>
                    <a:gs pos="0">
                      <a:srgbClr val="9966FF"/>
                    </a:gs>
                    <a:gs pos="100000">
                      <a:srgbClr val="9C6BFF"/>
                    </a:gs>
                  </a:gsLst>
                  <a:lin ang="5400000" scaled="1"/>
                  <a:tileRect/>
                </a:gradFill>
                <a:ln w="9525">
                  <a:noFill/>
                </a:ln>
              </p:spPr>
              <p:txBody>
                <a:bodyPr/>
                <a:p>
                  <a:endParaRPr lang="en-US"/>
                </a:p>
              </p:txBody>
            </p:sp>
            <p:sp>
              <p:nvSpPr>
                <p:cNvPr id="1080" name="Oval 1079"/>
                <p:cNvSpPr/>
                <p:nvPr/>
              </p:nvSpPr>
              <p:spPr>
                <a:xfrm>
                  <a:off x="4610" y="3650"/>
                  <a:ext cx="384" cy="231"/>
                </a:xfrm>
                <a:prstGeom prst="ellipse">
                  <a:avLst/>
                </a:prstGeom>
                <a:gradFill rotWithShape="0">
                  <a:gsLst>
                    <a:gs pos="0">
                      <a:srgbClr val="9060F0"/>
                    </a:gs>
                    <a:gs pos="100000">
                      <a:srgbClr val="9966FF"/>
                    </a:gs>
                  </a:gsLst>
                  <a:lin ang="5400000" scaled="1"/>
                  <a:tileRect/>
                </a:gradFill>
                <a:ln w="9525">
                  <a:noFill/>
                </a:ln>
              </p:spPr>
              <p:txBody>
                <a:bodyPr/>
                <a:p>
                  <a:endParaRPr lang="en-US"/>
                </a:p>
              </p:txBody>
            </p:sp>
            <p:sp>
              <p:nvSpPr>
                <p:cNvPr id="1081" name="Oval 1080"/>
                <p:cNvSpPr/>
                <p:nvPr/>
              </p:nvSpPr>
              <p:spPr>
                <a:xfrm>
                  <a:off x="4654" y="3678"/>
                  <a:ext cx="296" cy="175"/>
                </a:xfrm>
                <a:prstGeom prst="ellipse">
                  <a:avLst/>
                </a:prstGeom>
                <a:gradFill rotWithShape="0">
                  <a:gsLst>
                    <a:gs pos="0">
                      <a:srgbClr val="9966FF"/>
                    </a:gs>
                    <a:gs pos="100000">
                      <a:srgbClr val="9060F0"/>
                    </a:gs>
                  </a:gsLst>
                  <a:lin ang="5400000" scaled="1"/>
                  <a:tileRect/>
                </a:gradFill>
                <a:ln w="9525">
                  <a:noFill/>
                </a:ln>
              </p:spPr>
              <p:txBody>
                <a:bodyPr/>
                <a:p>
                  <a:endParaRPr lang="en-US"/>
                </a:p>
              </p:txBody>
            </p:sp>
            <p:sp>
              <p:nvSpPr>
                <p:cNvPr id="1082" name="Oval 1081"/>
                <p:cNvSpPr/>
                <p:nvPr/>
              </p:nvSpPr>
              <p:spPr>
                <a:xfrm>
                  <a:off x="4690" y="3698"/>
                  <a:ext cx="220" cy="137"/>
                </a:xfrm>
                <a:prstGeom prst="ellipse">
                  <a:avLst/>
                </a:prstGeom>
                <a:gradFill rotWithShape="0">
                  <a:gsLst>
                    <a:gs pos="0">
                      <a:srgbClr val="9060F0"/>
                    </a:gs>
                    <a:gs pos="100000">
                      <a:srgbClr val="9966FF"/>
                    </a:gs>
                  </a:gsLst>
                  <a:lin ang="5400000" scaled="1"/>
                  <a:tileRect/>
                </a:gradFill>
                <a:ln w="9525">
                  <a:noFill/>
                </a:ln>
              </p:spPr>
              <p:txBody>
                <a:bodyPr/>
                <a:p>
                  <a:endParaRPr lang="en-US"/>
                </a:p>
              </p:txBody>
            </p:sp>
            <p:sp>
              <p:nvSpPr>
                <p:cNvPr id="1083" name="Oval 1082"/>
                <p:cNvSpPr/>
                <p:nvPr/>
              </p:nvSpPr>
              <p:spPr>
                <a:xfrm>
                  <a:off x="4738" y="3728"/>
                  <a:ext cx="124" cy="79"/>
                </a:xfrm>
                <a:prstGeom prst="ellipse">
                  <a:avLst/>
                </a:prstGeom>
                <a:gradFill rotWithShape="0">
                  <a:gsLst>
                    <a:gs pos="0">
                      <a:srgbClr val="9966FF"/>
                    </a:gs>
                    <a:gs pos="100000">
                      <a:srgbClr val="9463F7"/>
                    </a:gs>
                  </a:gsLst>
                  <a:lin ang="5400000" scaled="1"/>
                  <a:tileRect/>
                </a:gradFill>
                <a:ln w="9525">
                  <a:noFill/>
                </a:ln>
              </p:spPr>
              <p:txBody>
                <a:bodyPr/>
                <a:p>
                  <a:endParaRPr lang="en-US"/>
                </a:p>
              </p:txBody>
            </p:sp>
          </p:grpSp>
          <p:grpSp>
            <p:nvGrpSpPr>
              <p:cNvPr id="1084" name="Group 1083"/>
              <p:cNvGrpSpPr/>
              <p:nvPr/>
            </p:nvGrpSpPr>
            <p:grpSpPr>
              <a:xfrm>
                <a:off x="5381" y="3085"/>
                <a:ext cx="225" cy="130"/>
                <a:chOff x="5381" y="3085"/>
                <a:chExt cx="225" cy="130"/>
              </a:xfrm>
            </p:grpSpPr>
            <p:sp>
              <p:nvSpPr>
                <p:cNvPr id="1085" name="Oval 1084"/>
                <p:cNvSpPr/>
                <p:nvPr/>
              </p:nvSpPr>
              <p:spPr>
                <a:xfrm>
                  <a:off x="5381" y="3085"/>
                  <a:ext cx="225" cy="130"/>
                </a:xfrm>
                <a:prstGeom prst="ellipse">
                  <a:avLst/>
                </a:prstGeom>
                <a:gradFill rotWithShape="0">
                  <a:gsLst>
                    <a:gs pos="0">
                      <a:srgbClr val="9966FF"/>
                    </a:gs>
                    <a:gs pos="100000">
                      <a:srgbClr val="666699"/>
                    </a:gs>
                  </a:gsLst>
                  <a:lin ang="5400000" scaled="1"/>
                  <a:tileRect/>
                </a:gradFill>
                <a:ln w="9525">
                  <a:noFill/>
                </a:ln>
              </p:spPr>
              <p:txBody>
                <a:bodyPr/>
                <a:p>
                  <a:endParaRPr lang="en-US"/>
                </a:p>
              </p:txBody>
            </p:sp>
            <p:sp>
              <p:nvSpPr>
                <p:cNvPr id="1086" name="Oval 1085"/>
                <p:cNvSpPr/>
                <p:nvPr/>
              </p:nvSpPr>
              <p:spPr>
                <a:xfrm>
                  <a:off x="5403" y="3099"/>
                  <a:ext cx="180" cy="100"/>
                </a:xfrm>
                <a:prstGeom prst="ellipse">
                  <a:avLst/>
                </a:prstGeom>
                <a:gradFill rotWithShape="0">
                  <a:gsLst>
                    <a:gs pos="0">
                      <a:srgbClr val="666699"/>
                    </a:gs>
                    <a:gs pos="100000">
                      <a:srgbClr val="9966FF"/>
                    </a:gs>
                  </a:gsLst>
                  <a:lin ang="5400000" scaled="1"/>
                  <a:tileRect/>
                </a:gradFill>
                <a:ln w="9525">
                  <a:noFill/>
                </a:ln>
              </p:spPr>
              <p:txBody>
                <a:bodyPr/>
                <a:p>
                  <a:endParaRPr lang="en-US"/>
                </a:p>
              </p:txBody>
            </p:sp>
            <p:sp>
              <p:nvSpPr>
                <p:cNvPr id="1087" name="Oval 1086"/>
                <p:cNvSpPr/>
                <p:nvPr/>
              </p:nvSpPr>
              <p:spPr>
                <a:xfrm>
                  <a:off x="5431" y="3109"/>
                  <a:ext cx="123" cy="80"/>
                </a:xfrm>
                <a:prstGeom prst="ellipse">
                  <a:avLst/>
                </a:prstGeom>
                <a:gradFill rotWithShape="0">
                  <a:gsLst>
                    <a:gs pos="0">
                      <a:srgbClr val="9966FF"/>
                    </a:gs>
                    <a:gs pos="100000">
                      <a:srgbClr val="666699"/>
                    </a:gs>
                  </a:gsLst>
                  <a:lin ang="5400000" scaled="1"/>
                  <a:tileRect/>
                </a:gradFill>
                <a:ln w="9525">
                  <a:noFill/>
                </a:ln>
              </p:spPr>
              <p:txBody>
                <a:bodyPr/>
                <a:p>
                  <a:endParaRPr lang="en-US"/>
                </a:p>
              </p:txBody>
            </p:sp>
            <p:sp>
              <p:nvSpPr>
                <p:cNvPr id="1088" name="Oval 1087"/>
                <p:cNvSpPr/>
                <p:nvPr/>
              </p:nvSpPr>
              <p:spPr>
                <a:xfrm>
                  <a:off x="5458" y="3125"/>
                  <a:ext cx="71" cy="45"/>
                </a:xfrm>
                <a:prstGeom prst="ellipse">
                  <a:avLst/>
                </a:prstGeom>
                <a:gradFill rotWithShape="0">
                  <a:gsLst>
                    <a:gs pos="0">
                      <a:srgbClr val="666699"/>
                    </a:gs>
                    <a:gs pos="100000">
                      <a:srgbClr val="9966FF"/>
                    </a:gs>
                  </a:gsLst>
                  <a:lin ang="5400000" scaled="1"/>
                  <a:tileRect/>
                </a:gradFill>
                <a:ln w="9525">
                  <a:noFill/>
                </a:ln>
              </p:spPr>
              <p:txBody>
                <a:bodyPr/>
                <a:p>
                  <a:endParaRPr lang="en-US"/>
                </a:p>
              </p:txBody>
            </p:sp>
          </p:grpSp>
        </p:grpSp>
      </p:grpSp>
      <p:sp>
        <p:nvSpPr>
          <p:cNvPr id="1089" name="Title 1088"/>
          <p:cNvSpPr>
            <a:spLocks noGrp="1"/>
          </p:cNvSpPr>
          <p:nvPr>
            <p:ph type="title"/>
          </p:nvPr>
        </p:nvSpPr>
        <p:spPr>
          <a:xfrm>
            <a:off x="457200" y="130175"/>
            <a:ext cx="8226425" cy="1433513"/>
          </a:xfrm>
          <a:prstGeom prst="rect">
            <a:avLst/>
          </a:prstGeom>
          <a:noFill/>
          <a:ln w="9525">
            <a:noFill/>
          </a:ln>
        </p:spPr>
        <p:txBody>
          <a:bodyPr wrap="square" lIns="90000" tIns="46800" rIns="90000" bIns="46800" anchor="ctr" anchorCtr="1"/>
          <a:p>
            <a:pPr lvl="0"/>
            <a:r>
              <a:rPr dirty="0"/>
              <a:t>Click to edit the title text format</a:t>
            </a:r>
            <a:endParaRPr dirty="0"/>
          </a:p>
        </p:txBody>
      </p:sp>
      <p:sp>
        <p:nvSpPr>
          <p:cNvPr id="1090" name="Text Box 1089"/>
          <p:cNvSpPr txBox="1"/>
          <p:nvPr/>
        </p:nvSpPr>
        <p:spPr>
          <a:xfrm>
            <a:off x="457200" y="6248400"/>
            <a:ext cx="2133600" cy="460375"/>
          </a:xfrm>
          <a:prstGeom prst="rect">
            <a:avLst/>
          </a:prstGeom>
          <a:noFill/>
          <a:ln w="9525">
            <a:noFill/>
          </a:ln>
        </p:spPr>
        <p:txBody>
          <a:bodyPr/>
          <a:p>
            <a:endParaRPr lang="en-US"/>
          </a:p>
        </p:txBody>
      </p:sp>
      <p:sp>
        <p:nvSpPr>
          <p:cNvPr id="1091" name="Text Box 1090"/>
          <p:cNvSpPr txBox="1"/>
          <p:nvPr/>
        </p:nvSpPr>
        <p:spPr>
          <a:xfrm>
            <a:off x="3124200" y="6248400"/>
            <a:ext cx="2895600" cy="460375"/>
          </a:xfrm>
          <a:prstGeom prst="rect">
            <a:avLst/>
          </a:prstGeom>
          <a:noFill/>
          <a:ln w="9525">
            <a:noFill/>
          </a:ln>
        </p:spPr>
        <p:txBody>
          <a:bodyPr/>
          <a:p>
            <a:endParaRPr lang="en-US"/>
          </a:p>
        </p:txBody>
      </p:sp>
      <p:sp>
        <p:nvSpPr>
          <p:cNvPr id="1092" name="Slide Number Placeholder 1091"/>
          <p:cNvSpPr>
            <a:spLocks noGrp="1"/>
          </p:cNvSpPr>
          <p:nvPr>
            <p:ph type="sldNum"/>
          </p:nvPr>
        </p:nvSpPr>
        <p:spPr>
          <a:xfrm>
            <a:off x="6553200" y="6248400"/>
            <a:ext cx="2130425" cy="458788"/>
          </a:xfrm>
          <a:prstGeom prst="rect">
            <a:avLst/>
          </a:prstGeom>
          <a:noFill/>
          <a:ln w="9525">
            <a:noFill/>
          </a:ln>
        </p:spPr>
        <p:txBody>
          <a:bodyPr wrap="square" lIns="90000" tIns="46800" rIns="90000" bIns="46800" anchor="t" anchorCtr="0"/>
          <a:lstStyle>
            <a:lvl1pPr>
              <a:buFontTx/>
              <a:defRPr/>
            </a:lvl1pPr>
          </a:lstStyle>
          <a:p>
            <a:pPr lvl="0" defTabSz="457200" eaLnBrk="1"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en-US" altLang="x-none" dirty="0" err="1"/>
            </a:fld>
            <a:endParaRPr lang="en-US" altLang="x-none" dirty="0" err="1"/>
          </a:p>
        </p:txBody>
      </p:sp>
      <p:sp>
        <p:nvSpPr>
          <p:cNvPr id="1093" name="Text Placeholder 1092"/>
          <p:cNvSpPr>
            <a:spLocks noGrp="1"/>
          </p:cNvSpPr>
          <p:nvPr>
            <p:ph type="body" idx="1"/>
          </p:nvPr>
        </p:nvSpPr>
        <p:spPr>
          <a:xfrm>
            <a:off x="457200" y="1676400"/>
            <a:ext cx="8226425" cy="4451350"/>
          </a:xfrm>
          <a:prstGeom prst="rect">
            <a:avLst/>
          </a:prstGeom>
          <a:noFill/>
          <a:ln w="9525">
            <a:noFill/>
          </a:ln>
        </p:spPr>
        <p:txBody>
          <a:bodyPr wrap="square" lIns="90000" tIns="46800" rIns="90000" bIns="46800" anchor="t" anchorCtr="0"/>
          <a:p>
            <a:pPr lvl="0"/>
            <a:r>
              <a:rPr dirty="0"/>
              <a:t>Click to edit the outline text format</a:t>
            </a:r>
            <a:endParaRPr dirty="0"/>
          </a:p>
          <a:p>
            <a:pPr lvl="1"/>
            <a:r>
              <a:rPr dirty="0"/>
              <a:t>Second Outline Level</a:t>
            </a:r>
            <a:endParaRPr dirty="0"/>
          </a:p>
          <a:p>
            <a:pPr lvl="2"/>
            <a:r>
              <a:rPr dirty="0"/>
              <a:t>Third Outline Level</a:t>
            </a:r>
            <a:endParaRPr dirty="0"/>
          </a:p>
          <a:p>
            <a:pPr lvl="3"/>
            <a:r>
              <a:rPr dirty="0"/>
              <a:t>Fourth Outline Level</a:t>
            </a:r>
            <a:endParaRPr dirty="0"/>
          </a:p>
          <a:p>
            <a:pPr lvl="4"/>
            <a:r>
              <a:rPr dirty="0"/>
              <a:t>Fifth Outline Level</a:t>
            </a:r>
            <a:endParaRPr dirty="0"/>
          </a:p>
          <a:p>
            <a:pPr lvl="4"/>
            <a:r>
              <a:rPr dirty="0"/>
              <a:t>Sixth Outline Level</a:t>
            </a:r>
            <a:endParaRPr dirty="0"/>
          </a:p>
          <a:p>
            <a:pPr lvl="4"/>
            <a:r>
              <a:rPr dirty="0"/>
              <a:t>Seventh Outline Level</a:t>
            </a:r>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marL="0" lvl="0" indent="0" algn="ctr"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400" b="1" i="0" u="none" kern="1200" baseline="0">
          <a:solidFill>
            <a:srgbClr val="D9D9FF"/>
          </a:solidFill>
          <a:latin typeface="+mj-lt"/>
          <a:ea typeface="+mj-ea"/>
          <a:cs typeface="+mj-cs"/>
        </a:defRPr>
      </a:lvl1pPr>
      <a:lvl2pPr marL="742950" lvl="1" indent="-285750" algn="ctr"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400" b="1" i="0" u="none" kern="1200" baseline="0">
          <a:solidFill>
            <a:srgbClr val="D9D9FF"/>
          </a:solidFill>
          <a:latin typeface="Arial" panose="020B0604020202020204" pitchFamily="34" charset="0"/>
          <a:ea typeface="MS PGothic" panose="020B0600070205080204" pitchFamily="32" charset="-128"/>
          <a:cs typeface="+mj-cs"/>
        </a:defRPr>
      </a:lvl2pPr>
      <a:lvl3pPr marL="1143000" lvl="2" indent="-228600" algn="ctr"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400" b="1" i="0" u="none" kern="1200" baseline="0">
          <a:solidFill>
            <a:srgbClr val="D9D9FF"/>
          </a:solidFill>
          <a:latin typeface="Arial" panose="020B0604020202020204" pitchFamily="34" charset="0"/>
          <a:ea typeface="MS PGothic" panose="020B0600070205080204" pitchFamily="32" charset="-128"/>
          <a:cs typeface="+mj-cs"/>
        </a:defRPr>
      </a:lvl3pPr>
      <a:lvl4pPr marL="1600200" lvl="3" indent="-228600" algn="ctr"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400" b="1" i="0" u="none" kern="1200" baseline="0">
          <a:solidFill>
            <a:srgbClr val="D9D9FF"/>
          </a:solidFill>
          <a:latin typeface="Arial" panose="020B0604020202020204" pitchFamily="34" charset="0"/>
          <a:ea typeface="MS PGothic" panose="020B0600070205080204" pitchFamily="32" charset="-128"/>
          <a:cs typeface="+mj-cs"/>
        </a:defRPr>
      </a:lvl4pPr>
      <a:lvl5pPr marL="2057400" lvl="4" indent="-228600" algn="ctr"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400" b="1" i="0" u="none" kern="1200" baseline="0">
          <a:solidFill>
            <a:srgbClr val="D9D9FF"/>
          </a:solidFill>
          <a:latin typeface="Arial" panose="020B0604020202020204" pitchFamily="34" charset="0"/>
          <a:ea typeface="MS PGothic" panose="020B0600070205080204" pitchFamily="32" charset="-128"/>
          <a:cs typeface="+mj-cs"/>
        </a:defRPr>
      </a:lvl5pPr>
    </p:titleStyle>
    <p:bodyStyle>
      <a:lvl1pPr marL="342900" lvl="0" indent="-342900" algn="l" defTabSz="457200" rtl="0" eaLnBrk="0" fontAlgn="base" latinLnBrk="0" hangingPunct="0">
        <a:lnSpc>
          <a:spcPct val="100000"/>
        </a:lnSpc>
        <a:spcBef>
          <a:spcPts val="800"/>
        </a:spcBef>
        <a:spcAft>
          <a:spcPct val="0"/>
        </a:spcAft>
        <a:buClr>
          <a:srgbClr val="000000"/>
        </a:buClr>
        <a:buSzPct val="100000"/>
        <a:buFont typeface="Times New Roman" panose="02020603050405020304" pitchFamily="16" charset="0"/>
        <a:buNone/>
        <a:defRPr sz="3200" b="0" i="0" u="none" kern="1200" baseline="0">
          <a:solidFill>
            <a:srgbClr val="FFFFFF"/>
          </a:solidFill>
          <a:latin typeface="+mn-lt"/>
          <a:ea typeface="+mn-ea"/>
          <a:cs typeface="+mn-cs"/>
        </a:defRPr>
      </a:lvl1pPr>
      <a:lvl2pPr marL="742950" lvl="1" indent="-285750" algn="l" defTabSz="457200" rtl="0" eaLnBrk="0" fontAlgn="base" latinLnBrk="0" hangingPunct="0">
        <a:lnSpc>
          <a:spcPct val="100000"/>
        </a:lnSpc>
        <a:spcBef>
          <a:spcPts val="700"/>
        </a:spcBef>
        <a:spcAft>
          <a:spcPct val="0"/>
        </a:spcAft>
        <a:buClr>
          <a:srgbClr val="000000"/>
        </a:buClr>
        <a:buSzPct val="100000"/>
        <a:buFont typeface="Times New Roman" panose="02020603050405020304" pitchFamily="16" charset="0"/>
        <a:buNone/>
        <a:defRPr sz="2800" b="0" i="0" u="none" kern="1200" baseline="0">
          <a:solidFill>
            <a:srgbClr val="FFFFFF"/>
          </a:solidFill>
          <a:latin typeface="Arial" panose="020B0604020202020204" pitchFamily="34" charset="0"/>
          <a:ea typeface="MS PGothic" panose="020B0600070205080204" pitchFamily="32" charset="-128"/>
          <a:cs typeface="+mn-cs"/>
        </a:defRPr>
      </a:lvl2pPr>
      <a:lvl3pPr marL="1143000" lvl="2" indent="-228600" algn="l" defTabSz="457200" rtl="0" eaLnBrk="0" fontAlgn="base" latinLnBrk="0" hangingPunct="0">
        <a:lnSpc>
          <a:spcPct val="100000"/>
        </a:lnSpc>
        <a:spcBef>
          <a:spcPts val="600"/>
        </a:spcBef>
        <a:spcAft>
          <a:spcPct val="0"/>
        </a:spcAft>
        <a:buClr>
          <a:srgbClr val="000000"/>
        </a:buClr>
        <a:buSzPct val="100000"/>
        <a:buFont typeface="Times New Roman" panose="02020603050405020304" pitchFamily="16" charset="0"/>
        <a:buNone/>
        <a:defRPr sz="2400" b="0" i="0" u="none" kern="1200" baseline="0">
          <a:solidFill>
            <a:srgbClr val="FFFFFF"/>
          </a:solidFill>
          <a:latin typeface="Arial" panose="020B0604020202020204" pitchFamily="34" charset="0"/>
          <a:ea typeface="MS PGothic" panose="020B0600070205080204" pitchFamily="32" charset="-128"/>
          <a:cs typeface="+mn-cs"/>
        </a:defRPr>
      </a:lvl3pPr>
      <a:lvl4pPr marL="1600200" lvl="3"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FFFFFF"/>
          </a:solidFill>
          <a:latin typeface="Arial" panose="020B0604020202020204" pitchFamily="34" charset="0"/>
          <a:ea typeface="MS PGothic" panose="020B0600070205080204" pitchFamily="32" charset="-128"/>
          <a:cs typeface="+mn-cs"/>
        </a:defRPr>
      </a:lvl4pPr>
      <a:lvl5pPr marL="2057400" lvl="4"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FFFFFF"/>
          </a:solidFill>
          <a:latin typeface="Arial" panose="020B0604020202020204" pitchFamily="34" charset="0"/>
          <a:ea typeface="MS PGothic" panose="020B0600070205080204" pitchFamily="32" charset="-128"/>
          <a:cs typeface="+mn-cs"/>
        </a:defRPr>
      </a:lvl5pPr>
      <a:lvl6pPr marL="2514600" lvl="5"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FFFFFF"/>
          </a:solidFill>
          <a:latin typeface="Arial" panose="020B0604020202020204" pitchFamily="34" charset="0"/>
          <a:ea typeface="MS PGothic" panose="020B0600070205080204" pitchFamily="32" charset="-128"/>
          <a:cs typeface="+mn-cs"/>
        </a:defRPr>
      </a:lvl6pPr>
      <a:lvl7pPr marL="2971800" lvl="6"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FFFFFF"/>
          </a:solidFill>
          <a:latin typeface="Arial" panose="020B0604020202020204" pitchFamily="34" charset="0"/>
          <a:ea typeface="MS PGothic" panose="020B0600070205080204" pitchFamily="32" charset="-128"/>
          <a:cs typeface="+mn-cs"/>
        </a:defRPr>
      </a:lvl7pPr>
      <a:lvl8pPr marL="3429000" lvl="7"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FFFFFF"/>
          </a:solidFill>
          <a:latin typeface="Arial" panose="020B0604020202020204" pitchFamily="34" charset="0"/>
          <a:ea typeface="MS PGothic" panose="020B0600070205080204" pitchFamily="32" charset="-128"/>
          <a:cs typeface="+mn-cs"/>
        </a:defRPr>
      </a:lvl8pPr>
      <a:lvl9pPr marL="3886200" lvl="8"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FFFFFF"/>
          </a:solidFill>
          <a:latin typeface="Arial" panose="020B0604020202020204" pitchFamily="34" charset="0"/>
          <a:ea typeface="MS PGothic" panose="020B0600070205080204" pitchFamily="32" charset="-128"/>
          <a:cs typeface="+mn-cs"/>
        </a:defRPr>
      </a:lvl9pPr>
    </p:bodyStyle>
    <p:otherStyle>
      <a:lvl1pPr marL="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FFFFFF"/>
          </a:solidFill>
          <a:latin typeface="+mn-lt"/>
          <a:ea typeface="+mn-ea"/>
          <a:cs typeface="+mn-cs"/>
        </a:defRPr>
      </a:lvl1pPr>
      <a:lvl2pPr marL="742950" lvl="1" indent="-28575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FFFFFF"/>
          </a:solidFill>
          <a:latin typeface="Arial" panose="020B0604020202020204" pitchFamily="34" charset="0"/>
          <a:ea typeface="MS PGothic" panose="020B0600070205080204" pitchFamily="32" charset="-128"/>
          <a:cs typeface="+mn-cs"/>
        </a:defRPr>
      </a:lvl2pPr>
      <a:lvl3pPr marL="1143000" lvl="2"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FFFFFF"/>
          </a:solidFill>
          <a:latin typeface="Arial" panose="020B0604020202020204" pitchFamily="34" charset="0"/>
          <a:ea typeface="MS PGothic" panose="020B0600070205080204" pitchFamily="32" charset="-128"/>
          <a:cs typeface="+mn-cs"/>
        </a:defRPr>
      </a:lvl3pPr>
      <a:lvl4pPr marL="1600200" lvl="3"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FFFFFF"/>
          </a:solidFill>
          <a:latin typeface="Arial" panose="020B0604020202020204" pitchFamily="34" charset="0"/>
          <a:ea typeface="MS PGothic" panose="020B0600070205080204" pitchFamily="32" charset="-128"/>
          <a:cs typeface="+mn-cs"/>
        </a:defRPr>
      </a:lvl4pPr>
      <a:lvl5pPr marL="2057400" lvl="4"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FFFFFF"/>
          </a:solidFill>
          <a:latin typeface="Arial" panose="020B0604020202020204" pitchFamily="34" charset="0"/>
          <a:ea typeface="MS PGothic" panose="020B0600070205080204" pitchFamily="32" charset="-128"/>
          <a:cs typeface="+mn-cs"/>
        </a:defRPr>
      </a:lvl5pPr>
      <a:lvl6pPr marL="2286000" lvl="5"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FFFFFF"/>
          </a:solidFill>
          <a:latin typeface="Arial" panose="020B0604020202020204" pitchFamily="34" charset="0"/>
          <a:ea typeface="MS PGothic" panose="020B0600070205080204" pitchFamily="32" charset="-128"/>
          <a:cs typeface="+mn-cs"/>
        </a:defRPr>
      </a:lvl6pPr>
      <a:lvl7pPr marL="2743200" lvl="6"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FFFFFF"/>
          </a:solidFill>
          <a:latin typeface="Arial" panose="020B0604020202020204" pitchFamily="34" charset="0"/>
          <a:ea typeface="MS PGothic" panose="020B0600070205080204" pitchFamily="32" charset="-128"/>
          <a:cs typeface="+mn-cs"/>
        </a:defRPr>
      </a:lvl7pPr>
      <a:lvl8pPr marL="3200400" lvl="7"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FFFFFF"/>
          </a:solidFill>
          <a:latin typeface="Arial" panose="020B0604020202020204" pitchFamily="34" charset="0"/>
          <a:ea typeface="MS PGothic" panose="020B0600070205080204" pitchFamily="32" charset="-128"/>
          <a:cs typeface="+mn-cs"/>
        </a:defRPr>
      </a:lvl8pPr>
      <a:lvl9pPr marL="3657600" lvl="8"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FFFFFF"/>
          </a:solidFill>
          <a:latin typeface="Arial" panose="020B0604020202020204" pitchFamily="34" charset="0"/>
          <a:ea typeface="MS PGothic" panose="020B0600070205080204" pitchFamily="32" charset="-128"/>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p:grpSp>
        <p:nvGrpSpPr>
          <p:cNvPr id="2049" name="Group 2048"/>
          <p:cNvGrpSpPr/>
          <p:nvPr/>
        </p:nvGrpSpPr>
        <p:grpSpPr>
          <a:xfrm>
            <a:off x="3175" y="4267200"/>
            <a:ext cx="9137650" cy="2587625"/>
            <a:chOff x="2" y="2688"/>
            <a:chExt cx="5756" cy="1630"/>
          </a:xfrm>
        </p:grpSpPr>
        <p:sp>
          <p:nvSpPr>
            <p:cNvPr id="2050" name="Freeform 2049"/>
            <p:cNvSpPr/>
            <p:nvPr/>
          </p:nvSpPr>
          <p:spPr>
            <a:xfrm>
              <a:off x="2" y="2688"/>
              <a:ext cx="5756" cy="1630"/>
            </a:xfrm>
            <a:custGeom>
              <a:avLst/>
              <a:gdLst>
                <a:gd name="txL" fmla="*/ 0 w 5740"/>
                <a:gd name="txT" fmla="*/ 0 h 4316"/>
                <a:gd name="txR" fmla="*/ 5740 w 5740"/>
                <a:gd name="txB" fmla="*/ 4316 h 4316"/>
              </a:gdLst>
              <a:ahLst/>
              <a:cxnLst>
                <a:cxn ang="0">
                  <a:pos x="5740" y="4316"/>
                </a:cxn>
                <a:cxn ang="0">
                  <a:pos x="0" y="4316"/>
                </a:cxn>
                <a:cxn ang="0">
                  <a:pos x="0" y="0"/>
                </a:cxn>
                <a:cxn ang="0">
                  <a:pos x="5740" y="0"/>
                </a:cxn>
                <a:cxn ang="0">
                  <a:pos x="5740" y="4316"/>
                </a:cxn>
                <a:cxn ang="0">
                  <a:pos x="5740" y="4316"/>
                </a:cxn>
              </a:cxnLst>
              <a:rect l="txL" t="txT" r="txR" b="txB"/>
              <a:pathLst>
                <a:path w="5740" h="4316">
                  <a:moveTo>
                    <a:pt x="5740" y="4316"/>
                  </a:moveTo>
                  <a:lnTo>
                    <a:pt x="0" y="4316"/>
                  </a:lnTo>
                  <a:lnTo>
                    <a:pt x="0" y="0"/>
                  </a:lnTo>
                  <a:lnTo>
                    <a:pt x="5740" y="0"/>
                  </a:lnTo>
                  <a:lnTo>
                    <a:pt x="5740" y="4316"/>
                  </a:lnTo>
                  <a:lnTo>
                    <a:pt x="5740" y="4316"/>
                  </a:lnTo>
                  <a:close/>
                </a:path>
              </a:pathLst>
            </a:custGeom>
            <a:gradFill rotWithShape="0">
              <a:gsLst>
                <a:gs pos="0">
                  <a:srgbClr val="9966FF"/>
                </a:gs>
                <a:gs pos="100000">
                  <a:srgbClr val="666699"/>
                </a:gs>
              </a:gsLst>
              <a:lin ang="5400000" scaled="1"/>
              <a:tileRect/>
            </a:gradFill>
            <a:ln w="9525">
              <a:noFill/>
            </a:ln>
          </p:spPr>
          <p:txBody>
            <a:bodyPr/>
            <a:p>
              <a:endParaRPr lang="en-US"/>
            </a:p>
          </p:txBody>
        </p:sp>
        <p:grpSp>
          <p:nvGrpSpPr>
            <p:cNvPr id="2051" name="Group 2050"/>
            <p:cNvGrpSpPr/>
            <p:nvPr/>
          </p:nvGrpSpPr>
          <p:grpSpPr>
            <a:xfrm>
              <a:off x="1776" y="3024"/>
              <a:ext cx="3927" cy="1288"/>
              <a:chOff x="1776" y="3024"/>
              <a:chExt cx="3927" cy="1288"/>
            </a:xfrm>
          </p:grpSpPr>
          <p:grpSp>
            <p:nvGrpSpPr>
              <p:cNvPr id="2052" name="Group 2051"/>
              <p:cNvGrpSpPr/>
              <p:nvPr/>
            </p:nvGrpSpPr>
            <p:grpSpPr>
              <a:xfrm>
                <a:off x="2268" y="3934"/>
                <a:ext cx="636" cy="375"/>
                <a:chOff x="2268" y="3934"/>
                <a:chExt cx="636" cy="375"/>
              </a:xfrm>
            </p:grpSpPr>
            <p:sp>
              <p:nvSpPr>
                <p:cNvPr id="2053" name="Oval 2052"/>
                <p:cNvSpPr/>
                <p:nvPr/>
              </p:nvSpPr>
              <p:spPr>
                <a:xfrm>
                  <a:off x="2268" y="3934"/>
                  <a:ext cx="636" cy="375"/>
                </a:xfrm>
                <a:prstGeom prst="ellipse">
                  <a:avLst/>
                </a:prstGeom>
                <a:gradFill rotWithShape="0">
                  <a:gsLst>
                    <a:gs pos="0">
                      <a:srgbClr val="9966FF"/>
                    </a:gs>
                    <a:gs pos="100000">
                      <a:srgbClr val="865AE0"/>
                    </a:gs>
                  </a:gsLst>
                  <a:lin ang="13500000" scaled="1"/>
                  <a:tileRect/>
                </a:gradFill>
                <a:ln w="9525">
                  <a:noFill/>
                </a:ln>
              </p:spPr>
              <p:txBody>
                <a:bodyPr/>
                <a:p>
                  <a:endParaRPr lang="en-US"/>
                </a:p>
              </p:txBody>
            </p:sp>
            <p:sp>
              <p:nvSpPr>
                <p:cNvPr id="2054" name="Oval 2053"/>
                <p:cNvSpPr/>
                <p:nvPr/>
              </p:nvSpPr>
              <p:spPr>
                <a:xfrm>
                  <a:off x="2314" y="3958"/>
                  <a:ext cx="541" cy="330"/>
                </a:xfrm>
                <a:prstGeom prst="ellipse">
                  <a:avLst/>
                </a:prstGeom>
                <a:gradFill rotWithShape="0">
                  <a:gsLst>
                    <a:gs pos="0">
                      <a:srgbClr val="865AE0"/>
                    </a:gs>
                    <a:gs pos="100000">
                      <a:srgbClr val="9966FF"/>
                    </a:gs>
                  </a:gsLst>
                  <a:lin ang="13500000" scaled="1"/>
                  <a:tileRect/>
                </a:gradFill>
                <a:ln w="9525">
                  <a:noFill/>
                </a:ln>
              </p:spPr>
              <p:txBody>
                <a:bodyPr/>
                <a:p>
                  <a:endParaRPr lang="en-US"/>
                </a:p>
              </p:txBody>
            </p:sp>
            <p:sp>
              <p:nvSpPr>
                <p:cNvPr id="2055" name="Oval 2054"/>
                <p:cNvSpPr/>
                <p:nvPr/>
              </p:nvSpPr>
              <p:spPr>
                <a:xfrm>
                  <a:off x="2341" y="3979"/>
                  <a:ext cx="499" cy="297"/>
                </a:xfrm>
                <a:prstGeom prst="ellipse">
                  <a:avLst/>
                </a:prstGeom>
                <a:gradFill rotWithShape="0">
                  <a:gsLst>
                    <a:gs pos="0">
                      <a:srgbClr val="9966FF"/>
                    </a:gs>
                    <a:gs pos="100000">
                      <a:srgbClr val="8B5DE8"/>
                    </a:gs>
                  </a:gsLst>
                  <a:lin ang="13500000" scaled="1"/>
                  <a:tileRect/>
                </a:gradFill>
                <a:ln w="9525">
                  <a:noFill/>
                </a:ln>
              </p:spPr>
              <p:txBody>
                <a:bodyPr/>
                <a:p>
                  <a:endParaRPr lang="en-US"/>
                </a:p>
              </p:txBody>
            </p:sp>
            <p:sp>
              <p:nvSpPr>
                <p:cNvPr id="2056" name="Oval 2055"/>
                <p:cNvSpPr/>
                <p:nvPr/>
              </p:nvSpPr>
              <p:spPr>
                <a:xfrm>
                  <a:off x="2368" y="3997"/>
                  <a:ext cx="442" cy="256"/>
                </a:xfrm>
                <a:prstGeom prst="ellipse">
                  <a:avLst/>
                </a:prstGeom>
                <a:gradFill rotWithShape="0">
                  <a:gsLst>
                    <a:gs pos="0">
                      <a:srgbClr val="9966FF"/>
                    </a:gs>
                    <a:gs pos="100000">
                      <a:srgbClr val="865AE0"/>
                    </a:gs>
                  </a:gsLst>
                  <a:lin ang="5400000" scaled="1"/>
                  <a:tileRect/>
                </a:gradFill>
                <a:ln w="9525">
                  <a:noFill/>
                </a:ln>
              </p:spPr>
              <p:txBody>
                <a:bodyPr/>
                <a:p>
                  <a:endParaRPr lang="en-US"/>
                </a:p>
              </p:txBody>
            </p:sp>
            <p:sp>
              <p:nvSpPr>
                <p:cNvPr id="2057" name="Oval 2056"/>
                <p:cNvSpPr/>
                <p:nvPr/>
              </p:nvSpPr>
              <p:spPr>
                <a:xfrm>
                  <a:off x="2385" y="4005"/>
                  <a:ext cx="411" cy="238"/>
                </a:xfrm>
                <a:prstGeom prst="ellipse">
                  <a:avLst/>
                </a:prstGeom>
                <a:gradFill rotWithShape="0">
                  <a:gsLst>
                    <a:gs pos="0">
                      <a:srgbClr val="9966FF"/>
                    </a:gs>
                    <a:gs pos="100000">
                      <a:srgbClr val="9060F0"/>
                    </a:gs>
                  </a:gsLst>
                  <a:lin ang="5400000" scaled="1"/>
                  <a:tileRect/>
                </a:gradFill>
                <a:ln w="9525">
                  <a:noFill/>
                </a:ln>
              </p:spPr>
              <p:txBody>
                <a:bodyPr/>
                <a:p>
                  <a:endParaRPr lang="en-US"/>
                </a:p>
              </p:txBody>
            </p:sp>
            <p:sp>
              <p:nvSpPr>
                <p:cNvPr id="2058" name="Oval 2057"/>
                <p:cNvSpPr/>
                <p:nvPr/>
              </p:nvSpPr>
              <p:spPr>
                <a:xfrm>
                  <a:off x="2437" y="4026"/>
                  <a:ext cx="304" cy="190"/>
                </a:xfrm>
                <a:prstGeom prst="ellipse">
                  <a:avLst/>
                </a:prstGeom>
                <a:gradFill rotWithShape="0">
                  <a:gsLst>
                    <a:gs pos="0">
                      <a:srgbClr val="9966FF"/>
                    </a:gs>
                    <a:gs pos="100000">
                      <a:srgbClr val="865AE0"/>
                    </a:gs>
                  </a:gsLst>
                  <a:lin ang="5400000" scaled="1"/>
                  <a:tileRect/>
                </a:gradFill>
                <a:ln w="9525">
                  <a:noFill/>
                </a:ln>
              </p:spPr>
              <p:txBody>
                <a:bodyPr/>
                <a:p>
                  <a:endParaRPr lang="en-US"/>
                </a:p>
              </p:txBody>
            </p:sp>
            <p:sp>
              <p:nvSpPr>
                <p:cNvPr id="2059" name="Oval 2058"/>
                <p:cNvSpPr/>
                <p:nvPr/>
              </p:nvSpPr>
              <p:spPr>
                <a:xfrm>
                  <a:off x="2476" y="4056"/>
                  <a:ext cx="225" cy="133"/>
                </a:xfrm>
                <a:prstGeom prst="ellipse">
                  <a:avLst/>
                </a:prstGeom>
                <a:gradFill rotWithShape="0">
                  <a:gsLst>
                    <a:gs pos="0">
                      <a:srgbClr val="8B5DE8"/>
                    </a:gs>
                    <a:gs pos="100000">
                      <a:srgbClr val="9966FF"/>
                    </a:gs>
                  </a:gsLst>
                  <a:lin ang="13500000" scaled="1"/>
                  <a:tileRect/>
                </a:gradFill>
                <a:ln w="9525">
                  <a:noFill/>
                </a:ln>
              </p:spPr>
              <p:txBody>
                <a:bodyPr/>
                <a:p>
                  <a:endParaRPr lang="en-US"/>
                </a:p>
              </p:txBody>
            </p:sp>
            <p:sp>
              <p:nvSpPr>
                <p:cNvPr id="2060" name="Oval 2059"/>
                <p:cNvSpPr/>
                <p:nvPr/>
              </p:nvSpPr>
              <p:spPr>
                <a:xfrm>
                  <a:off x="2542" y="4097"/>
                  <a:ext cx="88" cy="58"/>
                </a:xfrm>
                <a:prstGeom prst="ellipse">
                  <a:avLst/>
                </a:prstGeom>
                <a:gradFill rotWithShape="0">
                  <a:gsLst>
                    <a:gs pos="0">
                      <a:srgbClr val="8B5DE8"/>
                    </a:gs>
                    <a:gs pos="100000">
                      <a:srgbClr val="9966FF"/>
                    </a:gs>
                  </a:gsLst>
                  <a:lin ang="10800000" scaled="1"/>
                  <a:tileRect/>
                </a:gradFill>
                <a:ln w="9525">
                  <a:noFill/>
                </a:ln>
              </p:spPr>
              <p:txBody>
                <a:bodyPr/>
                <a:p>
                  <a:endParaRPr lang="en-US"/>
                </a:p>
              </p:txBody>
            </p:sp>
          </p:grpSp>
          <p:sp>
            <p:nvSpPr>
              <p:cNvPr id="2061" name="Oval 2060"/>
              <p:cNvSpPr/>
              <p:nvPr/>
            </p:nvSpPr>
            <p:spPr>
              <a:xfrm>
                <a:off x="3686" y="3810"/>
                <a:ext cx="530" cy="325"/>
              </a:xfrm>
              <a:prstGeom prst="ellipse">
                <a:avLst/>
              </a:prstGeom>
              <a:gradFill rotWithShape="0">
                <a:gsLst>
                  <a:gs pos="0">
                    <a:srgbClr val="8B5DE8"/>
                  </a:gs>
                  <a:gs pos="100000">
                    <a:srgbClr val="9966FF"/>
                  </a:gs>
                </a:gsLst>
                <a:path path="shape">
                  <a:fillToRect l="50000" t="50000" r="50000" b="50000"/>
                </a:path>
                <a:tileRect/>
              </a:gradFill>
              <a:ln w="9525">
                <a:noFill/>
              </a:ln>
            </p:spPr>
            <p:txBody>
              <a:bodyPr/>
              <a:p>
                <a:endParaRPr lang="en-US"/>
              </a:p>
            </p:txBody>
          </p:sp>
          <p:sp>
            <p:nvSpPr>
              <p:cNvPr id="2062" name="Oval 2061"/>
              <p:cNvSpPr/>
              <p:nvPr/>
            </p:nvSpPr>
            <p:spPr>
              <a:xfrm>
                <a:off x="3726" y="3840"/>
                <a:ext cx="450" cy="273"/>
              </a:xfrm>
              <a:prstGeom prst="ellipse">
                <a:avLst/>
              </a:prstGeom>
              <a:gradFill rotWithShape="0">
                <a:gsLst>
                  <a:gs pos="0">
                    <a:srgbClr val="9966FF"/>
                  </a:gs>
                  <a:gs pos="100000">
                    <a:srgbClr val="8B5DE8"/>
                  </a:gs>
                </a:gsLst>
                <a:lin ang="5400000" scaled="1"/>
                <a:tileRect/>
              </a:gradFill>
              <a:ln w="9525">
                <a:noFill/>
              </a:ln>
            </p:spPr>
            <p:txBody>
              <a:bodyPr/>
              <a:p>
                <a:endParaRPr lang="en-US"/>
              </a:p>
            </p:txBody>
          </p:sp>
          <p:sp>
            <p:nvSpPr>
              <p:cNvPr id="2063" name="Oval 2062"/>
              <p:cNvSpPr/>
              <p:nvPr/>
            </p:nvSpPr>
            <p:spPr>
              <a:xfrm>
                <a:off x="3782" y="3872"/>
                <a:ext cx="342" cy="205"/>
              </a:xfrm>
              <a:prstGeom prst="ellipse">
                <a:avLst/>
              </a:prstGeom>
              <a:gradFill rotWithShape="0">
                <a:gsLst>
                  <a:gs pos="0">
                    <a:srgbClr val="9060F0"/>
                  </a:gs>
                  <a:gs pos="100000">
                    <a:srgbClr val="9966FF"/>
                  </a:gs>
                </a:gsLst>
                <a:lin ang="5400000" scaled="1"/>
                <a:tileRect/>
              </a:gradFill>
              <a:ln w="9525">
                <a:noFill/>
              </a:ln>
            </p:spPr>
            <p:txBody>
              <a:bodyPr/>
              <a:p>
                <a:endParaRPr lang="en-US"/>
              </a:p>
            </p:txBody>
          </p:sp>
          <p:sp>
            <p:nvSpPr>
              <p:cNvPr id="2064" name="Oval 2063"/>
              <p:cNvSpPr/>
              <p:nvPr/>
            </p:nvSpPr>
            <p:spPr>
              <a:xfrm>
                <a:off x="3822" y="3896"/>
                <a:ext cx="260" cy="157"/>
              </a:xfrm>
              <a:prstGeom prst="ellipse">
                <a:avLst/>
              </a:prstGeom>
              <a:gradFill rotWithShape="0">
                <a:gsLst>
                  <a:gs pos="0">
                    <a:srgbClr val="9966FF"/>
                  </a:gs>
                  <a:gs pos="100000">
                    <a:srgbClr val="9463F7"/>
                  </a:gs>
                </a:gsLst>
                <a:lin ang="5400000" scaled="1"/>
                <a:tileRect/>
              </a:gradFill>
              <a:ln w="9525">
                <a:noFill/>
              </a:ln>
            </p:spPr>
            <p:txBody>
              <a:bodyPr/>
              <a:p>
                <a:endParaRPr lang="en-US"/>
              </a:p>
            </p:txBody>
          </p:sp>
          <p:sp>
            <p:nvSpPr>
              <p:cNvPr id="2065" name="Oval 2064"/>
              <p:cNvSpPr/>
              <p:nvPr/>
            </p:nvSpPr>
            <p:spPr>
              <a:xfrm>
                <a:off x="3856" y="3922"/>
                <a:ext cx="190" cy="105"/>
              </a:xfrm>
              <a:prstGeom prst="ellipse">
                <a:avLst/>
              </a:prstGeom>
              <a:gradFill rotWithShape="0">
                <a:gsLst>
                  <a:gs pos="0">
                    <a:srgbClr val="9060F0"/>
                  </a:gs>
                  <a:gs pos="100000">
                    <a:srgbClr val="9966FF"/>
                  </a:gs>
                </a:gsLst>
                <a:lin ang="5400000" scaled="1"/>
                <a:tileRect/>
              </a:gradFill>
              <a:ln w="9525">
                <a:noFill/>
              </a:ln>
            </p:spPr>
            <p:txBody>
              <a:bodyPr/>
              <a:p>
                <a:endParaRPr lang="en-US"/>
              </a:p>
            </p:txBody>
          </p:sp>
          <p:sp>
            <p:nvSpPr>
              <p:cNvPr id="2066" name="Freeform 2065"/>
              <p:cNvSpPr/>
              <p:nvPr/>
            </p:nvSpPr>
            <p:spPr>
              <a:xfrm>
                <a:off x="3575" y="3715"/>
                <a:ext cx="381" cy="159"/>
              </a:xfrm>
              <a:custGeom>
                <a:avLst/>
                <a:gdLst>
                  <a:gd name="txL" fmla="*/ 0 w 382"/>
                  <a:gd name="txT" fmla="*/ 0 h 161"/>
                  <a:gd name="txR" fmla="*/ 382 w 382"/>
                  <a:gd name="txB" fmla="*/ 161 h 161"/>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txL" t="txT" r="txR" b="tx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rgbClr val="9966FF"/>
                  </a:gs>
                  <a:gs pos="100000">
                    <a:srgbClr val="9060F0"/>
                  </a:gs>
                </a:gsLst>
                <a:lin ang="5400000" scaled="1"/>
                <a:tileRect/>
              </a:gradFill>
              <a:ln w="9525">
                <a:noFill/>
              </a:ln>
            </p:spPr>
            <p:txBody>
              <a:bodyPr/>
              <a:p>
                <a:endParaRPr lang="en-US"/>
              </a:p>
            </p:txBody>
          </p:sp>
          <p:sp>
            <p:nvSpPr>
              <p:cNvPr id="2067" name="Freeform 2066"/>
              <p:cNvSpPr/>
              <p:nvPr/>
            </p:nvSpPr>
            <p:spPr>
              <a:xfrm>
                <a:off x="3695" y="4170"/>
                <a:ext cx="442" cy="64"/>
              </a:xfrm>
              <a:custGeom>
                <a:avLst/>
                <a:gdLst>
                  <a:gd name="txL" fmla="*/ 0 w 443"/>
                  <a:gd name="txT" fmla="*/ 0 h 66"/>
                  <a:gd name="txR" fmla="*/ 443 w 443"/>
                  <a:gd name="txB" fmla="*/ 66 h 66"/>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txL" t="txT" r="txR" b="tx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rgbClr val="9966FF"/>
                  </a:gs>
                  <a:gs pos="100000">
                    <a:srgbClr val="8256D8"/>
                  </a:gs>
                </a:gsLst>
                <a:lin ang="8100000" scaled="1"/>
                <a:tileRect/>
              </a:gradFill>
              <a:ln w="9525">
                <a:noFill/>
              </a:ln>
            </p:spPr>
            <p:txBody>
              <a:bodyPr/>
              <a:p>
                <a:endParaRPr lang="en-US"/>
              </a:p>
            </p:txBody>
          </p:sp>
          <p:sp>
            <p:nvSpPr>
              <p:cNvPr id="2068" name="Freeform 2067"/>
              <p:cNvSpPr/>
              <p:nvPr/>
            </p:nvSpPr>
            <p:spPr>
              <a:xfrm>
                <a:off x="3527" y="3906"/>
                <a:ext cx="87" cy="214"/>
              </a:xfrm>
              <a:custGeom>
                <a:avLst/>
                <a:gdLst>
                  <a:gd name="txL" fmla="*/ 0 w 89"/>
                  <a:gd name="txT" fmla="*/ 0 h 216"/>
                  <a:gd name="txR" fmla="*/ 89 w 89"/>
                  <a:gd name="txB" fmla="*/ 216 h 216"/>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txL" t="txT" r="txR" b="tx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rgbClr val="865AE0"/>
                  </a:gs>
                  <a:gs pos="100000">
                    <a:srgbClr val="9966FF"/>
                  </a:gs>
                </a:gsLst>
                <a:lin ang="5400000" scaled="1"/>
                <a:tileRect/>
              </a:gradFill>
              <a:ln w="9525">
                <a:noFill/>
              </a:ln>
            </p:spPr>
            <p:txBody>
              <a:bodyPr/>
              <a:p>
                <a:endParaRPr lang="en-US"/>
              </a:p>
            </p:txBody>
          </p:sp>
          <p:sp>
            <p:nvSpPr>
              <p:cNvPr id="2069" name="Freeform 2068"/>
              <p:cNvSpPr/>
              <p:nvPr/>
            </p:nvSpPr>
            <p:spPr>
              <a:xfrm>
                <a:off x="3569" y="3745"/>
                <a:ext cx="748" cy="459"/>
              </a:xfrm>
              <a:custGeom>
                <a:avLst/>
                <a:gdLst>
                  <a:gd name="txL" fmla="*/ 0 w 747"/>
                  <a:gd name="txT" fmla="*/ 0 h 461"/>
                  <a:gd name="txR" fmla="*/ 747 w 747"/>
                  <a:gd name="txB" fmla="*/ 461 h 461"/>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txL" t="txT" r="txR" b="tx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blipFill rotWithShape="0">
                <a:blip r:embed="rId12"/>
                <a:stretch>
                  <a:fillRect/>
                </a:stretch>
              </a:blipFill>
              <a:ln w="9525">
                <a:noFill/>
              </a:ln>
            </p:spPr>
            <p:txBody>
              <a:bodyPr/>
              <a:p>
                <a:endParaRPr lang="en-US"/>
              </a:p>
            </p:txBody>
          </p:sp>
          <p:sp>
            <p:nvSpPr>
              <p:cNvPr id="2070" name="Freeform 2069"/>
              <p:cNvSpPr/>
              <p:nvPr/>
            </p:nvSpPr>
            <p:spPr>
              <a:xfrm>
                <a:off x="4037" y="3721"/>
                <a:ext cx="94" cy="28"/>
              </a:xfrm>
              <a:custGeom>
                <a:avLst/>
                <a:gdLst>
                  <a:gd name="txL" fmla="*/ 0 w 96"/>
                  <a:gd name="txT" fmla="*/ 0 h 30"/>
                  <a:gd name="txR" fmla="*/ 96 w 96"/>
                  <a:gd name="txB" fmla="*/ 30 h 30"/>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txL" t="txT" r="txR" b="tx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rgbClr val="865AE0"/>
                  </a:gs>
                  <a:gs pos="100000">
                    <a:srgbClr val="9966FF"/>
                  </a:gs>
                </a:gsLst>
                <a:lin ang="10800000" scaled="1"/>
                <a:tileRect/>
              </a:gradFill>
              <a:ln w="9525">
                <a:noFill/>
              </a:ln>
            </p:spPr>
            <p:txBody>
              <a:bodyPr/>
              <a:p>
                <a:endParaRPr lang="en-US"/>
              </a:p>
            </p:txBody>
          </p:sp>
          <p:sp>
            <p:nvSpPr>
              <p:cNvPr id="2071" name="Freeform 2070"/>
              <p:cNvSpPr/>
              <p:nvPr/>
            </p:nvSpPr>
            <p:spPr>
              <a:xfrm>
                <a:off x="4175" y="4050"/>
                <a:ext cx="178" cy="130"/>
              </a:xfrm>
              <a:custGeom>
                <a:avLst/>
                <a:gdLst>
                  <a:gd name="txL" fmla="*/ 0 w 179"/>
                  <a:gd name="txT" fmla="*/ 0 h 132"/>
                  <a:gd name="txR" fmla="*/ 179 w 179"/>
                  <a:gd name="txB" fmla="*/ 132 h 132"/>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txL" t="txT" r="txR" b="tx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rgbClr val="865AE0"/>
                  </a:gs>
                  <a:gs pos="100000">
                    <a:srgbClr val="9966FF"/>
                  </a:gs>
                </a:gsLst>
                <a:lin ang="8100000" scaled="1"/>
                <a:tileRect/>
              </a:gradFill>
              <a:ln w="9525">
                <a:noFill/>
              </a:ln>
            </p:spPr>
            <p:txBody>
              <a:bodyPr/>
              <a:p>
                <a:endParaRPr lang="en-US"/>
              </a:p>
            </p:txBody>
          </p:sp>
          <p:sp>
            <p:nvSpPr>
              <p:cNvPr id="2072" name="Freeform 2071"/>
              <p:cNvSpPr/>
              <p:nvPr/>
            </p:nvSpPr>
            <p:spPr>
              <a:xfrm>
                <a:off x="2585" y="3822"/>
                <a:ext cx="447" cy="184"/>
              </a:xfrm>
              <a:custGeom>
                <a:avLst/>
                <a:gdLst>
                  <a:gd name="txL" fmla="*/ 0 w 448"/>
                  <a:gd name="txT" fmla="*/ 0 h 186"/>
                  <a:gd name="txR" fmla="*/ 448 w 448"/>
                  <a:gd name="txB" fmla="*/ 186 h 186"/>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txL" t="txT" r="txR" b="tx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rgbClr val="9966FF"/>
                  </a:gs>
                  <a:gs pos="100000">
                    <a:srgbClr val="8B5DE8"/>
                  </a:gs>
                </a:gsLst>
                <a:lin ang="5400000" scaled="1"/>
                <a:tileRect/>
              </a:gradFill>
              <a:ln w="9525">
                <a:noFill/>
              </a:ln>
            </p:spPr>
            <p:txBody>
              <a:bodyPr/>
              <a:p>
                <a:endParaRPr lang="en-US"/>
              </a:p>
            </p:txBody>
          </p:sp>
          <p:sp>
            <p:nvSpPr>
              <p:cNvPr id="2073" name="Freeform 2072"/>
              <p:cNvSpPr/>
              <p:nvPr/>
            </p:nvSpPr>
            <p:spPr>
              <a:xfrm>
                <a:off x="2142" y="3852"/>
                <a:ext cx="890" cy="460"/>
              </a:xfrm>
              <a:custGeom>
                <a:avLst/>
                <a:gdLst>
                  <a:gd name="txL" fmla="*/ 0 w 890"/>
                  <a:gd name="txT" fmla="*/ 0 h 462"/>
                  <a:gd name="txR" fmla="*/ 890 w 890"/>
                  <a:gd name="txB" fmla="*/ 462 h 462"/>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txL" t="txT" r="txR" b="tx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rgbClr val="8256D8"/>
                  </a:gs>
                  <a:gs pos="100000">
                    <a:srgbClr val="9966FF"/>
                  </a:gs>
                </a:gsLst>
                <a:lin ang="13500000" scaled="1"/>
                <a:tileRect/>
              </a:gradFill>
              <a:ln w="9525">
                <a:noFill/>
              </a:ln>
            </p:spPr>
            <p:txBody>
              <a:bodyPr/>
              <a:p>
                <a:endParaRPr lang="en-US"/>
              </a:p>
            </p:txBody>
          </p:sp>
          <p:sp>
            <p:nvSpPr>
              <p:cNvPr id="2074" name="Freeform 2073"/>
              <p:cNvSpPr/>
              <p:nvPr/>
            </p:nvSpPr>
            <p:spPr>
              <a:xfrm>
                <a:off x="2082" y="3828"/>
                <a:ext cx="405" cy="484"/>
              </a:xfrm>
              <a:custGeom>
                <a:avLst/>
                <a:gdLst>
                  <a:gd name="txL" fmla="*/ 0 w 406"/>
                  <a:gd name="txT" fmla="*/ 0 h 486"/>
                  <a:gd name="txR" fmla="*/ 406 w 406"/>
                  <a:gd name="txB" fmla="*/ 486 h 486"/>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txL" t="txT" r="txR" b="tx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rgbClr val="8B5DE8"/>
                  </a:gs>
                  <a:gs pos="100000">
                    <a:srgbClr val="9966FF"/>
                  </a:gs>
                </a:gsLst>
                <a:lin ang="10800000" scaled="1"/>
                <a:tileRect/>
              </a:gradFill>
              <a:ln w="9525">
                <a:noFill/>
              </a:ln>
            </p:spPr>
            <p:txBody>
              <a:bodyPr/>
              <a:p>
                <a:endParaRPr lang="en-US"/>
              </a:p>
            </p:txBody>
          </p:sp>
          <p:sp>
            <p:nvSpPr>
              <p:cNvPr id="2075" name="Freeform 2074"/>
              <p:cNvSpPr/>
              <p:nvPr/>
            </p:nvSpPr>
            <p:spPr>
              <a:xfrm>
                <a:off x="2987" y="4044"/>
                <a:ext cx="106" cy="250"/>
              </a:xfrm>
              <a:custGeom>
                <a:avLst/>
                <a:gdLst>
                  <a:gd name="txL" fmla="*/ 0 w 107"/>
                  <a:gd name="txT" fmla="*/ 0 h 252"/>
                  <a:gd name="txR" fmla="*/ 107 w 107"/>
                  <a:gd name="txB" fmla="*/ 252 h 252"/>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txL" t="txT" r="txR" b="tx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rgbClr val="7D54D1"/>
                  </a:gs>
                  <a:gs pos="100000">
                    <a:srgbClr val="9966FF"/>
                  </a:gs>
                </a:gsLst>
                <a:lin ang="5400000" scaled="1"/>
                <a:tileRect/>
              </a:gradFill>
              <a:ln w="9525">
                <a:noFill/>
              </a:ln>
            </p:spPr>
            <p:txBody>
              <a:bodyPr/>
              <a:p>
                <a:endParaRPr lang="en-US"/>
              </a:p>
            </p:txBody>
          </p:sp>
          <p:sp>
            <p:nvSpPr>
              <p:cNvPr id="2076" name="Freeform 2075"/>
              <p:cNvSpPr/>
              <p:nvPr/>
            </p:nvSpPr>
            <p:spPr>
              <a:xfrm>
                <a:off x="2068" y="3685"/>
                <a:ext cx="833" cy="148"/>
              </a:xfrm>
              <a:custGeom>
                <a:avLst/>
                <a:gdLst>
                  <a:gd name="txL" fmla="*/ 0 w 835"/>
                  <a:gd name="txT" fmla="*/ 0 h 150"/>
                  <a:gd name="txR" fmla="*/ 835 w 835"/>
                  <a:gd name="txB" fmla="*/ 150 h 150"/>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txL" t="txT" r="txR" b="tx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rgbClr val="9966FF"/>
              </a:solidFill>
              <a:ln w="9525">
                <a:noFill/>
              </a:ln>
            </p:spPr>
            <p:txBody>
              <a:bodyPr/>
              <a:p>
                <a:endParaRPr lang="en-US"/>
              </a:p>
            </p:txBody>
          </p:sp>
          <p:sp>
            <p:nvSpPr>
              <p:cNvPr id="2077" name="Freeform 2076"/>
              <p:cNvSpPr/>
              <p:nvPr/>
            </p:nvSpPr>
            <p:spPr>
              <a:xfrm>
                <a:off x="1867" y="3853"/>
                <a:ext cx="169" cy="459"/>
              </a:xfrm>
              <a:custGeom>
                <a:avLst/>
                <a:gdLst>
                  <a:gd name="txL" fmla="*/ 0 w 171"/>
                  <a:gd name="txT" fmla="*/ 0 h 461"/>
                  <a:gd name="txR" fmla="*/ 171 w 171"/>
                  <a:gd name="txB" fmla="*/ 461 h 461"/>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txL" t="txT" r="txR" b="tx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rgbClr val="9966FF"/>
              </a:solidFill>
              <a:ln w="9525">
                <a:noFill/>
              </a:ln>
            </p:spPr>
            <p:txBody>
              <a:bodyPr/>
              <a:p>
                <a:endParaRPr lang="en-US"/>
              </a:p>
            </p:txBody>
          </p:sp>
          <p:sp>
            <p:nvSpPr>
              <p:cNvPr id="2078" name="Freeform 2077"/>
              <p:cNvSpPr/>
              <p:nvPr/>
            </p:nvSpPr>
            <p:spPr>
              <a:xfrm>
                <a:off x="2951" y="3751"/>
                <a:ext cx="358" cy="561"/>
              </a:xfrm>
              <a:custGeom>
                <a:avLst/>
                <a:gdLst>
                  <a:gd name="txL" fmla="*/ 0 w 360"/>
                  <a:gd name="txT" fmla="*/ 0 h 563"/>
                  <a:gd name="txR" fmla="*/ 360 w 360"/>
                  <a:gd name="txB" fmla="*/ 563 h 563"/>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txL" t="txT" r="txR" b="tx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rgbClr val="865AE0"/>
                  </a:gs>
                  <a:gs pos="100000">
                    <a:srgbClr val="9966FF"/>
                  </a:gs>
                </a:gsLst>
                <a:lin ang="5400000" scaled="1"/>
                <a:tileRect/>
              </a:gradFill>
              <a:ln w="9525">
                <a:noFill/>
              </a:ln>
            </p:spPr>
            <p:txBody>
              <a:bodyPr/>
              <a:p>
                <a:endParaRPr lang="en-US"/>
              </a:p>
            </p:txBody>
          </p:sp>
          <p:sp>
            <p:nvSpPr>
              <p:cNvPr id="2079" name="Freeform 2078"/>
              <p:cNvSpPr/>
              <p:nvPr/>
            </p:nvSpPr>
            <p:spPr>
              <a:xfrm>
                <a:off x="2318" y="3631"/>
                <a:ext cx="1076" cy="423"/>
              </a:xfrm>
              <a:custGeom>
                <a:avLst/>
                <a:gdLst>
                  <a:gd name="txL" fmla="*/ 0 w 1078"/>
                  <a:gd name="txT" fmla="*/ 0 h 425"/>
                  <a:gd name="txR" fmla="*/ 1078 w 1078"/>
                  <a:gd name="txB" fmla="*/ 425 h 425"/>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txL" t="txT" r="txR" b="tx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rgbClr val="865AE0"/>
                  </a:gs>
                  <a:gs pos="100000">
                    <a:srgbClr val="9966FF"/>
                  </a:gs>
                </a:gsLst>
                <a:lin ang="5400000" scaled="1"/>
                <a:tileRect/>
              </a:gradFill>
              <a:ln w="9525">
                <a:noFill/>
              </a:ln>
            </p:spPr>
            <p:txBody>
              <a:bodyPr/>
              <a:p>
                <a:endParaRPr lang="en-US"/>
              </a:p>
            </p:txBody>
          </p:sp>
          <p:sp>
            <p:nvSpPr>
              <p:cNvPr id="2080" name="Freeform 2079"/>
              <p:cNvSpPr/>
              <p:nvPr/>
            </p:nvSpPr>
            <p:spPr>
              <a:xfrm>
                <a:off x="3304" y="4080"/>
                <a:ext cx="96" cy="232"/>
              </a:xfrm>
              <a:custGeom>
                <a:avLst/>
                <a:gdLst>
                  <a:gd name="txL" fmla="*/ 0 w 98"/>
                  <a:gd name="txT" fmla="*/ 0 h 234"/>
                  <a:gd name="txR" fmla="*/ 98 w 98"/>
                  <a:gd name="txB" fmla="*/ 234 h 234"/>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txL" t="txT" r="txR" b="tx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rgbClr val="865AE0"/>
                  </a:gs>
                  <a:gs pos="100000">
                    <a:srgbClr val="9966FF"/>
                  </a:gs>
                </a:gsLst>
                <a:lin ang="5400000" scaled="1"/>
                <a:tileRect/>
              </a:gradFill>
              <a:ln w="9525">
                <a:noFill/>
              </a:ln>
            </p:spPr>
            <p:txBody>
              <a:bodyPr/>
              <a:p>
                <a:endParaRPr lang="en-US"/>
              </a:p>
            </p:txBody>
          </p:sp>
          <p:sp>
            <p:nvSpPr>
              <p:cNvPr id="2081" name="Freeform 2080"/>
              <p:cNvSpPr/>
              <p:nvPr/>
            </p:nvSpPr>
            <p:spPr>
              <a:xfrm>
                <a:off x="1776" y="3673"/>
                <a:ext cx="479" cy="639"/>
              </a:xfrm>
              <a:custGeom>
                <a:avLst/>
                <a:gdLst>
                  <a:gd name="txL" fmla="*/ 0 w 481"/>
                  <a:gd name="txT" fmla="*/ 0 h 641"/>
                  <a:gd name="txR" fmla="*/ 481 w 481"/>
                  <a:gd name="txB" fmla="*/ 641 h 641"/>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txL" t="txT" r="txR" b="tx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rgbClr val="9966FF"/>
              </a:solidFill>
              <a:ln w="9525">
                <a:noFill/>
              </a:ln>
            </p:spPr>
            <p:txBody>
              <a:bodyPr/>
              <a:p>
                <a:endParaRPr lang="en-US"/>
              </a:p>
            </p:txBody>
          </p:sp>
          <p:sp>
            <p:nvSpPr>
              <p:cNvPr id="2082" name="Freeform 2081"/>
              <p:cNvSpPr/>
              <p:nvPr/>
            </p:nvSpPr>
            <p:spPr>
              <a:xfrm>
                <a:off x="4200" y="3402"/>
                <a:ext cx="1199" cy="729"/>
              </a:xfrm>
              <a:custGeom>
                <a:avLst/>
                <a:gdLst>
                  <a:gd name="txL" fmla="*/ 0 w 1201"/>
                  <a:gd name="txT" fmla="*/ 0 h 731"/>
                  <a:gd name="txR" fmla="*/ 1201 w 1201"/>
                  <a:gd name="txB" fmla="*/ 731 h 731"/>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txL" t="txT" r="txR" b="tx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rgbClr val="9966FF"/>
                  </a:gs>
                  <a:gs pos="100000">
                    <a:srgbClr val="9C6BFF"/>
                  </a:gs>
                </a:gsLst>
                <a:lin ang="5400000" scaled="1"/>
                <a:tileRect/>
              </a:gradFill>
              <a:ln w="9525">
                <a:noFill/>
              </a:ln>
            </p:spPr>
            <p:txBody>
              <a:bodyPr/>
              <a:p>
                <a:endParaRPr lang="en-US"/>
              </a:p>
            </p:txBody>
          </p:sp>
          <p:sp>
            <p:nvSpPr>
              <p:cNvPr id="2083" name="Freeform 2082"/>
              <p:cNvSpPr/>
              <p:nvPr/>
            </p:nvSpPr>
            <p:spPr>
              <a:xfrm>
                <a:off x="4128" y="3366"/>
                <a:ext cx="542" cy="735"/>
              </a:xfrm>
              <a:custGeom>
                <a:avLst/>
                <a:gdLst>
                  <a:gd name="txL" fmla="*/ 0 w 544"/>
                  <a:gd name="txT" fmla="*/ 0 h 737"/>
                  <a:gd name="txR" fmla="*/ 544 w 544"/>
                  <a:gd name="txB" fmla="*/ 737 h 737"/>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txL" t="txT" r="txR" b="tx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rgbClr val="9966FF"/>
                  </a:gs>
                  <a:gs pos="100000">
                    <a:srgbClr val="9C6BFF"/>
                  </a:gs>
                </a:gsLst>
                <a:lin ang="5400000" scaled="1"/>
                <a:tileRect/>
              </a:gradFill>
              <a:ln w="9525">
                <a:noFill/>
              </a:ln>
            </p:spPr>
            <p:txBody>
              <a:bodyPr/>
              <a:p>
                <a:endParaRPr lang="en-US"/>
              </a:p>
            </p:txBody>
          </p:sp>
          <p:sp>
            <p:nvSpPr>
              <p:cNvPr id="2084" name="Freeform 2083"/>
              <p:cNvSpPr/>
              <p:nvPr/>
            </p:nvSpPr>
            <p:spPr>
              <a:xfrm>
                <a:off x="4792" y="3360"/>
                <a:ext cx="607" cy="250"/>
              </a:xfrm>
              <a:custGeom>
                <a:avLst/>
                <a:gdLst>
                  <a:gd name="txL" fmla="*/ 0 w 609"/>
                  <a:gd name="txT" fmla="*/ 0 h 252"/>
                  <a:gd name="txR" fmla="*/ 609 w 609"/>
                  <a:gd name="txB" fmla="*/ 252 h 252"/>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txL" t="txT" r="txR" b="tx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rgbClr val="9966FF"/>
                  </a:gs>
                  <a:gs pos="100000">
                    <a:srgbClr val="9F6FFF"/>
                  </a:gs>
                </a:gsLst>
                <a:lin ang="5400000" scaled="1"/>
                <a:tileRect/>
              </a:gradFill>
              <a:ln w="9525">
                <a:noFill/>
              </a:ln>
            </p:spPr>
            <p:txBody>
              <a:bodyPr/>
              <a:p>
                <a:endParaRPr lang="en-US"/>
              </a:p>
            </p:txBody>
          </p:sp>
          <p:sp>
            <p:nvSpPr>
              <p:cNvPr id="2085" name="Freeform 2084"/>
              <p:cNvSpPr/>
              <p:nvPr/>
            </p:nvSpPr>
            <p:spPr>
              <a:xfrm>
                <a:off x="5246" y="4007"/>
                <a:ext cx="70" cy="52"/>
              </a:xfrm>
              <a:custGeom>
                <a:avLst/>
                <a:gdLst>
                  <a:gd name="txL" fmla="*/ 0 w 72"/>
                  <a:gd name="txT" fmla="*/ 0 h 54"/>
                  <a:gd name="txR" fmla="*/ 72 w 72"/>
                  <a:gd name="txB" fmla="*/ 54 h 54"/>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txL" t="txT" r="txR" b="tx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rgbClr val="9060F0"/>
                  </a:gs>
                  <a:gs pos="100000">
                    <a:srgbClr val="9966FF"/>
                  </a:gs>
                </a:gsLst>
                <a:lin ang="5400000" scaled="1"/>
                <a:tileRect/>
              </a:gradFill>
              <a:ln w="9525">
                <a:noFill/>
              </a:ln>
            </p:spPr>
            <p:txBody>
              <a:bodyPr/>
              <a:p>
                <a:endParaRPr lang="en-US"/>
              </a:p>
            </p:txBody>
          </p:sp>
          <p:sp>
            <p:nvSpPr>
              <p:cNvPr id="2086" name="Freeform 2085"/>
              <p:cNvSpPr/>
              <p:nvPr/>
            </p:nvSpPr>
            <p:spPr>
              <a:xfrm>
                <a:off x="4505" y="4073"/>
                <a:ext cx="703" cy="106"/>
              </a:xfrm>
              <a:custGeom>
                <a:avLst/>
                <a:gdLst>
                  <a:gd name="txL" fmla="*/ 0 w 705"/>
                  <a:gd name="txT" fmla="*/ 0 h 108"/>
                  <a:gd name="txR" fmla="*/ 705 w 705"/>
                  <a:gd name="txB" fmla="*/ 108 h 108"/>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txL" t="txT" r="txR" b="tx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rgbClr val="9060F0"/>
                  </a:gs>
                  <a:gs pos="100000">
                    <a:srgbClr val="9966FF"/>
                  </a:gs>
                </a:gsLst>
                <a:lin ang="5400000" scaled="1"/>
                <a:tileRect/>
              </a:gradFill>
              <a:ln w="9525">
                <a:noFill/>
              </a:ln>
            </p:spPr>
            <p:txBody>
              <a:bodyPr/>
              <a:p>
                <a:endParaRPr lang="en-US"/>
              </a:p>
            </p:txBody>
          </p:sp>
          <p:sp>
            <p:nvSpPr>
              <p:cNvPr id="2087" name="Freeform 2086"/>
              <p:cNvSpPr/>
              <p:nvPr/>
            </p:nvSpPr>
            <p:spPr>
              <a:xfrm>
                <a:off x="5336" y="3654"/>
                <a:ext cx="141" cy="339"/>
              </a:xfrm>
              <a:custGeom>
                <a:avLst/>
                <a:gdLst>
                  <a:gd name="txL" fmla="*/ 0 w 143"/>
                  <a:gd name="txT" fmla="*/ 0 h 341"/>
                  <a:gd name="txR" fmla="*/ 143 w 143"/>
                  <a:gd name="txB" fmla="*/ 341 h 341"/>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txL" t="txT" r="txR" b="tx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rgbClr val="9060F0"/>
                  </a:gs>
                  <a:gs pos="100000">
                    <a:srgbClr val="9966FF"/>
                  </a:gs>
                </a:gsLst>
                <a:lin ang="5400000" scaled="1"/>
                <a:tileRect/>
              </a:gradFill>
              <a:ln w="9525">
                <a:noFill/>
              </a:ln>
            </p:spPr>
            <p:txBody>
              <a:bodyPr/>
              <a:p>
                <a:endParaRPr lang="en-US"/>
              </a:p>
            </p:txBody>
          </p:sp>
          <p:sp>
            <p:nvSpPr>
              <p:cNvPr id="2088" name="Freeform 2087"/>
              <p:cNvSpPr/>
              <p:nvPr/>
            </p:nvSpPr>
            <p:spPr>
              <a:xfrm>
                <a:off x="5061" y="3624"/>
                <a:ext cx="81" cy="88"/>
              </a:xfrm>
              <a:custGeom>
                <a:avLst/>
                <a:gdLst>
                  <a:gd name="txL" fmla="*/ 0 w 83"/>
                  <a:gd name="txT" fmla="*/ 0 h 90"/>
                  <a:gd name="txR" fmla="*/ 83 w 83"/>
                  <a:gd name="txB" fmla="*/ 90 h 90"/>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txL" t="txT" r="txR" b="tx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rgbClr val="9060F0"/>
                  </a:gs>
                  <a:gs pos="100000">
                    <a:srgbClr val="9966FF"/>
                  </a:gs>
                </a:gsLst>
                <a:lin ang="5400000" scaled="1"/>
                <a:tileRect/>
              </a:gradFill>
              <a:ln w="9525">
                <a:noFill/>
              </a:ln>
            </p:spPr>
            <p:txBody>
              <a:bodyPr/>
              <a:p>
                <a:endParaRPr lang="en-US"/>
              </a:p>
            </p:txBody>
          </p:sp>
          <p:sp>
            <p:nvSpPr>
              <p:cNvPr id="2089" name="Freeform 2088"/>
              <p:cNvSpPr/>
              <p:nvPr/>
            </p:nvSpPr>
            <p:spPr>
              <a:xfrm>
                <a:off x="4445" y="3552"/>
                <a:ext cx="715" cy="429"/>
              </a:xfrm>
              <a:custGeom>
                <a:avLst/>
                <a:gdLst>
                  <a:gd name="txL" fmla="*/ 0 w 717"/>
                  <a:gd name="txT" fmla="*/ 0 h 431"/>
                  <a:gd name="txR" fmla="*/ 717 w 717"/>
                  <a:gd name="txB" fmla="*/ 431 h 431"/>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txL" t="txT" r="txR" b="tx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rgbClr val="9463F7"/>
                  </a:gs>
                  <a:gs pos="100000">
                    <a:srgbClr val="9966FF"/>
                  </a:gs>
                </a:gsLst>
                <a:lin ang="5400000" scaled="1"/>
                <a:tileRect/>
              </a:gradFill>
              <a:ln w="9525">
                <a:noFill/>
              </a:ln>
            </p:spPr>
            <p:txBody>
              <a:bodyPr/>
              <a:p>
                <a:endParaRPr lang="en-US"/>
              </a:p>
            </p:txBody>
          </p:sp>
          <p:sp>
            <p:nvSpPr>
              <p:cNvPr id="2090" name="Freeform 2089"/>
              <p:cNvSpPr/>
              <p:nvPr/>
            </p:nvSpPr>
            <p:spPr>
              <a:xfrm>
                <a:off x="4349" y="3510"/>
                <a:ext cx="907" cy="531"/>
              </a:xfrm>
              <a:custGeom>
                <a:avLst/>
                <a:gdLst>
                  <a:gd name="txL" fmla="*/ 0 w 909"/>
                  <a:gd name="txT" fmla="*/ 0 h 533"/>
                  <a:gd name="txR" fmla="*/ 909 w 909"/>
                  <a:gd name="txB" fmla="*/ 533 h 533"/>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txL" t="txT" r="txR" b="tx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rgbClr val="9966FF"/>
                  </a:gs>
                  <a:gs pos="100000">
                    <a:srgbClr val="9C6BFF"/>
                  </a:gs>
                </a:gsLst>
                <a:lin ang="10800000" scaled="1"/>
                <a:tileRect/>
              </a:gradFill>
              <a:ln w="9525">
                <a:noFill/>
              </a:ln>
            </p:spPr>
            <p:txBody>
              <a:bodyPr/>
              <a:p>
                <a:endParaRPr lang="en-US"/>
              </a:p>
            </p:txBody>
          </p:sp>
          <p:sp>
            <p:nvSpPr>
              <p:cNvPr id="2091" name="Freeform 2090"/>
              <p:cNvSpPr/>
              <p:nvPr/>
            </p:nvSpPr>
            <p:spPr>
              <a:xfrm>
                <a:off x="4564" y="3492"/>
                <a:ext cx="363" cy="64"/>
              </a:xfrm>
              <a:custGeom>
                <a:avLst/>
                <a:gdLst>
                  <a:gd name="txL" fmla="*/ 0 w 365"/>
                  <a:gd name="txT" fmla="*/ 0 h 66"/>
                  <a:gd name="txR" fmla="*/ 365 w 365"/>
                  <a:gd name="txB" fmla="*/ 66 h 66"/>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txL" t="txT" r="txR" b="tx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rgbClr val="9966FF"/>
                  </a:gs>
                  <a:gs pos="100000">
                    <a:srgbClr val="9C6BFF"/>
                  </a:gs>
                </a:gsLst>
                <a:lin ang="5400000" scaled="1"/>
                <a:tileRect/>
              </a:gradFill>
              <a:ln w="9525">
                <a:noFill/>
              </a:ln>
            </p:spPr>
            <p:txBody>
              <a:bodyPr/>
              <a:p>
                <a:endParaRPr lang="en-US"/>
              </a:p>
            </p:txBody>
          </p:sp>
          <p:sp>
            <p:nvSpPr>
              <p:cNvPr id="2092" name="Freeform 2091"/>
              <p:cNvSpPr/>
              <p:nvPr/>
            </p:nvSpPr>
            <p:spPr>
              <a:xfrm>
                <a:off x="4463" y="3558"/>
                <a:ext cx="64" cy="46"/>
              </a:xfrm>
              <a:custGeom>
                <a:avLst/>
                <a:gdLst>
                  <a:gd name="txL" fmla="*/ 0 w 66"/>
                  <a:gd name="txT" fmla="*/ 0 h 48"/>
                  <a:gd name="txR" fmla="*/ 66 w 66"/>
                  <a:gd name="txB" fmla="*/ 48 h 48"/>
                </a:gdLst>
                <a:ahLst/>
                <a:cxnLst>
                  <a:cxn ang="0">
                    <a:pos x="66" y="18"/>
                  </a:cxn>
                  <a:cxn ang="0">
                    <a:pos x="48" y="0"/>
                  </a:cxn>
                  <a:cxn ang="0">
                    <a:pos x="24" y="12"/>
                  </a:cxn>
                  <a:cxn ang="0">
                    <a:pos x="0" y="30"/>
                  </a:cxn>
                  <a:cxn ang="0">
                    <a:pos x="12" y="48"/>
                  </a:cxn>
                  <a:cxn ang="0">
                    <a:pos x="42" y="30"/>
                  </a:cxn>
                  <a:cxn ang="0">
                    <a:pos x="66" y="18"/>
                  </a:cxn>
                  <a:cxn ang="0">
                    <a:pos x="66" y="18"/>
                  </a:cxn>
                </a:cxnLst>
                <a:rect l="txL" t="txT" r="txR" b="tx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rgbClr val="9966FF"/>
                  </a:gs>
                  <a:gs pos="100000">
                    <a:srgbClr val="9C6BFF"/>
                  </a:gs>
                </a:gsLst>
                <a:lin ang="5400000" scaled="1"/>
                <a:tileRect/>
              </a:gradFill>
              <a:ln w="9525">
                <a:noFill/>
              </a:ln>
            </p:spPr>
            <p:txBody>
              <a:bodyPr/>
              <a:p>
                <a:endParaRPr lang="en-US"/>
              </a:p>
            </p:txBody>
          </p:sp>
          <p:sp>
            <p:nvSpPr>
              <p:cNvPr id="2093" name="Freeform 2092"/>
              <p:cNvSpPr/>
              <p:nvPr/>
            </p:nvSpPr>
            <p:spPr>
              <a:xfrm>
                <a:off x="5280" y="3186"/>
                <a:ext cx="381" cy="94"/>
              </a:xfrm>
              <a:custGeom>
                <a:avLst/>
                <a:gdLst>
                  <a:gd name="txL" fmla="*/ 0 w 382"/>
                  <a:gd name="txT" fmla="*/ 0 h 96"/>
                  <a:gd name="txR" fmla="*/ 382 w 382"/>
                  <a:gd name="txB" fmla="*/ 96 h 96"/>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txL" t="txT" r="txR" b="tx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rgbClr val="666699"/>
                  </a:gs>
                  <a:gs pos="100000">
                    <a:srgbClr val="9966FF"/>
                  </a:gs>
                </a:gsLst>
                <a:lin ang="5400000" scaled="1"/>
                <a:tileRect/>
              </a:gradFill>
              <a:ln w="9525">
                <a:noFill/>
              </a:ln>
            </p:spPr>
            <p:txBody>
              <a:bodyPr/>
              <a:p>
                <a:endParaRPr lang="en-US"/>
              </a:p>
            </p:txBody>
          </p:sp>
          <p:sp>
            <p:nvSpPr>
              <p:cNvPr id="2094" name="Freeform 2093"/>
              <p:cNvSpPr/>
              <p:nvPr/>
            </p:nvSpPr>
            <p:spPr>
              <a:xfrm>
                <a:off x="5315" y="3024"/>
                <a:ext cx="256" cy="52"/>
              </a:xfrm>
              <a:custGeom>
                <a:avLst/>
                <a:gdLst>
                  <a:gd name="txL" fmla="*/ 0 w 258"/>
                  <a:gd name="txT" fmla="*/ 0 h 54"/>
                  <a:gd name="txR" fmla="*/ 258 w 258"/>
                  <a:gd name="txB" fmla="*/ 54 h 54"/>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txL" t="txT" r="txR" b="tx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rgbClr val="666699"/>
                  </a:gs>
                  <a:gs pos="100000">
                    <a:srgbClr val="9966FF"/>
                  </a:gs>
                </a:gsLst>
                <a:lin ang="5400000" scaled="1"/>
                <a:tileRect/>
              </a:gradFill>
              <a:ln w="9525">
                <a:noFill/>
              </a:ln>
            </p:spPr>
            <p:txBody>
              <a:bodyPr/>
              <a:p>
                <a:endParaRPr lang="en-US"/>
              </a:p>
            </p:txBody>
          </p:sp>
          <p:sp>
            <p:nvSpPr>
              <p:cNvPr id="2095" name="Freeform 2094"/>
              <p:cNvSpPr/>
              <p:nvPr/>
            </p:nvSpPr>
            <p:spPr>
              <a:xfrm>
                <a:off x="5645" y="3066"/>
                <a:ext cx="58" cy="154"/>
              </a:xfrm>
              <a:custGeom>
                <a:avLst/>
                <a:gdLst>
                  <a:gd name="txL" fmla="*/ 0 w 60"/>
                  <a:gd name="txT" fmla="*/ 0 h 156"/>
                  <a:gd name="txR" fmla="*/ 60 w 60"/>
                  <a:gd name="txB" fmla="*/ 156 h 156"/>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txL" t="txT" r="txR" b="tx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rgbClr val="666699"/>
                  </a:gs>
                  <a:gs pos="100000">
                    <a:srgbClr val="9966FF"/>
                  </a:gs>
                </a:gsLst>
                <a:lin ang="5400000" scaled="1"/>
                <a:tileRect/>
              </a:gradFill>
              <a:ln w="9525">
                <a:noFill/>
              </a:ln>
            </p:spPr>
            <p:txBody>
              <a:bodyPr/>
              <a:p>
                <a:endParaRPr lang="en-US"/>
              </a:p>
            </p:txBody>
          </p:sp>
          <p:sp>
            <p:nvSpPr>
              <p:cNvPr id="2096" name="Freeform 2095"/>
              <p:cNvSpPr/>
              <p:nvPr/>
            </p:nvSpPr>
            <p:spPr>
              <a:xfrm>
                <a:off x="5375" y="3246"/>
                <a:ext cx="190" cy="16"/>
              </a:xfrm>
              <a:custGeom>
                <a:avLst/>
                <a:gdLst>
                  <a:gd name="txL" fmla="*/ 0 w 192"/>
                  <a:gd name="txT" fmla="*/ 0 h 18"/>
                  <a:gd name="txR" fmla="*/ 192 w 192"/>
                  <a:gd name="txB" fmla="*/ 18 h 18"/>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txL" t="txT" r="txR" b="tx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rgbClr val="666699"/>
                  </a:gs>
                  <a:gs pos="100000">
                    <a:srgbClr val="9966FF"/>
                  </a:gs>
                </a:gsLst>
                <a:lin ang="5400000" scaled="1"/>
                <a:tileRect/>
              </a:gradFill>
              <a:ln w="9525">
                <a:noFill/>
              </a:ln>
            </p:spPr>
            <p:txBody>
              <a:bodyPr/>
              <a:p>
                <a:endParaRPr lang="en-US"/>
              </a:p>
            </p:txBody>
          </p:sp>
          <p:sp>
            <p:nvSpPr>
              <p:cNvPr id="2097" name="Freeform 2096"/>
              <p:cNvSpPr/>
              <p:nvPr/>
            </p:nvSpPr>
            <p:spPr>
              <a:xfrm>
                <a:off x="5304" y="3042"/>
                <a:ext cx="159" cy="184"/>
              </a:xfrm>
              <a:custGeom>
                <a:avLst/>
                <a:gdLst>
                  <a:gd name="txL" fmla="*/ 0 w 161"/>
                  <a:gd name="txT" fmla="*/ 0 h 186"/>
                  <a:gd name="txR" fmla="*/ 161 w 161"/>
                  <a:gd name="txB" fmla="*/ 186 h 186"/>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txL" t="txT" r="txR" b="tx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rgbClr val="9966FF"/>
                  </a:gs>
                  <a:gs pos="100000">
                    <a:srgbClr val="666699"/>
                  </a:gs>
                </a:gsLst>
                <a:lin ang="5400000" scaled="1"/>
                <a:tileRect/>
              </a:gradFill>
              <a:ln w="9525">
                <a:noFill/>
              </a:ln>
            </p:spPr>
            <p:txBody>
              <a:bodyPr/>
              <a:p>
                <a:endParaRPr lang="en-US"/>
              </a:p>
            </p:txBody>
          </p:sp>
          <p:sp>
            <p:nvSpPr>
              <p:cNvPr id="2098" name="Freeform 2097"/>
              <p:cNvSpPr/>
              <p:nvPr/>
            </p:nvSpPr>
            <p:spPr>
              <a:xfrm>
                <a:off x="5489" y="3042"/>
                <a:ext cx="184" cy="208"/>
              </a:xfrm>
              <a:custGeom>
                <a:avLst/>
                <a:gdLst>
                  <a:gd name="txL" fmla="*/ 0 w 185"/>
                  <a:gd name="txT" fmla="*/ 0 h 210"/>
                  <a:gd name="txR" fmla="*/ 185 w 185"/>
                  <a:gd name="txB" fmla="*/ 210 h 210"/>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txL" t="txT" r="txR" b="tx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rgbClr val="9966FF"/>
                  </a:gs>
                  <a:gs pos="100000">
                    <a:srgbClr val="666699"/>
                  </a:gs>
                </a:gsLst>
                <a:lin ang="5400000" scaled="1"/>
                <a:tileRect/>
              </a:gradFill>
              <a:ln w="9525">
                <a:noFill/>
              </a:ln>
            </p:spPr>
            <p:txBody>
              <a:bodyPr/>
              <a:p>
                <a:endParaRPr lang="en-US"/>
              </a:p>
            </p:txBody>
          </p:sp>
          <p:sp>
            <p:nvSpPr>
              <p:cNvPr id="2099" name="Freeform 2098"/>
              <p:cNvSpPr/>
              <p:nvPr/>
            </p:nvSpPr>
            <p:spPr>
              <a:xfrm>
                <a:off x="5345" y="3058"/>
                <a:ext cx="297" cy="184"/>
              </a:xfrm>
              <a:custGeom>
                <a:avLst/>
                <a:gdLst>
                  <a:gd name="txL" fmla="*/ 0 w 299"/>
                  <a:gd name="txT" fmla="*/ 0 h 186"/>
                  <a:gd name="txR" fmla="*/ 299 w 299"/>
                  <a:gd name="txB" fmla="*/ 186 h 186"/>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txL" t="txT" r="txR" b="tx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rgbClr val="666699"/>
                  </a:gs>
                  <a:gs pos="100000">
                    <a:srgbClr val="9966FF"/>
                  </a:gs>
                </a:gsLst>
                <a:lin ang="5400000" scaled="1"/>
                <a:tileRect/>
              </a:gradFill>
              <a:ln w="9525">
                <a:noFill/>
              </a:ln>
            </p:spPr>
            <p:txBody>
              <a:bodyPr/>
              <a:p>
                <a:endParaRPr lang="en-US"/>
              </a:p>
            </p:txBody>
          </p:sp>
          <p:sp>
            <p:nvSpPr>
              <p:cNvPr id="2100" name="Oval 2099"/>
              <p:cNvSpPr/>
              <p:nvPr/>
            </p:nvSpPr>
            <p:spPr>
              <a:xfrm>
                <a:off x="3910" y="3948"/>
                <a:ext cx="82" cy="51"/>
              </a:xfrm>
              <a:prstGeom prst="ellipse">
                <a:avLst/>
              </a:prstGeom>
              <a:gradFill rotWithShape="0">
                <a:gsLst>
                  <a:gs pos="0">
                    <a:srgbClr val="9966FF"/>
                  </a:gs>
                  <a:gs pos="100000">
                    <a:srgbClr val="9060F0"/>
                  </a:gs>
                </a:gsLst>
                <a:lin ang="5400000" scaled="1"/>
                <a:tileRect/>
              </a:gradFill>
              <a:ln w="9525">
                <a:noFill/>
              </a:ln>
            </p:spPr>
            <p:txBody>
              <a:bodyPr/>
              <a:p>
                <a:endParaRPr lang="en-US"/>
              </a:p>
            </p:txBody>
          </p:sp>
          <p:grpSp>
            <p:nvGrpSpPr>
              <p:cNvPr id="2101" name="Group 2100"/>
              <p:cNvGrpSpPr/>
              <p:nvPr/>
            </p:nvGrpSpPr>
            <p:grpSpPr>
              <a:xfrm>
                <a:off x="4546" y="3608"/>
                <a:ext cx="516" cy="317"/>
                <a:chOff x="4546" y="3608"/>
                <a:chExt cx="516" cy="317"/>
              </a:xfrm>
            </p:grpSpPr>
            <p:sp>
              <p:nvSpPr>
                <p:cNvPr id="2102" name="Oval 2101"/>
                <p:cNvSpPr/>
                <p:nvPr/>
              </p:nvSpPr>
              <p:spPr>
                <a:xfrm>
                  <a:off x="4546" y="3608"/>
                  <a:ext cx="516" cy="317"/>
                </a:xfrm>
                <a:prstGeom prst="ellipse">
                  <a:avLst/>
                </a:prstGeom>
                <a:gradFill rotWithShape="0">
                  <a:gsLst>
                    <a:gs pos="0">
                      <a:srgbClr val="9966FF"/>
                    </a:gs>
                    <a:gs pos="100000">
                      <a:srgbClr val="9060F0"/>
                    </a:gs>
                  </a:gsLst>
                  <a:lin ang="10800000" scaled="1"/>
                  <a:tileRect/>
                </a:gradFill>
                <a:ln w="9525">
                  <a:noFill/>
                </a:ln>
              </p:spPr>
              <p:txBody>
                <a:bodyPr/>
                <a:p>
                  <a:endParaRPr lang="en-US"/>
                </a:p>
              </p:txBody>
            </p:sp>
            <p:sp>
              <p:nvSpPr>
                <p:cNvPr id="2103" name="Oval 2102"/>
                <p:cNvSpPr/>
                <p:nvPr/>
              </p:nvSpPr>
              <p:spPr>
                <a:xfrm>
                  <a:off x="4578" y="3630"/>
                  <a:ext cx="444" cy="269"/>
                </a:xfrm>
                <a:prstGeom prst="ellipse">
                  <a:avLst/>
                </a:prstGeom>
                <a:gradFill rotWithShape="0">
                  <a:gsLst>
                    <a:gs pos="0">
                      <a:srgbClr val="9966FF"/>
                    </a:gs>
                    <a:gs pos="100000">
                      <a:srgbClr val="9C6BFF"/>
                    </a:gs>
                  </a:gsLst>
                  <a:lin ang="5400000" scaled="1"/>
                  <a:tileRect/>
                </a:gradFill>
                <a:ln w="9525">
                  <a:noFill/>
                </a:ln>
              </p:spPr>
              <p:txBody>
                <a:bodyPr/>
                <a:p>
                  <a:endParaRPr lang="en-US"/>
                </a:p>
              </p:txBody>
            </p:sp>
            <p:sp>
              <p:nvSpPr>
                <p:cNvPr id="2104" name="Oval 2103"/>
                <p:cNvSpPr/>
                <p:nvPr/>
              </p:nvSpPr>
              <p:spPr>
                <a:xfrm>
                  <a:off x="4610" y="3650"/>
                  <a:ext cx="384" cy="231"/>
                </a:xfrm>
                <a:prstGeom prst="ellipse">
                  <a:avLst/>
                </a:prstGeom>
                <a:gradFill rotWithShape="0">
                  <a:gsLst>
                    <a:gs pos="0">
                      <a:srgbClr val="9060F0"/>
                    </a:gs>
                    <a:gs pos="100000">
                      <a:srgbClr val="9966FF"/>
                    </a:gs>
                  </a:gsLst>
                  <a:lin ang="5400000" scaled="1"/>
                  <a:tileRect/>
                </a:gradFill>
                <a:ln w="9525">
                  <a:noFill/>
                </a:ln>
              </p:spPr>
              <p:txBody>
                <a:bodyPr/>
                <a:p>
                  <a:endParaRPr lang="en-US"/>
                </a:p>
              </p:txBody>
            </p:sp>
            <p:sp>
              <p:nvSpPr>
                <p:cNvPr id="2105" name="Oval 2104"/>
                <p:cNvSpPr/>
                <p:nvPr/>
              </p:nvSpPr>
              <p:spPr>
                <a:xfrm>
                  <a:off x="4654" y="3678"/>
                  <a:ext cx="296" cy="175"/>
                </a:xfrm>
                <a:prstGeom prst="ellipse">
                  <a:avLst/>
                </a:prstGeom>
                <a:gradFill rotWithShape="0">
                  <a:gsLst>
                    <a:gs pos="0">
                      <a:srgbClr val="9966FF"/>
                    </a:gs>
                    <a:gs pos="100000">
                      <a:srgbClr val="9060F0"/>
                    </a:gs>
                  </a:gsLst>
                  <a:lin ang="5400000" scaled="1"/>
                  <a:tileRect/>
                </a:gradFill>
                <a:ln w="9525">
                  <a:noFill/>
                </a:ln>
              </p:spPr>
              <p:txBody>
                <a:bodyPr/>
                <a:p>
                  <a:endParaRPr lang="en-US"/>
                </a:p>
              </p:txBody>
            </p:sp>
            <p:sp>
              <p:nvSpPr>
                <p:cNvPr id="2106" name="Oval 2105"/>
                <p:cNvSpPr/>
                <p:nvPr/>
              </p:nvSpPr>
              <p:spPr>
                <a:xfrm>
                  <a:off x="4690" y="3698"/>
                  <a:ext cx="220" cy="137"/>
                </a:xfrm>
                <a:prstGeom prst="ellipse">
                  <a:avLst/>
                </a:prstGeom>
                <a:gradFill rotWithShape="0">
                  <a:gsLst>
                    <a:gs pos="0">
                      <a:srgbClr val="9060F0"/>
                    </a:gs>
                    <a:gs pos="100000">
                      <a:srgbClr val="9966FF"/>
                    </a:gs>
                  </a:gsLst>
                  <a:lin ang="5400000" scaled="1"/>
                  <a:tileRect/>
                </a:gradFill>
                <a:ln w="9525">
                  <a:noFill/>
                </a:ln>
              </p:spPr>
              <p:txBody>
                <a:bodyPr/>
                <a:p>
                  <a:endParaRPr lang="en-US"/>
                </a:p>
              </p:txBody>
            </p:sp>
            <p:sp>
              <p:nvSpPr>
                <p:cNvPr id="2107" name="Oval 2106"/>
                <p:cNvSpPr/>
                <p:nvPr/>
              </p:nvSpPr>
              <p:spPr>
                <a:xfrm>
                  <a:off x="4738" y="3728"/>
                  <a:ext cx="124" cy="79"/>
                </a:xfrm>
                <a:prstGeom prst="ellipse">
                  <a:avLst/>
                </a:prstGeom>
                <a:gradFill rotWithShape="0">
                  <a:gsLst>
                    <a:gs pos="0">
                      <a:srgbClr val="9966FF"/>
                    </a:gs>
                    <a:gs pos="100000">
                      <a:srgbClr val="9463F7"/>
                    </a:gs>
                  </a:gsLst>
                  <a:lin ang="5400000" scaled="1"/>
                  <a:tileRect/>
                </a:gradFill>
                <a:ln w="9525">
                  <a:noFill/>
                </a:ln>
              </p:spPr>
              <p:txBody>
                <a:bodyPr/>
                <a:p>
                  <a:endParaRPr lang="en-US"/>
                </a:p>
              </p:txBody>
            </p:sp>
          </p:grpSp>
          <p:grpSp>
            <p:nvGrpSpPr>
              <p:cNvPr id="2108" name="Group 2107"/>
              <p:cNvGrpSpPr/>
              <p:nvPr/>
            </p:nvGrpSpPr>
            <p:grpSpPr>
              <a:xfrm>
                <a:off x="5381" y="3085"/>
                <a:ext cx="225" cy="130"/>
                <a:chOff x="5381" y="3085"/>
                <a:chExt cx="225" cy="130"/>
              </a:xfrm>
            </p:grpSpPr>
            <p:sp>
              <p:nvSpPr>
                <p:cNvPr id="2109" name="Oval 2108"/>
                <p:cNvSpPr/>
                <p:nvPr/>
              </p:nvSpPr>
              <p:spPr>
                <a:xfrm>
                  <a:off x="5381" y="3085"/>
                  <a:ext cx="225" cy="130"/>
                </a:xfrm>
                <a:prstGeom prst="ellipse">
                  <a:avLst/>
                </a:prstGeom>
                <a:gradFill rotWithShape="0">
                  <a:gsLst>
                    <a:gs pos="0">
                      <a:srgbClr val="9966FF"/>
                    </a:gs>
                    <a:gs pos="100000">
                      <a:srgbClr val="666699"/>
                    </a:gs>
                  </a:gsLst>
                  <a:lin ang="5400000" scaled="1"/>
                  <a:tileRect/>
                </a:gradFill>
                <a:ln w="9525">
                  <a:noFill/>
                </a:ln>
              </p:spPr>
              <p:txBody>
                <a:bodyPr/>
                <a:p>
                  <a:endParaRPr lang="en-US"/>
                </a:p>
              </p:txBody>
            </p:sp>
            <p:sp>
              <p:nvSpPr>
                <p:cNvPr id="2110" name="Oval 2109"/>
                <p:cNvSpPr/>
                <p:nvPr/>
              </p:nvSpPr>
              <p:spPr>
                <a:xfrm>
                  <a:off x="5403" y="3099"/>
                  <a:ext cx="180" cy="100"/>
                </a:xfrm>
                <a:prstGeom prst="ellipse">
                  <a:avLst/>
                </a:prstGeom>
                <a:gradFill rotWithShape="0">
                  <a:gsLst>
                    <a:gs pos="0">
                      <a:srgbClr val="666699"/>
                    </a:gs>
                    <a:gs pos="100000">
                      <a:srgbClr val="9966FF"/>
                    </a:gs>
                  </a:gsLst>
                  <a:lin ang="5400000" scaled="1"/>
                  <a:tileRect/>
                </a:gradFill>
                <a:ln w="9525">
                  <a:noFill/>
                </a:ln>
              </p:spPr>
              <p:txBody>
                <a:bodyPr/>
                <a:p>
                  <a:endParaRPr lang="en-US"/>
                </a:p>
              </p:txBody>
            </p:sp>
            <p:sp>
              <p:nvSpPr>
                <p:cNvPr id="2111" name="Oval 2110"/>
                <p:cNvSpPr/>
                <p:nvPr/>
              </p:nvSpPr>
              <p:spPr>
                <a:xfrm>
                  <a:off x="5431" y="3109"/>
                  <a:ext cx="123" cy="80"/>
                </a:xfrm>
                <a:prstGeom prst="ellipse">
                  <a:avLst/>
                </a:prstGeom>
                <a:gradFill rotWithShape="0">
                  <a:gsLst>
                    <a:gs pos="0">
                      <a:srgbClr val="9966FF"/>
                    </a:gs>
                    <a:gs pos="100000">
                      <a:srgbClr val="666699"/>
                    </a:gs>
                  </a:gsLst>
                  <a:lin ang="5400000" scaled="1"/>
                  <a:tileRect/>
                </a:gradFill>
                <a:ln w="9525">
                  <a:noFill/>
                </a:ln>
              </p:spPr>
              <p:txBody>
                <a:bodyPr/>
                <a:p>
                  <a:endParaRPr lang="en-US"/>
                </a:p>
              </p:txBody>
            </p:sp>
            <p:sp>
              <p:nvSpPr>
                <p:cNvPr id="2112" name="Oval 2111"/>
                <p:cNvSpPr/>
                <p:nvPr/>
              </p:nvSpPr>
              <p:spPr>
                <a:xfrm>
                  <a:off x="5458" y="3125"/>
                  <a:ext cx="71" cy="45"/>
                </a:xfrm>
                <a:prstGeom prst="ellipse">
                  <a:avLst/>
                </a:prstGeom>
                <a:gradFill rotWithShape="0">
                  <a:gsLst>
                    <a:gs pos="0">
                      <a:srgbClr val="666699"/>
                    </a:gs>
                    <a:gs pos="100000">
                      <a:srgbClr val="9966FF"/>
                    </a:gs>
                  </a:gsLst>
                  <a:lin ang="5400000" scaled="1"/>
                  <a:tileRect/>
                </a:gradFill>
                <a:ln w="9525">
                  <a:noFill/>
                </a:ln>
              </p:spPr>
              <p:txBody>
                <a:bodyPr/>
                <a:p>
                  <a:endParaRPr lang="en-US"/>
                </a:p>
              </p:txBody>
            </p:sp>
          </p:grpSp>
        </p:grpSp>
      </p:grpSp>
      <p:sp>
        <p:nvSpPr>
          <p:cNvPr id="2113" name="Title 2112"/>
          <p:cNvSpPr>
            <a:spLocks noGrp="1"/>
          </p:cNvSpPr>
          <p:nvPr>
            <p:ph type="title"/>
          </p:nvPr>
        </p:nvSpPr>
        <p:spPr>
          <a:xfrm>
            <a:off x="457200" y="130175"/>
            <a:ext cx="8226425" cy="1433513"/>
          </a:xfrm>
          <a:prstGeom prst="rect">
            <a:avLst/>
          </a:prstGeom>
          <a:noFill/>
          <a:ln w="9525">
            <a:noFill/>
          </a:ln>
        </p:spPr>
        <p:txBody>
          <a:bodyPr wrap="square" lIns="90000" tIns="46800" rIns="90000" bIns="46800" anchor="ctr" anchorCtr="1"/>
          <a:p>
            <a:pPr lvl="0"/>
            <a:r>
              <a:rPr dirty="0"/>
              <a:t>Click to edit the title text format</a:t>
            </a:r>
            <a:endParaRPr dirty="0"/>
          </a:p>
        </p:txBody>
      </p:sp>
      <p:sp>
        <p:nvSpPr>
          <p:cNvPr id="2114" name="Text Placeholder 2113"/>
          <p:cNvSpPr>
            <a:spLocks noGrp="1"/>
          </p:cNvSpPr>
          <p:nvPr>
            <p:ph type="body" idx="1"/>
          </p:nvPr>
        </p:nvSpPr>
        <p:spPr>
          <a:xfrm>
            <a:off x="457200" y="1676400"/>
            <a:ext cx="8226425" cy="4451350"/>
          </a:xfrm>
          <a:prstGeom prst="rect">
            <a:avLst/>
          </a:prstGeom>
          <a:noFill/>
          <a:ln w="9525">
            <a:noFill/>
          </a:ln>
        </p:spPr>
        <p:txBody>
          <a:bodyPr wrap="square" lIns="90000" tIns="46800" rIns="90000" bIns="46800" anchor="t" anchorCtr="0"/>
          <a:p>
            <a:pPr lvl="0"/>
            <a:r>
              <a:rPr dirty="0"/>
              <a:t>Click to edit the outline text format</a:t>
            </a:r>
            <a:endParaRPr dirty="0"/>
          </a:p>
          <a:p>
            <a:pPr lvl="1"/>
            <a:r>
              <a:rPr dirty="0"/>
              <a:t>Second Outline Level</a:t>
            </a:r>
            <a:endParaRPr dirty="0"/>
          </a:p>
          <a:p>
            <a:pPr lvl="2"/>
            <a:r>
              <a:rPr dirty="0"/>
              <a:t>Third Outline Level</a:t>
            </a:r>
            <a:endParaRPr dirty="0"/>
          </a:p>
          <a:p>
            <a:pPr lvl="3"/>
            <a:r>
              <a:rPr dirty="0"/>
              <a:t>Fourth Outline Level</a:t>
            </a:r>
            <a:endParaRPr dirty="0"/>
          </a:p>
          <a:p>
            <a:pPr lvl="4"/>
            <a:r>
              <a:rPr dirty="0"/>
              <a:t>Fifth Outline Level</a:t>
            </a:r>
            <a:endParaRPr dirty="0"/>
          </a:p>
          <a:p>
            <a:pPr lvl="4"/>
            <a:r>
              <a:rPr dirty="0"/>
              <a:t>Sixth Outline Level</a:t>
            </a:r>
            <a:endParaRPr dirty="0"/>
          </a:p>
          <a:p>
            <a:pPr lvl="4"/>
            <a:r>
              <a:rPr dirty="0"/>
              <a:t>Seventh Outline Level</a:t>
            </a:r>
            <a:endParaRPr dirty="0"/>
          </a:p>
        </p:txBody>
      </p:sp>
      <p:sp>
        <p:nvSpPr>
          <p:cNvPr id="2115" name="Text Box 2114"/>
          <p:cNvSpPr txBox="1"/>
          <p:nvPr/>
        </p:nvSpPr>
        <p:spPr>
          <a:xfrm>
            <a:off x="457200" y="6248400"/>
            <a:ext cx="2133600" cy="457200"/>
          </a:xfrm>
          <a:prstGeom prst="rect">
            <a:avLst/>
          </a:prstGeom>
          <a:noFill/>
          <a:ln w="9525">
            <a:noFill/>
          </a:ln>
        </p:spPr>
        <p:txBody>
          <a:bodyPr/>
          <a:p>
            <a:endParaRPr lang="en-US"/>
          </a:p>
        </p:txBody>
      </p:sp>
      <p:sp>
        <p:nvSpPr>
          <p:cNvPr id="2116" name="Text Box 2115"/>
          <p:cNvSpPr txBox="1"/>
          <p:nvPr/>
        </p:nvSpPr>
        <p:spPr>
          <a:xfrm>
            <a:off x="3124200" y="6248400"/>
            <a:ext cx="2895600" cy="457200"/>
          </a:xfrm>
          <a:prstGeom prst="rect">
            <a:avLst/>
          </a:prstGeom>
          <a:noFill/>
          <a:ln w="9525">
            <a:noFill/>
          </a:ln>
        </p:spPr>
        <p:txBody>
          <a:bodyPr/>
          <a:p>
            <a:endParaRPr lang="en-US"/>
          </a:p>
        </p:txBody>
      </p:sp>
      <p:sp>
        <p:nvSpPr>
          <p:cNvPr id="2117" name="Slide Number Placeholder 2116"/>
          <p:cNvSpPr>
            <a:spLocks noGrp="1"/>
          </p:cNvSpPr>
          <p:nvPr>
            <p:ph type="sldNum"/>
          </p:nvPr>
        </p:nvSpPr>
        <p:spPr>
          <a:xfrm>
            <a:off x="6553200" y="6248400"/>
            <a:ext cx="2130425" cy="454025"/>
          </a:xfrm>
          <a:prstGeom prst="rect">
            <a:avLst/>
          </a:prstGeom>
          <a:noFill/>
          <a:ln w="9525">
            <a:noFill/>
          </a:ln>
        </p:spPr>
        <p:txBody>
          <a:bodyPr wrap="square" lIns="90000" tIns="46800" rIns="90000" bIns="46800" anchor="t" anchorCtr="0"/>
          <a:lstStyle>
            <a:lvl1pPr algn="r">
              <a:buFontTx/>
              <a:defRPr sz="1000">
                <a:solidFill>
                  <a:srgbClr val="000000"/>
                </a:solidFill>
                <a:latin typeface="Times New Roman" panose="02020603050405020304" pitchFamily="16" charset="0"/>
              </a:defRPr>
            </a:lvl1pPr>
          </a:lstStyle>
          <a:p>
            <a:pPr lvl="0" defTabSz="457200" eaLnBrk="1">
              <a:lnSpc>
                <a:spcPct val="100000"/>
              </a:lnSpc>
              <a:buClrTx/>
              <a:buSzPct val="100000"/>
              <a:buNone/>
              <a:tabLst>
                <a:tab pos="723900" algn="l"/>
                <a:tab pos="1447800" algn="l"/>
              </a:tabLst>
            </a:pPr>
            <a:fld id="{9A0DB2DC-4C9A-4742-B13C-FB6460FD3503}" type="slidenum">
              <a:rPr lang="en-US" altLang="x-none" dirty="0" err="1">
                <a:effectLst>
                  <a:outerShdw blurRad="38100" dist="38100" dir="2700000">
                    <a:srgbClr val="FFFFFF"/>
                  </a:outerShdw>
                </a:effectLst>
                <a:cs typeface="DejaVu Sans" charset="0"/>
              </a:rPr>
            </a:fld>
            <a:endParaRPr lang="en-US" altLang="x-none" dirty="0" err="1">
              <a:effectLst>
                <a:outerShdw blurRad="38100" dist="38100" dir="2700000">
                  <a:srgbClr val="FFFFFF"/>
                </a:outerShdw>
              </a:effectLst>
              <a:cs typeface="DejaVu Sans"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p:txStyles>
    <p:titleStyle>
      <a:lvl1pPr marL="0" lvl="0" indent="0" algn="ctr"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400" b="1" i="0" u="none" kern="1200" baseline="0">
          <a:solidFill>
            <a:srgbClr val="D9D9FF"/>
          </a:solidFill>
          <a:latin typeface="+mj-lt"/>
          <a:ea typeface="+mj-ea"/>
          <a:cs typeface="+mj-cs"/>
        </a:defRPr>
      </a:lvl1pPr>
      <a:lvl2pPr marL="742950" lvl="1" indent="-285750" algn="ctr"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400" b="1" i="0" u="none" kern="1200" baseline="0">
          <a:solidFill>
            <a:srgbClr val="D9D9FF"/>
          </a:solidFill>
          <a:latin typeface="Arial" panose="020B0604020202020204" pitchFamily="34" charset="0"/>
          <a:ea typeface="MS PGothic" panose="020B0600070205080204" pitchFamily="32" charset="-128"/>
          <a:cs typeface="+mj-cs"/>
        </a:defRPr>
      </a:lvl2pPr>
      <a:lvl3pPr marL="1143000" lvl="2" indent="-228600" algn="ctr"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400" b="1" i="0" u="none" kern="1200" baseline="0">
          <a:solidFill>
            <a:srgbClr val="D9D9FF"/>
          </a:solidFill>
          <a:latin typeface="Arial" panose="020B0604020202020204" pitchFamily="34" charset="0"/>
          <a:ea typeface="MS PGothic" panose="020B0600070205080204" pitchFamily="32" charset="-128"/>
          <a:cs typeface="+mj-cs"/>
        </a:defRPr>
      </a:lvl3pPr>
      <a:lvl4pPr marL="1600200" lvl="3" indent="-228600" algn="ctr"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400" b="1" i="0" u="none" kern="1200" baseline="0">
          <a:solidFill>
            <a:srgbClr val="D9D9FF"/>
          </a:solidFill>
          <a:latin typeface="Arial" panose="020B0604020202020204" pitchFamily="34" charset="0"/>
          <a:ea typeface="MS PGothic" panose="020B0600070205080204" pitchFamily="32" charset="-128"/>
          <a:cs typeface="+mj-cs"/>
        </a:defRPr>
      </a:lvl4pPr>
      <a:lvl5pPr marL="2057400" lvl="4" indent="-228600" algn="ctr"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400" b="1" i="0" u="none" kern="1200" baseline="0">
          <a:solidFill>
            <a:srgbClr val="D9D9FF"/>
          </a:solidFill>
          <a:latin typeface="Arial" panose="020B0604020202020204" pitchFamily="34" charset="0"/>
          <a:ea typeface="MS PGothic" panose="020B0600070205080204" pitchFamily="32" charset="-128"/>
          <a:cs typeface="+mj-cs"/>
        </a:defRPr>
      </a:lvl5pPr>
    </p:titleStyle>
    <p:bodyStyle>
      <a:lvl1pPr marL="342900" lvl="0" indent="-342900" algn="l" defTabSz="457200" rtl="0" eaLnBrk="0" fontAlgn="base" latinLnBrk="0" hangingPunct="0">
        <a:lnSpc>
          <a:spcPct val="100000"/>
        </a:lnSpc>
        <a:spcBef>
          <a:spcPts val="800"/>
        </a:spcBef>
        <a:spcAft>
          <a:spcPct val="0"/>
        </a:spcAft>
        <a:buClr>
          <a:srgbClr val="000000"/>
        </a:buClr>
        <a:buSzPct val="100000"/>
        <a:buFont typeface="Times New Roman" panose="02020603050405020304" pitchFamily="16" charset="0"/>
        <a:buNone/>
        <a:defRPr sz="3200" b="0" i="0" u="none" kern="1200" baseline="0">
          <a:solidFill>
            <a:srgbClr val="FFFFFF"/>
          </a:solidFill>
          <a:latin typeface="+mn-lt"/>
          <a:ea typeface="+mn-ea"/>
          <a:cs typeface="+mn-cs"/>
        </a:defRPr>
      </a:lvl1pPr>
      <a:lvl2pPr marL="742950" lvl="1" indent="-285750" algn="l" defTabSz="457200" rtl="0" eaLnBrk="0" fontAlgn="base" latinLnBrk="0" hangingPunct="0">
        <a:lnSpc>
          <a:spcPct val="100000"/>
        </a:lnSpc>
        <a:spcBef>
          <a:spcPts val="700"/>
        </a:spcBef>
        <a:spcAft>
          <a:spcPct val="0"/>
        </a:spcAft>
        <a:buClr>
          <a:srgbClr val="000000"/>
        </a:buClr>
        <a:buSzPct val="100000"/>
        <a:buFont typeface="Times New Roman" panose="02020603050405020304" pitchFamily="16" charset="0"/>
        <a:buNone/>
        <a:defRPr sz="2800" b="0" i="0" u="none" kern="1200" baseline="0">
          <a:solidFill>
            <a:srgbClr val="FFFFFF"/>
          </a:solidFill>
          <a:latin typeface="Arial" panose="020B0604020202020204" pitchFamily="34" charset="0"/>
          <a:ea typeface="MS PGothic" panose="020B0600070205080204" pitchFamily="32" charset="-128"/>
          <a:cs typeface="+mn-cs"/>
        </a:defRPr>
      </a:lvl2pPr>
      <a:lvl3pPr marL="1143000" lvl="2" indent="-228600" algn="l" defTabSz="457200" rtl="0" eaLnBrk="0" fontAlgn="base" latinLnBrk="0" hangingPunct="0">
        <a:lnSpc>
          <a:spcPct val="100000"/>
        </a:lnSpc>
        <a:spcBef>
          <a:spcPts val="600"/>
        </a:spcBef>
        <a:spcAft>
          <a:spcPct val="0"/>
        </a:spcAft>
        <a:buClr>
          <a:srgbClr val="000000"/>
        </a:buClr>
        <a:buSzPct val="100000"/>
        <a:buFont typeface="Times New Roman" panose="02020603050405020304" pitchFamily="16" charset="0"/>
        <a:buNone/>
        <a:defRPr sz="2400" b="0" i="0" u="none" kern="1200" baseline="0">
          <a:solidFill>
            <a:srgbClr val="FFFFFF"/>
          </a:solidFill>
          <a:latin typeface="Arial" panose="020B0604020202020204" pitchFamily="34" charset="0"/>
          <a:ea typeface="MS PGothic" panose="020B0600070205080204" pitchFamily="32" charset="-128"/>
          <a:cs typeface="+mn-cs"/>
        </a:defRPr>
      </a:lvl3pPr>
      <a:lvl4pPr marL="1600200" lvl="3"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FFFFFF"/>
          </a:solidFill>
          <a:latin typeface="Arial" panose="020B0604020202020204" pitchFamily="34" charset="0"/>
          <a:ea typeface="MS PGothic" panose="020B0600070205080204" pitchFamily="32" charset="-128"/>
          <a:cs typeface="+mn-cs"/>
        </a:defRPr>
      </a:lvl4pPr>
      <a:lvl5pPr marL="2057400" lvl="4"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FFFFFF"/>
          </a:solidFill>
          <a:latin typeface="Arial" panose="020B0604020202020204" pitchFamily="34" charset="0"/>
          <a:ea typeface="MS PGothic" panose="020B0600070205080204" pitchFamily="32" charset="-128"/>
          <a:cs typeface="+mn-cs"/>
        </a:defRPr>
      </a:lvl5pPr>
      <a:lvl6pPr marL="2514600" lvl="5"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FFFFFF"/>
          </a:solidFill>
          <a:latin typeface="Arial" panose="020B0604020202020204" pitchFamily="34" charset="0"/>
          <a:ea typeface="MS PGothic" panose="020B0600070205080204" pitchFamily="32" charset="-128"/>
          <a:cs typeface="+mn-cs"/>
        </a:defRPr>
      </a:lvl6pPr>
      <a:lvl7pPr marL="2971800" lvl="6"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FFFFFF"/>
          </a:solidFill>
          <a:latin typeface="Arial" panose="020B0604020202020204" pitchFamily="34" charset="0"/>
          <a:ea typeface="MS PGothic" panose="020B0600070205080204" pitchFamily="32" charset="-128"/>
          <a:cs typeface="+mn-cs"/>
        </a:defRPr>
      </a:lvl7pPr>
      <a:lvl8pPr marL="3429000" lvl="7"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FFFFFF"/>
          </a:solidFill>
          <a:latin typeface="Arial" panose="020B0604020202020204" pitchFamily="34" charset="0"/>
          <a:ea typeface="MS PGothic" panose="020B0600070205080204" pitchFamily="32" charset="-128"/>
          <a:cs typeface="+mn-cs"/>
        </a:defRPr>
      </a:lvl8pPr>
      <a:lvl9pPr marL="3886200" lvl="8"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FFFFFF"/>
          </a:solidFill>
          <a:latin typeface="Arial" panose="020B0604020202020204" pitchFamily="34" charset="0"/>
          <a:ea typeface="MS PGothic" panose="020B0600070205080204" pitchFamily="32" charset="-128"/>
          <a:cs typeface="+mn-cs"/>
        </a:defRPr>
      </a:lvl9pPr>
    </p:bodyStyle>
    <p:otherStyle>
      <a:lvl1pPr marL="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FFFFFF"/>
          </a:solidFill>
          <a:latin typeface="+mn-lt"/>
          <a:ea typeface="+mn-ea"/>
          <a:cs typeface="+mn-cs"/>
        </a:defRPr>
      </a:lvl1pPr>
      <a:lvl2pPr marL="742950" lvl="1" indent="-28575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FFFFFF"/>
          </a:solidFill>
          <a:latin typeface="Arial" panose="020B0604020202020204" pitchFamily="34" charset="0"/>
          <a:ea typeface="MS PGothic" panose="020B0600070205080204" pitchFamily="32" charset="-128"/>
          <a:cs typeface="+mn-cs"/>
        </a:defRPr>
      </a:lvl2pPr>
      <a:lvl3pPr marL="1143000" lvl="2"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FFFFFF"/>
          </a:solidFill>
          <a:latin typeface="Arial" panose="020B0604020202020204" pitchFamily="34" charset="0"/>
          <a:ea typeface="MS PGothic" panose="020B0600070205080204" pitchFamily="32" charset="-128"/>
          <a:cs typeface="+mn-cs"/>
        </a:defRPr>
      </a:lvl3pPr>
      <a:lvl4pPr marL="1600200" lvl="3"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FFFFFF"/>
          </a:solidFill>
          <a:latin typeface="Arial" panose="020B0604020202020204" pitchFamily="34" charset="0"/>
          <a:ea typeface="MS PGothic" panose="020B0600070205080204" pitchFamily="32" charset="-128"/>
          <a:cs typeface="+mn-cs"/>
        </a:defRPr>
      </a:lvl4pPr>
      <a:lvl5pPr marL="2057400" lvl="4"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FFFFFF"/>
          </a:solidFill>
          <a:latin typeface="Arial" panose="020B0604020202020204" pitchFamily="34" charset="0"/>
          <a:ea typeface="MS PGothic" panose="020B0600070205080204" pitchFamily="32" charset="-128"/>
          <a:cs typeface="+mn-cs"/>
        </a:defRPr>
      </a:lvl5pPr>
      <a:lvl6pPr marL="2286000" lvl="5"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FFFFFF"/>
          </a:solidFill>
          <a:latin typeface="Arial" panose="020B0604020202020204" pitchFamily="34" charset="0"/>
          <a:ea typeface="MS PGothic" panose="020B0600070205080204" pitchFamily="32" charset="-128"/>
          <a:cs typeface="+mn-cs"/>
        </a:defRPr>
      </a:lvl6pPr>
      <a:lvl7pPr marL="2743200" lvl="6"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FFFFFF"/>
          </a:solidFill>
          <a:latin typeface="Arial" panose="020B0604020202020204" pitchFamily="34" charset="0"/>
          <a:ea typeface="MS PGothic" panose="020B0600070205080204" pitchFamily="32" charset="-128"/>
          <a:cs typeface="+mn-cs"/>
        </a:defRPr>
      </a:lvl7pPr>
      <a:lvl8pPr marL="3200400" lvl="7"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FFFFFF"/>
          </a:solidFill>
          <a:latin typeface="Arial" panose="020B0604020202020204" pitchFamily="34" charset="0"/>
          <a:ea typeface="MS PGothic" panose="020B0600070205080204" pitchFamily="32" charset="-128"/>
          <a:cs typeface="+mn-cs"/>
        </a:defRPr>
      </a:lvl8pPr>
      <a:lvl9pPr marL="3657600" lvl="8"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FFFFFF"/>
          </a:solidFill>
          <a:latin typeface="Arial" panose="020B0604020202020204" pitchFamily="34" charset="0"/>
          <a:ea typeface="MS PGothic" panose="020B0600070205080204" pitchFamily="32" charset="-128"/>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8.emf"/><Relationship Id="rId1"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10.emf"/><Relationship Id="rId1" Type="http://schemas.openxmlformats.org/officeDocument/2006/relationships/oleObject" Target="../embeddings/oleObject3.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11.emf"/><Relationship Id="rId1" Type="http://schemas.openxmlformats.org/officeDocument/2006/relationships/oleObject" Target="../embeddings/oleObject4.bin"/></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25.xml"/><Relationship Id="rId6" Type="http://schemas.openxmlformats.org/officeDocument/2006/relationships/vmlDrawing" Target="../drawings/vmlDrawing5.vml"/><Relationship Id="rId5" Type="http://schemas.openxmlformats.org/officeDocument/2006/relationships/slideLayout" Target="../slideLayouts/slideLayout7.xml"/><Relationship Id="rId4" Type="http://schemas.openxmlformats.org/officeDocument/2006/relationships/image" Target="../media/image13.emf"/><Relationship Id="rId3" Type="http://schemas.openxmlformats.org/officeDocument/2006/relationships/oleObject" Target="../embeddings/oleObject6.bin"/><Relationship Id="rId2" Type="http://schemas.openxmlformats.org/officeDocument/2006/relationships/image" Target="../media/image12.emf"/><Relationship Id="rId1" Type="http://schemas.openxmlformats.org/officeDocument/2006/relationships/oleObject" Target="../embeddings/oleObject5.bin"/></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14.emf"/><Relationship Id="rId1" Type="http://schemas.openxmlformats.org/officeDocument/2006/relationships/oleObject" Target="../embeddings/oleObject7.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image" Target="../media/image15.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16.emf"/><Relationship Id="rId1" Type="http://schemas.openxmlformats.org/officeDocument/2006/relationships/oleObject" Target="../embeddings/oleObject8.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p:sp>
        <p:nvSpPr>
          <p:cNvPr id="4097" name="Text Box 4096"/>
          <p:cNvSpPr txBox="1"/>
          <p:nvPr/>
        </p:nvSpPr>
        <p:spPr>
          <a:xfrm>
            <a:off x="838200" y="457200"/>
            <a:ext cx="7848600" cy="2765425"/>
          </a:xfrm>
          <a:prstGeom prst="rect">
            <a:avLst/>
          </a:prstGeom>
          <a:noFill/>
          <a:ln w="9525">
            <a:noFill/>
          </a:ln>
        </p:spPr>
        <p:txBody>
          <a:bodyPr wrap="square" lIns="90000" tIns="46800" rIns="90000" bIns="46800" anchor="b" anchorCtr="1"/>
          <a:p>
            <a:pPr algn="ct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5400" b="1" dirty="0" err="1">
                <a:solidFill>
                  <a:srgbClr val="D9D9FF"/>
                </a:solidFill>
                <a:effectLst>
                  <a:outerShdw blurRad="38100" dist="38100" dir="2700000">
                    <a:srgbClr val="000000"/>
                  </a:outerShdw>
                </a:effectLst>
              </a:rPr>
              <a:t>Cryptography and Network Security</a:t>
            </a:r>
            <a:br>
              <a:rPr lang="en-US" altLang="x-none" sz="5400" b="1" dirty="0" err="1">
                <a:solidFill>
                  <a:srgbClr val="D9D9FF"/>
                </a:solidFill>
                <a:effectLst>
                  <a:outerShdw blurRad="38100" dist="38100" dir="2700000">
                    <a:srgbClr val="000000"/>
                  </a:outerShdw>
                </a:effectLst>
              </a:rPr>
            </a:br>
            <a:r>
              <a:rPr lang="en-US" altLang="x-none" sz="5400" b="1" dirty="0" err="1">
                <a:solidFill>
                  <a:srgbClr val="D9D9FF"/>
                </a:solidFill>
                <a:effectLst>
                  <a:outerShdw blurRad="38100" dist="38100" dir="2700000">
                    <a:srgbClr val="000000"/>
                  </a:outerShdw>
                </a:effectLst>
              </a:rPr>
              <a:t>Chapter 3</a:t>
            </a:r>
            <a:endParaRPr lang="en-US" altLang="x-none" sz="5400" b="1" dirty="0" err="1">
              <a:solidFill>
                <a:srgbClr val="D9D9FF"/>
              </a:solidFill>
              <a:effectLst>
                <a:outerShdw blurRad="38100" dist="38100" dir="2700000">
                  <a:srgbClr val="000000"/>
                </a:outerShdw>
              </a:effectLst>
            </a:endParaRPr>
          </a:p>
        </p:txBody>
      </p:sp>
      <p:sp>
        <p:nvSpPr>
          <p:cNvPr id="4098" name="Text Box 4097"/>
          <p:cNvSpPr txBox="1"/>
          <p:nvPr/>
        </p:nvSpPr>
        <p:spPr>
          <a:xfrm>
            <a:off x="1371600" y="3657600"/>
            <a:ext cx="6400800" cy="2671763"/>
          </a:xfrm>
          <a:prstGeom prst="rect">
            <a:avLst/>
          </a:prstGeom>
          <a:noFill/>
          <a:ln w="9525">
            <a:noFill/>
          </a:ln>
        </p:spPr>
        <p:txBody>
          <a:bodyPr wrap="square" lIns="90000" tIns="46800" rIns="90000" bIns="46800" anchor="t" anchorCtr="0"/>
          <a:p>
            <a:pPr algn="ctr" defTabSz="457200">
              <a:spcBef>
                <a:spcPts val="800"/>
              </a:spcBef>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3200" dirty="0" err="1">
                <a:solidFill>
                  <a:srgbClr val="FFFFFF"/>
                </a:solidFill>
                <a:effectLst>
                  <a:outerShdw blurRad="38100" dist="38100" dir="2700000">
                    <a:srgbClr val="000000"/>
                  </a:outerShdw>
                </a:effectLst>
              </a:rPr>
              <a:t>Fifth Edition</a:t>
            </a:r>
            <a:endParaRPr lang="en-US" altLang="x-none" sz="3200" dirty="0" err="1">
              <a:solidFill>
                <a:srgbClr val="FFFFFF"/>
              </a:solidFill>
              <a:effectLst>
                <a:outerShdw blurRad="38100" dist="38100" dir="2700000">
                  <a:srgbClr val="000000"/>
                </a:outerShdw>
              </a:effectLst>
            </a:endParaRPr>
          </a:p>
          <a:p>
            <a:pPr algn="ctr" defTabSz="457200">
              <a:spcBef>
                <a:spcPts val="800"/>
              </a:spcBef>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3200" dirty="0" err="1">
                <a:solidFill>
                  <a:srgbClr val="FFFFFF"/>
                </a:solidFill>
                <a:effectLst>
                  <a:outerShdw blurRad="38100" dist="38100" dir="2700000">
                    <a:srgbClr val="000000"/>
                  </a:outerShdw>
                </a:effectLst>
              </a:rPr>
              <a:t>by William Stallings	</a:t>
            </a:r>
            <a:endParaRPr lang="en-US" altLang="x-none" sz="3200" dirty="0" err="1">
              <a:solidFill>
                <a:srgbClr val="FFFFFF"/>
              </a:solidFill>
              <a:effectLst>
                <a:outerShdw blurRad="38100" dist="38100" dir="2700000">
                  <a:srgbClr val="000000"/>
                </a:outerShdw>
              </a:effectLst>
            </a:endParaRPr>
          </a:p>
          <a:p>
            <a:pPr algn="ctr" defTabSz="457200">
              <a:spcBef>
                <a:spcPts val="800"/>
              </a:spcBef>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x-none" sz="3200" dirty="0" err="1">
              <a:solidFill>
                <a:srgbClr val="FFFFFF"/>
              </a:solidFill>
              <a:effectLst>
                <a:outerShdw blurRad="38100" dist="38100" dir="2700000">
                  <a:srgbClr val="000000"/>
                </a:outerShdw>
              </a:effectLst>
            </a:endParaRPr>
          </a:p>
          <a:p>
            <a:pPr algn="ctr" defTabSz="457200">
              <a:spcBef>
                <a:spcPts val="800"/>
              </a:spcBef>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3200" dirty="0" err="1">
                <a:solidFill>
                  <a:srgbClr val="FFFFFF"/>
                </a:solidFill>
                <a:effectLst>
                  <a:outerShdw blurRad="38100" dist="38100" dir="2700000">
                    <a:srgbClr val="000000"/>
                  </a:outerShdw>
                </a:effectLst>
              </a:rPr>
              <a:t>Lecture slides by Lawrie Brown</a:t>
            </a:r>
            <a:endParaRPr lang="en-US" altLang="x-none" sz="3200" dirty="0" err="1">
              <a:solidFill>
                <a:srgbClr val="FFFFFF"/>
              </a:solidFill>
              <a:effectLst>
                <a:outerShdw blurRad="38100" dist="38100" dir="2700000">
                  <a:srgbClr val="000000"/>
                </a:outerShdw>
              </a:effectLst>
            </a:endParaRPr>
          </a:p>
        </p:txBody>
      </p:sp>
    </p:spTree>
  </p:cSld>
  <p:clrMapOvr>
    <a:masterClrMapping/>
  </p:clrMapOvr>
  <p:transition spd="med"/>
  <p:timing>
    <p:tnLst>
      <p:par>
        <p:cTn id="1" dur="indefinite"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p:sp>
        <p:nvSpPr>
          <p:cNvPr id="14337" name="Text Box 14336"/>
          <p:cNvSpPr txBox="1"/>
          <p:nvPr/>
        </p:nvSpPr>
        <p:spPr>
          <a:xfrm>
            <a:off x="533400" y="0"/>
            <a:ext cx="8229600" cy="1292225"/>
          </a:xfrm>
          <a:prstGeom prst="rect">
            <a:avLst/>
          </a:prstGeom>
          <a:noFill/>
          <a:ln w="9525">
            <a:noFill/>
          </a:ln>
        </p:spPr>
        <p:txBody>
          <a:bodyPr wrap="square" lIns="90000" tIns="46800" rIns="90000" bIns="46800" anchor="ctr" anchorCtr="1"/>
          <a:p>
            <a:pPr algn="ct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sz="4400" b="1" dirty="0" err="1">
                <a:solidFill>
                  <a:srgbClr val="D9D9FF"/>
                </a:solidFill>
                <a:effectLst>
                  <a:outerShdw blurRad="38100" dist="38100" dir="2700000">
                    <a:srgbClr val="000000"/>
                  </a:outerShdw>
                </a:effectLst>
              </a:rPr>
              <a:t>Feistel Cipher Structure</a:t>
            </a:r>
            <a:endParaRPr lang="en-AU" altLang="x-none" sz="4400" b="1" dirty="0" err="1">
              <a:solidFill>
                <a:srgbClr val="D9D9FF"/>
              </a:solidFill>
              <a:effectLst>
                <a:outerShdw blurRad="38100" dist="38100" dir="2700000">
                  <a:srgbClr val="000000"/>
                </a:outerShdw>
              </a:effectLst>
            </a:endParaRPr>
          </a:p>
        </p:txBody>
      </p:sp>
      <p:pic>
        <p:nvPicPr>
          <p:cNvPr id="14338" name="Picture 14337"/>
          <p:cNvPicPr>
            <a:picLocks noChangeAspect="1"/>
          </p:cNvPicPr>
          <p:nvPr/>
        </p:nvPicPr>
        <p:blipFill>
          <a:blip r:embed="rId1"/>
          <a:stretch>
            <a:fillRect/>
          </a:stretch>
        </p:blipFill>
        <p:spPr>
          <a:xfrm>
            <a:off x="2514600" y="990600"/>
            <a:ext cx="4176713" cy="5753100"/>
          </a:xfrm>
          <a:prstGeom prst="rect">
            <a:avLst/>
          </a:prstGeom>
          <a:noFill/>
          <a:ln w="9525">
            <a:noFill/>
          </a:ln>
        </p:spPr>
      </p:pic>
    </p:spTree>
  </p:cSld>
  <p:clrMapOvr>
    <a:masterClrMapping/>
  </p:clrMapOvr>
  <p:transition spd="med"/>
  <p:timing>
    <p:tnLst>
      <p:par>
        <p:cTn id="1" dur="indefinite"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p:sp>
        <p:nvSpPr>
          <p:cNvPr id="15361" name="Text Box 15360"/>
          <p:cNvSpPr txBox="1"/>
          <p:nvPr/>
        </p:nvSpPr>
        <p:spPr>
          <a:xfrm>
            <a:off x="533400" y="0"/>
            <a:ext cx="8229600" cy="1292225"/>
          </a:xfrm>
          <a:prstGeom prst="rect">
            <a:avLst/>
          </a:prstGeom>
          <a:noFill/>
          <a:ln w="9525">
            <a:noFill/>
          </a:ln>
        </p:spPr>
        <p:txBody>
          <a:bodyPr wrap="square" lIns="90000" tIns="46800" rIns="90000" bIns="46800" anchor="ctr" anchorCtr="1"/>
          <a:p>
            <a:pPr algn="ct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sz="4400" b="1" dirty="0" err="1">
                <a:solidFill>
                  <a:srgbClr val="D9D9FF"/>
                </a:solidFill>
                <a:effectLst>
                  <a:outerShdw blurRad="38100" dist="38100" dir="2700000">
                    <a:srgbClr val="000000"/>
                  </a:outerShdw>
                </a:effectLst>
              </a:rPr>
              <a:t>Feistel Cipher Structure</a:t>
            </a:r>
            <a:endParaRPr lang="en-AU" altLang="x-none" sz="4400" b="1" dirty="0" err="1">
              <a:solidFill>
                <a:srgbClr val="D9D9FF"/>
              </a:solidFill>
              <a:effectLst>
                <a:outerShdw blurRad="38100" dist="38100" dir="2700000">
                  <a:srgbClr val="000000"/>
                </a:outerShdw>
              </a:effectLst>
            </a:endParaRPr>
          </a:p>
        </p:txBody>
      </p:sp>
      <p:pic>
        <p:nvPicPr>
          <p:cNvPr id="15362" name="Picture 15361"/>
          <p:cNvPicPr>
            <a:picLocks noChangeAspect="1"/>
          </p:cNvPicPr>
          <p:nvPr/>
        </p:nvPicPr>
        <p:blipFill>
          <a:blip r:embed="rId1"/>
          <a:stretch>
            <a:fillRect/>
          </a:stretch>
        </p:blipFill>
        <p:spPr>
          <a:xfrm>
            <a:off x="730250" y="1098550"/>
            <a:ext cx="8031163" cy="5668963"/>
          </a:xfrm>
          <a:prstGeom prst="rect">
            <a:avLst/>
          </a:prstGeom>
          <a:noFill/>
          <a:ln w="9525">
            <a:noFill/>
          </a:ln>
        </p:spPr>
      </p:pic>
    </p:spTree>
  </p:cSld>
  <p:clrMapOvr>
    <a:masterClrMapping/>
  </p:clrMapOvr>
  <p:transition spd="med"/>
  <p:timing>
    <p:tnLst>
      <p:par>
        <p:cTn id="1" dur="indefinite"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p:sp>
        <p:nvSpPr>
          <p:cNvPr id="16385" name="Text Box 16384"/>
          <p:cNvSpPr txBox="1"/>
          <p:nvPr/>
        </p:nvSpPr>
        <p:spPr>
          <a:xfrm>
            <a:off x="228600" y="277813"/>
            <a:ext cx="8686800" cy="1139825"/>
          </a:xfrm>
          <a:prstGeom prst="rect">
            <a:avLst/>
          </a:prstGeom>
          <a:noFill/>
          <a:ln w="9525">
            <a:noFill/>
          </a:ln>
        </p:spPr>
        <p:txBody>
          <a:bodyPr wrap="square" lIns="90000" tIns="46800" rIns="90000" bIns="46800" anchor="ctr" anchorCtr="1"/>
          <a:p>
            <a:pPr algn="ct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sz="4400" b="1" dirty="0" err="1">
                <a:solidFill>
                  <a:srgbClr val="D9D9FF"/>
                </a:solidFill>
                <a:effectLst>
                  <a:outerShdw blurRad="38100" dist="38100" dir="2700000">
                    <a:srgbClr val="000000"/>
                  </a:outerShdw>
                </a:effectLst>
              </a:rPr>
              <a:t>Feistel Cipher Design Elements</a:t>
            </a:r>
            <a:endParaRPr lang="en-AU" altLang="x-none" sz="4400" b="1" dirty="0" err="1">
              <a:solidFill>
                <a:srgbClr val="D9D9FF"/>
              </a:solidFill>
              <a:effectLst>
                <a:outerShdw blurRad="38100" dist="38100" dir="2700000">
                  <a:srgbClr val="000000"/>
                </a:outerShdw>
              </a:effectLst>
            </a:endParaRPr>
          </a:p>
        </p:txBody>
      </p:sp>
      <p:sp>
        <p:nvSpPr>
          <p:cNvPr id="16386" name="Text Box 16385"/>
          <p:cNvSpPr txBox="1"/>
          <p:nvPr/>
        </p:nvSpPr>
        <p:spPr>
          <a:xfrm>
            <a:off x="457200" y="1676400"/>
            <a:ext cx="8229600" cy="4454525"/>
          </a:xfrm>
          <a:prstGeom prst="rect">
            <a:avLst/>
          </a:prstGeom>
          <a:noFill/>
          <a:ln w="9525">
            <a:noFill/>
          </a:ln>
        </p:spPr>
        <p:txBody>
          <a:bodyPr wrap="square" lIns="90000" tIns="46800" rIns="90000" bIns="46800" anchor="t" anchorCtr="0"/>
          <a:p>
            <a:pPr marL="339725" indent="-339725" defTabSz="457200">
              <a:lnSpc>
                <a:spcPct val="80000"/>
              </a:lnSpc>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block size </a:t>
            </a:r>
            <a:endParaRPr lang="en-AU" altLang="x-none" sz="3200" dirty="0" err="1">
              <a:solidFill>
                <a:srgbClr val="FFFFFF"/>
              </a:solidFill>
              <a:effectLst>
                <a:outerShdw blurRad="38100" dist="38100" dir="2700000">
                  <a:srgbClr val="000000"/>
                </a:outerShdw>
              </a:effectLst>
            </a:endParaRPr>
          </a:p>
          <a:p>
            <a:pPr marL="339725" indent="-339725" defTabSz="457200">
              <a:lnSpc>
                <a:spcPct val="80000"/>
              </a:lnSpc>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key size </a:t>
            </a:r>
            <a:endParaRPr lang="en-AU" altLang="x-none" sz="3200" dirty="0" err="1">
              <a:solidFill>
                <a:srgbClr val="FFFFFF"/>
              </a:solidFill>
              <a:effectLst>
                <a:outerShdw blurRad="38100" dist="38100" dir="2700000">
                  <a:srgbClr val="000000"/>
                </a:outerShdw>
              </a:effectLst>
            </a:endParaRPr>
          </a:p>
          <a:p>
            <a:pPr marL="339725" indent="-339725" defTabSz="457200">
              <a:lnSpc>
                <a:spcPct val="80000"/>
              </a:lnSpc>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number of rounds </a:t>
            </a:r>
            <a:endParaRPr lang="en-AU" altLang="x-none" sz="3200" dirty="0" err="1">
              <a:solidFill>
                <a:srgbClr val="FFFFFF"/>
              </a:solidFill>
              <a:effectLst>
                <a:outerShdw blurRad="38100" dist="38100" dir="2700000">
                  <a:srgbClr val="000000"/>
                </a:outerShdw>
              </a:effectLst>
            </a:endParaRPr>
          </a:p>
          <a:p>
            <a:pPr marL="339725" indent="-339725" defTabSz="457200">
              <a:lnSpc>
                <a:spcPct val="80000"/>
              </a:lnSpc>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subkey generation algorithm</a:t>
            </a:r>
            <a:endParaRPr lang="en-AU" altLang="x-none" sz="3200" dirty="0" err="1">
              <a:solidFill>
                <a:srgbClr val="FFFFFF"/>
              </a:solidFill>
              <a:effectLst>
                <a:outerShdw blurRad="38100" dist="38100" dir="2700000">
                  <a:srgbClr val="000000"/>
                </a:outerShdw>
              </a:effectLst>
            </a:endParaRPr>
          </a:p>
          <a:p>
            <a:pPr marL="339725" indent="-339725" defTabSz="457200">
              <a:lnSpc>
                <a:spcPct val="80000"/>
              </a:lnSpc>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round function </a:t>
            </a:r>
            <a:endParaRPr lang="en-AU" altLang="x-none" sz="3200" dirty="0" err="1">
              <a:solidFill>
                <a:srgbClr val="FFFFFF"/>
              </a:solidFill>
              <a:effectLst>
                <a:outerShdw blurRad="38100" dist="38100" dir="2700000">
                  <a:srgbClr val="000000"/>
                </a:outerShdw>
              </a:effectLst>
            </a:endParaRPr>
          </a:p>
          <a:p>
            <a:pPr marL="339725" indent="-339725" defTabSz="457200">
              <a:lnSpc>
                <a:spcPct val="80000"/>
              </a:lnSpc>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3200" dirty="0" err="1">
                <a:solidFill>
                  <a:srgbClr val="FFFFFF"/>
                </a:solidFill>
                <a:effectLst>
                  <a:outerShdw blurRad="38100" dist="38100" dir="2700000">
                    <a:srgbClr val="000000"/>
                  </a:outerShdw>
                </a:effectLst>
              </a:rPr>
              <a:t>fast software en/decryption</a:t>
            </a:r>
            <a:endParaRPr lang="en-US" altLang="x-none" sz="3200" dirty="0" err="1">
              <a:solidFill>
                <a:srgbClr val="FFFFFF"/>
              </a:solidFill>
              <a:effectLst>
                <a:outerShdw blurRad="38100" dist="38100" dir="2700000">
                  <a:srgbClr val="000000"/>
                </a:outerShdw>
              </a:effectLst>
            </a:endParaRPr>
          </a:p>
          <a:p>
            <a:pPr marL="339725" indent="-339725" defTabSz="457200">
              <a:lnSpc>
                <a:spcPct val="80000"/>
              </a:lnSpc>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3200" dirty="0" err="1">
                <a:solidFill>
                  <a:srgbClr val="FFFFFF"/>
                </a:solidFill>
                <a:effectLst>
                  <a:outerShdw blurRad="38100" dist="38100" dir="2700000">
                    <a:srgbClr val="000000"/>
                  </a:outerShdw>
                </a:effectLst>
              </a:rPr>
              <a:t>ease of analysis</a:t>
            </a:r>
            <a:endParaRPr lang="en-US" altLang="x-none" sz="3200" dirty="0" err="1">
              <a:solidFill>
                <a:srgbClr val="FFFFFF"/>
              </a:solidFill>
              <a:effectLst>
                <a:outerShdw blurRad="38100" dist="38100" dir="2700000">
                  <a:srgbClr val="000000"/>
                </a:outerShdw>
              </a:effectLst>
            </a:endParaRPr>
          </a:p>
        </p:txBody>
      </p:sp>
    </p:spTree>
  </p:cSld>
  <p:clrMapOvr>
    <a:masterClrMapping/>
  </p:clrMapOvr>
  <p:transition spd="med"/>
  <p:timing>
    <p:tnLst>
      <p:par>
        <p:cTn id="1" dur="indefinite"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p:sp>
        <p:nvSpPr>
          <p:cNvPr id="17409" name="Text Box 17408"/>
          <p:cNvSpPr txBox="1"/>
          <p:nvPr/>
        </p:nvSpPr>
        <p:spPr>
          <a:xfrm>
            <a:off x="457200" y="277813"/>
            <a:ext cx="8229600" cy="1139825"/>
          </a:xfrm>
          <a:prstGeom prst="rect">
            <a:avLst/>
          </a:prstGeom>
          <a:noFill/>
          <a:ln w="9525">
            <a:noFill/>
          </a:ln>
        </p:spPr>
        <p:txBody>
          <a:bodyPr wrap="square" lIns="90000" tIns="46800" rIns="90000" bIns="46800" anchor="ctr" anchorCtr="1"/>
          <a:p>
            <a:pPr algn="ct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4000" b="1" dirty="0" err="1">
                <a:solidFill>
                  <a:srgbClr val="D9D9FF"/>
                </a:solidFill>
                <a:effectLst>
                  <a:outerShdw blurRad="38100" dist="38100" dir="2700000">
                    <a:srgbClr val="000000"/>
                  </a:outerShdw>
                </a:effectLst>
              </a:rPr>
              <a:t>Data Encryption Standard (DES)</a:t>
            </a:r>
            <a:endParaRPr lang="en-US" altLang="x-none" sz="4000" b="1" dirty="0" err="1">
              <a:solidFill>
                <a:srgbClr val="D9D9FF"/>
              </a:solidFill>
              <a:effectLst>
                <a:outerShdw blurRad="38100" dist="38100" dir="2700000">
                  <a:srgbClr val="000000"/>
                </a:outerShdw>
              </a:effectLst>
            </a:endParaRPr>
          </a:p>
        </p:txBody>
      </p:sp>
      <p:sp>
        <p:nvSpPr>
          <p:cNvPr id="17410" name="Text Box 17409"/>
          <p:cNvSpPr txBox="1"/>
          <p:nvPr/>
        </p:nvSpPr>
        <p:spPr>
          <a:xfrm>
            <a:off x="457200" y="1676400"/>
            <a:ext cx="8229600" cy="4454525"/>
          </a:xfrm>
          <a:prstGeom prst="rect">
            <a:avLst/>
          </a:prstGeom>
          <a:noFill/>
          <a:ln w="9525">
            <a:noFill/>
          </a:ln>
        </p:spPr>
        <p:txBody>
          <a:bodyPr wrap="square" lIns="90000" tIns="46800" rIns="90000" bIns="46800" anchor="t" anchorCtr="0"/>
          <a:p>
            <a:pPr marL="339725" indent="-339725" defTabSz="457200">
              <a:lnSpc>
                <a:spcPct val="90000"/>
              </a:lnSpc>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most widely used block cipher in world </a:t>
            </a:r>
            <a:endParaRPr lang="en-AU" altLang="x-none" sz="3200" dirty="0" err="1">
              <a:solidFill>
                <a:srgbClr val="FFFFFF"/>
              </a:solidFill>
              <a:effectLst>
                <a:outerShdw blurRad="38100" dist="38100" dir="2700000">
                  <a:srgbClr val="000000"/>
                </a:outerShdw>
              </a:effectLst>
            </a:endParaRPr>
          </a:p>
          <a:p>
            <a:pPr marL="339725" indent="-339725" defTabSz="457200">
              <a:lnSpc>
                <a:spcPct val="90000"/>
              </a:lnSpc>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adopted in 1977 by NBS (now NIST)</a:t>
            </a:r>
            <a:endParaRPr lang="en-AU" altLang="x-none" sz="3200" dirty="0" err="1">
              <a:solidFill>
                <a:srgbClr val="FFFFFF"/>
              </a:solidFill>
              <a:effectLst>
                <a:outerShdw blurRad="38100" dist="38100" dir="2700000">
                  <a:srgbClr val="000000"/>
                </a:outerShdw>
              </a:effectLst>
            </a:endParaRPr>
          </a:p>
          <a:p>
            <a:pPr marL="739775" lvl="1" indent="-282575" defTabSz="457200" rtl="0" eaLnBrk="1" hangingPunct="1">
              <a:lnSpc>
                <a:spcPct val="90000"/>
              </a:lnSpc>
              <a:spcBef>
                <a:spcPts val="7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as FIPS PUB 46</a:t>
            </a:r>
            <a:endParaRPr lang="en-US"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marL="339725" indent="-339725" defTabSz="457200">
              <a:lnSpc>
                <a:spcPct val="90000"/>
              </a:lnSpc>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3200" dirty="0" err="1">
                <a:solidFill>
                  <a:srgbClr val="FFFFFF"/>
                </a:solidFill>
                <a:effectLst>
                  <a:outerShdw blurRad="38100" dist="38100" dir="2700000">
                    <a:srgbClr val="000000"/>
                  </a:outerShdw>
                </a:effectLst>
              </a:rPr>
              <a:t>encrypts 64-bit data using 56-bit key</a:t>
            </a:r>
            <a:endParaRPr lang="en-US" altLang="x-none" sz="3200" dirty="0" err="1">
              <a:solidFill>
                <a:srgbClr val="FFFFFF"/>
              </a:solidFill>
              <a:effectLst>
                <a:outerShdw blurRad="38100" dist="38100" dir="2700000">
                  <a:srgbClr val="000000"/>
                </a:outerShdw>
              </a:effectLst>
            </a:endParaRPr>
          </a:p>
          <a:p>
            <a:pPr marL="339725" indent="-339725" defTabSz="457200">
              <a:lnSpc>
                <a:spcPct val="90000"/>
              </a:lnSpc>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3200" dirty="0" err="1">
                <a:solidFill>
                  <a:srgbClr val="FFFFFF"/>
                </a:solidFill>
                <a:effectLst>
                  <a:outerShdw blurRad="38100" dist="38100" dir="2700000">
                    <a:srgbClr val="000000"/>
                  </a:outerShdw>
                </a:effectLst>
              </a:rPr>
              <a:t>has widespread use</a:t>
            </a:r>
            <a:endParaRPr lang="en-US" altLang="x-none" sz="3200" dirty="0" err="1">
              <a:solidFill>
                <a:srgbClr val="FFFFFF"/>
              </a:solidFill>
              <a:effectLst>
                <a:outerShdw blurRad="38100" dist="38100" dir="2700000">
                  <a:srgbClr val="000000"/>
                </a:outerShdw>
              </a:effectLst>
            </a:endParaRPr>
          </a:p>
          <a:p>
            <a:pPr marL="339725" indent="-339725" defTabSz="457200">
              <a:lnSpc>
                <a:spcPct val="90000"/>
              </a:lnSpc>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3200" dirty="0" err="1">
                <a:solidFill>
                  <a:srgbClr val="FFFFFF"/>
                </a:solidFill>
                <a:effectLst>
                  <a:outerShdw blurRad="38100" dist="38100" dir="2700000">
                    <a:srgbClr val="000000"/>
                  </a:outerShdw>
                </a:effectLst>
              </a:rPr>
              <a:t>has been considerable controversy over its security</a:t>
            </a:r>
            <a:endParaRPr lang="en-US" altLang="x-none" sz="3200" dirty="0" err="1">
              <a:solidFill>
                <a:srgbClr val="FFFFFF"/>
              </a:solidFill>
              <a:effectLst>
                <a:outerShdw blurRad="38100" dist="38100" dir="2700000">
                  <a:srgbClr val="000000"/>
                </a:outerShdw>
              </a:effectLst>
            </a:endParaRPr>
          </a:p>
          <a:p>
            <a:pPr marL="339725" indent="-339725" defTabSz="457200">
              <a:lnSpc>
                <a:spcPct val="90000"/>
              </a:lnSpc>
              <a:spcBef>
                <a:spcPts val="800"/>
              </a:spcBef>
              <a:buClrTx/>
              <a:buSzPct val="100000"/>
              <a:buFontTx/>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altLang="x-none" sz="3200" dirty="0" err="1">
              <a:solidFill>
                <a:srgbClr val="FFFFFF"/>
              </a:solidFill>
              <a:effectLst>
                <a:outerShdw blurRad="38100" dist="38100" dir="2700000">
                  <a:srgbClr val="000000"/>
                </a:outerShdw>
              </a:effectLst>
            </a:endParaRPr>
          </a:p>
        </p:txBody>
      </p:sp>
    </p:spTree>
  </p:cSld>
  <p:clrMapOvr>
    <a:masterClrMapping/>
  </p:clrMapOvr>
  <p:transition spd="med"/>
  <p:timing>
    <p:tnLst>
      <p:par>
        <p:cTn id="1" dur="indefinite"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p:sp>
        <p:nvSpPr>
          <p:cNvPr id="18433" name="Text Box 18432"/>
          <p:cNvSpPr txBox="1"/>
          <p:nvPr/>
        </p:nvSpPr>
        <p:spPr>
          <a:xfrm>
            <a:off x="457200" y="277813"/>
            <a:ext cx="8229600" cy="1139825"/>
          </a:xfrm>
          <a:prstGeom prst="rect">
            <a:avLst/>
          </a:prstGeom>
          <a:noFill/>
          <a:ln w="9525">
            <a:noFill/>
          </a:ln>
        </p:spPr>
        <p:txBody>
          <a:bodyPr wrap="square" lIns="90000" tIns="46800" rIns="90000" bIns="46800" anchor="ctr" anchorCtr="1"/>
          <a:p>
            <a:pPr algn="ct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4400" b="1" dirty="0" err="1">
                <a:solidFill>
                  <a:srgbClr val="D9D9FF"/>
                </a:solidFill>
                <a:effectLst>
                  <a:outerShdw blurRad="38100" dist="38100" dir="2700000">
                    <a:srgbClr val="000000"/>
                  </a:outerShdw>
                </a:effectLst>
              </a:rPr>
              <a:t>DES History</a:t>
            </a:r>
            <a:endParaRPr lang="en-US" altLang="x-none" sz="4400" b="1" dirty="0" err="1">
              <a:solidFill>
                <a:srgbClr val="D9D9FF"/>
              </a:solidFill>
              <a:effectLst>
                <a:outerShdw blurRad="38100" dist="38100" dir="2700000">
                  <a:srgbClr val="000000"/>
                </a:outerShdw>
              </a:effectLst>
            </a:endParaRPr>
          </a:p>
        </p:txBody>
      </p:sp>
      <p:sp>
        <p:nvSpPr>
          <p:cNvPr id="18434" name="Text Box 18433"/>
          <p:cNvSpPr txBox="1"/>
          <p:nvPr/>
        </p:nvSpPr>
        <p:spPr>
          <a:xfrm>
            <a:off x="457200" y="1676400"/>
            <a:ext cx="8229600" cy="4454525"/>
          </a:xfrm>
          <a:prstGeom prst="rect">
            <a:avLst/>
          </a:prstGeom>
          <a:noFill/>
          <a:ln w="9525">
            <a:noFill/>
          </a:ln>
        </p:spPr>
        <p:txBody>
          <a:bodyPr wrap="square" lIns="90000" tIns="46800" rIns="90000" bIns="46800" anchor="t" anchorCtr="0"/>
          <a:p>
            <a:pPr marL="339725" indent="-339725" defTabSz="457200">
              <a:lnSpc>
                <a:spcPct val="90000"/>
              </a:lnSpc>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3200" dirty="0" err="1">
                <a:solidFill>
                  <a:srgbClr val="FFFFFF"/>
                </a:solidFill>
                <a:effectLst>
                  <a:outerShdw blurRad="38100" dist="38100" dir="2700000">
                    <a:srgbClr val="000000"/>
                  </a:outerShdw>
                </a:effectLst>
              </a:rPr>
              <a:t>IBM developed Lucifer cipher</a:t>
            </a:r>
            <a:endParaRPr lang="en-US" altLang="x-none" sz="3200" dirty="0" err="1">
              <a:solidFill>
                <a:srgbClr val="FFFFFF"/>
              </a:solidFill>
              <a:effectLst>
                <a:outerShdw blurRad="38100" dist="38100" dir="2700000">
                  <a:srgbClr val="000000"/>
                </a:outerShdw>
              </a:effectLst>
            </a:endParaRPr>
          </a:p>
          <a:p>
            <a:pPr marL="739775" lvl="1" indent="-282575" defTabSz="457200" rtl="0" eaLnBrk="1" hangingPunct="1">
              <a:lnSpc>
                <a:spcPct val="90000"/>
              </a:lnSpc>
              <a:spcBef>
                <a:spcPts val="7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by team led by Feistel in late 60’s</a:t>
            </a:r>
            <a:endParaRPr lang="en-US"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marL="739775" lvl="1" indent="-282575" defTabSz="457200" rtl="0" eaLnBrk="1" hangingPunct="1">
              <a:lnSpc>
                <a:spcPct val="90000"/>
              </a:lnSpc>
              <a:spcBef>
                <a:spcPts val="7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used 64-bit data blocks with 128-bit key</a:t>
            </a:r>
            <a:endParaRPr lang="en-US"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marL="339725" indent="-339725" defTabSz="457200">
              <a:lnSpc>
                <a:spcPct val="90000"/>
              </a:lnSpc>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3200" dirty="0" err="1">
                <a:solidFill>
                  <a:srgbClr val="FFFFFF"/>
                </a:solidFill>
                <a:effectLst>
                  <a:outerShdw blurRad="38100" dist="38100" dir="2700000">
                    <a:srgbClr val="000000"/>
                  </a:outerShdw>
                </a:effectLst>
              </a:rPr>
              <a:t>then redeveloped as a commercial cipher with input from NSA and others</a:t>
            </a:r>
            <a:endParaRPr lang="en-US" altLang="x-none" sz="3200" dirty="0" err="1">
              <a:solidFill>
                <a:srgbClr val="FFFFFF"/>
              </a:solidFill>
              <a:effectLst>
                <a:outerShdw blurRad="38100" dist="38100" dir="2700000">
                  <a:srgbClr val="000000"/>
                </a:outerShdw>
              </a:effectLst>
            </a:endParaRPr>
          </a:p>
          <a:p>
            <a:pPr marL="339725" indent="-339725" defTabSz="457200">
              <a:lnSpc>
                <a:spcPct val="90000"/>
              </a:lnSpc>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3200" dirty="0" err="1">
                <a:solidFill>
                  <a:srgbClr val="FFFFFF"/>
                </a:solidFill>
                <a:effectLst>
                  <a:outerShdw blurRad="38100" dist="38100" dir="2700000">
                    <a:srgbClr val="000000"/>
                  </a:outerShdw>
                </a:effectLst>
              </a:rPr>
              <a:t>in 1973 NBS issued request for proposals for a national cipher standard</a:t>
            </a:r>
            <a:endParaRPr lang="en-US" altLang="x-none" sz="3200" dirty="0" err="1">
              <a:solidFill>
                <a:srgbClr val="FFFFFF"/>
              </a:solidFill>
              <a:effectLst>
                <a:outerShdw blurRad="38100" dist="38100" dir="2700000">
                  <a:srgbClr val="000000"/>
                </a:outerShdw>
              </a:effectLst>
            </a:endParaRPr>
          </a:p>
          <a:p>
            <a:pPr marL="339725" indent="-339725" defTabSz="457200">
              <a:lnSpc>
                <a:spcPct val="90000"/>
              </a:lnSpc>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3200" dirty="0" err="1">
                <a:solidFill>
                  <a:srgbClr val="FFFFFF"/>
                </a:solidFill>
                <a:effectLst>
                  <a:outerShdw blurRad="38100" dist="38100" dir="2700000">
                    <a:srgbClr val="000000"/>
                  </a:outerShdw>
                </a:effectLst>
              </a:rPr>
              <a:t>IBM submitted their revised Lucifer which was eventually accepted as the DES</a:t>
            </a:r>
            <a:endParaRPr lang="en-US" altLang="x-none" sz="3200" dirty="0" err="1">
              <a:solidFill>
                <a:srgbClr val="FFFFFF"/>
              </a:solidFill>
              <a:effectLst>
                <a:outerShdw blurRad="38100" dist="38100" dir="2700000">
                  <a:srgbClr val="000000"/>
                </a:outerShdw>
              </a:effectLst>
            </a:endParaRPr>
          </a:p>
        </p:txBody>
      </p:sp>
    </p:spTree>
  </p:cSld>
  <p:clrMapOvr>
    <a:masterClrMapping/>
  </p:clrMapOvr>
  <p:transition spd="med"/>
  <p:timing>
    <p:tnLst>
      <p:par>
        <p:cTn id="1" dur="indefinite"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p:sp>
        <p:nvSpPr>
          <p:cNvPr id="19457" name="Text Box 19456"/>
          <p:cNvSpPr txBox="1"/>
          <p:nvPr/>
        </p:nvSpPr>
        <p:spPr>
          <a:xfrm>
            <a:off x="457200" y="304800"/>
            <a:ext cx="8229600" cy="1139825"/>
          </a:xfrm>
          <a:prstGeom prst="rect">
            <a:avLst/>
          </a:prstGeom>
          <a:noFill/>
          <a:ln w="9525">
            <a:noFill/>
          </a:ln>
        </p:spPr>
        <p:txBody>
          <a:bodyPr wrap="square" lIns="90000" tIns="46800" rIns="90000" bIns="46800" anchor="ctr" anchorCtr="1"/>
          <a:p>
            <a:pPr algn="ct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4400" b="1" dirty="0" err="1">
                <a:solidFill>
                  <a:srgbClr val="D9D9FF"/>
                </a:solidFill>
                <a:effectLst>
                  <a:outerShdw blurRad="38100" dist="38100" dir="2700000">
                    <a:srgbClr val="000000"/>
                  </a:outerShdw>
                </a:effectLst>
              </a:rPr>
              <a:t>DES Design Controversy</a:t>
            </a:r>
            <a:endParaRPr lang="en-US" altLang="x-none" sz="4400" b="1" dirty="0" err="1">
              <a:solidFill>
                <a:srgbClr val="D9D9FF"/>
              </a:solidFill>
              <a:effectLst>
                <a:outerShdw blurRad="38100" dist="38100" dir="2700000">
                  <a:srgbClr val="000000"/>
                </a:outerShdw>
              </a:effectLst>
            </a:endParaRPr>
          </a:p>
        </p:txBody>
      </p:sp>
      <p:sp>
        <p:nvSpPr>
          <p:cNvPr id="19458" name="Text Box 19457"/>
          <p:cNvSpPr txBox="1"/>
          <p:nvPr/>
        </p:nvSpPr>
        <p:spPr>
          <a:xfrm>
            <a:off x="381000" y="1600200"/>
            <a:ext cx="8229600" cy="5257800"/>
          </a:xfrm>
          <a:prstGeom prst="rect">
            <a:avLst/>
          </a:prstGeom>
          <a:noFill/>
          <a:ln w="9525">
            <a:noFill/>
          </a:ln>
        </p:spPr>
        <p:txBody>
          <a:bodyPr wrap="square" lIns="90000" tIns="46800" rIns="90000" bIns="46800" anchor="t" anchorCtr="0"/>
          <a:p>
            <a:pPr marL="339725" indent="-339725" defTabSz="457200">
              <a:lnSpc>
                <a:spcPct val="90000"/>
              </a:lnSpc>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although DES standard is public</a:t>
            </a:r>
            <a:endParaRPr lang="en-AU" altLang="x-none" sz="3200" dirty="0" err="1">
              <a:solidFill>
                <a:srgbClr val="FFFFFF"/>
              </a:solidFill>
              <a:effectLst>
                <a:outerShdw blurRad="38100" dist="38100" dir="2700000">
                  <a:srgbClr val="000000"/>
                </a:outerShdw>
              </a:effectLst>
            </a:endParaRPr>
          </a:p>
          <a:p>
            <a:pPr marL="339725" indent="-339725" defTabSz="457200">
              <a:lnSpc>
                <a:spcPct val="90000"/>
              </a:lnSpc>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was considerable controversy over design </a:t>
            </a:r>
            <a:endParaRPr lang="en-AU" altLang="x-none" sz="3200" dirty="0" err="1">
              <a:solidFill>
                <a:srgbClr val="FFFFFF"/>
              </a:solidFill>
              <a:effectLst>
                <a:outerShdw blurRad="38100" dist="38100" dir="2700000">
                  <a:srgbClr val="000000"/>
                </a:outerShdw>
              </a:effectLst>
            </a:endParaRPr>
          </a:p>
          <a:p>
            <a:pPr marL="739775" lvl="1" indent="-282575" defTabSz="457200" rtl="0" eaLnBrk="1" hangingPunct="1">
              <a:lnSpc>
                <a:spcPct val="90000"/>
              </a:lnSpc>
              <a:spcBef>
                <a:spcPts val="7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in choice of 56-bit key (vs Lucifer 128-bit)</a:t>
            </a:r>
            <a:endParaRPr lang="en-AU"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marL="739775" lvl="1" indent="-282575" defTabSz="457200" rtl="0" eaLnBrk="1" hangingPunct="1">
              <a:lnSpc>
                <a:spcPct val="90000"/>
              </a:lnSpc>
              <a:spcBef>
                <a:spcPts val="7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and because design criteria were classified </a:t>
            </a:r>
            <a:endParaRPr lang="en-AU"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marL="339725" indent="-339725" defTabSz="457200">
              <a:lnSpc>
                <a:spcPct val="90000"/>
              </a:lnSpc>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3200" dirty="0" err="1">
                <a:solidFill>
                  <a:srgbClr val="FFFFFF"/>
                </a:solidFill>
                <a:effectLst>
                  <a:outerShdw blurRad="38100" dist="38100" dir="2700000">
                    <a:srgbClr val="000000"/>
                  </a:outerShdw>
                </a:effectLst>
              </a:rPr>
              <a:t>subsequent events and public analysis show in fact design was appropriate</a:t>
            </a:r>
            <a:endParaRPr lang="en-US" altLang="x-none" sz="3200" dirty="0" err="1">
              <a:solidFill>
                <a:srgbClr val="FFFFFF"/>
              </a:solidFill>
              <a:effectLst>
                <a:outerShdw blurRad="38100" dist="38100" dir="2700000">
                  <a:srgbClr val="000000"/>
                </a:outerShdw>
              </a:effectLst>
            </a:endParaRPr>
          </a:p>
          <a:p>
            <a:pPr marL="339725" indent="-339725" defTabSz="457200">
              <a:lnSpc>
                <a:spcPct val="90000"/>
              </a:lnSpc>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3200" dirty="0" err="1">
                <a:solidFill>
                  <a:srgbClr val="FFFFFF"/>
                </a:solidFill>
                <a:effectLst>
                  <a:outerShdw blurRad="38100" dist="38100" dir="2700000">
                    <a:srgbClr val="000000"/>
                  </a:outerShdw>
                </a:effectLst>
              </a:rPr>
              <a:t>use of DES has flourished</a:t>
            </a:r>
            <a:endParaRPr lang="en-US" altLang="x-none" sz="3200" dirty="0" err="1">
              <a:solidFill>
                <a:srgbClr val="FFFFFF"/>
              </a:solidFill>
              <a:effectLst>
                <a:outerShdw blurRad="38100" dist="38100" dir="2700000">
                  <a:srgbClr val="000000"/>
                </a:outerShdw>
              </a:effectLst>
            </a:endParaRPr>
          </a:p>
          <a:p>
            <a:pPr marL="739775" lvl="1" indent="-282575" defTabSz="457200" rtl="0" eaLnBrk="1" hangingPunct="1">
              <a:lnSpc>
                <a:spcPct val="90000"/>
              </a:lnSpc>
              <a:spcBef>
                <a:spcPts val="7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especially in financial applications</a:t>
            </a:r>
            <a:endParaRPr lang="en-US"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marL="739775" lvl="1" indent="-282575" defTabSz="457200" rtl="0" eaLnBrk="1" hangingPunct="1">
              <a:lnSpc>
                <a:spcPct val="90000"/>
              </a:lnSpc>
              <a:spcBef>
                <a:spcPts val="7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still standardised for legacy application use</a:t>
            </a:r>
            <a:endParaRPr lang="en-AU"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marL="339725" indent="-339725" defTabSz="457200">
              <a:lnSpc>
                <a:spcPct val="90000"/>
              </a:lnSpc>
              <a:spcBef>
                <a:spcPts val="800"/>
              </a:spcBef>
              <a:buClrTx/>
              <a:buSzPct val="100000"/>
              <a:buFontTx/>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AU" altLang="x-none" sz="2800" dirty="0" err="1">
              <a:solidFill>
                <a:srgbClr val="FFFFFF"/>
              </a:solidFill>
              <a:effectLst>
                <a:outerShdw blurRad="38100" dist="38100" dir="2700000">
                  <a:srgbClr val="000000"/>
                </a:outerShdw>
              </a:effectLst>
            </a:endParaRPr>
          </a:p>
        </p:txBody>
      </p:sp>
    </p:spTree>
  </p:cSld>
  <p:clrMapOvr>
    <a:masterClrMapping/>
  </p:clrMapOvr>
  <p:transition spd="med"/>
  <p:timing>
    <p:tnLst>
      <p:par>
        <p:cTn id="1" dur="indefinite"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p:sp>
        <p:nvSpPr>
          <p:cNvPr id="20481" name="Text Box 20480"/>
          <p:cNvSpPr txBox="1"/>
          <p:nvPr/>
        </p:nvSpPr>
        <p:spPr>
          <a:xfrm>
            <a:off x="457200" y="0"/>
            <a:ext cx="8229600" cy="1139825"/>
          </a:xfrm>
          <a:prstGeom prst="rect">
            <a:avLst/>
          </a:prstGeom>
          <a:noFill/>
          <a:ln w="9525">
            <a:noFill/>
          </a:ln>
        </p:spPr>
        <p:txBody>
          <a:bodyPr wrap="square" lIns="90000" tIns="46800" rIns="90000" bIns="46800" anchor="ctr" anchorCtr="1"/>
          <a:p>
            <a:pPr algn="ct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4400" b="1" dirty="0" err="1">
                <a:solidFill>
                  <a:srgbClr val="D9D9FF"/>
                </a:solidFill>
                <a:effectLst>
                  <a:outerShdw blurRad="38100" dist="38100" dir="2700000">
                    <a:srgbClr val="000000"/>
                  </a:outerShdw>
                </a:effectLst>
              </a:rPr>
              <a:t>DES Encryption Overview</a:t>
            </a:r>
            <a:endParaRPr lang="en-US" altLang="x-none" sz="4400" b="1" dirty="0" err="1">
              <a:solidFill>
                <a:srgbClr val="D9D9FF"/>
              </a:solidFill>
              <a:effectLst>
                <a:outerShdw blurRad="38100" dist="38100" dir="2700000">
                  <a:srgbClr val="000000"/>
                </a:outerShdw>
              </a:effectLst>
            </a:endParaRPr>
          </a:p>
        </p:txBody>
      </p:sp>
      <p:pic>
        <p:nvPicPr>
          <p:cNvPr id="20482" name="Picture 20481"/>
          <p:cNvPicPr>
            <a:picLocks noChangeAspect="1"/>
          </p:cNvPicPr>
          <p:nvPr/>
        </p:nvPicPr>
        <p:blipFill>
          <a:blip r:embed="rId1"/>
          <a:stretch>
            <a:fillRect/>
          </a:stretch>
        </p:blipFill>
        <p:spPr>
          <a:xfrm>
            <a:off x="2057400" y="1050925"/>
            <a:ext cx="4832350" cy="5807075"/>
          </a:xfrm>
          <a:prstGeom prst="rect">
            <a:avLst/>
          </a:prstGeom>
          <a:noFill/>
          <a:ln w="9525">
            <a:noFill/>
          </a:ln>
        </p:spPr>
      </p:pic>
    </p:spTree>
  </p:cSld>
  <p:clrMapOvr>
    <a:masterClrMapping/>
  </p:clrMapOvr>
  <p:transition spd="med"/>
  <p:timing>
    <p:tnLst>
      <p:par>
        <p:cTn id="1" dur="indefinite"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p:sp>
        <p:nvSpPr>
          <p:cNvPr id="21505" name="Text Box 21504"/>
          <p:cNvSpPr txBox="1"/>
          <p:nvPr/>
        </p:nvSpPr>
        <p:spPr>
          <a:xfrm>
            <a:off x="457200" y="277813"/>
            <a:ext cx="8229600" cy="1139825"/>
          </a:xfrm>
          <a:prstGeom prst="rect">
            <a:avLst/>
          </a:prstGeom>
          <a:noFill/>
          <a:ln w="9525">
            <a:noFill/>
          </a:ln>
        </p:spPr>
        <p:txBody>
          <a:bodyPr wrap="square" lIns="90000" tIns="46800" rIns="90000" bIns="46800" anchor="ctr" anchorCtr="1"/>
          <a:p>
            <a:pPr algn="ct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4400" b="1" dirty="0" err="1">
                <a:solidFill>
                  <a:srgbClr val="D9D9FF"/>
                </a:solidFill>
                <a:effectLst>
                  <a:outerShdw blurRad="38100" dist="38100" dir="2700000">
                    <a:srgbClr val="000000"/>
                  </a:outerShdw>
                </a:effectLst>
              </a:rPr>
              <a:t>Initial Permutation IP</a:t>
            </a:r>
            <a:endParaRPr lang="en-US" altLang="x-none" sz="4400" b="1" dirty="0" err="1">
              <a:solidFill>
                <a:srgbClr val="D9D9FF"/>
              </a:solidFill>
              <a:effectLst>
                <a:outerShdw blurRad="38100" dist="38100" dir="2700000">
                  <a:srgbClr val="000000"/>
                </a:outerShdw>
              </a:effectLst>
            </a:endParaRPr>
          </a:p>
        </p:txBody>
      </p:sp>
      <p:sp>
        <p:nvSpPr>
          <p:cNvPr id="21506" name="Text Box 21505"/>
          <p:cNvSpPr txBox="1"/>
          <p:nvPr/>
        </p:nvSpPr>
        <p:spPr>
          <a:xfrm>
            <a:off x="457200" y="1374775"/>
            <a:ext cx="8458200" cy="4862513"/>
          </a:xfrm>
          <a:prstGeom prst="rect">
            <a:avLst/>
          </a:prstGeom>
          <a:noFill/>
          <a:ln w="9525">
            <a:noFill/>
          </a:ln>
        </p:spPr>
        <p:txBody>
          <a:bodyPr wrap="square" lIns="90000" tIns="46800" rIns="90000" bIns="46800" anchor="t" anchorCtr="0"/>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first step of the data computation </a:t>
            </a:r>
            <a:endParaRPr lang="en-AU" altLang="x-none" sz="3200" dirty="0" err="1">
              <a:solidFill>
                <a:srgbClr val="FFFFFF"/>
              </a:solidFill>
              <a:effectLst>
                <a:outerShdw blurRad="38100" dist="38100" dir="2700000">
                  <a:srgbClr val="000000"/>
                </a:outerShdw>
              </a:effectLst>
            </a:endParaRPr>
          </a:p>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IP reorders the input data bits </a:t>
            </a:r>
            <a:endParaRPr lang="en-AU" altLang="x-none" sz="3200" dirty="0" err="1">
              <a:solidFill>
                <a:srgbClr val="FFFFFF"/>
              </a:solidFill>
              <a:effectLst>
                <a:outerShdw blurRad="38100" dist="38100" dir="2700000">
                  <a:srgbClr val="000000"/>
                </a:outerShdw>
              </a:effectLst>
            </a:endParaRPr>
          </a:p>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even bits to LH half, odd bits to RH half </a:t>
            </a:r>
            <a:endParaRPr lang="en-AU" altLang="x-none" sz="3200" dirty="0" err="1">
              <a:solidFill>
                <a:srgbClr val="FFFFFF"/>
              </a:solidFill>
              <a:effectLst>
                <a:outerShdw blurRad="38100" dist="38100" dir="2700000">
                  <a:srgbClr val="000000"/>
                </a:outerShdw>
              </a:effectLst>
            </a:endParaRPr>
          </a:p>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quite regular in structure (easy in h/w)</a:t>
            </a:r>
            <a:endParaRPr lang="en-AU" altLang="x-none" sz="3200" dirty="0" err="1">
              <a:solidFill>
                <a:srgbClr val="FFFFFF"/>
              </a:solidFill>
              <a:effectLst>
                <a:outerShdw blurRad="38100" dist="38100" dir="2700000">
                  <a:srgbClr val="000000"/>
                </a:outerShdw>
              </a:effectLst>
            </a:endParaRPr>
          </a:p>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no cryptographic value</a:t>
            </a:r>
            <a:endParaRPr lang="en-AU" altLang="x-none" sz="3200" dirty="0" err="1">
              <a:solidFill>
                <a:srgbClr val="FFFFFF"/>
              </a:solidFill>
              <a:effectLst>
                <a:outerShdw blurRad="38100" dist="38100" dir="2700000">
                  <a:srgbClr val="000000"/>
                </a:outerShdw>
              </a:effectLst>
            </a:endParaRPr>
          </a:p>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example:</a:t>
            </a:r>
            <a:endParaRPr lang="en-AU" altLang="x-none" sz="3200" dirty="0" err="1">
              <a:solidFill>
                <a:srgbClr val="FFFFFF"/>
              </a:solidFill>
              <a:effectLst>
                <a:outerShdw blurRad="38100" dist="38100" dir="2700000">
                  <a:srgbClr val="000000"/>
                </a:outerShdw>
              </a:effectLst>
            </a:endParaRPr>
          </a:p>
          <a:p>
            <a:pPr marL="339725" indent="-339725" defTabSz="457200">
              <a:spcBef>
                <a:spcPts val="600"/>
              </a:spcBef>
              <a:buClrTx/>
              <a:buSzPct val="100000"/>
              <a:buFontTx/>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2000" dirty="0" err="1">
                <a:solidFill>
                  <a:srgbClr val="FFFFFF"/>
                </a:solidFill>
                <a:effectLst>
                  <a:outerShdw blurRad="38100" dist="38100" dir="2700000">
                    <a:srgbClr val="000000"/>
                  </a:outerShdw>
                </a:effectLst>
                <a:latin typeface="Courier New" panose="02070309020205020404" pitchFamily="49" charset="0"/>
              </a:rPr>
              <a:t>	</a:t>
            </a:r>
            <a:r>
              <a:rPr lang="en-AU" altLang="x-none" dirty="0" err="1">
                <a:solidFill>
                  <a:srgbClr val="FFFFFF"/>
                </a:solidFill>
                <a:effectLst>
                  <a:outerShdw blurRad="38100" dist="38100" dir="2700000">
                    <a:srgbClr val="000000"/>
                  </a:outerShdw>
                </a:effectLst>
                <a:latin typeface="Courier New" panose="02070309020205020404" pitchFamily="49" charset="0"/>
              </a:rPr>
              <a:t>IP(675a6967 5e5a6b5a) = (ffb2194d 004df6fb)</a:t>
            </a:r>
            <a:r>
              <a:rPr lang="en-AU" altLang="x-none" dirty="0" err="1">
                <a:solidFill>
                  <a:srgbClr val="FFFFFF"/>
                </a:solidFill>
                <a:effectLst>
                  <a:outerShdw blurRad="38100" dist="38100" dir="2700000">
                    <a:srgbClr val="000000"/>
                  </a:outerShdw>
                </a:effectLst>
              </a:rPr>
              <a:t> </a:t>
            </a:r>
            <a:endParaRPr lang="en-AU" altLang="x-none" dirty="0" err="1">
              <a:solidFill>
                <a:srgbClr val="FFFFFF"/>
              </a:solidFill>
              <a:effectLst>
                <a:outerShdw blurRad="38100" dist="38100" dir="2700000">
                  <a:srgbClr val="000000"/>
                </a:outerShdw>
              </a:effectLst>
            </a:endParaRPr>
          </a:p>
        </p:txBody>
      </p:sp>
    </p:spTree>
  </p:cSld>
  <p:clrMapOvr>
    <a:masterClrMapping/>
  </p:clrMapOvr>
  <p:transition spd="med"/>
  <p:timing>
    <p:tnLst>
      <p:par>
        <p:cTn id="1" dur="indefinite"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rgbClr val="666699"/>
        </a:solidFill>
        <a:effectLst/>
      </p:bgPr>
    </p:bg>
    <p:spTree>
      <p:nvGrpSpPr>
        <p:cNvPr id="1" name=""/>
        <p:cNvGrpSpPr/>
        <p:nvPr/>
      </p:nvGrpSpPr>
      <p:grpSpPr/>
      <p:sp>
        <p:nvSpPr>
          <p:cNvPr id="22529" name="Text Box 22528"/>
          <p:cNvSpPr txBox="1"/>
          <p:nvPr/>
        </p:nvSpPr>
        <p:spPr>
          <a:xfrm>
            <a:off x="533400" y="0"/>
            <a:ext cx="8229600" cy="1292225"/>
          </a:xfrm>
          <a:prstGeom prst="rect">
            <a:avLst/>
          </a:prstGeom>
          <a:noFill/>
          <a:ln w="9525">
            <a:noFill/>
          </a:ln>
        </p:spPr>
        <p:txBody>
          <a:bodyPr wrap="square" lIns="90000" tIns="46800" rIns="90000" bIns="46800" anchor="ctr" anchorCtr="1"/>
          <a:p>
            <a:pPr algn="ct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sz="4400" b="1" dirty="0" err="1">
                <a:solidFill>
                  <a:srgbClr val="D9D9FF"/>
                </a:solidFill>
                <a:effectLst>
                  <a:outerShdw blurRad="38100" dist="38100" dir="2700000">
                    <a:srgbClr val="000000"/>
                  </a:outerShdw>
                </a:effectLst>
              </a:rPr>
              <a:t>Feistel Cipher Round</a:t>
            </a:r>
            <a:endParaRPr lang="en-AU" altLang="x-none" sz="4400" b="1" dirty="0" err="1">
              <a:solidFill>
                <a:srgbClr val="D9D9FF"/>
              </a:solidFill>
              <a:effectLst>
                <a:outerShdw blurRad="38100" dist="38100" dir="2700000">
                  <a:srgbClr val="000000"/>
                </a:outerShdw>
              </a:effectLst>
            </a:endParaRPr>
          </a:p>
        </p:txBody>
      </p:sp>
      <p:sp>
        <p:nvSpPr>
          <p:cNvPr id="22530" name="Rectangles 22529"/>
          <p:cNvSpPr/>
          <p:nvPr/>
        </p:nvSpPr>
        <p:spPr>
          <a:xfrm>
            <a:off x="0" y="2047875"/>
            <a:ext cx="9144000" cy="1588"/>
          </a:xfrm>
          <a:prstGeom prst="rect">
            <a:avLst/>
          </a:prstGeom>
          <a:noFill/>
          <a:ln w="9525">
            <a:noFill/>
          </a:ln>
        </p:spPr>
        <p:txBody>
          <a:bodyPr/>
          <a:p>
            <a:endParaRPr lang="en-US"/>
          </a:p>
        </p:txBody>
      </p:sp>
      <p:graphicFrame>
        <p:nvGraphicFramePr>
          <p:cNvPr id="22531" name="Object 22530"/>
          <p:cNvGraphicFramePr>
            <a:graphicFrameLocks noChangeAspect="1"/>
          </p:cNvGraphicFramePr>
          <p:nvPr/>
        </p:nvGraphicFramePr>
        <p:xfrm>
          <a:off x="539750" y="1414463"/>
          <a:ext cx="8208963" cy="3814762"/>
        </p:xfrm>
        <a:graphic>
          <a:graphicData uri="http://schemas.openxmlformats.org/presentationml/2006/ole">
            <mc:AlternateContent xmlns:mc="http://schemas.openxmlformats.org/markup-compatibility/2006">
              <mc:Choice xmlns:v="urn:schemas-microsoft-com:vml" Requires="v">
                <p:oleObj spid="_x0000_s3076" name="" r:id="rId1" imgW="7991475" imgH="3724275" progId="">
                  <p:embed/>
                </p:oleObj>
              </mc:Choice>
              <mc:Fallback>
                <p:oleObj name="" r:id="rId1" imgW="7991475" imgH="3724275" progId="">
                  <p:embed/>
                  <p:pic>
                    <p:nvPicPr>
                      <p:cNvPr id="0" name="Picture 3075"/>
                      <p:cNvPicPr/>
                      <p:nvPr/>
                    </p:nvPicPr>
                    <p:blipFill>
                      <a:blip r:embed="rId2"/>
                      <a:stretch>
                        <a:fillRect/>
                      </a:stretch>
                    </p:blipFill>
                    <p:spPr>
                      <a:xfrm>
                        <a:off x="539750" y="1414463"/>
                        <a:ext cx="8208963" cy="3814762"/>
                      </a:xfrm>
                      <a:prstGeom prst="rect">
                        <a:avLst/>
                      </a:prstGeom>
                      <a:noFill/>
                      <a:ln w="38100">
                        <a:noFill/>
                        <a:miter/>
                      </a:ln>
                    </p:spPr>
                  </p:pic>
                </p:oleObj>
              </mc:Fallback>
            </mc:AlternateContent>
          </a:graphicData>
        </a:graphic>
      </p:graphicFrame>
    </p:spTree>
  </p:cSld>
  <p:clrMapOvr>
    <a:masterClrMapping/>
  </p:clrMapOvr>
  <p:transition spd="med"/>
  <p:timing>
    <p:tnLst>
      <p:par>
        <p:cTn id="1" dur="indefinite"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p:sp>
        <p:nvSpPr>
          <p:cNvPr id="23553" name="Text Box 23552"/>
          <p:cNvSpPr txBox="1"/>
          <p:nvPr/>
        </p:nvSpPr>
        <p:spPr>
          <a:xfrm>
            <a:off x="457200" y="277813"/>
            <a:ext cx="8229600" cy="1139825"/>
          </a:xfrm>
          <a:prstGeom prst="rect">
            <a:avLst/>
          </a:prstGeom>
          <a:noFill/>
          <a:ln w="9525">
            <a:noFill/>
          </a:ln>
        </p:spPr>
        <p:txBody>
          <a:bodyPr wrap="square" lIns="90000" tIns="46800" rIns="90000" bIns="46800" anchor="ctr" anchorCtr="1"/>
          <a:p>
            <a:pPr algn="ct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4400" b="1" dirty="0" err="1">
                <a:solidFill>
                  <a:srgbClr val="D9D9FF"/>
                </a:solidFill>
                <a:effectLst>
                  <a:outerShdw blurRad="38100" dist="38100" dir="2700000">
                    <a:srgbClr val="000000"/>
                  </a:outerShdw>
                </a:effectLst>
              </a:rPr>
              <a:t>DES Round Structure</a:t>
            </a:r>
            <a:endParaRPr lang="en-US" altLang="x-none" sz="4400" b="1" dirty="0" err="1">
              <a:solidFill>
                <a:srgbClr val="D9D9FF"/>
              </a:solidFill>
              <a:effectLst>
                <a:outerShdw blurRad="38100" dist="38100" dir="2700000">
                  <a:srgbClr val="000000"/>
                </a:outerShdw>
              </a:effectLst>
            </a:endParaRPr>
          </a:p>
        </p:txBody>
      </p:sp>
      <p:sp>
        <p:nvSpPr>
          <p:cNvPr id="23554" name="Text Box 23553"/>
          <p:cNvSpPr txBox="1"/>
          <p:nvPr/>
        </p:nvSpPr>
        <p:spPr>
          <a:xfrm>
            <a:off x="457200" y="1676400"/>
            <a:ext cx="8229600" cy="4551363"/>
          </a:xfrm>
          <a:prstGeom prst="rect">
            <a:avLst/>
          </a:prstGeom>
          <a:noFill/>
          <a:ln w="9525">
            <a:noFill/>
          </a:ln>
        </p:spPr>
        <p:txBody>
          <a:bodyPr wrap="square" lIns="90000" tIns="46800" rIns="90000" bIns="46800" anchor="t" anchorCtr="0"/>
          <a:p>
            <a:pPr marL="339725" indent="-339725" defTabSz="457200">
              <a:lnSpc>
                <a:spcPct val="90000"/>
              </a:lnSpc>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3200" dirty="0" err="1">
                <a:solidFill>
                  <a:srgbClr val="FFFFFF"/>
                </a:solidFill>
                <a:effectLst>
                  <a:outerShdw blurRad="38100" dist="38100" dir="2700000">
                    <a:srgbClr val="000000"/>
                  </a:outerShdw>
                </a:effectLst>
              </a:rPr>
              <a:t>uses two 32-bit L &amp; R halves</a:t>
            </a:r>
            <a:endParaRPr lang="en-US" altLang="x-none" sz="3200" dirty="0" err="1">
              <a:solidFill>
                <a:srgbClr val="FFFFFF"/>
              </a:solidFill>
              <a:effectLst>
                <a:outerShdw blurRad="38100" dist="38100" dir="2700000">
                  <a:srgbClr val="000000"/>
                </a:outerShdw>
              </a:effectLst>
            </a:endParaRPr>
          </a:p>
          <a:p>
            <a:pPr marL="339725" indent="-339725" defTabSz="457200">
              <a:lnSpc>
                <a:spcPct val="90000"/>
              </a:lnSpc>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as for any Feistel cipher can describe as:</a:t>
            </a:r>
            <a:endParaRPr lang="en-AU" altLang="x-none" sz="3200" dirty="0" err="1">
              <a:solidFill>
                <a:srgbClr val="FFFFFF"/>
              </a:solidFill>
              <a:effectLst>
                <a:outerShdw blurRad="38100" dist="38100" dir="2700000">
                  <a:srgbClr val="000000"/>
                </a:outerShdw>
              </a:effectLst>
            </a:endParaRPr>
          </a:p>
          <a:p>
            <a:pPr marL="742950" lvl="1" indent="-282575" defTabSz="457200" rtl="0" eaLnBrk="1" hangingPunct="1">
              <a:lnSpc>
                <a:spcPct val="90000"/>
              </a:lnSpc>
              <a:spcBef>
                <a:spcPts val="700"/>
              </a:spcBef>
              <a:spcAft>
                <a:spcPct val="0"/>
              </a:spcAft>
              <a:buClrTx/>
              <a:buSzPct val="100000"/>
              <a:buFontTx/>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2800" i="1"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L</a:t>
            </a:r>
            <a:r>
              <a:rPr lang="en-AU" altLang="x-none" sz="2800" i="1" baseline="-2500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i</a:t>
            </a:r>
            <a:r>
              <a:rPr lang="en-AU" altLang="x-none" sz="2800" i="1"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 </a:t>
            </a:r>
            <a:r>
              <a:rPr lang="en-AU"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 </a:t>
            </a:r>
            <a:r>
              <a:rPr lang="en-AU" altLang="x-none" sz="2800" i="1"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R</a:t>
            </a:r>
            <a:r>
              <a:rPr lang="en-AU" altLang="x-none" sz="2800" i="1" baseline="-2500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i</a:t>
            </a:r>
            <a:r>
              <a:rPr lang="en-AU" altLang="x-none" sz="2800" baseline="-2500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–1</a:t>
            </a:r>
            <a:endParaRPr lang="en-AU" altLang="x-none" sz="2800" baseline="-2500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marL="742950" lvl="1" indent="-282575" defTabSz="457200" rtl="0" eaLnBrk="1" hangingPunct="1">
              <a:lnSpc>
                <a:spcPct val="90000"/>
              </a:lnSpc>
              <a:spcBef>
                <a:spcPts val="700"/>
              </a:spcBef>
              <a:spcAft>
                <a:spcPct val="0"/>
              </a:spcAft>
              <a:buClrTx/>
              <a:buSzPct val="100000"/>
              <a:buFontTx/>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2800" i="1"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R</a:t>
            </a:r>
            <a:r>
              <a:rPr lang="en-AU" altLang="x-none" sz="2800" i="1" baseline="-2500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i</a:t>
            </a:r>
            <a:r>
              <a:rPr lang="en-AU" altLang="x-none" sz="2800" i="1"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 </a:t>
            </a:r>
            <a:r>
              <a:rPr lang="en-AU"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 </a:t>
            </a:r>
            <a:r>
              <a:rPr lang="en-AU" altLang="x-none" sz="2800" i="1"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L</a:t>
            </a:r>
            <a:r>
              <a:rPr lang="en-AU" altLang="x-none" sz="2800" i="1" baseline="-2500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i</a:t>
            </a:r>
            <a:r>
              <a:rPr lang="en-AU" altLang="x-none" sz="2800" baseline="-2500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–1</a:t>
            </a:r>
            <a:r>
              <a:rPr lang="en-AU"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 </a:t>
            </a:r>
            <a:r>
              <a:rPr lang="en-AU" altLang="x-none" sz="2800" baseline="0" dirty="0" err="1">
                <a:solidFill>
                  <a:srgbClr val="FFFFFF"/>
                </a:solidFill>
                <a:effectLst>
                  <a:outerShdw blurRad="38100" dist="38100" dir="2700000">
                    <a:srgbClr val="000000"/>
                  </a:outerShdw>
                </a:effectLst>
                <a:latin typeface="Symbol" panose="05050102010706020507" pitchFamily="16" charset="2"/>
                <a:ea typeface="MS PGothic" panose="020B0600070205080204" pitchFamily="32" charset="-128"/>
              </a:rPr>
              <a:t></a:t>
            </a:r>
            <a:r>
              <a:rPr lang="en-AU"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 F(</a:t>
            </a:r>
            <a:r>
              <a:rPr lang="en-AU" altLang="x-none" sz="2800" i="1"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R</a:t>
            </a:r>
            <a:r>
              <a:rPr lang="en-AU" altLang="x-none" sz="2800" i="1" baseline="-2500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i</a:t>
            </a:r>
            <a:r>
              <a:rPr lang="en-AU" altLang="x-none" sz="2800" baseline="-2500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–1</a:t>
            </a:r>
            <a:r>
              <a:rPr lang="en-AU"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 </a:t>
            </a:r>
            <a:r>
              <a:rPr lang="en-AU" altLang="x-none" sz="2800" i="1"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K</a:t>
            </a:r>
            <a:r>
              <a:rPr lang="en-AU" altLang="x-none" sz="2800" i="1" baseline="-2500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i</a:t>
            </a:r>
            <a:r>
              <a:rPr lang="en-AU"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a:t>
            </a:r>
            <a:endParaRPr lang="en-AU"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marL="339725" indent="-339725" defTabSz="457200">
              <a:lnSpc>
                <a:spcPct val="90000"/>
              </a:lnSpc>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3200" dirty="0" err="1">
                <a:solidFill>
                  <a:srgbClr val="FFFFFF"/>
                </a:solidFill>
                <a:effectLst>
                  <a:outerShdw blurRad="38100" dist="38100" dir="2700000">
                    <a:srgbClr val="000000"/>
                  </a:outerShdw>
                </a:effectLst>
              </a:rPr>
              <a:t>F takes 32-bit R half and 48-bit subkey:</a:t>
            </a:r>
            <a:endParaRPr lang="en-US" altLang="x-none" sz="3200" dirty="0" err="1">
              <a:solidFill>
                <a:srgbClr val="FFFFFF"/>
              </a:solidFill>
              <a:effectLst>
                <a:outerShdw blurRad="38100" dist="38100" dir="2700000">
                  <a:srgbClr val="000000"/>
                </a:outerShdw>
              </a:effectLst>
            </a:endParaRPr>
          </a:p>
          <a:p>
            <a:pPr marL="742950" lvl="1" indent="-282575" defTabSz="457200" rtl="0" eaLnBrk="1" hangingPunct="1">
              <a:lnSpc>
                <a:spcPct val="90000"/>
              </a:lnSpc>
              <a:spcBef>
                <a:spcPts val="7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expands R to 48-bits using perm E</a:t>
            </a:r>
            <a:endParaRPr lang="en-US"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marL="742950" lvl="1" indent="-282575" defTabSz="457200" rtl="0" eaLnBrk="1" hangingPunct="1">
              <a:lnSpc>
                <a:spcPct val="90000"/>
              </a:lnSpc>
              <a:spcBef>
                <a:spcPts val="7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adds to subkey using XOR</a:t>
            </a:r>
            <a:endParaRPr lang="en-US"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marL="742950" lvl="1" indent="-282575" defTabSz="457200" rtl="0" eaLnBrk="1" hangingPunct="1">
              <a:lnSpc>
                <a:spcPct val="90000"/>
              </a:lnSpc>
              <a:spcBef>
                <a:spcPts val="7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passes through 8 S-boxes to get 32-bit result</a:t>
            </a:r>
            <a:endParaRPr lang="en-US"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marL="742950" lvl="1" indent="-282575" defTabSz="457200" rtl="0" eaLnBrk="1" hangingPunct="1">
              <a:lnSpc>
                <a:spcPct val="90000"/>
              </a:lnSpc>
              <a:spcBef>
                <a:spcPts val="7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finally permutes using 32-bit perm P</a:t>
            </a:r>
            <a:endParaRPr lang="en-US"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p:txBody>
      </p:sp>
    </p:spTree>
  </p:cSld>
  <p:clrMapOvr>
    <a:masterClrMapping/>
  </p:clrMapOvr>
  <p:transition spd="med"/>
  <p:timing>
    <p:tnLst>
      <p:par>
        <p:cTn id="1" dur="indefinite"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p:sp>
        <p:nvSpPr>
          <p:cNvPr id="6145" name="Text Box 6144"/>
          <p:cNvSpPr txBox="1"/>
          <p:nvPr/>
        </p:nvSpPr>
        <p:spPr>
          <a:xfrm>
            <a:off x="457200" y="277813"/>
            <a:ext cx="8229600" cy="1139825"/>
          </a:xfrm>
          <a:prstGeom prst="rect">
            <a:avLst/>
          </a:prstGeom>
          <a:noFill/>
          <a:ln w="9525">
            <a:noFill/>
          </a:ln>
        </p:spPr>
        <p:txBody>
          <a:bodyPr wrap="square" lIns="90000" tIns="46800" rIns="90000" bIns="46800" anchor="ctr" anchorCtr="1"/>
          <a:p>
            <a:pPr algn="ct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4400" b="1" dirty="0" err="1">
                <a:solidFill>
                  <a:srgbClr val="D9D9FF"/>
                </a:solidFill>
                <a:effectLst>
                  <a:outerShdw blurRad="38100" dist="38100" dir="2700000">
                    <a:srgbClr val="000000"/>
                  </a:outerShdw>
                </a:effectLst>
              </a:rPr>
              <a:t>Modern Block Ciphers</a:t>
            </a:r>
            <a:endParaRPr lang="en-US" altLang="x-none" sz="4400" b="1" dirty="0" err="1">
              <a:solidFill>
                <a:srgbClr val="D9D9FF"/>
              </a:solidFill>
              <a:effectLst>
                <a:outerShdw blurRad="38100" dist="38100" dir="2700000">
                  <a:srgbClr val="000000"/>
                </a:outerShdw>
              </a:effectLst>
            </a:endParaRPr>
          </a:p>
        </p:txBody>
      </p:sp>
      <p:sp>
        <p:nvSpPr>
          <p:cNvPr id="6146" name="Text Box 6145"/>
          <p:cNvSpPr txBox="1"/>
          <p:nvPr/>
        </p:nvSpPr>
        <p:spPr>
          <a:xfrm>
            <a:off x="457200" y="1676400"/>
            <a:ext cx="8229600" cy="4454525"/>
          </a:xfrm>
          <a:prstGeom prst="rect">
            <a:avLst/>
          </a:prstGeom>
          <a:noFill/>
          <a:ln w="9525">
            <a:noFill/>
          </a:ln>
        </p:spPr>
        <p:txBody>
          <a:bodyPr wrap="square" lIns="90000" tIns="46800" rIns="90000" bIns="46800" anchor="t" anchorCtr="0"/>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3200" dirty="0" err="1">
                <a:solidFill>
                  <a:srgbClr val="FFFFFF"/>
                </a:solidFill>
                <a:effectLst>
                  <a:outerShdw blurRad="38100" dist="38100" dir="2700000">
                    <a:srgbClr val="000000"/>
                  </a:outerShdw>
                </a:effectLst>
              </a:rPr>
              <a:t>now look at modern block ciphers</a:t>
            </a:r>
            <a:endParaRPr lang="en-US" altLang="x-none" sz="3200" dirty="0" err="1">
              <a:solidFill>
                <a:srgbClr val="FFFFFF"/>
              </a:solidFill>
              <a:effectLst>
                <a:outerShdw blurRad="38100" dist="38100" dir="2700000">
                  <a:srgbClr val="000000"/>
                </a:outerShdw>
              </a:effectLst>
            </a:endParaRPr>
          </a:p>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3200" dirty="0" err="1">
                <a:solidFill>
                  <a:srgbClr val="FFFFFF"/>
                </a:solidFill>
                <a:effectLst>
                  <a:outerShdw blurRad="38100" dist="38100" dir="2700000">
                    <a:srgbClr val="000000"/>
                  </a:outerShdw>
                </a:effectLst>
              </a:rPr>
              <a:t>one of the most widely used types of cryptographic algorithms </a:t>
            </a:r>
            <a:endParaRPr lang="en-US" altLang="x-none" sz="3200" dirty="0" err="1">
              <a:solidFill>
                <a:srgbClr val="FFFFFF"/>
              </a:solidFill>
              <a:effectLst>
                <a:outerShdw blurRad="38100" dist="38100" dir="2700000">
                  <a:srgbClr val="000000"/>
                </a:outerShdw>
              </a:effectLst>
            </a:endParaRPr>
          </a:p>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3200" dirty="0" err="1">
                <a:solidFill>
                  <a:srgbClr val="FFFFFF"/>
                </a:solidFill>
                <a:effectLst>
                  <a:outerShdw blurRad="38100" dist="38100" dir="2700000">
                    <a:srgbClr val="000000"/>
                  </a:outerShdw>
                </a:effectLst>
              </a:rPr>
              <a:t>provide secrecy /authentication services</a:t>
            </a:r>
            <a:endParaRPr lang="en-US" altLang="x-none" sz="3200" dirty="0" err="1">
              <a:solidFill>
                <a:srgbClr val="FFFFFF"/>
              </a:solidFill>
              <a:effectLst>
                <a:outerShdw blurRad="38100" dist="38100" dir="2700000">
                  <a:srgbClr val="000000"/>
                </a:outerShdw>
              </a:effectLst>
            </a:endParaRPr>
          </a:p>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3200" dirty="0" err="1">
                <a:solidFill>
                  <a:srgbClr val="FFFFFF"/>
                </a:solidFill>
                <a:effectLst>
                  <a:outerShdw blurRad="38100" dist="38100" dir="2700000">
                    <a:srgbClr val="000000"/>
                  </a:outerShdw>
                </a:effectLst>
              </a:rPr>
              <a:t>focus on DES (Data Encryption Standard)</a:t>
            </a:r>
            <a:endParaRPr lang="en-US" altLang="x-none" sz="3200" dirty="0" err="1">
              <a:solidFill>
                <a:srgbClr val="FFFFFF"/>
              </a:solidFill>
              <a:effectLst>
                <a:outerShdw blurRad="38100" dist="38100" dir="2700000">
                  <a:srgbClr val="000000"/>
                </a:outerShdw>
              </a:effectLst>
            </a:endParaRPr>
          </a:p>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3200" dirty="0" err="1">
                <a:solidFill>
                  <a:srgbClr val="FFFFFF"/>
                </a:solidFill>
                <a:effectLst>
                  <a:outerShdw blurRad="38100" dist="38100" dir="2700000">
                    <a:srgbClr val="000000"/>
                  </a:outerShdw>
                </a:effectLst>
              </a:rPr>
              <a:t>to illustrate block cipher design principles</a:t>
            </a:r>
            <a:endParaRPr lang="en-US" altLang="x-none" sz="3200" dirty="0" err="1">
              <a:solidFill>
                <a:srgbClr val="FFFFFF"/>
              </a:solidFill>
              <a:effectLst>
                <a:outerShdw blurRad="38100" dist="38100" dir="2700000">
                  <a:srgbClr val="000000"/>
                </a:outerShdw>
              </a:effectLst>
            </a:endParaRPr>
          </a:p>
        </p:txBody>
      </p:sp>
    </p:spTree>
  </p:cSld>
  <p:clrMapOvr>
    <a:masterClrMapping/>
  </p:clrMapOvr>
  <p:transition spd="med"/>
  <p:timing>
    <p:tnLst>
      <p:par>
        <p:cTn id="1" dur="indefinite"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p:sp>
        <p:nvSpPr>
          <p:cNvPr id="24577" name="Text Box 24576"/>
          <p:cNvSpPr txBox="1"/>
          <p:nvPr/>
        </p:nvSpPr>
        <p:spPr>
          <a:xfrm>
            <a:off x="457200" y="277813"/>
            <a:ext cx="8229600" cy="1139825"/>
          </a:xfrm>
          <a:prstGeom prst="rect">
            <a:avLst/>
          </a:prstGeom>
          <a:noFill/>
          <a:ln w="9525">
            <a:noFill/>
          </a:ln>
        </p:spPr>
        <p:txBody>
          <a:bodyPr wrap="square" lIns="90000" tIns="46800" rIns="90000" bIns="46800" anchor="ctr" anchorCtr="1"/>
          <a:p>
            <a:pPr algn="ct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4400" b="1" dirty="0" err="1">
                <a:solidFill>
                  <a:srgbClr val="D9D9FF"/>
                </a:solidFill>
                <a:effectLst>
                  <a:outerShdw blurRad="38100" dist="38100" dir="2700000">
                    <a:srgbClr val="000000"/>
                  </a:outerShdw>
                </a:effectLst>
              </a:rPr>
              <a:t>DES Round Structure</a:t>
            </a:r>
            <a:endParaRPr lang="en-US" altLang="x-none" sz="4400" b="1" dirty="0" err="1">
              <a:solidFill>
                <a:srgbClr val="D9D9FF"/>
              </a:solidFill>
              <a:effectLst>
                <a:outerShdw blurRad="38100" dist="38100" dir="2700000">
                  <a:srgbClr val="000000"/>
                </a:outerShdw>
              </a:effectLst>
            </a:endParaRPr>
          </a:p>
        </p:txBody>
      </p:sp>
      <p:sp>
        <p:nvSpPr>
          <p:cNvPr id="24578" name="Rectangles 24577"/>
          <p:cNvSpPr/>
          <p:nvPr/>
        </p:nvSpPr>
        <p:spPr>
          <a:xfrm>
            <a:off x="0" y="1419225"/>
            <a:ext cx="9144000" cy="1588"/>
          </a:xfrm>
          <a:prstGeom prst="rect">
            <a:avLst/>
          </a:prstGeom>
          <a:noFill/>
          <a:ln w="9525">
            <a:noFill/>
          </a:ln>
        </p:spPr>
        <p:txBody>
          <a:bodyPr/>
          <a:p>
            <a:endParaRPr lang="en-US"/>
          </a:p>
        </p:txBody>
      </p:sp>
      <p:graphicFrame>
        <p:nvGraphicFramePr>
          <p:cNvPr id="24579" name="Object 24578"/>
          <p:cNvGraphicFramePr>
            <a:graphicFrameLocks noChangeAspect="1"/>
          </p:cNvGraphicFramePr>
          <p:nvPr/>
        </p:nvGraphicFramePr>
        <p:xfrm>
          <a:off x="827088" y="1411288"/>
          <a:ext cx="7632700" cy="5170487"/>
        </p:xfrm>
        <a:graphic>
          <a:graphicData uri="http://schemas.openxmlformats.org/presentationml/2006/ole">
            <mc:AlternateContent xmlns:mc="http://schemas.openxmlformats.org/markup-compatibility/2006">
              <mc:Choice xmlns:v="urn:schemas-microsoft-com:vml" Requires="v">
                <p:oleObj spid="_x0000_s3077" name="" r:id="rId1" imgW="11341100" imgH="7683500" progId="">
                  <p:embed/>
                </p:oleObj>
              </mc:Choice>
              <mc:Fallback>
                <p:oleObj name="" r:id="rId1" imgW="11341100" imgH="7683500" progId="">
                  <p:embed/>
                  <p:pic>
                    <p:nvPicPr>
                      <p:cNvPr id="0" name="Picture 3076"/>
                      <p:cNvPicPr/>
                      <p:nvPr/>
                    </p:nvPicPr>
                    <p:blipFill>
                      <a:blip r:embed="rId2"/>
                      <a:stretch>
                        <a:fillRect/>
                      </a:stretch>
                    </p:blipFill>
                    <p:spPr>
                      <a:xfrm>
                        <a:off x="827088" y="1411288"/>
                        <a:ext cx="7632700" cy="5170487"/>
                      </a:xfrm>
                      <a:prstGeom prst="rect">
                        <a:avLst/>
                      </a:prstGeom>
                      <a:noFill/>
                      <a:ln w="38100">
                        <a:noFill/>
                        <a:miter/>
                      </a:ln>
                    </p:spPr>
                  </p:pic>
                </p:oleObj>
              </mc:Fallback>
            </mc:AlternateContent>
          </a:graphicData>
        </a:graphic>
      </p:graphicFrame>
    </p:spTree>
  </p:cSld>
  <p:clrMapOvr>
    <a:masterClrMapping/>
  </p:clrMapOvr>
  <p:transition spd="med"/>
  <p:timing>
    <p:tnLst>
      <p:par>
        <p:cTn id="1" dur="indefinite"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p:sp>
        <p:nvSpPr>
          <p:cNvPr id="25601" name="Text Box 25600"/>
          <p:cNvSpPr txBox="1"/>
          <p:nvPr/>
        </p:nvSpPr>
        <p:spPr>
          <a:xfrm>
            <a:off x="457200" y="277813"/>
            <a:ext cx="8229600" cy="1139825"/>
          </a:xfrm>
          <a:prstGeom prst="rect">
            <a:avLst/>
          </a:prstGeom>
          <a:noFill/>
          <a:ln w="9525">
            <a:noFill/>
          </a:ln>
        </p:spPr>
        <p:txBody>
          <a:bodyPr wrap="square" lIns="90000" tIns="46800" rIns="90000" bIns="46800" anchor="ctr" anchorCtr="1"/>
          <a:p>
            <a:pPr algn="ct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4400" b="1" dirty="0" err="1">
                <a:solidFill>
                  <a:srgbClr val="D9D9FF"/>
                </a:solidFill>
                <a:effectLst>
                  <a:outerShdw blurRad="38100" dist="38100" dir="2700000">
                    <a:srgbClr val="000000"/>
                  </a:outerShdw>
                </a:effectLst>
              </a:rPr>
              <a:t>DES Round Structure</a:t>
            </a:r>
            <a:endParaRPr lang="en-US" altLang="x-none" sz="4400" b="1" dirty="0" err="1">
              <a:solidFill>
                <a:srgbClr val="D9D9FF"/>
              </a:solidFill>
              <a:effectLst>
                <a:outerShdw blurRad="38100" dist="38100" dir="2700000">
                  <a:srgbClr val="000000"/>
                </a:outerShdw>
              </a:effectLst>
            </a:endParaRPr>
          </a:p>
        </p:txBody>
      </p:sp>
      <p:pic>
        <p:nvPicPr>
          <p:cNvPr id="25602" name="Picture 25601"/>
          <p:cNvPicPr>
            <a:picLocks noChangeAspect="1"/>
          </p:cNvPicPr>
          <p:nvPr/>
        </p:nvPicPr>
        <p:blipFill>
          <a:blip r:embed="rId1"/>
          <a:stretch>
            <a:fillRect/>
          </a:stretch>
        </p:blipFill>
        <p:spPr>
          <a:xfrm>
            <a:off x="1219200" y="1676400"/>
            <a:ext cx="6592888" cy="4713288"/>
          </a:xfrm>
          <a:prstGeom prst="rect">
            <a:avLst/>
          </a:prstGeom>
          <a:noFill/>
          <a:ln w="9525">
            <a:noFill/>
          </a:ln>
        </p:spPr>
      </p:pic>
    </p:spTree>
  </p:cSld>
  <p:clrMapOvr>
    <a:masterClrMapping/>
  </p:clrMapOvr>
  <p:transition spd="med"/>
  <p:timing>
    <p:tnLst>
      <p:par>
        <p:cTn id="1" dur="indefinite"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p:sp>
        <p:nvSpPr>
          <p:cNvPr id="26625" name="Text Box 26624"/>
          <p:cNvSpPr txBox="1"/>
          <p:nvPr/>
        </p:nvSpPr>
        <p:spPr>
          <a:xfrm>
            <a:off x="457200" y="277813"/>
            <a:ext cx="8229600" cy="1139825"/>
          </a:xfrm>
          <a:prstGeom prst="rect">
            <a:avLst/>
          </a:prstGeom>
          <a:noFill/>
          <a:ln w="9525">
            <a:noFill/>
          </a:ln>
        </p:spPr>
        <p:txBody>
          <a:bodyPr wrap="square" lIns="90000" tIns="46800" rIns="90000" bIns="46800" anchor="ctr" anchorCtr="1"/>
          <a:p>
            <a:pPr algn="ct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4400" b="1" dirty="0" err="1">
                <a:solidFill>
                  <a:srgbClr val="D9D9FF"/>
                </a:solidFill>
                <a:effectLst>
                  <a:outerShdw blurRad="38100" dist="38100" dir="2700000">
                    <a:srgbClr val="000000"/>
                  </a:outerShdw>
                </a:effectLst>
              </a:rPr>
              <a:t>DES Expansion Permutation</a:t>
            </a:r>
            <a:endParaRPr lang="en-US" altLang="x-none" sz="4400" b="1" dirty="0" err="1">
              <a:solidFill>
                <a:srgbClr val="D9D9FF"/>
              </a:solidFill>
              <a:effectLst>
                <a:outerShdw blurRad="38100" dist="38100" dir="2700000">
                  <a:srgbClr val="000000"/>
                </a:outerShdw>
              </a:effectLst>
            </a:endParaRPr>
          </a:p>
        </p:txBody>
      </p:sp>
      <p:sp>
        <p:nvSpPr>
          <p:cNvPr id="26626" name="Rectangles 26625"/>
          <p:cNvSpPr/>
          <p:nvPr/>
        </p:nvSpPr>
        <p:spPr>
          <a:xfrm>
            <a:off x="0" y="3090863"/>
            <a:ext cx="9144000" cy="1587"/>
          </a:xfrm>
          <a:prstGeom prst="rect">
            <a:avLst/>
          </a:prstGeom>
          <a:noFill/>
          <a:ln w="9525">
            <a:noFill/>
          </a:ln>
        </p:spPr>
        <p:txBody>
          <a:bodyPr/>
          <a:p>
            <a:endParaRPr lang="en-US"/>
          </a:p>
        </p:txBody>
      </p:sp>
      <p:graphicFrame>
        <p:nvGraphicFramePr>
          <p:cNvPr id="26627" name="Object 26626"/>
          <p:cNvGraphicFramePr>
            <a:graphicFrameLocks noChangeAspect="1"/>
          </p:cNvGraphicFramePr>
          <p:nvPr/>
        </p:nvGraphicFramePr>
        <p:xfrm>
          <a:off x="684213" y="1557338"/>
          <a:ext cx="7686675" cy="676275"/>
        </p:xfrm>
        <a:graphic>
          <a:graphicData uri="http://schemas.openxmlformats.org/presentationml/2006/ole">
            <mc:AlternateContent xmlns:mc="http://schemas.openxmlformats.org/markup-compatibility/2006">
              <mc:Choice xmlns:v="urn:schemas-microsoft-com:vml" Requires="v">
                <p:oleObj spid="_x0000_s3078" name="" r:id="rId1" imgW="14693900" imgH="1308100" progId="">
                  <p:embed/>
                </p:oleObj>
              </mc:Choice>
              <mc:Fallback>
                <p:oleObj name="" r:id="rId1" imgW="14693900" imgH="1308100" progId="">
                  <p:embed/>
                  <p:pic>
                    <p:nvPicPr>
                      <p:cNvPr id="0" name="Picture 3077"/>
                      <p:cNvPicPr/>
                      <p:nvPr/>
                    </p:nvPicPr>
                    <p:blipFill>
                      <a:blip r:embed="rId2"/>
                      <a:stretch>
                        <a:fillRect/>
                      </a:stretch>
                    </p:blipFill>
                    <p:spPr>
                      <a:xfrm>
                        <a:off x="684213" y="1557338"/>
                        <a:ext cx="7686675" cy="676275"/>
                      </a:xfrm>
                      <a:prstGeom prst="rect">
                        <a:avLst/>
                      </a:prstGeom>
                      <a:noFill/>
                      <a:ln w="38100">
                        <a:noFill/>
                        <a:miter/>
                      </a:ln>
                    </p:spPr>
                  </p:pic>
                </p:oleObj>
              </mc:Fallback>
            </mc:AlternateContent>
          </a:graphicData>
        </a:graphic>
      </p:graphicFrame>
      <p:sp>
        <p:nvSpPr>
          <p:cNvPr id="26628" name="Rectangles 26627"/>
          <p:cNvSpPr/>
          <p:nvPr/>
        </p:nvSpPr>
        <p:spPr>
          <a:xfrm>
            <a:off x="457200" y="2636838"/>
            <a:ext cx="8229600" cy="3494087"/>
          </a:xfrm>
          <a:prstGeom prst="rect">
            <a:avLst/>
          </a:prstGeom>
          <a:noFill/>
          <a:ln w="9525">
            <a:noFill/>
          </a:ln>
        </p:spPr>
        <p:txBody>
          <a:bodyPr wrap="square" lIns="90000" tIns="46800" rIns="90000" bIns="46800" anchor="t" anchorCtr="0"/>
          <a:p>
            <a:pPr marL="339725" indent="-339725" defTabSz="457200">
              <a:lnSpc>
                <a:spcPct val="90000"/>
              </a:lnSpc>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3200" dirty="0" err="1">
                <a:solidFill>
                  <a:srgbClr val="FFFFFF"/>
                </a:solidFill>
                <a:effectLst>
                  <a:outerShdw blurRad="38100" dist="38100" dir="2700000">
                    <a:srgbClr val="000000"/>
                  </a:outerShdw>
                </a:effectLst>
              </a:rPr>
              <a:t>R half expanded to same length as 48-bit subkey</a:t>
            </a:r>
            <a:endParaRPr lang="en-US" altLang="x-none" sz="3200" dirty="0" err="1">
              <a:solidFill>
                <a:srgbClr val="FFFFFF"/>
              </a:solidFill>
              <a:effectLst>
                <a:outerShdw blurRad="38100" dist="38100" dir="2700000">
                  <a:srgbClr val="000000"/>
                </a:outerShdw>
              </a:effectLst>
            </a:endParaRPr>
          </a:p>
          <a:p>
            <a:pPr marL="339725" indent="-339725" defTabSz="457200">
              <a:lnSpc>
                <a:spcPct val="90000"/>
              </a:lnSpc>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3200" dirty="0" err="1">
                <a:solidFill>
                  <a:srgbClr val="FFFFFF"/>
                </a:solidFill>
                <a:effectLst>
                  <a:outerShdw blurRad="38100" dist="38100" dir="2700000">
                    <a:srgbClr val="000000"/>
                  </a:outerShdw>
                </a:effectLst>
              </a:rPr>
              <a:t>consider R as 8 nybbles (4 bits each)</a:t>
            </a:r>
            <a:endParaRPr lang="en-US" altLang="x-none" sz="3200" dirty="0" err="1">
              <a:solidFill>
                <a:srgbClr val="FFFFFF"/>
              </a:solidFill>
              <a:effectLst>
                <a:outerShdw blurRad="38100" dist="38100" dir="2700000">
                  <a:srgbClr val="000000"/>
                </a:outerShdw>
              </a:effectLst>
            </a:endParaRPr>
          </a:p>
          <a:p>
            <a:pPr marL="339725" indent="-339725" defTabSz="457200">
              <a:lnSpc>
                <a:spcPct val="90000"/>
              </a:lnSpc>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3200" dirty="0" err="1">
                <a:solidFill>
                  <a:srgbClr val="FFFFFF"/>
                </a:solidFill>
                <a:effectLst>
                  <a:outerShdw blurRad="38100" dist="38100" dir="2700000">
                    <a:srgbClr val="000000"/>
                  </a:outerShdw>
                </a:effectLst>
              </a:rPr>
              <a:t>expansion permutation </a:t>
            </a:r>
            <a:endParaRPr lang="en-US" altLang="x-none" sz="3200" dirty="0" err="1">
              <a:solidFill>
                <a:srgbClr val="FFFFFF"/>
              </a:solidFill>
              <a:effectLst>
                <a:outerShdw blurRad="38100" dist="38100" dir="2700000">
                  <a:srgbClr val="000000"/>
                </a:outerShdw>
              </a:effectLst>
            </a:endParaRPr>
          </a:p>
          <a:p>
            <a:pPr marL="739775" lvl="1" indent="-282575" defTabSz="457200" rtl="0" eaLnBrk="1" hangingPunct="1">
              <a:lnSpc>
                <a:spcPct val="90000"/>
              </a:lnSpc>
              <a:spcBef>
                <a:spcPts val="7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copies each nybble into the middle of a 6-bit block</a:t>
            </a:r>
            <a:endParaRPr lang="en-US"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marL="739775" lvl="1" indent="-282575" defTabSz="457200" rtl="0" eaLnBrk="1" hangingPunct="1">
              <a:lnSpc>
                <a:spcPct val="90000"/>
              </a:lnSpc>
              <a:spcBef>
                <a:spcPts val="7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copies the end bits of the two adjacent nybbles into the two end bits of the 6-bit block</a:t>
            </a:r>
            <a:endParaRPr lang="en-US"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p:txBody>
      </p:sp>
    </p:spTree>
  </p:cSld>
  <p:clrMapOvr>
    <a:masterClrMapping/>
  </p:clrMapOvr>
  <p:transition spd="med"/>
  <p:timing>
    <p:tnLst>
      <p:par>
        <p:cTn id="1" dur="indefinite"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p:sp>
        <p:nvSpPr>
          <p:cNvPr id="27649" name="Text Box 27648"/>
          <p:cNvSpPr txBox="1"/>
          <p:nvPr/>
        </p:nvSpPr>
        <p:spPr>
          <a:xfrm>
            <a:off x="457200" y="277813"/>
            <a:ext cx="8229600" cy="1139825"/>
          </a:xfrm>
          <a:prstGeom prst="rect">
            <a:avLst/>
          </a:prstGeom>
          <a:noFill/>
          <a:ln w="9525">
            <a:noFill/>
          </a:ln>
        </p:spPr>
        <p:txBody>
          <a:bodyPr wrap="square" lIns="90000" tIns="46800" rIns="90000" bIns="46800" anchor="ctr" anchorCtr="1"/>
          <a:p>
            <a:pPr algn="ct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4400" b="1" dirty="0" err="1">
                <a:solidFill>
                  <a:srgbClr val="D9D9FF"/>
                </a:solidFill>
                <a:effectLst>
                  <a:outerShdw blurRad="38100" dist="38100" dir="2700000">
                    <a:srgbClr val="000000"/>
                  </a:outerShdw>
                </a:effectLst>
              </a:rPr>
              <a:t>Substitution Boxes S</a:t>
            </a:r>
            <a:endParaRPr lang="en-US" altLang="x-none" sz="4400" b="1" dirty="0" err="1">
              <a:solidFill>
                <a:srgbClr val="D9D9FF"/>
              </a:solidFill>
              <a:effectLst>
                <a:outerShdw blurRad="38100" dist="38100" dir="2700000">
                  <a:srgbClr val="000000"/>
                </a:outerShdw>
              </a:effectLst>
            </a:endParaRPr>
          </a:p>
        </p:txBody>
      </p:sp>
      <p:sp>
        <p:nvSpPr>
          <p:cNvPr id="27650" name="Text Box 27649"/>
          <p:cNvSpPr txBox="1"/>
          <p:nvPr/>
        </p:nvSpPr>
        <p:spPr>
          <a:xfrm>
            <a:off x="457200" y="1676400"/>
            <a:ext cx="8229600" cy="4454525"/>
          </a:xfrm>
          <a:prstGeom prst="rect">
            <a:avLst/>
          </a:prstGeom>
          <a:noFill/>
          <a:ln w="9525">
            <a:noFill/>
          </a:ln>
        </p:spPr>
        <p:txBody>
          <a:bodyPr wrap="square" lIns="90000" tIns="46800" rIns="90000" bIns="46800" anchor="t" anchorCtr="0"/>
          <a:p>
            <a:pPr marL="339725" indent="-339725" defTabSz="457200">
              <a:lnSpc>
                <a:spcPct val="90000"/>
              </a:lnSpc>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have eight S-boxes which map 6 to 4 bits </a:t>
            </a:r>
            <a:endParaRPr lang="en-AU" altLang="x-none" sz="3200" dirty="0" err="1">
              <a:solidFill>
                <a:srgbClr val="FFFFFF"/>
              </a:solidFill>
              <a:effectLst>
                <a:outerShdw blurRad="38100" dist="38100" dir="2700000">
                  <a:srgbClr val="000000"/>
                </a:outerShdw>
              </a:effectLst>
            </a:endParaRPr>
          </a:p>
          <a:p>
            <a:pPr marL="339725" indent="-339725" defTabSz="457200">
              <a:lnSpc>
                <a:spcPct val="90000"/>
              </a:lnSpc>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each S-box is actually 4 little 4 bit boxes </a:t>
            </a:r>
            <a:endParaRPr lang="en-AU" altLang="x-none" sz="3200" dirty="0" err="1">
              <a:solidFill>
                <a:srgbClr val="FFFFFF"/>
              </a:solidFill>
              <a:effectLst>
                <a:outerShdw blurRad="38100" dist="38100" dir="2700000">
                  <a:srgbClr val="000000"/>
                </a:outerShdw>
              </a:effectLst>
            </a:endParaRPr>
          </a:p>
          <a:p>
            <a:pPr marL="739775" lvl="1" indent="-282575" defTabSz="457200" rtl="0" eaLnBrk="1" hangingPunct="1">
              <a:lnSpc>
                <a:spcPct val="90000"/>
              </a:lnSpc>
              <a:spcBef>
                <a:spcPts val="7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outer bits 1 &amp; 6 (</a:t>
            </a:r>
            <a:r>
              <a:rPr lang="en-AU" altLang="x-none" sz="2800" b="1"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row</a:t>
            </a:r>
            <a:r>
              <a:rPr lang="en-AU"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 bits) select one row of 4 </a:t>
            </a:r>
            <a:endParaRPr lang="en-AU"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marL="739775" lvl="1" indent="-282575" defTabSz="457200" rtl="0" eaLnBrk="1" hangingPunct="1">
              <a:lnSpc>
                <a:spcPct val="90000"/>
              </a:lnSpc>
              <a:spcBef>
                <a:spcPts val="7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inner bits 2-5 (</a:t>
            </a:r>
            <a:r>
              <a:rPr lang="en-AU" altLang="x-none" sz="2800" b="1"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col</a:t>
            </a:r>
            <a:r>
              <a:rPr lang="en-AU"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 bits) are substituted </a:t>
            </a:r>
            <a:endParaRPr lang="en-AU"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marL="739775" lvl="1" indent="-282575" defTabSz="457200" rtl="0" eaLnBrk="1" hangingPunct="1">
              <a:lnSpc>
                <a:spcPct val="90000"/>
              </a:lnSpc>
              <a:spcBef>
                <a:spcPts val="7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result is 8 lots of 4 bits, or 32 bits</a:t>
            </a:r>
            <a:endParaRPr lang="en-AU"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marL="339725" indent="-339725" defTabSz="457200">
              <a:lnSpc>
                <a:spcPct val="90000"/>
              </a:lnSpc>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3200" dirty="0" err="1">
                <a:solidFill>
                  <a:srgbClr val="FFFFFF"/>
                </a:solidFill>
                <a:effectLst>
                  <a:outerShdw blurRad="38100" dist="38100" dir="2700000">
                    <a:srgbClr val="000000"/>
                  </a:outerShdw>
                </a:effectLst>
              </a:rPr>
              <a:t>row selection depends on both data &amp; key</a:t>
            </a:r>
            <a:endParaRPr lang="en-US" altLang="x-none" sz="3200" dirty="0" err="1">
              <a:solidFill>
                <a:srgbClr val="FFFFFF"/>
              </a:solidFill>
              <a:effectLst>
                <a:outerShdw blurRad="38100" dist="38100" dir="2700000">
                  <a:srgbClr val="000000"/>
                </a:outerShdw>
              </a:effectLst>
            </a:endParaRPr>
          </a:p>
          <a:p>
            <a:pPr marL="739775" lvl="1" indent="-282575" defTabSz="457200" rtl="0" eaLnBrk="1" hangingPunct="1">
              <a:lnSpc>
                <a:spcPct val="90000"/>
              </a:lnSpc>
              <a:spcBef>
                <a:spcPts val="7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feature known as autoclaving (autokeying)</a:t>
            </a:r>
            <a:endParaRPr lang="en-US"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marL="339725" indent="-339725" defTabSz="457200">
              <a:lnSpc>
                <a:spcPct val="90000"/>
              </a:lnSpc>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example:</a:t>
            </a:r>
            <a:endParaRPr lang="en-AU" altLang="x-none" sz="3200" dirty="0" err="1">
              <a:solidFill>
                <a:srgbClr val="FFFFFF"/>
              </a:solidFill>
              <a:effectLst>
                <a:outerShdw blurRad="38100" dist="38100" dir="2700000">
                  <a:srgbClr val="000000"/>
                </a:outerShdw>
              </a:effectLst>
            </a:endParaRPr>
          </a:p>
          <a:p>
            <a:pPr marL="739775" lvl="1" indent="-282575" defTabSz="457200" rtl="0" eaLnBrk="1" hangingPunct="1">
              <a:lnSpc>
                <a:spcPct val="90000"/>
              </a:lnSpc>
              <a:spcBef>
                <a:spcPts val="6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2400" baseline="0" dirty="0" err="1">
                <a:solidFill>
                  <a:srgbClr val="FFFFFF"/>
                </a:solidFill>
                <a:effectLst>
                  <a:outerShdw blurRad="38100" dist="38100" dir="2700000">
                    <a:srgbClr val="000000"/>
                  </a:outerShdw>
                </a:effectLst>
                <a:latin typeface="Courier New" panose="02070309020205020404" pitchFamily="49" charset="0"/>
                <a:ea typeface="MS PGothic" panose="020B0600070205080204" pitchFamily="32" charset="-128"/>
              </a:rPr>
              <a:t>S(18 09 12 3d 11 17 38 39) = 5fd25e03</a:t>
            </a:r>
            <a:r>
              <a:rPr lang="en-AU" altLang="x-none" sz="24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 </a:t>
            </a:r>
            <a:endParaRPr lang="en-AU" altLang="x-none" sz="24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p:txBody>
      </p:sp>
    </p:spTree>
  </p:cSld>
  <p:clrMapOvr>
    <a:masterClrMapping/>
  </p:clrMapOvr>
  <p:transition spd="med"/>
  <p:timing>
    <p:tnLst>
      <p:par>
        <p:cTn id="1" dur="indefinite"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p:sp>
        <p:nvSpPr>
          <p:cNvPr id="28673" name="Text Box 28672"/>
          <p:cNvSpPr txBox="1"/>
          <p:nvPr/>
        </p:nvSpPr>
        <p:spPr>
          <a:xfrm>
            <a:off x="457200" y="277813"/>
            <a:ext cx="8229600" cy="1139825"/>
          </a:xfrm>
          <a:prstGeom prst="rect">
            <a:avLst/>
          </a:prstGeom>
          <a:noFill/>
          <a:ln w="9525">
            <a:noFill/>
          </a:ln>
        </p:spPr>
        <p:txBody>
          <a:bodyPr wrap="square" lIns="90000" tIns="46800" rIns="90000" bIns="46800" anchor="ctr" anchorCtr="1"/>
          <a:p>
            <a:pPr algn="ct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4400" b="1" dirty="0" err="1">
                <a:solidFill>
                  <a:srgbClr val="D9D9FF"/>
                </a:solidFill>
                <a:effectLst>
                  <a:outerShdw blurRad="38100" dist="38100" dir="2700000">
                    <a:srgbClr val="000000"/>
                  </a:outerShdw>
                </a:effectLst>
              </a:rPr>
              <a:t>Substitution Boxes S</a:t>
            </a:r>
            <a:endParaRPr lang="en-US" altLang="x-none" sz="4400" b="1" dirty="0" err="1">
              <a:solidFill>
                <a:srgbClr val="D9D9FF"/>
              </a:solidFill>
              <a:effectLst>
                <a:outerShdw blurRad="38100" dist="38100" dir="2700000">
                  <a:srgbClr val="000000"/>
                </a:outerShdw>
              </a:effectLst>
            </a:endParaRPr>
          </a:p>
        </p:txBody>
      </p:sp>
      <p:sp>
        <p:nvSpPr>
          <p:cNvPr id="28674" name="Rectangles 28673"/>
          <p:cNvSpPr/>
          <p:nvPr/>
        </p:nvSpPr>
        <p:spPr>
          <a:xfrm>
            <a:off x="0" y="2609850"/>
            <a:ext cx="9144000" cy="1588"/>
          </a:xfrm>
          <a:prstGeom prst="rect">
            <a:avLst/>
          </a:prstGeom>
          <a:noFill/>
          <a:ln w="9525">
            <a:noFill/>
          </a:ln>
        </p:spPr>
        <p:txBody>
          <a:bodyPr/>
          <a:p>
            <a:endParaRPr lang="en-US"/>
          </a:p>
        </p:txBody>
      </p:sp>
      <p:graphicFrame>
        <p:nvGraphicFramePr>
          <p:cNvPr id="28675" name="Object 28674"/>
          <p:cNvGraphicFramePr>
            <a:graphicFrameLocks noChangeAspect="1"/>
          </p:cNvGraphicFramePr>
          <p:nvPr/>
        </p:nvGraphicFramePr>
        <p:xfrm>
          <a:off x="900113" y="1341438"/>
          <a:ext cx="3643312" cy="4608512"/>
        </p:xfrm>
        <a:graphic>
          <a:graphicData uri="http://schemas.openxmlformats.org/presentationml/2006/ole">
            <mc:AlternateContent xmlns:mc="http://schemas.openxmlformats.org/markup-compatibility/2006">
              <mc:Choice xmlns:v="urn:schemas-microsoft-com:vml" Requires="v">
                <p:oleObj spid="_x0000_s3079" name="" r:id="rId1" imgW="1739900" imgH="2197100" progId="">
                  <p:embed/>
                </p:oleObj>
              </mc:Choice>
              <mc:Fallback>
                <p:oleObj name="" r:id="rId1" imgW="1739900" imgH="2197100" progId="">
                  <p:embed/>
                  <p:pic>
                    <p:nvPicPr>
                      <p:cNvPr id="0" name="Picture 3078"/>
                      <p:cNvPicPr/>
                      <p:nvPr/>
                    </p:nvPicPr>
                    <p:blipFill>
                      <a:blip r:embed="rId2"/>
                      <a:stretch>
                        <a:fillRect/>
                      </a:stretch>
                    </p:blipFill>
                    <p:spPr>
                      <a:xfrm>
                        <a:off x="900113" y="1341438"/>
                        <a:ext cx="3643312" cy="4608512"/>
                      </a:xfrm>
                      <a:prstGeom prst="rect">
                        <a:avLst/>
                      </a:prstGeom>
                      <a:noFill/>
                      <a:ln w="38100">
                        <a:noFill/>
                        <a:miter/>
                      </a:ln>
                    </p:spPr>
                  </p:pic>
                </p:oleObj>
              </mc:Fallback>
            </mc:AlternateContent>
          </a:graphicData>
        </a:graphic>
      </p:graphicFrame>
      <p:sp>
        <p:nvSpPr>
          <p:cNvPr id="28676" name="Rectangles 28675"/>
          <p:cNvSpPr/>
          <p:nvPr/>
        </p:nvSpPr>
        <p:spPr>
          <a:xfrm>
            <a:off x="4787900" y="1676400"/>
            <a:ext cx="3898900" cy="4454525"/>
          </a:xfrm>
          <a:prstGeom prst="rect">
            <a:avLst/>
          </a:prstGeom>
          <a:noFill/>
          <a:ln w="9525">
            <a:noFill/>
          </a:ln>
        </p:spPr>
        <p:txBody>
          <a:bodyPr wrap="square" lIns="90000" tIns="46800" rIns="90000" bIns="46800" anchor="t" anchorCtr="0"/>
          <a:p>
            <a:pPr marL="339725" indent="-339725" defTabSz="457200">
              <a:lnSpc>
                <a:spcPct val="90000"/>
              </a:lnSpc>
              <a:spcBef>
                <a:spcPts val="7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2800" dirty="0" err="1">
                <a:solidFill>
                  <a:srgbClr val="FFFFFF"/>
                </a:solidFill>
                <a:effectLst>
                  <a:outerShdw blurRad="38100" dist="38100" dir="2700000">
                    <a:srgbClr val="000000"/>
                  </a:outerShdw>
                </a:effectLst>
              </a:rPr>
              <a:t>each of the eight s-boxes is different</a:t>
            </a:r>
            <a:endParaRPr lang="en-US" altLang="x-none" sz="2800" dirty="0" err="1">
              <a:solidFill>
                <a:srgbClr val="FFFFFF"/>
              </a:solidFill>
              <a:effectLst>
                <a:outerShdw blurRad="38100" dist="38100" dir="2700000">
                  <a:srgbClr val="000000"/>
                </a:outerShdw>
              </a:effectLst>
            </a:endParaRPr>
          </a:p>
          <a:p>
            <a:pPr marL="339725" indent="-339725" defTabSz="457200">
              <a:lnSpc>
                <a:spcPct val="90000"/>
              </a:lnSpc>
              <a:spcBef>
                <a:spcPts val="7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2800" dirty="0" err="1">
                <a:solidFill>
                  <a:srgbClr val="FFFFFF"/>
                </a:solidFill>
                <a:effectLst>
                  <a:outerShdw blurRad="38100" dist="38100" dir="2700000">
                    <a:srgbClr val="000000"/>
                  </a:outerShdw>
                </a:effectLst>
              </a:rPr>
              <a:t>each s-box reduces 6 bits to 4 bits</a:t>
            </a:r>
            <a:endParaRPr lang="en-US" altLang="x-none" sz="2800" dirty="0" err="1">
              <a:solidFill>
                <a:srgbClr val="FFFFFF"/>
              </a:solidFill>
              <a:effectLst>
                <a:outerShdw blurRad="38100" dist="38100" dir="2700000">
                  <a:srgbClr val="000000"/>
                </a:outerShdw>
              </a:effectLst>
            </a:endParaRPr>
          </a:p>
          <a:p>
            <a:pPr marL="339725" indent="-339725" defTabSz="457200">
              <a:lnSpc>
                <a:spcPct val="90000"/>
              </a:lnSpc>
              <a:spcBef>
                <a:spcPts val="7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2800" dirty="0" err="1">
                <a:solidFill>
                  <a:srgbClr val="FFFFFF"/>
                </a:solidFill>
                <a:effectLst>
                  <a:outerShdw blurRad="38100" dist="38100" dir="2700000">
                    <a:srgbClr val="000000"/>
                  </a:outerShdw>
                </a:effectLst>
              </a:rPr>
              <a:t>so the 8 s-boxes implement the 48-bit to 32-bit contraction substitution</a:t>
            </a:r>
            <a:endParaRPr lang="en-US" altLang="x-none" sz="2800" dirty="0" err="1">
              <a:solidFill>
                <a:srgbClr val="FFFFFF"/>
              </a:solidFill>
              <a:effectLst>
                <a:outerShdw blurRad="38100" dist="38100" dir="2700000">
                  <a:srgbClr val="000000"/>
                </a:outerShdw>
              </a:effectLst>
            </a:endParaRPr>
          </a:p>
        </p:txBody>
      </p:sp>
    </p:spTree>
  </p:cSld>
  <p:clrMapOvr>
    <a:masterClrMapping/>
  </p:clrMapOvr>
  <p:transition spd="med"/>
  <p:timing>
    <p:tnLst>
      <p:par>
        <p:cTn id="1" dur="indefinite"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p:sp>
        <p:nvSpPr>
          <p:cNvPr id="29697" name="Text Box 29696"/>
          <p:cNvSpPr txBox="1"/>
          <p:nvPr/>
        </p:nvSpPr>
        <p:spPr>
          <a:xfrm>
            <a:off x="457200" y="277813"/>
            <a:ext cx="8229600" cy="1139825"/>
          </a:xfrm>
          <a:prstGeom prst="rect">
            <a:avLst/>
          </a:prstGeom>
          <a:noFill/>
          <a:ln w="9525">
            <a:noFill/>
          </a:ln>
        </p:spPr>
        <p:txBody>
          <a:bodyPr wrap="square" lIns="90000" tIns="46800" rIns="90000" bIns="46800" anchor="ctr" anchorCtr="1"/>
          <a:p>
            <a:pPr algn="ct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4400" b="1" dirty="0" err="1">
                <a:solidFill>
                  <a:srgbClr val="D9D9FF"/>
                </a:solidFill>
                <a:effectLst>
                  <a:outerShdw blurRad="38100" dist="38100" dir="2700000">
                    <a:srgbClr val="000000"/>
                  </a:outerShdw>
                </a:effectLst>
              </a:rPr>
              <a:t>Permutation Box P</a:t>
            </a:r>
            <a:endParaRPr lang="en-US" altLang="x-none" sz="4400" b="1" dirty="0" err="1">
              <a:solidFill>
                <a:srgbClr val="D9D9FF"/>
              </a:solidFill>
              <a:effectLst>
                <a:outerShdw blurRad="38100" dist="38100" dir="2700000">
                  <a:srgbClr val="000000"/>
                </a:outerShdw>
              </a:effectLst>
            </a:endParaRPr>
          </a:p>
        </p:txBody>
      </p:sp>
      <p:sp>
        <p:nvSpPr>
          <p:cNvPr id="29698" name="Text Box 29697"/>
          <p:cNvSpPr txBox="1"/>
          <p:nvPr/>
        </p:nvSpPr>
        <p:spPr>
          <a:xfrm>
            <a:off x="457200" y="4581525"/>
            <a:ext cx="8229600" cy="1549400"/>
          </a:xfrm>
          <a:prstGeom prst="rect">
            <a:avLst/>
          </a:prstGeom>
          <a:noFill/>
          <a:ln w="9525">
            <a:noFill/>
          </a:ln>
        </p:spPr>
        <p:txBody>
          <a:bodyPr wrap="square" lIns="90000" tIns="46800" rIns="90000" bIns="46800" anchor="t" anchorCtr="0"/>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3200" dirty="0" err="1">
                <a:solidFill>
                  <a:srgbClr val="FFFFFF"/>
                </a:solidFill>
                <a:effectLst>
                  <a:outerShdw blurRad="38100" dist="38100" dir="2700000">
                    <a:srgbClr val="000000"/>
                  </a:outerShdw>
                </a:effectLst>
              </a:rPr>
              <a:t>P-box at end of each round</a:t>
            </a:r>
            <a:endParaRPr lang="en-US" altLang="x-none" sz="3200" dirty="0" err="1">
              <a:solidFill>
                <a:srgbClr val="FFFFFF"/>
              </a:solidFill>
              <a:effectLst>
                <a:outerShdw blurRad="38100" dist="38100" dir="2700000">
                  <a:srgbClr val="000000"/>
                </a:outerShdw>
              </a:effectLst>
            </a:endParaRPr>
          </a:p>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3200" dirty="0" err="1">
                <a:solidFill>
                  <a:srgbClr val="FFFFFF"/>
                </a:solidFill>
                <a:effectLst>
                  <a:outerShdw blurRad="38100" dist="38100" dir="2700000">
                    <a:srgbClr val="000000"/>
                  </a:outerShdw>
                </a:effectLst>
              </a:rPr>
              <a:t>Increases diffusion/avalanche effect</a:t>
            </a:r>
            <a:endParaRPr lang="en-US" altLang="x-none" sz="3200" dirty="0" err="1">
              <a:solidFill>
                <a:srgbClr val="FFFFFF"/>
              </a:solidFill>
              <a:effectLst>
                <a:outerShdw blurRad="38100" dist="38100" dir="2700000">
                  <a:srgbClr val="000000"/>
                </a:outerShdw>
              </a:effectLst>
            </a:endParaRPr>
          </a:p>
        </p:txBody>
      </p:sp>
      <p:graphicFrame>
        <p:nvGraphicFramePr>
          <p:cNvPr id="29699" name="Object 29698"/>
          <p:cNvGraphicFramePr>
            <a:graphicFrameLocks noChangeAspect="1"/>
          </p:cNvGraphicFramePr>
          <p:nvPr/>
        </p:nvGraphicFramePr>
        <p:xfrm>
          <a:off x="468313" y="1412875"/>
          <a:ext cx="8281987" cy="2741613"/>
        </p:xfrm>
        <a:graphic>
          <a:graphicData uri="http://schemas.openxmlformats.org/presentationml/2006/ole">
            <mc:AlternateContent xmlns:mc="http://schemas.openxmlformats.org/markup-compatibility/2006">
              <mc:Choice xmlns:v="urn:schemas-microsoft-com:vml" Requires="v">
                <p:oleObj spid="_x0000_s3081" name="" r:id="rId1" imgW="9804400" imgH="3251200" progId="">
                  <p:embed/>
                </p:oleObj>
              </mc:Choice>
              <mc:Fallback>
                <p:oleObj name="" r:id="rId1" imgW="9804400" imgH="3251200" progId="">
                  <p:embed/>
                  <p:pic>
                    <p:nvPicPr>
                      <p:cNvPr id="0" name="Picture 3080"/>
                      <p:cNvPicPr/>
                      <p:nvPr/>
                    </p:nvPicPr>
                    <p:blipFill>
                      <a:blip r:embed="rId2"/>
                      <a:stretch>
                        <a:fillRect/>
                      </a:stretch>
                    </p:blipFill>
                    <p:spPr>
                      <a:xfrm>
                        <a:off x="468313" y="1412875"/>
                        <a:ext cx="8281987" cy="2741613"/>
                      </a:xfrm>
                      <a:prstGeom prst="rect">
                        <a:avLst/>
                      </a:prstGeom>
                      <a:noFill/>
                      <a:ln w="38100">
                        <a:noFill/>
                        <a:miter/>
                      </a:ln>
                    </p:spPr>
                  </p:pic>
                </p:oleObj>
              </mc:Fallback>
            </mc:AlternateContent>
          </a:graphicData>
        </a:graphic>
      </p:graphicFrame>
      <p:sp>
        <p:nvSpPr>
          <p:cNvPr id="29700" name="Rectangles 29699"/>
          <p:cNvSpPr/>
          <p:nvPr/>
        </p:nvSpPr>
        <p:spPr>
          <a:xfrm>
            <a:off x="0" y="2547938"/>
            <a:ext cx="9144000" cy="1587"/>
          </a:xfrm>
          <a:prstGeom prst="rect">
            <a:avLst/>
          </a:prstGeom>
          <a:noFill/>
          <a:ln w="9525">
            <a:noFill/>
          </a:ln>
        </p:spPr>
        <p:txBody>
          <a:bodyPr/>
          <a:p>
            <a:endParaRPr lang="en-US"/>
          </a:p>
        </p:txBody>
      </p:sp>
      <p:graphicFrame>
        <p:nvGraphicFramePr>
          <p:cNvPr id="29701" name="Object 29700"/>
          <p:cNvGraphicFramePr>
            <a:graphicFrameLocks noChangeAspect="1"/>
          </p:cNvGraphicFramePr>
          <p:nvPr/>
        </p:nvGraphicFramePr>
        <p:xfrm>
          <a:off x="468313" y="2187575"/>
          <a:ext cx="8280400" cy="1973263"/>
        </p:xfrm>
        <a:graphic>
          <a:graphicData uri="http://schemas.openxmlformats.org/presentationml/2006/ole">
            <mc:AlternateContent xmlns:mc="http://schemas.openxmlformats.org/markup-compatibility/2006">
              <mc:Choice xmlns:v="urn:schemas-microsoft-com:vml" Requires="v">
                <p:oleObj spid="_x0000_s3082" name="" r:id="rId3" imgW="9829800" imgH="2362200" progId="">
                  <p:embed/>
                </p:oleObj>
              </mc:Choice>
              <mc:Fallback>
                <p:oleObj name="" r:id="rId3" imgW="9829800" imgH="2362200" progId="">
                  <p:embed/>
                  <p:pic>
                    <p:nvPicPr>
                      <p:cNvPr id="0" name="Picture 3081"/>
                      <p:cNvPicPr/>
                      <p:nvPr/>
                    </p:nvPicPr>
                    <p:blipFill>
                      <a:blip r:embed="rId4"/>
                      <a:stretch>
                        <a:fillRect/>
                      </a:stretch>
                    </p:blipFill>
                    <p:spPr>
                      <a:xfrm>
                        <a:off x="468313" y="2187575"/>
                        <a:ext cx="8280400" cy="1973263"/>
                      </a:xfrm>
                      <a:prstGeom prst="rect">
                        <a:avLst/>
                      </a:prstGeom>
                      <a:noFill/>
                      <a:ln w="38100">
                        <a:noFill/>
                        <a:miter/>
                      </a:ln>
                    </p:spPr>
                  </p:pic>
                </p:oleObj>
              </mc:Fallback>
            </mc:AlternateContent>
          </a:graphicData>
        </a:graphic>
      </p:graphicFrame>
    </p:spTree>
  </p:cSld>
  <p:clrMapOvr>
    <a:masterClrMapping/>
  </p:clrMapOvr>
  <p:transition spd="med"/>
  <p:timing>
    <p:tnLst>
      <p:par>
        <p:cTn id="1" dur="indefinite"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p:sp>
        <p:nvSpPr>
          <p:cNvPr id="30721" name="Text Box 30720"/>
          <p:cNvSpPr txBox="1"/>
          <p:nvPr/>
        </p:nvSpPr>
        <p:spPr>
          <a:xfrm>
            <a:off x="457200" y="277813"/>
            <a:ext cx="8229600" cy="1139825"/>
          </a:xfrm>
          <a:prstGeom prst="rect">
            <a:avLst/>
          </a:prstGeom>
          <a:noFill/>
          <a:ln w="9525">
            <a:noFill/>
          </a:ln>
        </p:spPr>
        <p:txBody>
          <a:bodyPr wrap="square" lIns="90000" tIns="46800" rIns="90000" bIns="46800" anchor="ctr" anchorCtr="1"/>
          <a:p>
            <a:pPr algn="ct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4400" b="1" dirty="0" err="1">
                <a:solidFill>
                  <a:srgbClr val="D9D9FF"/>
                </a:solidFill>
                <a:effectLst>
                  <a:outerShdw blurRad="38100" dist="38100" dir="2700000">
                    <a:srgbClr val="000000"/>
                  </a:outerShdw>
                </a:effectLst>
              </a:rPr>
              <a:t>DES Round in Full</a:t>
            </a:r>
            <a:endParaRPr lang="en-US" altLang="x-none" sz="4400" b="1" dirty="0" err="1">
              <a:solidFill>
                <a:srgbClr val="D9D9FF"/>
              </a:solidFill>
              <a:effectLst>
                <a:outerShdw blurRad="38100" dist="38100" dir="2700000">
                  <a:srgbClr val="000000"/>
                </a:outerShdw>
              </a:effectLst>
            </a:endParaRPr>
          </a:p>
        </p:txBody>
      </p:sp>
      <p:sp>
        <p:nvSpPr>
          <p:cNvPr id="30722" name="Rectangles 30721"/>
          <p:cNvSpPr/>
          <p:nvPr/>
        </p:nvSpPr>
        <p:spPr>
          <a:xfrm>
            <a:off x="0" y="1123950"/>
            <a:ext cx="9144000" cy="1588"/>
          </a:xfrm>
          <a:prstGeom prst="rect">
            <a:avLst/>
          </a:prstGeom>
          <a:noFill/>
          <a:ln w="9525">
            <a:noFill/>
          </a:ln>
        </p:spPr>
        <p:txBody>
          <a:bodyPr/>
          <a:p>
            <a:endParaRPr lang="en-US"/>
          </a:p>
        </p:txBody>
      </p:sp>
      <p:graphicFrame>
        <p:nvGraphicFramePr>
          <p:cNvPr id="30723" name="Object 30722"/>
          <p:cNvGraphicFramePr>
            <a:graphicFrameLocks noChangeAspect="1"/>
          </p:cNvGraphicFramePr>
          <p:nvPr/>
        </p:nvGraphicFramePr>
        <p:xfrm>
          <a:off x="73025" y="1274763"/>
          <a:ext cx="8820150" cy="5322887"/>
        </p:xfrm>
        <a:graphic>
          <a:graphicData uri="http://schemas.openxmlformats.org/presentationml/2006/ole">
            <mc:AlternateContent xmlns:mc="http://schemas.openxmlformats.org/markup-compatibility/2006">
              <mc:Choice xmlns:v="urn:schemas-microsoft-com:vml" Requires="v">
                <p:oleObj spid="_x0000_s3080" name="" r:id="rId1" imgW="15024100" imgH="9067800" progId="">
                  <p:embed/>
                </p:oleObj>
              </mc:Choice>
              <mc:Fallback>
                <p:oleObj name="" r:id="rId1" imgW="15024100" imgH="9067800" progId="">
                  <p:embed/>
                  <p:pic>
                    <p:nvPicPr>
                      <p:cNvPr id="0" name="Picture 3079"/>
                      <p:cNvPicPr/>
                      <p:nvPr/>
                    </p:nvPicPr>
                    <p:blipFill>
                      <a:blip r:embed="rId2"/>
                      <a:stretch>
                        <a:fillRect/>
                      </a:stretch>
                    </p:blipFill>
                    <p:spPr>
                      <a:xfrm>
                        <a:off x="73025" y="1274763"/>
                        <a:ext cx="8820150" cy="5322887"/>
                      </a:xfrm>
                      <a:prstGeom prst="rect">
                        <a:avLst/>
                      </a:prstGeom>
                      <a:noFill/>
                      <a:ln w="38100">
                        <a:noFill/>
                        <a:miter/>
                      </a:ln>
                    </p:spPr>
                  </p:pic>
                </p:oleObj>
              </mc:Fallback>
            </mc:AlternateContent>
          </a:graphicData>
        </a:graphic>
      </p:graphicFrame>
    </p:spTree>
  </p:cSld>
  <p:clrMapOvr>
    <a:masterClrMapping/>
  </p:clrMapOvr>
  <p:transition spd="med"/>
  <p:timing>
    <p:tnLst>
      <p:par>
        <p:cTn id="1" dur="indefinite"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p:sp>
        <p:nvSpPr>
          <p:cNvPr id="31745" name="Text Box 31744"/>
          <p:cNvSpPr txBox="1"/>
          <p:nvPr/>
        </p:nvSpPr>
        <p:spPr>
          <a:xfrm>
            <a:off x="457200" y="277813"/>
            <a:ext cx="8229600" cy="1139825"/>
          </a:xfrm>
          <a:prstGeom prst="rect">
            <a:avLst/>
          </a:prstGeom>
          <a:noFill/>
          <a:ln w="9525">
            <a:noFill/>
          </a:ln>
        </p:spPr>
        <p:txBody>
          <a:bodyPr wrap="square" lIns="90000" tIns="46800" rIns="90000" bIns="46800" anchor="ctr" anchorCtr="1"/>
          <a:p>
            <a:pPr algn="ct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4400" b="1" dirty="0" err="1">
                <a:solidFill>
                  <a:srgbClr val="D9D9FF"/>
                </a:solidFill>
                <a:effectLst>
                  <a:outerShdw blurRad="38100" dist="38100" dir="2700000">
                    <a:srgbClr val="000000"/>
                  </a:outerShdw>
                </a:effectLst>
              </a:rPr>
              <a:t>DES Key Schedule</a:t>
            </a:r>
            <a:endParaRPr lang="en-US" altLang="x-none" sz="4400" b="1" dirty="0" err="1">
              <a:solidFill>
                <a:srgbClr val="D9D9FF"/>
              </a:solidFill>
              <a:effectLst>
                <a:outerShdw blurRad="38100" dist="38100" dir="2700000">
                  <a:srgbClr val="000000"/>
                </a:outerShdw>
              </a:effectLst>
            </a:endParaRPr>
          </a:p>
        </p:txBody>
      </p:sp>
      <p:sp>
        <p:nvSpPr>
          <p:cNvPr id="31746" name="Text Box 31745"/>
          <p:cNvSpPr txBox="1"/>
          <p:nvPr/>
        </p:nvSpPr>
        <p:spPr>
          <a:xfrm>
            <a:off x="457200" y="1676400"/>
            <a:ext cx="8229600" cy="4454525"/>
          </a:xfrm>
          <a:prstGeom prst="rect">
            <a:avLst/>
          </a:prstGeom>
          <a:noFill/>
          <a:ln w="9525">
            <a:noFill/>
          </a:ln>
        </p:spPr>
        <p:txBody>
          <a:bodyPr wrap="square" lIns="90000" tIns="46800" rIns="90000" bIns="46800" anchor="t" anchorCtr="0"/>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forms subkeys used in each round</a:t>
            </a:r>
            <a:endParaRPr lang="en-AU" altLang="x-none" sz="3200" dirty="0" err="1">
              <a:solidFill>
                <a:srgbClr val="FFFFFF"/>
              </a:solidFill>
              <a:effectLst>
                <a:outerShdw blurRad="38100" dist="38100" dir="2700000">
                  <a:srgbClr val="000000"/>
                </a:outerShdw>
              </a:effectLst>
            </a:endParaRPr>
          </a:p>
          <a:p>
            <a:pPr marL="739775" lvl="1" indent="-282575" defTabSz="457200" rtl="0" eaLnBrk="1" hangingPunct="1">
              <a:lnSpc>
                <a:spcPct val="100000"/>
              </a:lnSpc>
              <a:spcBef>
                <a:spcPts val="7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initial permutation of the key (PC1) which selects 56-bits in two 28-bit halves </a:t>
            </a:r>
            <a:endParaRPr lang="en-AU"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marL="739775" lvl="1" indent="-282575" defTabSz="457200" rtl="0" eaLnBrk="1" hangingPunct="1">
              <a:lnSpc>
                <a:spcPct val="100000"/>
              </a:lnSpc>
              <a:spcBef>
                <a:spcPts val="7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16 stages consisting of: </a:t>
            </a:r>
            <a:endParaRPr lang="en-AU"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lvl="2" defTabSz="457200" rtl="0" eaLnBrk="1" hangingPunct="1">
              <a:lnSpc>
                <a:spcPct val="100000"/>
              </a:lnSpc>
              <a:spcBef>
                <a:spcPts val="600"/>
              </a:spcBef>
              <a:spcAft>
                <a:spcPct val="0"/>
              </a:spcAft>
              <a:buClr>
                <a:srgbClr val="00FFFF"/>
              </a:buClr>
              <a:buSzPct val="100000"/>
              <a:buFont typeface="Arial" panose="020B0604020202020204"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24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rotating </a:t>
            </a:r>
            <a:r>
              <a:rPr lang="en-AU" altLang="x-none" sz="2400" b="1"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each half</a:t>
            </a:r>
            <a:r>
              <a:rPr lang="en-AU" altLang="x-none" sz="24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 separately either 1 or 2 places depending on the </a:t>
            </a:r>
            <a:r>
              <a:rPr lang="en-AU" altLang="x-none" sz="2400" b="1"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key rotation schedule</a:t>
            </a:r>
            <a:r>
              <a:rPr lang="en-AU" altLang="x-none" sz="24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 K</a:t>
            </a:r>
            <a:endParaRPr lang="en-AU" altLang="x-none" sz="24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lvl="2" defTabSz="457200" rtl="0" eaLnBrk="1" hangingPunct="1">
              <a:lnSpc>
                <a:spcPct val="100000"/>
              </a:lnSpc>
              <a:spcBef>
                <a:spcPts val="600"/>
              </a:spcBef>
              <a:spcAft>
                <a:spcPct val="0"/>
              </a:spcAft>
              <a:buClr>
                <a:srgbClr val="00FFFF"/>
              </a:buClr>
              <a:buSzPct val="100000"/>
              <a:buFont typeface="Arial" panose="020B0604020202020204"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24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selecting 24-bits from each half &amp; permuting them by PC2 for use in round function F </a:t>
            </a:r>
            <a:endParaRPr lang="en-AU" altLang="x-none" sz="24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note practical use issues in h/w vs s/w</a:t>
            </a:r>
            <a:endParaRPr lang="en-AU" altLang="x-none" sz="3200" dirty="0" err="1">
              <a:solidFill>
                <a:srgbClr val="FFFFFF"/>
              </a:solidFill>
              <a:effectLst>
                <a:outerShdw blurRad="38100" dist="38100" dir="2700000">
                  <a:srgbClr val="000000"/>
                </a:outerShdw>
              </a:effectLst>
            </a:endParaRPr>
          </a:p>
        </p:txBody>
      </p:sp>
    </p:spTree>
  </p:cSld>
  <p:clrMapOvr>
    <a:masterClrMapping/>
  </p:clrMapOvr>
  <p:transition spd="med"/>
  <p:timing>
    <p:tnLst>
      <p:par>
        <p:cTn id="1" dur="indefinite"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p:sp>
        <p:nvSpPr>
          <p:cNvPr id="32769" name="Text Box 32768"/>
          <p:cNvSpPr txBox="1"/>
          <p:nvPr/>
        </p:nvSpPr>
        <p:spPr>
          <a:xfrm>
            <a:off x="457200" y="277813"/>
            <a:ext cx="8229600" cy="1139825"/>
          </a:xfrm>
          <a:prstGeom prst="rect">
            <a:avLst/>
          </a:prstGeom>
          <a:noFill/>
          <a:ln w="9525">
            <a:noFill/>
          </a:ln>
        </p:spPr>
        <p:txBody>
          <a:bodyPr wrap="square" lIns="90000" tIns="46800" rIns="90000" bIns="46800" anchor="ctr" anchorCtr="1"/>
          <a:p>
            <a:pPr algn="ct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4400" b="1" dirty="0" err="1">
                <a:solidFill>
                  <a:srgbClr val="D9D9FF"/>
                </a:solidFill>
                <a:effectLst>
                  <a:outerShdw blurRad="38100" dist="38100" dir="2700000">
                    <a:srgbClr val="000000"/>
                  </a:outerShdw>
                </a:effectLst>
              </a:rPr>
              <a:t>DES Key Schedule</a:t>
            </a:r>
            <a:endParaRPr lang="en-US" altLang="x-none" sz="4400" b="1" dirty="0" err="1">
              <a:solidFill>
                <a:srgbClr val="D9D9FF"/>
              </a:solidFill>
              <a:effectLst>
                <a:outerShdw blurRad="38100" dist="38100" dir="2700000">
                  <a:srgbClr val="000000"/>
                </a:outerShdw>
              </a:effectLst>
            </a:endParaRPr>
          </a:p>
        </p:txBody>
      </p:sp>
      <p:sp>
        <p:nvSpPr>
          <p:cNvPr id="32770" name="Rectangles 32769"/>
          <p:cNvSpPr/>
          <p:nvPr/>
        </p:nvSpPr>
        <p:spPr>
          <a:xfrm>
            <a:off x="0" y="2219325"/>
            <a:ext cx="9144000" cy="1588"/>
          </a:xfrm>
          <a:prstGeom prst="rect">
            <a:avLst/>
          </a:prstGeom>
          <a:noFill/>
          <a:ln w="9525">
            <a:noFill/>
          </a:ln>
        </p:spPr>
        <p:txBody>
          <a:bodyPr/>
          <a:p>
            <a:endParaRPr lang="en-US"/>
          </a:p>
        </p:txBody>
      </p:sp>
      <p:pic>
        <p:nvPicPr>
          <p:cNvPr id="32771" name="Picture 32770"/>
          <p:cNvPicPr>
            <a:picLocks noChangeAspect="1"/>
          </p:cNvPicPr>
          <p:nvPr/>
        </p:nvPicPr>
        <p:blipFill>
          <a:blip r:embed="rId1"/>
          <a:stretch>
            <a:fillRect/>
          </a:stretch>
        </p:blipFill>
        <p:spPr>
          <a:xfrm>
            <a:off x="179388" y="1341438"/>
            <a:ext cx="8748712" cy="4319587"/>
          </a:xfrm>
          <a:prstGeom prst="rect">
            <a:avLst/>
          </a:prstGeom>
          <a:noFill/>
          <a:ln w="9525">
            <a:noFill/>
          </a:ln>
        </p:spPr>
      </p:pic>
    </p:spTree>
  </p:cSld>
  <p:clrMapOvr>
    <a:masterClrMapping/>
  </p:clrMapOvr>
  <p:transition spd="med"/>
  <p:timing>
    <p:tnLst>
      <p:par>
        <p:cTn id="1" dur="indefinite"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p:sp>
        <p:nvSpPr>
          <p:cNvPr id="33793" name="Text Box 33792"/>
          <p:cNvSpPr txBox="1"/>
          <p:nvPr/>
        </p:nvSpPr>
        <p:spPr>
          <a:xfrm>
            <a:off x="457200" y="277813"/>
            <a:ext cx="8229600" cy="1139825"/>
          </a:xfrm>
          <a:prstGeom prst="rect">
            <a:avLst/>
          </a:prstGeom>
          <a:noFill/>
          <a:ln w="9525">
            <a:noFill/>
          </a:ln>
        </p:spPr>
        <p:txBody>
          <a:bodyPr wrap="square" lIns="90000" tIns="46800" rIns="90000" bIns="46800" anchor="ctr" anchorCtr="1"/>
          <a:p>
            <a:pPr algn="ct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4400" b="1" dirty="0" err="1">
                <a:solidFill>
                  <a:srgbClr val="D9D9FF"/>
                </a:solidFill>
                <a:effectLst>
                  <a:outerShdw blurRad="38100" dist="38100" dir="2700000">
                    <a:srgbClr val="000000"/>
                  </a:outerShdw>
                </a:effectLst>
              </a:rPr>
              <a:t>DES Decryption</a:t>
            </a:r>
            <a:endParaRPr lang="en-US" altLang="x-none" sz="4400" b="1" dirty="0" err="1">
              <a:solidFill>
                <a:srgbClr val="D9D9FF"/>
              </a:solidFill>
              <a:effectLst>
                <a:outerShdw blurRad="38100" dist="38100" dir="2700000">
                  <a:srgbClr val="000000"/>
                </a:outerShdw>
              </a:effectLst>
            </a:endParaRPr>
          </a:p>
        </p:txBody>
      </p:sp>
      <p:sp>
        <p:nvSpPr>
          <p:cNvPr id="33794" name="Text Box 33793"/>
          <p:cNvSpPr txBox="1"/>
          <p:nvPr/>
        </p:nvSpPr>
        <p:spPr>
          <a:xfrm>
            <a:off x="457200" y="1676400"/>
            <a:ext cx="8229600" cy="4454525"/>
          </a:xfrm>
          <a:prstGeom prst="rect">
            <a:avLst/>
          </a:prstGeom>
          <a:noFill/>
          <a:ln w="9525">
            <a:noFill/>
          </a:ln>
        </p:spPr>
        <p:txBody>
          <a:bodyPr wrap="square" lIns="90000" tIns="46800" rIns="90000" bIns="46800" anchor="t" anchorCtr="0"/>
          <a:p>
            <a:pPr marL="339725" indent="-339725" defTabSz="457200">
              <a:spcBef>
                <a:spcPts val="7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2800" dirty="0" err="1">
                <a:solidFill>
                  <a:srgbClr val="FFFFFF"/>
                </a:solidFill>
                <a:effectLst>
                  <a:outerShdw blurRad="38100" dist="38100" dir="2700000">
                    <a:srgbClr val="000000"/>
                  </a:outerShdw>
                </a:effectLst>
              </a:rPr>
              <a:t>decrypt must unwind steps of data computation </a:t>
            </a:r>
            <a:endParaRPr lang="en-AU" altLang="x-none" sz="2800" dirty="0" err="1">
              <a:solidFill>
                <a:srgbClr val="FFFFFF"/>
              </a:solidFill>
              <a:effectLst>
                <a:outerShdw blurRad="38100" dist="38100" dir="2700000">
                  <a:srgbClr val="000000"/>
                </a:outerShdw>
              </a:effectLst>
            </a:endParaRPr>
          </a:p>
          <a:p>
            <a:pPr marL="339725" indent="-339725" defTabSz="457200">
              <a:spcBef>
                <a:spcPts val="7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2800" dirty="0" err="1">
                <a:solidFill>
                  <a:srgbClr val="FFFFFF"/>
                </a:solidFill>
                <a:effectLst>
                  <a:outerShdw blurRad="38100" dist="38100" dir="2700000">
                    <a:srgbClr val="000000"/>
                  </a:outerShdw>
                </a:effectLst>
              </a:rPr>
              <a:t>with Feistel design, do encryption steps again  using subkeys in reverse order (SK16 … SK1)</a:t>
            </a:r>
            <a:endParaRPr lang="en-AU" altLang="x-none" sz="2800" dirty="0" err="1">
              <a:solidFill>
                <a:srgbClr val="FFFFFF"/>
              </a:solidFill>
              <a:effectLst>
                <a:outerShdw blurRad="38100" dist="38100" dir="2700000">
                  <a:srgbClr val="000000"/>
                </a:outerShdw>
              </a:effectLst>
            </a:endParaRPr>
          </a:p>
          <a:p>
            <a:pPr marL="739775" lvl="1" indent="-282575" defTabSz="457200" rtl="0" eaLnBrk="1" hangingPunct="1">
              <a:lnSpc>
                <a:spcPct val="100000"/>
              </a:lnSpc>
              <a:spcBef>
                <a:spcPts val="6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24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IP undoes final FP step of encryption </a:t>
            </a:r>
            <a:endParaRPr lang="en-AU" altLang="x-none" sz="24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marL="739775" lvl="1" indent="-282575" defTabSz="457200" rtl="0" eaLnBrk="1" hangingPunct="1">
              <a:lnSpc>
                <a:spcPct val="100000"/>
              </a:lnSpc>
              <a:spcBef>
                <a:spcPts val="6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24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1st round with SK16 undoes 16th encrypt round</a:t>
            </a:r>
            <a:endParaRPr lang="en-AU" altLang="x-none" sz="24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marL="739775" lvl="1" indent="-282575" defTabSz="457200" rtl="0" eaLnBrk="1" hangingPunct="1">
              <a:lnSpc>
                <a:spcPct val="100000"/>
              </a:lnSpc>
              <a:spcBef>
                <a:spcPts val="6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24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a:t>
            </a:r>
            <a:endParaRPr lang="en-US" altLang="x-none" sz="24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marL="739775" lvl="1" indent="-282575" defTabSz="457200" rtl="0" eaLnBrk="1" hangingPunct="1">
              <a:lnSpc>
                <a:spcPct val="100000"/>
              </a:lnSpc>
              <a:spcBef>
                <a:spcPts val="6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24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16th round with SK1 undoes 1st encrypt round </a:t>
            </a:r>
            <a:endParaRPr lang="en-AU" altLang="x-none" sz="24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marL="739775" lvl="1" indent="-282575" defTabSz="457200" rtl="0" eaLnBrk="1" hangingPunct="1">
              <a:lnSpc>
                <a:spcPct val="100000"/>
              </a:lnSpc>
              <a:spcBef>
                <a:spcPts val="6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24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then final FP undoes initial encryption IP </a:t>
            </a:r>
            <a:endParaRPr lang="en-AU" altLang="x-none" sz="24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marL="739775" lvl="1" indent="-282575" defTabSz="457200" rtl="0" eaLnBrk="1" hangingPunct="1">
              <a:lnSpc>
                <a:spcPct val="100000"/>
              </a:lnSpc>
              <a:spcBef>
                <a:spcPts val="6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24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thus recovering original data value </a:t>
            </a:r>
            <a:endParaRPr lang="en-AU" altLang="x-none" sz="24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p:txBody>
      </p:sp>
    </p:spTree>
  </p:cSld>
  <p:clrMapOvr>
    <a:masterClrMapping/>
  </p:clrMapOvr>
  <p:transition spd="med"/>
  <p:timing>
    <p:tnLst>
      <p:par>
        <p:cTn id="1" dur="indefinite"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p:sp>
        <p:nvSpPr>
          <p:cNvPr id="7169" name="Text Box 7168"/>
          <p:cNvSpPr txBox="1"/>
          <p:nvPr/>
        </p:nvSpPr>
        <p:spPr>
          <a:xfrm>
            <a:off x="457200" y="277813"/>
            <a:ext cx="8229600" cy="1139825"/>
          </a:xfrm>
          <a:prstGeom prst="rect">
            <a:avLst/>
          </a:prstGeom>
          <a:noFill/>
          <a:ln w="9525">
            <a:noFill/>
          </a:ln>
        </p:spPr>
        <p:txBody>
          <a:bodyPr wrap="square" lIns="90000" tIns="46800" rIns="90000" bIns="46800" anchor="ctr" anchorCtr="1"/>
          <a:p>
            <a:pPr algn="ct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4400" b="1" dirty="0" err="1">
                <a:solidFill>
                  <a:srgbClr val="D9D9FF"/>
                </a:solidFill>
                <a:effectLst>
                  <a:outerShdw blurRad="38100" dist="38100" dir="2700000">
                    <a:srgbClr val="000000"/>
                  </a:outerShdw>
                </a:effectLst>
              </a:rPr>
              <a:t>Block vs Stream Ciphers</a:t>
            </a:r>
            <a:endParaRPr lang="en-US" altLang="x-none" sz="4400" b="1" dirty="0" err="1">
              <a:solidFill>
                <a:srgbClr val="D9D9FF"/>
              </a:solidFill>
              <a:effectLst>
                <a:outerShdw blurRad="38100" dist="38100" dir="2700000">
                  <a:srgbClr val="000000"/>
                </a:outerShdw>
              </a:effectLst>
            </a:endParaRPr>
          </a:p>
        </p:txBody>
      </p:sp>
      <p:sp>
        <p:nvSpPr>
          <p:cNvPr id="7170" name="Text Box 7169"/>
          <p:cNvSpPr txBox="1"/>
          <p:nvPr/>
        </p:nvSpPr>
        <p:spPr>
          <a:xfrm>
            <a:off x="457200" y="1524000"/>
            <a:ext cx="8229600" cy="5029200"/>
          </a:xfrm>
          <a:prstGeom prst="rect">
            <a:avLst/>
          </a:prstGeom>
          <a:noFill/>
          <a:ln w="9525">
            <a:noFill/>
          </a:ln>
        </p:spPr>
        <p:txBody>
          <a:bodyPr wrap="square" lIns="90000" tIns="46800" rIns="90000" bIns="46800" anchor="t" anchorCtr="0"/>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block ciphers process messages in blocks, each of which is then en/decrypted </a:t>
            </a:r>
            <a:endParaRPr lang="en-AU" altLang="x-none" sz="3200" dirty="0" err="1">
              <a:solidFill>
                <a:srgbClr val="FFFFFF"/>
              </a:solidFill>
              <a:effectLst>
                <a:outerShdw blurRad="38100" dist="38100" dir="2700000">
                  <a:srgbClr val="000000"/>
                </a:outerShdw>
              </a:effectLst>
            </a:endParaRPr>
          </a:p>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like a substitution on very big characters</a:t>
            </a:r>
            <a:endParaRPr lang="en-AU" altLang="x-none" sz="3200" dirty="0" err="1">
              <a:solidFill>
                <a:srgbClr val="FFFFFF"/>
              </a:solidFill>
              <a:effectLst>
                <a:outerShdw blurRad="38100" dist="38100" dir="2700000">
                  <a:srgbClr val="000000"/>
                </a:outerShdw>
              </a:effectLst>
            </a:endParaRPr>
          </a:p>
          <a:p>
            <a:pPr marL="739775" lvl="1" indent="-282575" defTabSz="457200" rtl="0" eaLnBrk="1" hangingPunct="1">
              <a:lnSpc>
                <a:spcPct val="100000"/>
              </a:lnSpc>
              <a:spcBef>
                <a:spcPts val="7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64-bits or more </a:t>
            </a:r>
            <a:endParaRPr lang="en-AU"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3200" dirty="0" err="1">
                <a:solidFill>
                  <a:srgbClr val="FFFFFF"/>
                </a:solidFill>
                <a:effectLst>
                  <a:outerShdw blurRad="38100" dist="38100" dir="2700000">
                    <a:srgbClr val="000000"/>
                  </a:outerShdw>
                </a:effectLst>
              </a:rPr>
              <a:t>stream ciphers </a:t>
            </a:r>
            <a:r>
              <a:rPr lang="en-AU" altLang="x-none" sz="3200" dirty="0" err="1">
                <a:solidFill>
                  <a:srgbClr val="FFFFFF"/>
                </a:solidFill>
                <a:effectLst>
                  <a:outerShdw blurRad="38100" dist="38100" dir="2700000">
                    <a:srgbClr val="000000"/>
                  </a:outerShdw>
                </a:effectLst>
              </a:rPr>
              <a:t>process messages a bit or byte at a time when en/decrypting</a:t>
            </a:r>
            <a:endParaRPr lang="en-AU" altLang="x-none" sz="3200" dirty="0" err="1">
              <a:solidFill>
                <a:srgbClr val="FFFFFF"/>
              </a:solidFill>
              <a:effectLst>
                <a:outerShdw blurRad="38100" dist="38100" dir="2700000">
                  <a:srgbClr val="000000"/>
                </a:outerShdw>
              </a:effectLst>
            </a:endParaRPr>
          </a:p>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3200" dirty="0" err="1">
                <a:solidFill>
                  <a:srgbClr val="FFFFFF"/>
                </a:solidFill>
                <a:effectLst>
                  <a:outerShdw blurRad="38100" dist="38100" dir="2700000">
                    <a:srgbClr val="000000"/>
                  </a:outerShdw>
                </a:effectLst>
              </a:rPr>
              <a:t>many current ciphers are block ciphers</a:t>
            </a:r>
            <a:endParaRPr lang="en-US" altLang="x-none" sz="3200" dirty="0" err="1">
              <a:solidFill>
                <a:srgbClr val="FFFFFF"/>
              </a:solidFill>
              <a:effectLst>
                <a:outerShdw blurRad="38100" dist="38100" dir="2700000">
                  <a:srgbClr val="000000"/>
                </a:outerShdw>
              </a:effectLst>
            </a:endParaRPr>
          </a:p>
          <a:p>
            <a:pPr marL="739775" lvl="1" indent="-282575" defTabSz="457200" rtl="0" eaLnBrk="1" hangingPunct="1">
              <a:lnSpc>
                <a:spcPct val="100000"/>
              </a:lnSpc>
              <a:spcBef>
                <a:spcPts val="7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better analysed</a:t>
            </a:r>
            <a:endParaRPr lang="en-US"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marL="739775" lvl="1" indent="-282575" defTabSz="457200" rtl="0" eaLnBrk="1" hangingPunct="1">
              <a:lnSpc>
                <a:spcPct val="100000"/>
              </a:lnSpc>
              <a:spcBef>
                <a:spcPts val="7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broader range of applications</a:t>
            </a:r>
            <a:endParaRPr lang="en-US"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p:txBody>
      </p:sp>
    </p:spTree>
  </p:cSld>
  <p:clrMapOvr>
    <a:masterClrMapping/>
  </p:clrMapOvr>
  <p:transition spd="med"/>
  <p:timing>
    <p:tnLst>
      <p:par>
        <p:cTn id="1" dur="indefinite"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p:sp>
        <p:nvSpPr>
          <p:cNvPr id="34817" name="Text Box 34816"/>
          <p:cNvSpPr txBox="1"/>
          <p:nvPr/>
        </p:nvSpPr>
        <p:spPr>
          <a:xfrm>
            <a:off x="457200" y="277813"/>
            <a:ext cx="8229600" cy="1139825"/>
          </a:xfrm>
          <a:prstGeom prst="rect">
            <a:avLst/>
          </a:prstGeom>
          <a:noFill/>
          <a:ln w="9525">
            <a:noFill/>
          </a:ln>
        </p:spPr>
        <p:txBody>
          <a:bodyPr wrap="square" lIns="90000" tIns="46800" rIns="90000" bIns="46800" anchor="ctr" anchorCtr="1"/>
          <a:p>
            <a:pPr algn="ct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4400" b="1" dirty="0" err="1">
                <a:solidFill>
                  <a:srgbClr val="D9D9FF"/>
                </a:solidFill>
                <a:effectLst>
                  <a:outerShdw blurRad="38100" dist="38100" dir="2700000">
                    <a:srgbClr val="000000"/>
                  </a:outerShdw>
                </a:effectLst>
              </a:rPr>
              <a:t>DES Round Decryption</a:t>
            </a:r>
            <a:endParaRPr lang="en-US" altLang="x-none" sz="4400" b="1" dirty="0" err="1">
              <a:solidFill>
                <a:srgbClr val="D9D9FF"/>
              </a:solidFill>
              <a:effectLst>
                <a:outerShdw blurRad="38100" dist="38100" dir="2700000">
                  <a:srgbClr val="000000"/>
                </a:outerShdw>
              </a:effectLst>
            </a:endParaRPr>
          </a:p>
        </p:txBody>
      </p:sp>
      <p:sp>
        <p:nvSpPr>
          <p:cNvPr id="34818" name="Rectangles 34817"/>
          <p:cNvSpPr/>
          <p:nvPr/>
        </p:nvSpPr>
        <p:spPr>
          <a:xfrm>
            <a:off x="0" y="1819275"/>
            <a:ext cx="9144000" cy="1588"/>
          </a:xfrm>
          <a:prstGeom prst="rect">
            <a:avLst/>
          </a:prstGeom>
          <a:noFill/>
          <a:ln w="9525">
            <a:noFill/>
          </a:ln>
        </p:spPr>
        <p:txBody>
          <a:bodyPr/>
          <a:p>
            <a:endParaRPr lang="en-US"/>
          </a:p>
        </p:txBody>
      </p:sp>
      <p:graphicFrame>
        <p:nvGraphicFramePr>
          <p:cNvPr id="34819" name="Object 34818"/>
          <p:cNvGraphicFramePr>
            <a:graphicFrameLocks noChangeAspect="1"/>
          </p:cNvGraphicFramePr>
          <p:nvPr/>
        </p:nvGraphicFramePr>
        <p:xfrm>
          <a:off x="468313" y="1557338"/>
          <a:ext cx="8064500" cy="4368800"/>
        </p:xfrm>
        <a:graphic>
          <a:graphicData uri="http://schemas.openxmlformats.org/presentationml/2006/ole">
            <mc:AlternateContent xmlns:mc="http://schemas.openxmlformats.org/markup-compatibility/2006">
              <mc:Choice xmlns:v="urn:schemas-microsoft-com:vml" Requires="v">
                <p:oleObj spid="_x0000_s3083" name="" r:id="rId1" imgW="7988300" imgH="4330700" progId="">
                  <p:embed/>
                </p:oleObj>
              </mc:Choice>
              <mc:Fallback>
                <p:oleObj name="" r:id="rId1" imgW="7988300" imgH="4330700" progId="">
                  <p:embed/>
                  <p:pic>
                    <p:nvPicPr>
                      <p:cNvPr id="0" name="Picture 3082"/>
                      <p:cNvPicPr/>
                      <p:nvPr/>
                    </p:nvPicPr>
                    <p:blipFill>
                      <a:blip r:embed="rId2"/>
                      <a:stretch>
                        <a:fillRect/>
                      </a:stretch>
                    </p:blipFill>
                    <p:spPr>
                      <a:xfrm>
                        <a:off x="468313" y="1557338"/>
                        <a:ext cx="8064500" cy="4368800"/>
                      </a:xfrm>
                      <a:prstGeom prst="rect">
                        <a:avLst/>
                      </a:prstGeom>
                      <a:noFill/>
                      <a:ln w="38100">
                        <a:noFill/>
                        <a:miter/>
                      </a:ln>
                    </p:spPr>
                  </p:pic>
                </p:oleObj>
              </mc:Fallback>
            </mc:AlternateContent>
          </a:graphicData>
        </a:graphic>
      </p:graphicFrame>
    </p:spTree>
  </p:cSld>
  <p:clrMapOvr>
    <a:masterClrMapping/>
  </p:clrMapOvr>
  <p:transition spd="med"/>
  <p:timing>
    <p:tnLst>
      <p:par>
        <p:cTn id="1" dur="indefinite"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p:sp>
        <p:nvSpPr>
          <p:cNvPr id="35841" name="Text Box 35840"/>
          <p:cNvSpPr txBox="1"/>
          <p:nvPr/>
        </p:nvSpPr>
        <p:spPr>
          <a:xfrm>
            <a:off x="457200" y="277813"/>
            <a:ext cx="8229600" cy="1139825"/>
          </a:xfrm>
          <a:prstGeom prst="rect">
            <a:avLst/>
          </a:prstGeom>
          <a:noFill/>
          <a:ln w="9525">
            <a:noFill/>
          </a:ln>
        </p:spPr>
        <p:txBody>
          <a:bodyPr wrap="square" lIns="90000" tIns="46800" rIns="90000" bIns="46800" anchor="ctr" anchorCtr="1"/>
          <a:p>
            <a:pPr algn="ct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sz="4400" b="1" dirty="0" err="1">
                <a:solidFill>
                  <a:srgbClr val="D9D9FF"/>
                </a:solidFill>
                <a:effectLst>
                  <a:outerShdw blurRad="38100" dist="38100" dir="2700000">
                    <a:srgbClr val="000000"/>
                  </a:outerShdw>
                </a:effectLst>
              </a:rPr>
              <a:t>DES Example</a:t>
            </a:r>
            <a:endParaRPr lang="en-AU" altLang="x-none" sz="4400" b="1" dirty="0" err="1">
              <a:solidFill>
                <a:srgbClr val="D9D9FF"/>
              </a:solidFill>
              <a:effectLst>
                <a:outerShdw blurRad="38100" dist="38100" dir="2700000">
                  <a:srgbClr val="000000"/>
                </a:outerShdw>
              </a:effectLst>
            </a:endParaRPr>
          </a:p>
        </p:txBody>
      </p:sp>
      <p:pic>
        <p:nvPicPr>
          <p:cNvPr id="35842" name="Picture 35841"/>
          <p:cNvPicPr>
            <a:picLocks noChangeAspect="1"/>
          </p:cNvPicPr>
          <p:nvPr/>
        </p:nvPicPr>
        <p:blipFill>
          <a:blip r:embed="rId1"/>
          <a:stretch>
            <a:fillRect/>
          </a:stretch>
        </p:blipFill>
        <p:spPr>
          <a:xfrm>
            <a:off x="1752600" y="1524000"/>
            <a:ext cx="5422900" cy="5080000"/>
          </a:xfrm>
          <a:prstGeom prst="rect">
            <a:avLst/>
          </a:prstGeom>
          <a:noFill/>
          <a:ln w="9525">
            <a:noFill/>
          </a:ln>
        </p:spPr>
      </p:pic>
    </p:spTree>
  </p:cSld>
  <p:clrMapOvr>
    <a:masterClrMapping/>
  </p:clrMapOvr>
  <p:transition spd="med"/>
  <p:timing>
    <p:tnLst>
      <p:par>
        <p:cTn id="1" dur="indefinite"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p:sp>
        <p:nvSpPr>
          <p:cNvPr id="36865" name="Text Box 36864"/>
          <p:cNvSpPr txBox="1"/>
          <p:nvPr/>
        </p:nvSpPr>
        <p:spPr>
          <a:xfrm>
            <a:off x="457200" y="277813"/>
            <a:ext cx="8229600" cy="1139825"/>
          </a:xfrm>
          <a:prstGeom prst="rect">
            <a:avLst/>
          </a:prstGeom>
          <a:noFill/>
          <a:ln w="9525">
            <a:noFill/>
          </a:ln>
        </p:spPr>
        <p:txBody>
          <a:bodyPr wrap="square" lIns="90000" tIns="46800" rIns="90000" bIns="46800" anchor="ctr" anchorCtr="1"/>
          <a:p>
            <a:pPr algn="ct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4400" b="1" dirty="0" err="1">
                <a:solidFill>
                  <a:srgbClr val="D9D9FF"/>
                </a:solidFill>
                <a:effectLst>
                  <a:outerShdw blurRad="38100" dist="38100" dir="2700000">
                    <a:srgbClr val="000000"/>
                  </a:outerShdw>
                </a:effectLst>
              </a:rPr>
              <a:t>Avalanche Effect </a:t>
            </a:r>
            <a:endParaRPr lang="en-US" altLang="x-none" sz="4400" b="1" dirty="0" err="1">
              <a:solidFill>
                <a:srgbClr val="D9D9FF"/>
              </a:solidFill>
              <a:effectLst>
                <a:outerShdw blurRad="38100" dist="38100" dir="2700000">
                  <a:srgbClr val="000000"/>
                </a:outerShdw>
              </a:effectLst>
            </a:endParaRPr>
          </a:p>
        </p:txBody>
      </p:sp>
      <p:sp>
        <p:nvSpPr>
          <p:cNvPr id="36866" name="Text Box 36865"/>
          <p:cNvSpPr txBox="1"/>
          <p:nvPr/>
        </p:nvSpPr>
        <p:spPr>
          <a:xfrm>
            <a:off x="457200" y="1676400"/>
            <a:ext cx="8229600" cy="4454525"/>
          </a:xfrm>
          <a:prstGeom prst="rect">
            <a:avLst/>
          </a:prstGeom>
          <a:noFill/>
          <a:ln w="9525">
            <a:noFill/>
          </a:ln>
        </p:spPr>
        <p:txBody>
          <a:bodyPr wrap="square" lIns="90000" tIns="46800" rIns="90000" bIns="46800" anchor="t" anchorCtr="0"/>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3200" dirty="0" err="1">
                <a:solidFill>
                  <a:srgbClr val="FFFFFF"/>
                </a:solidFill>
                <a:effectLst>
                  <a:outerShdw blurRad="38100" dist="38100" dir="2700000">
                    <a:srgbClr val="000000"/>
                  </a:outerShdw>
                </a:effectLst>
              </a:rPr>
              <a:t>key desirable property of encryption alg</a:t>
            </a:r>
            <a:endParaRPr lang="en-US" altLang="x-none" sz="3200" dirty="0" err="1">
              <a:solidFill>
                <a:srgbClr val="FFFFFF"/>
              </a:solidFill>
              <a:effectLst>
                <a:outerShdw blurRad="38100" dist="38100" dir="2700000">
                  <a:srgbClr val="000000"/>
                </a:outerShdw>
              </a:effectLst>
            </a:endParaRPr>
          </a:p>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where a change of </a:t>
            </a:r>
            <a:r>
              <a:rPr lang="en-AU" altLang="x-none" sz="3200" b="1" dirty="0" err="1">
                <a:solidFill>
                  <a:srgbClr val="FFFFFF"/>
                </a:solidFill>
                <a:effectLst>
                  <a:outerShdw blurRad="38100" dist="38100" dir="2700000">
                    <a:srgbClr val="000000"/>
                  </a:outerShdw>
                </a:effectLst>
              </a:rPr>
              <a:t>one </a:t>
            </a:r>
            <a:r>
              <a:rPr lang="en-AU" altLang="x-none" sz="3200" dirty="0" err="1">
                <a:solidFill>
                  <a:srgbClr val="FFFFFF"/>
                </a:solidFill>
                <a:effectLst>
                  <a:outerShdw blurRad="38100" dist="38100" dir="2700000">
                    <a:srgbClr val="000000"/>
                  </a:outerShdw>
                </a:effectLst>
              </a:rPr>
              <a:t>input or key bit results in changing approx </a:t>
            </a:r>
            <a:r>
              <a:rPr lang="en-AU" altLang="x-none" sz="3200" b="1" dirty="0" err="1">
                <a:solidFill>
                  <a:srgbClr val="FFFFFF"/>
                </a:solidFill>
                <a:effectLst>
                  <a:outerShdw blurRad="38100" dist="38100" dir="2700000">
                    <a:srgbClr val="000000"/>
                  </a:outerShdw>
                </a:effectLst>
              </a:rPr>
              <a:t>half</a:t>
            </a:r>
            <a:r>
              <a:rPr lang="en-AU" altLang="x-none" sz="3200" dirty="0" err="1">
                <a:solidFill>
                  <a:srgbClr val="FFFFFF"/>
                </a:solidFill>
                <a:effectLst>
                  <a:outerShdw blurRad="38100" dist="38100" dir="2700000">
                    <a:srgbClr val="000000"/>
                  </a:outerShdw>
                </a:effectLst>
              </a:rPr>
              <a:t> output bits</a:t>
            </a:r>
            <a:endParaRPr lang="en-AU" altLang="x-none" sz="3200" dirty="0" err="1">
              <a:solidFill>
                <a:srgbClr val="FFFFFF"/>
              </a:solidFill>
              <a:effectLst>
                <a:outerShdw blurRad="38100" dist="38100" dir="2700000">
                  <a:srgbClr val="000000"/>
                </a:outerShdw>
              </a:effectLst>
            </a:endParaRPr>
          </a:p>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3200" dirty="0" err="1">
                <a:solidFill>
                  <a:srgbClr val="FFFFFF"/>
                </a:solidFill>
                <a:effectLst>
                  <a:outerShdw blurRad="38100" dist="38100" dir="2700000">
                    <a:srgbClr val="000000"/>
                  </a:outerShdw>
                </a:effectLst>
              </a:rPr>
              <a:t>making attempts to “home-in” by guessing keys impossible</a:t>
            </a:r>
            <a:endParaRPr lang="en-US" altLang="x-none" sz="3200" dirty="0" err="1">
              <a:solidFill>
                <a:srgbClr val="FFFFFF"/>
              </a:solidFill>
              <a:effectLst>
                <a:outerShdw blurRad="38100" dist="38100" dir="2700000">
                  <a:srgbClr val="000000"/>
                </a:outerShdw>
              </a:effectLst>
            </a:endParaRPr>
          </a:p>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3200" dirty="0" err="1">
                <a:solidFill>
                  <a:srgbClr val="FFFFFF"/>
                </a:solidFill>
                <a:effectLst>
                  <a:outerShdw blurRad="38100" dist="38100" dir="2700000">
                    <a:srgbClr val="000000"/>
                  </a:outerShdw>
                </a:effectLst>
              </a:rPr>
              <a:t>DES exhibits strong avalanche</a:t>
            </a:r>
            <a:endParaRPr lang="en-US" altLang="x-none" sz="3200" dirty="0" err="1">
              <a:solidFill>
                <a:srgbClr val="FFFFFF"/>
              </a:solidFill>
              <a:effectLst>
                <a:outerShdw blurRad="38100" dist="38100" dir="2700000">
                  <a:srgbClr val="000000"/>
                </a:outerShdw>
              </a:effectLst>
            </a:endParaRPr>
          </a:p>
        </p:txBody>
      </p:sp>
    </p:spTree>
  </p:cSld>
  <p:clrMapOvr>
    <a:masterClrMapping/>
  </p:clrMapOvr>
  <p:transition spd="med"/>
  <p:timing>
    <p:tnLst>
      <p:par>
        <p:cTn id="1" dur="indefinite"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p:sp>
        <p:nvSpPr>
          <p:cNvPr id="37889" name="Text Box 37888"/>
          <p:cNvSpPr txBox="1"/>
          <p:nvPr/>
        </p:nvSpPr>
        <p:spPr>
          <a:xfrm>
            <a:off x="457200" y="277813"/>
            <a:ext cx="8229600" cy="1139825"/>
          </a:xfrm>
          <a:prstGeom prst="rect">
            <a:avLst/>
          </a:prstGeom>
          <a:noFill/>
          <a:ln w="9525">
            <a:noFill/>
          </a:ln>
        </p:spPr>
        <p:txBody>
          <a:bodyPr wrap="square" lIns="90000" tIns="46800" rIns="90000" bIns="46800" anchor="ctr" anchorCtr="1"/>
          <a:p>
            <a:pPr algn="ct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4400" b="1" dirty="0" err="1">
                <a:solidFill>
                  <a:srgbClr val="D9D9FF"/>
                </a:solidFill>
                <a:effectLst>
                  <a:outerShdw blurRad="38100" dist="38100" dir="2700000">
                    <a:srgbClr val="000000"/>
                  </a:outerShdw>
                </a:effectLst>
              </a:rPr>
              <a:t>Avalanche in DES</a:t>
            </a:r>
            <a:endParaRPr lang="en-US" altLang="x-none" sz="4400" b="1" dirty="0" err="1">
              <a:solidFill>
                <a:srgbClr val="D9D9FF"/>
              </a:solidFill>
              <a:effectLst>
                <a:outerShdw blurRad="38100" dist="38100" dir="2700000">
                  <a:srgbClr val="000000"/>
                </a:outerShdw>
              </a:effectLst>
            </a:endParaRPr>
          </a:p>
        </p:txBody>
      </p:sp>
      <p:pic>
        <p:nvPicPr>
          <p:cNvPr id="37890" name="Picture 37889"/>
          <p:cNvPicPr>
            <a:picLocks noChangeAspect="1"/>
          </p:cNvPicPr>
          <p:nvPr/>
        </p:nvPicPr>
        <p:blipFill>
          <a:blip r:embed="rId1"/>
          <a:stretch>
            <a:fillRect/>
          </a:stretch>
        </p:blipFill>
        <p:spPr>
          <a:xfrm>
            <a:off x="1600200" y="1524000"/>
            <a:ext cx="5562600" cy="4711700"/>
          </a:xfrm>
          <a:prstGeom prst="rect">
            <a:avLst/>
          </a:prstGeom>
          <a:noFill/>
          <a:ln w="9525">
            <a:noFill/>
          </a:ln>
        </p:spPr>
      </p:pic>
    </p:spTree>
  </p:cSld>
  <p:clrMapOvr>
    <a:masterClrMapping/>
  </p:clrMapOvr>
  <p:transition spd="med"/>
  <p:timing>
    <p:tnLst>
      <p:par>
        <p:cTn id="1" dur="indefinite"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p:sp>
        <p:nvSpPr>
          <p:cNvPr id="38913" name="Text Box 38912"/>
          <p:cNvSpPr txBox="1"/>
          <p:nvPr/>
        </p:nvSpPr>
        <p:spPr>
          <a:xfrm>
            <a:off x="457200" y="277813"/>
            <a:ext cx="8229600" cy="1139825"/>
          </a:xfrm>
          <a:prstGeom prst="rect">
            <a:avLst/>
          </a:prstGeom>
          <a:noFill/>
          <a:ln w="9525">
            <a:noFill/>
          </a:ln>
        </p:spPr>
        <p:txBody>
          <a:bodyPr wrap="square" lIns="90000" tIns="46800" rIns="90000" bIns="46800" anchor="ctr" anchorCtr="1"/>
          <a:p>
            <a:pPr algn="ct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4400" b="1" dirty="0" err="1">
                <a:solidFill>
                  <a:srgbClr val="D9D9FF"/>
                </a:solidFill>
                <a:effectLst>
                  <a:outerShdw blurRad="38100" dist="38100" dir="2700000">
                    <a:srgbClr val="000000"/>
                  </a:outerShdw>
                </a:effectLst>
              </a:rPr>
              <a:t>Strength of DES – Key Size</a:t>
            </a:r>
            <a:endParaRPr lang="en-US" altLang="x-none" sz="4400" b="1" dirty="0" err="1">
              <a:solidFill>
                <a:srgbClr val="D9D9FF"/>
              </a:solidFill>
              <a:effectLst>
                <a:outerShdw blurRad="38100" dist="38100" dir="2700000">
                  <a:srgbClr val="000000"/>
                </a:outerShdw>
              </a:effectLst>
            </a:endParaRPr>
          </a:p>
        </p:txBody>
      </p:sp>
      <p:sp>
        <p:nvSpPr>
          <p:cNvPr id="38914" name="Text Box 38913"/>
          <p:cNvSpPr txBox="1"/>
          <p:nvPr/>
        </p:nvSpPr>
        <p:spPr>
          <a:xfrm>
            <a:off x="457200" y="1676400"/>
            <a:ext cx="8229600" cy="4479925"/>
          </a:xfrm>
          <a:prstGeom prst="rect">
            <a:avLst/>
          </a:prstGeom>
          <a:noFill/>
          <a:ln w="9525">
            <a:noFill/>
          </a:ln>
        </p:spPr>
        <p:txBody>
          <a:bodyPr wrap="square" lIns="90000" tIns="46800" rIns="90000" bIns="46800" anchor="t" anchorCtr="0"/>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3200" dirty="0" err="1">
                <a:solidFill>
                  <a:srgbClr val="FFFFFF"/>
                </a:solidFill>
                <a:effectLst>
                  <a:outerShdw blurRad="38100" dist="38100" dir="2700000">
                    <a:srgbClr val="000000"/>
                  </a:outerShdw>
                </a:effectLst>
              </a:rPr>
              <a:t>56-bit keys have 2</a:t>
            </a:r>
            <a:r>
              <a:rPr lang="en-US" altLang="x-none" sz="3200" baseline="30000" dirty="0" err="1">
                <a:solidFill>
                  <a:srgbClr val="FFFFFF"/>
                </a:solidFill>
                <a:effectLst>
                  <a:outerShdw blurRad="38100" dist="38100" dir="2700000">
                    <a:srgbClr val="000000"/>
                  </a:outerShdw>
                </a:effectLst>
              </a:rPr>
              <a:t>56</a:t>
            </a:r>
            <a:r>
              <a:rPr lang="en-US" altLang="x-none" sz="3200" dirty="0" err="1">
                <a:solidFill>
                  <a:srgbClr val="FFFFFF"/>
                </a:solidFill>
                <a:effectLst>
                  <a:outerShdw blurRad="38100" dist="38100" dir="2700000">
                    <a:srgbClr val="000000"/>
                  </a:outerShdw>
                </a:effectLst>
              </a:rPr>
              <a:t> = 7.2 x 10</a:t>
            </a:r>
            <a:r>
              <a:rPr lang="en-US" altLang="x-none" sz="3200" baseline="30000" dirty="0" err="1">
                <a:solidFill>
                  <a:srgbClr val="FFFFFF"/>
                </a:solidFill>
                <a:effectLst>
                  <a:outerShdw blurRad="38100" dist="38100" dir="2700000">
                    <a:srgbClr val="000000"/>
                  </a:outerShdw>
                </a:effectLst>
              </a:rPr>
              <a:t>16</a:t>
            </a:r>
            <a:r>
              <a:rPr lang="en-US" altLang="x-none" sz="3200" dirty="0" err="1">
                <a:solidFill>
                  <a:srgbClr val="FFFFFF"/>
                </a:solidFill>
                <a:effectLst>
                  <a:outerShdw blurRad="38100" dist="38100" dir="2700000">
                    <a:srgbClr val="000000"/>
                  </a:outerShdw>
                </a:effectLst>
              </a:rPr>
              <a:t> values</a:t>
            </a:r>
            <a:endParaRPr lang="en-US" altLang="x-none" sz="3200" dirty="0" err="1">
              <a:solidFill>
                <a:srgbClr val="FFFFFF"/>
              </a:solidFill>
              <a:effectLst>
                <a:outerShdw blurRad="38100" dist="38100" dir="2700000">
                  <a:srgbClr val="000000"/>
                </a:outerShdw>
              </a:effectLst>
            </a:endParaRPr>
          </a:p>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3200" dirty="0" err="1">
                <a:solidFill>
                  <a:srgbClr val="FFFFFF"/>
                </a:solidFill>
                <a:effectLst>
                  <a:outerShdw blurRad="38100" dist="38100" dir="2700000">
                    <a:srgbClr val="000000"/>
                  </a:outerShdw>
                </a:effectLst>
              </a:rPr>
              <a:t>brute force search looks hard</a:t>
            </a:r>
            <a:endParaRPr lang="en-US" altLang="x-none" sz="3200" dirty="0" err="1">
              <a:solidFill>
                <a:srgbClr val="FFFFFF"/>
              </a:solidFill>
              <a:effectLst>
                <a:outerShdw blurRad="38100" dist="38100" dir="2700000">
                  <a:srgbClr val="000000"/>
                </a:outerShdw>
              </a:effectLst>
            </a:endParaRPr>
          </a:p>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3200" dirty="0" err="1">
                <a:solidFill>
                  <a:srgbClr val="FFFFFF"/>
                </a:solidFill>
                <a:effectLst>
                  <a:outerShdw blurRad="38100" dist="38100" dir="2700000">
                    <a:srgbClr val="000000"/>
                  </a:outerShdw>
                </a:effectLst>
              </a:rPr>
              <a:t>recent advances have shown is possible</a:t>
            </a:r>
            <a:endParaRPr lang="en-US" altLang="x-none" sz="3200" dirty="0" err="1">
              <a:solidFill>
                <a:srgbClr val="FFFFFF"/>
              </a:solidFill>
              <a:effectLst>
                <a:outerShdw blurRad="38100" dist="38100" dir="2700000">
                  <a:srgbClr val="000000"/>
                </a:outerShdw>
              </a:effectLst>
            </a:endParaRPr>
          </a:p>
          <a:p>
            <a:pPr marL="739775" lvl="1" indent="-282575" defTabSz="457200" rtl="0" eaLnBrk="1" hangingPunct="1">
              <a:lnSpc>
                <a:spcPct val="100000"/>
              </a:lnSpc>
              <a:spcBef>
                <a:spcPts val="7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in 1997 on Internet in a few months </a:t>
            </a:r>
            <a:endParaRPr lang="en-AU"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marL="739775" lvl="1" indent="-282575" defTabSz="457200" rtl="0" eaLnBrk="1" hangingPunct="1">
              <a:lnSpc>
                <a:spcPct val="100000"/>
              </a:lnSpc>
              <a:spcBef>
                <a:spcPts val="7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in 1998 on dedicated h/w (EFF) in a few days </a:t>
            </a:r>
            <a:endParaRPr lang="en-AU"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marL="739775" lvl="1" indent="-282575" defTabSz="457200" rtl="0" eaLnBrk="1" hangingPunct="1">
              <a:lnSpc>
                <a:spcPct val="100000"/>
              </a:lnSpc>
              <a:spcBef>
                <a:spcPts val="7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in 1999 above combined in 22hrs!</a:t>
            </a:r>
            <a:endParaRPr lang="en-AU"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3200" dirty="0" err="1">
                <a:solidFill>
                  <a:srgbClr val="FFFFFF"/>
                </a:solidFill>
                <a:effectLst>
                  <a:outerShdw blurRad="38100" dist="38100" dir="2700000">
                    <a:srgbClr val="000000"/>
                  </a:outerShdw>
                </a:effectLst>
              </a:rPr>
              <a:t>still must be able to recognize plaintext</a:t>
            </a:r>
            <a:endParaRPr lang="en-US" altLang="x-none" sz="3200" dirty="0" err="1">
              <a:solidFill>
                <a:srgbClr val="FFFFFF"/>
              </a:solidFill>
              <a:effectLst>
                <a:outerShdw blurRad="38100" dist="38100" dir="2700000">
                  <a:srgbClr val="000000"/>
                </a:outerShdw>
              </a:effectLst>
            </a:endParaRPr>
          </a:p>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3200" dirty="0" err="1">
                <a:solidFill>
                  <a:srgbClr val="FFFFFF"/>
                </a:solidFill>
                <a:effectLst>
                  <a:outerShdw blurRad="38100" dist="38100" dir="2700000">
                    <a:srgbClr val="000000"/>
                  </a:outerShdw>
                </a:effectLst>
              </a:rPr>
              <a:t>must now consider alternatives to DES</a:t>
            </a:r>
            <a:endParaRPr lang="en-US" altLang="x-none" sz="3200" dirty="0" err="1">
              <a:solidFill>
                <a:srgbClr val="FFFFFF"/>
              </a:solidFill>
              <a:effectLst>
                <a:outerShdw blurRad="38100" dist="38100" dir="2700000">
                  <a:srgbClr val="000000"/>
                </a:outerShdw>
              </a:effectLst>
            </a:endParaRPr>
          </a:p>
        </p:txBody>
      </p:sp>
    </p:spTree>
  </p:cSld>
  <p:clrMapOvr>
    <a:masterClrMapping/>
  </p:clrMapOvr>
  <p:transition spd="med"/>
  <p:timing>
    <p:tnLst>
      <p:par>
        <p:cTn id="1" dur="indefinite"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p:sp>
        <p:nvSpPr>
          <p:cNvPr id="39937" name="Text Box 39936"/>
          <p:cNvSpPr txBox="1"/>
          <p:nvPr/>
        </p:nvSpPr>
        <p:spPr>
          <a:xfrm>
            <a:off x="457200" y="192088"/>
            <a:ext cx="8229600" cy="1311275"/>
          </a:xfrm>
          <a:prstGeom prst="rect">
            <a:avLst/>
          </a:prstGeom>
          <a:noFill/>
          <a:ln w="9525">
            <a:noFill/>
          </a:ln>
        </p:spPr>
        <p:txBody>
          <a:bodyPr wrap="square" lIns="90000" tIns="46800" rIns="90000" bIns="46800" anchor="ctr" anchorCtr="1"/>
          <a:p>
            <a:pPr algn="ct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4000" b="1" dirty="0" err="1">
                <a:solidFill>
                  <a:srgbClr val="D9D9FF"/>
                </a:solidFill>
                <a:effectLst>
                  <a:outerShdw blurRad="38100" dist="38100" dir="2700000">
                    <a:srgbClr val="000000"/>
                  </a:outerShdw>
                </a:effectLst>
              </a:rPr>
              <a:t>Strength of DES – Analytic Attacks</a:t>
            </a:r>
            <a:endParaRPr lang="en-US" altLang="x-none" sz="4000" b="1" dirty="0" err="1">
              <a:solidFill>
                <a:srgbClr val="D9D9FF"/>
              </a:solidFill>
              <a:effectLst>
                <a:outerShdw blurRad="38100" dist="38100" dir="2700000">
                  <a:srgbClr val="000000"/>
                </a:outerShdw>
              </a:effectLst>
            </a:endParaRPr>
          </a:p>
        </p:txBody>
      </p:sp>
      <p:sp>
        <p:nvSpPr>
          <p:cNvPr id="39938" name="Text Box 39937"/>
          <p:cNvSpPr txBox="1"/>
          <p:nvPr/>
        </p:nvSpPr>
        <p:spPr>
          <a:xfrm>
            <a:off x="457200" y="1676400"/>
            <a:ext cx="8229600" cy="4454525"/>
          </a:xfrm>
          <a:prstGeom prst="rect">
            <a:avLst/>
          </a:prstGeom>
          <a:noFill/>
          <a:ln w="9525">
            <a:noFill/>
          </a:ln>
        </p:spPr>
        <p:txBody>
          <a:bodyPr wrap="square" lIns="90000" tIns="46800" rIns="90000" bIns="46800" anchor="t" anchorCtr="0"/>
          <a:p>
            <a:pPr marL="339725" indent="-339725" defTabSz="457200">
              <a:lnSpc>
                <a:spcPct val="90000"/>
              </a:lnSpc>
              <a:spcBef>
                <a:spcPts val="7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2800" dirty="0" err="1">
                <a:solidFill>
                  <a:srgbClr val="FFFFFF"/>
                </a:solidFill>
                <a:effectLst>
                  <a:outerShdw blurRad="38100" dist="38100" dir="2700000">
                    <a:srgbClr val="000000"/>
                  </a:outerShdw>
                </a:effectLst>
              </a:rPr>
              <a:t>now have several analytic attacks on DES</a:t>
            </a:r>
            <a:endParaRPr lang="en-US" altLang="x-none" sz="2800" dirty="0" err="1">
              <a:solidFill>
                <a:srgbClr val="FFFFFF"/>
              </a:solidFill>
              <a:effectLst>
                <a:outerShdw blurRad="38100" dist="38100" dir="2700000">
                  <a:srgbClr val="000000"/>
                </a:outerShdw>
              </a:effectLst>
            </a:endParaRPr>
          </a:p>
          <a:p>
            <a:pPr marL="339725" indent="-339725" defTabSz="457200">
              <a:lnSpc>
                <a:spcPct val="90000"/>
              </a:lnSpc>
              <a:spcBef>
                <a:spcPts val="7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2800" dirty="0" err="1">
                <a:solidFill>
                  <a:srgbClr val="FFFFFF"/>
                </a:solidFill>
                <a:effectLst>
                  <a:outerShdw blurRad="38100" dist="38100" dir="2700000">
                    <a:srgbClr val="000000"/>
                  </a:outerShdw>
                </a:effectLst>
              </a:rPr>
              <a:t>these </a:t>
            </a:r>
            <a:r>
              <a:rPr lang="en-AU" altLang="x-none" sz="2800" dirty="0" err="1">
                <a:solidFill>
                  <a:srgbClr val="FFFFFF"/>
                </a:solidFill>
                <a:effectLst>
                  <a:outerShdw blurRad="38100" dist="38100" dir="2700000">
                    <a:srgbClr val="000000"/>
                  </a:outerShdw>
                </a:effectLst>
              </a:rPr>
              <a:t>utilise some deep structure of the cipher </a:t>
            </a:r>
            <a:endParaRPr lang="en-AU" altLang="x-none" sz="2800" dirty="0" err="1">
              <a:solidFill>
                <a:srgbClr val="FFFFFF"/>
              </a:solidFill>
              <a:effectLst>
                <a:outerShdw blurRad="38100" dist="38100" dir="2700000">
                  <a:srgbClr val="000000"/>
                </a:outerShdw>
              </a:effectLst>
            </a:endParaRPr>
          </a:p>
          <a:p>
            <a:pPr marL="739775" lvl="1" indent="-282575" defTabSz="457200" rtl="0" eaLnBrk="1" hangingPunct="1">
              <a:lnSpc>
                <a:spcPct val="90000"/>
              </a:lnSpc>
              <a:spcBef>
                <a:spcPts val="6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24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by gathering information about encryptions </a:t>
            </a:r>
            <a:endParaRPr lang="en-AU" altLang="x-none" sz="24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marL="739775" lvl="1" indent="-282575" defTabSz="457200" rtl="0" eaLnBrk="1" hangingPunct="1">
              <a:lnSpc>
                <a:spcPct val="90000"/>
              </a:lnSpc>
              <a:spcBef>
                <a:spcPts val="6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24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can eventually recover some/all of the sub-key bits </a:t>
            </a:r>
            <a:endParaRPr lang="en-AU" altLang="x-none" sz="24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marL="739775" lvl="1" indent="-282575" defTabSz="457200" rtl="0" eaLnBrk="1" hangingPunct="1">
              <a:lnSpc>
                <a:spcPct val="90000"/>
              </a:lnSpc>
              <a:spcBef>
                <a:spcPts val="6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24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if necessary then exhaustively search for the rest </a:t>
            </a:r>
            <a:endParaRPr lang="en-AU" altLang="x-none" sz="24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marL="339725" indent="-339725" defTabSz="457200">
              <a:lnSpc>
                <a:spcPct val="90000"/>
              </a:lnSpc>
              <a:spcBef>
                <a:spcPts val="7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2800" dirty="0" err="1">
                <a:solidFill>
                  <a:srgbClr val="FFFFFF"/>
                </a:solidFill>
                <a:effectLst>
                  <a:outerShdw blurRad="38100" dist="38100" dir="2700000">
                    <a:srgbClr val="000000"/>
                  </a:outerShdw>
                </a:effectLst>
              </a:rPr>
              <a:t>generally these are statistical attacks</a:t>
            </a:r>
            <a:endParaRPr lang="en-AU" altLang="x-none" sz="2800" dirty="0" err="1">
              <a:solidFill>
                <a:srgbClr val="FFFFFF"/>
              </a:solidFill>
              <a:effectLst>
                <a:outerShdw blurRad="38100" dist="38100" dir="2700000">
                  <a:srgbClr val="000000"/>
                </a:outerShdw>
              </a:effectLst>
            </a:endParaRPr>
          </a:p>
          <a:p>
            <a:pPr marL="739775" lvl="1" indent="-282575" defTabSz="457200" rtl="0" eaLnBrk="1" hangingPunct="1">
              <a:lnSpc>
                <a:spcPct val="90000"/>
              </a:lnSpc>
              <a:spcBef>
                <a:spcPts val="6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24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differential cryptanalysis </a:t>
            </a:r>
            <a:endParaRPr lang="en-AU" altLang="x-none" sz="24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marL="739775" lvl="1" indent="-282575" defTabSz="457200" rtl="0" eaLnBrk="1" hangingPunct="1">
              <a:lnSpc>
                <a:spcPct val="90000"/>
              </a:lnSpc>
              <a:spcBef>
                <a:spcPts val="6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24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linear cryptanalysis </a:t>
            </a:r>
            <a:endParaRPr lang="en-AU" altLang="x-none" sz="24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marL="739775" lvl="1" indent="-282575" defTabSz="457200" rtl="0" eaLnBrk="1" hangingPunct="1">
              <a:lnSpc>
                <a:spcPct val="90000"/>
              </a:lnSpc>
              <a:spcBef>
                <a:spcPts val="6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24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related key attacks</a:t>
            </a:r>
            <a:endParaRPr lang="en-AU" altLang="x-none" sz="24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p:txBody>
      </p:sp>
    </p:spTree>
  </p:cSld>
  <p:clrMapOvr>
    <a:masterClrMapping/>
  </p:clrMapOvr>
  <p:transition spd="med"/>
  <p:timing>
    <p:tnLst>
      <p:par>
        <p:cTn id="1" dur="indefinite"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p:sp>
        <p:nvSpPr>
          <p:cNvPr id="40961" name="Text Box 40960"/>
          <p:cNvSpPr txBox="1"/>
          <p:nvPr/>
        </p:nvSpPr>
        <p:spPr>
          <a:xfrm>
            <a:off x="457200" y="192088"/>
            <a:ext cx="8229600" cy="1311275"/>
          </a:xfrm>
          <a:prstGeom prst="rect">
            <a:avLst/>
          </a:prstGeom>
          <a:noFill/>
          <a:ln w="9525">
            <a:noFill/>
          </a:ln>
        </p:spPr>
        <p:txBody>
          <a:bodyPr wrap="square" lIns="90000" tIns="46800" rIns="90000" bIns="46800" anchor="ctr" anchorCtr="1"/>
          <a:p>
            <a:pPr algn="ct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4000" b="1" dirty="0" err="1">
                <a:solidFill>
                  <a:srgbClr val="D9D9FF"/>
                </a:solidFill>
                <a:effectLst>
                  <a:outerShdw blurRad="38100" dist="38100" dir="2700000">
                    <a:srgbClr val="000000"/>
                  </a:outerShdw>
                </a:effectLst>
              </a:rPr>
              <a:t>Strength of DES – Timing Attacks</a:t>
            </a:r>
            <a:endParaRPr lang="en-US" altLang="x-none" sz="4000" b="1" dirty="0" err="1">
              <a:solidFill>
                <a:srgbClr val="D9D9FF"/>
              </a:solidFill>
              <a:effectLst>
                <a:outerShdw blurRad="38100" dist="38100" dir="2700000">
                  <a:srgbClr val="000000"/>
                </a:outerShdw>
              </a:effectLst>
            </a:endParaRPr>
          </a:p>
        </p:txBody>
      </p:sp>
      <p:sp>
        <p:nvSpPr>
          <p:cNvPr id="40962" name="Text Box 40961"/>
          <p:cNvSpPr txBox="1"/>
          <p:nvPr/>
        </p:nvSpPr>
        <p:spPr>
          <a:xfrm>
            <a:off x="457200" y="1676400"/>
            <a:ext cx="8229600" cy="4454525"/>
          </a:xfrm>
          <a:prstGeom prst="rect">
            <a:avLst/>
          </a:prstGeom>
          <a:noFill/>
          <a:ln w="9525">
            <a:noFill/>
          </a:ln>
        </p:spPr>
        <p:txBody>
          <a:bodyPr wrap="square" lIns="90000" tIns="46800" rIns="90000" bIns="46800" anchor="t" anchorCtr="0"/>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attacks actual implementation of cipher</a:t>
            </a:r>
            <a:endParaRPr lang="en-AU" altLang="x-none" sz="3200" dirty="0" err="1">
              <a:solidFill>
                <a:srgbClr val="FFFFFF"/>
              </a:solidFill>
              <a:effectLst>
                <a:outerShdw blurRad="38100" dist="38100" dir="2700000">
                  <a:srgbClr val="000000"/>
                </a:outerShdw>
              </a:effectLst>
            </a:endParaRPr>
          </a:p>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use knowledge of consequences of implementation to derive information about  some/all subkey bits</a:t>
            </a:r>
            <a:endParaRPr lang="en-AU" altLang="x-none" sz="3200" dirty="0" err="1">
              <a:solidFill>
                <a:srgbClr val="FFFFFF"/>
              </a:solidFill>
              <a:effectLst>
                <a:outerShdw blurRad="38100" dist="38100" dir="2700000">
                  <a:srgbClr val="000000"/>
                </a:outerShdw>
              </a:effectLst>
            </a:endParaRPr>
          </a:p>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specifically use fact that calculations can take varying times depending on the value of the inputs to it</a:t>
            </a:r>
            <a:endParaRPr lang="en-AU" altLang="x-none" sz="3200" dirty="0" err="1">
              <a:solidFill>
                <a:srgbClr val="FFFFFF"/>
              </a:solidFill>
              <a:effectLst>
                <a:outerShdw blurRad="38100" dist="38100" dir="2700000">
                  <a:srgbClr val="000000"/>
                </a:outerShdw>
              </a:effectLst>
            </a:endParaRPr>
          </a:p>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particularly problematic on smartcards </a:t>
            </a:r>
            <a:endParaRPr lang="en-AU" altLang="x-none" sz="3200" dirty="0" err="1">
              <a:solidFill>
                <a:srgbClr val="FFFFFF"/>
              </a:solidFill>
              <a:effectLst>
                <a:outerShdw blurRad="38100" dist="38100" dir="2700000">
                  <a:srgbClr val="000000"/>
                </a:outerShdw>
              </a:effectLst>
            </a:endParaRPr>
          </a:p>
        </p:txBody>
      </p:sp>
    </p:spTree>
  </p:cSld>
  <p:clrMapOvr>
    <a:masterClrMapping/>
  </p:clrMapOvr>
  <p:transition spd="med"/>
  <p:timing>
    <p:tnLst>
      <p:par>
        <p:cTn id="1" dur="indefinite"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p:sp>
        <p:nvSpPr>
          <p:cNvPr id="41985" name="Text Box 41984"/>
          <p:cNvSpPr txBox="1"/>
          <p:nvPr/>
        </p:nvSpPr>
        <p:spPr>
          <a:xfrm>
            <a:off x="457200" y="277813"/>
            <a:ext cx="8229600" cy="1139825"/>
          </a:xfrm>
          <a:prstGeom prst="rect">
            <a:avLst/>
          </a:prstGeom>
          <a:noFill/>
          <a:ln w="9525">
            <a:noFill/>
          </a:ln>
        </p:spPr>
        <p:txBody>
          <a:bodyPr wrap="square" lIns="90000" tIns="46800" rIns="90000" bIns="46800" anchor="ctr" anchorCtr="1"/>
          <a:p>
            <a:pPr algn="ct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4400" b="1" dirty="0" err="1">
                <a:solidFill>
                  <a:srgbClr val="D9D9FF"/>
                </a:solidFill>
                <a:effectLst>
                  <a:outerShdw blurRad="38100" dist="38100" dir="2700000">
                    <a:srgbClr val="000000"/>
                  </a:outerShdw>
                </a:effectLst>
              </a:rPr>
              <a:t>Differential Cryptanalysis</a:t>
            </a:r>
            <a:endParaRPr lang="en-US" altLang="x-none" sz="4400" b="1" dirty="0" err="1">
              <a:solidFill>
                <a:srgbClr val="D9D9FF"/>
              </a:solidFill>
              <a:effectLst>
                <a:outerShdw blurRad="38100" dist="38100" dir="2700000">
                  <a:srgbClr val="000000"/>
                </a:outerShdw>
              </a:effectLst>
            </a:endParaRPr>
          </a:p>
        </p:txBody>
      </p:sp>
      <p:sp>
        <p:nvSpPr>
          <p:cNvPr id="41986" name="Text Box 41985"/>
          <p:cNvSpPr txBox="1"/>
          <p:nvPr/>
        </p:nvSpPr>
        <p:spPr>
          <a:xfrm>
            <a:off x="457200" y="1676400"/>
            <a:ext cx="8229600" cy="4454525"/>
          </a:xfrm>
          <a:prstGeom prst="rect">
            <a:avLst/>
          </a:prstGeom>
          <a:noFill/>
          <a:ln w="9525">
            <a:noFill/>
          </a:ln>
        </p:spPr>
        <p:txBody>
          <a:bodyPr wrap="square" lIns="90000" tIns="46800" rIns="90000" bIns="46800" anchor="t" anchorCtr="0"/>
          <a:p>
            <a:pPr marL="339725" indent="-339725" defTabSz="457200">
              <a:lnSpc>
                <a:spcPct val="90000"/>
              </a:lnSpc>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one of the most significant recent (public) advances in cryptanalysis </a:t>
            </a:r>
            <a:endParaRPr lang="en-AU" altLang="x-none" sz="3200" dirty="0" err="1">
              <a:solidFill>
                <a:srgbClr val="FFFFFF"/>
              </a:solidFill>
              <a:effectLst>
                <a:outerShdw blurRad="38100" dist="38100" dir="2700000">
                  <a:srgbClr val="000000"/>
                </a:outerShdw>
              </a:effectLst>
            </a:endParaRPr>
          </a:p>
          <a:p>
            <a:pPr marL="339725" indent="-339725" defTabSz="457200">
              <a:lnSpc>
                <a:spcPct val="90000"/>
              </a:lnSpc>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known by NSA in 70's cf DES design</a:t>
            </a:r>
            <a:endParaRPr lang="en-AU" altLang="x-none" sz="3200" dirty="0" err="1">
              <a:solidFill>
                <a:srgbClr val="FFFFFF"/>
              </a:solidFill>
              <a:effectLst>
                <a:outerShdw blurRad="38100" dist="38100" dir="2700000">
                  <a:srgbClr val="000000"/>
                </a:outerShdw>
              </a:effectLst>
            </a:endParaRPr>
          </a:p>
          <a:p>
            <a:pPr marL="339725" indent="-339725" defTabSz="457200">
              <a:lnSpc>
                <a:spcPct val="90000"/>
              </a:lnSpc>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3200" dirty="0" err="1">
                <a:solidFill>
                  <a:srgbClr val="FFFFFF"/>
                </a:solidFill>
                <a:effectLst>
                  <a:outerShdw blurRad="38100" dist="38100" dir="2700000">
                    <a:srgbClr val="000000"/>
                  </a:outerShdw>
                </a:effectLst>
              </a:rPr>
              <a:t>Murphy, Biham &amp; Shamir published in 90’s</a:t>
            </a:r>
            <a:endParaRPr lang="en-US" altLang="x-none" sz="3200" dirty="0" err="1">
              <a:solidFill>
                <a:srgbClr val="FFFFFF"/>
              </a:solidFill>
              <a:effectLst>
                <a:outerShdw blurRad="38100" dist="38100" dir="2700000">
                  <a:srgbClr val="000000"/>
                </a:outerShdw>
              </a:effectLst>
            </a:endParaRPr>
          </a:p>
          <a:p>
            <a:pPr marL="339725" indent="-339725" defTabSz="457200">
              <a:lnSpc>
                <a:spcPct val="90000"/>
              </a:lnSpc>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powerful method to analyse block ciphers </a:t>
            </a:r>
            <a:endParaRPr lang="en-AU" altLang="x-none" sz="3200" dirty="0" err="1">
              <a:solidFill>
                <a:srgbClr val="FFFFFF"/>
              </a:solidFill>
              <a:effectLst>
                <a:outerShdw blurRad="38100" dist="38100" dir="2700000">
                  <a:srgbClr val="000000"/>
                </a:outerShdw>
              </a:effectLst>
            </a:endParaRPr>
          </a:p>
          <a:p>
            <a:pPr marL="339725" indent="-339725" defTabSz="457200">
              <a:lnSpc>
                <a:spcPct val="90000"/>
              </a:lnSpc>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used to analyse most current block ciphers with varying degrees of success</a:t>
            </a:r>
            <a:endParaRPr lang="en-AU" altLang="x-none" sz="3200" dirty="0" err="1">
              <a:solidFill>
                <a:srgbClr val="FFFFFF"/>
              </a:solidFill>
              <a:effectLst>
                <a:outerShdw blurRad="38100" dist="38100" dir="2700000">
                  <a:srgbClr val="000000"/>
                </a:outerShdw>
              </a:effectLst>
            </a:endParaRPr>
          </a:p>
          <a:p>
            <a:pPr marL="339725" indent="-339725" defTabSz="457200">
              <a:lnSpc>
                <a:spcPct val="90000"/>
              </a:lnSpc>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3200" dirty="0" err="1">
                <a:solidFill>
                  <a:srgbClr val="FFFFFF"/>
                </a:solidFill>
                <a:effectLst>
                  <a:outerShdw blurRad="38100" dist="38100" dir="2700000">
                    <a:srgbClr val="000000"/>
                  </a:outerShdw>
                </a:effectLst>
              </a:rPr>
              <a:t>DES reasonably resistant to it, cf Lucifer</a:t>
            </a:r>
            <a:endParaRPr lang="en-US" altLang="x-none" sz="3200" dirty="0" err="1">
              <a:solidFill>
                <a:srgbClr val="FFFFFF"/>
              </a:solidFill>
              <a:effectLst>
                <a:outerShdw blurRad="38100" dist="38100" dir="2700000">
                  <a:srgbClr val="000000"/>
                </a:outerShdw>
              </a:effectLst>
            </a:endParaRPr>
          </a:p>
        </p:txBody>
      </p:sp>
    </p:spTree>
  </p:cSld>
  <p:clrMapOvr>
    <a:masterClrMapping/>
  </p:clrMapOvr>
  <p:transition spd="med"/>
  <p:timing>
    <p:tnLst>
      <p:par>
        <p:cTn id="1" dur="indefinite"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p:sp>
        <p:nvSpPr>
          <p:cNvPr id="43009" name="Text Box 43008"/>
          <p:cNvSpPr txBox="1"/>
          <p:nvPr/>
        </p:nvSpPr>
        <p:spPr>
          <a:xfrm>
            <a:off x="457200" y="277813"/>
            <a:ext cx="8229600" cy="1139825"/>
          </a:xfrm>
          <a:prstGeom prst="rect">
            <a:avLst/>
          </a:prstGeom>
          <a:noFill/>
          <a:ln w="9525">
            <a:noFill/>
          </a:ln>
        </p:spPr>
        <p:txBody>
          <a:bodyPr wrap="square" lIns="90000" tIns="46800" rIns="90000" bIns="46800" anchor="ctr" anchorCtr="1"/>
          <a:p>
            <a:pPr algn="ct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4400" b="1" dirty="0" err="1">
                <a:solidFill>
                  <a:srgbClr val="D9D9FF"/>
                </a:solidFill>
                <a:effectLst>
                  <a:outerShdw blurRad="38100" dist="38100" dir="2700000">
                    <a:srgbClr val="000000"/>
                  </a:outerShdw>
                </a:effectLst>
              </a:rPr>
              <a:t>Differential Cryptanalysis</a:t>
            </a:r>
            <a:endParaRPr lang="en-US" altLang="x-none" sz="4400" b="1" dirty="0" err="1">
              <a:solidFill>
                <a:srgbClr val="D9D9FF"/>
              </a:solidFill>
              <a:effectLst>
                <a:outerShdw blurRad="38100" dist="38100" dir="2700000">
                  <a:srgbClr val="000000"/>
                </a:outerShdw>
              </a:effectLst>
            </a:endParaRPr>
          </a:p>
        </p:txBody>
      </p:sp>
      <p:sp>
        <p:nvSpPr>
          <p:cNvPr id="43010" name="Text Box 43009"/>
          <p:cNvSpPr txBox="1"/>
          <p:nvPr/>
        </p:nvSpPr>
        <p:spPr>
          <a:xfrm>
            <a:off x="457200" y="1676400"/>
            <a:ext cx="8229600" cy="4454525"/>
          </a:xfrm>
          <a:prstGeom prst="rect">
            <a:avLst/>
          </a:prstGeom>
          <a:noFill/>
          <a:ln w="9525">
            <a:noFill/>
          </a:ln>
        </p:spPr>
        <p:txBody>
          <a:bodyPr wrap="square" lIns="90000" tIns="46800" rIns="90000" bIns="46800" anchor="t" anchorCtr="0"/>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a statistical attack against Feistel ciphers </a:t>
            </a:r>
            <a:endParaRPr lang="en-AU" altLang="x-none" sz="3200" dirty="0" err="1">
              <a:solidFill>
                <a:srgbClr val="FFFFFF"/>
              </a:solidFill>
              <a:effectLst>
                <a:outerShdw blurRad="38100" dist="38100" dir="2700000">
                  <a:srgbClr val="000000"/>
                </a:outerShdw>
              </a:effectLst>
            </a:endParaRPr>
          </a:p>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uses cipher structure not previously used </a:t>
            </a:r>
            <a:endParaRPr lang="en-AU" altLang="x-none" sz="3200" dirty="0" err="1">
              <a:solidFill>
                <a:srgbClr val="FFFFFF"/>
              </a:solidFill>
              <a:effectLst>
                <a:outerShdw blurRad="38100" dist="38100" dir="2700000">
                  <a:srgbClr val="000000"/>
                </a:outerShdw>
              </a:effectLst>
            </a:endParaRPr>
          </a:p>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design of S-P networks has output of function </a:t>
            </a:r>
            <a:r>
              <a:rPr lang="en-AU" altLang="x-none" sz="3200" i="1" dirty="0" err="1">
                <a:solidFill>
                  <a:srgbClr val="FFFFFF"/>
                </a:solidFill>
                <a:effectLst>
                  <a:outerShdw blurRad="38100" dist="38100" dir="2700000">
                    <a:srgbClr val="000000"/>
                  </a:outerShdw>
                </a:effectLst>
              </a:rPr>
              <a:t>f</a:t>
            </a:r>
            <a:r>
              <a:rPr lang="en-AU" altLang="x-none" sz="3200" dirty="0" err="1">
                <a:solidFill>
                  <a:srgbClr val="FFFFFF"/>
                </a:solidFill>
                <a:effectLst>
                  <a:outerShdw blurRad="38100" dist="38100" dir="2700000">
                    <a:srgbClr val="000000"/>
                  </a:outerShdw>
                </a:effectLst>
              </a:rPr>
              <a:t> influenced by both input &amp; key</a:t>
            </a:r>
            <a:endParaRPr lang="en-AU" altLang="x-none" sz="3200" dirty="0" err="1">
              <a:solidFill>
                <a:srgbClr val="FFFFFF"/>
              </a:solidFill>
              <a:effectLst>
                <a:outerShdw blurRad="38100" dist="38100" dir="2700000">
                  <a:srgbClr val="000000"/>
                </a:outerShdw>
              </a:effectLst>
            </a:endParaRPr>
          </a:p>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hence cannot trace values back through cipher without knowing value of the key </a:t>
            </a:r>
            <a:endParaRPr lang="en-AU" altLang="x-none" sz="3200" dirty="0" err="1">
              <a:solidFill>
                <a:srgbClr val="FFFFFF"/>
              </a:solidFill>
              <a:effectLst>
                <a:outerShdw blurRad="38100" dist="38100" dir="2700000">
                  <a:srgbClr val="000000"/>
                </a:outerShdw>
              </a:effectLst>
            </a:endParaRPr>
          </a:p>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differential cryptanalysis “eliminates” key by using differenced input</a:t>
            </a:r>
            <a:endParaRPr lang="en-AU" altLang="x-none" sz="3200" dirty="0" err="1">
              <a:solidFill>
                <a:srgbClr val="FFFFFF"/>
              </a:solidFill>
              <a:effectLst>
                <a:outerShdw blurRad="38100" dist="38100" dir="2700000">
                  <a:srgbClr val="000000"/>
                </a:outerShdw>
              </a:effectLst>
            </a:endParaRPr>
          </a:p>
        </p:txBody>
      </p:sp>
    </p:spTree>
  </p:cSld>
  <p:clrMapOvr>
    <a:masterClrMapping/>
  </p:clrMapOvr>
  <p:transition spd="med"/>
  <p:timing>
    <p:tnLst>
      <p:par>
        <p:cTn id="1" dur="indefinite"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p:sp>
        <p:nvSpPr>
          <p:cNvPr id="44033" name="Text Box 44032"/>
          <p:cNvSpPr txBox="1"/>
          <p:nvPr/>
        </p:nvSpPr>
        <p:spPr>
          <a:xfrm>
            <a:off x="457200" y="192088"/>
            <a:ext cx="8229600" cy="1311275"/>
          </a:xfrm>
          <a:prstGeom prst="rect">
            <a:avLst/>
          </a:prstGeom>
          <a:noFill/>
          <a:ln w="9525">
            <a:noFill/>
          </a:ln>
        </p:spPr>
        <p:txBody>
          <a:bodyPr wrap="square" lIns="90000" tIns="46800" rIns="90000" bIns="46800" anchor="ctr" anchorCtr="1"/>
          <a:p>
            <a:pPr algn="ct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4000" b="1" dirty="0" err="1">
                <a:solidFill>
                  <a:srgbClr val="D9D9FF"/>
                </a:solidFill>
                <a:effectLst>
                  <a:outerShdw blurRad="38100" dist="38100" dir="2700000">
                    <a:srgbClr val="000000"/>
                  </a:outerShdw>
                </a:effectLst>
              </a:rPr>
              <a:t>Differential Cryptanalysis Compares Pairs of Encryptions </a:t>
            </a:r>
            <a:endParaRPr lang="en-US" altLang="x-none" sz="4000" b="1" dirty="0" err="1">
              <a:solidFill>
                <a:srgbClr val="D9D9FF"/>
              </a:solidFill>
              <a:effectLst>
                <a:outerShdw blurRad="38100" dist="38100" dir="2700000">
                  <a:srgbClr val="000000"/>
                </a:outerShdw>
              </a:effectLst>
            </a:endParaRPr>
          </a:p>
        </p:txBody>
      </p:sp>
      <p:sp>
        <p:nvSpPr>
          <p:cNvPr id="44034" name="Text Box 44033"/>
          <p:cNvSpPr txBox="1"/>
          <p:nvPr/>
        </p:nvSpPr>
        <p:spPr>
          <a:xfrm>
            <a:off x="457200" y="1676400"/>
            <a:ext cx="8229600" cy="4454525"/>
          </a:xfrm>
          <a:prstGeom prst="rect">
            <a:avLst/>
          </a:prstGeom>
          <a:noFill/>
          <a:ln w="9525">
            <a:noFill/>
          </a:ln>
        </p:spPr>
        <p:txBody>
          <a:bodyPr wrap="square" lIns="90000" tIns="46800" rIns="90000" bIns="46800" anchor="t" anchorCtr="0"/>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differential cryptanalysis compares two related pairs of encryptions </a:t>
            </a:r>
            <a:endParaRPr lang="en-AU" altLang="x-none" sz="3200" dirty="0" err="1">
              <a:solidFill>
                <a:srgbClr val="FFFFFF"/>
              </a:solidFill>
              <a:effectLst>
                <a:outerShdw blurRad="38100" dist="38100" dir="2700000">
                  <a:srgbClr val="000000"/>
                </a:outerShdw>
              </a:effectLst>
            </a:endParaRPr>
          </a:p>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with a known difference in the input </a:t>
            </a:r>
            <a:endParaRPr lang="en-AU" altLang="x-none" sz="3200" dirty="0" err="1">
              <a:solidFill>
                <a:srgbClr val="FFFFFF"/>
              </a:solidFill>
              <a:effectLst>
                <a:outerShdw blurRad="38100" dist="38100" dir="2700000">
                  <a:srgbClr val="000000"/>
                </a:outerShdw>
              </a:effectLst>
            </a:endParaRPr>
          </a:p>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searching for a known difference in output</a:t>
            </a:r>
            <a:endParaRPr lang="en-AU" altLang="x-none" sz="3200" dirty="0" err="1">
              <a:solidFill>
                <a:srgbClr val="FFFFFF"/>
              </a:solidFill>
              <a:effectLst>
                <a:outerShdw blurRad="38100" dist="38100" dir="2700000">
                  <a:srgbClr val="000000"/>
                </a:outerShdw>
              </a:effectLst>
            </a:endParaRPr>
          </a:p>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when same subkeys are used</a:t>
            </a:r>
            <a:endParaRPr lang="en-AU" altLang="x-none" sz="3200" dirty="0" err="1">
              <a:solidFill>
                <a:srgbClr val="FFFFFF"/>
              </a:solidFill>
              <a:effectLst>
                <a:outerShdw blurRad="38100" dist="38100" dir="2700000">
                  <a:srgbClr val="000000"/>
                </a:outerShdw>
              </a:effectLst>
            </a:endParaRPr>
          </a:p>
        </p:txBody>
      </p:sp>
    </p:spTree>
  </p:cSld>
  <p:clrMapOvr>
    <a:masterClrMapping/>
  </p:clrMapOvr>
  <p:transition spd="med"/>
  <p:timing>
    <p:tnLst>
      <p:par>
        <p:cTn id="1" dur="indefinite"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p:sp>
        <p:nvSpPr>
          <p:cNvPr id="8193" name="Text Box 8192"/>
          <p:cNvSpPr txBox="1"/>
          <p:nvPr/>
        </p:nvSpPr>
        <p:spPr>
          <a:xfrm>
            <a:off x="457200" y="0"/>
            <a:ext cx="8229600" cy="1139825"/>
          </a:xfrm>
          <a:prstGeom prst="rect">
            <a:avLst/>
          </a:prstGeom>
          <a:noFill/>
          <a:ln w="9525">
            <a:noFill/>
          </a:ln>
        </p:spPr>
        <p:txBody>
          <a:bodyPr wrap="square" lIns="90000" tIns="46800" rIns="90000" bIns="46800" anchor="ctr" anchorCtr="1"/>
          <a:p>
            <a:pPr algn="ct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4400" b="1" dirty="0" err="1">
                <a:solidFill>
                  <a:srgbClr val="D9D9FF"/>
                </a:solidFill>
                <a:effectLst>
                  <a:outerShdw blurRad="38100" dist="38100" dir="2700000">
                    <a:srgbClr val="000000"/>
                  </a:outerShdw>
                </a:effectLst>
              </a:rPr>
              <a:t>Block vs Stream Ciphers</a:t>
            </a:r>
            <a:endParaRPr lang="en-US" altLang="x-none" sz="4400" b="1" dirty="0" err="1">
              <a:solidFill>
                <a:srgbClr val="D9D9FF"/>
              </a:solidFill>
              <a:effectLst>
                <a:outerShdw blurRad="38100" dist="38100" dir="2700000">
                  <a:srgbClr val="000000"/>
                </a:outerShdw>
              </a:effectLst>
            </a:endParaRPr>
          </a:p>
        </p:txBody>
      </p:sp>
      <p:pic>
        <p:nvPicPr>
          <p:cNvPr id="8194" name="Picture 8193"/>
          <p:cNvPicPr>
            <a:picLocks noChangeAspect="1"/>
          </p:cNvPicPr>
          <p:nvPr/>
        </p:nvPicPr>
        <p:blipFill>
          <a:blip r:embed="rId1"/>
          <a:stretch>
            <a:fillRect/>
          </a:stretch>
        </p:blipFill>
        <p:spPr>
          <a:xfrm>
            <a:off x="1752600" y="1066800"/>
            <a:ext cx="5516563" cy="5648325"/>
          </a:xfrm>
          <a:prstGeom prst="rect">
            <a:avLst/>
          </a:prstGeom>
          <a:noFill/>
          <a:ln w="9525">
            <a:noFill/>
          </a:ln>
        </p:spPr>
      </p:pic>
    </p:spTree>
  </p:cSld>
  <p:clrMapOvr>
    <a:masterClrMapping/>
  </p:clrMapOvr>
  <p:transition spd="med"/>
  <p:timing>
    <p:tnLst>
      <p:par>
        <p:cTn id="1" dur="indefinite"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p:sp>
        <p:nvSpPr>
          <p:cNvPr id="45057" name="Text Box 45056"/>
          <p:cNvSpPr txBox="1"/>
          <p:nvPr/>
        </p:nvSpPr>
        <p:spPr>
          <a:xfrm>
            <a:off x="457200" y="192088"/>
            <a:ext cx="8229600" cy="1311275"/>
          </a:xfrm>
          <a:prstGeom prst="rect">
            <a:avLst/>
          </a:prstGeom>
          <a:noFill/>
          <a:ln w="9525">
            <a:noFill/>
          </a:ln>
        </p:spPr>
        <p:txBody>
          <a:bodyPr wrap="square" lIns="90000" tIns="46800" rIns="90000" bIns="46800" anchor="ctr" anchorCtr="1"/>
          <a:p>
            <a:pPr algn="ct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4000" b="1" dirty="0" err="1">
                <a:solidFill>
                  <a:srgbClr val="D9D9FF"/>
                </a:solidFill>
                <a:effectLst>
                  <a:outerShdw blurRad="38100" dist="38100" dir="2700000">
                    <a:srgbClr val="000000"/>
                  </a:outerShdw>
                </a:effectLst>
              </a:rPr>
              <a:t>Differential Cryptanalysis Compares Pairs of Encryptions </a:t>
            </a:r>
            <a:endParaRPr lang="en-US" altLang="x-none" sz="4000" b="1" dirty="0" err="1">
              <a:solidFill>
                <a:srgbClr val="D9D9FF"/>
              </a:solidFill>
              <a:effectLst>
                <a:outerShdw blurRad="38100" dist="38100" dir="2700000">
                  <a:srgbClr val="000000"/>
                </a:outerShdw>
              </a:effectLst>
            </a:endParaRPr>
          </a:p>
        </p:txBody>
      </p:sp>
      <p:sp>
        <p:nvSpPr>
          <p:cNvPr id="45058" name="Text Box 45057"/>
          <p:cNvSpPr txBox="1"/>
          <p:nvPr/>
        </p:nvSpPr>
        <p:spPr>
          <a:xfrm>
            <a:off x="457200" y="1676400"/>
            <a:ext cx="8229600" cy="1295400"/>
          </a:xfrm>
          <a:prstGeom prst="rect">
            <a:avLst/>
          </a:prstGeom>
          <a:noFill/>
          <a:ln w="9525">
            <a:noFill/>
          </a:ln>
        </p:spPr>
        <p:txBody>
          <a:bodyPr wrap="square" lIns="90000" tIns="46800" rIns="90000" bIns="46800" anchor="t" anchorCtr="0"/>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Let m</a:t>
            </a:r>
            <a:r>
              <a:rPr lang="en-AU" altLang="x-none" sz="3200" baseline="-25000" dirty="0" err="1">
                <a:solidFill>
                  <a:srgbClr val="FFFFFF"/>
                </a:solidFill>
                <a:effectLst>
                  <a:outerShdw blurRad="38100" dist="38100" dir="2700000">
                    <a:srgbClr val="000000"/>
                  </a:outerShdw>
                </a:effectLst>
              </a:rPr>
              <a:t>i-1</a:t>
            </a:r>
            <a:r>
              <a:rPr lang="en-AU" altLang="x-none" sz="3200" dirty="0" err="1">
                <a:solidFill>
                  <a:srgbClr val="FFFFFF"/>
                </a:solidFill>
                <a:effectLst>
                  <a:outerShdw blurRad="38100" dist="38100" dir="2700000">
                    <a:srgbClr val="000000"/>
                  </a:outerShdw>
                </a:effectLst>
              </a:rPr>
              <a:t> be the left half of the input to round i, and m</a:t>
            </a:r>
            <a:r>
              <a:rPr lang="en-AU" altLang="x-none" sz="3200" baseline="-25000" dirty="0" err="1">
                <a:solidFill>
                  <a:srgbClr val="FFFFFF"/>
                </a:solidFill>
                <a:effectLst>
                  <a:outerShdw blurRad="38100" dist="38100" dir="2700000">
                    <a:srgbClr val="000000"/>
                  </a:outerShdw>
                </a:effectLst>
              </a:rPr>
              <a:t>i</a:t>
            </a:r>
            <a:r>
              <a:rPr lang="en-AU" altLang="x-none" sz="3200" dirty="0" err="1">
                <a:solidFill>
                  <a:srgbClr val="FFFFFF"/>
                </a:solidFill>
                <a:effectLst>
                  <a:outerShdw blurRad="38100" dist="38100" dir="2700000">
                    <a:srgbClr val="000000"/>
                  </a:outerShdw>
                </a:effectLst>
              </a:rPr>
              <a:t> be the right half  </a:t>
            </a:r>
            <a:endParaRPr lang="en-AU" altLang="x-none" sz="3200" dirty="0" err="1">
              <a:solidFill>
                <a:srgbClr val="FFFFFF"/>
              </a:solidFill>
              <a:effectLst>
                <a:outerShdw blurRad="38100" dist="38100" dir="2700000">
                  <a:srgbClr val="000000"/>
                </a:outerShdw>
              </a:effectLst>
            </a:endParaRPr>
          </a:p>
        </p:txBody>
      </p:sp>
      <p:pic>
        <p:nvPicPr>
          <p:cNvPr id="45059" name="Picture 45058"/>
          <p:cNvPicPr>
            <a:picLocks noChangeAspect="1"/>
          </p:cNvPicPr>
          <p:nvPr/>
        </p:nvPicPr>
        <p:blipFill>
          <a:blip r:embed="rId1"/>
          <a:stretch>
            <a:fillRect/>
          </a:stretch>
        </p:blipFill>
        <p:spPr>
          <a:xfrm>
            <a:off x="609600" y="2921000"/>
            <a:ext cx="8016875" cy="1803400"/>
          </a:xfrm>
          <a:prstGeom prst="rect">
            <a:avLst/>
          </a:prstGeom>
          <a:noFill/>
          <a:ln w="9525">
            <a:noFill/>
          </a:ln>
        </p:spPr>
      </p:pic>
      <p:sp>
        <p:nvSpPr>
          <p:cNvPr id="45060" name="Text Box 45059"/>
          <p:cNvSpPr txBox="1"/>
          <p:nvPr/>
        </p:nvSpPr>
        <p:spPr>
          <a:xfrm>
            <a:off x="457200" y="5029200"/>
            <a:ext cx="8229600" cy="1295400"/>
          </a:xfrm>
          <a:prstGeom prst="rect">
            <a:avLst/>
          </a:prstGeom>
          <a:noFill/>
          <a:ln w="9525">
            <a:noFill/>
          </a:ln>
        </p:spPr>
        <p:txBody>
          <a:bodyPr wrap="square" lIns="90000" tIns="46800" rIns="90000" bIns="46800" anchor="t" anchorCtr="0"/>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f(m</a:t>
            </a:r>
            <a:r>
              <a:rPr lang="en-AU" altLang="x-none" sz="3200" baseline="-25000" dirty="0" err="1">
                <a:solidFill>
                  <a:srgbClr val="FFFFFF"/>
                </a:solidFill>
                <a:effectLst>
                  <a:outerShdw blurRad="38100" dist="38100" dir="2700000">
                    <a:srgbClr val="000000"/>
                  </a:outerShdw>
                </a:effectLst>
              </a:rPr>
              <a:t>i</a:t>
            </a:r>
            <a:r>
              <a:rPr lang="en-AU" altLang="x-none" sz="3200" dirty="0" err="1">
                <a:solidFill>
                  <a:srgbClr val="FFFFFF"/>
                </a:solidFill>
                <a:effectLst>
                  <a:outerShdw blurRad="38100" dist="38100" dir="2700000">
                    <a:srgbClr val="000000"/>
                  </a:outerShdw>
                </a:effectLst>
              </a:rPr>
              <a:t>,K</a:t>
            </a:r>
            <a:r>
              <a:rPr lang="en-AU" altLang="x-none" sz="3200" baseline="-25000" dirty="0" err="1">
                <a:solidFill>
                  <a:srgbClr val="FFFFFF"/>
                </a:solidFill>
                <a:effectLst>
                  <a:outerShdw blurRad="38100" dist="38100" dir="2700000">
                    <a:srgbClr val="000000"/>
                  </a:outerShdw>
                </a:effectLst>
              </a:rPr>
              <a:t>i</a:t>
            </a:r>
            <a:r>
              <a:rPr lang="en-AU" altLang="x-none" sz="3200" dirty="0" err="1">
                <a:solidFill>
                  <a:srgbClr val="FFFFFF"/>
                </a:solidFill>
                <a:effectLst>
                  <a:outerShdw blurRad="38100" dist="38100" dir="2700000">
                    <a:srgbClr val="000000"/>
                  </a:outerShdw>
                </a:effectLst>
              </a:rPr>
              <a:t>) = P(S(K</a:t>
            </a:r>
            <a:r>
              <a:rPr lang="en-AU" altLang="x-none" sz="3200" baseline="-25000" dirty="0" err="1">
                <a:solidFill>
                  <a:srgbClr val="FFFFFF"/>
                </a:solidFill>
                <a:effectLst>
                  <a:outerShdw blurRad="38100" dist="38100" dir="2700000">
                    <a:srgbClr val="000000"/>
                  </a:outerShdw>
                </a:effectLst>
              </a:rPr>
              <a:t>i</a:t>
            </a:r>
            <a:r>
              <a:rPr lang="en-AU" altLang="x-none" sz="3200" dirty="0" err="1">
                <a:solidFill>
                  <a:srgbClr val="FFFFFF"/>
                </a:solidFill>
                <a:effectLst>
                  <a:outerShdw blurRad="38100" dist="38100" dir="2700000">
                    <a:srgbClr val="000000"/>
                  </a:outerShdw>
                </a:effectLst>
              </a:rPr>
              <a:t> XOR E(m</a:t>
            </a:r>
            <a:r>
              <a:rPr lang="en-AU" altLang="x-none" sz="3200" baseline="-25000" dirty="0" err="1">
                <a:solidFill>
                  <a:srgbClr val="FFFFFF"/>
                </a:solidFill>
                <a:effectLst>
                  <a:outerShdw blurRad="38100" dist="38100" dir="2700000">
                    <a:srgbClr val="000000"/>
                  </a:outerShdw>
                </a:effectLst>
              </a:rPr>
              <a:t>i</a:t>
            </a:r>
            <a:r>
              <a:rPr lang="en-AU" altLang="x-none" sz="3200" dirty="0" err="1">
                <a:solidFill>
                  <a:srgbClr val="FFFFFF"/>
                </a:solidFill>
                <a:effectLst>
                  <a:outerShdw blurRad="38100" dist="38100" dir="2700000">
                    <a:srgbClr val="000000"/>
                  </a:outerShdw>
                </a:effectLst>
              </a:rPr>
              <a:t>))), where P is the PBox transposition, S is the Sbox substitution, and E is the expansion perm.  </a:t>
            </a:r>
            <a:endParaRPr lang="en-AU" altLang="x-none" sz="3200" dirty="0" err="1">
              <a:solidFill>
                <a:srgbClr val="FFFFFF"/>
              </a:solidFill>
              <a:effectLst>
                <a:outerShdw blurRad="38100" dist="38100" dir="2700000">
                  <a:srgbClr val="000000"/>
                </a:outerShdw>
              </a:effectLst>
            </a:endParaRPr>
          </a:p>
        </p:txBody>
      </p:sp>
    </p:spTree>
  </p:cSld>
  <p:clrMapOvr>
    <a:masterClrMapping/>
  </p:clrMapOvr>
  <p:transition spd="med"/>
  <p:timing>
    <p:tnLst>
      <p:par>
        <p:cTn id="1" dur="indefinite"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p:sp>
        <p:nvSpPr>
          <p:cNvPr id="46081" name="Text Box 46080"/>
          <p:cNvSpPr txBox="1"/>
          <p:nvPr/>
        </p:nvSpPr>
        <p:spPr>
          <a:xfrm>
            <a:off x="457200" y="192088"/>
            <a:ext cx="8229600" cy="1311275"/>
          </a:xfrm>
          <a:prstGeom prst="rect">
            <a:avLst/>
          </a:prstGeom>
          <a:noFill/>
          <a:ln w="9525">
            <a:noFill/>
          </a:ln>
        </p:spPr>
        <p:txBody>
          <a:bodyPr wrap="square" lIns="90000" tIns="46800" rIns="90000" bIns="46800" anchor="ctr" anchorCtr="1"/>
          <a:p>
            <a:pPr algn="ct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4000" b="1" dirty="0" err="1">
                <a:solidFill>
                  <a:srgbClr val="D9D9FF"/>
                </a:solidFill>
                <a:effectLst>
                  <a:outerShdw blurRad="38100" dist="38100" dir="2700000">
                    <a:srgbClr val="000000"/>
                  </a:outerShdw>
                </a:effectLst>
              </a:rPr>
              <a:t>Differential Cryptanalysis Takes Advantage of Linearity </a:t>
            </a:r>
            <a:endParaRPr lang="en-US" altLang="x-none" sz="4000" b="1" dirty="0" err="1">
              <a:solidFill>
                <a:srgbClr val="D9D9FF"/>
              </a:solidFill>
              <a:effectLst>
                <a:outerShdw blurRad="38100" dist="38100" dir="2700000">
                  <a:srgbClr val="000000"/>
                </a:outerShdw>
              </a:effectLst>
            </a:endParaRPr>
          </a:p>
        </p:txBody>
      </p:sp>
      <p:sp>
        <p:nvSpPr>
          <p:cNvPr id="46082" name="Text Box 46081"/>
          <p:cNvSpPr txBox="1"/>
          <p:nvPr/>
        </p:nvSpPr>
        <p:spPr>
          <a:xfrm>
            <a:off x="304800" y="1676400"/>
            <a:ext cx="8686800" cy="4648200"/>
          </a:xfrm>
          <a:prstGeom prst="rect">
            <a:avLst/>
          </a:prstGeom>
          <a:noFill/>
          <a:ln w="9525">
            <a:noFill/>
          </a:ln>
        </p:spPr>
        <p:txBody>
          <a:bodyPr wrap="square" lIns="90000" tIns="46800" rIns="90000" bIns="46800" anchor="t" anchorCtr="0"/>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f(m</a:t>
            </a:r>
            <a:r>
              <a:rPr lang="en-AU" altLang="x-none" sz="3200" baseline="-25000" dirty="0" err="1">
                <a:solidFill>
                  <a:srgbClr val="FFFFFF"/>
                </a:solidFill>
                <a:effectLst>
                  <a:outerShdw blurRad="38100" dist="38100" dir="2700000">
                    <a:srgbClr val="000000"/>
                  </a:outerShdw>
                </a:effectLst>
              </a:rPr>
              <a:t>i</a:t>
            </a:r>
            <a:r>
              <a:rPr lang="en-AU" altLang="x-none" sz="3200" dirty="0" err="1">
                <a:solidFill>
                  <a:srgbClr val="FFFFFF"/>
                </a:solidFill>
                <a:effectLst>
                  <a:outerShdw blurRad="38100" dist="38100" dir="2700000">
                    <a:srgbClr val="000000"/>
                  </a:outerShdw>
                </a:effectLst>
              </a:rPr>
              <a:t>,K</a:t>
            </a:r>
            <a:r>
              <a:rPr lang="en-AU" altLang="x-none" sz="3200" baseline="-25000" dirty="0" err="1">
                <a:solidFill>
                  <a:srgbClr val="FFFFFF"/>
                </a:solidFill>
                <a:effectLst>
                  <a:outerShdw blurRad="38100" dist="38100" dir="2700000">
                    <a:srgbClr val="000000"/>
                  </a:outerShdw>
                </a:effectLst>
              </a:rPr>
              <a:t>i</a:t>
            </a:r>
            <a:r>
              <a:rPr lang="en-AU" altLang="x-none" sz="3200" dirty="0" err="1">
                <a:solidFill>
                  <a:srgbClr val="FFFFFF"/>
                </a:solidFill>
                <a:effectLst>
                  <a:outerShdw blurRad="38100" dist="38100" dir="2700000">
                    <a:srgbClr val="000000"/>
                  </a:outerShdw>
                </a:effectLst>
              </a:rPr>
              <a:t>) = P(S(K</a:t>
            </a:r>
            <a:r>
              <a:rPr lang="en-AU" altLang="x-none" sz="3200" baseline="-25000" dirty="0" err="1">
                <a:solidFill>
                  <a:srgbClr val="FFFFFF"/>
                </a:solidFill>
                <a:effectLst>
                  <a:outerShdw blurRad="38100" dist="38100" dir="2700000">
                    <a:srgbClr val="000000"/>
                  </a:outerShdw>
                </a:effectLst>
              </a:rPr>
              <a:t>i</a:t>
            </a:r>
            <a:r>
              <a:rPr lang="en-AU" altLang="x-none" sz="3200" dirty="0" err="1">
                <a:solidFill>
                  <a:srgbClr val="FFFFFF"/>
                </a:solidFill>
                <a:effectLst>
                  <a:outerShdw blurRad="38100" dist="38100" dir="2700000">
                    <a:srgbClr val="000000"/>
                  </a:outerShdw>
                </a:effectLst>
              </a:rPr>
              <a:t> XOR E(m</a:t>
            </a:r>
            <a:r>
              <a:rPr lang="en-AU" altLang="x-none" sz="3200" baseline="-25000" dirty="0" err="1">
                <a:solidFill>
                  <a:srgbClr val="FFFFFF"/>
                </a:solidFill>
                <a:effectLst>
                  <a:outerShdw blurRad="38100" dist="38100" dir="2700000">
                    <a:srgbClr val="000000"/>
                  </a:outerShdw>
                </a:effectLst>
              </a:rPr>
              <a:t>i</a:t>
            </a:r>
            <a:r>
              <a:rPr lang="en-AU" altLang="x-none" sz="3200" dirty="0" err="1">
                <a:solidFill>
                  <a:srgbClr val="FFFFFF"/>
                </a:solidFill>
                <a:effectLst>
                  <a:outerShdw blurRad="38100" dist="38100" dir="2700000">
                    <a:srgbClr val="000000"/>
                  </a:outerShdw>
                </a:effectLst>
              </a:rPr>
              <a:t>))), where P is the PBox transposition, S is the Sbox substitution, and E is the expansion perm. </a:t>
            </a:r>
            <a:endParaRPr lang="en-AU" altLang="x-none" sz="3200" dirty="0" err="1">
              <a:solidFill>
                <a:srgbClr val="FFFFFF"/>
              </a:solidFill>
              <a:effectLst>
                <a:outerShdw blurRad="38100" dist="38100" dir="2700000">
                  <a:srgbClr val="000000"/>
                </a:outerShdw>
              </a:effectLst>
            </a:endParaRPr>
          </a:p>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So E(m</a:t>
            </a:r>
            <a:r>
              <a:rPr lang="en-AU" altLang="x-none" sz="3200" baseline="-25000" dirty="0" err="1">
                <a:solidFill>
                  <a:srgbClr val="FFFFFF"/>
                </a:solidFill>
                <a:effectLst>
                  <a:outerShdw blurRad="38100" dist="38100" dir="2700000">
                    <a:srgbClr val="000000"/>
                  </a:outerShdw>
                </a:effectLst>
              </a:rPr>
              <a:t>i</a:t>
            </a:r>
            <a:r>
              <a:rPr lang="en-AU" altLang="x-none" sz="3200" dirty="0" err="1">
                <a:solidFill>
                  <a:srgbClr val="FFFFFF"/>
                </a:solidFill>
                <a:effectLst>
                  <a:outerShdw blurRad="38100" dist="38100" dir="2700000">
                    <a:srgbClr val="000000"/>
                  </a:outerShdw>
                </a:effectLst>
              </a:rPr>
              <a:t>) XOR E(m’</a:t>
            </a:r>
            <a:r>
              <a:rPr lang="en-AU" altLang="x-none" sz="3200" baseline="-25000" dirty="0" err="1">
                <a:solidFill>
                  <a:srgbClr val="FFFFFF"/>
                </a:solidFill>
                <a:effectLst>
                  <a:outerShdw blurRad="38100" dist="38100" dir="2700000">
                    <a:srgbClr val="000000"/>
                  </a:outerShdw>
                </a:effectLst>
              </a:rPr>
              <a:t>i</a:t>
            </a:r>
            <a:r>
              <a:rPr lang="en-AU" altLang="x-none" sz="3200" dirty="0" err="1">
                <a:solidFill>
                  <a:srgbClr val="FFFFFF"/>
                </a:solidFill>
                <a:effectLst>
                  <a:outerShdw blurRad="38100" dist="38100" dir="2700000">
                    <a:srgbClr val="000000"/>
                  </a:outerShdw>
                </a:effectLst>
              </a:rPr>
              <a:t>) = E(m</a:t>
            </a:r>
            <a:r>
              <a:rPr lang="en-AU" altLang="x-none" sz="3200" baseline="-25000" dirty="0" err="1">
                <a:solidFill>
                  <a:srgbClr val="FFFFFF"/>
                </a:solidFill>
                <a:effectLst>
                  <a:outerShdw blurRad="38100" dist="38100" dir="2700000">
                    <a:srgbClr val="000000"/>
                  </a:outerShdw>
                </a:effectLst>
              </a:rPr>
              <a:t>i</a:t>
            </a:r>
            <a:r>
              <a:rPr lang="en-AU" altLang="x-none" sz="3200" dirty="0" err="1">
                <a:solidFill>
                  <a:srgbClr val="FFFFFF"/>
                </a:solidFill>
                <a:effectLst>
                  <a:outerShdw blurRad="38100" dist="38100" dir="2700000">
                    <a:srgbClr val="000000"/>
                  </a:outerShdw>
                </a:effectLst>
              </a:rPr>
              <a:t> XOR m’</a:t>
            </a:r>
            <a:r>
              <a:rPr lang="en-AU" altLang="x-none" sz="3200" baseline="-25000" dirty="0" err="1">
                <a:solidFill>
                  <a:srgbClr val="FFFFFF"/>
                </a:solidFill>
                <a:effectLst>
                  <a:outerShdw blurRad="38100" dist="38100" dir="2700000">
                    <a:srgbClr val="000000"/>
                  </a:outerShdw>
                </a:effectLst>
              </a:rPr>
              <a:t>i</a:t>
            </a:r>
            <a:r>
              <a:rPr lang="en-AU" altLang="x-none" sz="3200" dirty="0" err="1">
                <a:solidFill>
                  <a:srgbClr val="FFFFFF"/>
                </a:solidFill>
                <a:effectLst>
                  <a:outerShdw blurRad="38100" dist="38100" dir="2700000">
                    <a:srgbClr val="000000"/>
                  </a:outerShdw>
                </a:effectLst>
              </a:rPr>
              <a:t>), i.e., the expansion permutation preserves differences (E is linear)</a:t>
            </a:r>
            <a:endParaRPr lang="en-AU" altLang="x-none" sz="3200" dirty="0" err="1">
              <a:solidFill>
                <a:srgbClr val="FFFFFF"/>
              </a:solidFill>
              <a:effectLst>
                <a:outerShdw blurRad="38100" dist="38100" dir="2700000">
                  <a:srgbClr val="000000"/>
                </a:outerShdw>
              </a:effectLst>
            </a:endParaRPr>
          </a:p>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XOR with K</a:t>
            </a:r>
            <a:r>
              <a:rPr lang="en-AU" altLang="x-none" sz="3200" baseline="-25000" dirty="0" err="1">
                <a:solidFill>
                  <a:srgbClr val="FFFFFF"/>
                </a:solidFill>
                <a:effectLst>
                  <a:outerShdw blurRad="38100" dist="38100" dir="2700000">
                    <a:srgbClr val="000000"/>
                  </a:outerShdw>
                </a:effectLst>
              </a:rPr>
              <a:t>i</a:t>
            </a:r>
            <a:r>
              <a:rPr lang="en-AU" altLang="x-none" sz="3200" dirty="0" err="1">
                <a:solidFill>
                  <a:srgbClr val="FFFFFF"/>
                </a:solidFill>
                <a:effectLst>
                  <a:outerShdw blurRad="38100" dist="38100" dir="2700000">
                    <a:srgbClr val="000000"/>
                  </a:outerShdw>
                </a:effectLst>
              </a:rPr>
              <a:t> also preserves differences</a:t>
            </a:r>
            <a:endParaRPr lang="en-AU" altLang="x-none" sz="3200" dirty="0" err="1">
              <a:solidFill>
                <a:srgbClr val="FFFFFF"/>
              </a:solidFill>
              <a:effectLst>
                <a:outerShdw blurRad="38100" dist="38100" dir="2700000">
                  <a:srgbClr val="000000"/>
                </a:outerShdw>
              </a:effectLst>
            </a:endParaRPr>
          </a:p>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E changes the input in a known way, so difference changes in known way</a:t>
            </a:r>
            <a:endParaRPr lang="en-AU" altLang="x-none" sz="3200" dirty="0" err="1">
              <a:solidFill>
                <a:srgbClr val="FFFFFF"/>
              </a:solidFill>
              <a:effectLst>
                <a:outerShdw blurRad="38100" dist="38100" dir="2700000">
                  <a:srgbClr val="000000"/>
                </a:outerShdw>
              </a:effectLst>
            </a:endParaRPr>
          </a:p>
          <a:p>
            <a:pPr marL="339725" indent="-339725" defTabSz="457200">
              <a:spcBef>
                <a:spcPts val="800"/>
              </a:spcBef>
              <a:buClrTx/>
              <a:buSzPct val="100000"/>
              <a:buFontTx/>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AU" altLang="x-none" sz="3200" dirty="0" err="1">
              <a:solidFill>
                <a:srgbClr val="FFFFFF"/>
              </a:solidFill>
              <a:effectLst>
                <a:outerShdw blurRad="38100" dist="38100" dir="2700000">
                  <a:srgbClr val="000000"/>
                </a:outerShdw>
              </a:effectLst>
            </a:endParaRPr>
          </a:p>
        </p:txBody>
      </p:sp>
    </p:spTree>
  </p:cSld>
  <p:clrMapOvr>
    <a:masterClrMapping/>
  </p:clrMapOvr>
  <p:transition spd="med"/>
  <p:timing>
    <p:tnLst>
      <p:par>
        <p:cTn id="1" dur="indefinite"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p:sp>
        <p:nvSpPr>
          <p:cNvPr id="47105" name="Text Box 47104"/>
          <p:cNvSpPr txBox="1"/>
          <p:nvPr/>
        </p:nvSpPr>
        <p:spPr>
          <a:xfrm>
            <a:off x="457200" y="192088"/>
            <a:ext cx="8229600" cy="1311275"/>
          </a:xfrm>
          <a:prstGeom prst="rect">
            <a:avLst/>
          </a:prstGeom>
          <a:noFill/>
          <a:ln w="9525">
            <a:noFill/>
          </a:ln>
        </p:spPr>
        <p:txBody>
          <a:bodyPr wrap="square" lIns="90000" tIns="46800" rIns="90000" bIns="46800" anchor="ctr" anchorCtr="1"/>
          <a:p>
            <a:pPr algn="ct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4000" b="1" dirty="0" err="1">
                <a:solidFill>
                  <a:srgbClr val="D9D9FF"/>
                </a:solidFill>
                <a:effectLst>
                  <a:outerShdw blurRad="38100" dist="38100" dir="2700000">
                    <a:srgbClr val="000000"/>
                  </a:outerShdw>
                </a:effectLst>
              </a:rPr>
              <a:t>Differential Cryptanalysis Takes Advantage of Non-Uniformity</a:t>
            </a:r>
            <a:endParaRPr lang="en-US" altLang="x-none" sz="4000" b="1" dirty="0" err="1">
              <a:solidFill>
                <a:srgbClr val="D9D9FF"/>
              </a:solidFill>
              <a:effectLst>
                <a:outerShdw blurRad="38100" dist="38100" dir="2700000">
                  <a:srgbClr val="000000"/>
                </a:outerShdw>
              </a:effectLst>
            </a:endParaRPr>
          </a:p>
        </p:txBody>
      </p:sp>
      <p:sp>
        <p:nvSpPr>
          <p:cNvPr id="47106" name="Text Box 47105"/>
          <p:cNvSpPr txBox="1"/>
          <p:nvPr/>
        </p:nvSpPr>
        <p:spPr>
          <a:xfrm>
            <a:off x="304800" y="1524000"/>
            <a:ext cx="8686800" cy="4648200"/>
          </a:xfrm>
          <a:prstGeom prst="rect">
            <a:avLst/>
          </a:prstGeom>
          <a:noFill/>
          <a:ln w="9525">
            <a:noFill/>
          </a:ln>
        </p:spPr>
        <p:txBody>
          <a:bodyPr wrap="square" lIns="90000" tIns="46800" rIns="90000" bIns="46800" anchor="t" anchorCtr="0"/>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For all pairs of inputs with the same difference, compute differences in output</a:t>
            </a:r>
            <a:endParaRPr lang="en-AU" altLang="x-none" sz="3200" dirty="0" err="1">
              <a:solidFill>
                <a:srgbClr val="FFFFFF"/>
              </a:solidFill>
              <a:effectLst>
                <a:outerShdw blurRad="38100" dist="38100" dir="2700000">
                  <a:srgbClr val="000000"/>
                </a:outerShdw>
              </a:effectLst>
            </a:endParaRPr>
          </a:p>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Build a table with </a:t>
            </a:r>
            <a:r>
              <a:rPr lang="el-GR" altLang="x-none" sz="3200" dirty="0" err="1">
                <a:solidFill>
                  <a:srgbClr val="FFFFFF"/>
                </a:solidFill>
                <a:effectLst>
                  <a:outerShdw blurRad="38100" dist="38100" dir="2700000">
                    <a:srgbClr val="000000"/>
                  </a:outerShdw>
                </a:effectLst>
                <a:cs typeface="Arial" panose="020B0604020202020204" pitchFamily="34" charset="0"/>
              </a:rPr>
              <a:t>Δ</a:t>
            </a:r>
            <a:r>
              <a:rPr lang="en-AU" altLang="x-none" sz="3200" dirty="0" err="1">
                <a:solidFill>
                  <a:srgbClr val="FFFFFF"/>
                </a:solidFill>
                <a:effectLst>
                  <a:outerShdw blurRad="38100" dist="38100" dir="2700000">
                    <a:srgbClr val="000000"/>
                  </a:outerShdw>
                </a:effectLst>
              </a:rPr>
              <a:t>x as row index and </a:t>
            </a:r>
            <a:r>
              <a:rPr lang="el-GR" altLang="x-none" sz="3200" dirty="0" err="1">
                <a:solidFill>
                  <a:srgbClr val="FFFFFF"/>
                </a:solidFill>
                <a:effectLst>
                  <a:outerShdw blurRad="38100" dist="38100" dir="2700000">
                    <a:srgbClr val="000000"/>
                  </a:outerShdw>
                </a:effectLst>
                <a:cs typeface="Arial" panose="020B0604020202020204" pitchFamily="34" charset="0"/>
              </a:rPr>
              <a:t>Δ</a:t>
            </a:r>
            <a:r>
              <a:rPr lang="en-AU" altLang="x-none" sz="3200" dirty="0" err="1">
                <a:solidFill>
                  <a:srgbClr val="FFFFFF"/>
                </a:solidFill>
                <a:effectLst>
                  <a:outerShdw blurRad="38100" dist="38100" dir="2700000">
                    <a:srgbClr val="000000"/>
                  </a:outerShdw>
                </a:effectLst>
              </a:rPr>
              <a:t>y as column index, with frequency in cells (i.e., T(</a:t>
            </a:r>
            <a:r>
              <a:rPr lang="el-GR" altLang="x-none" sz="3200" dirty="0" err="1">
                <a:solidFill>
                  <a:srgbClr val="FFFFFF"/>
                </a:solidFill>
                <a:effectLst>
                  <a:outerShdw blurRad="38100" dist="38100" dir="2700000">
                    <a:srgbClr val="000000"/>
                  </a:outerShdw>
                </a:effectLst>
                <a:cs typeface="Arial" panose="020B0604020202020204" pitchFamily="34" charset="0"/>
              </a:rPr>
              <a:t>Δ</a:t>
            </a:r>
            <a:r>
              <a:rPr lang="en-AU" altLang="x-none" sz="3200" dirty="0" err="1">
                <a:solidFill>
                  <a:srgbClr val="FFFFFF"/>
                </a:solidFill>
                <a:effectLst>
                  <a:outerShdw blurRad="38100" dist="38100" dir="2700000">
                    <a:srgbClr val="000000"/>
                  </a:outerShdw>
                </a:effectLst>
              </a:rPr>
              <a:t>x,</a:t>
            </a:r>
            <a:r>
              <a:rPr lang="el-GR" altLang="x-none" sz="3200" dirty="0" err="1">
                <a:solidFill>
                  <a:srgbClr val="FFFFFF"/>
                </a:solidFill>
                <a:effectLst>
                  <a:outerShdw blurRad="38100" dist="38100" dir="2700000">
                    <a:srgbClr val="000000"/>
                  </a:outerShdw>
                </a:effectLst>
                <a:cs typeface="Arial" panose="020B0604020202020204" pitchFamily="34" charset="0"/>
              </a:rPr>
              <a:t>Δ</a:t>
            </a:r>
            <a:r>
              <a:rPr lang="en-AU" altLang="x-none" sz="3200" dirty="0" err="1">
                <a:solidFill>
                  <a:srgbClr val="FFFFFF"/>
                </a:solidFill>
                <a:effectLst>
                  <a:outerShdw blurRad="38100" dist="38100" dir="2700000">
                    <a:srgbClr val="000000"/>
                  </a:outerShdw>
                </a:effectLst>
              </a:rPr>
              <a:t>y) = # times inputs x and x’ have outputs y and y’ </a:t>
            </a:r>
            <a:endParaRPr lang="en-AU" altLang="x-none" sz="3200" dirty="0" err="1">
              <a:solidFill>
                <a:srgbClr val="FFFFFF"/>
              </a:solidFill>
              <a:effectLst>
                <a:outerShdw blurRad="38100" dist="38100" dir="2700000">
                  <a:srgbClr val="000000"/>
                </a:outerShdw>
              </a:effectLst>
            </a:endParaRPr>
          </a:p>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with </a:t>
            </a:r>
            <a:r>
              <a:rPr lang="el-GR" altLang="x-none" sz="3200" dirty="0" err="1">
                <a:solidFill>
                  <a:srgbClr val="FFFFFF"/>
                </a:solidFill>
                <a:effectLst>
                  <a:outerShdw blurRad="38100" dist="38100" dir="2700000">
                    <a:srgbClr val="000000"/>
                  </a:outerShdw>
                </a:effectLst>
                <a:cs typeface="Arial" panose="020B0604020202020204" pitchFamily="34" charset="0"/>
              </a:rPr>
              <a:t>Δ</a:t>
            </a:r>
            <a:r>
              <a:rPr lang="en-AU" altLang="x-none" sz="3200" dirty="0" err="1">
                <a:solidFill>
                  <a:srgbClr val="FFFFFF"/>
                </a:solidFill>
                <a:effectLst>
                  <a:outerShdw blurRad="38100" dist="38100" dir="2700000">
                    <a:srgbClr val="000000"/>
                  </a:outerShdw>
                </a:effectLst>
              </a:rPr>
              <a:t>x = x XOR x’ and </a:t>
            </a:r>
            <a:r>
              <a:rPr lang="el-GR" altLang="x-none" sz="3200" dirty="0" err="1">
                <a:solidFill>
                  <a:srgbClr val="FFFFFF"/>
                </a:solidFill>
                <a:effectLst>
                  <a:outerShdw blurRad="38100" dist="38100" dir="2700000">
                    <a:srgbClr val="000000"/>
                  </a:outerShdw>
                </a:effectLst>
                <a:cs typeface="Arial" panose="020B0604020202020204" pitchFamily="34" charset="0"/>
              </a:rPr>
              <a:t>Δ</a:t>
            </a:r>
            <a:r>
              <a:rPr lang="en-AU" altLang="x-none" sz="3200" dirty="0" err="1">
                <a:solidFill>
                  <a:srgbClr val="FFFFFF"/>
                </a:solidFill>
                <a:effectLst>
                  <a:outerShdw blurRad="38100" dist="38100" dir="2700000">
                    <a:srgbClr val="000000"/>
                  </a:outerShdw>
                </a:effectLst>
              </a:rPr>
              <a:t>y = y XOR y’</a:t>
            </a:r>
            <a:endParaRPr lang="en-AU" altLang="x-none" sz="3200" dirty="0" err="1">
              <a:solidFill>
                <a:srgbClr val="FFFFFF"/>
              </a:solidFill>
              <a:effectLst>
                <a:outerShdw blurRad="38100" dist="38100" dir="2700000">
                  <a:srgbClr val="000000"/>
                </a:outerShdw>
              </a:effectLst>
            </a:endParaRPr>
          </a:p>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Rows have non-uniformity, so some output differences are more likely than others for a given input difference </a:t>
            </a:r>
            <a:endParaRPr lang="en-AU" altLang="x-none" sz="3200" dirty="0" err="1">
              <a:solidFill>
                <a:srgbClr val="FFFFFF"/>
              </a:solidFill>
              <a:effectLst>
                <a:outerShdw blurRad="38100" dist="38100" dir="2700000">
                  <a:srgbClr val="000000"/>
                </a:outerShdw>
              </a:effectLst>
            </a:endParaRPr>
          </a:p>
          <a:p>
            <a:pPr marL="339725" indent="-339725" defTabSz="457200">
              <a:spcBef>
                <a:spcPts val="800"/>
              </a:spcBef>
              <a:buClr>
                <a:srgbClr val="5FAFFF"/>
              </a:buClr>
              <a:buSzPct val="100000"/>
              <a:buFont typeface="Wingdings" panose="05000000000000000000" pitchFamily="2" charset="2"/>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AU" altLang="x-none" sz="3200" dirty="0" err="1">
              <a:solidFill>
                <a:srgbClr val="FFFFFF"/>
              </a:solidFill>
              <a:effectLst>
                <a:outerShdw blurRad="38100" dist="38100" dir="2700000">
                  <a:srgbClr val="000000"/>
                </a:outerShdw>
              </a:effectLst>
            </a:endParaRPr>
          </a:p>
          <a:p>
            <a:pPr marL="339725" indent="-339725" defTabSz="457200">
              <a:spcBef>
                <a:spcPts val="800"/>
              </a:spcBef>
              <a:buClrTx/>
              <a:buSzPct val="100000"/>
              <a:buFontTx/>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AU" altLang="x-none" sz="3200" dirty="0" err="1">
              <a:solidFill>
                <a:srgbClr val="FFFFFF"/>
              </a:solidFill>
              <a:effectLst>
                <a:outerShdw blurRad="38100" dist="38100" dir="2700000">
                  <a:srgbClr val="000000"/>
                </a:outerShdw>
              </a:effectLst>
            </a:endParaRPr>
          </a:p>
        </p:txBody>
      </p:sp>
    </p:spTree>
  </p:cSld>
  <p:clrMapOvr>
    <a:masterClrMapping/>
  </p:clrMapOvr>
  <p:transition spd="med"/>
  <p:timing>
    <p:tnLst>
      <p:par>
        <p:cTn id="1" dur="indefinite"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p:sp>
        <p:nvSpPr>
          <p:cNvPr id="48129" name="Text Box 48128"/>
          <p:cNvSpPr txBox="1"/>
          <p:nvPr/>
        </p:nvSpPr>
        <p:spPr>
          <a:xfrm>
            <a:off x="457200" y="277813"/>
            <a:ext cx="8229600" cy="1139825"/>
          </a:xfrm>
          <a:prstGeom prst="rect">
            <a:avLst/>
          </a:prstGeom>
          <a:noFill/>
          <a:ln w="9525">
            <a:noFill/>
          </a:ln>
        </p:spPr>
        <p:txBody>
          <a:bodyPr wrap="square" lIns="90000" tIns="46800" rIns="90000" bIns="46800" anchor="ctr" anchorCtr="1"/>
          <a:p>
            <a:pPr algn="ct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4400" b="1" dirty="0" err="1">
                <a:solidFill>
                  <a:srgbClr val="D9D9FF"/>
                </a:solidFill>
                <a:effectLst>
                  <a:outerShdw blurRad="38100" dist="38100" dir="2700000">
                    <a:srgbClr val="000000"/>
                  </a:outerShdw>
                </a:effectLst>
              </a:rPr>
              <a:t>Differential Cryptanalysis</a:t>
            </a:r>
            <a:endParaRPr lang="en-US" altLang="x-none" sz="4400" b="1" dirty="0" err="1">
              <a:solidFill>
                <a:srgbClr val="D9D9FF"/>
              </a:solidFill>
              <a:effectLst>
                <a:outerShdw blurRad="38100" dist="38100" dir="2700000">
                  <a:srgbClr val="000000"/>
                </a:outerShdw>
              </a:effectLst>
            </a:endParaRPr>
          </a:p>
        </p:txBody>
      </p:sp>
      <p:sp>
        <p:nvSpPr>
          <p:cNvPr id="48130" name="Text Box 48129"/>
          <p:cNvSpPr txBox="1"/>
          <p:nvPr/>
        </p:nvSpPr>
        <p:spPr>
          <a:xfrm>
            <a:off x="457200" y="1676400"/>
            <a:ext cx="8229600" cy="4454525"/>
          </a:xfrm>
          <a:prstGeom prst="rect">
            <a:avLst/>
          </a:prstGeom>
          <a:noFill/>
          <a:ln w="9525">
            <a:noFill/>
          </a:ln>
        </p:spPr>
        <p:txBody>
          <a:bodyPr wrap="square" lIns="90000" tIns="46800" rIns="90000" bIns="46800" anchor="t" anchorCtr="0"/>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have some input difference giving some output difference with probability p</a:t>
            </a:r>
            <a:endParaRPr lang="en-AU" altLang="x-none" sz="3200" dirty="0" err="1">
              <a:solidFill>
                <a:srgbClr val="FFFFFF"/>
              </a:solidFill>
              <a:effectLst>
                <a:outerShdw blurRad="38100" dist="38100" dir="2700000">
                  <a:srgbClr val="000000"/>
                </a:outerShdw>
              </a:effectLst>
            </a:endParaRPr>
          </a:p>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3200" dirty="0" err="1">
                <a:solidFill>
                  <a:srgbClr val="FFFFFF"/>
                </a:solidFill>
                <a:effectLst>
                  <a:outerShdw blurRad="38100" dist="38100" dir="2700000">
                    <a:srgbClr val="000000"/>
                  </a:outerShdw>
                </a:effectLst>
              </a:rPr>
              <a:t>if find instances of some higher probability input / output difference pairs occurring</a:t>
            </a:r>
            <a:endParaRPr lang="en-US" altLang="x-none" sz="3200" dirty="0" err="1">
              <a:solidFill>
                <a:srgbClr val="FFFFFF"/>
              </a:solidFill>
              <a:effectLst>
                <a:outerShdw blurRad="38100" dist="38100" dir="2700000">
                  <a:srgbClr val="000000"/>
                </a:outerShdw>
              </a:effectLst>
            </a:endParaRPr>
          </a:p>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3200" dirty="0" err="1">
                <a:solidFill>
                  <a:srgbClr val="FFFFFF"/>
                </a:solidFill>
                <a:effectLst>
                  <a:outerShdw blurRad="38100" dist="38100" dir="2700000">
                    <a:srgbClr val="000000"/>
                  </a:outerShdw>
                </a:effectLst>
              </a:rPr>
              <a:t>can infer subkey that was used in round</a:t>
            </a:r>
            <a:endParaRPr lang="en-US" altLang="x-none" sz="3200" dirty="0" err="1">
              <a:solidFill>
                <a:srgbClr val="FFFFFF"/>
              </a:solidFill>
              <a:effectLst>
                <a:outerShdw blurRad="38100" dist="38100" dir="2700000">
                  <a:srgbClr val="000000"/>
                </a:outerShdw>
              </a:effectLst>
            </a:endParaRPr>
          </a:p>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3200" dirty="0" err="1">
                <a:solidFill>
                  <a:srgbClr val="FFFFFF"/>
                </a:solidFill>
                <a:effectLst>
                  <a:outerShdw blurRad="38100" dist="38100" dir="2700000">
                    <a:srgbClr val="000000"/>
                  </a:outerShdw>
                </a:effectLst>
              </a:rPr>
              <a:t>then must iterate process over many rounds (with decreasing probabilities)</a:t>
            </a:r>
            <a:endParaRPr lang="en-US" altLang="x-none" sz="3200" dirty="0" err="1">
              <a:solidFill>
                <a:srgbClr val="FFFFFF"/>
              </a:solidFill>
              <a:effectLst>
                <a:outerShdw blurRad="38100" dist="38100" dir="2700000">
                  <a:srgbClr val="000000"/>
                </a:outerShdw>
              </a:effectLst>
            </a:endParaRPr>
          </a:p>
        </p:txBody>
      </p:sp>
    </p:spTree>
  </p:cSld>
  <p:clrMapOvr>
    <a:masterClrMapping/>
  </p:clrMapOvr>
  <p:transition spd="med"/>
  <p:timing>
    <p:tnLst>
      <p:par>
        <p:cTn id="1" dur="indefinite"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p:sp>
        <p:nvSpPr>
          <p:cNvPr id="49153" name="Text Box 49152"/>
          <p:cNvSpPr txBox="1"/>
          <p:nvPr/>
        </p:nvSpPr>
        <p:spPr>
          <a:xfrm>
            <a:off x="457200" y="277813"/>
            <a:ext cx="8229600" cy="1139825"/>
          </a:xfrm>
          <a:prstGeom prst="rect">
            <a:avLst/>
          </a:prstGeom>
          <a:noFill/>
          <a:ln w="9525">
            <a:noFill/>
          </a:ln>
        </p:spPr>
        <p:txBody>
          <a:bodyPr wrap="square" lIns="90000" tIns="46800" rIns="90000" bIns="46800" anchor="ctr" anchorCtr="1"/>
          <a:p>
            <a:pPr algn="ct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4400" b="1" dirty="0" err="1">
                <a:solidFill>
                  <a:srgbClr val="D9D9FF"/>
                </a:solidFill>
                <a:effectLst>
                  <a:outerShdw blurRad="38100" dist="38100" dir="2700000">
                    <a:srgbClr val="000000"/>
                  </a:outerShdw>
                </a:effectLst>
              </a:rPr>
              <a:t>Differential Cryptanalysis</a:t>
            </a:r>
            <a:endParaRPr lang="en-US" altLang="x-none" sz="4400" b="1" dirty="0" err="1">
              <a:solidFill>
                <a:srgbClr val="D9D9FF"/>
              </a:solidFill>
              <a:effectLst>
                <a:outerShdw blurRad="38100" dist="38100" dir="2700000">
                  <a:srgbClr val="000000"/>
                </a:outerShdw>
              </a:effectLst>
            </a:endParaRPr>
          </a:p>
        </p:txBody>
      </p:sp>
      <p:pic>
        <p:nvPicPr>
          <p:cNvPr id="49154" name="Picture 49153"/>
          <p:cNvPicPr>
            <a:picLocks noChangeAspect="1"/>
          </p:cNvPicPr>
          <p:nvPr/>
        </p:nvPicPr>
        <p:blipFill>
          <a:blip r:embed="rId1"/>
          <a:stretch>
            <a:fillRect/>
          </a:stretch>
        </p:blipFill>
        <p:spPr>
          <a:xfrm>
            <a:off x="2438400" y="1295400"/>
            <a:ext cx="4127500" cy="5391150"/>
          </a:xfrm>
          <a:prstGeom prst="rect">
            <a:avLst/>
          </a:prstGeom>
          <a:noFill/>
          <a:ln w="9525">
            <a:noFill/>
          </a:ln>
        </p:spPr>
      </p:pic>
    </p:spTree>
  </p:cSld>
  <p:clrMapOvr>
    <a:masterClrMapping/>
  </p:clrMapOvr>
  <p:transition spd="med"/>
  <p:timing>
    <p:tnLst>
      <p:par>
        <p:cTn id="1" dur="indefinite"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p:sp>
        <p:nvSpPr>
          <p:cNvPr id="50177" name="Text Box 50176"/>
          <p:cNvSpPr txBox="1"/>
          <p:nvPr/>
        </p:nvSpPr>
        <p:spPr>
          <a:xfrm>
            <a:off x="457200" y="277813"/>
            <a:ext cx="8229600" cy="1139825"/>
          </a:xfrm>
          <a:prstGeom prst="rect">
            <a:avLst/>
          </a:prstGeom>
          <a:noFill/>
          <a:ln w="9525">
            <a:noFill/>
          </a:ln>
        </p:spPr>
        <p:txBody>
          <a:bodyPr wrap="square" lIns="90000" tIns="46800" rIns="90000" bIns="46800" anchor="ctr" anchorCtr="1"/>
          <a:p>
            <a:pPr algn="ct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4400" b="1" dirty="0" err="1">
                <a:solidFill>
                  <a:srgbClr val="D9D9FF"/>
                </a:solidFill>
                <a:effectLst>
                  <a:outerShdw blurRad="38100" dist="38100" dir="2700000">
                    <a:srgbClr val="000000"/>
                  </a:outerShdw>
                </a:effectLst>
              </a:rPr>
              <a:t>Differential Cryptanalysis</a:t>
            </a:r>
            <a:endParaRPr lang="en-US" altLang="x-none" sz="4400" b="1" dirty="0" err="1">
              <a:solidFill>
                <a:srgbClr val="D9D9FF"/>
              </a:solidFill>
              <a:effectLst>
                <a:outerShdw blurRad="38100" dist="38100" dir="2700000">
                  <a:srgbClr val="000000"/>
                </a:outerShdw>
              </a:effectLst>
            </a:endParaRPr>
          </a:p>
        </p:txBody>
      </p:sp>
      <p:sp>
        <p:nvSpPr>
          <p:cNvPr id="50178" name="Text Box 50177"/>
          <p:cNvSpPr txBox="1"/>
          <p:nvPr/>
        </p:nvSpPr>
        <p:spPr>
          <a:xfrm>
            <a:off x="457200" y="1676400"/>
            <a:ext cx="8229600" cy="4454525"/>
          </a:xfrm>
          <a:prstGeom prst="rect">
            <a:avLst/>
          </a:prstGeom>
          <a:noFill/>
          <a:ln w="9525">
            <a:noFill/>
          </a:ln>
        </p:spPr>
        <p:txBody>
          <a:bodyPr wrap="square" lIns="90000" tIns="46800" rIns="90000" bIns="46800" anchor="t" anchorCtr="0"/>
          <a:p>
            <a:pPr marL="339725" indent="-339725" defTabSz="457200">
              <a:lnSpc>
                <a:spcPct val="90000"/>
              </a:lnSpc>
              <a:spcBef>
                <a:spcPts val="6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dirty="0" err="1">
                <a:solidFill>
                  <a:srgbClr val="FFFFFF"/>
                </a:solidFill>
                <a:effectLst>
                  <a:outerShdw blurRad="38100" dist="38100" dir="2700000">
                    <a:srgbClr val="000000"/>
                  </a:outerShdw>
                </a:effectLst>
              </a:rPr>
              <a:t>perform attack by repeatedly encrypting plaintext pairs with known input XOR until obtain desired output XOR </a:t>
            </a:r>
            <a:endParaRPr lang="en-AU" altLang="x-none" dirty="0" err="1">
              <a:solidFill>
                <a:srgbClr val="FFFFFF"/>
              </a:solidFill>
              <a:effectLst>
                <a:outerShdw blurRad="38100" dist="38100" dir="2700000">
                  <a:srgbClr val="000000"/>
                </a:outerShdw>
              </a:effectLst>
            </a:endParaRPr>
          </a:p>
          <a:p>
            <a:pPr marL="339725" indent="-339725" defTabSz="457200">
              <a:lnSpc>
                <a:spcPct val="90000"/>
              </a:lnSpc>
              <a:spcBef>
                <a:spcPts val="6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dirty="0" err="1">
                <a:solidFill>
                  <a:srgbClr val="FFFFFF"/>
                </a:solidFill>
                <a:effectLst>
                  <a:outerShdw blurRad="38100" dist="38100" dir="2700000">
                    <a:srgbClr val="000000"/>
                  </a:outerShdw>
                </a:effectLst>
              </a:rPr>
              <a:t>when found</a:t>
            </a:r>
            <a:endParaRPr lang="en-AU" altLang="x-none" dirty="0" err="1">
              <a:solidFill>
                <a:srgbClr val="FFFFFF"/>
              </a:solidFill>
              <a:effectLst>
                <a:outerShdw blurRad="38100" dist="38100" dir="2700000">
                  <a:srgbClr val="000000"/>
                </a:outerShdw>
              </a:effectLst>
            </a:endParaRPr>
          </a:p>
          <a:p>
            <a:pPr marL="739775" lvl="1" indent="-282575" defTabSz="457200" rtl="0" eaLnBrk="1" hangingPunct="1">
              <a:lnSpc>
                <a:spcPct val="90000"/>
              </a:lnSpc>
              <a:spcBef>
                <a:spcPts val="5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20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if intermediate rounds match required XOR have a </a:t>
            </a:r>
            <a:r>
              <a:rPr lang="en-AU" altLang="x-none" sz="2000" b="1"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right pair</a:t>
            </a:r>
            <a:endParaRPr lang="en-AU" altLang="x-none" sz="2000" b="1"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marL="739775" lvl="1" indent="-282575" defTabSz="457200" rtl="0" eaLnBrk="1" hangingPunct="1">
              <a:lnSpc>
                <a:spcPct val="90000"/>
              </a:lnSpc>
              <a:spcBef>
                <a:spcPts val="5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20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if not then have a </a:t>
            </a:r>
            <a:r>
              <a:rPr lang="en-AU" altLang="x-none" sz="2000" b="1"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wrong pair</a:t>
            </a:r>
            <a:r>
              <a:rPr lang="en-AU" altLang="x-none" sz="20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 relative ratio is S/N for attack </a:t>
            </a:r>
            <a:endParaRPr lang="en-AU" altLang="x-none" sz="20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marL="339725" indent="-339725" defTabSz="457200">
              <a:lnSpc>
                <a:spcPct val="90000"/>
              </a:lnSpc>
              <a:spcBef>
                <a:spcPts val="6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dirty="0" err="1">
                <a:solidFill>
                  <a:srgbClr val="FFFFFF"/>
                </a:solidFill>
                <a:effectLst>
                  <a:outerShdw blurRad="38100" dist="38100" dir="2700000">
                    <a:srgbClr val="000000"/>
                  </a:outerShdw>
                </a:effectLst>
              </a:rPr>
              <a:t>can then deduce keys values for the rounds</a:t>
            </a:r>
            <a:endParaRPr lang="en-AU" altLang="x-none" dirty="0" err="1">
              <a:solidFill>
                <a:srgbClr val="FFFFFF"/>
              </a:solidFill>
              <a:effectLst>
                <a:outerShdw blurRad="38100" dist="38100" dir="2700000">
                  <a:srgbClr val="000000"/>
                </a:outerShdw>
              </a:effectLst>
            </a:endParaRPr>
          </a:p>
          <a:p>
            <a:pPr marL="739775" lvl="1" indent="-282575" defTabSz="457200" rtl="0" eaLnBrk="1" hangingPunct="1">
              <a:lnSpc>
                <a:spcPct val="90000"/>
              </a:lnSpc>
              <a:spcBef>
                <a:spcPts val="5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20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right pairs suggest same key bits</a:t>
            </a:r>
            <a:endParaRPr lang="en-AU" altLang="x-none" sz="20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marL="739775" lvl="1" indent="-282575" defTabSz="457200" rtl="0" eaLnBrk="1" hangingPunct="1">
              <a:lnSpc>
                <a:spcPct val="90000"/>
              </a:lnSpc>
              <a:spcBef>
                <a:spcPts val="5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20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wrong pairs give random values </a:t>
            </a:r>
            <a:endParaRPr lang="en-AU" altLang="x-none" sz="20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marL="339725" indent="-339725" defTabSz="457200">
              <a:lnSpc>
                <a:spcPct val="90000"/>
              </a:lnSpc>
              <a:spcBef>
                <a:spcPts val="6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dirty="0" err="1">
                <a:solidFill>
                  <a:srgbClr val="FFFFFF"/>
                </a:solidFill>
                <a:effectLst>
                  <a:outerShdw blurRad="38100" dist="38100" dir="2700000">
                    <a:srgbClr val="000000"/>
                  </a:outerShdw>
                </a:effectLst>
              </a:rPr>
              <a:t>for large numbers of rounds, probability is so low that more pairs are required than exist with 64-bit inputs </a:t>
            </a:r>
            <a:endParaRPr lang="en-AU" altLang="x-none" dirty="0" err="1">
              <a:solidFill>
                <a:srgbClr val="FFFFFF"/>
              </a:solidFill>
              <a:effectLst>
                <a:outerShdw blurRad="38100" dist="38100" dir="2700000">
                  <a:srgbClr val="000000"/>
                </a:outerShdw>
              </a:effectLst>
            </a:endParaRPr>
          </a:p>
          <a:p>
            <a:pPr marL="339725" indent="-339725" defTabSz="457200">
              <a:lnSpc>
                <a:spcPct val="90000"/>
              </a:lnSpc>
              <a:spcBef>
                <a:spcPts val="6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dirty="0" err="1">
                <a:solidFill>
                  <a:srgbClr val="FFFFFF"/>
                </a:solidFill>
                <a:effectLst>
                  <a:outerShdw blurRad="38100" dist="38100" dir="2700000">
                    <a:srgbClr val="000000"/>
                  </a:outerShdw>
                </a:effectLst>
              </a:rPr>
              <a:t>Biham and Shamir have shown how a 13-round iterated characteristic can break the full 16-round DES </a:t>
            </a:r>
            <a:endParaRPr lang="en-AU" altLang="x-none" dirty="0" err="1">
              <a:solidFill>
                <a:srgbClr val="FFFFFF"/>
              </a:solidFill>
              <a:effectLst>
                <a:outerShdw blurRad="38100" dist="38100" dir="2700000">
                  <a:srgbClr val="000000"/>
                </a:outerShdw>
              </a:effectLst>
            </a:endParaRPr>
          </a:p>
        </p:txBody>
      </p:sp>
    </p:spTree>
  </p:cSld>
  <p:clrMapOvr>
    <a:masterClrMapping/>
  </p:clrMapOvr>
  <p:transition spd="med"/>
  <p:timing>
    <p:tnLst>
      <p:par>
        <p:cTn id="1" dur="indefinite"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p:sp>
        <p:nvSpPr>
          <p:cNvPr id="51201" name="Text Box 51200"/>
          <p:cNvSpPr txBox="1"/>
          <p:nvPr/>
        </p:nvSpPr>
        <p:spPr>
          <a:xfrm>
            <a:off x="457200" y="277813"/>
            <a:ext cx="8229600" cy="1139825"/>
          </a:xfrm>
          <a:prstGeom prst="rect">
            <a:avLst/>
          </a:prstGeom>
          <a:noFill/>
          <a:ln w="9525">
            <a:noFill/>
          </a:ln>
        </p:spPr>
        <p:txBody>
          <a:bodyPr wrap="square" lIns="90000" tIns="46800" rIns="90000" bIns="46800" anchor="ctr" anchorCtr="1"/>
          <a:p>
            <a:pPr algn="ct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4400" b="1" dirty="0" err="1">
                <a:solidFill>
                  <a:srgbClr val="D9D9FF"/>
                </a:solidFill>
                <a:effectLst>
                  <a:outerShdw blurRad="38100" dist="38100" dir="2700000">
                    <a:srgbClr val="000000"/>
                  </a:outerShdw>
                </a:effectLst>
              </a:rPr>
              <a:t>Linear Cryptanalysis</a:t>
            </a:r>
            <a:endParaRPr lang="en-US" altLang="x-none" sz="4400" b="1" dirty="0" err="1">
              <a:solidFill>
                <a:srgbClr val="D9D9FF"/>
              </a:solidFill>
              <a:effectLst>
                <a:outerShdw blurRad="38100" dist="38100" dir="2700000">
                  <a:srgbClr val="000000"/>
                </a:outerShdw>
              </a:effectLst>
            </a:endParaRPr>
          </a:p>
        </p:txBody>
      </p:sp>
      <p:sp>
        <p:nvSpPr>
          <p:cNvPr id="51202" name="Text Box 51201"/>
          <p:cNvSpPr txBox="1"/>
          <p:nvPr/>
        </p:nvSpPr>
        <p:spPr>
          <a:xfrm>
            <a:off x="457200" y="1676400"/>
            <a:ext cx="8229600" cy="4454525"/>
          </a:xfrm>
          <a:prstGeom prst="rect">
            <a:avLst/>
          </a:prstGeom>
          <a:noFill/>
          <a:ln w="9525">
            <a:noFill/>
          </a:ln>
        </p:spPr>
        <p:txBody>
          <a:bodyPr wrap="square" lIns="90000" tIns="46800" rIns="90000" bIns="46800" anchor="t" anchorCtr="0"/>
          <a:p>
            <a:pPr marL="339725" indent="-339725" defTabSz="457200">
              <a:lnSpc>
                <a:spcPct val="90000"/>
              </a:lnSpc>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another recent development </a:t>
            </a:r>
            <a:endParaRPr lang="en-AU" altLang="x-none" sz="3200" dirty="0" err="1">
              <a:solidFill>
                <a:srgbClr val="FFFFFF"/>
              </a:solidFill>
              <a:effectLst>
                <a:outerShdw blurRad="38100" dist="38100" dir="2700000">
                  <a:srgbClr val="000000"/>
                </a:outerShdw>
              </a:effectLst>
            </a:endParaRPr>
          </a:p>
          <a:p>
            <a:pPr marL="339725" indent="-339725" defTabSz="457200">
              <a:lnSpc>
                <a:spcPct val="90000"/>
              </a:lnSpc>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also a statistical method </a:t>
            </a:r>
            <a:endParaRPr lang="en-AU" altLang="x-none" sz="3200" dirty="0" err="1">
              <a:solidFill>
                <a:srgbClr val="FFFFFF"/>
              </a:solidFill>
              <a:effectLst>
                <a:outerShdw blurRad="38100" dist="38100" dir="2700000">
                  <a:srgbClr val="000000"/>
                </a:outerShdw>
              </a:effectLst>
            </a:endParaRPr>
          </a:p>
          <a:p>
            <a:pPr marL="339725" indent="-339725" defTabSz="457200">
              <a:lnSpc>
                <a:spcPct val="90000"/>
              </a:lnSpc>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3200" dirty="0" err="1">
                <a:solidFill>
                  <a:srgbClr val="FFFFFF"/>
                </a:solidFill>
                <a:effectLst>
                  <a:outerShdw blurRad="38100" dist="38100" dir="2700000">
                    <a:srgbClr val="000000"/>
                  </a:outerShdw>
                </a:effectLst>
              </a:rPr>
              <a:t>must be iterated over rounds, with decreasing probabilities</a:t>
            </a:r>
            <a:endParaRPr lang="en-US" altLang="x-none" sz="3200" dirty="0" err="1">
              <a:solidFill>
                <a:srgbClr val="FFFFFF"/>
              </a:solidFill>
              <a:effectLst>
                <a:outerShdw blurRad="38100" dist="38100" dir="2700000">
                  <a:srgbClr val="000000"/>
                </a:outerShdw>
              </a:effectLst>
            </a:endParaRPr>
          </a:p>
          <a:p>
            <a:pPr marL="339725" indent="-339725" defTabSz="457200">
              <a:lnSpc>
                <a:spcPct val="90000"/>
              </a:lnSpc>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developed by Matsui et al in early 90's</a:t>
            </a:r>
            <a:endParaRPr lang="en-AU" altLang="x-none" sz="3200" dirty="0" err="1">
              <a:solidFill>
                <a:srgbClr val="FFFFFF"/>
              </a:solidFill>
              <a:effectLst>
                <a:outerShdw blurRad="38100" dist="38100" dir="2700000">
                  <a:srgbClr val="000000"/>
                </a:outerShdw>
              </a:effectLst>
            </a:endParaRPr>
          </a:p>
          <a:p>
            <a:pPr marL="339725" indent="-339725" defTabSz="457200">
              <a:lnSpc>
                <a:spcPct val="90000"/>
              </a:lnSpc>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3200" dirty="0" err="1">
                <a:solidFill>
                  <a:srgbClr val="FFFFFF"/>
                </a:solidFill>
                <a:effectLst>
                  <a:outerShdw blurRad="38100" dist="38100" dir="2700000">
                    <a:srgbClr val="000000"/>
                  </a:outerShdw>
                </a:effectLst>
              </a:rPr>
              <a:t>based on finding linear approximations</a:t>
            </a:r>
            <a:endParaRPr lang="en-US" altLang="x-none" sz="3200" dirty="0" err="1">
              <a:solidFill>
                <a:srgbClr val="FFFFFF"/>
              </a:solidFill>
              <a:effectLst>
                <a:outerShdw blurRad="38100" dist="38100" dir="2700000">
                  <a:srgbClr val="000000"/>
                </a:outerShdw>
              </a:effectLst>
            </a:endParaRPr>
          </a:p>
          <a:p>
            <a:pPr marL="339725" indent="-339725" defTabSz="457200">
              <a:lnSpc>
                <a:spcPct val="90000"/>
              </a:lnSpc>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3200" dirty="0" err="1">
                <a:solidFill>
                  <a:srgbClr val="FFFFFF"/>
                </a:solidFill>
                <a:effectLst>
                  <a:outerShdw blurRad="38100" dist="38100" dir="2700000">
                    <a:srgbClr val="000000"/>
                  </a:outerShdw>
                </a:effectLst>
              </a:rPr>
              <a:t>can attack DES with </a:t>
            </a:r>
            <a:r>
              <a:rPr lang="en-AU" altLang="x-none" sz="3200" dirty="0" err="1">
                <a:solidFill>
                  <a:srgbClr val="FFFFFF"/>
                </a:solidFill>
                <a:effectLst>
                  <a:outerShdw blurRad="38100" dist="38100" dir="2700000">
                    <a:srgbClr val="000000"/>
                  </a:outerShdw>
                </a:effectLst>
              </a:rPr>
              <a:t>2</a:t>
            </a:r>
            <a:r>
              <a:rPr lang="en-AU" altLang="x-none" sz="3200" baseline="30000" dirty="0" err="1">
                <a:solidFill>
                  <a:srgbClr val="FFFFFF"/>
                </a:solidFill>
                <a:effectLst>
                  <a:outerShdw blurRad="38100" dist="38100" dir="2700000">
                    <a:srgbClr val="000000"/>
                  </a:outerShdw>
                </a:effectLst>
              </a:rPr>
              <a:t>43</a:t>
            </a:r>
            <a:r>
              <a:rPr lang="en-AU" altLang="x-none" sz="3200" dirty="0" err="1">
                <a:solidFill>
                  <a:srgbClr val="FFFFFF"/>
                </a:solidFill>
                <a:effectLst>
                  <a:outerShdw blurRad="38100" dist="38100" dir="2700000">
                    <a:srgbClr val="000000"/>
                  </a:outerShdw>
                </a:effectLst>
              </a:rPr>
              <a:t> known plaintexts, easier but still in practise infeasible</a:t>
            </a:r>
            <a:endParaRPr lang="en-AU" altLang="x-none" sz="3200" dirty="0" err="1">
              <a:solidFill>
                <a:srgbClr val="FFFFFF"/>
              </a:solidFill>
              <a:effectLst>
                <a:outerShdw blurRad="38100" dist="38100" dir="2700000">
                  <a:srgbClr val="000000"/>
                </a:outerShdw>
              </a:effectLst>
            </a:endParaRPr>
          </a:p>
        </p:txBody>
      </p:sp>
    </p:spTree>
  </p:cSld>
  <p:clrMapOvr>
    <a:masterClrMapping/>
  </p:clrMapOvr>
  <p:transition spd="med"/>
  <p:timing>
    <p:tnLst>
      <p:par>
        <p:cTn id="1" dur="indefinite"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p:sp>
        <p:nvSpPr>
          <p:cNvPr id="52225" name="Text Box 52224"/>
          <p:cNvSpPr txBox="1"/>
          <p:nvPr/>
        </p:nvSpPr>
        <p:spPr>
          <a:xfrm>
            <a:off x="457200" y="277813"/>
            <a:ext cx="8229600" cy="1139825"/>
          </a:xfrm>
          <a:prstGeom prst="rect">
            <a:avLst/>
          </a:prstGeom>
          <a:noFill/>
          <a:ln w="9525">
            <a:noFill/>
          </a:ln>
        </p:spPr>
        <p:txBody>
          <a:bodyPr wrap="square" lIns="90000" tIns="46800" rIns="90000" bIns="46800" anchor="ctr" anchorCtr="1"/>
          <a:p>
            <a:pPr algn="ct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4400" b="1" dirty="0" err="1">
                <a:solidFill>
                  <a:srgbClr val="D9D9FF"/>
                </a:solidFill>
                <a:effectLst>
                  <a:outerShdw blurRad="38100" dist="38100" dir="2700000">
                    <a:srgbClr val="000000"/>
                  </a:outerShdw>
                </a:effectLst>
              </a:rPr>
              <a:t>Linear Cryptanalysis</a:t>
            </a:r>
            <a:endParaRPr lang="en-US" altLang="x-none" sz="4400" b="1" dirty="0" err="1">
              <a:solidFill>
                <a:srgbClr val="D9D9FF"/>
              </a:solidFill>
              <a:effectLst>
                <a:outerShdw blurRad="38100" dist="38100" dir="2700000">
                  <a:srgbClr val="000000"/>
                </a:outerShdw>
              </a:effectLst>
            </a:endParaRPr>
          </a:p>
        </p:txBody>
      </p:sp>
      <p:sp>
        <p:nvSpPr>
          <p:cNvPr id="52226" name="Text Box 52225"/>
          <p:cNvSpPr txBox="1"/>
          <p:nvPr/>
        </p:nvSpPr>
        <p:spPr>
          <a:xfrm>
            <a:off x="457200" y="1676400"/>
            <a:ext cx="8229600" cy="4454525"/>
          </a:xfrm>
          <a:prstGeom prst="rect">
            <a:avLst/>
          </a:prstGeom>
          <a:noFill/>
          <a:ln w="9525">
            <a:noFill/>
          </a:ln>
        </p:spPr>
        <p:txBody>
          <a:bodyPr wrap="square" lIns="90000" tIns="46800" rIns="90000" bIns="46800" anchor="t" anchorCtr="0"/>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find linear approximations with prob p != ½</a:t>
            </a:r>
            <a:endParaRPr lang="en-AU" altLang="x-none" sz="3200" dirty="0" err="1">
              <a:solidFill>
                <a:srgbClr val="FFFFFF"/>
              </a:solidFill>
              <a:effectLst>
                <a:outerShdw blurRad="38100" dist="38100" dir="2700000">
                  <a:srgbClr val="000000"/>
                </a:outerShdw>
              </a:effectLst>
            </a:endParaRPr>
          </a:p>
          <a:p>
            <a:pPr marL="742950" lvl="1" indent="-282575" defTabSz="457200" rtl="0" eaLnBrk="1" hangingPunct="1">
              <a:lnSpc>
                <a:spcPct val="100000"/>
              </a:lnSpc>
              <a:spcBef>
                <a:spcPts val="600"/>
              </a:spcBef>
              <a:spcAft>
                <a:spcPct val="0"/>
              </a:spcAft>
              <a:buClrTx/>
              <a:buSzPct val="100000"/>
              <a:buFontTx/>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2400" baseline="0" dirty="0" err="1">
                <a:solidFill>
                  <a:srgbClr val="FFFFFF"/>
                </a:solidFill>
                <a:effectLst>
                  <a:outerShdw blurRad="38100" dist="38100" dir="2700000">
                    <a:srgbClr val="000000"/>
                  </a:outerShdw>
                </a:effectLst>
                <a:latin typeface="Courier New" panose="02070309020205020404" pitchFamily="49" charset="0"/>
                <a:ea typeface="MS PGothic" panose="020B0600070205080204" pitchFamily="32" charset="-128"/>
              </a:rPr>
              <a:t>P[i</a:t>
            </a:r>
            <a:r>
              <a:rPr lang="en-AU" altLang="x-none" sz="2400" baseline="-25000" dirty="0" err="1">
                <a:solidFill>
                  <a:srgbClr val="FFFFFF"/>
                </a:solidFill>
                <a:effectLst>
                  <a:outerShdw blurRad="38100" dist="38100" dir="2700000">
                    <a:srgbClr val="000000"/>
                  </a:outerShdw>
                </a:effectLst>
                <a:latin typeface="Courier New" panose="02070309020205020404" pitchFamily="49" charset="0"/>
                <a:ea typeface="MS PGothic" panose="020B0600070205080204" pitchFamily="32" charset="-128"/>
              </a:rPr>
              <a:t>1</a:t>
            </a:r>
            <a:r>
              <a:rPr lang="en-AU" altLang="x-none" sz="2400" baseline="0" dirty="0" err="1">
                <a:solidFill>
                  <a:srgbClr val="FFFFFF"/>
                </a:solidFill>
                <a:effectLst>
                  <a:outerShdw blurRad="38100" dist="38100" dir="2700000">
                    <a:srgbClr val="000000"/>
                  </a:outerShdw>
                </a:effectLst>
                <a:latin typeface="Courier New" panose="02070309020205020404" pitchFamily="49" charset="0"/>
                <a:ea typeface="MS PGothic" panose="020B0600070205080204" pitchFamily="32" charset="-128"/>
              </a:rPr>
              <a:t>,i</a:t>
            </a:r>
            <a:r>
              <a:rPr lang="en-AU" altLang="x-none" sz="2400" baseline="-25000" dirty="0" err="1">
                <a:solidFill>
                  <a:srgbClr val="FFFFFF"/>
                </a:solidFill>
                <a:effectLst>
                  <a:outerShdw blurRad="38100" dist="38100" dir="2700000">
                    <a:srgbClr val="000000"/>
                  </a:outerShdw>
                </a:effectLst>
                <a:latin typeface="Courier New" panose="02070309020205020404" pitchFamily="49" charset="0"/>
                <a:ea typeface="MS PGothic" panose="020B0600070205080204" pitchFamily="32" charset="-128"/>
              </a:rPr>
              <a:t>2</a:t>
            </a:r>
            <a:r>
              <a:rPr lang="en-AU" altLang="x-none" sz="2400" baseline="0" dirty="0" err="1">
                <a:solidFill>
                  <a:srgbClr val="FFFFFF"/>
                </a:solidFill>
                <a:effectLst>
                  <a:outerShdw blurRad="38100" dist="38100" dir="2700000">
                    <a:srgbClr val="000000"/>
                  </a:outerShdw>
                </a:effectLst>
                <a:latin typeface="Courier New" panose="02070309020205020404" pitchFamily="49" charset="0"/>
                <a:ea typeface="MS PGothic" panose="020B0600070205080204" pitchFamily="32" charset="-128"/>
              </a:rPr>
              <a:t>,...,i</a:t>
            </a:r>
            <a:r>
              <a:rPr lang="en-AU" altLang="x-none" sz="2400" baseline="-25000" dirty="0" err="1">
                <a:solidFill>
                  <a:srgbClr val="FFFFFF"/>
                </a:solidFill>
                <a:effectLst>
                  <a:outerShdw blurRad="38100" dist="38100" dir="2700000">
                    <a:srgbClr val="000000"/>
                  </a:outerShdw>
                </a:effectLst>
                <a:latin typeface="Courier New" panose="02070309020205020404" pitchFamily="49" charset="0"/>
                <a:ea typeface="MS PGothic" panose="020B0600070205080204" pitchFamily="32" charset="-128"/>
              </a:rPr>
              <a:t>a</a:t>
            </a:r>
            <a:r>
              <a:rPr lang="en-AU" altLang="x-none" sz="2400" baseline="0" dirty="0" err="1">
                <a:solidFill>
                  <a:srgbClr val="FFFFFF"/>
                </a:solidFill>
                <a:effectLst>
                  <a:outerShdw blurRad="38100" dist="38100" dir="2700000">
                    <a:srgbClr val="000000"/>
                  </a:outerShdw>
                </a:effectLst>
                <a:latin typeface="Courier New" panose="02070309020205020404" pitchFamily="49" charset="0"/>
                <a:ea typeface="MS PGothic" panose="020B0600070205080204" pitchFamily="32" charset="-128"/>
              </a:rPr>
              <a:t>] </a:t>
            </a:r>
            <a:r>
              <a:rPr lang="en-AU" altLang="x-none" sz="2400" baseline="0" dirty="0" err="1">
                <a:solidFill>
                  <a:srgbClr val="FFFFFF"/>
                </a:solidFill>
                <a:effectLst>
                  <a:outerShdw blurRad="38100" dist="38100" dir="2700000">
                    <a:srgbClr val="000000"/>
                  </a:outerShdw>
                </a:effectLst>
                <a:latin typeface="Symbol" panose="05050102010706020507" pitchFamily="16" charset="2"/>
                <a:ea typeface="MS PGothic" panose="020B0600070205080204" pitchFamily="32" charset="-128"/>
              </a:rPr>
              <a:t></a:t>
            </a:r>
            <a:r>
              <a:rPr lang="en-AU" altLang="x-none" sz="2400" baseline="0" dirty="0" err="1">
                <a:solidFill>
                  <a:srgbClr val="FFFFFF"/>
                </a:solidFill>
                <a:effectLst>
                  <a:outerShdw blurRad="38100" dist="38100" dir="2700000">
                    <a:srgbClr val="000000"/>
                  </a:outerShdw>
                </a:effectLst>
                <a:latin typeface="Courier New" panose="02070309020205020404" pitchFamily="49" charset="0"/>
                <a:ea typeface="MS PGothic" panose="020B0600070205080204" pitchFamily="32" charset="-128"/>
              </a:rPr>
              <a:t> C[j</a:t>
            </a:r>
            <a:r>
              <a:rPr lang="en-AU" altLang="x-none" sz="2400" baseline="-25000" dirty="0" err="1">
                <a:solidFill>
                  <a:srgbClr val="FFFFFF"/>
                </a:solidFill>
                <a:effectLst>
                  <a:outerShdw blurRad="38100" dist="38100" dir="2700000">
                    <a:srgbClr val="000000"/>
                  </a:outerShdw>
                </a:effectLst>
                <a:latin typeface="Courier New" panose="02070309020205020404" pitchFamily="49" charset="0"/>
                <a:ea typeface="MS PGothic" panose="020B0600070205080204" pitchFamily="32" charset="-128"/>
              </a:rPr>
              <a:t>1</a:t>
            </a:r>
            <a:r>
              <a:rPr lang="en-AU" altLang="x-none" sz="2400" baseline="0" dirty="0" err="1">
                <a:solidFill>
                  <a:srgbClr val="FFFFFF"/>
                </a:solidFill>
                <a:effectLst>
                  <a:outerShdw blurRad="38100" dist="38100" dir="2700000">
                    <a:srgbClr val="000000"/>
                  </a:outerShdw>
                </a:effectLst>
                <a:latin typeface="Courier New" panose="02070309020205020404" pitchFamily="49" charset="0"/>
                <a:ea typeface="MS PGothic" panose="020B0600070205080204" pitchFamily="32" charset="-128"/>
              </a:rPr>
              <a:t>,j</a:t>
            </a:r>
            <a:r>
              <a:rPr lang="en-AU" altLang="x-none" sz="2400" baseline="-25000" dirty="0" err="1">
                <a:solidFill>
                  <a:srgbClr val="FFFFFF"/>
                </a:solidFill>
                <a:effectLst>
                  <a:outerShdw blurRad="38100" dist="38100" dir="2700000">
                    <a:srgbClr val="000000"/>
                  </a:outerShdw>
                </a:effectLst>
                <a:latin typeface="Courier New" panose="02070309020205020404" pitchFamily="49" charset="0"/>
                <a:ea typeface="MS PGothic" panose="020B0600070205080204" pitchFamily="32" charset="-128"/>
              </a:rPr>
              <a:t>2</a:t>
            </a:r>
            <a:r>
              <a:rPr lang="en-AU" altLang="x-none" sz="2400" baseline="0" dirty="0" err="1">
                <a:solidFill>
                  <a:srgbClr val="FFFFFF"/>
                </a:solidFill>
                <a:effectLst>
                  <a:outerShdw blurRad="38100" dist="38100" dir="2700000">
                    <a:srgbClr val="000000"/>
                  </a:outerShdw>
                </a:effectLst>
                <a:latin typeface="Courier New" panose="02070309020205020404" pitchFamily="49" charset="0"/>
                <a:ea typeface="MS PGothic" panose="020B0600070205080204" pitchFamily="32" charset="-128"/>
              </a:rPr>
              <a:t>,...,j</a:t>
            </a:r>
            <a:r>
              <a:rPr lang="en-AU" altLang="x-none" sz="2400" baseline="-25000" dirty="0" err="1">
                <a:solidFill>
                  <a:srgbClr val="FFFFFF"/>
                </a:solidFill>
                <a:effectLst>
                  <a:outerShdw blurRad="38100" dist="38100" dir="2700000">
                    <a:srgbClr val="000000"/>
                  </a:outerShdw>
                </a:effectLst>
                <a:latin typeface="Courier New" panose="02070309020205020404" pitchFamily="49" charset="0"/>
                <a:ea typeface="MS PGothic" panose="020B0600070205080204" pitchFamily="32" charset="-128"/>
              </a:rPr>
              <a:t>b</a:t>
            </a:r>
            <a:r>
              <a:rPr lang="en-AU" altLang="x-none" sz="2400" baseline="0" dirty="0" err="1">
                <a:solidFill>
                  <a:srgbClr val="FFFFFF"/>
                </a:solidFill>
                <a:effectLst>
                  <a:outerShdw blurRad="38100" dist="38100" dir="2700000">
                    <a:srgbClr val="000000"/>
                  </a:outerShdw>
                </a:effectLst>
                <a:latin typeface="Courier New" panose="02070309020205020404" pitchFamily="49" charset="0"/>
                <a:ea typeface="MS PGothic" panose="020B0600070205080204" pitchFamily="32" charset="-128"/>
              </a:rPr>
              <a:t>] = K[k</a:t>
            </a:r>
            <a:r>
              <a:rPr lang="en-AU" altLang="x-none" sz="2400" baseline="-25000" dirty="0" err="1">
                <a:solidFill>
                  <a:srgbClr val="FFFFFF"/>
                </a:solidFill>
                <a:effectLst>
                  <a:outerShdw blurRad="38100" dist="38100" dir="2700000">
                    <a:srgbClr val="000000"/>
                  </a:outerShdw>
                </a:effectLst>
                <a:latin typeface="Courier New" panose="02070309020205020404" pitchFamily="49" charset="0"/>
                <a:ea typeface="MS PGothic" panose="020B0600070205080204" pitchFamily="32" charset="-128"/>
              </a:rPr>
              <a:t>1</a:t>
            </a:r>
            <a:r>
              <a:rPr lang="en-AU" altLang="x-none" sz="2400" baseline="0" dirty="0" err="1">
                <a:solidFill>
                  <a:srgbClr val="FFFFFF"/>
                </a:solidFill>
                <a:effectLst>
                  <a:outerShdw blurRad="38100" dist="38100" dir="2700000">
                    <a:srgbClr val="000000"/>
                  </a:outerShdw>
                </a:effectLst>
                <a:latin typeface="Courier New" panose="02070309020205020404" pitchFamily="49" charset="0"/>
                <a:ea typeface="MS PGothic" panose="020B0600070205080204" pitchFamily="32" charset="-128"/>
              </a:rPr>
              <a:t>,k</a:t>
            </a:r>
            <a:r>
              <a:rPr lang="en-AU" altLang="x-none" sz="2400" baseline="-25000" dirty="0" err="1">
                <a:solidFill>
                  <a:srgbClr val="FFFFFF"/>
                </a:solidFill>
                <a:effectLst>
                  <a:outerShdw blurRad="38100" dist="38100" dir="2700000">
                    <a:srgbClr val="000000"/>
                  </a:outerShdw>
                </a:effectLst>
                <a:latin typeface="Courier New" panose="02070309020205020404" pitchFamily="49" charset="0"/>
                <a:ea typeface="MS PGothic" panose="020B0600070205080204" pitchFamily="32" charset="-128"/>
              </a:rPr>
              <a:t>2</a:t>
            </a:r>
            <a:r>
              <a:rPr lang="en-AU" altLang="x-none" sz="2400" baseline="0" dirty="0" err="1">
                <a:solidFill>
                  <a:srgbClr val="FFFFFF"/>
                </a:solidFill>
                <a:effectLst>
                  <a:outerShdw blurRad="38100" dist="38100" dir="2700000">
                    <a:srgbClr val="000000"/>
                  </a:outerShdw>
                </a:effectLst>
                <a:latin typeface="Courier New" panose="02070309020205020404" pitchFamily="49" charset="0"/>
                <a:ea typeface="MS PGothic" panose="020B0600070205080204" pitchFamily="32" charset="-128"/>
              </a:rPr>
              <a:t>,...,k</a:t>
            </a:r>
            <a:r>
              <a:rPr lang="en-AU" altLang="x-none" sz="2400" baseline="-25000" dirty="0" err="1">
                <a:solidFill>
                  <a:srgbClr val="FFFFFF"/>
                </a:solidFill>
                <a:effectLst>
                  <a:outerShdw blurRad="38100" dist="38100" dir="2700000">
                    <a:srgbClr val="000000"/>
                  </a:outerShdw>
                </a:effectLst>
                <a:latin typeface="Courier New" panose="02070309020205020404" pitchFamily="49" charset="0"/>
                <a:ea typeface="MS PGothic" panose="020B0600070205080204" pitchFamily="32" charset="-128"/>
              </a:rPr>
              <a:t>c</a:t>
            </a:r>
            <a:r>
              <a:rPr lang="en-AU" altLang="x-none" sz="2400" baseline="0" dirty="0" err="1">
                <a:solidFill>
                  <a:srgbClr val="FFFFFF"/>
                </a:solidFill>
                <a:effectLst>
                  <a:outerShdw blurRad="38100" dist="38100" dir="2700000">
                    <a:srgbClr val="000000"/>
                  </a:outerShdw>
                </a:effectLst>
                <a:latin typeface="Courier New" panose="02070309020205020404" pitchFamily="49" charset="0"/>
                <a:ea typeface="MS PGothic" panose="020B0600070205080204" pitchFamily="32" charset="-128"/>
              </a:rPr>
              <a:t>]</a:t>
            </a:r>
            <a:endParaRPr lang="en-AU" altLang="x-none" sz="2400" baseline="0" dirty="0" err="1">
              <a:solidFill>
                <a:srgbClr val="FFFFFF"/>
              </a:solidFill>
              <a:effectLst>
                <a:outerShdw blurRad="38100" dist="38100" dir="2700000">
                  <a:srgbClr val="000000"/>
                </a:outerShdw>
              </a:effectLst>
              <a:latin typeface="Courier New" panose="02070309020205020404" pitchFamily="49" charset="0"/>
              <a:ea typeface="MS PGothic" panose="020B0600070205080204" pitchFamily="32" charset="-128"/>
            </a:endParaRPr>
          </a:p>
          <a:p>
            <a:pPr marL="742950" lvl="1" indent="-282575" defTabSz="457200" rtl="0" eaLnBrk="1" hangingPunct="1">
              <a:lnSpc>
                <a:spcPct val="100000"/>
              </a:lnSpc>
              <a:spcBef>
                <a:spcPts val="700"/>
              </a:spcBef>
              <a:spcAft>
                <a:spcPct val="0"/>
              </a:spcAft>
              <a:buClrTx/>
              <a:buSzPct val="100000"/>
              <a:buFontTx/>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2400" baseline="0" dirty="0" err="1">
                <a:solidFill>
                  <a:srgbClr val="FFFFFF"/>
                </a:solidFill>
                <a:effectLst>
                  <a:outerShdw blurRad="38100" dist="38100" dir="2700000">
                    <a:srgbClr val="000000"/>
                  </a:outerShdw>
                </a:effectLst>
                <a:latin typeface="Courier New" panose="02070309020205020404" pitchFamily="49" charset="0"/>
                <a:ea typeface="MS PGothic" panose="020B0600070205080204" pitchFamily="32" charset="-128"/>
              </a:rPr>
              <a:t>where i</a:t>
            </a:r>
            <a:r>
              <a:rPr lang="en-AU" altLang="x-none" sz="2400" baseline="-25000" dirty="0" err="1">
                <a:solidFill>
                  <a:srgbClr val="FFFFFF"/>
                </a:solidFill>
                <a:effectLst>
                  <a:outerShdw blurRad="38100" dist="38100" dir="2700000">
                    <a:srgbClr val="000000"/>
                  </a:outerShdw>
                </a:effectLst>
                <a:latin typeface="Courier New" panose="02070309020205020404" pitchFamily="49" charset="0"/>
                <a:ea typeface="MS PGothic" panose="020B0600070205080204" pitchFamily="32" charset="-128"/>
              </a:rPr>
              <a:t>a</a:t>
            </a:r>
            <a:r>
              <a:rPr lang="en-AU" altLang="x-none" sz="2400" baseline="0" dirty="0" err="1">
                <a:solidFill>
                  <a:srgbClr val="FFFFFF"/>
                </a:solidFill>
                <a:effectLst>
                  <a:outerShdw blurRad="38100" dist="38100" dir="2700000">
                    <a:srgbClr val="000000"/>
                  </a:outerShdw>
                </a:effectLst>
                <a:latin typeface="Courier New" panose="02070309020205020404" pitchFamily="49" charset="0"/>
                <a:ea typeface="MS PGothic" panose="020B0600070205080204" pitchFamily="32" charset="-128"/>
              </a:rPr>
              <a:t>,j</a:t>
            </a:r>
            <a:r>
              <a:rPr lang="en-AU" altLang="x-none" sz="2400" baseline="-25000" dirty="0" err="1">
                <a:solidFill>
                  <a:srgbClr val="FFFFFF"/>
                </a:solidFill>
                <a:effectLst>
                  <a:outerShdw blurRad="38100" dist="38100" dir="2700000">
                    <a:srgbClr val="000000"/>
                  </a:outerShdw>
                </a:effectLst>
                <a:latin typeface="Courier New" panose="02070309020205020404" pitchFamily="49" charset="0"/>
                <a:ea typeface="MS PGothic" panose="020B0600070205080204" pitchFamily="32" charset="-128"/>
              </a:rPr>
              <a:t>b</a:t>
            </a:r>
            <a:r>
              <a:rPr lang="en-AU" altLang="x-none" sz="2400" baseline="0" dirty="0" err="1">
                <a:solidFill>
                  <a:srgbClr val="FFFFFF"/>
                </a:solidFill>
                <a:effectLst>
                  <a:outerShdw blurRad="38100" dist="38100" dir="2700000">
                    <a:srgbClr val="000000"/>
                  </a:outerShdw>
                </a:effectLst>
                <a:latin typeface="Courier New" panose="02070309020205020404" pitchFamily="49" charset="0"/>
                <a:ea typeface="MS PGothic" panose="020B0600070205080204" pitchFamily="32" charset="-128"/>
              </a:rPr>
              <a:t>,k</a:t>
            </a:r>
            <a:r>
              <a:rPr lang="en-AU" altLang="x-none" sz="2400" baseline="-25000" dirty="0" err="1">
                <a:solidFill>
                  <a:srgbClr val="FFFFFF"/>
                </a:solidFill>
                <a:effectLst>
                  <a:outerShdw blurRad="38100" dist="38100" dir="2700000">
                    <a:srgbClr val="000000"/>
                  </a:outerShdw>
                </a:effectLst>
                <a:latin typeface="Courier New" panose="02070309020205020404" pitchFamily="49" charset="0"/>
                <a:ea typeface="MS PGothic" panose="020B0600070205080204" pitchFamily="32" charset="-128"/>
              </a:rPr>
              <a:t>c</a:t>
            </a:r>
            <a:r>
              <a:rPr lang="en-AU" altLang="x-none" sz="2400" baseline="0" dirty="0" err="1">
                <a:solidFill>
                  <a:srgbClr val="FFFFFF"/>
                </a:solidFill>
                <a:effectLst>
                  <a:outerShdw blurRad="38100" dist="38100" dir="2700000">
                    <a:srgbClr val="000000"/>
                  </a:outerShdw>
                </a:effectLst>
                <a:latin typeface="Courier New" panose="02070309020205020404" pitchFamily="49" charset="0"/>
                <a:ea typeface="MS PGothic" panose="020B0600070205080204" pitchFamily="32" charset="-128"/>
              </a:rPr>
              <a:t> are bit locations in P,C,K</a:t>
            </a:r>
            <a:r>
              <a:rPr lang="en-AU"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 </a:t>
            </a:r>
            <a:endParaRPr lang="en-AU"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3200" dirty="0" err="1">
                <a:solidFill>
                  <a:srgbClr val="FFFFFF"/>
                </a:solidFill>
                <a:effectLst>
                  <a:outerShdw blurRad="38100" dist="38100" dir="2700000">
                    <a:srgbClr val="000000"/>
                  </a:outerShdw>
                </a:effectLst>
              </a:rPr>
              <a:t>gives linear equation for key bits</a:t>
            </a:r>
            <a:endParaRPr lang="en-US" altLang="x-none" sz="3200" dirty="0" err="1">
              <a:solidFill>
                <a:srgbClr val="FFFFFF"/>
              </a:solidFill>
              <a:effectLst>
                <a:outerShdw blurRad="38100" dist="38100" dir="2700000">
                  <a:srgbClr val="000000"/>
                </a:outerShdw>
              </a:effectLst>
            </a:endParaRPr>
          </a:p>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get one key bit using max likelihood alg</a:t>
            </a:r>
            <a:endParaRPr lang="en-AU" altLang="x-none" sz="3200" dirty="0" err="1">
              <a:solidFill>
                <a:srgbClr val="FFFFFF"/>
              </a:solidFill>
              <a:effectLst>
                <a:outerShdw blurRad="38100" dist="38100" dir="2700000">
                  <a:srgbClr val="000000"/>
                </a:outerShdw>
              </a:effectLst>
            </a:endParaRPr>
          </a:p>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using a large number of trial encryptions </a:t>
            </a:r>
            <a:endParaRPr lang="en-AU" altLang="x-none" sz="3200" dirty="0" err="1">
              <a:solidFill>
                <a:srgbClr val="FFFFFF"/>
              </a:solidFill>
              <a:effectLst>
                <a:outerShdw blurRad="38100" dist="38100" dir="2700000">
                  <a:srgbClr val="000000"/>
                </a:outerShdw>
              </a:effectLst>
            </a:endParaRPr>
          </a:p>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effectiveness given by: </a:t>
            </a:r>
            <a:r>
              <a:rPr lang="en-AU" altLang="x-none" sz="3200" dirty="0" err="1">
                <a:solidFill>
                  <a:srgbClr val="FFFFFF"/>
                </a:solidFill>
                <a:effectLst>
                  <a:outerShdw blurRad="38100" dist="38100" dir="2700000">
                    <a:srgbClr val="000000"/>
                  </a:outerShdw>
                </a:effectLst>
                <a:latin typeface="Courier New" panose="02070309020205020404" pitchFamily="49" charset="0"/>
              </a:rPr>
              <a:t>|p–</a:t>
            </a:r>
            <a:r>
              <a:rPr lang="en-AU" altLang="x-none" sz="3200" baseline="30000" dirty="0" err="1">
                <a:solidFill>
                  <a:srgbClr val="FFFFFF"/>
                </a:solidFill>
                <a:effectLst>
                  <a:outerShdw blurRad="38100" dist="38100" dir="2700000">
                    <a:srgbClr val="000000"/>
                  </a:outerShdw>
                </a:effectLst>
                <a:latin typeface="Courier New" panose="02070309020205020404" pitchFamily="49" charset="0"/>
              </a:rPr>
              <a:t>1</a:t>
            </a:r>
            <a:r>
              <a:rPr lang="en-AU" altLang="x-none" sz="3200" dirty="0" err="1">
                <a:solidFill>
                  <a:srgbClr val="FFFFFF"/>
                </a:solidFill>
                <a:effectLst>
                  <a:outerShdw blurRad="38100" dist="38100" dir="2700000">
                    <a:srgbClr val="000000"/>
                  </a:outerShdw>
                </a:effectLst>
                <a:latin typeface="Courier New" panose="02070309020205020404" pitchFamily="49" charset="0"/>
              </a:rPr>
              <a:t>/</a:t>
            </a:r>
            <a:r>
              <a:rPr lang="en-AU" altLang="x-none" sz="2800" baseline="-25000" dirty="0" err="1">
                <a:solidFill>
                  <a:srgbClr val="FFFFFF"/>
                </a:solidFill>
                <a:effectLst>
                  <a:outerShdw blurRad="38100" dist="38100" dir="2700000">
                    <a:srgbClr val="000000"/>
                  </a:outerShdw>
                </a:effectLst>
                <a:latin typeface="Courier New" panose="02070309020205020404" pitchFamily="49" charset="0"/>
              </a:rPr>
              <a:t>2</a:t>
            </a:r>
            <a:r>
              <a:rPr lang="en-AU" altLang="x-none" sz="3200" dirty="0" err="1">
                <a:solidFill>
                  <a:srgbClr val="FFFFFF"/>
                </a:solidFill>
                <a:effectLst>
                  <a:outerShdw blurRad="38100" dist="38100" dir="2700000">
                    <a:srgbClr val="000000"/>
                  </a:outerShdw>
                </a:effectLst>
                <a:latin typeface="Courier New" panose="02070309020205020404" pitchFamily="49" charset="0"/>
              </a:rPr>
              <a:t>|</a:t>
            </a:r>
            <a:endParaRPr lang="en-AU" altLang="x-none" sz="3200" dirty="0" err="1">
              <a:solidFill>
                <a:srgbClr val="FFFFFF"/>
              </a:solidFill>
              <a:effectLst>
                <a:outerShdw blurRad="38100" dist="38100" dir="2700000">
                  <a:srgbClr val="000000"/>
                </a:outerShdw>
              </a:effectLst>
              <a:latin typeface="Courier New" panose="02070309020205020404" pitchFamily="49" charset="0"/>
            </a:endParaRPr>
          </a:p>
        </p:txBody>
      </p:sp>
    </p:spTree>
  </p:cSld>
  <p:clrMapOvr>
    <a:masterClrMapping/>
  </p:clrMapOvr>
  <p:transition spd="med"/>
  <p:timing>
    <p:tnLst>
      <p:par>
        <p:cTn id="1" dur="indefinite"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p:sp>
        <p:nvSpPr>
          <p:cNvPr id="53249" name="Text Box 53248"/>
          <p:cNvSpPr txBox="1"/>
          <p:nvPr/>
        </p:nvSpPr>
        <p:spPr>
          <a:xfrm>
            <a:off x="457200" y="277813"/>
            <a:ext cx="8229600" cy="1139825"/>
          </a:xfrm>
          <a:prstGeom prst="rect">
            <a:avLst/>
          </a:prstGeom>
          <a:noFill/>
          <a:ln w="9525">
            <a:noFill/>
          </a:ln>
        </p:spPr>
        <p:txBody>
          <a:bodyPr wrap="square" lIns="90000" tIns="46800" rIns="90000" bIns="46800" anchor="ctr" anchorCtr="1"/>
          <a:p>
            <a:pPr algn="ct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4400" b="1" dirty="0" err="1">
                <a:solidFill>
                  <a:srgbClr val="D9D9FF"/>
                </a:solidFill>
                <a:effectLst>
                  <a:outerShdw blurRad="38100" dist="38100" dir="2700000">
                    <a:srgbClr val="000000"/>
                  </a:outerShdw>
                </a:effectLst>
              </a:rPr>
              <a:t>DES Design Criteria</a:t>
            </a:r>
            <a:endParaRPr lang="en-US" altLang="x-none" sz="4400" b="1" dirty="0" err="1">
              <a:solidFill>
                <a:srgbClr val="D9D9FF"/>
              </a:solidFill>
              <a:effectLst>
                <a:outerShdw blurRad="38100" dist="38100" dir="2700000">
                  <a:srgbClr val="000000"/>
                </a:outerShdw>
              </a:effectLst>
            </a:endParaRPr>
          </a:p>
        </p:txBody>
      </p:sp>
      <p:sp>
        <p:nvSpPr>
          <p:cNvPr id="53250" name="Text Box 53249"/>
          <p:cNvSpPr txBox="1"/>
          <p:nvPr/>
        </p:nvSpPr>
        <p:spPr>
          <a:xfrm>
            <a:off x="457200" y="1676400"/>
            <a:ext cx="8229600" cy="4454525"/>
          </a:xfrm>
          <a:prstGeom prst="rect">
            <a:avLst/>
          </a:prstGeom>
          <a:noFill/>
          <a:ln w="9525">
            <a:noFill/>
          </a:ln>
        </p:spPr>
        <p:txBody>
          <a:bodyPr wrap="square" lIns="90000" tIns="46800" rIns="90000" bIns="46800" anchor="t" anchorCtr="0"/>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3200" dirty="0" err="1">
                <a:solidFill>
                  <a:srgbClr val="FFFFFF"/>
                </a:solidFill>
                <a:effectLst>
                  <a:outerShdw blurRad="38100" dist="38100" dir="2700000">
                    <a:srgbClr val="000000"/>
                  </a:outerShdw>
                </a:effectLst>
              </a:rPr>
              <a:t>as reported by Coppersmith in [COPP94]</a:t>
            </a:r>
            <a:endParaRPr lang="en-US" altLang="x-none" sz="3200" dirty="0" err="1">
              <a:solidFill>
                <a:srgbClr val="FFFFFF"/>
              </a:solidFill>
              <a:effectLst>
                <a:outerShdw blurRad="38100" dist="38100" dir="2700000">
                  <a:srgbClr val="000000"/>
                </a:outerShdw>
              </a:effectLst>
            </a:endParaRPr>
          </a:p>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3200" dirty="0" err="1">
                <a:solidFill>
                  <a:srgbClr val="FFFFFF"/>
                </a:solidFill>
                <a:effectLst>
                  <a:outerShdw blurRad="38100" dist="38100" dir="2700000">
                    <a:srgbClr val="000000"/>
                  </a:outerShdw>
                </a:effectLst>
              </a:rPr>
              <a:t>7 criteria for S-boxes provide for </a:t>
            </a:r>
            <a:endParaRPr lang="en-US" altLang="x-none" sz="3200" dirty="0" err="1">
              <a:solidFill>
                <a:srgbClr val="FFFFFF"/>
              </a:solidFill>
              <a:effectLst>
                <a:outerShdw blurRad="38100" dist="38100" dir="2700000">
                  <a:srgbClr val="000000"/>
                </a:outerShdw>
              </a:effectLst>
            </a:endParaRPr>
          </a:p>
          <a:p>
            <a:pPr marL="739775" lvl="1" indent="-282575" defTabSz="457200" rtl="0" eaLnBrk="1" hangingPunct="1">
              <a:lnSpc>
                <a:spcPct val="100000"/>
              </a:lnSpc>
              <a:spcBef>
                <a:spcPts val="7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non-linearity</a:t>
            </a:r>
            <a:endParaRPr lang="en-US"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marL="739775" lvl="1" indent="-282575" defTabSz="457200" rtl="0" eaLnBrk="1" hangingPunct="1">
              <a:lnSpc>
                <a:spcPct val="100000"/>
              </a:lnSpc>
              <a:spcBef>
                <a:spcPts val="7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resistance to differential cryptanalysis</a:t>
            </a:r>
            <a:endParaRPr lang="en-US"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marL="739775" lvl="1" indent="-282575" defTabSz="457200" rtl="0" eaLnBrk="1" hangingPunct="1">
              <a:lnSpc>
                <a:spcPct val="100000"/>
              </a:lnSpc>
              <a:spcBef>
                <a:spcPts val="7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good confusion</a:t>
            </a:r>
            <a:endParaRPr lang="en-US"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3200" dirty="0" err="1">
                <a:solidFill>
                  <a:srgbClr val="FFFFFF"/>
                </a:solidFill>
                <a:effectLst>
                  <a:outerShdw blurRad="38100" dist="38100" dir="2700000">
                    <a:srgbClr val="000000"/>
                  </a:outerShdw>
                </a:effectLst>
              </a:rPr>
              <a:t>3 criteria for permutation P provide for </a:t>
            </a:r>
            <a:endParaRPr lang="en-US" altLang="x-none" sz="3200" dirty="0" err="1">
              <a:solidFill>
                <a:srgbClr val="FFFFFF"/>
              </a:solidFill>
              <a:effectLst>
                <a:outerShdw blurRad="38100" dist="38100" dir="2700000">
                  <a:srgbClr val="000000"/>
                </a:outerShdw>
              </a:effectLst>
            </a:endParaRPr>
          </a:p>
          <a:p>
            <a:pPr marL="739775" lvl="1" indent="-282575" defTabSz="457200" rtl="0" eaLnBrk="1" hangingPunct="1">
              <a:lnSpc>
                <a:spcPct val="100000"/>
              </a:lnSpc>
              <a:spcBef>
                <a:spcPts val="7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increased diffusion</a:t>
            </a:r>
            <a:endParaRPr lang="en-US"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marL="339725" indent="-339725" defTabSz="457200">
              <a:spcBef>
                <a:spcPts val="800"/>
              </a:spcBef>
              <a:buClrTx/>
              <a:buSzPct val="100000"/>
              <a:buFontTx/>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altLang="x-none" sz="2800" dirty="0" err="1">
              <a:solidFill>
                <a:srgbClr val="FFFFFF"/>
              </a:solidFill>
              <a:effectLst>
                <a:outerShdw blurRad="38100" dist="38100" dir="2700000">
                  <a:srgbClr val="000000"/>
                </a:outerShdw>
              </a:effectLst>
            </a:endParaRPr>
          </a:p>
        </p:txBody>
      </p:sp>
    </p:spTree>
  </p:cSld>
  <p:clrMapOvr>
    <a:masterClrMapping/>
  </p:clrMapOvr>
  <p:transition spd="med"/>
  <p:timing>
    <p:tnLst>
      <p:par>
        <p:cTn id="1" dur="indefinite"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p:sp>
        <p:nvSpPr>
          <p:cNvPr id="54273" name="Text Box 54272"/>
          <p:cNvSpPr txBox="1"/>
          <p:nvPr/>
        </p:nvSpPr>
        <p:spPr>
          <a:xfrm>
            <a:off x="457200" y="277813"/>
            <a:ext cx="8229600" cy="1139825"/>
          </a:xfrm>
          <a:prstGeom prst="rect">
            <a:avLst/>
          </a:prstGeom>
          <a:noFill/>
          <a:ln w="9525">
            <a:noFill/>
          </a:ln>
        </p:spPr>
        <p:txBody>
          <a:bodyPr wrap="square" lIns="90000" tIns="46800" rIns="90000" bIns="46800" anchor="ctr" anchorCtr="1"/>
          <a:p>
            <a:pPr algn="ct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4400" b="1" dirty="0" err="1">
                <a:solidFill>
                  <a:srgbClr val="D9D9FF"/>
                </a:solidFill>
                <a:effectLst>
                  <a:outerShdw blurRad="38100" dist="38100" dir="2700000">
                    <a:srgbClr val="000000"/>
                  </a:outerShdw>
                </a:effectLst>
              </a:rPr>
              <a:t>Block Cipher Design</a:t>
            </a:r>
            <a:endParaRPr lang="en-US" altLang="x-none" sz="4400" b="1" dirty="0" err="1">
              <a:solidFill>
                <a:srgbClr val="D9D9FF"/>
              </a:solidFill>
              <a:effectLst>
                <a:outerShdw blurRad="38100" dist="38100" dir="2700000">
                  <a:srgbClr val="000000"/>
                </a:outerShdw>
              </a:effectLst>
            </a:endParaRPr>
          </a:p>
        </p:txBody>
      </p:sp>
      <p:sp>
        <p:nvSpPr>
          <p:cNvPr id="54274" name="Text Box 54273"/>
          <p:cNvSpPr txBox="1"/>
          <p:nvPr/>
        </p:nvSpPr>
        <p:spPr>
          <a:xfrm>
            <a:off x="457200" y="1676400"/>
            <a:ext cx="8229600" cy="4876800"/>
          </a:xfrm>
          <a:prstGeom prst="rect">
            <a:avLst/>
          </a:prstGeom>
          <a:noFill/>
          <a:ln w="9525">
            <a:noFill/>
          </a:ln>
        </p:spPr>
        <p:txBody>
          <a:bodyPr wrap="square" lIns="90000" tIns="46800" rIns="90000" bIns="46800" anchor="t" anchorCtr="0"/>
          <a:p>
            <a:pPr marL="339725" indent="-339725" defTabSz="457200">
              <a:lnSpc>
                <a:spcPct val="90000"/>
              </a:lnSpc>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3200" dirty="0" err="1">
                <a:solidFill>
                  <a:srgbClr val="FFFFFF"/>
                </a:solidFill>
                <a:effectLst>
                  <a:outerShdw blurRad="38100" dist="38100" dir="2700000">
                    <a:srgbClr val="000000"/>
                  </a:outerShdw>
                </a:effectLst>
              </a:rPr>
              <a:t>basic principles still like Feistel’s in 1970’s</a:t>
            </a:r>
            <a:endParaRPr lang="en-US" altLang="x-none" sz="3200" dirty="0" err="1">
              <a:solidFill>
                <a:srgbClr val="FFFFFF"/>
              </a:solidFill>
              <a:effectLst>
                <a:outerShdw blurRad="38100" dist="38100" dir="2700000">
                  <a:srgbClr val="000000"/>
                </a:outerShdw>
              </a:effectLst>
            </a:endParaRPr>
          </a:p>
          <a:p>
            <a:pPr marL="339725" indent="-339725" defTabSz="457200">
              <a:lnSpc>
                <a:spcPct val="90000"/>
              </a:lnSpc>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3200" dirty="0" err="1">
                <a:solidFill>
                  <a:srgbClr val="FFFFFF"/>
                </a:solidFill>
                <a:effectLst>
                  <a:outerShdw blurRad="38100" dist="38100" dir="2700000">
                    <a:srgbClr val="000000"/>
                  </a:outerShdw>
                </a:effectLst>
              </a:rPr>
              <a:t>number of rounds</a:t>
            </a:r>
            <a:endParaRPr lang="en-US" altLang="x-none" sz="3200" dirty="0" err="1">
              <a:solidFill>
                <a:srgbClr val="FFFFFF"/>
              </a:solidFill>
              <a:effectLst>
                <a:outerShdw blurRad="38100" dist="38100" dir="2700000">
                  <a:srgbClr val="000000"/>
                </a:outerShdw>
              </a:effectLst>
            </a:endParaRPr>
          </a:p>
          <a:p>
            <a:pPr marL="739775" lvl="1" indent="-282575" defTabSz="457200" rtl="0" eaLnBrk="1" hangingPunct="1">
              <a:lnSpc>
                <a:spcPct val="90000"/>
              </a:lnSpc>
              <a:spcBef>
                <a:spcPts val="7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more is better – make exhaustive search best attack</a:t>
            </a:r>
            <a:endParaRPr lang="en-US"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marL="339725" indent="-339725" defTabSz="457200">
              <a:lnSpc>
                <a:spcPct val="90000"/>
              </a:lnSpc>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3200" dirty="0" err="1">
                <a:solidFill>
                  <a:srgbClr val="FFFFFF"/>
                </a:solidFill>
                <a:effectLst>
                  <a:outerShdw blurRad="38100" dist="38100" dir="2700000">
                    <a:srgbClr val="000000"/>
                  </a:outerShdw>
                </a:effectLst>
              </a:rPr>
              <a:t>function f:</a:t>
            </a:r>
            <a:endParaRPr lang="en-US" altLang="x-none" sz="3200" dirty="0" err="1">
              <a:solidFill>
                <a:srgbClr val="FFFFFF"/>
              </a:solidFill>
              <a:effectLst>
                <a:outerShdw blurRad="38100" dist="38100" dir="2700000">
                  <a:srgbClr val="000000"/>
                </a:outerShdw>
              </a:effectLst>
            </a:endParaRPr>
          </a:p>
          <a:p>
            <a:pPr marL="739775" lvl="1" indent="-282575" defTabSz="457200" rtl="0" eaLnBrk="1" hangingPunct="1">
              <a:lnSpc>
                <a:spcPct val="90000"/>
              </a:lnSpc>
              <a:spcBef>
                <a:spcPts val="7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provides “confusion”, is nonlinear, avalanche</a:t>
            </a:r>
            <a:endParaRPr lang="en-US"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marL="739775" lvl="1" indent="-282575" defTabSz="457200" rtl="0" eaLnBrk="1" hangingPunct="1">
              <a:lnSpc>
                <a:spcPct val="90000"/>
              </a:lnSpc>
              <a:spcBef>
                <a:spcPts val="7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have issues of how S-boxes are selected</a:t>
            </a:r>
            <a:endParaRPr lang="en-US"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marL="339725" indent="-339725" defTabSz="457200">
              <a:lnSpc>
                <a:spcPct val="90000"/>
              </a:lnSpc>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3200" dirty="0" err="1">
                <a:solidFill>
                  <a:srgbClr val="FFFFFF"/>
                </a:solidFill>
                <a:effectLst>
                  <a:outerShdw blurRad="38100" dist="38100" dir="2700000">
                    <a:srgbClr val="000000"/>
                  </a:outerShdw>
                </a:effectLst>
              </a:rPr>
              <a:t>key schedule</a:t>
            </a:r>
            <a:endParaRPr lang="en-US" altLang="x-none" sz="3200" dirty="0" err="1">
              <a:solidFill>
                <a:srgbClr val="FFFFFF"/>
              </a:solidFill>
              <a:effectLst>
                <a:outerShdw blurRad="38100" dist="38100" dir="2700000">
                  <a:srgbClr val="000000"/>
                </a:outerShdw>
              </a:effectLst>
            </a:endParaRPr>
          </a:p>
          <a:p>
            <a:pPr marL="739775" lvl="1" indent="-282575" defTabSz="457200" rtl="0" eaLnBrk="1" hangingPunct="1">
              <a:lnSpc>
                <a:spcPct val="90000"/>
              </a:lnSpc>
              <a:spcBef>
                <a:spcPts val="7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complex subkey creation, key avalanche</a:t>
            </a:r>
            <a:endParaRPr lang="en-US"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marL="739775" lvl="1" indent="-282575" defTabSz="457200" rtl="0" eaLnBrk="1" hangingPunct="1">
              <a:lnSpc>
                <a:spcPct val="90000"/>
              </a:lnSpc>
              <a:spcBef>
                <a:spcPts val="700"/>
              </a:spcBef>
              <a:spcAft>
                <a:spcPct val="0"/>
              </a:spcAft>
              <a:buClrTx/>
              <a:buSzPct val="100000"/>
              <a:buFontTx/>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p:txBody>
      </p:sp>
    </p:spTree>
  </p:cSld>
  <p:clrMapOvr>
    <a:masterClrMapping/>
  </p:clrMapOvr>
  <p:transition spd="med"/>
  <p:timing>
    <p:tnLst>
      <p:par>
        <p:cTn id="1" dur="indefinite"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p:sp>
        <p:nvSpPr>
          <p:cNvPr id="9217" name="Text Box 9216"/>
          <p:cNvSpPr txBox="1"/>
          <p:nvPr/>
        </p:nvSpPr>
        <p:spPr>
          <a:xfrm>
            <a:off x="457200" y="277813"/>
            <a:ext cx="8229600" cy="1139825"/>
          </a:xfrm>
          <a:prstGeom prst="rect">
            <a:avLst/>
          </a:prstGeom>
          <a:noFill/>
          <a:ln w="9525">
            <a:noFill/>
          </a:ln>
        </p:spPr>
        <p:txBody>
          <a:bodyPr wrap="square" lIns="90000" tIns="46800" rIns="90000" bIns="46800" anchor="ctr" anchorCtr="1"/>
          <a:p>
            <a:pPr algn="ct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4400" b="1" dirty="0" err="1">
                <a:solidFill>
                  <a:srgbClr val="D9D9FF"/>
                </a:solidFill>
                <a:effectLst>
                  <a:outerShdw blurRad="38100" dist="38100" dir="2700000">
                    <a:srgbClr val="000000"/>
                  </a:outerShdw>
                </a:effectLst>
              </a:rPr>
              <a:t>Block Cipher Principles</a:t>
            </a:r>
            <a:endParaRPr lang="en-US" altLang="x-none" sz="4400" b="1" dirty="0" err="1">
              <a:solidFill>
                <a:srgbClr val="D9D9FF"/>
              </a:solidFill>
              <a:effectLst>
                <a:outerShdw blurRad="38100" dist="38100" dir="2700000">
                  <a:srgbClr val="000000"/>
                </a:outerShdw>
              </a:effectLst>
            </a:endParaRPr>
          </a:p>
        </p:txBody>
      </p:sp>
      <p:sp>
        <p:nvSpPr>
          <p:cNvPr id="9218" name="Text Box 9217"/>
          <p:cNvSpPr txBox="1"/>
          <p:nvPr/>
        </p:nvSpPr>
        <p:spPr>
          <a:xfrm>
            <a:off x="457200" y="1676400"/>
            <a:ext cx="8229600" cy="4932363"/>
          </a:xfrm>
          <a:prstGeom prst="rect">
            <a:avLst/>
          </a:prstGeom>
          <a:noFill/>
          <a:ln w="9525">
            <a:noFill/>
          </a:ln>
        </p:spPr>
        <p:txBody>
          <a:bodyPr wrap="square" lIns="90000" tIns="46800" rIns="90000" bIns="46800" anchor="t" anchorCtr="0"/>
          <a:p>
            <a:pPr marL="339725" indent="-339725" defTabSz="457200">
              <a:lnSpc>
                <a:spcPct val="90000"/>
              </a:lnSpc>
              <a:spcBef>
                <a:spcPts val="7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2800" dirty="0" err="1">
                <a:solidFill>
                  <a:srgbClr val="FFFFFF"/>
                </a:solidFill>
                <a:effectLst>
                  <a:outerShdw blurRad="38100" dist="38100" dir="2700000">
                    <a:srgbClr val="000000"/>
                  </a:outerShdw>
                </a:effectLst>
              </a:rPr>
              <a:t>most symmetric block ciphers are based on a </a:t>
            </a:r>
            <a:r>
              <a:rPr lang="en-US" altLang="x-none" sz="2800" b="1" dirty="0" err="1">
                <a:solidFill>
                  <a:srgbClr val="FFFFFF"/>
                </a:solidFill>
                <a:effectLst>
                  <a:outerShdw blurRad="38100" dist="38100" dir="2700000">
                    <a:srgbClr val="000000"/>
                  </a:outerShdw>
                </a:effectLst>
              </a:rPr>
              <a:t>Feistel Cipher Structure</a:t>
            </a:r>
            <a:endParaRPr lang="en-US" altLang="x-none" sz="2800" b="1" dirty="0" err="1">
              <a:solidFill>
                <a:srgbClr val="FFFFFF"/>
              </a:solidFill>
              <a:effectLst>
                <a:outerShdw blurRad="38100" dist="38100" dir="2700000">
                  <a:srgbClr val="000000"/>
                </a:outerShdw>
              </a:effectLst>
            </a:endParaRPr>
          </a:p>
          <a:p>
            <a:pPr marL="339725" indent="-339725" defTabSz="457200">
              <a:lnSpc>
                <a:spcPct val="90000"/>
              </a:lnSpc>
              <a:spcBef>
                <a:spcPts val="7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2800" dirty="0" err="1">
                <a:solidFill>
                  <a:srgbClr val="FFFFFF"/>
                </a:solidFill>
                <a:effectLst>
                  <a:outerShdw blurRad="38100" dist="38100" dir="2700000">
                    <a:srgbClr val="000000"/>
                  </a:outerShdw>
                </a:effectLst>
              </a:rPr>
              <a:t>needed since must be able to </a:t>
            </a:r>
            <a:r>
              <a:rPr lang="en-US" altLang="x-none" sz="2800" b="1" dirty="0" err="1">
                <a:solidFill>
                  <a:srgbClr val="FFFFFF"/>
                </a:solidFill>
                <a:effectLst>
                  <a:outerShdw blurRad="38100" dist="38100" dir="2700000">
                    <a:srgbClr val="000000"/>
                  </a:outerShdw>
                </a:effectLst>
              </a:rPr>
              <a:t>decrypt</a:t>
            </a:r>
            <a:r>
              <a:rPr lang="en-US" altLang="x-none" sz="2800" dirty="0" err="1">
                <a:solidFill>
                  <a:srgbClr val="FFFFFF"/>
                </a:solidFill>
                <a:effectLst>
                  <a:outerShdw blurRad="38100" dist="38100" dir="2700000">
                    <a:srgbClr val="000000"/>
                  </a:outerShdw>
                </a:effectLst>
              </a:rPr>
              <a:t> ciphertext to recover messages efficiently</a:t>
            </a:r>
            <a:endParaRPr lang="en-US" altLang="x-none" sz="2800" dirty="0" err="1">
              <a:solidFill>
                <a:srgbClr val="FFFFFF"/>
              </a:solidFill>
              <a:effectLst>
                <a:outerShdw blurRad="38100" dist="38100" dir="2700000">
                  <a:srgbClr val="000000"/>
                </a:outerShdw>
              </a:effectLst>
            </a:endParaRPr>
          </a:p>
          <a:p>
            <a:pPr marL="339725" indent="-339725" defTabSz="457200">
              <a:lnSpc>
                <a:spcPct val="90000"/>
              </a:lnSpc>
              <a:spcBef>
                <a:spcPts val="7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2800" dirty="0" err="1">
                <a:solidFill>
                  <a:srgbClr val="FFFFFF"/>
                </a:solidFill>
                <a:effectLst>
                  <a:outerShdw blurRad="38100" dist="38100" dir="2700000">
                    <a:srgbClr val="000000"/>
                  </a:outerShdw>
                </a:effectLst>
              </a:rPr>
              <a:t>block ciphers look like an extremely large substitution </a:t>
            </a:r>
            <a:endParaRPr lang="en-AU" altLang="x-none" sz="2800" dirty="0" err="1">
              <a:solidFill>
                <a:srgbClr val="FFFFFF"/>
              </a:solidFill>
              <a:effectLst>
                <a:outerShdw blurRad="38100" dist="38100" dir="2700000">
                  <a:srgbClr val="000000"/>
                </a:outerShdw>
              </a:effectLst>
            </a:endParaRPr>
          </a:p>
          <a:p>
            <a:pPr marL="339725" indent="-339725" defTabSz="457200">
              <a:lnSpc>
                <a:spcPct val="90000"/>
              </a:lnSpc>
              <a:spcBef>
                <a:spcPts val="7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2800" dirty="0" err="1">
                <a:solidFill>
                  <a:srgbClr val="FFFFFF"/>
                </a:solidFill>
                <a:effectLst>
                  <a:outerShdw blurRad="38100" dist="38100" dir="2700000">
                    <a:srgbClr val="000000"/>
                  </a:outerShdw>
                </a:effectLst>
              </a:rPr>
              <a:t>would need table of 2</a:t>
            </a:r>
            <a:r>
              <a:rPr lang="en-AU" altLang="x-none" sz="2800" baseline="30000" dirty="0" err="1">
                <a:solidFill>
                  <a:srgbClr val="FFFFFF"/>
                </a:solidFill>
                <a:effectLst>
                  <a:outerShdw blurRad="38100" dist="38100" dir="2700000">
                    <a:srgbClr val="000000"/>
                  </a:outerShdw>
                </a:effectLst>
              </a:rPr>
              <a:t>64</a:t>
            </a:r>
            <a:r>
              <a:rPr lang="en-AU" altLang="x-none" sz="2800" dirty="0" err="1">
                <a:solidFill>
                  <a:srgbClr val="FFFFFF"/>
                </a:solidFill>
                <a:effectLst>
                  <a:outerShdw blurRad="38100" dist="38100" dir="2700000">
                    <a:srgbClr val="000000"/>
                  </a:outerShdw>
                </a:effectLst>
              </a:rPr>
              <a:t> entries for a 64-bit block </a:t>
            </a:r>
            <a:endParaRPr lang="en-AU" altLang="x-none" sz="2800" dirty="0" err="1">
              <a:solidFill>
                <a:srgbClr val="FFFFFF"/>
              </a:solidFill>
              <a:effectLst>
                <a:outerShdw blurRad="38100" dist="38100" dir="2700000">
                  <a:srgbClr val="000000"/>
                </a:outerShdw>
              </a:effectLst>
            </a:endParaRPr>
          </a:p>
          <a:p>
            <a:pPr marL="339725" indent="-339725" defTabSz="457200">
              <a:lnSpc>
                <a:spcPct val="90000"/>
              </a:lnSpc>
              <a:spcBef>
                <a:spcPts val="7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2800" dirty="0" err="1">
                <a:solidFill>
                  <a:srgbClr val="FFFFFF"/>
                </a:solidFill>
                <a:effectLst>
                  <a:outerShdw blurRad="38100" dist="38100" dir="2700000">
                    <a:srgbClr val="000000"/>
                  </a:outerShdw>
                </a:effectLst>
              </a:rPr>
              <a:t>instead create from smaller building blocks </a:t>
            </a:r>
            <a:endParaRPr lang="en-AU" altLang="x-none" sz="2800" dirty="0" err="1">
              <a:solidFill>
                <a:srgbClr val="FFFFFF"/>
              </a:solidFill>
              <a:effectLst>
                <a:outerShdw blurRad="38100" dist="38100" dir="2700000">
                  <a:srgbClr val="000000"/>
                </a:outerShdw>
              </a:effectLst>
            </a:endParaRPr>
          </a:p>
          <a:p>
            <a:pPr marL="339725" indent="-339725" defTabSz="457200">
              <a:lnSpc>
                <a:spcPct val="90000"/>
              </a:lnSpc>
              <a:spcBef>
                <a:spcPts val="7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2800" dirty="0" err="1">
                <a:solidFill>
                  <a:srgbClr val="FFFFFF"/>
                </a:solidFill>
                <a:effectLst>
                  <a:outerShdw blurRad="38100" dist="38100" dir="2700000">
                    <a:srgbClr val="000000"/>
                  </a:outerShdw>
                </a:effectLst>
              </a:rPr>
              <a:t>using idea of a product cipher </a:t>
            </a:r>
            <a:endParaRPr lang="en-AU" altLang="x-none" sz="2800" dirty="0" err="1">
              <a:solidFill>
                <a:srgbClr val="FFFFFF"/>
              </a:solidFill>
              <a:effectLst>
                <a:outerShdw blurRad="38100" dist="38100" dir="2700000">
                  <a:srgbClr val="000000"/>
                </a:outerShdw>
              </a:effectLst>
            </a:endParaRPr>
          </a:p>
          <a:p>
            <a:pPr marL="339725" indent="-339725" defTabSz="457200">
              <a:lnSpc>
                <a:spcPct val="90000"/>
              </a:lnSpc>
              <a:spcBef>
                <a:spcPts val="700"/>
              </a:spcBef>
              <a:buClrTx/>
              <a:buSzPct val="100000"/>
              <a:buFontTx/>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altLang="x-none" sz="2800" dirty="0" err="1">
              <a:solidFill>
                <a:srgbClr val="FFFFFF"/>
              </a:solidFill>
              <a:effectLst>
                <a:outerShdw blurRad="38100" dist="38100" dir="2700000">
                  <a:srgbClr val="000000"/>
                </a:outerShdw>
              </a:effectLst>
            </a:endParaRPr>
          </a:p>
          <a:p>
            <a:pPr marL="339725" indent="-339725" defTabSz="457200">
              <a:lnSpc>
                <a:spcPct val="90000"/>
              </a:lnSpc>
              <a:spcBef>
                <a:spcPts val="700"/>
              </a:spcBef>
              <a:buClrTx/>
              <a:buSzPct val="100000"/>
              <a:buFontTx/>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altLang="x-none" sz="2800" dirty="0" err="1">
              <a:solidFill>
                <a:srgbClr val="FFFFFF"/>
              </a:solidFill>
              <a:effectLst>
                <a:outerShdw blurRad="38100" dist="38100" dir="2700000">
                  <a:srgbClr val="000000"/>
                </a:outerShdw>
              </a:effectLst>
            </a:endParaRPr>
          </a:p>
        </p:txBody>
      </p:sp>
    </p:spTree>
  </p:cSld>
  <p:clrMapOvr>
    <a:masterClrMapping/>
  </p:clrMapOvr>
  <p:transition spd="med"/>
  <p:timing>
    <p:tnLst>
      <p:par>
        <p:cTn id="1" dur="indefinite"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p:sp>
        <p:nvSpPr>
          <p:cNvPr id="55297" name="Text Box 55296"/>
          <p:cNvSpPr txBox="1"/>
          <p:nvPr/>
        </p:nvSpPr>
        <p:spPr>
          <a:xfrm>
            <a:off x="457200" y="277813"/>
            <a:ext cx="8229600" cy="1139825"/>
          </a:xfrm>
          <a:prstGeom prst="rect">
            <a:avLst/>
          </a:prstGeom>
          <a:noFill/>
          <a:ln w="9525">
            <a:noFill/>
          </a:ln>
        </p:spPr>
        <p:txBody>
          <a:bodyPr wrap="square" lIns="90000" tIns="46800" rIns="90000" bIns="46800" anchor="ctr" anchorCtr="1"/>
          <a:p>
            <a:pPr algn="ct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4400" b="1" dirty="0" err="1">
                <a:solidFill>
                  <a:srgbClr val="D9D9FF"/>
                </a:solidFill>
                <a:effectLst>
                  <a:outerShdw blurRad="38100" dist="38100" dir="2700000">
                    <a:srgbClr val="000000"/>
                  </a:outerShdw>
                </a:effectLst>
              </a:rPr>
              <a:t>Summary</a:t>
            </a:r>
            <a:endParaRPr lang="en-US" altLang="x-none" sz="4400" b="1" dirty="0" err="1">
              <a:solidFill>
                <a:srgbClr val="D9D9FF"/>
              </a:solidFill>
              <a:effectLst>
                <a:outerShdw blurRad="38100" dist="38100" dir="2700000">
                  <a:srgbClr val="000000"/>
                </a:outerShdw>
              </a:effectLst>
            </a:endParaRPr>
          </a:p>
        </p:txBody>
      </p:sp>
      <p:sp>
        <p:nvSpPr>
          <p:cNvPr id="55298" name="Text Box 55297"/>
          <p:cNvSpPr txBox="1"/>
          <p:nvPr/>
        </p:nvSpPr>
        <p:spPr>
          <a:xfrm>
            <a:off x="457200" y="1676400"/>
            <a:ext cx="8229600" cy="4876800"/>
          </a:xfrm>
          <a:prstGeom prst="rect">
            <a:avLst/>
          </a:prstGeom>
          <a:noFill/>
          <a:ln w="9525">
            <a:noFill/>
          </a:ln>
        </p:spPr>
        <p:txBody>
          <a:bodyPr wrap="square" lIns="90000" tIns="46800" rIns="90000" bIns="46800" anchor="t" anchorCtr="0"/>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3200" dirty="0" err="1">
                <a:solidFill>
                  <a:srgbClr val="FFFFFF"/>
                </a:solidFill>
                <a:effectLst>
                  <a:outerShdw blurRad="38100" dist="38100" dir="2700000">
                    <a:srgbClr val="000000"/>
                  </a:outerShdw>
                </a:effectLst>
              </a:rPr>
              <a:t>have considered:</a:t>
            </a:r>
            <a:endParaRPr lang="en-US" altLang="x-none" sz="3200" dirty="0" err="1">
              <a:solidFill>
                <a:srgbClr val="FFFFFF"/>
              </a:solidFill>
              <a:effectLst>
                <a:outerShdw blurRad="38100" dist="38100" dir="2700000">
                  <a:srgbClr val="000000"/>
                </a:outerShdw>
              </a:effectLst>
            </a:endParaRPr>
          </a:p>
          <a:p>
            <a:pPr marL="739775" lvl="1" indent="-282575" defTabSz="457200" rtl="0" eaLnBrk="1" hangingPunct="1">
              <a:lnSpc>
                <a:spcPct val="100000"/>
              </a:lnSpc>
              <a:spcBef>
                <a:spcPts val="7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block vs stream ciphers</a:t>
            </a:r>
            <a:endParaRPr lang="en-US"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marL="739775" lvl="1" indent="-282575" defTabSz="457200" rtl="0" eaLnBrk="1" hangingPunct="1">
              <a:lnSpc>
                <a:spcPct val="100000"/>
              </a:lnSpc>
              <a:spcBef>
                <a:spcPts val="7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Feistel cipher design &amp; structure</a:t>
            </a:r>
            <a:endParaRPr lang="en-US"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marL="739775" lvl="1" indent="-282575" defTabSz="457200" rtl="0" eaLnBrk="1" hangingPunct="1">
              <a:lnSpc>
                <a:spcPct val="100000"/>
              </a:lnSpc>
              <a:spcBef>
                <a:spcPts val="7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DES</a:t>
            </a:r>
            <a:endParaRPr lang="en-US"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lvl="2" defTabSz="457200" rtl="0" eaLnBrk="1" hangingPunct="1">
              <a:lnSpc>
                <a:spcPct val="100000"/>
              </a:lnSpc>
              <a:spcBef>
                <a:spcPts val="600"/>
              </a:spcBef>
              <a:spcAft>
                <a:spcPct val="0"/>
              </a:spcAft>
              <a:buClr>
                <a:srgbClr val="00FFFF"/>
              </a:buClr>
              <a:buSzPct val="100000"/>
              <a:buFont typeface="Arial" panose="020B0604020202020204"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24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details</a:t>
            </a:r>
            <a:endParaRPr lang="en-US" altLang="x-none" sz="24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lvl="2" defTabSz="457200" rtl="0" eaLnBrk="1" hangingPunct="1">
              <a:lnSpc>
                <a:spcPct val="100000"/>
              </a:lnSpc>
              <a:spcBef>
                <a:spcPts val="600"/>
              </a:spcBef>
              <a:spcAft>
                <a:spcPct val="0"/>
              </a:spcAft>
              <a:buClr>
                <a:srgbClr val="00FFFF"/>
              </a:buClr>
              <a:buSzPct val="100000"/>
              <a:buFont typeface="Arial" panose="020B0604020202020204"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24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strength</a:t>
            </a:r>
            <a:endParaRPr lang="en-US" altLang="x-none" sz="24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marL="739775" lvl="1" indent="-282575" defTabSz="457200" rtl="0" eaLnBrk="1" hangingPunct="1">
              <a:lnSpc>
                <a:spcPct val="100000"/>
              </a:lnSpc>
              <a:spcBef>
                <a:spcPts val="7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Differential &amp; Linear Cryptanalysis</a:t>
            </a:r>
            <a:endParaRPr lang="en-US"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marL="739775" lvl="1" indent="-282575" defTabSz="457200" rtl="0" eaLnBrk="1" hangingPunct="1">
              <a:lnSpc>
                <a:spcPct val="100000"/>
              </a:lnSpc>
              <a:spcBef>
                <a:spcPts val="7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block cipher design principles</a:t>
            </a:r>
            <a:endParaRPr lang="en-US"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p:txBody>
      </p:sp>
    </p:spTree>
  </p:cSld>
  <p:clrMapOvr>
    <a:masterClrMapping/>
  </p:clrMapOvr>
  <p:transition spd="med"/>
  <p:timing>
    <p:tnLst>
      <p:par>
        <p:cTn id="1" dur="indefinite"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p:sp>
        <p:nvSpPr>
          <p:cNvPr id="10241" name="Text Box 10240"/>
          <p:cNvSpPr txBox="1"/>
          <p:nvPr/>
        </p:nvSpPr>
        <p:spPr>
          <a:xfrm>
            <a:off x="457200" y="277813"/>
            <a:ext cx="8229600" cy="1139825"/>
          </a:xfrm>
          <a:prstGeom prst="rect">
            <a:avLst/>
          </a:prstGeom>
          <a:noFill/>
          <a:ln w="9525">
            <a:noFill/>
          </a:ln>
        </p:spPr>
        <p:txBody>
          <a:bodyPr wrap="square" lIns="90000" tIns="46800" rIns="90000" bIns="46800" anchor="ctr" anchorCtr="1"/>
          <a:p>
            <a:pPr algn="ct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4400" b="1" dirty="0" err="1">
                <a:solidFill>
                  <a:srgbClr val="D9D9FF"/>
                </a:solidFill>
                <a:effectLst>
                  <a:outerShdw blurRad="38100" dist="38100" dir="2700000">
                    <a:srgbClr val="000000"/>
                  </a:outerShdw>
                </a:effectLst>
              </a:rPr>
              <a:t>Ideal Block Cipher</a:t>
            </a:r>
            <a:endParaRPr lang="en-US" altLang="x-none" sz="4400" b="1" dirty="0" err="1">
              <a:solidFill>
                <a:srgbClr val="D9D9FF"/>
              </a:solidFill>
              <a:effectLst>
                <a:outerShdw blurRad="38100" dist="38100" dir="2700000">
                  <a:srgbClr val="000000"/>
                </a:outerShdw>
              </a:effectLst>
            </a:endParaRPr>
          </a:p>
        </p:txBody>
      </p:sp>
      <p:pic>
        <p:nvPicPr>
          <p:cNvPr id="10242" name="Picture 10241"/>
          <p:cNvPicPr>
            <a:picLocks noChangeAspect="1"/>
          </p:cNvPicPr>
          <p:nvPr/>
        </p:nvPicPr>
        <p:blipFill>
          <a:blip r:embed="rId1"/>
          <a:stretch>
            <a:fillRect/>
          </a:stretch>
        </p:blipFill>
        <p:spPr>
          <a:xfrm>
            <a:off x="1371600" y="1447800"/>
            <a:ext cx="6464300" cy="4976813"/>
          </a:xfrm>
          <a:prstGeom prst="rect">
            <a:avLst/>
          </a:prstGeom>
          <a:noFill/>
          <a:ln w="9525">
            <a:noFill/>
          </a:ln>
        </p:spPr>
      </p:pic>
      <p:sp>
        <p:nvSpPr>
          <p:cNvPr id="10243" name="Rectangles 10242"/>
          <p:cNvSpPr/>
          <p:nvPr/>
        </p:nvSpPr>
        <p:spPr>
          <a:xfrm>
            <a:off x="8029575" y="2627313"/>
            <a:ext cx="508000" cy="2530475"/>
          </a:xfrm>
          <a:prstGeom prst="rect">
            <a:avLst/>
          </a:prstGeom>
          <a:noFill/>
          <a:ln w="9525">
            <a:noFill/>
          </a:ln>
        </p:spPr>
        <p:txBody>
          <a:bodyPr vert="eaVert" wrap="square" lIns="90000" tIns="46800" rIns="90000" bIns="46800" anchor="ctr" anchorCtr="1"/>
          <a:p>
            <a:pPr algn="ct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b="1" dirty="0" err="1">
                <a:solidFill>
                  <a:srgbClr val="D9D9FF"/>
                </a:solidFill>
                <a:effectLst>
                  <a:outerShdw blurRad="38100" dist="38100" dir="2700000">
                    <a:srgbClr val="000000"/>
                  </a:outerShdw>
                </a:effectLst>
              </a:rPr>
              <a:t>permutation</a:t>
            </a:r>
            <a:endParaRPr lang="en-US" altLang="x-none" b="1" dirty="0" err="1">
              <a:solidFill>
                <a:srgbClr val="D9D9FF"/>
              </a:solidFill>
              <a:effectLst>
                <a:outerShdw blurRad="38100" dist="38100" dir="2700000">
                  <a:srgbClr val="000000"/>
                </a:outerShdw>
              </a:effectLst>
            </a:endParaRPr>
          </a:p>
        </p:txBody>
      </p:sp>
    </p:spTree>
  </p:cSld>
  <p:clrMapOvr>
    <a:masterClrMapping/>
  </p:clrMapOvr>
  <p:transition spd="med"/>
  <p:timing>
    <p:tnLst>
      <p:par>
        <p:cTn id="1" dur="indefinite"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p:sp>
        <p:nvSpPr>
          <p:cNvPr id="11265" name="Text Box 11264"/>
          <p:cNvSpPr txBox="1"/>
          <p:nvPr/>
        </p:nvSpPr>
        <p:spPr>
          <a:xfrm>
            <a:off x="228600" y="192088"/>
            <a:ext cx="8686800" cy="1311275"/>
          </a:xfrm>
          <a:prstGeom prst="rect">
            <a:avLst/>
          </a:prstGeom>
          <a:noFill/>
          <a:ln w="9525">
            <a:noFill/>
          </a:ln>
        </p:spPr>
        <p:txBody>
          <a:bodyPr wrap="square" lIns="90000" tIns="46800" rIns="90000" bIns="46800" anchor="ctr" anchorCtr="1"/>
          <a:p>
            <a:pPr algn="ct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4000" b="1" dirty="0" err="1">
                <a:solidFill>
                  <a:srgbClr val="D9D9FF"/>
                </a:solidFill>
                <a:effectLst>
                  <a:outerShdw blurRad="38100" dist="38100" dir="2700000">
                    <a:srgbClr val="000000"/>
                  </a:outerShdw>
                </a:effectLst>
              </a:rPr>
              <a:t>Claude Shannon and Substitution-Permutation Ciphers</a:t>
            </a:r>
            <a:endParaRPr lang="en-US" altLang="x-none" sz="4000" b="1" dirty="0" err="1">
              <a:solidFill>
                <a:srgbClr val="D9D9FF"/>
              </a:solidFill>
              <a:effectLst>
                <a:outerShdw blurRad="38100" dist="38100" dir="2700000">
                  <a:srgbClr val="000000"/>
                </a:outerShdw>
              </a:effectLst>
            </a:endParaRPr>
          </a:p>
        </p:txBody>
      </p:sp>
      <p:sp>
        <p:nvSpPr>
          <p:cNvPr id="11266" name="Text Box 11265"/>
          <p:cNvSpPr txBox="1"/>
          <p:nvPr/>
        </p:nvSpPr>
        <p:spPr>
          <a:xfrm>
            <a:off x="457200" y="1676400"/>
            <a:ext cx="8229600" cy="4454525"/>
          </a:xfrm>
          <a:prstGeom prst="rect">
            <a:avLst/>
          </a:prstGeom>
          <a:noFill/>
          <a:ln w="9525">
            <a:noFill/>
          </a:ln>
        </p:spPr>
        <p:txBody>
          <a:bodyPr wrap="square" lIns="90000" tIns="46800" rIns="90000" bIns="46800" anchor="t" anchorCtr="0"/>
          <a:p>
            <a:pPr marL="339725" indent="-339725" defTabSz="457200">
              <a:spcBef>
                <a:spcPts val="7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2800" dirty="0" err="1">
                <a:solidFill>
                  <a:srgbClr val="FFFFFF"/>
                </a:solidFill>
                <a:effectLst>
                  <a:outerShdw blurRad="38100" dist="38100" dir="2700000">
                    <a:srgbClr val="000000"/>
                  </a:outerShdw>
                </a:effectLst>
              </a:rPr>
              <a:t>Claude Shannon introduced idea of substitution-permutation (S-P) networks in 1949 paper</a:t>
            </a:r>
            <a:endParaRPr lang="en-US" altLang="x-none" sz="2800" dirty="0" err="1">
              <a:solidFill>
                <a:srgbClr val="FFFFFF"/>
              </a:solidFill>
              <a:effectLst>
                <a:outerShdw blurRad="38100" dist="38100" dir="2700000">
                  <a:srgbClr val="000000"/>
                </a:outerShdw>
              </a:effectLst>
            </a:endParaRPr>
          </a:p>
          <a:p>
            <a:pPr marL="339725" indent="-339725" defTabSz="457200">
              <a:spcBef>
                <a:spcPts val="7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2800" dirty="0" err="1">
                <a:solidFill>
                  <a:srgbClr val="FFFFFF"/>
                </a:solidFill>
                <a:effectLst>
                  <a:outerShdw blurRad="38100" dist="38100" dir="2700000">
                    <a:srgbClr val="000000"/>
                  </a:outerShdw>
                </a:effectLst>
              </a:rPr>
              <a:t>form basis of modern block ciphers </a:t>
            </a:r>
            <a:endParaRPr lang="en-US" altLang="x-none" sz="2800" dirty="0" err="1">
              <a:solidFill>
                <a:srgbClr val="FFFFFF"/>
              </a:solidFill>
              <a:effectLst>
                <a:outerShdw blurRad="38100" dist="38100" dir="2700000">
                  <a:srgbClr val="000000"/>
                </a:outerShdw>
              </a:effectLst>
            </a:endParaRPr>
          </a:p>
          <a:p>
            <a:pPr marL="339725" indent="-339725" defTabSz="457200">
              <a:spcBef>
                <a:spcPts val="7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2800" dirty="0" err="1">
                <a:solidFill>
                  <a:srgbClr val="FFFFFF"/>
                </a:solidFill>
                <a:effectLst>
                  <a:outerShdw blurRad="38100" dist="38100" dir="2700000">
                    <a:srgbClr val="000000"/>
                  </a:outerShdw>
                </a:effectLst>
              </a:rPr>
              <a:t>S-P nets are based on the two primitive cryptographic operations seen before: </a:t>
            </a:r>
            <a:endParaRPr lang="en-US" altLang="x-none" sz="2800" dirty="0" err="1">
              <a:solidFill>
                <a:srgbClr val="FFFFFF"/>
              </a:solidFill>
              <a:effectLst>
                <a:outerShdw blurRad="38100" dist="38100" dir="2700000">
                  <a:srgbClr val="000000"/>
                </a:outerShdw>
              </a:effectLst>
            </a:endParaRPr>
          </a:p>
          <a:p>
            <a:pPr marL="739775" lvl="1" indent="-282575" defTabSz="457200" rtl="0" eaLnBrk="1" hangingPunct="1">
              <a:lnSpc>
                <a:spcPct val="100000"/>
              </a:lnSpc>
              <a:spcBef>
                <a:spcPts val="6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2400" i="1"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substitution</a:t>
            </a:r>
            <a:r>
              <a:rPr lang="en-US" altLang="x-none" sz="24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 (S-box)</a:t>
            </a:r>
            <a:endParaRPr lang="en-US" altLang="x-none" sz="24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marL="739775" lvl="1" indent="-282575" defTabSz="457200" rtl="0" eaLnBrk="1" hangingPunct="1">
              <a:lnSpc>
                <a:spcPct val="100000"/>
              </a:lnSpc>
              <a:spcBef>
                <a:spcPts val="6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2400" i="1"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permutation </a:t>
            </a:r>
            <a:r>
              <a:rPr lang="en-US" altLang="x-none" sz="24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(P-box)</a:t>
            </a:r>
            <a:endParaRPr lang="en-US" altLang="x-none" sz="24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marL="339725" indent="-339725" defTabSz="457200">
              <a:spcBef>
                <a:spcPts val="7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2800" dirty="0" err="1">
                <a:solidFill>
                  <a:srgbClr val="FFFFFF"/>
                </a:solidFill>
                <a:effectLst>
                  <a:outerShdw blurRad="38100" dist="38100" dir="2700000">
                    <a:srgbClr val="000000"/>
                  </a:outerShdw>
                </a:effectLst>
              </a:rPr>
              <a:t>provide </a:t>
            </a:r>
            <a:r>
              <a:rPr lang="en-US" altLang="x-none" sz="2800" i="1" dirty="0" err="1">
                <a:solidFill>
                  <a:srgbClr val="FFFFFF"/>
                </a:solidFill>
                <a:effectLst>
                  <a:outerShdw blurRad="38100" dist="38100" dir="2700000">
                    <a:srgbClr val="000000"/>
                  </a:outerShdw>
                </a:effectLst>
              </a:rPr>
              <a:t>confusion</a:t>
            </a:r>
            <a:r>
              <a:rPr lang="en-US" altLang="x-none" sz="2800" dirty="0" err="1">
                <a:solidFill>
                  <a:srgbClr val="FFFFFF"/>
                </a:solidFill>
                <a:effectLst>
                  <a:outerShdw blurRad="38100" dist="38100" dir="2700000">
                    <a:srgbClr val="000000"/>
                  </a:outerShdw>
                </a:effectLst>
              </a:rPr>
              <a:t> &amp; </a:t>
            </a:r>
            <a:r>
              <a:rPr lang="en-US" altLang="x-none" sz="2800" i="1" dirty="0" err="1">
                <a:solidFill>
                  <a:srgbClr val="FFFFFF"/>
                </a:solidFill>
                <a:effectLst>
                  <a:outerShdw blurRad="38100" dist="38100" dir="2700000">
                    <a:srgbClr val="000000"/>
                  </a:outerShdw>
                </a:effectLst>
              </a:rPr>
              <a:t>diffusion</a:t>
            </a:r>
            <a:r>
              <a:rPr lang="en-US" altLang="x-none" sz="2800" dirty="0" err="1">
                <a:solidFill>
                  <a:srgbClr val="FFFFFF"/>
                </a:solidFill>
                <a:effectLst>
                  <a:outerShdw blurRad="38100" dist="38100" dir="2700000">
                    <a:srgbClr val="000000"/>
                  </a:outerShdw>
                </a:effectLst>
              </a:rPr>
              <a:t> of message &amp; key</a:t>
            </a:r>
            <a:endParaRPr lang="en-US" altLang="x-none" sz="2800" dirty="0" err="1">
              <a:solidFill>
                <a:srgbClr val="FFFFFF"/>
              </a:solidFill>
              <a:effectLst>
                <a:outerShdw blurRad="38100" dist="38100" dir="2700000">
                  <a:srgbClr val="000000"/>
                </a:outerShdw>
              </a:effectLst>
            </a:endParaRPr>
          </a:p>
        </p:txBody>
      </p:sp>
    </p:spTree>
  </p:cSld>
  <p:clrMapOvr>
    <a:masterClrMapping/>
  </p:clrMapOvr>
  <p:transition spd="med"/>
  <p:timing>
    <p:tnLst>
      <p:par>
        <p:cTn id="1" dur="indefinite"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p:sp>
        <p:nvSpPr>
          <p:cNvPr id="12289" name="Text Box 12288"/>
          <p:cNvSpPr txBox="1"/>
          <p:nvPr/>
        </p:nvSpPr>
        <p:spPr>
          <a:xfrm>
            <a:off x="457200" y="277813"/>
            <a:ext cx="8229600" cy="1139825"/>
          </a:xfrm>
          <a:prstGeom prst="rect">
            <a:avLst/>
          </a:prstGeom>
          <a:noFill/>
          <a:ln w="9525">
            <a:noFill/>
          </a:ln>
        </p:spPr>
        <p:txBody>
          <a:bodyPr wrap="square" lIns="90000" tIns="46800" rIns="90000" bIns="46800" anchor="ctr" anchorCtr="1"/>
          <a:p>
            <a:pPr algn="ct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x-none" sz="4400" b="1" dirty="0" err="1">
                <a:solidFill>
                  <a:srgbClr val="D9D9FF"/>
                </a:solidFill>
                <a:effectLst>
                  <a:outerShdw blurRad="38100" dist="38100" dir="2700000">
                    <a:srgbClr val="000000"/>
                  </a:outerShdw>
                </a:effectLst>
              </a:rPr>
              <a:t>Confusion and Diffusion</a:t>
            </a:r>
            <a:endParaRPr lang="en-US" altLang="x-none" sz="4400" b="1" dirty="0" err="1">
              <a:solidFill>
                <a:srgbClr val="D9D9FF"/>
              </a:solidFill>
              <a:effectLst>
                <a:outerShdw blurRad="38100" dist="38100" dir="2700000">
                  <a:srgbClr val="000000"/>
                </a:outerShdw>
              </a:effectLst>
            </a:endParaRPr>
          </a:p>
        </p:txBody>
      </p:sp>
      <p:sp>
        <p:nvSpPr>
          <p:cNvPr id="12290" name="Text Box 12289"/>
          <p:cNvSpPr txBox="1"/>
          <p:nvPr/>
        </p:nvSpPr>
        <p:spPr>
          <a:xfrm>
            <a:off x="457200" y="1676400"/>
            <a:ext cx="8229600" cy="4454525"/>
          </a:xfrm>
          <a:prstGeom prst="rect">
            <a:avLst/>
          </a:prstGeom>
          <a:noFill/>
          <a:ln w="9525">
            <a:noFill/>
          </a:ln>
        </p:spPr>
        <p:txBody>
          <a:bodyPr wrap="square" lIns="90000" tIns="46800" rIns="90000" bIns="46800" anchor="t" anchorCtr="0"/>
          <a:p>
            <a:pPr marL="339725" indent="-339725" defTabSz="457200">
              <a:lnSpc>
                <a:spcPct val="90000"/>
              </a:lnSpc>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3200" dirty="0" err="1">
                <a:solidFill>
                  <a:srgbClr val="FFFFFF"/>
                </a:solidFill>
                <a:effectLst>
                  <a:outerShdw blurRad="38100" dist="38100" dir="2700000">
                    <a:srgbClr val="000000"/>
                  </a:outerShdw>
                </a:effectLst>
              </a:rPr>
              <a:t>cipher needs to completely obscure statistical properties of original message</a:t>
            </a:r>
            <a:endParaRPr lang="en-US" altLang="x-none" sz="3200" dirty="0" err="1">
              <a:solidFill>
                <a:srgbClr val="FFFFFF"/>
              </a:solidFill>
              <a:effectLst>
                <a:outerShdw blurRad="38100" dist="38100" dir="2700000">
                  <a:srgbClr val="000000"/>
                </a:outerShdw>
              </a:effectLst>
            </a:endParaRPr>
          </a:p>
          <a:p>
            <a:pPr marL="339725" indent="-339725" defTabSz="457200">
              <a:lnSpc>
                <a:spcPct val="90000"/>
              </a:lnSpc>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3200" dirty="0" err="1">
                <a:solidFill>
                  <a:srgbClr val="FFFFFF"/>
                </a:solidFill>
                <a:effectLst>
                  <a:outerShdw blurRad="38100" dist="38100" dir="2700000">
                    <a:srgbClr val="000000"/>
                  </a:outerShdw>
                </a:effectLst>
              </a:rPr>
              <a:t>a one-time pad does this</a:t>
            </a:r>
            <a:endParaRPr lang="en-US" altLang="x-none" sz="3200" dirty="0" err="1">
              <a:solidFill>
                <a:srgbClr val="FFFFFF"/>
              </a:solidFill>
              <a:effectLst>
                <a:outerShdw blurRad="38100" dist="38100" dir="2700000">
                  <a:srgbClr val="000000"/>
                </a:outerShdw>
              </a:effectLst>
            </a:endParaRPr>
          </a:p>
          <a:p>
            <a:pPr marL="339725" indent="-339725" defTabSz="457200">
              <a:lnSpc>
                <a:spcPct val="90000"/>
              </a:lnSpc>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3200" dirty="0" err="1">
                <a:solidFill>
                  <a:srgbClr val="FFFFFF"/>
                </a:solidFill>
                <a:effectLst>
                  <a:outerShdw blurRad="38100" dist="38100" dir="2700000">
                    <a:srgbClr val="000000"/>
                  </a:outerShdw>
                </a:effectLst>
              </a:rPr>
              <a:t>more practically Shannon suggested combining S &amp; P elements to obtain:</a:t>
            </a:r>
            <a:endParaRPr lang="en-US" altLang="x-none" sz="3200" dirty="0" err="1">
              <a:solidFill>
                <a:srgbClr val="FFFFFF"/>
              </a:solidFill>
              <a:effectLst>
                <a:outerShdw blurRad="38100" dist="38100" dir="2700000">
                  <a:srgbClr val="000000"/>
                </a:outerShdw>
              </a:effectLst>
            </a:endParaRPr>
          </a:p>
          <a:p>
            <a:pPr marL="339725" indent="-339725" defTabSz="457200">
              <a:lnSpc>
                <a:spcPct val="90000"/>
              </a:lnSpc>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b="1" dirty="0" err="1">
                <a:solidFill>
                  <a:srgbClr val="FFFFFF"/>
                </a:solidFill>
                <a:effectLst>
                  <a:outerShdw blurRad="38100" dist="38100" dir="2700000">
                    <a:srgbClr val="000000"/>
                  </a:outerShdw>
                </a:effectLst>
              </a:rPr>
              <a:t>diffusion</a:t>
            </a:r>
            <a:r>
              <a:rPr lang="en-AU" altLang="x-none" sz="3200" dirty="0" err="1">
                <a:solidFill>
                  <a:srgbClr val="FFFFFF"/>
                </a:solidFill>
                <a:effectLst>
                  <a:outerShdw blurRad="38100" dist="38100" dir="2700000">
                    <a:srgbClr val="000000"/>
                  </a:outerShdw>
                </a:effectLst>
              </a:rPr>
              <a:t> – dissipates statistical structure of plaintext over bulk of ciphertext</a:t>
            </a:r>
            <a:endParaRPr lang="en-AU" altLang="x-none" sz="3200" dirty="0" err="1">
              <a:solidFill>
                <a:srgbClr val="FFFFFF"/>
              </a:solidFill>
              <a:effectLst>
                <a:outerShdw blurRad="38100" dist="38100" dir="2700000">
                  <a:srgbClr val="000000"/>
                </a:outerShdw>
              </a:effectLst>
            </a:endParaRPr>
          </a:p>
          <a:p>
            <a:pPr marL="339725" indent="-339725" defTabSz="457200">
              <a:lnSpc>
                <a:spcPct val="90000"/>
              </a:lnSpc>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b="1" dirty="0" err="1">
                <a:solidFill>
                  <a:srgbClr val="FFFFFF"/>
                </a:solidFill>
                <a:effectLst>
                  <a:outerShdw blurRad="38100" dist="38100" dir="2700000">
                    <a:srgbClr val="000000"/>
                  </a:outerShdw>
                </a:effectLst>
              </a:rPr>
              <a:t>confusion</a:t>
            </a:r>
            <a:r>
              <a:rPr lang="en-AU" altLang="x-none" sz="3200" dirty="0" err="1">
                <a:solidFill>
                  <a:srgbClr val="FFFFFF"/>
                </a:solidFill>
                <a:effectLst>
                  <a:outerShdw blurRad="38100" dist="38100" dir="2700000">
                    <a:srgbClr val="000000"/>
                  </a:outerShdw>
                </a:effectLst>
              </a:rPr>
              <a:t> – makes relationship between ciphertext and key as complex as possible</a:t>
            </a:r>
            <a:endParaRPr lang="en-AU" altLang="x-none" sz="3200" dirty="0" err="1">
              <a:solidFill>
                <a:srgbClr val="FFFFFF"/>
              </a:solidFill>
              <a:effectLst>
                <a:outerShdw blurRad="38100" dist="38100" dir="2700000">
                  <a:srgbClr val="000000"/>
                </a:outerShdw>
              </a:effectLst>
            </a:endParaRPr>
          </a:p>
        </p:txBody>
      </p:sp>
    </p:spTree>
  </p:cSld>
  <p:clrMapOvr>
    <a:masterClrMapping/>
  </p:clrMapOvr>
  <p:transition spd="med"/>
  <p:timing>
    <p:tnLst>
      <p:par>
        <p:cTn id="1" dur="indefinite"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p:sp>
        <p:nvSpPr>
          <p:cNvPr id="13313" name="Text Box 13312"/>
          <p:cNvSpPr txBox="1"/>
          <p:nvPr/>
        </p:nvSpPr>
        <p:spPr>
          <a:xfrm>
            <a:off x="457200" y="277813"/>
            <a:ext cx="8229600" cy="1139825"/>
          </a:xfrm>
          <a:prstGeom prst="rect">
            <a:avLst/>
          </a:prstGeom>
          <a:noFill/>
          <a:ln w="9525">
            <a:noFill/>
          </a:ln>
        </p:spPr>
        <p:txBody>
          <a:bodyPr wrap="square" lIns="90000" tIns="46800" rIns="90000" bIns="46800" anchor="ctr" anchorCtr="1"/>
          <a:p>
            <a:pPr algn="ct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AU" altLang="x-none" sz="4400" b="1" dirty="0" err="1">
                <a:solidFill>
                  <a:srgbClr val="D9D9FF"/>
                </a:solidFill>
                <a:effectLst>
                  <a:outerShdw blurRad="38100" dist="38100" dir="2700000">
                    <a:srgbClr val="000000"/>
                  </a:outerShdw>
                </a:effectLst>
              </a:rPr>
              <a:t>Feistel Cipher Structure</a:t>
            </a:r>
            <a:endParaRPr lang="en-AU" altLang="x-none" sz="4400" b="1" dirty="0" err="1">
              <a:solidFill>
                <a:srgbClr val="D9D9FF"/>
              </a:solidFill>
              <a:effectLst>
                <a:outerShdw blurRad="38100" dist="38100" dir="2700000">
                  <a:srgbClr val="000000"/>
                </a:outerShdw>
              </a:effectLst>
            </a:endParaRPr>
          </a:p>
        </p:txBody>
      </p:sp>
      <p:sp>
        <p:nvSpPr>
          <p:cNvPr id="13314" name="Text Box 13313"/>
          <p:cNvSpPr txBox="1"/>
          <p:nvPr/>
        </p:nvSpPr>
        <p:spPr>
          <a:xfrm>
            <a:off x="457200" y="1676400"/>
            <a:ext cx="8229600" cy="4454525"/>
          </a:xfrm>
          <a:prstGeom prst="rect">
            <a:avLst/>
          </a:prstGeom>
          <a:noFill/>
          <a:ln w="9525">
            <a:noFill/>
          </a:ln>
        </p:spPr>
        <p:txBody>
          <a:bodyPr wrap="square" lIns="90000" tIns="46800" rIns="90000" bIns="46800" anchor="t" anchorCtr="0"/>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Horst Feistel devised the F</a:t>
            </a:r>
            <a:r>
              <a:rPr lang="en-AU" altLang="x-none" sz="3200" b="1" dirty="0" err="1">
                <a:solidFill>
                  <a:srgbClr val="FFFFFF"/>
                </a:solidFill>
                <a:effectLst>
                  <a:outerShdw blurRad="38100" dist="38100" dir="2700000">
                    <a:srgbClr val="000000"/>
                  </a:outerShdw>
                </a:effectLst>
              </a:rPr>
              <a:t>eistel cipher</a:t>
            </a:r>
            <a:endParaRPr lang="en-AU" altLang="x-none" sz="3200" b="1" dirty="0" err="1">
              <a:solidFill>
                <a:srgbClr val="FFFFFF"/>
              </a:solidFill>
              <a:effectLst>
                <a:outerShdw blurRad="38100" dist="38100" dir="2700000">
                  <a:srgbClr val="000000"/>
                </a:outerShdw>
              </a:effectLst>
            </a:endParaRPr>
          </a:p>
          <a:p>
            <a:pPr marL="739775" lvl="1" indent="-282575" defTabSz="457200" rtl="0" eaLnBrk="1" hangingPunct="1">
              <a:lnSpc>
                <a:spcPct val="100000"/>
              </a:lnSpc>
              <a:spcBef>
                <a:spcPts val="7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based on concept of invertible product cipher</a:t>
            </a:r>
            <a:endParaRPr lang="en-US"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partitions input block into two halves</a:t>
            </a:r>
            <a:endParaRPr lang="en-AU" altLang="x-none" sz="3200" dirty="0" err="1">
              <a:solidFill>
                <a:srgbClr val="FFFFFF"/>
              </a:solidFill>
              <a:effectLst>
                <a:outerShdw blurRad="38100" dist="38100" dir="2700000">
                  <a:srgbClr val="000000"/>
                </a:outerShdw>
              </a:effectLst>
            </a:endParaRPr>
          </a:p>
          <a:p>
            <a:pPr marL="739775" lvl="1" indent="-282575" defTabSz="457200" rtl="0" eaLnBrk="1" hangingPunct="1">
              <a:lnSpc>
                <a:spcPct val="100000"/>
              </a:lnSpc>
              <a:spcBef>
                <a:spcPts val="7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process through multiple rounds which</a:t>
            </a:r>
            <a:endParaRPr lang="en-US"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marL="739775" lvl="1" indent="-282575" defTabSz="457200" rtl="0" eaLnBrk="1" hangingPunct="1">
              <a:lnSpc>
                <a:spcPct val="100000"/>
              </a:lnSpc>
              <a:spcBef>
                <a:spcPts val="7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perform a substitution on left data half</a:t>
            </a:r>
            <a:endParaRPr lang="en-US"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marL="739775" lvl="1" indent="-282575" defTabSz="457200" rtl="0" eaLnBrk="1" hangingPunct="1">
              <a:lnSpc>
                <a:spcPct val="100000"/>
              </a:lnSpc>
              <a:spcBef>
                <a:spcPts val="7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based on round function of right half &amp; subkey</a:t>
            </a:r>
            <a:endParaRPr lang="en-AU"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marL="739775" lvl="1" indent="-282575" defTabSz="457200" rtl="0" eaLnBrk="1" hangingPunct="1">
              <a:lnSpc>
                <a:spcPct val="100000"/>
              </a:lnSpc>
              <a:spcBef>
                <a:spcPts val="700"/>
              </a:spcBef>
              <a:spcAft>
                <a:spcPct val="0"/>
              </a:spcAft>
              <a:buClr>
                <a:srgbClr val="D9D9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rPr>
              <a:t>then have permutation swapping halves</a:t>
            </a:r>
            <a:endParaRPr lang="en-AU" altLang="x-none" sz="2800" baseline="0" dirty="0" err="1">
              <a:solidFill>
                <a:srgbClr val="FFFFFF"/>
              </a:solidFill>
              <a:effectLst>
                <a:outerShdw blurRad="38100" dist="38100" dir="2700000">
                  <a:srgbClr val="000000"/>
                </a:outerShdw>
              </a:effectLst>
              <a:latin typeface="Arial" panose="020B0604020202020204" pitchFamily="34" charset="0"/>
              <a:ea typeface="MS PGothic" panose="020B0600070205080204" pitchFamily="32" charset="-128"/>
            </a:endParaRPr>
          </a:p>
          <a:p>
            <a:pPr marL="339725" indent="-339725" defTabSz="457200">
              <a:spcBef>
                <a:spcPts val="800"/>
              </a:spcBef>
              <a:buClr>
                <a:srgbClr val="5FAFFF"/>
              </a:buClr>
              <a:buSzPct val="10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AU" altLang="x-none" sz="3200" dirty="0" err="1">
                <a:solidFill>
                  <a:srgbClr val="FFFFFF"/>
                </a:solidFill>
                <a:effectLst>
                  <a:outerShdw blurRad="38100" dist="38100" dir="2700000">
                    <a:srgbClr val="000000"/>
                  </a:outerShdw>
                </a:effectLst>
              </a:rPr>
              <a:t>implements Shannon’s S-P net concept</a:t>
            </a:r>
            <a:endParaRPr lang="en-AU" altLang="x-none" sz="3200" dirty="0" err="1">
              <a:solidFill>
                <a:srgbClr val="FFFFFF"/>
              </a:solidFill>
              <a:effectLst>
                <a:outerShdw blurRad="38100" dist="38100" dir="2700000">
                  <a:srgbClr val="000000"/>
                </a:outerShdw>
              </a:effectLst>
            </a:endParaRPr>
          </a:p>
        </p:txBody>
      </p:sp>
    </p:spTree>
  </p:cSld>
  <p:clrMapOvr>
    <a:masterClrMapping/>
  </p:clrMapOvr>
  <p:transition spd="med"/>
  <p:timing>
    <p:tnLst>
      <p:par>
        <p:cTn id="1" dur="indefinite" nodeType="tmRoot"/>
      </p:par>
    </p:tnLst>
  </p:timing>
</p:sld>
</file>

<file path=ppt/theme/theme1.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10892</Words>
  <Application>WPS Presentation</Application>
  <PresentationFormat/>
  <Paragraphs>364</Paragraphs>
  <Slides>50</Slides>
  <Notes>0</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0</vt:i4>
      </vt:variant>
      <vt:variant>
        <vt:lpstr>幻灯片标题</vt:lpstr>
      </vt:variant>
      <vt:variant>
        <vt:i4>50</vt:i4>
      </vt:variant>
    </vt:vector>
  </HeadingPairs>
  <TitlesOfParts>
    <vt:vector size="63" baseType="lpstr">
      <vt:lpstr>Arial</vt:lpstr>
      <vt:lpstr>SimSun</vt:lpstr>
      <vt:lpstr>Wingdings</vt:lpstr>
      <vt:lpstr>Times New Roman</vt:lpstr>
      <vt:lpstr>MS PGothic</vt:lpstr>
      <vt:lpstr>DejaVu Sans</vt:lpstr>
      <vt:lpstr>Calibri</vt:lpstr>
      <vt:lpstr>Courier New</vt:lpstr>
      <vt:lpstr>Symbol</vt:lpstr>
      <vt:lpstr>Microsoft YaHei</vt:lpstr>
      <vt:lpstr>Arial Unicode MS</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Lenovo</cp:lastModifiedBy>
  <cp:revision>3</cp:revision>
  <cp:lastPrinted>2009-08-04T06:08:06Z</cp:lastPrinted>
  <dcterms:created xsi:type="dcterms:W3CDTF">2009-08-04T04:51:59Z</dcterms:created>
  <dcterms:modified xsi:type="dcterms:W3CDTF">2023-10-09T07:28:12Z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FBF94E36FA1C4215B812650F2805C7CA_13</vt:lpwstr>
  </property>
  <property fmtid="{D5CDD505-2E9C-101B-9397-08002B2CF9AE}" pid="3" name="KSOProductBuildVer">
    <vt:lpwstr>1033-12.2.0.13215</vt:lpwstr>
  </property>
</Properties>
</file>