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4" r:id="rId5"/>
    <p:sldId id="262" r:id="rId6"/>
    <p:sldId id="263" r:id="rId7"/>
    <p:sldId id="267" r:id="rId8"/>
    <p:sldId id="265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7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12AF-8065-4B67-B262-C58D1FDBAA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3A35-9E3F-4D0C-9569-4FD1FFE258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3A35-9E3F-4D0C-9569-4FD1FFE25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3A35-9E3F-4D0C-9569-4FD1FFE25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3A35-9E3F-4D0C-9569-4FD1FFE25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3A35-9E3F-4D0C-9569-4FD1FFE25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3A35-9E3F-4D0C-9569-4FD1FFE25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3A35-9E3F-4D0C-9569-4FD1FFE25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3A35-9E3F-4D0C-9569-4FD1FFE25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13A35-9E3F-4D0C-9569-4FD1FFE258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F1F7-119D-468E-ABAC-464D855170E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8215-443F-40E4-BDF4-B558A88881F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hyperlink" Target="https://en.wikipedia.org/wiki/Block_size_(cryptography)" TargetMode="External"/><Relationship Id="rId5" Type="http://schemas.openxmlformats.org/officeDocument/2006/relationships/hyperlink" Target="https://en.wikipedia.org/wiki/Key_(cryptography)" TargetMode="External"/><Relationship Id="rId4" Type="http://schemas.openxmlformats.org/officeDocument/2006/relationships/hyperlink" Target="https://en.wikipedia.org/wiki/Data_Encryption_Standard" TargetMode="External"/><Relationship Id="rId3" Type="http://schemas.openxmlformats.org/officeDocument/2006/relationships/hyperlink" Target="https://en.wikipedia.org/wiki/Block_cipher" TargetMode="External"/><Relationship Id="rId2" Type="http://schemas.openxmlformats.org/officeDocument/2006/relationships/hyperlink" Target="https://en.wikipedia.org/wiki/Symmetric-key_algorithm" TargetMode="Externa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hyperlink" Target="https://en.wikipedia.org/wiki/Crypt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7699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08CE-C03C-4089-8C30-2B4572834CCA}" type="slidenum">
              <a:rPr lang="en-GB" smtClean="0"/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946860"/>
            <a:ext cx="856895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 </a:t>
            </a:r>
            <a:r>
              <a:rPr lang="en-GB" sz="2400" b="1" dirty="0">
                <a:solidFill>
                  <a:srgbClr val="FF0000"/>
                </a:solidFill>
              </a:rPr>
              <a:t>DES Block Cipher</a:t>
            </a:r>
            <a:endParaRPr lang="en-GB" sz="2400" b="1" dirty="0">
              <a:solidFill>
                <a:srgbClr val="FF0000"/>
              </a:solidFill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</a:rPr>
              <a:t>The Data Encryption Standard (DES):</a:t>
            </a:r>
            <a:endParaRPr lang="en-GB" sz="1600" b="1" dirty="0">
              <a:solidFill>
                <a:schemeClr val="tx2"/>
              </a:solidFill>
            </a:endParaRPr>
          </a:p>
          <a:p>
            <a:pPr algn="just"/>
            <a:r>
              <a:rPr lang="en-GB" sz="1600" b="1" dirty="0"/>
              <a:t>This algorithm adopted in 1977 by the National Institute of Standards and Technology (</a:t>
            </a:r>
            <a:r>
              <a:rPr lang="en-GB" sz="1600" b="1" dirty="0">
                <a:solidFill>
                  <a:srgbClr val="0000FF"/>
                </a:solidFill>
              </a:rPr>
              <a:t>NIST</a:t>
            </a:r>
            <a:r>
              <a:rPr lang="en-GB" sz="1600" b="1" dirty="0"/>
              <a:t>). The algorithm itself is referred to as the Data Encryption Algorithm (</a:t>
            </a:r>
            <a:r>
              <a:rPr lang="en-GB" sz="1600" b="1" dirty="0">
                <a:solidFill>
                  <a:srgbClr val="0000FF"/>
                </a:solidFill>
              </a:rPr>
              <a:t>DEA</a:t>
            </a:r>
            <a:r>
              <a:rPr lang="en-GB" sz="1600" b="1" dirty="0"/>
              <a:t>). For DES, data are encrypted in </a:t>
            </a:r>
            <a:r>
              <a:rPr lang="en-GB" sz="1600" b="1" dirty="0">
                <a:solidFill>
                  <a:srgbClr val="0000FF"/>
                </a:solidFill>
              </a:rPr>
              <a:t>64-bit blocks </a:t>
            </a:r>
            <a:r>
              <a:rPr lang="en-GB" sz="1600" b="1" dirty="0"/>
              <a:t>using a </a:t>
            </a:r>
            <a:r>
              <a:rPr lang="en-GB" sz="1600" b="1" dirty="0">
                <a:solidFill>
                  <a:srgbClr val="0000FF"/>
                </a:solidFill>
              </a:rPr>
              <a:t>56-bit key</a:t>
            </a:r>
            <a:r>
              <a:rPr lang="en-GB" sz="1600" b="1" dirty="0"/>
              <a:t>. The algorithm transforms 64-bit input in a series of steps into a </a:t>
            </a:r>
            <a:r>
              <a:rPr lang="en-GB" sz="1600" b="1" dirty="0">
                <a:solidFill>
                  <a:srgbClr val="0000FF"/>
                </a:solidFill>
              </a:rPr>
              <a:t>64-bit output</a:t>
            </a:r>
            <a:r>
              <a:rPr lang="en-GB" sz="1600" b="1" dirty="0"/>
              <a:t>. The same steps, with the same key, are used to reverse the encryption.</a:t>
            </a:r>
            <a:endParaRPr lang="en-GB" sz="1600" b="1" dirty="0"/>
          </a:p>
          <a:p>
            <a:pPr algn="just"/>
            <a:endParaRPr lang="en-GB" sz="1600" b="1" dirty="0">
              <a:solidFill>
                <a:schemeClr val="tx2"/>
              </a:solidFill>
            </a:endParaRPr>
          </a:p>
          <a:p>
            <a:pPr algn="just"/>
            <a:r>
              <a:rPr lang="en-GB" sz="1600" b="1" dirty="0"/>
              <a:t>DES encryption algorithm:</a:t>
            </a:r>
            <a:endParaRPr lang="en-GB" sz="1600" b="1" dirty="0"/>
          </a:p>
          <a:p>
            <a:pPr algn="just"/>
            <a:r>
              <a:rPr lang="en-GB" sz="1600" b="1" dirty="0"/>
              <a:t>The general structure of the </a:t>
            </a:r>
            <a:r>
              <a:rPr lang="en-GB" sz="1600" b="1" dirty="0">
                <a:solidFill>
                  <a:srgbClr val="0000FF"/>
                </a:solidFill>
              </a:rPr>
              <a:t>DES</a:t>
            </a:r>
            <a:r>
              <a:rPr lang="en-GB" sz="1600" b="1" dirty="0"/>
              <a:t> consists of (1) </a:t>
            </a:r>
            <a:r>
              <a:rPr lang="en-GB" sz="1600" b="1" dirty="0">
                <a:solidFill>
                  <a:srgbClr val="C00000"/>
                </a:solidFill>
              </a:rPr>
              <a:t>key schedule</a:t>
            </a:r>
            <a:r>
              <a:rPr lang="en-GB" sz="1600" b="1" dirty="0"/>
              <a:t>, (2) </a:t>
            </a:r>
            <a:r>
              <a:rPr lang="en-GB" sz="1600" b="1" dirty="0">
                <a:solidFill>
                  <a:srgbClr val="C00000"/>
                </a:solidFill>
              </a:rPr>
              <a:t>round function </a:t>
            </a:r>
            <a:r>
              <a:rPr lang="en-GB" sz="1600" b="1" dirty="0"/>
              <a:t>and (3) </a:t>
            </a:r>
            <a:r>
              <a:rPr lang="en-GB" sz="1600" b="1" dirty="0">
                <a:solidFill>
                  <a:srgbClr val="C00000"/>
                </a:solidFill>
              </a:rPr>
              <a:t>initial and final permutation</a:t>
            </a:r>
            <a:r>
              <a:rPr lang="en-GB" sz="1600" b="1" dirty="0"/>
              <a:t>.</a:t>
            </a:r>
            <a:endParaRPr lang="en-GB" sz="1600" b="1" dirty="0"/>
          </a:p>
          <a:p>
            <a:pPr algn="just"/>
            <a:r>
              <a:rPr lang="en-GB" sz="1600" b="1" dirty="0">
                <a:solidFill>
                  <a:srgbClr val="C00000"/>
                </a:solidFill>
              </a:rPr>
              <a:t>Step1: </a:t>
            </a:r>
            <a:r>
              <a:rPr lang="en-GB" sz="1600" b="1" dirty="0"/>
              <a:t>Plaintext is broken into blocks of length </a:t>
            </a:r>
            <a:r>
              <a:rPr lang="en-GB" sz="1600" b="1" dirty="0">
                <a:solidFill>
                  <a:srgbClr val="0000FF"/>
                </a:solidFill>
              </a:rPr>
              <a:t>64 bits</a:t>
            </a:r>
            <a:r>
              <a:rPr lang="en-GB" sz="1600" b="1" dirty="0"/>
              <a:t>. </a:t>
            </a:r>
            <a:endParaRPr lang="en-GB" sz="1600" b="1" dirty="0"/>
          </a:p>
          <a:p>
            <a:pPr algn="just"/>
            <a:endParaRPr lang="en-GB" sz="1400" b="1" dirty="0"/>
          </a:p>
          <a:p>
            <a:pPr algn="just"/>
            <a:r>
              <a:rPr lang="en-GB" sz="1600" b="1" dirty="0">
                <a:solidFill>
                  <a:srgbClr val="C00000"/>
                </a:solidFill>
              </a:rPr>
              <a:t>Step2: </a:t>
            </a:r>
            <a:r>
              <a:rPr lang="en-GB" sz="1600" b="1" dirty="0"/>
              <a:t>The </a:t>
            </a:r>
            <a:r>
              <a:rPr lang="en-GB" sz="1600" b="1" dirty="0">
                <a:solidFill>
                  <a:srgbClr val="0000FF"/>
                </a:solidFill>
              </a:rPr>
              <a:t>64-bit</a:t>
            </a:r>
            <a:r>
              <a:rPr lang="en-GB" sz="1600" b="1" dirty="0"/>
              <a:t> block undergoes an initial permutation (IP) using initial permutation </a:t>
            </a:r>
            <a:r>
              <a:rPr lang="en-GB" sz="1600" b="1" dirty="0">
                <a:solidFill>
                  <a:srgbClr val="0000FF"/>
                </a:solidFill>
              </a:rPr>
              <a:t>IP </a:t>
            </a:r>
            <a:r>
              <a:rPr lang="en-GB" sz="1600" b="1" dirty="0"/>
              <a:t>table, IP(M).</a:t>
            </a:r>
            <a:endParaRPr lang="en-GB" sz="1600" b="1" dirty="0"/>
          </a:p>
          <a:p>
            <a:pPr algn="just"/>
            <a:endParaRPr lang="en-GB" sz="1000" b="1" dirty="0"/>
          </a:p>
          <a:p>
            <a:pPr algn="just"/>
            <a:r>
              <a:rPr lang="en-GB" sz="1600" b="1" dirty="0">
                <a:solidFill>
                  <a:srgbClr val="C00000"/>
                </a:solidFill>
              </a:rPr>
              <a:t>Step3: </a:t>
            </a:r>
            <a:r>
              <a:rPr lang="en-GB" sz="1600" b="1" dirty="0"/>
              <a:t>The </a:t>
            </a:r>
            <a:r>
              <a:rPr lang="en-GB" sz="1600" b="1" dirty="0">
                <a:solidFill>
                  <a:srgbClr val="0000FF"/>
                </a:solidFill>
              </a:rPr>
              <a:t>64-bit</a:t>
            </a:r>
            <a:r>
              <a:rPr lang="en-GB" sz="1600" b="1" dirty="0"/>
              <a:t> permuted input is divided into </a:t>
            </a:r>
            <a:r>
              <a:rPr lang="en-GB" sz="1600" b="1" dirty="0">
                <a:solidFill>
                  <a:srgbClr val="0000FF"/>
                </a:solidFill>
              </a:rPr>
              <a:t>two 32-bit </a:t>
            </a:r>
            <a:r>
              <a:rPr lang="en-GB" sz="1600" b="1" dirty="0"/>
              <a:t>blocks: left (</a:t>
            </a:r>
            <a:r>
              <a:rPr lang="en-GB" sz="1600" b="1" dirty="0">
                <a:solidFill>
                  <a:srgbClr val="0000FF"/>
                </a:solidFill>
              </a:rPr>
              <a:t>L</a:t>
            </a:r>
            <a:r>
              <a:rPr lang="en-GB" sz="1600" b="1" dirty="0"/>
              <a:t>) and right (</a:t>
            </a:r>
            <a:r>
              <a:rPr lang="en-GB" sz="1600" b="1" dirty="0">
                <a:solidFill>
                  <a:srgbClr val="0000FF"/>
                </a:solidFill>
              </a:rPr>
              <a:t>R</a:t>
            </a:r>
            <a:r>
              <a:rPr lang="en-GB" sz="1600" b="1" dirty="0"/>
              <a:t>). The initial values of the left and right blocks are denoted </a:t>
            </a:r>
            <a:r>
              <a:rPr lang="en-GB" sz="1600" b="1" dirty="0">
                <a:solidFill>
                  <a:srgbClr val="0000FF"/>
                </a:solidFill>
              </a:rPr>
              <a:t>L</a:t>
            </a:r>
            <a:r>
              <a:rPr lang="en-GB" sz="1600" b="1" baseline="-25000" dirty="0">
                <a:solidFill>
                  <a:srgbClr val="0000FF"/>
                </a:solidFill>
              </a:rPr>
              <a:t>0</a:t>
            </a:r>
            <a:r>
              <a:rPr lang="en-GB" sz="1600" b="1" dirty="0"/>
              <a:t> and </a:t>
            </a:r>
            <a:r>
              <a:rPr lang="en-GB" sz="1600" b="1" dirty="0">
                <a:solidFill>
                  <a:srgbClr val="0000FF"/>
                </a:solidFill>
              </a:rPr>
              <a:t>R</a:t>
            </a:r>
            <a:r>
              <a:rPr lang="en-GB" sz="1600" b="1" baseline="-25000" dirty="0">
                <a:solidFill>
                  <a:srgbClr val="0000FF"/>
                </a:solidFill>
              </a:rPr>
              <a:t>0</a:t>
            </a:r>
            <a:r>
              <a:rPr lang="en-GB" sz="1600" b="1" dirty="0"/>
              <a:t>.</a:t>
            </a:r>
            <a:endParaRPr lang="en-GB" sz="1600" b="1" dirty="0"/>
          </a:p>
          <a:p>
            <a:pPr algn="just"/>
            <a:endParaRPr lang="en-GB" sz="1000" b="1" dirty="0"/>
          </a:p>
          <a:p>
            <a:pPr algn="just"/>
            <a:r>
              <a:rPr lang="en-GB" sz="1600" b="1" dirty="0">
                <a:solidFill>
                  <a:srgbClr val="C00000"/>
                </a:solidFill>
              </a:rPr>
              <a:t>Step4: </a:t>
            </a:r>
            <a:r>
              <a:rPr lang="en-GB" sz="1600" b="1" dirty="0"/>
              <a:t>There are </a:t>
            </a:r>
            <a:r>
              <a:rPr lang="en-GB" sz="1600" b="1" dirty="0">
                <a:solidFill>
                  <a:srgbClr val="0000FF"/>
                </a:solidFill>
              </a:rPr>
              <a:t>16</a:t>
            </a:r>
            <a:r>
              <a:rPr lang="en-GB" sz="1600" b="1" dirty="0"/>
              <a:t> rounds of operations on the </a:t>
            </a:r>
            <a:r>
              <a:rPr lang="en-GB" sz="1600" b="1" dirty="0">
                <a:solidFill>
                  <a:srgbClr val="0000FF"/>
                </a:solidFill>
              </a:rPr>
              <a:t>L</a:t>
            </a:r>
            <a:r>
              <a:rPr lang="en-GB" sz="1600" b="1" dirty="0"/>
              <a:t> and </a:t>
            </a:r>
            <a:r>
              <a:rPr lang="en-GB" sz="1600" b="1" dirty="0">
                <a:solidFill>
                  <a:srgbClr val="0000FF"/>
                </a:solidFill>
              </a:rPr>
              <a:t>R</a:t>
            </a:r>
            <a:r>
              <a:rPr lang="en-GB" sz="1600" b="1" dirty="0"/>
              <a:t> blocks. During each round, the following formula is applied:</a:t>
            </a:r>
            <a:endParaRPr lang="en-GB" sz="1600" b="1" dirty="0"/>
          </a:p>
          <a:p>
            <a:r>
              <a:rPr lang="en-GB" sz="1600" b="1" dirty="0">
                <a:solidFill>
                  <a:srgbClr val="FF0000"/>
                </a:solidFill>
              </a:rPr>
              <a:t>L</a:t>
            </a:r>
            <a:r>
              <a:rPr lang="en-GB" sz="1600" b="1" baseline="-25000" dirty="0">
                <a:solidFill>
                  <a:srgbClr val="FF0000"/>
                </a:solidFill>
              </a:rPr>
              <a:t>n</a:t>
            </a:r>
            <a:r>
              <a:rPr lang="en-GB" sz="1600" b="1" dirty="0">
                <a:solidFill>
                  <a:srgbClr val="FF0000"/>
                </a:solidFill>
              </a:rPr>
              <a:t> = R</a:t>
            </a:r>
            <a:r>
              <a:rPr lang="en-GB" sz="1600" b="1" baseline="-25000" dirty="0">
                <a:solidFill>
                  <a:srgbClr val="FF0000"/>
                </a:solidFill>
              </a:rPr>
              <a:t>n-1</a:t>
            </a:r>
            <a:br>
              <a:rPr lang="en-GB" sz="1600" b="1" dirty="0">
                <a:solidFill>
                  <a:srgbClr val="FF0000"/>
                </a:solidFill>
              </a:rPr>
            </a:br>
            <a:r>
              <a:rPr lang="en-GB" sz="1600" b="1" dirty="0">
                <a:solidFill>
                  <a:srgbClr val="FF0000"/>
                </a:solidFill>
              </a:rPr>
              <a:t>R</a:t>
            </a:r>
            <a:r>
              <a:rPr lang="en-GB" sz="1600" b="1" baseline="-25000" dirty="0">
                <a:solidFill>
                  <a:srgbClr val="FF0000"/>
                </a:solidFill>
              </a:rPr>
              <a:t>n</a:t>
            </a:r>
            <a:r>
              <a:rPr lang="en-GB" sz="1600" b="1" dirty="0">
                <a:solidFill>
                  <a:srgbClr val="FF0000"/>
                </a:solidFill>
              </a:rPr>
              <a:t> = L</a:t>
            </a:r>
            <a:r>
              <a:rPr lang="en-GB" sz="1600" b="1" baseline="-25000" dirty="0">
                <a:solidFill>
                  <a:srgbClr val="FF0000"/>
                </a:solidFill>
              </a:rPr>
              <a:t>n-1</a:t>
            </a:r>
            <a:r>
              <a:rPr lang="en-GB" sz="1600" b="1" dirty="0">
                <a:solidFill>
                  <a:srgbClr val="FF0000"/>
                </a:solidFill>
              </a:rPr>
              <a:t> XOR F(R</a:t>
            </a:r>
            <a:r>
              <a:rPr lang="en-GB" sz="1600" b="1" baseline="-25000" dirty="0">
                <a:solidFill>
                  <a:srgbClr val="FF0000"/>
                </a:solidFill>
              </a:rPr>
              <a:t>n-1</a:t>
            </a:r>
            <a:r>
              <a:rPr lang="en-GB" sz="1600" b="1" dirty="0">
                <a:solidFill>
                  <a:srgbClr val="FF0000"/>
                </a:solidFill>
              </a:rPr>
              <a:t>,K</a:t>
            </a:r>
            <a:r>
              <a:rPr lang="en-GB" sz="1600" b="1" baseline="-25000" dirty="0">
                <a:solidFill>
                  <a:srgbClr val="FF0000"/>
                </a:solidFill>
              </a:rPr>
              <a:t>n</a:t>
            </a:r>
            <a:r>
              <a:rPr lang="en-GB" sz="1600" b="1" dirty="0">
                <a:solidFill>
                  <a:srgbClr val="FF0000"/>
                </a:solidFill>
              </a:rPr>
              <a:t>)</a:t>
            </a:r>
            <a:endParaRPr lang="en-GB" sz="1600" b="1" dirty="0">
              <a:solidFill>
                <a:srgbClr val="FF0000"/>
              </a:solidFill>
            </a:endParaRPr>
          </a:p>
          <a:p>
            <a:pPr algn="ctr"/>
            <a:endParaRPr lang="en-GB" sz="1600" dirty="0"/>
          </a:p>
        </p:txBody>
      </p:sp>
      <p:sp>
        <p:nvSpPr>
          <p:cNvPr id="6" name="TextBox 3"/>
          <p:cNvSpPr txBox="1"/>
          <p:nvPr/>
        </p:nvSpPr>
        <p:spPr>
          <a:xfrm>
            <a:off x="0" y="-14610"/>
            <a:ext cx="91440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Mustansiriyah University	                     Block Cipher            </a:t>
            </a:r>
            <a:r>
              <a:rPr lang="en-US" b="1" dirty="0"/>
              <a:t> </a:t>
            </a:r>
            <a:r>
              <a:rPr lang="en-US" b="1" dirty="0"/>
              <a:t>    Class: Third Stage</a:t>
            </a:r>
            <a:endParaRPr lang="en-GB" b="1" dirty="0"/>
          </a:p>
          <a:p>
            <a:r>
              <a:rPr lang="en-US" b="1" dirty="0"/>
              <a:t>Engineering College                                  DES Block Cipher        </a:t>
            </a:r>
            <a:r>
              <a:rPr lang="en-US" b="1" dirty="0"/>
              <a:t> </a:t>
            </a:r>
            <a:r>
              <a:rPr lang="en-US" b="1" dirty="0"/>
              <a:t>    Course name: Data Encryption</a:t>
            </a:r>
            <a:endParaRPr lang="en-US" b="1" dirty="0"/>
          </a:p>
          <a:p>
            <a:r>
              <a:rPr lang="en-US" b="1" dirty="0"/>
              <a:t>Computer Engineering Dep.                                                                Lecturer: Dr. Fatimah Al-</a:t>
            </a:r>
            <a:r>
              <a:rPr lang="en-US" b="1" dirty="0" err="1"/>
              <a:t>Ubaidy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7699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08CE-C03C-4089-8C30-2B4572834CCA}" type="slidenum">
              <a:rPr lang="en-GB" smtClean="0"/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95942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 </a:t>
            </a:r>
            <a:r>
              <a:rPr lang="en-GB" sz="2400" b="1" dirty="0">
                <a:solidFill>
                  <a:srgbClr val="FF0000"/>
                </a:solidFill>
              </a:rPr>
              <a:t>DES Block Cipher</a:t>
            </a:r>
            <a:endParaRPr lang="en-GB" sz="2400" b="1" dirty="0">
              <a:solidFill>
                <a:srgbClr val="FF0000"/>
              </a:solidFill>
            </a:endParaRPr>
          </a:p>
          <a:p>
            <a:endParaRPr lang="en-GB" sz="500" dirty="0"/>
          </a:p>
          <a:p>
            <a:pPr algn="just"/>
            <a:r>
              <a:rPr lang="en-GB" sz="1600" b="1" dirty="0">
                <a:solidFill>
                  <a:srgbClr val="C00000"/>
                </a:solidFill>
              </a:rPr>
              <a:t>Step5</a:t>
            </a:r>
            <a:r>
              <a:rPr lang="en-GB" sz="1600" b="1" dirty="0"/>
              <a:t>: The function </a:t>
            </a:r>
            <a:r>
              <a:rPr lang="en-GB" sz="1600" b="1" dirty="0">
                <a:solidFill>
                  <a:srgbClr val="0000FF"/>
                </a:solidFill>
              </a:rPr>
              <a:t>F(.) </a:t>
            </a:r>
            <a:r>
              <a:rPr lang="en-GB" sz="1600" b="1" dirty="0"/>
              <a:t>represents the heart of the DES algorithm. This function implements the following operations:</a:t>
            </a:r>
            <a:endParaRPr lang="en-GB" sz="1600" b="1" dirty="0"/>
          </a:p>
          <a:p>
            <a:pPr algn="just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1-Expansion: </a:t>
            </a:r>
            <a:r>
              <a:rPr lang="en-GB" sz="1600" b="1" dirty="0"/>
              <a:t>The right </a:t>
            </a:r>
            <a:r>
              <a:rPr lang="en-GB" sz="1600" b="1" dirty="0">
                <a:solidFill>
                  <a:srgbClr val="0000FF"/>
                </a:solidFill>
              </a:rPr>
              <a:t>32-bit</a:t>
            </a:r>
            <a:r>
              <a:rPr lang="en-GB" sz="1600" b="1" dirty="0"/>
              <a:t> half-block is expanded to </a:t>
            </a:r>
            <a:r>
              <a:rPr lang="en-GB" sz="1600" b="1" dirty="0">
                <a:solidFill>
                  <a:srgbClr val="0000FF"/>
                </a:solidFill>
              </a:rPr>
              <a:t>48 bits </a:t>
            </a:r>
            <a:r>
              <a:rPr lang="en-GB" sz="1600" b="1" dirty="0"/>
              <a:t>using the </a:t>
            </a:r>
            <a:r>
              <a:rPr lang="en-GB" sz="1600" b="1" dirty="0">
                <a:solidFill>
                  <a:srgbClr val="0000FF"/>
                </a:solidFill>
              </a:rPr>
              <a:t>expansion permutation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00FF"/>
                </a:solidFill>
              </a:rPr>
              <a:t>E</a:t>
            </a:r>
            <a:r>
              <a:rPr lang="en-GB" sz="1600" b="1" dirty="0"/>
              <a:t>) table, E(R</a:t>
            </a:r>
            <a:r>
              <a:rPr lang="en-GB" sz="1600" b="1" baseline="-25000" dirty="0"/>
              <a:t>n-1</a:t>
            </a:r>
            <a:r>
              <a:rPr lang="en-GB" sz="1600" b="1" dirty="0"/>
              <a:t>). </a:t>
            </a:r>
            <a:endParaRPr lang="en-GB" sz="1600" b="1" dirty="0"/>
          </a:p>
          <a:p>
            <a:pPr algn="just"/>
            <a:endParaRPr lang="en-GB" sz="500" b="1" dirty="0"/>
          </a:p>
          <a:p>
            <a:pPr algn="just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2-Key mixing: </a:t>
            </a:r>
            <a:r>
              <a:rPr lang="en-GB" sz="1600" b="1" dirty="0"/>
              <a:t>The expanded result is combined with a </a:t>
            </a:r>
            <a:r>
              <a:rPr lang="en-GB" sz="1600" b="1" dirty="0">
                <a:solidFill>
                  <a:srgbClr val="0000FF"/>
                </a:solidFill>
              </a:rPr>
              <a:t>subkey </a:t>
            </a:r>
            <a:r>
              <a:rPr lang="en-GB" sz="1600" b="1" dirty="0"/>
              <a:t>using an XOR operation. Sixteen 48-bit subkeys (one for each round) are derived from the main key using the </a:t>
            </a:r>
            <a:r>
              <a:rPr lang="en-GB" sz="1600" b="1" dirty="0">
                <a:solidFill>
                  <a:srgbClr val="0000FF"/>
                </a:solidFill>
              </a:rPr>
              <a:t>key schedule</a:t>
            </a:r>
            <a:r>
              <a:rPr lang="en-GB" sz="1600" b="1" dirty="0"/>
              <a:t>, </a:t>
            </a:r>
            <a:r>
              <a:rPr lang="en-US" b="1" dirty="0" err="1"/>
              <a:t>K</a:t>
            </a:r>
            <a:r>
              <a:rPr lang="en-US" b="1" baseline="-25000" dirty="0" err="1"/>
              <a:t>n</a:t>
            </a:r>
            <a:r>
              <a:rPr lang="en-US" b="1" i="1" dirty="0"/>
              <a:t> </a:t>
            </a:r>
            <a:r>
              <a:rPr lang="en-US" b="1" dirty="0"/>
              <a:t>+ E(R</a:t>
            </a:r>
            <a:r>
              <a:rPr lang="en-US" b="1" baseline="-25000" dirty="0"/>
              <a:t>n-1</a:t>
            </a:r>
            <a:r>
              <a:rPr lang="en-US" b="1" dirty="0"/>
              <a:t>).</a:t>
            </a:r>
            <a:endParaRPr lang="en-GB" sz="1600" b="1" dirty="0"/>
          </a:p>
          <a:p>
            <a:pPr algn="just"/>
            <a:endParaRPr lang="en-GB" sz="500" b="1" dirty="0"/>
          </a:p>
          <a:p>
            <a:pPr algn="just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3-Substitution: </a:t>
            </a:r>
            <a:r>
              <a:rPr lang="en-GB" sz="1600" b="1" dirty="0"/>
              <a:t>After mixing in the subkeys, the block is divided into eight 6-bit pieces and fed into the substitution boxes (S-boxes), which implements nonlinear transformation. Each 6-bit piece uses as an address in the </a:t>
            </a:r>
            <a:r>
              <a:rPr lang="en-GB" sz="1600" b="1" dirty="0">
                <a:solidFill>
                  <a:srgbClr val="0000FF"/>
                </a:solidFill>
              </a:rPr>
              <a:t>S-boxes</a:t>
            </a:r>
            <a:r>
              <a:rPr lang="en-GB" sz="1600" b="1" dirty="0"/>
              <a:t> where the first and last bits are used to address the</a:t>
            </a:r>
            <a:r>
              <a:rPr lang="en-GB" sz="1600" b="1" dirty="0">
                <a:solidFill>
                  <a:srgbClr val="0000FF"/>
                </a:solidFill>
              </a:rPr>
              <a:t> 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baseline="30000" dirty="0" err="1">
                <a:solidFill>
                  <a:srgbClr val="0000FF"/>
                </a:solidFill>
              </a:rPr>
              <a:t>th</a:t>
            </a:r>
            <a:r>
              <a:rPr lang="en-GB" sz="1600" b="1" dirty="0">
                <a:solidFill>
                  <a:srgbClr val="0000FF"/>
                </a:solidFill>
              </a:rPr>
              <a:t> </a:t>
            </a:r>
            <a:r>
              <a:rPr lang="en-GB" sz="1600" b="1" dirty="0"/>
              <a:t>row and the middle four bits to address the </a:t>
            </a:r>
            <a:r>
              <a:rPr lang="en-GB" sz="1600" b="1" dirty="0" err="1">
                <a:solidFill>
                  <a:srgbClr val="0000FF"/>
                </a:solidFill>
              </a:rPr>
              <a:t>j</a:t>
            </a:r>
            <a:r>
              <a:rPr lang="en-GB" sz="1600" b="1" baseline="30000" dirty="0" err="1">
                <a:solidFill>
                  <a:srgbClr val="0000FF"/>
                </a:solidFill>
              </a:rPr>
              <a:t>th</a:t>
            </a:r>
            <a:r>
              <a:rPr lang="en-GB" sz="1600" b="1" dirty="0"/>
              <a:t> column in the S-boxes. The output of each </a:t>
            </a:r>
            <a:r>
              <a:rPr lang="en-GB" sz="1600" b="1" dirty="0">
                <a:solidFill>
                  <a:srgbClr val="0000FF"/>
                </a:solidFill>
              </a:rPr>
              <a:t>S-box is 4-bit length </a:t>
            </a:r>
            <a:r>
              <a:rPr lang="en-GB" sz="1600" b="1" dirty="0"/>
              <a:t>piece. The output of all </a:t>
            </a:r>
            <a:r>
              <a:rPr lang="en-GB" sz="1600" b="1" dirty="0">
                <a:solidFill>
                  <a:srgbClr val="0000FF"/>
                </a:solidFill>
              </a:rPr>
              <a:t>eight S-boxes </a:t>
            </a:r>
            <a:r>
              <a:rPr lang="en-GB" sz="1600" b="1" dirty="0"/>
              <a:t>is then combined into </a:t>
            </a:r>
            <a:r>
              <a:rPr lang="en-GB" sz="1600" b="1" dirty="0">
                <a:solidFill>
                  <a:srgbClr val="0000FF"/>
                </a:solidFill>
              </a:rPr>
              <a:t>32</a:t>
            </a:r>
            <a:r>
              <a:rPr lang="en-GB" sz="1600" b="1" dirty="0"/>
              <a:t> bit section. </a:t>
            </a:r>
            <a:endParaRPr lang="en-GB" sz="1600" b="1" dirty="0"/>
          </a:p>
          <a:p>
            <a:pPr algn="just"/>
            <a:r>
              <a:rPr lang="en-US" sz="1400" b="1" dirty="0" err="1"/>
              <a:t>K</a:t>
            </a:r>
            <a:r>
              <a:rPr lang="en-US" sz="1400" b="1" baseline="-25000" dirty="0" err="1"/>
              <a:t>n</a:t>
            </a:r>
            <a:r>
              <a:rPr lang="en-US" sz="1400" b="1" i="1" dirty="0"/>
              <a:t> </a:t>
            </a:r>
            <a:r>
              <a:rPr lang="en-US" sz="1400" b="1" dirty="0"/>
              <a:t>+ E(R</a:t>
            </a:r>
            <a:r>
              <a:rPr lang="en-US" sz="1400" b="1" baseline="-25000" dirty="0"/>
              <a:t>n-1</a:t>
            </a:r>
            <a:r>
              <a:rPr lang="en-US" sz="1400" b="1" dirty="0"/>
              <a:t>) = B</a:t>
            </a:r>
            <a:r>
              <a:rPr lang="en-US" sz="1400" b="1" baseline="-25000" dirty="0"/>
              <a:t>1</a:t>
            </a:r>
            <a:r>
              <a:rPr lang="en-US" sz="1400" b="1" dirty="0"/>
              <a:t>B</a:t>
            </a:r>
            <a:r>
              <a:rPr lang="en-US" sz="1400" b="1" baseline="-25000" dirty="0"/>
              <a:t>2</a:t>
            </a:r>
            <a:r>
              <a:rPr lang="en-US" sz="1400" b="1" dirty="0"/>
              <a:t>B</a:t>
            </a:r>
            <a:r>
              <a:rPr lang="en-US" sz="1400" b="1" baseline="-25000" dirty="0"/>
              <a:t>3</a:t>
            </a:r>
            <a:r>
              <a:rPr lang="en-US" sz="1400" b="1" dirty="0"/>
              <a:t>B</a:t>
            </a:r>
            <a:r>
              <a:rPr lang="en-US" sz="1400" b="1" baseline="-25000" dirty="0"/>
              <a:t>4</a:t>
            </a:r>
            <a:r>
              <a:rPr lang="en-US" sz="1400" b="1" dirty="0"/>
              <a:t>B</a:t>
            </a:r>
            <a:r>
              <a:rPr lang="en-US" sz="1400" b="1" baseline="-25000" dirty="0"/>
              <a:t>5</a:t>
            </a:r>
            <a:r>
              <a:rPr lang="en-US" sz="1400" b="1" dirty="0"/>
              <a:t>B</a:t>
            </a:r>
            <a:r>
              <a:rPr lang="en-US" sz="1400" b="1" baseline="-25000" dirty="0"/>
              <a:t>6</a:t>
            </a:r>
            <a:r>
              <a:rPr lang="en-US" sz="1400" b="1" dirty="0"/>
              <a:t>B</a:t>
            </a:r>
            <a:r>
              <a:rPr lang="en-US" sz="1400" b="1" baseline="-25000" dirty="0"/>
              <a:t>7</a:t>
            </a:r>
            <a:r>
              <a:rPr lang="en-US" sz="1400" b="1" dirty="0"/>
              <a:t>B</a:t>
            </a:r>
            <a:r>
              <a:rPr lang="en-US" sz="1400" b="1" baseline="-25000" dirty="0"/>
              <a:t>8</a:t>
            </a:r>
            <a:endParaRPr lang="en-US" sz="1400" b="1" baseline="-25000" dirty="0"/>
          </a:p>
          <a:p>
            <a:pPr algn="just"/>
            <a:endParaRPr lang="en-GB" sz="600" b="1" baseline="-25000" dirty="0"/>
          </a:p>
          <a:p>
            <a:pPr algn="just"/>
            <a:r>
              <a:rPr lang="en-US" sz="1400" b="1" dirty="0"/>
              <a:t>S(</a:t>
            </a:r>
            <a:r>
              <a:rPr lang="en-US" sz="1400" b="1" dirty="0" err="1"/>
              <a:t>Kn</a:t>
            </a:r>
            <a:r>
              <a:rPr lang="en-US" sz="1400" b="1" i="1" dirty="0"/>
              <a:t> </a:t>
            </a:r>
            <a:r>
              <a:rPr lang="en-US" sz="1400" b="1" dirty="0"/>
              <a:t>+ E(Rn-1)) = S1(B</a:t>
            </a:r>
            <a:r>
              <a:rPr lang="en-US" sz="1400" b="1" baseline="-25000" dirty="0"/>
              <a:t>1</a:t>
            </a:r>
            <a:r>
              <a:rPr lang="en-US" sz="1400" b="1" dirty="0"/>
              <a:t>)S2(B</a:t>
            </a:r>
            <a:r>
              <a:rPr lang="en-US" sz="1400" b="1" baseline="-25000" dirty="0"/>
              <a:t>2</a:t>
            </a:r>
            <a:r>
              <a:rPr lang="en-US" sz="1400" b="1" dirty="0"/>
              <a:t>)S3(B</a:t>
            </a:r>
            <a:r>
              <a:rPr lang="en-US" sz="1400" b="1" baseline="-25000" dirty="0"/>
              <a:t>3</a:t>
            </a:r>
            <a:r>
              <a:rPr lang="en-US" sz="1400" b="1" dirty="0"/>
              <a:t>)S4(B</a:t>
            </a:r>
            <a:r>
              <a:rPr lang="en-US" sz="1400" b="1" baseline="-25000" dirty="0"/>
              <a:t>4</a:t>
            </a:r>
            <a:r>
              <a:rPr lang="en-US" sz="1400" b="1" dirty="0"/>
              <a:t>)S5(B</a:t>
            </a:r>
            <a:r>
              <a:rPr lang="en-US" sz="1400" b="1" baseline="-25000" dirty="0"/>
              <a:t>5</a:t>
            </a:r>
            <a:r>
              <a:rPr lang="en-US" sz="1400" b="1" dirty="0"/>
              <a:t>)S6(B</a:t>
            </a:r>
            <a:r>
              <a:rPr lang="en-US" sz="1400" b="1" baseline="-25000" dirty="0"/>
              <a:t>6</a:t>
            </a:r>
            <a:r>
              <a:rPr lang="en-US" sz="1400" b="1" dirty="0"/>
              <a:t>)S7(B</a:t>
            </a:r>
            <a:r>
              <a:rPr lang="en-US" sz="1400" b="1" baseline="-25000" dirty="0"/>
              <a:t>7</a:t>
            </a:r>
            <a:r>
              <a:rPr lang="en-US" sz="1400" b="1" dirty="0"/>
              <a:t>)S8(B</a:t>
            </a:r>
            <a:r>
              <a:rPr lang="en-US" sz="1400" b="1" baseline="-25000" dirty="0"/>
              <a:t>8</a:t>
            </a:r>
            <a:r>
              <a:rPr lang="en-US" sz="1400" b="1" dirty="0"/>
              <a:t>)</a:t>
            </a:r>
            <a:endParaRPr lang="en-US" sz="1400" b="1" baseline="-25000" dirty="0"/>
          </a:p>
          <a:p>
            <a:pPr algn="just"/>
            <a:endParaRPr lang="en-GB" sz="500" b="1" dirty="0"/>
          </a:p>
          <a:p>
            <a:pPr algn="just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4-Permutation: </a:t>
            </a:r>
            <a:r>
              <a:rPr lang="en-GB" sz="1600" b="1" dirty="0"/>
              <a:t>The</a:t>
            </a:r>
            <a:r>
              <a:rPr lang="en-GB" sz="1600" b="1" dirty="0">
                <a:solidFill>
                  <a:srgbClr val="0000FF"/>
                </a:solidFill>
              </a:rPr>
              <a:t> 32 </a:t>
            </a:r>
            <a:r>
              <a:rPr lang="en-GB" sz="1600" b="1" dirty="0"/>
              <a:t>bits outputs from the S-boxes are rearranged using the </a:t>
            </a:r>
            <a:r>
              <a:rPr lang="en-GB" sz="1600" b="1" dirty="0">
                <a:solidFill>
                  <a:srgbClr val="0000FF"/>
                </a:solidFill>
              </a:rPr>
              <a:t>P</a:t>
            </a:r>
            <a:r>
              <a:rPr lang="en-GB" sz="1600" b="1" i="1" dirty="0">
                <a:solidFill>
                  <a:srgbClr val="0000FF"/>
                </a:solidFill>
              </a:rPr>
              <a:t>-</a:t>
            </a:r>
            <a:r>
              <a:rPr lang="en-GB" sz="1600" b="1" dirty="0">
                <a:solidFill>
                  <a:srgbClr val="0000FF"/>
                </a:solidFill>
              </a:rPr>
              <a:t>box</a:t>
            </a:r>
            <a:r>
              <a:rPr lang="en-GB" sz="1600" b="1" dirty="0"/>
              <a:t>, F=P(</a:t>
            </a:r>
            <a:r>
              <a:rPr lang="en-US" sz="1600" b="1" dirty="0"/>
              <a:t>S(</a:t>
            </a:r>
            <a:r>
              <a:rPr lang="en-US" sz="1600" b="1" dirty="0" err="1"/>
              <a:t>K</a:t>
            </a:r>
            <a:r>
              <a:rPr lang="en-US" sz="1600" b="1" baseline="-25000" dirty="0" err="1"/>
              <a:t>n</a:t>
            </a:r>
            <a:r>
              <a:rPr lang="en-US" sz="1600" b="1" i="1" dirty="0"/>
              <a:t> </a:t>
            </a:r>
            <a:r>
              <a:rPr lang="en-US" sz="1600" b="1" dirty="0"/>
              <a:t>+ E(R</a:t>
            </a:r>
            <a:r>
              <a:rPr lang="en-US" sz="1600" b="1" baseline="-25000" dirty="0"/>
              <a:t>n-1</a:t>
            </a:r>
            <a:r>
              <a:rPr lang="en-US" sz="1600" b="1" dirty="0"/>
              <a:t>))</a:t>
            </a:r>
            <a:r>
              <a:rPr lang="en-GB" sz="1600" b="1" dirty="0"/>
              <a:t>)</a:t>
            </a:r>
            <a:endParaRPr lang="en-GB" sz="1600" b="1" dirty="0"/>
          </a:p>
          <a:p>
            <a:pPr algn="just"/>
            <a:endParaRPr lang="en-GB" sz="500" b="1" dirty="0"/>
          </a:p>
          <a:p>
            <a:pPr algn="just"/>
            <a:r>
              <a:rPr lang="en-GB" sz="1600" b="1" dirty="0">
                <a:solidFill>
                  <a:srgbClr val="C00000"/>
                </a:solidFill>
              </a:rPr>
              <a:t>Step6: </a:t>
            </a:r>
            <a:r>
              <a:rPr lang="en-GB" sz="1600" b="1" dirty="0"/>
              <a:t>The results from the final DES round (i.e., L</a:t>
            </a:r>
            <a:r>
              <a:rPr lang="en-GB" sz="1600" b="1" baseline="-25000" dirty="0"/>
              <a:t>16</a:t>
            </a:r>
            <a:r>
              <a:rPr lang="en-GB" sz="1600" b="1" dirty="0"/>
              <a:t> and R</a:t>
            </a:r>
            <a:r>
              <a:rPr lang="en-GB" sz="1600" b="1" baseline="-25000" dirty="0"/>
              <a:t>16</a:t>
            </a:r>
            <a:r>
              <a:rPr lang="en-GB" sz="1600" b="1" dirty="0"/>
              <a:t>) are recombined into a 64-bit value and rearranged using an inverse initial permutation </a:t>
            </a:r>
            <a:r>
              <a:rPr lang="en-GB" sz="1600" b="1" dirty="0">
                <a:solidFill>
                  <a:srgbClr val="0000FF"/>
                </a:solidFill>
              </a:rPr>
              <a:t>(IP</a:t>
            </a:r>
            <a:r>
              <a:rPr lang="en-GB" sz="1600" b="1" baseline="30000" dirty="0">
                <a:solidFill>
                  <a:srgbClr val="0000FF"/>
                </a:solidFill>
              </a:rPr>
              <a:t>-1</a:t>
            </a:r>
            <a:r>
              <a:rPr lang="en-GB" sz="1600" b="1" dirty="0">
                <a:solidFill>
                  <a:srgbClr val="0000FF"/>
                </a:solidFill>
              </a:rPr>
              <a:t>) </a:t>
            </a:r>
            <a:r>
              <a:rPr lang="en-GB" sz="1600" b="1" dirty="0"/>
              <a:t>table. The output from IP</a:t>
            </a:r>
            <a:r>
              <a:rPr lang="en-GB" sz="1600" b="1" baseline="30000" dirty="0"/>
              <a:t>-1</a:t>
            </a:r>
            <a:r>
              <a:rPr lang="en-GB" sz="1600" b="1" dirty="0"/>
              <a:t> is the 64-bit ciphertext block.</a:t>
            </a:r>
            <a:endParaRPr lang="en-GB" sz="1600" b="1" dirty="0"/>
          </a:p>
        </p:txBody>
      </p:sp>
      <p:sp>
        <p:nvSpPr>
          <p:cNvPr id="6" name="TextBox 3"/>
          <p:cNvSpPr txBox="1"/>
          <p:nvPr/>
        </p:nvSpPr>
        <p:spPr>
          <a:xfrm>
            <a:off x="0" y="-14610"/>
            <a:ext cx="91440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Mustansiriyah University	                     Block Cipher            </a:t>
            </a:r>
            <a:r>
              <a:rPr lang="en-US" b="1" dirty="0"/>
              <a:t> </a:t>
            </a:r>
            <a:r>
              <a:rPr lang="en-US" b="1" dirty="0"/>
              <a:t>    Class: Third Stage</a:t>
            </a:r>
            <a:endParaRPr lang="en-GB" b="1" dirty="0"/>
          </a:p>
          <a:p>
            <a:r>
              <a:rPr lang="en-US" b="1" dirty="0"/>
              <a:t>Engineering College                                  DES Block Cipher        </a:t>
            </a:r>
            <a:r>
              <a:rPr lang="en-US" b="1" dirty="0"/>
              <a:t> </a:t>
            </a:r>
            <a:r>
              <a:rPr lang="en-US" b="1" dirty="0"/>
              <a:t>    Course name: Data Encryption</a:t>
            </a:r>
            <a:endParaRPr lang="en-US" b="1" dirty="0"/>
          </a:p>
          <a:p>
            <a:r>
              <a:rPr lang="en-US" b="1" dirty="0"/>
              <a:t>Computer Engineering Dep.                                                                Lecturer: Dr. Fatimah Al-</a:t>
            </a:r>
            <a:r>
              <a:rPr lang="en-US" b="1" dirty="0" err="1"/>
              <a:t>Ubaidy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7699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08CE-C03C-4089-8C30-2B4572834CCA}" type="slidenum">
              <a:rPr lang="en-GB" smtClean="0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644008" y="6114782"/>
            <a:ext cx="367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DES Encryption Flowchart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7755" y="5278679"/>
            <a:ext cx="367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Single Round function (F) of the DES</a:t>
            </a:r>
            <a:endParaRPr lang="en-GB" sz="16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031354" y="1553244"/>
            <a:ext cx="3108598" cy="3503947"/>
            <a:chOff x="1307023" y="1274535"/>
            <a:chExt cx="3108598" cy="3359931"/>
          </a:xfrm>
        </p:grpSpPr>
        <p:pic>
          <p:nvPicPr>
            <p:cNvPr id="1027" name="Picture 3" descr="E:\محاضرات\cryptography lectures\محاضراتي\DES\round_function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023" y="1274535"/>
              <a:ext cx="3108598" cy="335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63688" y="1875601"/>
              <a:ext cx="1296144" cy="20313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 anchorCtr="1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Expansion E-box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90" y="1047010"/>
            <a:ext cx="3121292" cy="4974278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0" y="-14610"/>
            <a:ext cx="91440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Mustansiriyah University	                     Block Cipher            </a:t>
            </a:r>
            <a:r>
              <a:rPr lang="en-US" b="1" dirty="0"/>
              <a:t> </a:t>
            </a:r>
            <a:r>
              <a:rPr lang="en-US" b="1" dirty="0"/>
              <a:t>    Class: Third Stage</a:t>
            </a:r>
            <a:endParaRPr lang="en-GB" b="1" dirty="0"/>
          </a:p>
          <a:p>
            <a:r>
              <a:rPr lang="en-US" b="1" dirty="0"/>
              <a:t>Engineering College                                  DES Block Cipher        </a:t>
            </a:r>
            <a:r>
              <a:rPr lang="en-US" b="1" dirty="0"/>
              <a:t> </a:t>
            </a:r>
            <a:r>
              <a:rPr lang="en-US" b="1" dirty="0"/>
              <a:t>    Course name: Data Encryption</a:t>
            </a:r>
            <a:endParaRPr lang="en-US" b="1" dirty="0"/>
          </a:p>
          <a:p>
            <a:r>
              <a:rPr lang="en-US" b="1" dirty="0"/>
              <a:t>Computer Engineering Dep.                                                                Lecturer: Dr. Fatimah Al-</a:t>
            </a:r>
            <a:r>
              <a:rPr lang="en-US" b="1" dirty="0" err="1"/>
              <a:t>Ubaidy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7699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08CE-C03C-4089-8C30-2B4572834CCA}" type="slidenum">
              <a:rPr lang="en-GB" smtClean="0"/>
            </a:fld>
            <a:endParaRPr lang="en-GB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1" y="1579494"/>
            <a:ext cx="3562847" cy="175284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0" y="3729317"/>
            <a:ext cx="3534268" cy="176237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24" y="1594208"/>
            <a:ext cx="2638793" cy="175284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65867"/>
            <a:ext cx="3543795" cy="10193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7784" y="5754742"/>
            <a:ext cx="367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Tables used in the DES algorithm </a:t>
            </a:r>
            <a:endParaRPr lang="en-GB" sz="1600" b="1" dirty="0"/>
          </a:p>
        </p:txBody>
      </p:sp>
      <p:sp>
        <p:nvSpPr>
          <p:cNvPr id="11" name="TextBox 3"/>
          <p:cNvSpPr txBox="1"/>
          <p:nvPr/>
        </p:nvSpPr>
        <p:spPr>
          <a:xfrm>
            <a:off x="0" y="-14610"/>
            <a:ext cx="91440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Mustansiriyah University	                     Block Cipher            </a:t>
            </a:r>
            <a:r>
              <a:rPr lang="en-US" b="1" dirty="0"/>
              <a:t> </a:t>
            </a:r>
            <a:r>
              <a:rPr lang="en-US" b="1" dirty="0"/>
              <a:t>    Class: Third Stage</a:t>
            </a:r>
            <a:endParaRPr lang="en-GB" b="1" dirty="0"/>
          </a:p>
          <a:p>
            <a:r>
              <a:rPr lang="en-US" b="1" dirty="0"/>
              <a:t>Engineering College                                  DES Block Cipher        </a:t>
            </a:r>
            <a:r>
              <a:rPr lang="en-US" b="1" dirty="0"/>
              <a:t> </a:t>
            </a:r>
            <a:r>
              <a:rPr lang="en-US" b="1" dirty="0"/>
              <a:t>    Course name: Data Encryption</a:t>
            </a:r>
            <a:endParaRPr lang="en-US" b="1" dirty="0"/>
          </a:p>
          <a:p>
            <a:r>
              <a:rPr lang="en-US" b="1" dirty="0"/>
              <a:t>Computer Engineering Dep.                                                                Lecturer: Dr. Fatimah Al-</a:t>
            </a:r>
            <a:r>
              <a:rPr lang="en-US" b="1" dirty="0" err="1"/>
              <a:t>Ubaidy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7699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08CE-C03C-4089-8C30-2B4572834CCA}" type="slidenum">
              <a:rPr lang="en-GB" smtClean="0"/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 </a:t>
            </a:r>
            <a:r>
              <a:rPr lang="en-GB" sz="2400" b="1" dirty="0">
                <a:solidFill>
                  <a:srgbClr val="FF0000"/>
                </a:solidFill>
              </a:rPr>
              <a:t>DES Block Cipher</a:t>
            </a:r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1600" b="1" dirty="0">
                <a:solidFill>
                  <a:schemeClr val="tx2"/>
                </a:solidFill>
              </a:rPr>
              <a:t>Key schedule (generator): </a:t>
            </a:r>
            <a:endParaRPr lang="en-GB" sz="1600" b="1" dirty="0">
              <a:solidFill>
                <a:schemeClr val="tx2"/>
              </a:solidFill>
            </a:endParaRPr>
          </a:p>
          <a:p>
            <a:r>
              <a:rPr lang="en-GB" sz="1600" b="1" dirty="0"/>
              <a:t>This algorithm generates the subkeys (K </a:t>
            </a:r>
            <a:r>
              <a:rPr lang="en-GB" sz="1600" b="1" dirty="0">
                <a:sym typeface="Symbol" panose="05050102010706020507" pitchFamily="18" charset="2"/>
              </a:rPr>
              <a:t></a:t>
            </a:r>
            <a:r>
              <a:rPr lang="en-GB" sz="1600" b="1" dirty="0"/>
              <a:t> K</a:t>
            </a:r>
            <a:r>
              <a:rPr lang="en-GB" sz="1600" b="1" baseline="-25000" dirty="0"/>
              <a:t>1</a:t>
            </a:r>
            <a:r>
              <a:rPr lang="en-GB" sz="1600" b="1" dirty="0"/>
              <a:t>, K</a:t>
            </a:r>
            <a:r>
              <a:rPr lang="en-GB" sz="1600" b="1" baseline="-25000" dirty="0"/>
              <a:t>2</a:t>
            </a:r>
            <a:r>
              <a:rPr lang="en-GB" sz="1600" b="1" dirty="0"/>
              <a:t>…K</a:t>
            </a:r>
            <a:r>
              <a:rPr lang="en-GB" sz="1600" b="1" baseline="-25000" dirty="0"/>
              <a:t>16</a:t>
            </a:r>
            <a:r>
              <a:rPr lang="en-GB" sz="1600" b="1" dirty="0"/>
              <a:t>). </a:t>
            </a:r>
            <a:endParaRPr lang="en-GB" sz="1600" b="1" dirty="0"/>
          </a:p>
          <a:p>
            <a:r>
              <a:rPr lang="en-GB" sz="1600" b="1" dirty="0"/>
              <a:t>1- The </a:t>
            </a:r>
            <a:r>
              <a:rPr lang="en-GB" sz="1600" b="1" dirty="0">
                <a:solidFill>
                  <a:srgbClr val="0000FF"/>
                </a:solidFill>
              </a:rPr>
              <a:t>56 bits </a:t>
            </a:r>
            <a:r>
              <a:rPr lang="en-GB" sz="1600" b="1" dirty="0"/>
              <a:t>of the key are selected from the initial </a:t>
            </a:r>
            <a:r>
              <a:rPr lang="en-GB" sz="1600" b="1" dirty="0">
                <a:solidFill>
                  <a:srgbClr val="0000FF"/>
                </a:solidFill>
              </a:rPr>
              <a:t>64</a:t>
            </a:r>
            <a:r>
              <a:rPr lang="en-GB" sz="1600" b="1" dirty="0"/>
              <a:t> </a:t>
            </a:r>
            <a:endParaRPr lang="en-GB" sz="1600" b="1" dirty="0"/>
          </a:p>
          <a:p>
            <a:r>
              <a:rPr lang="en-GB" sz="1600" b="1" dirty="0"/>
              <a:t>by Permuted Choice 1 (</a:t>
            </a:r>
            <a:r>
              <a:rPr lang="en-GB" sz="1600" b="1" dirty="0">
                <a:solidFill>
                  <a:srgbClr val="0000FF"/>
                </a:solidFill>
              </a:rPr>
              <a:t>PC1</a:t>
            </a:r>
            <a:r>
              <a:rPr lang="en-GB" sz="1600" b="1" dirty="0"/>
              <a:t>) table. </a:t>
            </a:r>
            <a:endParaRPr lang="en-GB" sz="1600" b="1" dirty="0"/>
          </a:p>
          <a:p>
            <a:endParaRPr lang="en-GB" sz="1000" b="1" dirty="0"/>
          </a:p>
          <a:p>
            <a:r>
              <a:rPr lang="en-GB" sz="1600" b="1" dirty="0"/>
              <a:t>2- The </a:t>
            </a:r>
            <a:r>
              <a:rPr lang="en-GB" sz="1600" b="1" dirty="0">
                <a:solidFill>
                  <a:srgbClr val="0000FF"/>
                </a:solidFill>
              </a:rPr>
              <a:t>56</a:t>
            </a:r>
            <a:r>
              <a:rPr lang="en-GB" sz="1600" b="1" dirty="0"/>
              <a:t> bits are divided into </a:t>
            </a:r>
            <a:r>
              <a:rPr lang="en-GB" sz="1600" b="1" dirty="0">
                <a:solidFill>
                  <a:srgbClr val="0000FF"/>
                </a:solidFill>
              </a:rPr>
              <a:t>two 28-bit </a:t>
            </a:r>
            <a:r>
              <a:rPr lang="en-GB" sz="1600" b="1" dirty="0"/>
              <a:t>halves. </a:t>
            </a:r>
            <a:endParaRPr lang="en-GB" sz="1600" b="1" dirty="0"/>
          </a:p>
          <a:p>
            <a:endParaRPr lang="en-GB" sz="1000" b="1" dirty="0"/>
          </a:p>
          <a:p>
            <a:r>
              <a:rPr lang="en-GB" sz="1600" b="1" dirty="0"/>
              <a:t>3- In each round, both halves are rotated left by one or </a:t>
            </a:r>
            <a:endParaRPr lang="en-GB" sz="1600" b="1" dirty="0"/>
          </a:p>
          <a:p>
            <a:r>
              <a:rPr lang="en-GB" sz="1600" b="1" dirty="0"/>
              <a:t>two bits (specified for each round).</a:t>
            </a:r>
            <a:endParaRPr lang="en-GB" sz="1600" b="1" dirty="0"/>
          </a:p>
          <a:p>
            <a:endParaRPr lang="en-GB" sz="1000" b="1" dirty="0"/>
          </a:p>
          <a:p>
            <a:r>
              <a:rPr lang="en-GB" sz="1600" b="1" dirty="0"/>
              <a:t>4- The </a:t>
            </a:r>
            <a:r>
              <a:rPr lang="en-GB" sz="1600" b="1" dirty="0">
                <a:solidFill>
                  <a:srgbClr val="0000FF"/>
                </a:solidFill>
              </a:rPr>
              <a:t>48</a:t>
            </a:r>
            <a:r>
              <a:rPr lang="en-GB" sz="1600" b="1" dirty="0"/>
              <a:t> subkey bits are selected by Permuted Choice 2 (</a:t>
            </a:r>
            <a:r>
              <a:rPr lang="en-GB" sz="1600" b="1" dirty="0">
                <a:solidFill>
                  <a:srgbClr val="0000FF"/>
                </a:solidFill>
              </a:rPr>
              <a:t>PC2</a:t>
            </a:r>
            <a:r>
              <a:rPr lang="en-GB" sz="1600" b="1" dirty="0"/>
              <a:t>)</a:t>
            </a:r>
            <a:endParaRPr lang="en-GB" sz="1600" b="1" dirty="0"/>
          </a:p>
          <a:p>
            <a:r>
              <a:rPr lang="en-GB" sz="1600" b="1" dirty="0"/>
              <a:t>table (</a:t>
            </a:r>
            <a:r>
              <a:rPr lang="en-GB" sz="1600" b="1" dirty="0">
                <a:solidFill>
                  <a:srgbClr val="C00000"/>
                </a:solidFill>
              </a:rPr>
              <a:t>24 bits from the left half, and 24 from the right</a:t>
            </a:r>
            <a:r>
              <a:rPr lang="en-GB" sz="1600" b="1" dirty="0"/>
              <a:t>) and used </a:t>
            </a:r>
            <a:endParaRPr lang="en-GB" sz="1600" b="1" dirty="0"/>
          </a:p>
          <a:p>
            <a:r>
              <a:rPr lang="en-GB" sz="1600" b="1" dirty="0"/>
              <a:t>in each round. </a:t>
            </a:r>
            <a:endParaRPr lang="en-GB" sz="1600" b="1" dirty="0"/>
          </a:p>
          <a:p>
            <a:endParaRPr lang="en-GB" sz="1000" b="1" dirty="0"/>
          </a:p>
          <a:p>
            <a:r>
              <a:rPr lang="en-GB" sz="1600" b="1" dirty="0">
                <a:solidFill>
                  <a:srgbClr val="C00000"/>
                </a:solidFill>
              </a:rPr>
              <a:t>General remarks in the DES:</a:t>
            </a:r>
            <a:endParaRPr lang="en-GB" sz="1600" b="1" dirty="0">
              <a:solidFill>
                <a:srgbClr val="C00000"/>
              </a:solidFill>
            </a:endParaRPr>
          </a:p>
          <a:p>
            <a:r>
              <a:rPr lang="en-GB" sz="1600" b="1" dirty="0"/>
              <a:t>1- The S-boxes provide the core of the security of DES</a:t>
            </a:r>
            <a:endParaRPr lang="en-GB" sz="1600" b="1" dirty="0"/>
          </a:p>
          <a:p>
            <a:r>
              <a:rPr lang="en-GB" sz="1600" b="1" dirty="0"/>
              <a:t> and the cipher would be linear, and trivially breakable </a:t>
            </a:r>
            <a:endParaRPr lang="en-GB" sz="1600" b="1" dirty="0"/>
          </a:p>
          <a:p>
            <a:r>
              <a:rPr lang="en-GB" sz="1600" b="1" dirty="0"/>
              <a:t>without them. </a:t>
            </a:r>
            <a:endParaRPr lang="en-GB" sz="1600" b="1" dirty="0"/>
          </a:p>
          <a:p>
            <a:endParaRPr lang="en-GB" sz="1000" b="1" dirty="0"/>
          </a:p>
          <a:p>
            <a:r>
              <a:rPr lang="en-GB" sz="1600" b="1" dirty="0"/>
              <a:t>2- The substitution and permutation in the DES provide </a:t>
            </a:r>
            <a:endParaRPr lang="en-GB" sz="1600" b="1" dirty="0"/>
          </a:p>
          <a:p>
            <a:r>
              <a:rPr lang="en-GB" sz="1600" b="1" dirty="0"/>
              <a:t>confusion and diffusion.</a:t>
            </a:r>
            <a:endParaRPr lang="en-GB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561072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Key schedule structure</a:t>
            </a:r>
            <a:endParaRPr lang="en-GB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76900" y="1590721"/>
            <a:ext cx="2859595" cy="3900325"/>
            <a:chOff x="6076900" y="1590721"/>
            <a:chExt cx="2859595" cy="3900325"/>
          </a:xfrm>
        </p:grpSpPr>
        <p:grpSp>
          <p:nvGrpSpPr>
            <p:cNvPr id="7" name="Group 6"/>
            <p:cNvGrpSpPr/>
            <p:nvPr/>
          </p:nvGrpSpPr>
          <p:grpSpPr>
            <a:xfrm>
              <a:off x="6076900" y="1590721"/>
              <a:ext cx="2383532" cy="3900325"/>
              <a:chOff x="6076900" y="1590721"/>
              <a:chExt cx="2383532" cy="3900325"/>
            </a:xfrm>
          </p:grpSpPr>
          <p:pic>
            <p:nvPicPr>
              <p:cNvPr id="2050" name="Picture 2" descr="E:\محاضرات\cryptography lectures\محاضراتي\DES\220px-DES-key-schedule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6900" y="1590721"/>
                <a:ext cx="2383532" cy="3900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326966" y="2160849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 bits</a:t>
                </a:r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372200" y="2051517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28 bits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8070" y="2063488"/>
              <a:ext cx="658425" cy="353599"/>
            </a:xfrm>
            <a:prstGeom prst="rect">
              <a:avLst/>
            </a:prstGeom>
          </p:spPr>
        </p:pic>
      </p:grpSp>
      <p:sp>
        <p:nvSpPr>
          <p:cNvPr id="13" name="TextBox 3"/>
          <p:cNvSpPr txBox="1"/>
          <p:nvPr/>
        </p:nvSpPr>
        <p:spPr>
          <a:xfrm>
            <a:off x="0" y="-14610"/>
            <a:ext cx="91440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Mustansiriyah University	                     Block Cipher            </a:t>
            </a:r>
            <a:r>
              <a:rPr lang="en-US" b="1" dirty="0"/>
              <a:t> </a:t>
            </a:r>
            <a:r>
              <a:rPr lang="en-US" b="1" dirty="0"/>
              <a:t>    Class: Third Stage</a:t>
            </a:r>
            <a:endParaRPr lang="en-GB" b="1" dirty="0"/>
          </a:p>
          <a:p>
            <a:r>
              <a:rPr lang="en-US" b="1" dirty="0"/>
              <a:t>Engineering College                                  DES Block Cipher        </a:t>
            </a:r>
            <a:r>
              <a:rPr lang="en-US" b="1" dirty="0"/>
              <a:t> </a:t>
            </a:r>
            <a:r>
              <a:rPr lang="en-US" b="1" dirty="0"/>
              <a:t>    Course name: Data Encryption</a:t>
            </a:r>
            <a:endParaRPr lang="en-US" b="1" dirty="0"/>
          </a:p>
          <a:p>
            <a:r>
              <a:rPr lang="en-US" b="1" dirty="0"/>
              <a:t>Computer Engineering Dep.                                                                Lecturer: Dr. Fatimah Al-</a:t>
            </a:r>
            <a:r>
              <a:rPr lang="en-US" b="1" dirty="0" err="1"/>
              <a:t>Ubaidy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7699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08CE-C03C-4089-8C30-2B4572834CCA}" type="slidenum">
              <a:rPr lang="en-GB" smtClean="0"/>
            </a:fld>
            <a:endParaRPr lang="en-GB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95" y="1080486"/>
            <a:ext cx="3788121" cy="5372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199325" y="3294490"/>
            <a:ext cx="182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DES S-Boxes</a:t>
            </a:r>
            <a:endParaRPr lang="en-GB" b="1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47031"/>
            <a:ext cx="3937289" cy="4339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2251" y="5970766"/>
            <a:ext cx="367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Tables used in DES key generator</a:t>
            </a:r>
            <a:endParaRPr lang="en-GB" sz="1600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0" y="-14610"/>
            <a:ext cx="91440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Mustansiriyah University	                     Block Cipher            </a:t>
            </a:r>
            <a:r>
              <a:rPr lang="en-US" b="1" dirty="0"/>
              <a:t> </a:t>
            </a:r>
            <a:r>
              <a:rPr lang="en-US" b="1" dirty="0"/>
              <a:t>    Class: Third Stage</a:t>
            </a:r>
            <a:endParaRPr lang="en-GB" b="1" dirty="0"/>
          </a:p>
          <a:p>
            <a:r>
              <a:rPr lang="en-US" b="1" dirty="0"/>
              <a:t>Engineering College                                  DES Block Cipher        </a:t>
            </a:r>
            <a:r>
              <a:rPr lang="en-US" b="1" dirty="0"/>
              <a:t> </a:t>
            </a:r>
            <a:r>
              <a:rPr lang="en-US" b="1" dirty="0"/>
              <a:t>    Course name: Data Encryption</a:t>
            </a:r>
            <a:endParaRPr lang="en-US" b="1" dirty="0"/>
          </a:p>
          <a:p>
            <a:r>
              <a:rPr lang="en-US" b="1" dirty="0"/>
              <a:t>Computer Engineering Dep.                                                                Lecturer: Dr. Fatimah Al-</a:t>
            </a:r>
            <a:r>
              <a:rPr lang="en-US" b="1" dirty="0" err="1"/>
              <a:t>Ubaidy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7699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08CE-C03C-4089-8C30-2B4572834CCA}" type="slidenum">
              <a:rPr lang="en-GB" smtClean="0"/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27" y="1760075"/>
            <a:ext cx="5364945" cy="3337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27784" y="522920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Application of S-box in DES Algorithm</a:t>
            </a:r>
            <a:endParaRPr lang="en-US" sz="1600" b="1" dirty="0"/>
          </a:p>
        </p:txBody>
      </p:sp>
      <p:sp>
        <p:nvSpPr>
          <p:cNvPr id="12" name="TextBox 3"/>
          <p:cNvSpPr txBox="1"/>
          <p:nvPr/>
        </p:nvSpPr>
        <p:spPr>
          <a:xfrm>
            <a:off x="0" y="-14610"/>
            <a:ext cx="91440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Mustansiriyah University	                     Block Cipher            </a:t>
            </a:r>
            <a:r>
              <a:rPr lang="en-US" b="1" dirty="0"/>
              <a:t> </a:t>
            </a:r>
            <a:r>
              <a:rPr lang="en-US" b="1" dirty="0"/>
              <a:t>    Class: Third Stage</a:t>
            </a:r>
            <a:endParaRPr lang="en-GB" b="1" dirty="0"/>
          </a:p>
          <a:p>
            <a:r>
              <a:rPr lang="en-US" b="1" dirty="0"/>
              <a:t>Engineering College                                  DES Block Cipher        </a:t>
            </a:r>
            <a:r>
              <a:rPr lang="en-US" b="1" dirty="0"/>
              <a:t> </a:t>
            </a:r>
            <a:r>
              <a:rPr lang="en-US" b="1" dirty="0"/>
              <a:t>    Course name: Data Encryption</a:t>
            </a:r>
            <a:endParaRPr lang="en-US" b="1" dirty="0"/>
          </a:p>
          <a:p>
            <a:r>
              <a:rPr lang="en-US" b="1" dirty="0"/>
              <a:t>Computer Engineering Dep.                                                                Lecturer: Dr. Fatimah Al-</a:t>
            </a:r>
            <a:r>
              <a:rPr lang="en-US" b="1" dirty="0" err="1"/>
              <a:t>Ubaidy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7699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08CE-C03C-4089-8C30-2B4572834CCA}" type="slidenum">
              <a:rPr lang="en-GB" smtClean="0"/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 </a:t>
            </a:r>
            <a:r>
              <a:rPr lang="en-GB" sz="2400" b="1" dirty="0">
                <a:solidFill>
                  <a:srgbClr val="FF0000"/>
                </a:solidFill>
              </a:rPr>
              <a:t>DES Block Cipher</a:t>
            </a:r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1600" b="1" dirty="0">
                <a:solidFill>
                  <a:schemeClr val="tx2"/>
                </a:solidFill>
              </a:rPr>
              <a:t>DES decryption :</a:t>
            </a:r>
            <a:endParaRPr lang="en-GB" sz="1600" dirty="0"/>
          </a:p>
          <a:p>
            <a:pPr algn="just"/>
            <a:r>
              <a:rPr lang="en-GB" sz="1600" b="1" dirty="0"/>
              <a:t>The decryption algorithm uses the same steps exactly as in the encryption algorithm except that the application of the subkeys is reversed (i.e. in round1 use </a:t>
            </a:r>
            <a:r>
              <a:rPr lang="en-GB" sz="1600" b="1" dirty="0">
                <a:solidFill>
                  <a:srgbClr val="0000FF"/>
                </a:solidFill>
              </a:rPr>
              <a:t>K</a:t>
            </a:r>
            <a:r>
              <a:rPr lang="en-GB" sz="1600" b="1" baseline="-25000" dirty="0">
                <a:solidFill>
                  <a:srgbClr val="0000FF"/>
                </a:solidFill>
              </a:rPr>
              <a:t>16</a:t>
            </a:r>
            <a:r>
              <a:rPr lang="en-GB" sz="1600" b="1" dirty="0"/>
              <a:t>, round2 use K</a:t>
            </a:r>
            <a:r>
              <a:rPr lang="en-GB" sz="1600" b="1" baseline="-25000" dirty="0"/>
              <a:t>15</a:t>
            </a:r>
            <a:r>
              <a:rPr lang="en-GB" sz="1600" b="1" dirty="0"/>
              <a:t> and so on).</a:t>
            </a:r>
            <a:endParaRPr lang="en-GB" sz="1600" b="1" dirty="0"/>
          </a:p>
          <a:p>
            <a:endParaRPr lang="en-GB" sz="1000" dirty="0"/>
          </a:p>
          <a:p>
            <a:r>
              <a:rPr lang="en-GB" sz="1600" b="1" dirty="0">
                <a:solidFill>
                  <a:schemeClr val="tx2"/>
                </a:solidFill>
              </a:rPr>
              <a:t>Security and cryptanalysis:</a:t>
            </a:r>
            <a:endParaRPr lang="en-GB" sz="1600" b="1" dirty="0">
              <a:solidFill>
                <a:schemeClr val="tx2"/>
              </a:solidFill>
            </a:endParaRPr>
          </a:p>
          <a:p>
            <a:r>
              <a:rPr lang="en-GB" sz="1600" b="1" dirty="0"/>
              <a:t>The two most widely used attacks on block ciphers are linear and differential cryptanalysis. DES is also vulnerable to a brute-force (exhaustive search) attack.</a:t>
            </a:r>
            <a:endParaRPr lang="en-GB" sz="1600" b="1" dirty="0"/>
          </a:p>
          <a:p>
            <a:endParaRPr lang="en-GB" sz="1600" dirty="0"/>
          </a:p>
          <a:p>
            <a:r>
              <a:rPr lang="en-US" b="1" dirty="0">
                <a:solidFill>
                  <a:srgbClr val="FF0000"/>
                </a:solidFill>
              </a:rPr>
              <a:t>Triple DES: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sz="1400" b="1" dirty="0"/>
              <a:t>In </a:t>
            </a:r>
            <a:r>
              <a:rPr lang="en-US" sz="1400" b="1" dirty="0">
                <a:hlinkClick r:id="rId1" tooltip="Cryptography"/>
              </a:rPr>
              <a:t>cryptography</a:t>
            </a:r>
            <a:r>
              <a:rPr lang="en-US" sz="1400" b="1" dirty="0"/>
              <a:t>, Triple DES (3DES or TDES), officially the Triple Data Encryption Algorithm (TDEA or Triple DEA), is a </a:t>
            </a:r>
            <a:r>
              <a:rPr lang="en-US" sz="1400" b="1" dirty="0">
                <a:hlinkClick r:id="rId2" tooltip="Symmetric-key algorithm"/>
              </a:rPr>
              <a:t>symmetric-key</a:t>
            </a:r>
            <a:r>
              <a:rPr lang="en-US" sz="1400" b="1" dirty="0"/>
              <a:t> </a:t>
            </a:r>
            <a:r>
              <a:rPr lang="en-US" sz="1400" b="1" dirty="0">
                <a:hlinkClick r:id="rId3" tooltip="Block cipher"/>
              </a:rPr>
              <a:t>block cipher</a:t>
            </a:r>
            <a:r>
              <a:rPr lang="en-US" sz="1400" b="1" dirty="0"/>
              <a:t>, which applies the </a:t>
            </a:r>
            <a:r>
              <a:rPr lang="en-US" sz="1400" b="1" dirty="0">
                <a:hlinkClick r:id="rId4" tooltip="Data Encryption Standard"/>
              </a:rPr>
              <a:t>DES</a:t>
            </a:r>
            <a:r>
              <a:rPr lang="en-US" sz="1400" b="1" dirty="0"/>
              <a:t> cipher algorithm three times to each data block.</a:t>
            </a:r>
            <a:endParaRPr lang="en-US" sz="1400" b="1" dirty="0"/>
          </a:p>
          <a:p>
            <a:pPr algn="just"/>
            <a:endParaRPr lang="en-US" sz="1400" b="1" dirty="0"/>
          </a:p>
          <a:p>
            <a:r>
              <a:rPr lang="en-US" sz="1400" b="1" dirty="0"/>
              <a:t>Therefore, Triple DES uses a "key bundle" that comprises three DES </a:t>
            </a:r>
            <a:r>
              <a:rPr lang="en-US" sz="1400" b="1" dirty="0">
                <a:hlinkClick r:id="rId5" tooltip="Key (cryptography)"/>
              </a:rPr>
              <a:t>keys</a:t>
            </a:r>
            <a:r>
              <a:rPr lang="en-US" sz="1400" b="1" dirty="0"/>
              <a:t>,                             , each of 56 bits. </a:t>
            </a:r>
            <a:endParaRPr lang="en-US" sz="1400" b="1" dirty="0"/>
          </a:p>
          <a:p>
            <a:r>
              <a:rPr lang="en-US" sz="1400" b="1" dirty="0"/>
              <a:t>The encryption algorithm is:</a:t>
            </a:r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That is, DES encrypt with       , DES </a:t>
            </a:r>
            <a:r>
              <a:rPr lang="en-US" sz="1400" b="1" i="1" dirty="0"/>
              <a:t>decrypt</a:t>
            </a:r>
            <a:r>
              <a:rPr lang="en-US" sz="1400" b="1" dirty="0"/>
              <a:t> with        , then DES encrypt with        .</a:t>
            </a:r>
            <a:endParaRPr lang="en-US" sz="1400" b="1" dirty="0"/>
          </a:p>
          <a:p>
            <a:r>
              <a:rPr lang="en-US" sz="1400" b="1" dirty="0"/>
              <a:t>Decryption is the reverse:</a:t>
            </a:r>
            <a:endParaRPr lang="en-US" sz="1400" b="1" dirty="0"/>
          </a:p>
          <a:p>
            <a:endParaRPr lang="en-US" sz="1200" b="1" dirty="0"/>
          </a:p>
          <a:p>
            <a:endParaRPr lang="en-US" sz="1000" b="1" dirty="0"/>
          </a:p>
          <a:p>
            <a:r>
              <a:rPr lang="en-US" sz="1400" b="1" dirty="0"/>
              <a:t>That is, decrypt with        , </a:t>
            </a:r>
            <a:r>
              <a:rPr lang="en-US" sz="1400" b="1" i="1" dirty="0"/>
              <a:t>encrypt</a:t>
            </a:r>
            <a:r>
              <a:rPr lang="en-US" sz="1400" b="1" dirty="0"/>
              <a:t> with         , then decrypt with        .</a:t>
            </a:r>
            <a:endParaRPr lang="en-US" sz="1400" b="1" dirty="0"/>
          </a:p>
          <a:p>
            <a:r>
              <a:rPr lang="en-US" sz="1400" b="1" dirty="0"/>
              <a:t>Each triple encryption encrypts </a:t>
            </a:r>
            <a:r>
              <a:rPr lang="en-US" sz="1400" b="1" dirty="0">
                <a:hlinkClick r:id="rId6" tooltip="Block size (cryptography)"/>
              </a:rPr>
              <a:t>one block</a:t>
            </a:r>
            <a:r>
              <a:rPr lang="en-US" sz="1400" b="1" dirty="0"/>
              <a:t> of 64 bits of data.</a:t>
            </a:r>
            <a:endParaRPr lang="en-US" sz="1400" b="1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88" y="4332852"/>
            <a:ext cx="1051651" cy="19051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797152"/>
            <a:ext cx="2926334" cy="24386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602928"/>
            <a:ext cx="2972058" cy="27434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41" y="5188002"/>
            <a:ext cx="236240" cy="17527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92" y="5183365"/>
            <a:ext cx="259102" cy="160034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19" y="5175577"/>
            <a:ext cx="243861" cy="19813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75" y="5940957"/>
            <a:ext cx="243861" cy="190517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27" y="5967003"/>
            <a:ext cx="243861" cy="15241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60" y="5967829"/>
            <a:ext cx="228620" cy="167655"/>
          </a:xfrm>
          <a:prstGeom prst="rect">
            <a:avLst/>
          </a:prstGeom>
        </p:spPr>
      </p:pic>
      <p:sp>
        <p:nvSpPr>
          <p:cNvPr id="15" name="TextBox 3"/>
          <p:cNvSpPr txBox="1"/>
          <p:nvPr/>
        </p:nvSpPr>
        <p:spPr>
          <a:xfrm>
            <a:off x="0" y="-14610"/>
            <a:ext cx="91440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Mustansiriyah University	                     Block Cipher            </a:t>
            </a:r>
            <a:r>
              <a:rPr lang="en-US" b="1" dirty="0"/>
              <a:t> </a:t>
            </a:r>
            <a:r>
              <a:rPr lang="en-US" b="1" dirty="0"/>
              <a:t>    Class: Third Stage</a:t>
            </a:r>
            <a:endParaRPr lang="en-GB" b="1" dirty="0"/>
          </a:p>
          <a:p>
            <a:r>
              <a:rPr lang="en-US" b="1" dirty="0"/>
              <a:t>Engineering College                                  DES Block Cipher        </a:t>
            </a:r>
            <a:r>
              <a:rPr lang="en-US" b="1" dirty="0"/>
              <a:t> </a:t>
            </a:r>
            <a:r>
              <a:rPr lang="en-US" b="1" dirty="0"/>
              <a:t>    Course name: Data Encryption</a:t>
            </a:r>
            <a:endParaRPr lang="en-US" b="1" dirty="0"/>
          </a:p>
          <a:p>
            <a:r>
              <a:rPr lang="en-US" b="1" dirty="0"/>
              <a:t>Computer Engineering Dep.                                                                Lecturer: Dr. Fatimah Al-</a:t>
            </a:r>
            <a:r>
              <a:rPr lang="en-US" b="1" dirty="0" err="1"/>
              <a:t>Ubaidy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6970</Words>
  <Application>WPS Presentation</Application>
  <PresentationFormat>On-screen Show (4:3)</PresentationFormat>
  <Paragraphs>144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Symbol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fsa1g12</dc:creator>
  <cp:lastModifiedBy>Lenovo</cp:lastModifiedBy>
  <cp:revision>236</cp:revision>
  <dcterms:created xsi:type="dcterms:W3CDTF">2018-09-25T14:36:00Z</dcterms:created>
  <dcterms:modified xsi:type="dcterms:W3CDTF">2023-10-11T06:27:43Z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91453938D31D4EF9B86D5D90B7CFC9DA_13</vt:lpwstr>
  </property>
  <property fmtid="{D5CDD505-2E9C-101B-9397-08002B2CF9AE}" pid="3" name="KSOProductBuildVer">
    <vt:lpwstr>1033-12.2.0.13215</vt:lpwstr>
  </property>
</Properties>
</file>