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81" r:id="rId4"/>
    <p:sldId id="483" r:id="rId6"/>
    <p:sldId id="482" r:id="rId7"/>
    <p:sldId id="484" r:id="rId8"/>
    <p:sldId id="485" r:id="rId9"/>
    <p:sldId id="486" r:id="rId10"/>
    <p:sldId id="487" r:id="rId11"/>
    <p:sldId id="515" r:id="rId12"/>
    <p:sldId id="488" r:id="rId13"/>
    <p:sldId id="516" r:id="rId14"/>
    <p:sldId id="489" r:id="rId15"/>
    <p:sldId id="517" r:id="rId16"/>
    <p:sldId id="490" r:id="rId17"/>
    <p:sldId id="491" r:id="rId18"/>
    <p:sldId id="492" r:id="rId19"/>
    <p:sldId id="493" r:id="rId20"/>
    <p:sldId id="494" r:id="rId21"/>
    <p:sldId id="501" r:id="rId22"/>
    <p:sldId id="479" r:id="rId23"/>
    <p:sldId id="480" r:id="rId24"/>
  </p:sldIdLst>
  <p:sldSz cx="9144000" cy="6858000" type="screen4x3"/>
  <p:notesSz cx="7099300" cy="10234930"/>
  <p:defaultTextStyle>
    <a:defPPr>
      <a:defRPr lang="en-US"/>
    </a:defPPr>
    <a:lvl1pPr marL="0" lvl="0" indent="0" algn="l" defTabSz="914400" rtl="0" eaLnBrk="1" fontAlgn="base" latinLnBrk="0" hangingPunct="1">
      <a:lnSpc>
        <a:spcPct val="14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Times" pitchFamily="18" charset="0"/>
      <a:buChar char="•"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4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Times" pitchFamily="18" charset="0"/>
      <a:buChar char="•"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4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Times" pitchFamily="18" charset="0"/>
      <a:buChar char="•"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4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Times" pitchFamily="18" charset="0"/>
      <a:buChar char="•"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4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Times" pitchFamily="18" charset="0"/>
      <a:buChar char="•"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4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Times" pitchFamily="18" charset="0"/>
      <a:buChar char="•"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4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Times" pitchFamily="18" charset="0"/>
      <a:buChar char="•"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4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Times" pitchFamily="18" charset="0"/>
      <a:buChar char="•"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4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Times" pitchFamily="18" charset="0"/>
      <a:buChar char="•"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31E"/>
    <a:srgbClr val="0B0691"/>
    <a:srgbClr val="CC3300"/>
    <a:srgbClr val="CC0099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6"/>
    <p:restoredTop sz="80500"/>
  </p:normalViewPr>
  <p:slideViewPr>
    <p:cSldViewPr showGuides="1">
      <p:cViewPr varScale="1">
        <p:scale>
          <a:sx n="46" d="100"/>
          <a:sy n="46" d="100"/>
        </p:scale>
        <p:origin x="-826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p>
            <a:pPr lvl="0" defTabSz="967105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sz="1300" dirty="0">
              <a:latin typeface="Times New Roman" panose="0202060305040502030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p>
            <a:pPr lvl="0" algn="r" defTabSz="967105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sz="1300" dirty="0">
              <a:latin typeface="Times New Roman" panose="02020603050405020304" charset="0"/>
            </a:endParaRPr>
          </a:p>
        </p:txBody>
      </p:sp>
      <p:sp>
        <p:nvSpPr>
          <p:cNvPr id="36868" name="Rectangle 4"/>
          <p:cNvSpPr>
            <a:spLocks noTextEdi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Click to edit Master text styles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Second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Third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Fourth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Fifth level</a:t>
            </a:r>
            <a:endParaRPr kumimoji="1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p>
            <a:pPr lvl="0" defTabSz="967105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sz="1300" dirty="0">
              <a:latin typeface="Times New Roman" panose="02020603050405020304" charset="0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p>
            <a:pPr lvl="0" algn="r" defTabSz="967105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sz="1300" dirty="0">
                <a:latin typeface="Times New Roman" panose="02020603050405020304" charset="0"/>
              </a:rPr>
            </a:fld>
            <a:endParaRPr lang="en-US" sz="1300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6661" tIns="48331" rIns="96661" bIns="48331" anchor="t" anchorCtr="0"/>
          <a:p>
            <a:pPr lvl="0"/>
            <a:endParaRPr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p>
            <a:pPr lvl="0" algn="r" defTabSz="967105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sz="1300" dirty="0">
                <a:latin typeface="Times New Roman" panose="02020603050405020304" charset="0"/>
              </a:rPr>
            </a:fld>
            <a:endParaRPr lang="en-US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6661" tIns="48331" rIns="96661" bIns="48331" anchor="t" anchorCtr="0"/>
          <a:p>
            <a:pPr lvl="0"/>
            <a:endParaRPr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p>
            <a:pPr lvl="0" algn="r" defTabSz="967105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sz="1300" dirty="0">
                <a:latin typeface="Times New Roman" panose="02020603050405020304" charset="0"/>
              </a:rPr>
            </a:fld>
            <a:endParaRPr lang="en-US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6661" tIns="48331" rIns="96661" bIns="48331" anchor="t" anchorCtr="0"/>
          <a:p>
            <a:pPr lvl="0"/>
            <a:endParaRPr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p>
            <a:pPr lvl="0" algn="r" defTabSz="967105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sz="1300" dirty="0">
                <a:latin typeface="Times New Roman" panose="02020603050405020304" charset="0"/>
              </a:rPr>
            </a:fld>
            <a:endParaRPr lang="en-US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p>
            <a:pPr lvl="0" algn="r" defTabSz="967105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sz="1300" dirty="0">
                <a:latin typeface="Times New Roman" panose="02020603050405020304" charset="0"/>
              </a:rPr>
            </a:fld>
            <a:endParaRPr lang="en-US" sz="1300" dirty="0">
              <a:latin typeface="Times New Roman" panose="02020603050405020304" charset="0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  <a:ln/>
        </p:spPr>
        <p:txBody>
          <a:bodyPr wrap="square" lIns="96661" tIns="48331" rIns="96661" bIns="48331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6661" tIns="48331" rIns="96661" bIns="48331" anchor="t" anchorCtr="0"/>
          <a:p>
            <a:pPr lvl="0"/>
            <a:endParaRPr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p>
            <a:pPr lvl="0" algn="r" defTabSz="98933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sz="1300" dirty="0">
                <a:latin typeface="Times New Roman" panose="02020603050405020304" charset="0"/>
              </a:rPr>
            </a:fld>
            <a:endParaRPr lang="en-US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3175" y="3203575"/>
            <a:ext cx="9147175" cy="1063625"/>
            <a:chOff x="-2" y="1536"/>
            <a:chExt cx="5762" cy="670"/>
          </a:xfrm>
        </p:grpSpPr>
        <p:grpSp>
          <p:nvGrpSpPr>
            <p:cNvPr id="2056" name="Group 3"/>
            <p:cNvGrpSpPr/>
            <p:nvPr/>
          </p:nvGrpSpPr>
          <p:grpSpPr>
            <a:xfrm flipH="1">
              <a:off x="-2" y="1562"/>
              <a:ext cx="5763" cy="645"/>
              <a:chOff x="-3" y="1562"/>
              <a:chExt cx="5763" cy="645"/>
            </a:xfrm>
          </p:grpSpPr>
          <p:sp>
            <p:nvSpPr>
              <p:cNvPr id="11" name="Freeform 4"/>
              <p:cNvSpPr/>
              <p:nvPr/>
            </p:nvSpPr>
            <p:spPr bwMode="ltGray">
              <a:xfrm rot="-5400000">
                <a:off x="2558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Freeform 5"/>
              <p:cNvSpPr/>
              <p:nvPr/>
            </p:nvSpPr>
            <p:spPr bwMode="ltGray">
              <a:xfrm rot="-5400000">
                <a:off x="1322" y="1670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ltGray">
              <a:xfrm rot="-5400000">
                <a:off x="-58" y="1760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" name="Freeform 10"/>
              <p:cNvSpPr/>
              <p:nvPr/>
            </p:nvSpPr>
            <p:spPr bwMode="ltGray">
              <a:xfrm rot="-5400000">
                <a:off x="154" y="1734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" name="Freeform 11"/>
              <p:cNvSpPr/>
              <p:nvPr/>
            </p:nvSpPr>
            <p:spPr bwMode="ltGray">
              <a:xfrm rot="-5400000">
                <a:off x="3205" y="1666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" name="Freeform 13"/>
              <p:cNvSpPr/>
              <p:nvPr/>
            </p:nvSpPr>
            <p:spPr bwMode="ltGray">
              <a:xfrm rot="-5400000">
                <a:off x="1828" y="1755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15"/>
              <p:cNvSpPr/>
              <p:nvPr/>
            </p:nvSpPr>
            <p:spPr bwMode="ltGray">
              <a:xfrm rot="-5400000">
                <a:off x="2328" y="1696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17"/>
              <p:cNvSpPr/>
              <p:nvPr/>
            </p:nvSpPr>
            <p:spPr bwMode="ltGray">
              <a:xfrm rot="-5400000">
                <a:off x="4071" y="1670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 19"/>
              <p:cNvSpPr/>
              <p:nvPr/>
            </p:nvSpPr>
            <p:spPr bwMode="ltGray">
              <a:xfrm rot="-5400000">
                <a:off x="4577" y="1753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 bwMode="ltGray">
              <a:xfrm rot="-5400000">
                <a:off x="5077" y="1696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Times" pitchFamily="18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" name="Freeform 23"/>
            <p:cNvSpPr/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Times" pitchFamily="18" charset="0"/>
                <a:buChar char="•"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Freeform 24"/>
            <p:cNvSpPr/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Times" pitchFamily="18" charset="0"/>
                <a:buChar char="•"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4645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85800" y="-106363"/>
            <a:ext cx="7848600" cy="2286001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645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114800"/>
            <a:ext cx="80772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32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0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31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Fall 2010/Lecture 31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3058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buSzTx/>
              <a:buFontTx/>
              <a:buNone/>
            </a:pPr>
            <a:r>
              <a:rPr dirty="0">
                <a:solidFill>
                  <a:srgbClr val="254C9C"/>
                </a:solidFill>
              </a:rPr>
              <a:t>Fall 2010/Lecture 31</a:t>
            </a:r>
            <a:endParaRPr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3058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defRPr sz="1400">
                <a:solidFill>
                  <a:srgbClr val="254C9C"/>
                </a:solidFill>
              </a:defRPr>
            </a:lvl1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sz="1400">
                <a:solidFill>
                  <a:srgbClr val="254C9C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54C9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Fall 2010/Lecture 31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54C9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defRPr sz="1400">
                <a:solidFill>
                  <a:srgbClr val="254C9C"/>
                </a:solidFill>
              </a:defRPr>
            </a:lvl1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Times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hyperlink" Target="http://en.wikipedia.org/wiki/Filesystem_permission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7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5363" name="Rectangle 28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000000"/>
                </a:solidFill>
              </a:rPr>
              <a:t>Fall 2010/Lecture 31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5364" name="Rectangle 29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000000"/>
                </a:solidFill>
              </a:rPr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365" name="Rectangle 2"/>
          <p:cNvSpPr>
            <a:spLocks noGrp="1"/>
          </p:cNvSpPr>
          <p:nvPr>
            <p:ph type="ctrTitle"/>
          </p:nvPr>
        </p:nvSpPr>
        <p:spPr>
          <a:xfrm>
            <a:off x="0" y="1020763"/>
            <a:ext cx="9144000" cy="2103437"/>
          </a:xfrm>
          <a:ln/>
        </p:spPr>
        <p:txBody>
          <a:bodyPr vert="horz" wrap="square" lIns="91440" tIns="45720" rIns="91440" bIns="45720" anchor="b" anchorCtr="0">
            <a:spAutoFit/>
          </a:bodyPr>
          <a:p>
            <a:pPr algn="ctr" eaLnBrk="1" hangingPunct="1">
              <a:buClrTx/>
              <a:buSzTx/>
              <a:buFontTx/>
            </a:pPr>
            <a:r>
              <a:rPr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CS 426 (Fall 2010)</a:t>
            </a:r>
            <a:br>
              <a:rPr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sz="2000" dirty="0">
                <a:latin typeface="+mj-lt"/>
                <a:ea typeface="+mj-ea"/>
                <a:cs typeface="+mj-cs"/>
              </a:rPr>
            </a:br>
            <a:endParaRPr sz="4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6" name="Rectangle 3"/>
          <p:cNvSpPr>
            <a:spLocks noGrp="1"/>
          </p:cNvSpPr>
          <p:nvPr>
            <p:ph type="subTitle" idx="1"/>
          </p:nvPr>
        </p:nvSpPr>
        <p:spPr>
          <a:xfrm>
            <a:off x="533400" y="4724400"/>
            <a:ext cx="8077200" cy="1066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SzPct val="100000"/>
            </a:pPr>
            <a:r>
              <a:rPr dirty="0">
                <a:latin typeface="+mn-lt"/>
                <a:ea typeface="+mn-ea"/>
                <a:cs typeface="+mn-cs"/>
              </a:rPr>
              <a:t>Public Key Encryption and Digital Signatures</a:t>
            </a: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24579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24580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245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RSA Example</a:t>
            </a:r>
            <a:endParaRPr dirty="0"/>
          </a:p>
        </p:txBody>
      </p:sp>
      <p:sp>
        <p:nvSpPr>
          <p:cNvPr id="24582" name="Rectangle 3"/>
          <p:cNvSpPr>
            <a:spLocks noGrp="1"/>
          </p:cNvSpPr>
          <p:nvPr>
            <p:ph idx="1"/>
          </p:nvPr>
        </p:nvSpPr>
        <p:spPr>
          <a:xfrm>
            <a:off x="1008063" y="1524000"/>
            <a:ext cx="7329487" cy="3733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sz="2400" dirty="0"/>
              <a:t>p = 11, q = 7, n = 77, </a:t>
            </a:r>
            <a:r>
              <a:rPr sz="2400" dirty="0">
                <a:sym typeface="Symbol" panose="05050102010706020507" pitchFamily="18" charset="2"/>
              </a:rPr>
              <a:t>(n) = 60</a:t>
            </a:r>
            <a:r>
              <a:rPr sz="2400" dirty="0"/>
              <a:t> </a:t>
            </a:r>
            <a:endParaRPr sz="2400" dirty="0"/>
          </a:p>
          <a:p>
            <a:pPr eaLnBrk="1" hangingPunct="1"/>
            <a:r>
              <a:rPr sz="2400" dirty="0"/>
              <a:t>d = 13, e = 37   (ed = 481;  ed mod 60 = 1)</a:t>
            </a:r>
            <a:endParaRPr sz="2400" dirty="0"/>
          </a:p>
          <a:p>
            <a:pPr eaLnBrk="1" hangingPunct="1"/>
            <a:r>
              <a:rPr sz="2400" dirty="0"/>
              <a:t>Let M = 15.  Then C </a:t>
            </a:r>
            <a:r>
              <a:rPr sz="2400" dirty="0">
                <a:sym typeface="Symbol" panose="05050102010706020507" pitchFamily="18" charset="2"/>
              </a:rPr>
              <a:t> M</a:t>
            </a:r>
            <a:r>
              <a:rPr sz="2400" baseline="30000" dirty="0">
                <a:sym typeface="Symbol" panose="05050102010706020507" pitchFamily="18" charset="2"/>
              </a:rPr>
              <a:t>e</a:t>
            </a:r>
            <a:r>
              <a:rPr sz="2400" dirty="0">
                <a:sym typeface="Symbol" panose="05050102010706020507" pitchFamily="18" charset="2"/>
              </a:rPr>
              <a:t> mod n</a:t>
            </a:r>
            <a:endParaRPr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dirty="0">
                <a:sym typeface="Symbol" panose="05050102010706020507" pitchFamily="18" charset="2"/>
              </a:rPr>
              <a:t>C  15</a:t>
            </a:r>
            <a:r>
              <a:rPr baseline="30000" dirty="0">
                <a:sym typeface="Symbol" panose="05050102010706020507" pitchFamily="18" charset="2"/>
              </a:rPr>
              <a:t>37</a:t>
            </a:r>
            <a:r>
              <a:rPr dirty="0">
                <a:sym typeface="Symbol" panose="05050102010706020507" pitchFamily="18" charset="2"/>
              </a:rPr>
              <a:t> (mod 77) = 71</a:t>
            </a:r>
            <a:endParaRPr dirty="0">
              <a:sym typeface="Symbol" panose="05050102010706020507" pitchFamily="18" charset="2"/>
            </a:endParaRPr>
          </a:p>
          <a:p>
            <a:pPr eaLnBrk="1" hangingPunct="1"/>
            <a:r>
              <a:rPr sz="2400" dirty="0"/>
              <a:t>M </a:t>
            </a:r>
            <a:r>
              <a:rPr sz="2400" dirty="0">
                <a:sym typeface="Symbol" panose="05050102010706020507" pitchFamily="18" charset="2"/>
              </a:rPr>
              <a:t> C</a:t>
            </a:r>
            <a:r>
              <a:rPr sz="2400" baseline="30000" dirty="0">
                <a:sym typeface="Symbol" panose="05050102010706020507" pitchFamily="18" charset="2"/>
              </a:rPr>
              <a:t>d</a:t>
            </a:r>
            <a:r>
              <a:rPr sz="2400" dirty="0">
                <a:sym typeface="Symbol" panose="05050102010706020507" pitchFamily="18" charset="2"/>
              </a:rPr>
              <a:t> mod n</a:t>
            </a:r>
            <a:endParaRPr sz="2400" dirty="0"/>
          </a:p>
          <a:p>
            <a:pPr lvl="1" eaLnBrk="1" hangingPunct="1"/>
            <a:r>
              <a:rPr dirty="0">
                <a:sym typeface="Symbol" panose="05050102010706020507" pitchFamily="18" charset="2"/>
              </a:rPr>
              <a:t>M  71</a:t>
            </a:r>
            <a:r>
              <a:rPr baseline="30000" dirty="0">
                <a:sym typeface="Symbol" panose="05050102010706020507" pitchFamily="18" charset="2"/>
              </a:rPr>
              <a:t>13</a:t>
            </a:r>
            <a:r>
              <a:rPr dirty="0">
                <a:sym typeface="Symbol" panose="05050102010706020507" pitchFamily="18" charset="2"/>
              </a:rPr>
              <a:t> (mod 77) = 15</a:t>
            </a:r>
            <a:endParaRPr dirty="0">
              <a:sym typeface="Symbol" panose="05050102010706020507" pitchFamily="18" charset="2"/>
            </a:endParaRPr>
          </a:p>
          <a:p>
            <a:pPr lvl="1" eaLnBrk="1" hangingPunct="1"/>
            <a:endParaRPr dirty="0">
              <a:sym typeface="Symbol" panose="05050102010706020507" pitchFamily="18" charset="2"/>
            </a:endParaRPr>
          </a:p>
          <a:p>
            <a:pPr eaLnBrk="1" hangingPunct="1"/>
            <a:endParaRPr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RSA Example 2</a:t>
            </a:r>
            <a:endParaRPr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dirty="0"/>
              <a:t>Parameters:</a:t>
            </a:r>
            <a:endParaRPr dirty="0"/>
          </a:p>
          <a:p>
            <a:pPr lvl="1"/>
            <a:r>
              <a:rPr dirty="0"/>
              <a:t>p = 3, q = 5, q= pq = 15</a:t>
            </a:r>
            <a:endParaRPr dirty="0"/>
          </a:p>
          <a:p>
            <a:pPr lvl="1"/>
            <a:r>
              <a:rPr dirty="0">
                <a:sym typeface="Symbol" panose="05050102010706020507" pitchFamily="18" charset="2"/>
              </a:rPr>
              <a:t>(n) = ?</a:t>
            </a:r>
            <a:endParaRPr dirty="0">
              <a:sym typeface="Symbol" panose="05050102010706020507" pitchFamily="18" charset="2"/>
            </a:endParaRPr>
          </a:p>
          <a:p>
            <a:r>
              <a:rPr dirty="0">
                <a:sym typeface="Symbol" panose="05050102010706020507" pitchFamily="18" charset="2"/>
              </a:rPr>
              <a:t>Let e = 3, what is d?</a:t>
            </a:r>
            <a:endParaRPr dirty="0">
              <a:sym typeface="Symbol" panose="05050102010706020507" pitchFamily="18" charset="2"/>
            </a:endParaRPr>
          </a:p>
          <a:p>
            <a:r>
              <a:rPr dirty="0"/>
              <a:t>Given M=2, what is C?</a:t>
            </a:r>
            <a:endParaRPr dirty="0"/>
          </a:p>
          <a:p>
            <a:r>
              <a:rPr dirty="0"/>
              <a:t>How to decrypt?</a:t>
            </a:r>
            <a:endParaRPr dirty="0"/>
          </a:p>
          <a:p>
            <a:endParaRPr dirty="0"/>
          </a:p>
        </p:txBody>
      </p:sp>
      <p:sp>
        <p:nvSpPr>
          <p:cNvPr id="25604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25605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25606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26627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26628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266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RSA Security</a:t>
            </a:r>
            <a:endParaRPr dirty="0"/>
          </a:p>
        </p:txBody>
      </p:sp>
      <p:sp>
        <p:nvSpPr>
          <p:cNvPr id="26630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006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sz="2400" dirty="0"/>
              <a:t>Security depends on the difficulty of factoring n</a:t>
            </a:r>
            <a:endParaRPr sz="2400" dirty="0"/>
          </a:p>
          <a:p>
            <a:pPr lvl="1" eaLnBrk="1" hangingPunct="1"/>
            <a:r>
              <a:rPr sz="2000" dirty="0"/>
              <a:t>Factor n =&gt; </a:t>
            </a:r>
            <a:r>
              <a:rPr sz="2000" dirty="0">
                <a:sym typeface="Symbol" panose="05050102010706020507" pitchFamily="18" charset="2"/>
              </a:rPr>
              <a:t>(n) </a:t>
            </a:r>
            <a:r>
              <a:rPr sz="2000" dirty="0"/>
              <a:t>=&gt; compute d from (e,</a:t>
            </a:r>
            <a:r>
              <a:rPr sz="2000" dirty="0">
                <a:sym typeface="Symbol" panose="05050102010706020507" pitchFamily="18" charset="2"/>
              </a:rPr>
              <a:t> (n))</a:t>
            </a:r>
            <a:endParaRPr sz="2000" dirty="0"/>
          </a:p>
          <a:p>
            <a:pPr eaLnBrk="1" hangingPunct="1"/>
            <a:r>
              <a:rPr sz="2400" dirty="0"/>
              <a:t>The length of n=pq reflects the strength</a:t>
            </a:r>
            <a:endParaRPr sz="2400" dirty="0"/>
          </a:p>
          <a:p>
            <a:pPr lvl="1" eaLnBrk="1" hangingPunct="1"/>
            <a:r>
              <a:rPr sz="2000" dirty="0"/>
              <a:t>700-bit n factored in 2007</a:t>
            </a:r>
            <a:endParaRPr sz="2000" dirty="0"/>
          </a:p>
          <a:p>
            <a:pPr lvl="1" eaLnBrk="1" hangingPunct="1"/>
            <a:r>
              <a:rPr sz="2000" dirty="0"/>
              <a:t>768 bit factored in 2009</a:t>
            </a:r>
            <a:endParaRPr sz="2000" dirty="0"/>
          </a:p>
          <a:p>
            <a:pPr eaLnBrk="1" hangingPunct="1"/>
            <a:r>
              <a:rPr sz="2400" dirty="0"/>
              <a:t>1024 bit for minimal level of security today</a:t>
            </a:r>
            <a:endParaRPr sz="2400" dirty="0"/>
          </a:p>
          <a:p>
            <a:pPr lvl="1" eaLnBrk="1" hangingPunct="1"/>
            <a:r>
              <a:rPr sz="2000" dirty="0"/>
              <a:t>likely to be breakable in near future</a:t>
            </a:r>
            <a:endParaRPr sz="2000" dirty="0"/>
          </a:p>
          <a:p>
            <a:pPr eaLnBrk="1" hangingPunct="1"/>
            <a:r>
              <a:rPr sz="2400" dirty="0"/>
              <a:t>Minimal 2048 bits recommended for current usage </a:t>
            </a:r>
            <a:endParaRPr sz="2400" dirty="0"/>
          </a:p>
          <a:p>
            <a:pPr eaLnBrk="1" hangingPunct="1"/>
            <a:r>
              <a:rPr sz="2400" dirty="0"/>
              <a:t>NIST suggests 15360-bit RSA keys are equivalent in strength to 256-bit </a:t>
            </a:r>
            <a:endParaRPr sz="2400" dirty="0"/>
          </a:p>
          <a:p>
            <a:pPr eaLnBrk="1" hangingPunct="1"/>
            <a:r>
              <a:rPr sz="2400" dirty="0"/>
              <a:t>RSA speed is quadratic in key length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dirty="0"/>
              <a:t>Real World Usage of Public Key Encryption</a:t>
            </a:r>
            <a:endParaRPr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sz="2400" dirty="0"/>
              <a:t>Often used to encrypt a symmetric key</a:t>
            </a:r>
            <a:endParaRPr sz="2400" dirty="0"/>
          </a:p>
          <a:p>
            <a:pPr lvl="1"/>
            <a:r>
              <a:rPr sz="2000" dirty="0"/>
              <a:t>To encrypt a message M under a public key (n,e), generate a new AES key K, compute 	[RSA(n,e,K), AES(K,M)]</a:t>
            </a:r>
            <a:endParaRPr sz="2000" dirty="0"/>
          </a:p>
          <a:p>
            <a:r>
              <a:rPr sz="2400" dirty="0"/>
              <a:t>Plain RSA does not satisfy IND requirement.</a:t>
            </a:r>
            <a:endParaRPr sz="2400" dirty="0"/>
          </a:p>
          <a:p>
            <a:pPr lvl="1"/>
            <a:r>
              <a:rPr sz="2000" dirty="0">
                <a:solidFill>
                  <a:srgbClr val="FF0000"/>
                </a:solidFill>
              </a:rPr>
              <a:t>How to break it?</a:t>
            </a:r>
            <a:endParaRPr sz="2000" dirty="0">
              <a:solidFill>
                <a:srgbClr val="FF0000"/>
              </a:solidFill>
            </a:endParaRPr>
          </a:p>
          <a:p>
            <a:r>
              <a:rPr sz="2400" dirty="0"/>
              <a:t>One often needs padding, e.g., Optimal Asymmetric Encryption Padding (OAEP)</a:t>
            </a:r>
            <a:endParaRPr sz="2400" dirty="0"/>
          </a:p>
          <a:p>
            <a:pPr lvl="1"/>
            <a:r>
              <a:rPr sz="2000" dirty="0"/>
              <a:t>Roughly, to encrypt M, chooses random r, encode M as	 		M’ = [X = M </a:t>
            </a:r>
            <a:r>
              <a:rPr sz="2000" dirty="0">
                <a:sym typeface="Symbol" panose="05050102010706020507" pitchFamily="18" charset="2"/>
              </a:rPr>
              <a:t> H</a:t>
            </a:r>
            <a:r>
              <a:rPr sz="2000" baseline="-25000" dirty="0">
                <a:sym typeface="Symbol" panose="05050102010706020507" pitchFamily="18" charset="2"/>
              </a:rPr>
              <a:t>1</a:t>
            </a:r>
            <a:r>
              <a:rPr sz="2000" dirty="0">
                <a:sym typeface="Symbol" panose="05050102010706020507" pitchFamily="18" charset="2"/>
              </a:rPr>
              <a:t>(r)  , Y= r  H</a:t>
            </a:r>
            <a:r>
              <a:rPr sz="2000" baseline="-25000" dirty="0">
                <a:sym typeface="Symbol" panose="05050102010706020507" pitchFamily="18" charset="2"/>
              </a:rPr>
              <a:t>2</a:t>
            </a:r>
            <a:r>
              <a:rPr sz="2000" dirty="0">
                <a:sym typeface="Symbol" panose="05050102010706020507" pitchFamily="18" charset="2"/>
              </a:rPr>
              <a:t>(X) ]			where H</a:t>
            </a:r>
            <a:r>
              <a:rPr sz="2000" baseline="-25000" dirty="0">
                <a:sym typeface="Symbol" panose="05050102010706020507" pitchFamily="18" charset="2"/>
              </a:rPr>
              <a:t>1</a:t>
            </a:r>
            <a:r>
              <a:rPr sz="2000" dirty="0">
                <a:sym typeface="Symbol" panose="05050102010706020507" pitchFamily="18" charset="2"/>
              </a:rPr>
              <a:t> and H</a:t>
            </a:r>
            <a:r>
              <a:rPr sz="2000" baseline="-25000" dirty="0">
                <a:sym typeface="Symbol" panose="05050102010706020507" pitchFamily="18" charset="2"/>
              </a:rPr>
              <a:t>2</a:t>
            </a:r>
            <a:r>
              <a:rPr sz="2000" dirty="0">
                <a:sym typeface="Symbol" panose="05050102010706020507" pitchFamily="18" charset="2"/>
              </a:rPr>
              <a:t> are cryptographic hash functions, then encrypt it as (M’) </a:t>
            </a:r>
            <a:r>
              <a:rPr sz="2000" baseline="30000" dirty="0">
                <a:sym typeface="Symbol" panose="05050102010706020507" pitchFamily="18" charset="2"/>
              </a:rPr>
              <a:t>e</a:t>
            </a:r>
            <a:r>
              <a:rPr sz="2000" dirty="0">
                <a:sym typeface="Symbol" panose="05050102010706020507" pitchFamily="18" charset="2"/>
              </a:rPr>
              <a:t> mod n 		</a:t>
            </a:r>
            <a:endParaRPr sz="2000" dirty="0">
              <a:sym typeface="Symbol" panose="05050102010706020507" pitchFamily="18" charset="2"/>
            </a:endParaRPr>
          </a:p>
          <a:p>
            <a:pPr lvl="1"/>
            <a:r>
              <a:rPr sz="2000" dirty="0">
                <a:sym typeface="Symbol" panose="05050102010706020507" pitchFamily="18" charset="2"/>
              </a:rPr>
              <a:t>Note that given M’=[X,Y],  r = Y  H</a:t>
            </a:r>
            <a:r>
              <a:rPr sz="2000" baseline="-25000" dirty="0">
                <a:sym typeface="Symbol" panose="05050102010706020507" pitchFamily="18" charset="2"/>
              </a:rPr>
              <a:t>2</a:t>
            </a:r>
            <a:r>
              <a:rPr sz="2000" dirty="0">
                <a:sym typeface="Symbol" panose="05050102010706020507" pitchFamily="18" charset="2"/>
              </a:rPr>
              <a:t>(X), and M = X  H</a:t>
            </a:r>
            <a:r>
              <a:rPr sz="2000" baseline="-25000" dirty="0">
                <a:sym typeface="Symbol" panose="05050102010706020507" pitchFamily="18" charset="2"/>
              </a:rPr>
              <a:t>1</a:t>
            </a:r>
            <a:r>
              <a:rPr sz="2000" dirty="0">
                <a:sym typeface="Symbol" panose="05050102010706020507" pitchFamily="18" charset="2"/>
              </a:rPr>
              <a:t>(r) </a:t>
            </a:r>
            <a:endParaRPr sz="2000" dirty="0"/>
          </a:p>
        </p:txBody>
      </p:sp>
      <p:sp>
        <p:nvSpPr>
          <p:cNvPr id="27652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27653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27654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28675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28676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28677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778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Digital Signatures: The Problem</a:t>
            </a:r>
            <a:endParaRPr dirty="0"/>
          </a:p>
        </p:txBody>
      </p:sp>
      <p:sp>
        <p:nvSpPr>
          <p:cNvPr id="28678" name="Rectangle 3"/>
          <p:cNvSpPr>
            <a:spLocks noGrp="1"/>
          </p:cNvSpPr>
          <p:nvPr>
            <p:ph idx="1"/>
          </p:nvPr>
        </p:nvSpPr>
        <p:spPr>
          <a:xfrm>
            <a:off x="609600" y="1639888"/>
            <a:ext cx="8077200" cy="392271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sz="2400" dirty="0"/>
              <a:t>Consider the real-life example where a person pays by credit card and signs a bill; the seller verifies that the signature on the bill is the same with the signature on the card</a:t>
            </a:r>
            <a:endParaRPr sz="2400" dirty="0"/>
          </a:p>
          <a:p>
            <a:pPr eaLnBrk="1" hangingPunct="1"/>
            <a:r>
              <a:rPr sz="2400" dirty="0"/>
              <a:t>Contracts, they are valid if they are signed.</a:t>
            </a:r>
            <a:endParaRPr sz="2400" dirty="0"/>
          </a:p>
          <a:p>
            <a:pPr eaLnBrk="1" hangingPunct="1"/>
            <a:r>
              <a:rPr sz="2400" dirty="0"/>
              <a:t>Signatures provide non-repudiation.</a:t>
            </a:r>
            <a:endParaRPr sz="2400" dirty="0"/>
          </a:p>
          <a:p>
            <a:pPr lvl="1" eaLnBrk="1" hangingPunct="1"/>
            <a:r>
              <a:rPr sz="2000" dirty="0"/>
              <a:t>ensuring that a party in a dispute cannot repudiate, or refute the validity of a statement or contrac</a:t>
            </a:r>
            <a:r>
              <a:rPr sz="2000" u="sng" dirty="0"/>
              <a:t>t</a:t>
            </a:r>
            <a:r>
              <a:rPr sz="2000" dirty="0"/>
              <a:t>.</a:t>
            </a:r>
            <a:endParaRPr sz="2000" dirty="0"/>
          </a:p>
          <a:p>
            <a:pPr eaLnBrk="1" hangingPunct="1"/>
            <a:r>
              <a:rPr sz="2400" dirty="0"/>
              <a:t>Can we have a similar service in the electronic world? </a:t>
            </a:r>
            <a:endParaRPr sz="2400" dirty="0"/>
          </a:p>
          <a:p>
            <a:pPr lvl="1" eaLnBrk="1" hangingPunct="1"/>
            <a:r>
              <a:rPr sz="2000" dirty="0">
                <a:solidFill>
                  <a:srgbClr val="FF0000"/>
                </a:solidFill>
              </a:rPr>
              <a:t>Does Message Authentication Code provide non-repudiation?  Why?</a:t>
            </a: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29699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29700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778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Digital Signatures</a:t>
            </a:r>
            <a:endParaRPr dirty="0"/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sz="2400" dirty="0"/>
              <a:t>MAC: One party generates MAC, one party verifies integrity.</a:t>
            </a:r>
            <a:endParaRPr sz="2400" dirty="0"/>
          </a:p>
          <a:p>
            <a:pPr eaLnBrk="1" hangingPunct="1"/>
            <a:r>
              <a:rPr sz="2400" dirty="0"/>
              <a:t>Digital signatures: One party generates signature, many parties can verify.</a:t>
            </a:r>
            <a:endParaRPr sz="2400" dirty="0"/>
          </a:p>
          <a:p>
            <a:pPr eaLnBrk="1" hangingPunct="1"/>
            <a:r>
              <a:rPr sz="2400" dirty="0"/>
              <a:t>Digital Signature: a data string which associates a message with some originating entity.</a:t>
            </a:r>
            <a:endParaRPr sz="2400" dirty="0"/>
          </a:p>
          <a:p>
            <a:pPr eaLnBrk="1" hangingPunct="1">
              <a:lnSpc>
                <a:spcPct val="110000"/>
              </a:lnSpc>
            </a:pPr>
            <a:r>
              <a:rPr sz="2400" dirty="0"/>
              <a:t>Digital Signature Scheme:</a:t>
            </a:r>
            <a:endParaRPr sz="2400" dirty="0"/>
          </a:p>
          <a:p>
            <a:pPr lvl="1" eaLnBrk="1" hangingPunct="1">
              <a:lnSpc>
                <a:spcPct val="110000"/>
              </a:lnSpc>
            </a:pPr>
            <a:r>
              <a:rPr sz="2000" dirty="0"/>
              <a:t>a signing algorithm: takes a message and a (private) signing key, outputs a signature</a:t>
            </a:r>
            <a:endParaRPr sz="2000" dirty="0"/>
          </a:p>
          <a:p>
            <a:pPr lvl="1" eaLnBrk="1" hangingPunct="1">
              <a:lnSpc>
                <a:spcPct val="110000"/>
              </a:lnSpc>
            </a:pPr>
            <a:r>
              <a:rPr sz="2000" dirty="0"/>
              <a:t>a verification algorithm: takes a (public) key verification key, a message, and a signature</a:t>
            </a:r>
            <a:endParaRPr sz="2000" dirty="0"/>
          </a:p>
          <a:p>
            <a:pPr eaLnBrk="1" hangingPunct="1">
              <a:lnSpc>
                <a:spcPct val="90000"/>
              </a:lnSpc>
            </a:pPr>
            <a:r>
              <a:rPr sz="2400" dirty="0"/>
              <a:t>Provides:</a:t>
            </a:r>
            <a:endParaRPr sz="2400" dirty="0"/>
          </a:p>
          <a:p>
            <a:pPr lvl="1" eaLnBrk="1" hangingPunct="1">
              <a:lnSpc>
                <a:spcPct val="90000"/>
              </a:lnSpc>
            </a:pPr>
            <a:r>
              <a:rPr sz="2000" dirty="0"/>
              <a:t>Authentication, Data integrity, Non-Repudiation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30723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30724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30725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609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Digital Signatures and Hash </a:t>
            </a:r>
            <a:endParaRPr dirty="0"/>
          </a:p>
        </p:txBody>
      </p:sp>
      <p:sp>
        <p:nvSpPr>
          <p:cNvPr id="30726" name="Rectangle 3"/>
          <p:cNvSpPr>
            <a:spLocks noGrp="1"/>
          </p:cNvSpPr>
          <p:nvPr>
            <p:ph idx="1"/>
          </p:nvPr>
        </p:nvSpPr>
        <p:spPr>
          <a:xfrm>
            <a:off x="1295400" y="1524000"/>
            <a:ext cx="5715000" cy="38862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sz="2400" dirty="0"/>
              <a:t>Very often digital signatures are used with hash functions, hash of a message is signed, instead of the message.</a:t>
            </a:r>
            <a:endParaRPr sz="2400" dirty="0"/>
          </a:p>
          <a:p>
            <a:pPr eaLnBrk="1" hangingPunct="1"/>
            <a:r>
              <a:rPr sz="2400" dirty="0"/>
              <a:t>Hash function must be:</a:t>
            </a:r>
            <a:endParaRPr sz="2400" dirty="0"/>
          </a:p>
          <a:p>
            <a:pPr lvl="1" eaLnBrk="1" hangingPunct="1"/>
            <a:r>
              <a:rPr sz="2000" dirty="0"/>
              <a:t>Pre-image resistant</a:t>
            </a:r>
            <a:endParaRPr sz="2000" dirty="0"/>
          </a:p>
          <a:p>
            <a:pPr lvl="1" eaLnBrk="1" hangingPunct="1"/>
            <a:r>
              <a:rPr sz="2000" dirty="0"/>
              <a:t>Weak collision resistant</a:t>
            </a:r>
            <a:endParaRPr sz="2000" dirty="0"/>
          </a:p>
          <a:p>
            <a:pPr lvl="1" eaLnBrk="1" hangingPunct="1"/>
            <a:r>
              <a:rPr sz="2000" dirty="0"/>
              <a:t>Strong collision resistant </a:t>
            </a:r>
            <a:endParaRPr sz="2000" dirty="0"/>
          </a:p>
        </p:txBody>
      </p:sp>
      <p:pic>
        <p:nvPicPr>
          <p:cNvPr id="3072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8588" y="3048000"/>
            <a:ext cx="2944812" cy="2630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31747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31748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317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RSA Signatures</a:t>
            </a:r>
            <a:endParaRPr dirty="0"/>
          </a:p>
        </p:txBody>
      </p:sp>
      <p:sp>
        <p:nvSpPr>
          <p:cNvPr id="31750" name="Rectangle 3"/>
          <p:cNvSpPr>
            <a:spLocks noGrp="1"/>
          </p:cNvSpPr>
          <p:nvPr>
            <p:ph idx="1"/>
          </p:nvPr>
        </p:nvSpPr>
        <p:spPr>
          <a:xfrm>
            <a:off x="1143000" y="1447800"/>
            <a:ext cx="71628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sz="2400" b="1" dirty="0">
                <a:solidFill>
                  <a:srgbClr val="CC0099"/>
                </a:solidFill>
                <a:sym typeface="Symbol" panose="05050102010706020507" pitchFamily="18" charset="2"/>
              </a:rPr>
              <a:t>Key generation (as in RSA encryption):</a:t>
            </a:r>
            <a:endParaRPr sz="2400" b="1" dirty="0">
              <a:solidFill>
                <a:srgbClr val="CC0099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sz="2400" dirty="0">
                <a:sym typeface="Symbol" panose="05050102010706020507" pitchFamily="18" charset="2"/>
              </a:rPr>
              <a:t>Select 2 large prime numbers of about the 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sz="2400" dirty="0">
                <a:sym typeface="Symbol" panose="05050102010706020507" pitchFamily="18" charset="2"/>
              </a:rPr>
              <a:t>    same size, p and q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sz="2400" dirty="0">
                <a:sym typeface="Symbol" panose="05050102010706020507" pitchFamily="18" charset="2"/>
              </a:rPr>
              <a:t>Compute n = pq, and  = (q - 1)(p - 1)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sz="2400" dirty="0">
                <a:sym typeface="Symbol" panose="05050102010706020507" pitchFamily="18" charset="2"/>
              </a:rPr>
              <a:t>Select a random integer e,  1 &lt; e &lt; , s.t. 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sz="2400" dirty="0">
                <a:sym typeface="Symbol" panose="05050102010706020507" pitchFamily="18" charset="2"/>
              </a:rPr>
              <a:t>    gcd(e, ) = 1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sz="2400" dirty="0">
                <a:sym typeface="Symbol" panose="05050102010706020507" pitchFamily="18" charset="2"/>
              </a:rPr>
              <a:t>Compute  d, 1 &lt;  d &lt;   s.t.  ed  1 mod 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sz="2400" b="1" dirty="0">
                <a:solidFill>
                  <a:srgbClr val="CC0709"/>
                </a:solidFill>
                <a:sym typeface="Symbol" panose="05050102010706020507" pitchFamily="18" charset="2"/>
              </a:rPr>
              <a:t>Public key:  (e, n)</a:t>
            </a:r>
            <a:r>
              <a:rPr sz="2400" b="1" dirty="0">
                <a:sym typeface="Symbol" panose="05050102010706020507" pitchFamily="18" charset="2"/>
              </a:rPr>
              <a:t>		used for verification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sz="2400" b="1" dirty="0">
                <a:solidFill>
                  <a:srgbClr val="148416"/>
                </a:solidFill>
                <a:sym typeface="Symbol" panose="05050102010706020507" pitchFamily="18" charset="2"/>
              </a:rPr>
              <a:t>Secret key:  d, </a:t>
            </a:r>
            <a:r>
              <a:rPr sz="2400" b="1" dirty="0">
                <a:sym typeface="Symbol" panose="05050102010706020507" pitchFamily="18" charset="2"/>
              </a:rPr>
              <a:t>		used for generation</a:t>
            </a:r>
            <a:endParaRPr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32771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32772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327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RSA Signatures (cont.) </a:t>
            </a:r>
            <a:endParaRPr dirty="0"/>
          </a:p>
        </p:txBody>
      </p:sp>
      <p:sp>
        <p:nvSpPr>
          <p:cNvPr id="32774" name="Rectangle 3"/>
          <p:cNvSpPr>
            <a:spLocks noGrp="1"/>
          </p:cNvSpPr>
          <p:nvPr>
            <p:ph idx="1"/>
          </p:nvPr>
        </p:nvSpPr>
        <p:spPr>
          <a:xfrm>
            <a:off x="990600" y="1371600"/>
            <a:ext cx="6934200" cy="480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sz="2400" b="1" dirty="0">
                <a:solidFill>
                  <a:srgbClr val="CC0099"/>
                </a:solidFill>
                <a:sym typeface="Symbol" panose="05050102010706020507" pitchFamily="18" charset="2"/>
              </a:rPr>
              <a:t>Signing message M</a:t>
            </a:r>
            <a:endParaRPr sz="2400" b="1" dirty="0">
              <a:solidFill>
                <a:srgbClr val="CC0099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sz="2400" dirty="0">
                <a:sym typeface="Symbol" panose="05050102010706020507" pitchFamily="18" charset="2"/>
              </a:rPr>
              <a:t>Verify 0 &lt; M &lt; n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/>
            <a:r>
              <a:rPr sz="2400" dirty="0">
                <a:sym typeface="Symbol" panose="05050102010706020507" pitchFamily="18" charset="2"/>
              </a:rPr>
              <a:t>Compute S = M</a:t>
            </a:r>
            <a:r>
              <a:rPr sz="2400" baseline="30000" dirty="0">
                <a:sym typeface="Symbol" panose="05050102010706020507" pitchFamily="18" charset="2"/>
              </a:rPr>
              <a:t>d</a:t>
            </a:r>
            <a:r>
              <a:rPr sz="2400" dirty="0">
                <a:sym typeface="Symbol" panose="05050102010706020507" pitchFamily="18" charset="2"/>
              </a:rPr>
              <a:t> mod n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sz="24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sz="2400" b="1" dirty="0">
                <a:solidFill>
                  <a:srgbClr val="CC0099"/>
                </a:solidFill>
                <a:sym typeface="Symbol" panose="05050102010706020507" pitchFamily="18" charset="2"/>
              </a:rPr>
              <a:t>Verifying signature S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/>
            <a:r>
              <a:rPr sz="2400" dirty="0">
                <a:sym typeface="Symbol" panose="05050102010706020507" pitchFamily="18" charset="2"/>
              </a:rPr>
              <a:t>Use public key (e, n) 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/>
            <a:r>
              <a:rPr sz="2400" dirty="0">
                <a:sym typeface="Symbol" panose="05050102010706020507" pitchFamily="18" charset="2"/>
              </a:rPr>
              <a:t>Compute S</a:t>
            </a:r>
            <a:r>
              <a:rPr sz="2400" baseline="30000" dirty="0">
                <a:sym typeface="Symbol" panose="05050102010706020507" pitchFamily="18" charset="2"/>
              </a:rPr>
              <a:t>e</a:t>
            </a:r>
            <a:r>
              <a:rPr sz="2400" dirty="0">
                <a:sym typeface="Symbol" panose="05050102010706020507" pitchFamily="18" charset="2"/>
              </a:rPr>
              <a:t> mod n = (M</a:t>
            </a:r>
            <a:r>
              <a:rPr sz="2400" baseline="30000" dirty="0">
                <a:sym typeface="Symbol" panose="05050102010706020507" pitchFamily="18" charset="2"/>
              </a:rPr>
              <a:t>d</a:t>
            </a:r>
            <a:r>
              <a:rPr sz="2400" dirty="0">
                <a:sym typeface="Symbol" panose="05050102010706020507" pitchFamily="18" charset="2"/>
              </a:rPr>
              <a:t> mod n)</a:t>
            </a:r>
            <a:r>
              <a:rPr sz="2400" baseline="30000" dirty="0">
                <a:sym typeface="Symbol" panose="05050102010706020507" pitchFamily="18" charset="2"/>
              </a:rPr>
              <a:t>e</a:t>
            </a:r>
            <a:r>
              <a:rPr sz="2400" dirty="0">
                <a:sym typeface="Symbol" panose="05050102010706020507" pitchFamily="18" charset="2"/>
              </a:rPr>
              <a:t> mod n = M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sz="24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sz="2400" dirty="0">
                <a:sym typeface="Symbol" panose="05050102010706020507" pitchFamily="18" charset="2"/>
              </a:rPr>
              <a:t>Note: in practice, a hash of the message is signed</a:t>
            </a:r>
            <a:endParaRPr sz="24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sz="2400" dirty="0">
                <a:sym typeface="Symbol" panose="05050102010706020507" pitchFamily="18" charset="2"/>
              </a:rPr>
              <a:t>and not the message itself.</a:t>
            </a:r>
            <a:endParaRPr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33795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33796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337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The Big Picture</a:t>
            </a:r>
            <a:endParaRPr dirty="0"/>
          </a:p>
        </p:txBody>
      </p:sp>
      <p:graphicFrame>
        <p:nvGraphicFramePr>
          <p:cNvPr id="33798" name="Table Placeholder 33797"/>
          <p:cNvGraphicFramePr/>
          <p:nvPr>
            <p:ph type="tbl" idx="1"/>
          </p:nvPr>
        </p:nvGraphicFramePr>
        <p:xfrm>
          <a:off x="457200" y="1524000"/>
          <a:ext cx="8305800" cy="4114800"/>
        </p:xfrm>
        <a:graphic>
          <a:graphicData uri="http://schemas.openxmlformats.org/drawingml/2006/table">
            <a:tbl>
              <a:tblPr/>
              <a:tblGrid>
                <a:gridCol w="2768600"/>
                <a:gridCol w="2768600"/>
                <a:gridCol w="2768600"/>
              </a:tblGrid>
              <a:tr h="13716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buNone/>
                      </a:pP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buNone/>
                      </a:pP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buNone/>
                      </a:pP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buNone/>
                      </a:pPr>
                      <a:r>
                        <a:rPr dirty="0">
                          <a:latin typeface="Arial" panose="020B0604020202020204" pitchFamily="34" charset="0"/>
                        </a:rPr>
                        <a:t>Secrecy / Confidentiality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buNone/>
                      </a:pPr>
                      <a:r>
                        <a:rPr dirty="0">
                          <a:latin typeface="Arial" panose="020B0604020202020204" pitchFamily="34" charset="0"/>
                        </a:rPr>
                        <a:t>Stream ciphers</a:t>
                      </a:r>
                      <a:endParaRPr dirty="0">
                        <a:latin typeface="Arial" panose="020B0604020202020204" pitchFamily="34" charset="0"/>
                      </a:endParaRPr>
                    </a:p>
                    <a:p>
                      <a:pPr lvl="0" eaLnBrk="1" hangingPunct="1">
                        <a:lnSpc>
                          <a:spcPct val="100000"/>
                        </a:lnSpc>
                        <a:buNone/>
                      </a:pPr>
                      <a:r>
                        <a:rPr dirty="0">
                          <a:latin typeface="Arial" panose="020B0604020202020204" pitchFamily="34" charset="0"/>
                        </a:rPr>
                        <a:t>Block ciphers + encryption modes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buNone/>
                      </a:pPr>
                      <a:r>
                        <a:rPr dirty="0">
                          <a:latin typeface="Arial" panose="020B0604020202020204" pitchFamily="34" charset="0"/>
                        </a:rPr>
                        <a:t>Public key encryption: RSA, El Gamal, etc.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buNone/>
                      </a:pPr>
                      <a:r>
                        <a:rPr dirty="0">
                          <a:latin typeface="Arial" panose="020B0604020202020204" pitchFamily="34" charset="0"/>
                        </a:rPr>
                        <a:t>Authenticity / Integrity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buNone/>
                      </a:pPr>
                      <a:r>
                        <a:rPr dirty="0">
                          <a:latin typeface="Arial" panose="020B0604020202020204" pitchFamily="34" charset="0"/>
                        </a:rPr>
                        <a:t>Message Authentication Code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buNone/>
                      </a:pPr>
                      <a:r>
                        <a:rPr dirty="0">
                          <a:latin typeface="Arial" panose="020B0604020202020204" pitchFamily="34" charset="0"/>
                        </a:rPr>
                        <a:t>Digital Signatures: RSA, DSA, etc.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6" name="Text Box 21"/>
          <p:cNvSpPr txBox="1"/>
          <p:nvPr/>
        </p:nvSpPr>
        <p:spPr>
          <a:xfrm>
            <a:off x="3733800" y="1793875"/>
            <a:ext cx="1774825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dirty="0">
                <a:latin typeface="Arial" panose="020B0604020202020204" pitchFamily="34" charset="0"/>
              </a:rPr>
              <a:t>Secret Key </a:t>
            </a:r>
            <a:endParaRPr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dirty="0">
                <a:latin typeface="Arial" panose="020B0604020202020204" pitchFamily="34" charset="0"/>
              </a:rPr>
              <a:t>Setting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33817" name="Text Box 22"/>
          <p:cNvSpPr txBox="1"/>
          <p:nvPr/>
        </p:nvSpPr>
        <p:spPr>
          <a:xfrm>
            <a:off x="6548438" y="1752600"/>
            <a:ext cx="1725612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dirty="0">
                <a:latin typeface="Arial" panose="020B0604020202020204" pitchFamily="34" charset="0"/>
              </a:rPr>
              <a:t>Public Key </a:t>
            </a:r>
            <a:endParaRPr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dirty="0">
                <a:latin typeface="Arial" panose="020B0604020202020204" pitchFamily="34" charset="0"/>
              </a:rPr>
              <a:t>Setting</a:t>
            </a:r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16387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16388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163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sz="4000" dirty="0"/>
              <a:t>Review of Secret Key (Symmetric) Cryptography </a:t>
            </a:r>
            <a:endParaRPr sz="4000" dirty="0"/>
          </a:p>
        </p:txBody>
      </p:sp>
      <p:sp>
        <p:nvSpPr>
          <p:cNvPr id="1639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dirty="0"/>
              <a:t>Confidentiality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stream ciphers (uses PRNG)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block ciphers with encryption modes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Integrity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Cryptographic hash functions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Message authentication code (keyed hash functions)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Limitation: sender and receiver must share the same key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Needs secure channel for key distribution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Impossible for two parties having no prior relationship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Needs many keys for n parties to communicate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34819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34820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348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sz="4000" dirty="0"/>
              <a:t>Readings for This Lecture</a:t>
            </a:r>
            <a:endParaRPr sz="4000" dirty="0"/>
          </a:p>
        </p:txBody>
      </p:sp>
      <p:sp>
        <p:nvSpPr>
          <p:cNvPr id="34822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52578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Differ &amp; Hellman:</a:t>
            </a:r>
            <a:endParaRPr dirty="0"/>
          </a:p>
          <a:p>
            <a:pPr lvl="1" eaLnBrk="1" hangingPunct="1"/>
            <a:r>
              <a:rPr dirty="0"/>
              <a:t>New Directions in Cryptography</a:t>
            </a:r>
            <a:endParaRPr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dirty="0"/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b="1" dirty="0"/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b="1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dirty="0">
              <a:hlinkClick r:id="rId1"/>
            </a:endParaRPr>
          </a:p>
          <a:p>
            <a:pPr lvl="2" eaLnBrk="1" hangingPunct="1">
              <a:spcBef>
                <a:spcPct val="0"/>
              </a:spcBef>
              <a:buChar char="•"/>
            </a:pPr>
            <a:endParaRPr dirty="0"/>
          </a:p>
        </p:txBody>
      </p:sp>
      <p:pic>
        <p:nvPicPr>
          <p:cNvPr id="34823" name="Picture 4" descr="j02125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575" y="2133600"/>
            <a:ext cx="2587625" cy="2219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35843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35844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358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Coming Attractions …</a:t>
            </a:r>
            <a:endParaRPr dirty="0"/>
          </a:p>
        </p:txBody>
      </p:sp>
      <p:sp>
        <p:nvSpPr>
          <p:cNvPr id="3584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60198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Key management and certificates</a:t>
            </a:r>
            <a:endParaRPr dirty="0"/>
          </a:p>
          <a:p>
            <a:pPr lvl="2" eaLnBrk="1" hangingPunct="1">
              <a:spcBef>
                <a:spcPct val="0"/>
              </a:spcBef>
            </a:pPr>
            <a:endParaRPr dirty="0"/>
          </a:p>
        </p:txBody>
      </p:sp>
      <p:pic>
        <p:nvPicPr>
          <p:cNvPr id="3584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3505200"/>
            <a:ext cx="1770063" cy="2297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17411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17412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174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Public Key Encryption Overview</a:t>
            </a:r>
            <a:endParaRPr dirty="0"/>
          </a:p>
        </p:txBody>
      </p:sp>
      <p:sp>
        <p:nvSpPr>
          <p:cNvPr id="17414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244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sz="2400" dirty="0"/>
              <a:t>Each party has a PAIR (K, K</a:t>
            </a:r>
            <a:r>
              <a:rPr sz="2400" baseline="30000" dirty="0"/>
              <a:t>-1</a:t>
            </a:r>
            <a:r>
              <a:rPr sz="2400" dirty="0"/>
              <a:t>) of keys: </a:t>
            </a:r>
            <a:endParaRPr sz="2400" dirty="0"/>
          </a:p>
          <a:p>
            <a:pPr lvl="1" eaLnBrk="1" hangingPunct="1"/>
            <a:r>
              <a:rPr sz="2000" dirty="0"/>
              <a:t>K is the </a:t>
            </a:r>
            <a:r>
              <a:rPr sz="2000" b="1" dirty="0">
                <a:solidFill>
                  <a:srgbClr val="FF0000"/>
                </a:solidFill>
              </a:rPr>
              <a:t>public</a:t>
            </a:r>
            <a:r>
              <a:rPr sz="2000" dirty="0">
                <a:solidFill>
                  <a:srgbClr val="FF0000"/>
                </a:solidFill>
              </a:rPr>
              <a:t> </a:t>
            </a:r>
            <a:r>
              <a:rPr sz="2000" dirty="0"/>
              <a:t>key, and used for encryption</a:t>
            </a:r>
            <a:endParaRPr sz="2000" dirty="0"/>
          </a:p>
          <a:p>
            <a:pPr lvl="1" eaLnBrk="1" hangingPunct="1"/>
            <a:r>
              <a:rPr sz="2000" dirty="0"/>
              <a:t>K</a:t>
            </a:r>
            <a:r>
              <a:rPr sz="2000" baseline="30000" dirty="0"/>
              <a:t>-1</a:t>
            </a:r>
            <a:r>
              <a:rPr sz="2000" dirty="0"/>
              <a:t> is the </a:t>
            </a:r>
            <a:r>
              <a:rPr sz="2000" b="1" dirty="0">
                <a:solidFill>
                  <a:srgbClr val="FF0000"/>
                </a:solidFill>
              </a:rPr>
              <a:t>private</a:t>
            </a:r>
            <a:r>
              <a:rPr sz="2000" dirty="0"/>
              <a:t> key, and used for decryption</a:t>
            </a:r>
            <a:endParaRPr sz="2000" dirty="0"/>
          </a:p>
          <a:p>
            <a:pPr lvl="1" eaLnBrk="1" hangingPunct="1"/>
            <a:r>
              <a:rPr sz="2000" dirty="0"/>
              <a:t>Satisfies    </a:t>
            </a:r>
            <a:r>
              <a:rPr sz="2000" b="1" dirty="0"/>
              <a:t>D</a:t>
            </a:r>
            <a:r>
              <a:rPr sz="2000" baseline="-25000" dirty="0"/>
              <a:t>K</a:t>
            </a:r>
            <a:r>
              <a:rPr sz="1400" baseline="-6000" dirty="0"/>
              <a:t>-1</a:t>
            </a:r>
            <a:r>
              <a:rPr sz="2000" dirty="0"/>
              <a:t>[</a:t>
            </a:r>
            <a:r>
              <a:rPr sz="2000" b="1" dirty="0"/>
              <a:t>E</a:t>
            </a:r>
            <a:r>
              <a:rPr sz="2000" baseline="-25000" dirty="0"/>
              <a:t>K</a:t>
            </a:r>
            <a:r>
              <a:rPr sz="2000" dirty="0"/>
              <a:t>[M]] = M</a:t>
            </a:r>
            <a:endParaRPr sz="2000" dirty="0"/>
          </a:p>
          <a:p>
            <a:pPr eaLnBrk="1" hangingPunct="1"/>
            <a:r>
              <a:rPr sz="2400" dirty="0"/>
              <a:t>Knowing the public-key K, it is computationally infeasible to compute the private key K</a:t>
            </a:r>
            <a:r>
              <a:rPr sz="2400" baseline="30000" dirty="0"/>
              <a:t>-1</a:t>
            </a:r>
            <a:endParaRPr sz="2400" dirty="0"/>
          </a:p>
          <a:p>
            <a:pPr lvl="1" eaLnBrk="1" hangingPunct="1"/>
            <a:r>
              <a:rPr sz="2000" dirty="0">
                <a:solidFill>
                  <a:srgbClr val="FF0000"/>
                </a:solidFill>
              </a:rPr>
              <a:t>How to check (K,K</a:t>
            </a:r>
            <a:r>
              <a:rPr sz="2000" baseline="30000" dirty="0">
                <a:solidFill>
                  <a:srgbClr val="FF0000"/>
                </a:solidFill>
              </a:rPr>
              <a:t>-1</a:t>
            </a:r>
            <a:r>
              <a:rPr sz="2000" dirty="0">
                <a:solidFill>
                  <a:srgbClr val="FF0000"/>
                </a:solidFill>
              </a:rPr>
              <a:t>) is a pair?</a:t>
            </a:r>
            <a:endParaRPr sz="2000" dirty="0">
              <a:solidFill>
                <a:srgbClr val="FF0000"/>
              </a:solidFill>
            </a:endParaRPr>
          </a:p>
          <a:p>
            <a:pPr lvl="1" eaLnBrk="1" hangingPunct="1"/>
            <a:r>
              <a:rPr sz="2000" dirty="0"/>
              <a:t>Offers only computational security.  PK Encryption impossible when P=NP, as deriving K</a:t>
            </a:r>
            <a:r>
              <a:rPr sz="2000" baseline="30000" dirty="0"/>
              <a:t>-1</a:t>
            </a:r>
            <a:r>
              <a:rPr sz="2000" dirty="0"/>
              <a:t> from K is in NP.</a:t>
            </a:r>
            <a:endParaRPr sz="2000" dirty="0"/>
          </a:p>
          <a:p>
            <a:pPr eaLnBrk="1" hangingPunct="1"/>
            <a:r>
              <a:rPr sz="2400" dirty="0"/>
              <a:t>The public-key K may be made publicly available, e.g., in a publicly available directory</a:t>
            </a:r>
            <a:endParaRPr sz="2400" dirty="0"/>
          </a:p>
          <a:p>
            <a:pPr lvl="1" eaLnBrk="1" hangingPunct="1"/>
            <a:r>
              <a:rPr sz="2000" dirty="0"/>
              <a:t>Many can encrypt, only one can decrypt</a:t>
            </a:r>
            <a:endParaRPr sz="2000" dirty="0"/>
          </a:p>
          <a:p>
            <a:pPr eaLnBrk="1" hangingPunct="1"/>
            <a:r>
              <a:rPr sz="2400" dirty="0"/>
              <a:t>Public-key systems aka </a:t>
            </a:r>
            <a:r>
              <a:rPr sz="2400" i="1" dirty="0">
                <a:solidFill>
                  <a:srgbClr val="008000"/>
                </a:solidFill>
              </a:rPr>
              <a:t>asymmetric</a:t>
            </a:r>
            <a:r>
              <a:rPr sz="2400" dirty="0"/>
              <a:t> crypto systems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Date Placeholder 4"/>
          <p:cNvSpPr txBox="1">
            <a:spLocks noGrp="1"/>
          </p:cNvSpPr>
          <p:nvPr>
            <p:ph type="dt" sz="half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18435" name="Footer Placeholder 5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18436" name="Slide Number Placeholder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18437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811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sz="4000" dirty="0"/>
              <a:t>Public Key Cryptography Early History</a:t>
            </a:r>
            <a:endParaRPr sz="4000" dirty="0"/>
          </a:p>
        </p:txBody>
      </p:sp>
      <p:sp>
        <p:nvSpPr>
          <p:cNvPr id="18438" name="Rectangle 3"/>
          <p:cNvSpPr>
            <a:spLocks noGrp="1"/>
          </p:cNvSpPr>
          <p:nvPr>
            <p:ph type="body" sz="half" idx="1"/>
          </p:nvPr>
        </p:nvSpPr>
        <p:spPr>
          <a:xfrm>
            <a:off x="533400" y="1219200"/>
            <a:ext cx="8305800" cy="4876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dirty="0"/>
              <a:t>The </a:t>
            </a:r>
            <a:r>
              <a:rPr dirty="0">
                <a:solidFill>
                  <a:srgbClr val="00B050"/>
                </a:solidFill>
              </a:rPr>
              <a:t>concept</a:t>
            </a:r>
            <a:r>
              <a:rPr dirty="0"/>
              <a:t> is proposed in Diffie and Hellman (1976) “New Directions in Cryptography”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public-key encryption schemes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public key distribution systems</a:t>
            </a:r>
            <a:endParaRPr dirty="0"/>
          </a:p>
          <a:p>
            <a:pPr lvl="2" eaLnBrk="1" hangingPunct="1">
              <a:lnSpc>
                <a:spcPct val="90000"/>
              </a:lnSpc>
            </a:pPr>
            <a:r>
              <a:rPr dirty="0"/>
              <a:t>Diffie-Hellman key agreement protocol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digital signature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Public-key encryption was proposed in 1970 by James Ellis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in a classified paper made public in 1997 by the British Governmental Communications Headquarters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Concept of digital signature is still originally due to Diffie &amp; Hellman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19459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19460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Public Key Encryption Algorithms</a:t>
            </a:r>
            <a:endParaRPr dirty="0"/>
          </a:p>
        </p:txBody>
      </p:sp>
      <p:sp>
        <p:nvSpPr>
          <p:cNvPr id="1946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Almost all public-key encryption algorithms use either number theory and modular arithmetic, or elliptic curves</a:t>
            </a:r>
            <a:endParaRPr dirty="0"/>
          </a:p>
          <a:p>
            <a:pPr eaLnBrk="1" hangingPunct="1"/>
            <a:r>
              <a:rPr dirty="0"/>
              <a:t>RSA</a:t>
            </a:r>
            <a:endParaRPr dirty="0"/>
          </a:p>
          <a:p>
            <a:pPr lvl="1" eaLnBrk="1" hangingPunct="1"/>
            <a:r>
              <a:rPr dirty="0"/>
              <a:t>based on the hardness of factoring large numbers</a:t>
            </a:r>
            <a:endParaRPr dirty="0"/>
          </a:p>
          <a:p>
            <a:pPr eaLnBrk="1" hangingPunct="1"/>
            <a:r>
              <a:rPr dirty="0"/>
              <a:t>El Gamal</a:t>
            </a:r>
            <a:endParaRPr dirty="0"/>
          </a:p>
          <a:p>
            <a:pPr lvl="1" eaLnBrk="1" hangingPunct="1"/>
            <a:r>
              <a:rPr dirty="0"/>
              <a:t>Based on the hardness of solving discrete logarithm</a:t>
            </a:r>
            <a:endParaRPr dirty="0"/>
          </a:p>
          <a:p>
            <a:pPr lvl="1" eaLnBrk="1" hangingPunct="1"/>
            <a:r>
              <a:rPr dirty="0"/>
              <a:t>Basic idea: public key g</a:t>
            </a:r>
            <a:r>
              <a:rPr baseline="30000" dirty="0"/>
              <a:t>x</a:t>
            </a:r>
            <a:r>
              <a:rPr dirty="0"/>
              <a:t>, private key x, to encrypt: 	[g</a:t>
            </a:r>
            <a:r>
              <a:rPr baseline="30000" dirty="0"/>
              <a:t>y</a:t>
            </a:r>
            <a:r>
              <a:rPr dirty="0"/>
              <a:t>, g</a:t>
            </a:r>
            <a:r>
              <a:rPr baseline="30000" dirty="0"/>
              <a:t>xy</a:t>
            </a:r>
            <a:r>
              <a:rPr dirty="0"/>
              <a:t> M].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20483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20484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204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RSA Algorithm</a:t>
            </a:r>
            <a:endParaRPr dirty="0"/>
          </a:p>
        </p:txBody>
      </p:sp>
      <p:sp>
        <p:nvSpPr>
          <p:cNvPr id="20486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dirty="0"/>
              <a:t>Invented in </a:t>
            </a:r>
            <a:r>
              <a:rPr sz="3200" b="1" dirty="0">
                <a:solidFill>
                  <a:srgbClr val="CC0099"/>
                </a:solidFill>
              </a:rPr>
              <a:t>1978 </a:t>
            </a:r>
            <a:r>
              <a:rPr dirty="0"/>
              <a:t>by Ron </a:t>
            </a:r>
            <a:r>
              <a:rPr b="1" dirty="0"/>
              <a:t>R</a:t>
            </a:r>
            <a:r>
              <a:rPr dirty="0"/>
              <a:t>ivest, Adi </a:t>
            </a:r>
            <a:r>
              <a:rPr b="1" dirty="0"/>
              <a:t>S</a:t>
            </a:r>
            <a:r>
              <a:rPr dirty="0"/>
              <a:t>hamir and Leonard </a:t>
            </a:r>
            <a:r>
              <a:rPr b="1" dirty="0"/>
              <a:t>A</a:t>
            </a:r>
            <a:r>
              <a:rPr dirty="0"/>
              <a:t>dleman</a:t>
            </a:r>
            <a:endParaRPr dirty="0"/>
          </a:p>
          <a:p>
            <a:pPr lvl="1" eaLnBrk="1" hangingPunct="1">
              <a:lnSpc>
                <a:spcPct val="90000"/>
              </a:lnSpc>
            </a:pPr>
            <a:r>
              <a:rPr dirty="0"/>
              <a:t>Published as R L Rivest, A Shamir, L Adleman, "</a:t>
            </a:r>
            <a:r>
              <a:rPr i="1" dirty="0"/>
              <a:t>On Digital Signatures and Public Key Cryptosystems</a:t>
            </a:r>
            <a:r>
              <a:rPr dirty="0"/>
              <a:t>", Communications of the ACM, vol 21 no 2, pp120-126, Feb 1978 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Security relies on the difficulty of factoring large composite numbers 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Essentially the same algorithm was discovered in 1973 by Clifford Cocks, who works for the British intelligence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21507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21508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215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RSA Public Key Crypto System</a:t>
            </a:r>
            <a:endParaRPr dirty="0"/>
          </a:p>
        </p:txBody>
      </p:sp>
      <p:sp>
        <p:nvSpPr>
          <p:cNvPr id="21510" name="Rectangle 3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4267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sz="3200" b="1" dirty="0">
                <a:solidFill>
                  <a:srgbClr val="CC0099"/>
                </a:solidFill>
                <a:sym typeface="Symbol" panose="05050102010706020507" pitchFamily="18" charset="2"/>
              </a:rPr>
              <a:t>Key generation:</a:t>
            </a:r>
            <a:endParaRPr sz="3200" b="1" dirty="0">
              <a:solidFill>
                <a:srgbClr val="CC0099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dirty="0">
                <a:sym typeface="Symbol" panose="05050102010706020507" pitchFamily="18" charset="2"/>
              </a:rPr>
              <a:t>1. Select 2 large prime numbers of about the same size, p and q</a:t>
            </a:r>
            <a:endParaRPr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sz="2000" dirty="0">
                <a:sym typeface="Symbol" panose="05050102010706020507" pitchFamily="18" charset="2"/>
              </a:rPr>
              <a:t>Typically each p, q has between 512 and 2048 bits</a:t>
            </a:r>
            <a:endParaRPr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dirty="0">
                <a:sym typeface="Symbol" panose="05050102010706020507" pitchFamily="18" charset="2"/>
              </a:rPr>
              <a:t>2. Compute n = pq, and (n) = (q-1)(p-1)</a:t>
            </a:r>
            <a:endParaRPr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dirty="0">
                <a:sym typeface="Symbol" panose="05050102010706020507" pitchFamily="18" charset="2"/>
              </a:rPr>
              <a:t>3. Select e,  1&lt;e&lt; (n), s.t. gcd(e, (n)) = 1</a:t>
            </a:r>
            <a:endParaRPr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sz="2000" dirty="0">
                <a:sym typeface="Symbol" panose="05050102010706020507" pitchFamily="18" charset="2"/>
              </a:rPr>
              <a:t>Typically e=3 or e=65537</a:t>
            </a:r>
            <a:endParaRPr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dirty="0">
                <a:sym typeface="Symbol" panose="05050102010706020507" pitchFamily="18" charset="2"/>
              </a:rPr>
              <a:t>4. Compute  d, 1&lt; d&lt; (n) s.t.  ed  1 mod (n)</a:t>
            </a:r>
            <a:endParaRPr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sz="2000" dirty="0">
                <a:sym typeface="Symbol" panose="05050102010706020507" pitchFamily="18" charset="2"/>
              </a:rPr>
              <a:t>Knowing (n), d easy to compute. </a:t>
            </a:r>
            <a:endParaRPr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endParaRPr b="1" dirty="0">
              <a:solidFill>
                <a:srgbClr val="CC0709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b="1" dirty="0">
                <a:solidFill>
                  <a:srgbClr val="CC0709"/>
                </a:solidFill>
                <a:sym typeface="Symbol" panose="05050102010706020507" pitchFamily="18" charset="2"/>
              </a:rPr>
              <a:t>Public key:  (e, n)</a:t>
            </a:r>
            <a:endParaRPr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b="1" dirty="0">
                <a:solidFill>
                  <a:srgbClr val="148416"/>
                </a:solidFill>
                <a:sym typeface="Symbol" panose="05050102010706020507" pitchFamily="18" charset="2"/>
              </a:rPr>
              <a:t>Private key:  d</a:t>
            </a:r>
            <a:endParaRPr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22531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22532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RSA Description (cont.) </a:t>
            </a:r>
            <a:endParaRPr dirty="0"/>
          </a:p>
        </p:txBody>
      </p:sp>
      <p:sp>
        <p:nvSpPr>
          <p:cNvPr id="22534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b="1" dirty="0">
                <a:solidFill>
                  <a:srgbClr val="CC0099"/>
                </a:solidFill>
                <a:sym typeface="Symbol" panose="05050102010706020507" pitchFamily="18" charset="2"/>
              </a:rPr>
              <a:t>Encryption</a:t>
            </a:r>
            <a:endParaRPr b="1" dirty="0">
              <a:solidFill>
                <a:srgbClr val="CC0099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dirty="0">
                <a:sym typeface="Symbol" panose="05050102010706020507" pitchFamily="18" charset="2"/>
              </a:rPr>
              <a:t>Given a message M, 0 &lt; M &lt; n	M  Z</a:t>
            </a:r>
            <a:r>
              <a:rPr baseline="-25000" dirty="0">
                <a:sym typeface="Symbol" panose="05050102010706020507" pitchFamily="18" charset="2"/>
              </a:rPr>
              <a:t>n</a:t>
            </a:r>
            <a:r>
              <a:rPr dirty="0">
                <a:sym typeface="Symbol" panose="05050102010706020507" pitchFamily="18" charset="2"/>
              </a:rPr>
              <a:t> {0}</a:t>
            </a:r>
            <a:endParaRPr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dirty="0">
                <a:sym typeface="Symbol" panose="05050102010706020507" pitchFamily="18" charset="2"/>
              </a:rPr>
              <a:t>use public key (e, n) </a:t>
            </a:r>
            <a:endParaRPr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dirty="0">
                <a:sym typeface="Symbol" panose="05050102010706020507" pitchFamily="18" charset="2"/>
              </a:rPr>
              <a:t>compute C = M</a:t>
            </a:r>
            <a:r>
              <a:rPr baseline="30000" dirty="0">
                <a:sym typeface="Symbol" panose="05050102010706020507" pitchFamily="18" charset="2"/>
              </a:rPr>
              <a:t>e</a:t>
            </a:r>
            <a:r>
              <a:rPr dirty="0">
                <a:sym typeface="Symbol" panose="05050102010706020507" pitchFamily="18" charset="2"/>
              </a:rPr>
              <a:t> mod n  		C  Z</a:t>
            </a:r>
            <a:r>
              <a:rPr baseline="-25000" dirty="0">
                <a:sym typeface="Symbol" panose="05050102010706020507" pitchFamily="18" charset="2"/>
              </a:rPr>
              <a:t>n</a:t>
            </a:r>
            <a:r>
              <a:rPr dirty="0">
                <a:sym typeface="Symbol" panose="05050102010706020507" pitchFamily="18" charset="2"/>
              </a:rPr>
              <a:t> {0}</a:t>
            </a:r>
            <a:endParaRPr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endParaRPr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b="1" dirty="0">
                <a:solidFill>
                  <a:srgbClr val="CC0099"/>
                </a:solidFill>
                <a:sym typeface="Symbol" panose="05050102010706020507" pitchFamily="18" charset="2"/>
              </a:rPr>
              <a:t>Decryption</a:t>
            </a:r>
            <a:endParaRPr b="1" dirty="0">
              <a:solidFill>
                <a:srgbClr val="CC0099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dirty="0">
                <a:sym typeface="Symbol" panose="05050102010706020507" pitchFamily="18" charset="2"/>
              </a:rPr>
              <a:t>Given a ciphertext C, use private key (d) </a:t>
            </a:r>
            <a:endParaRPr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dirty="0">
                <a:sym typeface="Symbol" panose="05050102010706020507" pitchFamily="18" charset="2"/>
              </a:rPr>
              <a:t>Compute C</a:t>
            </a:r>
            <a:r>
              <a:rPr baseline="30000" dirty="0">
                <a:sym typeface="Symbol" panose="05050102010706020507" pitchFamily="18" charset="2"/>
              </a:rPr>
              <a:t>d</a:t>
            </a:r>
            <a:r>
              <a:rPr dirty="0">
                <a:sym typeface="Symbol" panose="05050102010706020507" pitchFamily="18" charset="2"/>
              </a:rPr>
              <a:t> mod n = (M</a:t>
            </a:r>
            <a:r>
              <a:rPr baseline="30000" dirty="0">
                <a:sym typeface="Symbol" panose="05050102010706020507" pitchFamily="18" charset="2"/>
              </a:rPr>
              <a:t>e</a:t>
            </a:r>
            <a:r>
              <a:rPr dirty="0">
                <a:sym typeface="Symbol" panose="05050102010706020507" pitchFamily="18" charset="2"/>
              </a:rPr>
              <a:t> mod n)</a:t>
            </a:r>
            <a:r>
              <a:rPr baseline="30000" dirty="0">
                <a:sym typeface="Symbol" panose="05050102010706020507" pitchFamily="18" charset="2"/>
              </a:rPr>
              <a:t>d</a:t>
            </a:r>
            <a:r>
              <a:rPr dirty="0">
                <a:sym typeface="Symbol" panose="05050102010706020507" pitchFamily="18" charset="2"/>
              </a:rPr>
              <a:t> mod n = M</a:t>
            </a:r>
            <a:r>
              <a:rPr baseline="30000" dirty="0">
                <a:sym typeface="Symbol" panose="05050102010706020507" pitchFamily="18" charset="2"/>
              </a:rPr>
              <a:t>ed</a:t>
            </a:r>
            <a:r>
              <a:rPr dirty="0">
                <a:sym typeface="Symbol" panose="05050102010706020507" pitchFamily="18" charset="2"/>
              </a:rPr>
              <a:t> mod n = M</a:t>
            </a:r>
            <a:endParaRPr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dirty="0"/>
          </a:p>
        </p:txBody>
      </p:sp>
      <p:sp>
        <p:nvSpPr>
          <p:cNvPr id="23555" name="Date Placeholder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sz="1400" dirty="0"/>
          </a:p>
        </p:txBody>
      </p:sp>
      <p:sp>
        <p:nvSpPr>
          <p:cNvPr id="23556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1400" dirty="0">
                <a:solidFill>
                  <a:srgbClr val="254C9C"/>
                </a:solidFill>
              </a:rPr>
              <a:t>Fall 2010/Lecture 31</a:t>
            </a:r>
            <a:endParaRPr sz="1400" dirty="0"/>
          </a:p>
        </p:txBody>
      </p:sp>
      <p:sp>
        <p:nvSpPr>
          <p:cNvPr id="23557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itchFamily="18" charset="0"/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sz="1400" dirty="0">
                <a:solidFill>
                  <a:srgbClr val="254C9C"/>
                </a:solidFill>
              </a:rPr>
            </a:fld>
            <a:endParaRPr lang="en-US" sz="1400" dirty="0">
              <a:solidFill>
                <a:srgbClr val="254C9C"/>
              </a:solidFill>
            </a:endParaRPr>
          </a:p>
        </p:txBody>
      </p:sp>
      <p:sp>
        <p:nvSpPr>
          <p:cNvPr id="23558" name="TextBox 6"/>
          <p:cNvSpPr txBox="1"/>
          <p:nvPr/>
        </p:nvSpPr>
        <p:spPr>
          <a:xfrm>
            <a:off x="457200" y="2438400"/>
            <a:ext cx="19812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dirty="0">
                <a:latin typeface="Arial" panose="020B0604020202020204" pitchFamily="34" charset="0"/>
              </a:rPr>
              <a:t>Plaintext: M</a:t>
            </a:r>
            <a:endParaRPr dirty="0">
              <a:latin typeface="Arial" panose="020B0604020202020204" pitchFamily="34" charset="0"/>
            </a:endParaRPr>
          </a:p>
        </p:txBody>
      </p:sp>
      <p:cxnSp>
        <p:nvCxnSpPr>
          <p:cNvPr id="23559" name="Straight Arrow Connector 8"/>
          <p:cNvCxnSpPr/>
          <p:nvPr/>
        </p:nvCxnSpPr>
        <p:spPr>
          <a:xfrm>
            <a:off x="2590800" y="2362200"/>
            <a:ext cx="4038600" cy="1588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3560" name="TextBox 9"/>
          <p:cNvSpPr txBox="1"/>
          <p:nvPr/>
        </p:nvSpPr>
        <p:spPr>
          <a:xfrm>
            <a:off x="2667000" y="1752600"/>
            <a:ext cx="3733800" cy="550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dirty="0">
                <a:latin typeface="Arial" panose="020B0604020202020204" pitchFamily="34" charset="0"/>
              </a:rPr>
              <a:t>C = M</a:t>
            </a:r>
            <a:r>
              <a:rPr baseline="30000" dirty="0">
                <a:latin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</a:rPr>
              <a:t> mod (n=pq)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23561" name="TextBox 10"/>
          <p:cNvSpPr txBox="1"/>
          <p:nvPr/>
        </p:nvSpPr>
        <p:spPr>
          <a:xfrm>
            <a:off x="6553200" y="2514600"/>
            <a:ext cx="22860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dirty="0">
                <a:latin typeface="Arial" panose="020B0604020202020204" pitchFamily="34" charset="0"/>
              </a:rPr>
              <a:t>Ciphertext: C</a:t>
            </a:r>
            <a:endParaRPr dirty="0">
              <a:latin typeface="Arial" panose="020B0604020202020204" pitchFamily="34" charset="0"/>
            </a:endParaRPr>
          </a:p>
        </p:txBody>
      </p:sp>
      <p:cxnSp>
        <p:nvCxnSpPr>
          <p:cNvPr id="23562" name="Straight Arrow Connector 12"/>
          <p:cNvCxnSpPr/>
          <p:nvPr/>
        </p:nvCxnSpPr>
        <p:spPr>
          <a:xfrm rot="10800000">
            <a:off x="2590800" y="3505200"/>
            <a:ext cx="4191000" cy="1588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3563" name="TextBox 14"/>
          <p:cNvSpPr txBox="1"/>
          <p:nvPr/>
        </p:nvSpPr>
        <p:spPr>
          <a:xfrm>
            <a:off x="3200400" y="2971800"/>
            <a:ext cx="3352800" cy="550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dirty="0">
                <a:latin typeface="Arial" panose="020B0604020202020204" pitchFamily="34" charset="0"/>
              </a:rPr>
              <a:t>C</a:t>
            </a:r>
            <a:r>
              <a:rPr baseline="30000" dirty="0">
                <a:latin typeface="Arial" panose="020B0604020202020204" pitchFamily="34" charset="0"/>
              </a:rPr>
              <a:t>d</a:t>
            </a:r>
            <a:r>
              <a:rPr dirty="0">
                <a:latin typeface="Arial" panose="020B0604020202020204" pitchFamily="34" charset="0"/>
              </a:rPr>
              <a:t> mod n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23564" name="TextBox 15"/>
          <p:cNvSpPr txBox="1"/>
          <p:nvPr/>
        </p:nvSpPr>
        <p:spPr>
          <a:xfrm>
            <a:off x="990600" y="4152900"/>
            <a:ext cx="7467600" cy="179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dirty="0">
                <a:latin typeface="Arial" panose="020B0604020202020204" pitchFamily="34" charset="0"/>
              </a:rPr>
              <a:t>From n, difficult to figure out p,q</a:t>
            </a:r>
            <a:endParaRPr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dirty="0">
                <a:latin typeface="Arial" panose="020B0604020202020204" pitchFamily="34" charset="0"/>
              </a:rPr>
              <a:t>From (n,e), difficult to figure d.</a:t>
            </a:r>
            <a:endParaRPr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dirty="0">
                <a:latin typeface="Arial" panose="020B0604020202020204" pitchFamily="34" charset="0"/>
              </a:rPr>
              <a:t>From (n,e) and C, difficult to figure out M s.t. C = M</a:t>
            </a:r>
            <a:r>
              <a:rPr baseline="30000" dirty="0">
                <a:latin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</a:rPr>
              <a:t> </a:t>
            </a:r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555">
  <a:themeElements>
    <a:clrScheme name="cs555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cs555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57200" marR="0" indent="-4572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100000"/>
          <a:buFont typeface="Times" pitchFamily="18" charset="0"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57200" marR="0" indent="-4572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100000"/>
          <a:buFont typeface="Times" pitchFamily="18" charset="0"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s555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5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5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5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5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5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HD:Users:crisn:Desktop:Microsoft Office X:Templates:My Templates:cs555.pot</Template>
  <TotalTime>0</TotalTime>
  <Words>6943</Words>
  <Application>WPS Presentation</Application>
  <PresentationFormat>On-screen Show (4:3)</PresentationFormat>
  <Paragraphs>312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Times</vt:lpstr>
      <vt:lpstr>Times New Roman</vt:lpstr>
      <vt:lpstr>Symbol</vt:lpstr>
      <vt:lpstr>Microsoft YaHei</vt:lpstr>
      <vt:lpstr>Arial Unicode MS</vt:lpstr>
      <vt:lpstr>cs555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Nita-Rotaru</dc:creator>
  <cp:lastModifiedBy>Lenovo</cp:lastModifiedBy>
  <cp:revision>623</cp:revision>
  <cp:lastPrinted>2009-04-22T19:24:48Z</cp:lastPrinted>
  <dcterms:created xsi:type="dcterms:W3CDTF">2003-06-16T20:07:26Z</dcterms:created>
  <dcterms:modified xsi:type="dcterms:W3CDTF">2023-11-24T09:12:41Z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75C870D54A95403E9810DF717463AC09_13</vt:lpwstr>
  </property>
  <property fmtid="{D5CDD505-2E9C-101B-9397-08002B2CF9AE}" pid="3" name="KSOProductBuildVer">
    <vt:lpwstr>1033-12.2.0.13306</vt:lpwstr>
  </property>
</Properties>
</file>